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edun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8.wav"/><Relationship Id="rId7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9.wav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8.wav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6399" y="1918142"/>
            <a:ext cx="5014140" cy="21101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أمتعة المسافر ( أ )</a:t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العاشر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4845565"/>
            <a:ext cx="4267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67939"/>
            <a:ext cx="78486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الفصل: الدراسي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(اختياري)          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الصف: الثاني أو الثالث   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الصفحة: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94-143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AutoShape 4" descr="كيفية وزن حقائب السفر: 10 خطوات (صور توضيحية) - wikiHo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44301" y="993826"/>
            <a:ext cx="3994500" cy="4446302"/>
            <a:chOff x="307975" y="1053800"/>
            <a:chExt cx="4146031" cy="4446302"/>
          </a:xfrm>
        </p:grpSpPr>
        <p:grpSp>
          <p:nvGrpSpPr>
            <p:cNvPr id="13" name="Group 12"/>
            <p:cNvGrpSpPr/>
            <p:nvPr/>
          </p:nvGrpSpPr>
          <p:grpSpPr>
            <a:xfrm>
              <a:off x="307975" y="1053800"/>
              <a:ext cx="3107652" cy="2756695"/>
              <a:chOff x="741032" y="1384685"/>
              <a:chExt cx="3107652" cy="275669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189958" y="935759"/>
                <a:ext cx="2209800" cy="310765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perspectiveContrastingRightFacing"/>
                <a:lightRig rig="threePt" dir="t"/>
              </a:scene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24000" y="2804678"/>
                <a:ext cx="1905000" cy="13367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2780289" y="2910238"/>
              <a:ext cx="1320356" cy="20270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43077" y="3954110"/>
              <a:ext cx="1164442" cy="1545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398653" y="182461"/>
            <a:ext cx="7162800" cy="118221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30894" y="6065626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09736" y="610766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1150306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عفش يدوي غير معاين، يسمح لكل راكب بنقله مجانا داخل الطائرة: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550075" y="2015231"/>
            <a:ext cx="55091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حقيبة يدوية 7كجم، و3كجم للرضيع.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962400" y="2966048"/>
            <a:ext cx="54776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معطف، وعصى المشي، وآلة تصوير.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200401" y="3951436"/>
            <a:ext cx="55400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كمية مناسبة من كتب القراءة 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906528" y="4988166"/>
            <a:ext cx="544462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7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6534" y="573396"/>
            <a:ext cx="8839323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مقدار الوزن الزائد لمسافرة على الدرجة الأولى، إذا كان سعر الكيلو غرام 3.5 د.ب،  وتحمل معها:  (حقيبتين وزنهما 55 كجم - حقيبة يدوية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كجم - حقيبة نسائية 1.5 كجم)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553200" y="1827917"/>
            <a:ext cx="37338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أ- 87.500 د.ب.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5638801" y="2849436"/>
            <a:ext cx="36184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ب- 52.500 د.ب.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4338151" y="3870955"/>
            <a:ext cx="35386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 80.500 د.ب.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594255" y="4941720"/>
            <a:ext cx="35386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115.500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7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850488"/>
            <a:ext cx="874395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يمكن استعمال الوزن الزائد لدى أي مسافر في الوزن الجماعي لتغطية وزن مسافر آخر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بشرط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280993" y="2112359"/>
            <a:ext cx="677734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أن يكونوا جميعا مسافرين على نفس الطائرة.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880847" y="3053659"/>
            <a:ext cx="67716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أن يتواجدوا جميعا أثناء معاينة ووزن الحقائب.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286001" y="4081647"/>
            <a:ext cx="67014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تكون وجهة سفرهم جميعا واحدة.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752601" y="5069196"/>
            <a:ext cx="658449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0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1" y="1623616"/>
            <a:ext cx="7070121" cy="3796028"/>
            <a:chOff x="685800" y="1623616"/>
            <a:chExt cx="707012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7070121" cy="3317094"/>
              <a:chOff x="685800" y="2784599"/>
              <a:chExt cx="7070121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429000" y="2784599"/>
                <a:ext cx="4326921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30 كجم للوزن، أو قطعتين بوزن 32 كجم للقطعة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73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762001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3883" y="64887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57" y="15240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23041" y="64165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501883" y="64586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1" y="1623616"/>
            <a:ext cx="7070121" cy="3796028"/>
            <a:chOff x="685800" y="1623616"/>
            <a:chExt cx="707012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7070121" cy="3317094"/>
              <a:chOff x="685800" y="2784599"/>
              <a:chExt cx="7070121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429000" y="2784599"/>
                <a:ext cx="4326921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كل ما ذكر صحيح.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762001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0" y="1623616"/>
            <a:ext cx="7467600" cy="3796028"/>
            <a:chOff x="685800" y="1623616"/>
            <a:chExt cx="74676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7467600" cy="3317094"/>
              <a:chOff x="685800" y="2784599"/>
              <a:chExt cx="74676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429000" y="2784599"/>
                <a:ext cx="47244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55 </a:t>
                </a:r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كجم – 40 كجم=15 كجم × 3.500=52.500 د.ب.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5" name="Smiley Face 4"/>
            <p:cNvSpPr/>
            <p:nvPr/>
          </p:nvSpPr>
          <p:spPr>
            <a:xfrm>
              <a:off x="1600200" y="381000"/>
              <a:ext cx="5181600" cy="4235545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0" y="1623616"/>
            <a:ext cx="6781800" cy="3796028"/>
            <a:chOff x="685800" y="1623616"/>
            <a:chExt cx="67818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6781800" cy="3317094"/>
              <a:chOff x="685800" y="2784599"/>
              <a:chExt cx="67818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429000" y="2784599"/>
                <a:ext cx="40386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كل </a:t>
                </a:r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 ذكر صحيح.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1" y="2350173"/>
            <a:ext cx="794419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الطالب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ينبغي أن 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 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4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038600" y="32443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مفهوم الأمتعة (العفش) المسافرين حسب تعريف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الأياتا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6700" y="3759156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العفش المسموح به والمعاين للمسافرين.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8937" y="4251627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يحسب قيمة الوزن الزائد حسب فئات المسافرين.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5340" y="4713292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تمارين على الوزن الجماعي.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7" grpId="0"/>
      <p:bldP spid="1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04801"/>
            <a:ext cx="6096000" cy="5925563"/>
            <a:chOff x="609600" y="304800"/>
            <a:chExt cx="6096000" cy="5925563"/>
          </a:xfrm>
        </p:grpSpPr>
        <p:sp>
          <p:nvSpPr>
            <p:cNvPr id="5" name="Smiley Face 4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5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أمتعة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</a:t>
            </a:r>
            <a:r>
              <a:rPr lang="ar-SA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2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2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99492" y="54812"/>
            <a:ext cx="4512364" cy="1232496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العاشر : أمتعة المسافر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826354" y="-163233"/>
            <a:ext cx="1489970" cy="188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5782876" y="1437075"/>
            <a:ext cx="367736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العفش المعاين-تعريف (</a:t>
            </a:r>
            <a:r>
              <a:rPr lang="ar-BH" sz="24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الأياتا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27187" y="1961625"/>
            <a:ext cx="8456898" cy="830997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الأشياء الخاصة بالمسافر التي يحتاج إليها من اللباس والاستعمال والراحة والمرتبطة برحلته الجوية.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Left-Right-Up Arrow 1"/>
          <p:cNvSpPr/>
          <p:nvPr/>
        </p:nvSpPr>
        <p:spPr>
          <a:xfrm>
            <a:off x="7344086" y="2792622"/>
            <a:ext cx="2721085" cy="740916"/>
          </a:xfrm>
          <a:prstGeom prst="leftRightUpArrow">
            <a:avLst>
              <a:gd name="adj1" fmla="val 100000"/>
              <a:gd name="adj2" fmla="val 50000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العفش المعاين </a:t>
            </a:r>
            <a:endParaRPr lang="en-US" sz="2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 rot="10800000" flipV="1">
            <a:off x="4156215" y="2887547"/>
            <a:ext cx="3187870" cy="472118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أساس الوزن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291" y="4020481"/>
            <a:ext cx="3200400" cy="176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257801" y="3723679"/>
            <a:ext cx="4727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 كجم : الدرجة الأولى. 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 كجم :   درجة رجال الأعمال. 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كجم :  الدرجة السياحية.(طيران الخليج 30كجم).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  كجم : الطفل الرضيع أقل من سنتين.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" grpId="0" animBg="1"/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241249" y="131413"/>
            <a:ext cx="1489970" cy="188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5"/>
          <p:cNvSpPr/>
          <p:nvPr/>
        </p:nvSpPr>
        <p:spPr>
          <a:xfrm>
            <a:off x="5132183" y="2697447"/>
            <a:ext cx="44690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قطعتين : الدرجة الأولى كل قطعة 32كجم . 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قطعتين : درجة رجال الأعمال كل قطعة 32كجم . 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قطعتين : الدرجة السياحية كل قطعة 23كجم . </a:t>
            </a:r>
          </a:p>
          <a:p>
            <a:pPr algn="r" rtl="1">
              <a:lnSpc>
                <a:spcPct val="200000"/>
              </a:lnSpc>
              <a:buClr>
                <a:srgbClr val="FF0000"/>
              </a:buClr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Left-Right-Up Arrow 23"/>
          <p:cNvSpPr/>
          <p:nvPr/>
        </p:nvSpPr>
        <p:spPr>
          <a:xfrm>
            <a:off x="7848601" y="1353354"/>
            <a:ext cx="2721085" cy="740916"/>
          </a:xfrm>
          <a:prstGeom prst="leftRightUpArrow">
            <a:avLst>
              <a:gd name="adj1" fmla="val 100000"/>
              <a:gd name="adj2" fmla="val 50000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العفش المعاين </a:t>
            </a:r>
            <a:endParaRPr lang="en-US" sz="2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Pentagon 24"/>
          <p:cNvSpPr/>
          <p:nvPr/>
        </p:nvSpPr>
        <p:spPr>
          <a:xfrm rot="10800000" flipV="1">
            <a:off x="4660730" y="1468124"/>
            <a:ext cx="3187870" cy="472118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أساس القطع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151" y="3364810"/>
            <a:ext cx="1959729" cy="156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114800" y="884905"/>
            <a:ext cx="6525904" cy="830997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عفش يدوي يكون بعهدة الراكب وتحت مسئوليته، يوضع في الخزائن العلوية أو تحت المقعد، ويجب وضع بطاقة عفش يدوي عليها.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7791" y="269149"/>
            <a:ext cx="262597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العفش اليدوي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11918" y="2033864"/>
            <a:ext cx="8273687" cy="984506"/>
            <a:chOff x="463807" y="2032565"/>
            <a:chExt cx="8273687" cy="984506"/>
          </a:xfrm>
        </p:grpSpPr>
        <p:grpSp>
          <p:nvGrpSpPr>
            <p:cNvPr id="28" name="Group 27"/>
            <p:cNvGrpSpPr/>
            <p:nvPr/>
          </p:nvGrpSpPr>
          <p:grpSpPr>
            <a:xfrm>
              <a:off x="463807" y="2264518"/>
              <a:ext cx="8273687" cy="752553"/>
              <a:chOff x="385912" y="2624412"/>
              <a:chExt cx="8273687" cy="752553"/>
            </a:xfrm>
          </p:grpSpPr>
          <p:sp>
            <p:nvSpPr>
              <p:cNvPr id="29" name="Pentagon 28"/>
              <p:cNvSpPr/>
              <p:nvPr/>
            </p:nvSpPr>
            <p:spPr>
              <a:xfrm rot="10800000" flipV="1">
                <a:off x="5784434" y="2624412"/>
                <a:ext cx="2875165" cy="444067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3300">
                      <a:tint val="66000"/>
                      <a:satMod val="160000"/>
                    </a:srgbClr>
                  </a:gs>
                  <a:gs pos="50000">
                    <a:srgbClr val="FF3300">
                      <a:tint val="44500"/>
                      <a:satMod val="160000"/>
                    </a:srgbClr>
                  </a:gs>
                  <a:gs pos="100000">
                    <a:srgbClr val="FF33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8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درجة الصقر الذهبي</a:t>
                </a:r>
                <a:endParaRPr lang="en-US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5912" y="2669079"/>
                <a:ext cx="5398521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285750" indent="-285750" algn="r" rtl="1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حقيبة يدوية أو حقيبة بدل وزن 9 كجم.</a:t>
                </a:r>
              </a:p>
              <a:p>
                <a:pPr marL="285750" indent="-285750" algn="r" rtl="1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حقيبة مستندات  وزن 9 كجم.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2649" y="2032565"/>
              <a:ext cx="646345" cy="8974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1911918" y="215953"/>
            <a:ext cx="2123277" cy="1512661"/>
            <a:chOff x="2903062" y="4733119"/>
            <a:chExt cx="2123277" cy="151266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3062" y="4733119"/>
              <a:ext cx="2123277" cy="1512661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2950261" y="4744243"/>
              <a:ext cx="19287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العفش اليدوي المجاني </a:t>
              </a:r>
              <a:endParaRPr 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38184" y="3238306"/>
            <a:ext cx="7631498" cy="692955"/>
            <a:chOff x="871811" y="3063352"/>
            <a:chExt cx="7631498" cy="692955"/>
          </a:xfrm>
        </p:grpSpPr>
        <p:grpSp>
          <p:nvGrpSpPr>
            <p:cNvPr id="35" name="Group 34"/>
            <p:cNvGrpSpPr/>
            <p:nvPr/>
          </p:nvGrpSpPr>
          <p:grpSpPr>
            <a:xfrm>
              <a:off x="1321230" y="3218204"/>
              <a:ext cx="7182079" cy="538103"/>
              <a:chOff x="1387458" y="2559910"/>
              <a:chExt cx="7182079" cy="538103"/>
            </a:xfrm>
          </p:grpSpPr>
          <p:sp>
            <p:nvSpPr>
              <p:cNvPr id="36" name="Pentagon 35"/>
              <p:cNvSpPr/>
              <p:nvPr/>
            </p:nvSpPr>
            <p:spPr>
              <a:xfrm rot="10800000" flipV="1">
                <a:off x="5718954" y="2559910"/>
                <a:ext cx="2850583" cy="444067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3300">
                      <a:tint val="66000"/>
                      <a:satMod val="160000"/>
                    </a:srgbClr>
                  </a:gs>
                  <a:gs pos="50000">
                    <a:srgbClr val="FF3300">
                      <a:tint val="44500"/>
                      <a:satMod val="160000"/>
                    </a:srgbClr>
                  </a:gs>
                  <a:gs pos="100000">
                    <a:srgbClr val="FF33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8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الدرجة السياحية</a:t>
                </a:r>
                <a:endParaRPr lang="en-US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387458" y="2697903"/>
                <a:ext cx="4414732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285750" indent="-285750" algn="r" rtl="1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حقيبة يدوية  وزن 7 كجم.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1811" y="3063352"/>
              <a:ext cx="456243" cy="633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3899222" y="4418904"/>
            <a:ext cx="5825144" cy="581697"/>
            <a:chOff x="2858069" y="4663984"/>
            <a:chExt cx="5825144" cy="581697"/>
          </a:xfrm>
        </p:grpSpPr>
        <p:sp>
          <p:nvSpPr>
            <p:cNvPr id="39" name="Pentagon 38"/>
            <p:cNvSpPr/>
            <p:nvPr/>
          </p:nvSpPr>
          <p:spPr>
            <a:xfrm rot="10800000" flipV="1">
              <a:off x="6149276" y="4801614"/>
              <a:ext cx="2533937" cy="444067"/>
            </a:xfrm>
            <a:prstGeom prst="homePlat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الرضيع</a:t>
              </a:r>
              <a:endPara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58069" y="4817366"/>
              <a:ext cx="3349296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حقيبة يدوية وزن  3 كجم.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8069" y="4663984"/>
              <a:ext cx="356371" cy="494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Rectangle 2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93995" y="1182428"/>
            <a:ext cx="8309766" cy="830997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العفش الذي يكون في صحبة الراكب داخل المقصورة ويوضع في الخزائن العلوية أو تحت المقعد، ولا يتم وضع بطاقة عفش يدوي عليه.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580246"/>
            <a:ext cx="275356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العفش الغير معاين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36747" y="2275330"/>
            <a:ext cx="8567015" cy="1141698"/>
            <a:chOff x="156649" y="4951656"/>
            <a:chExt cx="8567015" cy="1141698"/>
          </a:xfrm>
        </p:grpSpPr>
        <p:grpSp>
          <p:nvGrpSpPr>
            <p:cNvPr id="44" name="Group 43"/>
            <p:cNvGrpSpPr/>
            <p:nvPr/>
          </p:nvGrpSpPr>
          <p:grpSpPr>
            <a:xfrm>
              <a:off x="316490" y="5029599"/>
              <a:ext cx="8407174" cy="707886"/>
              <a:chOff x="252425" y="2669079"/>
              <a:chExt cx="8407174" cy="707886"/>
            </a:xfrm>
          </p:grpSpPr>
          <p:sp>
            <p:nvSpPr>
              <p:cNvPr id="45" name="Pentagon 44"/>
              <p:cNvSpPr/>
              <p:nvPr/>
            </p:nvSpPr>
            <p:spPr>
              <a:xfrm rot="10800000" flipV="1">
                <a:off x="5804101" y="2774579"/>
                <a:ext cx="2855498" cy="444067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3300">
                      <a:tint val="66000"/>
                      <a:satMod val="160000"/>
                    </a:srgbClr>
                  </a:gs>
                  <a:gs pos="50000">
                    <a:srgbClr val="FF3300">
                      <a:tint val="44500"/>
                      <a:satMod val="160000"/>
                    </a:srgbClr>
                  </a:gs>
                  <a:gs pos="100000">
                    <a:srgbClr val="FF33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8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جميع الركاب</a:t>
                </a:r>
                <a:endParaRPr lang="en-US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2425" y="2669079"/>
                <a:ext cx="5551676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285750" indent="-285750" algn="r" rtl="1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معطف – غطاء- شمسية – عصى للمشي – منظار مكبر-آلة تصوير صغيرة – حقيبة نسائية .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362" y="5569415"/>
              <a:ext cx="568342" cy="5239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156649" y="4951656"/>
              <a:ext cx="347342" cy="1128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3659436" y="3296116"/>
            <a:ext cx="6602058" cy="960101"/>
            <a:chOff x="2135436" y="3296115"/>
            <a:chExt cx="6602058" cy="960101"/>
          </a:xfrm>
        </p:grpSpPr>
        <p:grpSp>
          <p:nvGrpSpPr>
            <p:cNvPr id="38" name="Group 37"/>
            <p:cNvGrpSpPr/>
            <p:nvPr/>
          </p:nvGrpSpPr>
          <p:grpSpPr>
            <a:xfrm>
              <a:off x="2135436" y="3566892"/>
              <a:ext cx="6602058" cy="444067"/>
              <a:chOff x="1159918" y="2826364"/>
              <a:chExt cx="7601161" cy="444067"/>
            </a:xfrm>
          </p:grpSpPr>
          <p:sp>
            <p:nvSpPr>
              <p:cNvPr id="39" name="Pentagon 38"/>
              <p:cNvSpPr/>
              <p:nvPr/>
            </p:nvSpPr>
            <p:spPr>
              <a:xfrm rot="10800000" flipV="1">
                <a:off x="5905581" y="2826364"/>
                <a:ext cx="2855498" cy="444067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3300">
                      <a:tint val="66000"/>
                      <a:satMod val="160000"/>
                    </a:srgbClr>
                  </a:gs>
                  <a:gs pos="50000">
                    <a:srgbClr val="FF3300">
                      <a:tint val="44500"/>
                      <a:satMod val="160000"/>
                    </a:srgbClr>
                  </a:gs>
                  <a:gs pos="100000">
                    <a:srgbClr val="FF33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8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الرضيع</a:t>
                </a:r>
                <a:endParaRPr lang="en-US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59918" y="2854739"/>
                <a:ext cx="4472193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285750" indent="-285750" algn="r" rtl="1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غداء الطفل، وعربة أو كرسي قابل للطي.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3869" y="3296115"/>
              <a:ext cx="289842" cy="9601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2084089" y="4409115"/>
            <a:ext cx="8321013" cy="714490"/>
            <a:chOff x="560088" y="4409115"/>
            <a:chExt cx="8321013" cy="714490"/>
          </a:xfrm>
        </p:grpSpPr>
        <p:sp>
          <p:nvSpPr>
            <p:cNvPr id="42" name="Pentagon 41"/>
            <p:cNvSpPr/>
            <p:nvPr/>
          </p:nvSpPr>
          <p:spPr>
            <a:xfrm rot="10800000" flipV="1">
              <a:off x="5963667" y="4613143"/>
              <a:ext cx="2917434" cy="444067"/>
            </a:xfrm>
            <a:prstGeom prst="homePlat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المعاقين</a:t>
              </a:r>
              <a:endPara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2907" y="4667446"/>
              <a:ext cx="5140093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مقعد متحرك قابل للطي، أو أي شيء يعتمد عليه الراكب.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088" y="4409115"/>
              <a:ext cx="565638" cy="71449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551545" y="152796"/>
            <a:ext cx="198987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ar-BH" sz="2800" b="1" dirty="0">
                <a:solidFill>
                  <a:schemeClr val="bg1"/>
                </a:solidFill>
              </a:rPr>
              <a:t>الوزن الزائد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3132" y="176664"/>
            <a:ext cx="8638553" cy="1270289"/>
            <a:chOff x="5029376" y="1271449"/>
            <a:chExt cx="8174233" cy="1311189"/>
          </a:xfrm>
        </p:grpSpPr>
        <p:sp>
          <p:nvSpPr>
            <p:cNvPr id="20" name="Rectangle 19"/>
            <p:cNvSpPr/>
            <p:nvPr/>
          </p:nvSpPr>
          <p:spPr>
            <a:xfrm>
              <a:off x="5279988" y="1751641"/>
              <a:ext cx="7923621" cy="830997"/>
            </a:xfrm>
            <a:prstGeom prst="rect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هو زيادة عن الوزن المسموح للراكب، يدفع الراكب عن كل كيلوغرام سعر محدد.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29376" y="1271449"/>
              <a:ext cx="501226" cy="1198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3334549" y="2440580"/>
            <a:ext cx="7191206" cy="444067"/>
            <a:chOff x="1556656" y="2238364"/>
            <a:chExt cx="7191206" cy="444067"/>
          </a:xfrm>
        </p:grpSpPr>
        <p:sp>
          <p:nvSpPr>
            <p:cNvPr id="50" name="Pentagon 49"/>
            <p:cNvSpPr/>
            <p:nvPr/>
          </p:nvSpPr>
          <p:spPr>
            <a:xfrm rot="10800000" flipV="1">
              <a:off x="5872697" y="2238364"/>
              <a:ext cx="2875165" cy="444067"/>
            </a:xfrm>
            <a:prstGeom prst="homePlat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 rtl="1">
                <a:buFont typeface="Wingdings" panose="05000000000000000000" pitchFamily="2" charset="2"/>
                <a:buChar char="q"/>
              </a:pP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أمتعة تفحص و توزن 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56656" y="2247257"/>
              <a:ext cx="4299155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حقيبة بوزن 16 كجم + حقيبة بوزن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22كجم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64662" y="1379173"/>
            <a:ext cx="9016050" cy="822084"/>
            <a:chOff x="-201787" y="1442368"/>
            <a:chExt cx="9079858" cy="780010"/>
          </a:xfrm>
        </p:grpSpPr>
        <p:sp>
          <p:nvSpPr>
            <p:cNvPr id="33" name="TextBox 32"/>
            <p:cNvSpPr txBox="1"/>
            <p:nvPr/>
          </p:nvSpPr>
          <p:spPr>
            <a:xfrm>
              <a:off x="-201787" y="1550721"/>
              <a:ext cx="8926504" cy="67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glow rad="1016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مسافرة مع طفلها الرضيع من مملكة البحرين إلى باريس على الدرجة السياحية بالأمتعة التالية: حقيبة بوزن  22 كجم - حقيبة بوزن 16 كجم - حقيبة نسائية - حقيبة طعام يدوية للطفل وزن 3 كجم - وكاميرا صغيرة.    </a:t>
              </a:r>
              <a:endPara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2232" y="1442368"/>
              <a:ext cx="845839" cy="496442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470" y="2422890"/>
            <a:ext cx="877296" cy="6642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402637" y="4550831"/>
            <a:ext cx="3046431" cy="900244"/>
            <a:chOff x="1618005" y="4463924"/>
            <a:chExt cx="3553366" cy="10730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600" y="4463924"/>
              <a:ext cx="2656771" cy="1073093"/>
            </a:xfrm>
            <a:prstGeom prst="rect">
              <a:avLst/>
            </a:prstGeom>
          </p:spPr>
        </p:pic>
        <p:sp>
          <p:nvSpPr>
            <p:cNvPr id="14" name="Minus 13"/>
            <p:cNvSpPr/>
            <p:nvPr/>
          </p:nvSpPr>
          <p:spPr>
            <a:xfrm>
              <a:off x="3538185" y="4759145"/>
              <a:ext cx="304800" cy="246305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Equal 16"/>
            <p:cNvSpPr/>
            <p:nvPr/>
          </p:nvSpPr>
          <p:spPr>
            <a:xfrm>
              <a:off x="2209800" y="4791420"/>
              <a:ext cx="304800" cy="299303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18005" y="4687205"/>
              <a:ext cx="938925" cy="623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18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99095" y="4684450"/>
            <a:ext cx="1836423" cy="556780"/>
            <a:chOff x="-219072" y="4743435"/>
            <a:chExt cx="1836423" cy="556780"/>
          </a:xfrm>
        </p:grpSpPr>
        <p:sp>
          <p:nvSpPr>
            <p:cNvPr id="22" name="Multiply 21"/>
            <p:cNvSpPr/>
            <p:nvPr/>
          </p:nvSpPr>
          <p:spPr>
            <a:xfrm>
              <a:off x="1414482" y="4789607"/>
              <a:ext cx="202869" cy="385242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50884" y="4776995"/>
              <a:ext cx="3635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Equal 39"/>
            <p:cNvSpPr/>
            <p:nvPr/>
          </p:nvSpPr>
          <p:spPr>
            <a:xfrm>
              <a:off x="735783" y="4818521"/>
              <a:ext cx="304800" cy="299303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219072" y="4743435"/>
              <a:ext cx="1408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72 د.ب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99475" y="3109278"/>
            <a:ext cx="7781237" cy="444067"/>
            <a:chOff x="878362" y="2624412"/>
            <a:chExt cx="7781237" cy="444067"/>
          </a:xfrm>
        </p:grpSpPr>
        <p:sp>
          <p:nvSpPr>
            <p:cNvPr id="55" name="Pentagon 54"/>
            <p:cNvSpPr/>
            <p:nvPr/>
          </p:nvSpPr>
          <p:spPr>
            <a:xfrm rot="10800000" flipV="1">
              <a:off x="5784434" y="2624412"/>
              <a:ext cx="2875165" cy="444067"/>
            </a:xfrm>
            <a:prstGeom prst="homePlat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>
                <a:buFont typeface="Wingdings" panose="05000000000000000000" pitchFamily="2" charset="2"/>
                <a:buChar char="q"/>
              </a:pP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أمتعة تفحص ولا توزن 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8362" y="2661086"/>
              <a:ext cx="4900075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حقيبة نسائية + حقيبة طعام الرضيع + كاميرا صغيرة.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32859" y="3167628"/>
            <a:ext cx="901329" cy="569681"/>
            <a:chOff x="169489" y="3550049"/>
            <a:chExt cx="948325" cy="6029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9489" y="3550049"/>
              <a:ext cx="630913" cy="5608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0402" y="3877518"/>
              <a:ext cx="317412" cy="275490"/>
            </a:xfrm>
            <a:prstGeom prst="rect">
              <a:avLst/>
            </a:prstGeom>
          </p:spPr>
        </p:pic>
      </p:grpSp>
      <p:sp>
        <p:nvSpPr>
          <p:cNvPr id="57" name="Pentagon 56"/>
          <p:cNvSpPr/>
          <p:nvPr/>
        </p:nvSpPr>
        <p:spPr>
          <a:xfrm rot="10800000" flipV="1">
            <a:off x="6469669" y="4575942"/>
            <a:ext cx="4147046" cy="853506"/>
          </a:xfrm>
          <a:prstGeom prst="homePlat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الوزن الزائد إذا علمت أن معدل الكيلوجرام الواحد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د.ب.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27187" y="5522560"/>
            <a:ext cx="473717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22+16= 38  –  20    =   18  × 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 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72 د.ب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ular Callout 38"/>
          <p:cNvSpPr/>
          <p:nvPr/>
        </p:nvSpPr>
        <p:spPr>
          <a:xfrm>
            <a:off x="2909940" y="1275380"/>
            <a:ext cx="5867400" cy="1371015"/>
          </a:xfrm>
          <a:prstGeom prst="wedgeRoundRectCallout">
            <a:avLst>
              <a:gd name="adj1" fmla="val 39371"/>
              <a:gd name="adj2" fmla="val -6493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 الوزن الزائد عند مسافر لتغطية مسافر أخر لمجموعة متواجدة أثناء معاينة ووزن الحقائب، وأن تكون الطائرة وجهة سفرهم واحدة وأن اختلفت درجاتهم.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755656" y="2943920"/>
            <a:ext cx="2187577" cy="2209800"/>
            <a:chOff x="7457795" y="4906951"/>
            <a:chExt cx="1390650" cy="1306094"/>
          </a:xfrm>
        </p:grpSpPr>
        <p:grpSp>
          <p:nvGrpSpPr>
            <p:cNvPr id="38" name="Group 37"/>
            <p:cNvGrpSpPr/>
            <p:nvPr/>
          </p:nvGrpSpPr>
          <p:grpSpPr>
            <a:xfrm>
              <a:off x="7457795" y="4906951"/>
              <a:ext cx="1390650" cy="1306094"/>
              <a:chOff x="7421944" y="4820119"/>
              <a:chExt cx="1390650" cy="1306094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7421944" y="5126088"/>
                <a:ext cx="1390650" cy="100012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901456" y="4820119"/>
                <a:ext cx="477740" cy="6035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3" name="Rectangle 42"/>
            <p:cNvSpPr/>
            <p:nvPr/>
          </p:nvSpPr>
          <p:spPr>
            <a:xfrm>
              <a:off x="7457795" y="5129424"/>
              <a:ext cx="1349406" cy="236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الوزن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الجماعي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153400" y="499620"/>
            <a:ext cx="2252012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الوزن الجماعي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7402" y="2814165"/>
            <a:ext cx="4162891" cy="23804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BH" sz="2000" b="1" dirty="0">
                <a:cs typeface="+mj-cs"/>
              </a:rPr>
              <a:t>الشروط:</a:t>
            </a:r>
          </a:p>
          <a:p>
            <a:pPr algn="r">
              <a:lnSpc>
                <a:spcPct val="150000"/>
              </a:lnSpc>
            </a:pPr>
            <a:r>
              <a:rPr lang="ar-BH" sz="2000" b="1" dirty="0">
                <a:cs typeface="+mj-cs"/>
              </a:rPr>
              <a:t>1- جميعهم مسافرين على نفس الطائرة.</a:t>
            </a:r>
          </a:p>
          <a:p>
            <a:pPr algn="r">
              <a:lnSpc>
                <a:spcPct val="150000"/>
              </a:lnSpc>
            </a:pPr>
            <a:r>
              <a:rPr lang="ar-BH" sz="2000" b="1" dirty="0">
                <a:cs typeface="+mj-cs"/>
              </a:rPr>
              <a:t>2- التواجد جميعًا أثناء معاينة ووزن الحقائب. </a:t>
            </a:r>
          </a:p>
          <a:p>
            <a:pPr algn="r">
              <a:lnSpc>
                <a:spcPct val="150000"/>
              </a:lnSpc>
            </a:pPr>
            <a:r>
              <a:rPr lang="ar-BH" sz="2000" b="1" dirty="0">
                <a:cs typeface="+mj-cs"/>
              </a:rPr>
              <a:t>3- وجهة سفرهم واحدة جميعًا.</a:t>
            </a:r>
            <a:endParaRPr lang="ar-BH" sz="2000" b="1" dirty="0"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7824" y="783862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الوزن المسموح به لدرجة الأعمال من العفش المعاين: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518487" y="1634390"/>
            <a:ext cx="695686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30 كجم للوزن، أو قطعتين بوزن 23 كجم للقطعة.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2971801" y="2638378"/>
            <a:ext cx="711350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ب- 30 كجم للوزن، أو قطعتين بوزن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كجم للقطعة.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598558" y="3588849"/>
            <a:ext cx="70178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كجم للوزن، أو قطعتين بوزن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كجم للقطعة.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883954" y="4519581"/>
            <a:ext cx="691316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كجم للوزن، أو قطعتين بوزن 23 كجم للقطعة.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أمتعة المسافر (1)                                                                 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2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12</TotalTime>
  <Words>1227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Office Theme</vt:lpstr>
      <vt:lpstr>الوحدة الثالثة  أمتعة المسافر ( أ ) الفصل العاشر</vt:lpstr>
      <vt:lpstr>PowerPoint Presentation</vt:lpstr>
      <vt:lpstr>الفصل العاشر : أمتعة المسافر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4</cp:revision>
  <cp:lastPrinted>2021-01-17T11:49:49Z</cp:lastPrinted>
  <dcterms:created xsi:type="dcterms:W3CDTF">2020-03-04T10:47:58Z</dcterms:created>
  <dcterms:modified xsi:type="dcterms:W3CDTF">2021-01-20T08:46:09Z</dcterms:modified>
</cp:coreProperties>
</file>