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ubtitle 2"/>
          <p:cNvSpPr>
            <a:spLocks noGrp="1"/>
          </p:cNvSpPr>
          <p:nvPr>
            <p:ph type="subTitle" idx="1"/>
          </p:nvPr>
        </p:nvSpPr>
        <p:spPr>
          <a:xfrm>
            <a:off x="3714630" y="3239959"/>
            <a:ext cx="7984976" cy="2643206"/>
          </a:xfrm>
        </p:spPr>
        <p:txBody>
          <a:bodyPr>
            <a:normAutofit/>
          </a:bodyPr>
          <a:lstStyle/>
          <a:p>
            <a:r>
              <a:rPr lang="ar-BH" sz="3600" b="1" dirty="0"/>
              <a:t>الوحدة الثالثة</a:t>
            </a:r>
          </a:p>
          <a:p>
            <a:r>
              <a:rPr lang="ar-BH" sz="4400" dirty="0">
                <a:solidFill>
                  <a:srgbClr val="FF0000"/>
                </a:solidFill>
                <a:cs typeface="PT Bold Heading" pitchFamily="2" charset="-78"/>
              </a:rPr>
              <a:t>كتيب معلومات السفر</a:t>
            </a:r>
            <a:r>
              <a:rPr lang="ar-SA" sz="4400" dirty="0">
                <a:solidFill>
                  <a:srgbClr val="FF0000"/>
                </a:solidFill>
                <a:cs typeface="PT Bold Heading" pitchFamily="2" charset="-78"/>
              </a:rPr>
              <a:t> </a:t>
            </a:r>
          </a:p>
          <a:p>
            <a:r>
              <a:rPr lang="ar-SA" sz="4400" dirty="0">
                <a:solidFill>
                  <a:srgbClr val="FF0000"/>
                </a:solidFill>
                <a:cs typeface="PT Bold Heading" pitchFamily="2" charset="-78"/>
              </a:rPr>
              <a:t>(1)</a:t>
            </a:r>
            <a:endParaRPr lang="ar-SA" sz="3600" b="1" dirty="0"/>
          </a:p>
        </p:txBody>
      </p:sp>
      <p:sp>
        <p:nvSpPr>
          <p:cNvPr id="8" name="Google Shape;184;p11"/>
          <p:cNvSpPr txBox="1">
            <a:spLocks noGrp="1"/>
          </p:cNvSpPr>
          <p:nvPr>
            <p:ph type="ctrTitle"/>
          </p:nvPr>
        </p:nvSpPr>
        <p:spPr>
          <a:xfrm>
            <a:off x="2858683" y="1804258"/>
            <a:ext cx="9333317" cy="1913707"/>
          </a:xfrm>
          <a:prstGeom prst="rect">
            <a:avLst/>
          </a:prstGeom>
        </p:spPr>
        <p:txBody>
          <a:bodyPr spcFirstLastPara="1" vert="horz" wrap="square" lIns="91425" tIns="91425" rIns="91425" bIns="91425" rtlCol="0" anchor="ctr" anchorCtr="0">
            <a:noAutofit/>
          </a:bodyPr>
          <a:lstStyle/>
          <a:p>
            <a:pPr lvl="0" algn="ctr"/>
            <a:r>
              <a:rPr lang="ar-SA" sz="3200" dirty="0">
                <a:solidFill>
                  <a:srgbClr val="3F5378"/>
                </a:solidFill>
                <a:latin typeface="Arial Black" panose="020B0A04020102020204" pitchFamily="34" charset="0"/>
                <a:cs typeface="PT Bold Heading" panose="02010400000000000000" pitchFamily="2" charset="-78"/>
              </a:rPr>
              <a:t>أعمال مكاتب وكالات السفريات</a:t>
            </a:r>
            <a:r>
              <a:rPr lang="ar-SA" sz="3200" dirty="0">
                <a:solidFill>
                  <a:srgbClr val="3F5378"/>
                </a:solidFill>
                <a:latin typeface="Arial Black" panose="020B0A04020102020204" pitchFamily="34" charset="0"/>
                <a:cs typeface="Al-Mateen" panose="02060803050605020204" pitchFamily="18" charset="-78"/>
              </a:rPr>
              <a:t/>
            </a:r>
            <a:br>
              <a:rPr lang="ar-SA" sz="3200" dirty="0">
                <a:solidFill>
                  <a:srgbClr val="3F5378"/>
                </a:solidFill>
                <a:latin typeface="Arial Black" panose="020B0A04020102020204" pitchFamily="34" charset="0"/>
                <a:cs typeface="Al-Mateen" panose="02060803050605020204" pitchFamily="18" charset="-78"/>
              </a:rPr>
            </a:br>
            <a:r>
              <a:rPr lang="ar-SA" sz="1050" dirty="0">
                <a:solidFill>
                  <a:srgbClr val="3F5378"/>
                </a:solidFill>
                <a:latin typeface="Arial Black" panose="020B0A04020102020204" pitchFamily="34" charset="0"/>
                <a:cs typeface="Al-Mateen" panose="02060803050605020204" pitchFamily="18" charset="-78"/>
              </a:rPr>
              <a:t/>
            </a:r>
            <a:br>
              <a:rPr lang="ar-SA" sz="1050" dirty="0">
                <a:solidFill>
                  <a:srgbClr val="3F5378"/>
                </a:solidFill>
                <a:latin typeface="Arial Black" panose="020B0A04020102020204" pitchFamily="34" charset="0"/>
                <a:cs typeface="Al-Mateen" panose="02060803050605020204" pitchFamily="18" charset="-78"/>
              </a:rPr>
            </a:br>
            <a:r>
              <a:rPr lang="ar-SA" sz="4800" dirty="0">
                <a:solidFill>
                  <a:srgbClr val="FF9800"/>
                </a:solidFill>
                <a:latin typeface="Arial Black" panose="020B0A04020102020204" pitchFamily="34" charset="0"/>
                <a:cs typeface="Al-Mateen" panose="02060803050605020204" pitchFamily="18" charset="-78"/>
              </a:rPr>
              <a:t>سفر 312</a:t>
            </a:r>
            <a:r>
              <a:rPr lang="ar-SA" sz="3200" dirty="0">
                <a:solidFill>
                  <a:srgbClr val="3F5378"/>
                </a:solidFill>
                <a:latin typeface="Arial Black" panose="020B0A04020102020204" pitchFamily="34" charset="0"/>
                <a:cs typeface="Al-Mateen" panose="02060803050605020204" pitchFamily="18" charset="-78"/>
              </a:rPr>
              <a:t/>
            </a:r>
            <a:br>
              <a:rPr lang="ar-SA" sz="3200" dirty="0">
                <a:solidFill>
                  <a:srgbClr val="3F5378"/>
                </a:solidFill>
                <a:latin typeface="Arial Black" panose="020B0A04020102020204" pitchFamily="34" charset="0"/>
                <a:cs typeface="Al-Mateen" panose="02060803050605020204" pitchFamily="18" charset="-78"/>
              </a:rPr>
            </a:br>
            <a:endParaRPr sz="4400" dirty="0">
              <a:solidFill>
                <a:srgbClr val="FF9800"/>
              </a:solidFill>
              <a:latin typeface="Al-Mateen" panose="02060803050605020204" pitchFamily="18" charset="-78"/>
              <a:cs typeface="Al-Mateen" panose="02060803050605020204" pitchFamily="18" charset="-78"/>
            </a:endParaRPr>
          </a:p>
        </p:txBody>
      </p:sp>
      <p:pic>
        <p:nvPicPr>
          <p:cNvPr id="9" name="Picture 1">
            <a:extLst>
              <a:ext uri="{FF2B5EF4-FFF2-40B4-BE49-F238E27FC236}">
                <a16:creationId xmlns="" xmlns:a16="http://schemas.microsoft.com/office/drawing/2014/main" id="{0529F568-4BA2-445E-9581-361945352BEC}"/>
              </a:ext>
            </a:extLst>
          </p:cNvPr>
          <p:cNvPicPr>
            <a:picLocks noChangeAspect="1"/>
          </p:cNvPicPr>
          <p:nvPr/>
        </p:nvPicPr>
        <p:blipFill rotWithShape="1">
          <a:blip r:embed="rId3"/>
          <a:srcRect l="37924" t="28050" r="37948" b="14088"/>
          <a:stretch/>
        </p:blipFill>
        <p:spPr>
          <a:xfrm>
            <a:off x="370206" y="1696771"/>
            <a:ext cx="2960889" cy="3994162"/>
          </a:xfrm>
          <a:prstGeom prst="rect">
            <a:avLst/>
          </a:prstGeom>
          <a:ln>
            <a:solidFill>
              <a:schemeClr val="tx1"/>
            </a:solidFill>
          </a:ln>
        </p:spPr>
      </p:pic>
      <p:sp>
        <p:nvSpPr>
          <p:cNvPr id="10" name="Rectangle 4">
            <a:extLst>
              <a:ext uri="{FF2B5EF4-FFF2-40B4-BE49-F238E27FC236}">
                <a16:creationId xmlns="" xmlns:a16="http://schemas.microsoft.com/office/drawing/2014/main" id="{01E8EEDB-1A32-45DC-A10A-01C07E459A90}"/>
              </a:ext>
            </a:extLst>
          </p:cNvPr>
          <p:cNvSpPr/>
          <p:nvPr/>
        </p:nvSpPr>
        <p:spPr>
          <a:xfrm>
            <a:off x="3733449" y="5536766"/>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239" y="1362076"/>
            <a:ext cx="8766561" cy="584775"/>
          </a:xfrm>
          <a:prstGeom prst="rect">
            <a:avLst/>
          </a:prstGeom>
          <a:noFill/>
        </p:spPr>
        <p:txBody>
          <a:bodyPr wrap="square" rtlCol="0">
            <a:spAutoFit/>
          </a:bodyPr>
          <a:lstStyle/>
          <a:p>
            <a:pPr lvl="0" algn="r" rtl="1" fontAlgn="base">
              <a:spcBef>
                <a:spcPct val="0"/>
              </a:spcBef>
              <a:spcAft>
                <a:spcPct val="0"/>
              </a:spcAft>
            </a:pPr>
            <a:r>
              <a:rPr lang="ar-BH" sz="3200" b="1" dirty="0">
                <a:latin typeface="Simplified Arabic" pitchFamily="18" charset="-78"/>
                <a:ea typeface="Times New Roman" pitchFamily="18" charset="0"/>
                <a:cs typeface="Simplified Arabic" pitchFamily="18" charset="-78"/>
              </a:rPr>
              <a:t>2. </a:t>
            </a:r>
            <a:r>
              <a:rPr lang="ar-SA" sz="3200" b="1" dirty="0">
                <a:latin typeface="Simplified Arabic" pitchFamily="18" charset="-78"/>
                <a:ea typeface="Times New Roman" pitchFamily="18" charset="0"/>
                <a:cs typeface="Simplified Arabic" pitchFamily="18" charset="-78"/>
              </a:rPr>
              <a:t>من أنواع الجوازات جواز كبار السن</a:t>
            </a:r>
            <a:r>
              <a:rPr lang="ar-EG" sz="3200" b="1" dirty="0">
                <a:latin typeface="Simplified Arabic" pitchFamily="18" charset="-78"/>
                <a:ea typeface="Times New Roman" pitchFamily="18" charset="0"/>
                <a:cs typeface="Simplified Arabic" pitchFamily="18" charset="-78"/>
              </a:rPr>
              <a:t>:</a:t>
            </a:r>
            <a:r>
              <a:rPr lang="ar-EG" sz="3200" dirty="0">
                <a:latin typeface="Simplified Arabic" pitchFamily="18" charset="-78"/>
                <a:ea typeface="Times New Roman" pitchFamily="18" charset="0"/>
                <a:cs typeface="Simplified Arabic" pitchFamily="18" charset="-78"/>
              </a:rPr>
              <a:t>  </a:t>
            </a:r>
            <a:endParaRPr lang="en-US" sz="3200" dirty="0">
              <a:latin typeface="Arial" pitchFamily="34" charset="0"/>
              <a:cs typeface="Arial" pitchFamily="34" charset="0"/>
            </a:endParaRPr>
          </a:p>
        </p:txBody>
      </p:sp>
      <p:sp>
        <p:nvSpPr>
          <p:cNvPr id="5" name="Flowchart: Terminator 4">
            <a:hlinkClick r:id="rId3" action="ppaction://hlinksldjump"/>
          </p:cNvPr>
          <p:cNvSpPr/>
          <p:nvPr/>
        </p:nvSpPr>
        <p:spPr>
          <a:xfrm>
            <a:off x="3287688" y="2852937"/>
            <a:ext cx="2160240" cy="704851"/>
          </a:xfrm>
          <a:prstGeom prst="flowChartTerminator">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000" b="1" dirty="0">
                <a:solidFill>
                  <a:schemeClr val="tx1"/>
                </a:solidFill>
                <a:latin typeface="Simplified Arabic" pitchFamily="18" charset="-78"/>
                <a:cs typeface="Simplified Arabic" pitchFamily="18" charset="-78"/>
              </a:rPr>
              <a:t>خطأ</a:t>
            </a:r>
            <a:endParaRPr lang="en-US" sz="2000" b="1" dirty="0">
              <a:solidFill>
                <a:schemeClr val="tx1"/>
              </a:solidFill>
              <a:latin typeface="Simplified Arabic" pitchFamily="18" charset="-78"/>
              <a:cs typeface="Simplified Arabic" pitchFamily="18" charset="-78"/>
            </a:endParaRPr>
          </a:p>
        </p:txBody>
      </p:sp>
      <p:sp>
        <p:nvSpPr>
          <p:cNvPr id="6" name="Flowchart: Terminator 5">
            <a:hlinkClick r:id="rId4" action="ppaction://hlinksldjump"/>
          </p:cNvPr>
          <p:cNvSpPr/>
          <p:nvPr/>
        </p:nvSpPr>
        <p:spPr>
          <a:xfrm>
            <a:off x="6816080" y="2852936"/>
            <a:ext cx="2143592" cy="704851"/>
          </a:xfrm>
          <a:prstGeom prst="flowChartTerminator">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000" b="1" dirty="0">
                <a:solidFill>
                  <a:schemeClr val="tx1"/>
                </a:solidFill>
                <a:latin typeface="Simplified Arabic" pitchFamily="18" charset="-78"/>
                <a:cs typeface="Simplified Arabic" pitchFamily="18" charset="-78"/>
              </a:rPr>
              <a:t>صح</a:t>
            </a:r>
            <a:endParaRPr lang="en-US" sz="2000" b="1" dirty="0">
              <a:solidFill>
                <a:schemeClr val="tx1"/>
              </a:solidFill>
              <a:latin typeface="Simplified Arabic" pitchFamily="18" charset="-78"/>
              <a:cs typeface="Simplified Arabic" pitchFamily="18"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1754909"/>
      </p:ext>
    </p:extLst>
  </p:cSld>
  <p:clrMapOvr>
    <a:masterClrMapping/>
  </p:clrMapOvr>
  <p:transition spd="slow">
    <p:checker dir="vert"/>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15175"/>
            <a:ext cx="8766561" cy="1077218"/>
          </a:xfrm>
          <a:prstGeom prst="rect">
            <a:avLst/>
          </a:prstGeom>
          <a:noFill/>
        </p:spPr>
        <p:txBody>
          <a:bodyPr wrap="square" rtlCol="0">
            <a:spAutoFit/>
          </a:bodyPr>
          <a:lstStyle/>
          <a:p>
            <a:pPr lvl="0" algn="r" rtl="1" fontAlgn="base">
              <a:spcBef>
                <a:spcPct val="0"/>
              </a:spcBef>
              <a:spcAft>
                <a:spcPct val="0"/>
              </a:spcAft>
            </a:pPr>
            <a:r>
              <a:rPr lang="ar-BH" sz="3200" b="1" dirty="0">
                <a:solidFill>
                  <a:srgbClr val="FF0000"/>
                </a:solidFill>
                <a:latin typeface="Simplified Arabic" pitchFamily="18" charset="-78"/>
                <a:ea typeface="Times New Roman" pitchFamily="18" charset="0"/>
                <a:cs typeface="Simplified Arabic" pitchFamily="18" charset="-78"/>
              </a:rPr>
              <a:t>3. </a:t>
            </a:r>
            <a:r>
              <a:rPr lang="ar-SA" sz="3200" b="1" dirty="0">
                <a:solidFill>
                  <a:srgbClr val="FF0000"/>
                </a:solidFill>
                <a:latin typeface="Simplified Arabic" pitchFamily="18" charset="-78"/>
                <a:ea typeface="Times New Roman" pitchFamily="18" charset="0"/>
                <a:cs typeface="Simplified Arabic" pitchFamily="18" charset="-78"/>
              </a:rPr>
              <a:t>يحتوي كتيب </a:t>
            </a:r>
            <a:r>
              <a:rPr lang="en-US" sz="3200" b="1" dirty="0">
                <a:solidFill>
                  <a:srgbClr val="FF0000"/>
                </a:solidFill>
                <a:latin typeface="Simplified Arabic" pitchFamily="18" charset="-78"/>
                <a:ea typeface="Times New Roman" pitchFamily="18" charset="0"/>
                <a:cs typeface="Simplified Arabic" pitchFamily="18" charset="-78"/>
              </a:rPr>
              <a:t>(TIM)</a:t>
            </a:r>
            <a:r>
              <a:rPr lang="ar-SA" sz="3200" b="1" dirty="0">
                <a:solidFill>
                  <a:srgbClr val="FF0000"/>
                </a:solidFill>
                <a:latin typeface="Simplified Arabic" pitchFamily="18" charset="-78"/>
                <a:ea typeface="Times New Roman" pitchFamily="18" charset="0"/>
                <a:cs typeface="Simplified Arabic" pitchFamily="18" charset="-78"/>
              </a:rPr>
              <a:t>على ستة متطلبات, أكتب في الجدول التالي الاسم باللغة الإنجليزية الذي تظهر تحته هذه المتطلبات</a:t>
            </a:r>
            <a:endParaRPr lang="en-US" sz="3200" dirty="0">
              <a:solidFill>
                <a:srgbClr val="FF0000"/>
              </a:solidFill>
              <a:latin typeface="Arial" pitchFamily="34" charset="0"/>
              <a:cs typeface="Arial" pitchFamily="34" charset="0"/>
            </a:endParaRPr>
          </a:p>
        </p:txBody>
      </p:sp>
      <p:graphicFrame>
        <p:nvGraphicFramePr>
          <p:cNvPr id="7" name="Table 6"/>
          <p:cNvGraphicFramePr>
            <a:graphicFrameLocks noGrp="1"/>
          </p:cNvGraphicFramePr>
          <p:nvPr>
            <p:extLst/>
          </p:nvPr>
        </p:nvGraphicFramePr>
        <p:xfrm>
          <a:off x="3359696" y="2204864"/>
          <a:ext cx="6408712" cy="2225040"/>
        </p:xfrm>
        <a:graphic>
          <a:graphicData uri="http://schemas.openxmlformats.org/drawingml/2006/table">
            <a:tbl>
              <a:tblPr firstRow="1" bandRow="1">
                <a:tableStyleId>{5940675A-B579-460E-94D1-54222C63F5DA}</a:tableStyleId>
              </a:tblPr>
              <a:tblGrid>
                <a:gridCol w="4968552"/>
                <a:gridCol w="144016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المتطلبات الخاصة بجواز السفر</a:t>
                      </a:r>
                      <a:endParaRPr lang="en-US" sz="1800" dirty="0" smtClean="0">
                        <a:cs typeface="AL-Mohanad Bold" pitchFamily="2" charset="-78"/>
                      </a:endParaRPr>
                    </a:p>
                  </a:txBody>
                  <a:tcPr/>
                </a:tc>
                <a:tc>
                  <a:txBody>
                    <a:bodyPr/>
                    <a:lstStyle/>
                    <a:p>
                      <a:pPr algn="r" rtl="1"/>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 المتطلبات الخاصة</a:t>
                      </a:r>
                      <a:r>
                        <a:rPr lang="en-US" sz="1800" dirty="0" smtClean="0">
                          <a:cs typeface="AL-Mohanad Bold" pitchFamily="2" charset="-78"/>
                        </a:rPr>
                        <a:t> </a:t>
                      </a:r>
                      <a:r>
                        <a:rPr lang="ar-BH" sz="1800" dirty="0" smtClean="0">
                          <a:cs typeface="AL-Mohanad Bold" pitchFamily="2" charset="-78"/>
                        </a:rPr>
                        <a:t>بتأشيرة الدخول</a:t>
                      </a:r>
                    </a:p>
                  </a:txBody>
                  <a:tcPr/>
                </a:tc>
                <a:tc>
                  <a:txBody>
                    <a:bodyPr/>
                    <a:lstStyle/>
                    <a:p>
                      <a:pPr algn="r" rtl="1"/>
                      <a:endParaRPr lang="en-US"/>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 المتطلبات الخاصة</a:t>
                      </a:r>
                      <a:r>
                        <a:rPr lang="en-US" sz="1800" dirty="0" smtClean="0">
                          <a:cs typeface="AL-Mohanad Bold" pitchFamily="2" charset="-78"/>
                        </a:rPr>
                        <a:t> </a:t>
                      </a:r>
                      <a:r>
                        <a:rPr lang="ar-BH" sz="1800" dirty="0" smtClean="0">
                          <a:cs typeface="AL-Mohanad Bold" pitchFamily="2" charset="-78"/>
                        </a:rPr>
                        <a:t> بالشهادات الصحية</a:t>
                      </a:r>
                      <a:endParaRPr lang="en-US" dirty="0"/>
                    </a:p>
                  </a:txBody>
                  <a:tcPr/>
                </a:tc>
                <a:tc>
                  <a:txBody>
                    <a:bodyPr/>
                    <a:lstStyle/>
                    <a:p>
                      <a:pPr algn="r" rtl="1"/>
                      <a:endParaRPr lang="en-US"/>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 المتطلبات الخاصة</a:t>
                      </a:r>
                      <a:r>
                        <a:rPr lang="en-US" sz="1800" dirty="0" smtClean="0">
                          <a:cs typeface="AL-Mohanad Bold" pitchFamily="2" charset="-78"/>
                        </a:rPr>
                        <a:t> </a:t>
                      </a:r>
                      <a:r>
                        <a:rPr lang="ar-BH" sz="1800" dirty="0" smtClean="0">
                          <a:cs typeface="AL-Mohanad Bold" pitchFamily="2" charset="-78"/>
                        </a:rPr>
                        <a:t> بالضرائب</a:t>
                      </a:r>
                      <a:endParaRPr lang="en-US" dirty="0"/>
                    </a:p>
                  </a:txBody>
                  <a:tcPr/>
                </a:tc>
                <a:tc>
                  <a:txBody>
                    <a:bodyPr/>
                    <a:lstStyle/>
                    <a:p>
                      <a:pPr algn="r" rtl="1"/>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 المتطلبات الخاصة</a:t>
                      </a:r>
                      <a:r>
                        <a:rPr lang="en-US" sz="1800" dirty="0" smtClean="0">
                          <a:cs typeface="AL-Mohanad Bold" pitchFamily="2" charset="-78"/>
                        </a:rPr>
                        <a:t> </a:t>
                      </a:r>
                      <a:r>
                        <a:rPr lang="ar-BH" sz="1800" dirty="0" smtClean="0">
                          <a:cs typeface="AL-Mohanad Bold" pitchFamily="2" charset="-78"/>
                        </a:rPr>
                        <a:t> بالجمارك</a:t>
                      </a:r>
                    </a:p>
                  </a:txBody>
                  <a:tcPr/>
                </a:tc>
                <a:tc>
                  <a:txBody>
                    <a:bodyPr/>
                    <a:lstStyle/>
                    <a:p>
                      <a:pPr algn="r" rtl="1"/>
                      <a:endParaRPr lang="en-US"/>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1800" dirty="0" smtClean="0">
                          <a:cs typeface="AL-Mohanad Bold" pitchFamily="2" charset="-78"/>
                        </a:rPr>
                        <a:t> المتطلبات الخاصة</a:t>
                      </a:r>
                      <a:r>
                        <a:rPr lang="en-US" sz="1800" dirty="0" smtClean="0">
                          <a:cs typeface="AL-Mohanad Bold" pitchFamily="2" charset="-78"/>
                        </a:rPr>
                        <a:t>   </a:t>
                      </a:r>
                      <a:r>
                        <a:rPr lang="ar-BH" sz="1800" dirty="0" smtClean="0">
                          <a:cs typeface="AL-Mohanad Bold" pitchFamily="2" charset="-78"/>
                        </a:rPr>
                        <a:t>بالعملات</a:t>
                      </a:r>
                      <a:endParaRPr lang="en-US" dirty="0"/>
                    </a:p>
                  </a:txBody>
                  <a:tcPr/>
                </a:tc>
                <a:tc>
                  <a:txBody>
                    <a:bodyPr/>
                    <a:lstStyle/>
                    <a:p>
                      <a:pPr algn="r" rtl="1"/>
                      <a:endParaRPr lang="en-US" dirty="0"/>
                    </a:p>
                  </a:txBody>
                  <a:tcPr/>
                </a:tc>
              </a:tr>
            </a:tbl>
          </a:graphicData>
        </a:graphic>
      </p:graphicFrame>
      <p:sp>
        <p:nvSpPr>
          <p:cNvPr id="13" name="TextBox 12"/>
          <p:cNvSpPr txBox="1"/>
          <p:nvPr/>
        </p:nvSpPr>
        <p:spPr>
          <a:xfrm>
            <a:off x="6672064" y="2276371"/>
            <a:ext cx="2808312" cy="369332"/>
          </a:xfrm>
          <a:prstGeom prst="rect">
            <a:avLst/>
          </a:prstGeom>
          <a:noFill/>
        </p:spPr>
        <p:txBody>
          <a:bodyPr wrap="square" rtlCol="0">
            <a:spAutoFit/>
          </a:bodyPr>
          <a:lstStyle/>
          <a:p>
            <a:pPr algn="r" rtl="1"/>
            <a:r>
              <a:rPr lang="en-US" dirty="0"/>
              <a:t>PASSPORT</a:t>
            </a:r>
            <a:endParaRPr lang="en-US" dirty="0"/>
          </a:p>
        </p:txBody>
      </p:sp>
      <p:sp>
        <p:nvSpPr>
          <p:cNvPr id="14" name="TextBox 13"/>
          <p:cNvSpPr txBox="1"/>
          <p:nvPr/>
        </p:nvSpPr>
        <p:spPr>
          <a:xfrm>
            <a:off x="6168008" y="2615231"/>
            <a:ext cx="2808312" cy="369332"/>
          </a:xfrm>
          <a:prstGeom prst="rect">
            <a:avLst/>
          </a:prstGeom>
          <a:noFill/>
        </p:spPr>
        <p:txBody>
          <a:bodyPr wrap="square" rtlCol="0">
            <a:spAutoFit/>
          </a:bodyPr>
          <a:lstStyle/>
          <a:p>
            <a:pPr algn="r" rtl="1"/>
            <a:r>
              <a:rPr lang="en-US" dirty="0"/>
              <a:t>VISA</a:t>
            </a:r>
            <a:endParaRPr lang="en-US" dirty="0"/>
          </a:p>
        </p:txBody>
      </p:sp>
      <p:sp>
        <p:nvSpPr>
          <p:cNvPr id="15" name="TextBox 14"/>
          <p:cNvSpPr txBox="1"/>
          <p:nvPr/>
        </p:nvSpPr>
        <p:spPr>
          <a:xfrm>
            <a:off x="6456040" y="2944189"/>
            <a:ext cx="2808312" cy="369332"/>
          </a:xfrm>
          <a:prstGeom prst="rect">
            <a:avLst/>
          </a:prstGeom>
          <a:noFill/>
        </p:spPr>
        <p:txBody>
          <a:bodyPr wrap="square" rtlCol="0">
            <a:spAutoFit/>
          </a:bodyPr>
          <a:lstStyle/>
          <a:p>
            <a:pPr algn="r" rtl="1"/>
            <a:r>
              <a:rPr lang="en-US" dirty="0"/>
              <a:t>HEALTH</a:t>
            </a:r>
            <a:endParaRPr lang="en-US" dirty="0"/>
          </a:p>
        </p:txBody>
      </p:sp>
      <p:sp>
        <p:nvSpPr>
          <p:cNvPr id="16" name="TextBox 15"/>
          <p:cNvSpPr txBox="1"/>
          <p:nvPr/>
        </p:nvSpPr>
        <p:spPr>
          <a:xfrm>
            <a:off x="6031392" y="3322922"/>
            <a:ext cx="2808312" cy="369332"/>
          </a:xfrm>
          <a:prstGeom prst="rect">
            <a:avLst/>
          </a:prstGeom>
          <a:noFill/>
        </p:spPr>
        <p:txBody>
          <a:bodyPr wrap="square" rtlCol="0">
            <a:spAutoFit/>
          </a:bodyPr>
          <a:lstStyle/>
          <a:p>
            <a:pPr algn="r" rtl="1"/>
            <a:r>
              <a:rPr lang="en-US" dirty="0"/>
              <a:t>TAX</a:t>
            </a:r>
            <a:endParaRPr lang="en-US" dirty="0"/>
          </a:p>
        </p:txBody>
      </p:sp>
      <p:sp>
        <p:nvSpPr>
          <p:cNvPr id="17" name="TextBox 16"/>
          <p:cNvSpPr txBox="1"/>
          <p:nvPr/>
        </p:nvSpPr>
        <p:spPr>
          <a:xfrm>
            <a:off x="6600056" y="3708462"/>
            <a:ext cx="2808312" cy="369332"/>
          </a:xfrm>
          <a:prstGeom prst="rect">
            <a:avLst/>
          </a:prstGeom>
          <a:noFill/>
        </p:spPr>
        <p:txBody>
          <a:bodyPr wrap="square" rtlCol="0">
            <a:spAutoFit/>
          </a:bodyPr>
          <a:lstStyle/>
          <a:p>
            <a:pPr algn="r" rtl="1"/>
            <a:r>
              <a:rPr lang="en-US" dirty="0"/>
              <a:t>CUSTOMS</a:t>
            </a:r>
            <a:endParaRPr lang="en-US" dirty="0"/>
          </a:p>
        </p:txBody>
      </p:sp>
      <p:sp>
        <p:nvSpPr>
          <p:cNvPr id="18" name="TextBox 17"/>
          <p:cNvSpPr txBox="1"/>
          <p:nvPr/>
        </p:nvSpPr>
        <p:spPr>
          <a:xfrm>
            <a:off x="6672064" y="4069322"/>
            <a:ext cx="2808312" cy="369332"/>
          </a:xfrm>
          <a:prstGeom prst="rect">
            <a:avLst/>
          </a:prstGeom>
          <a:noFill/>
        </p:spPr>
        <p:txBody>
          <a:bodyPr wrap="square" rtlCol="0">
            <a:spAutoFit/>
          </a:bodyPr>
          <a:lstStyle/>
          <a:p>
            <a:pPr algn="r" rtl="1"/>
            <a:r>
              <a:rPr lang="en-US" dirty="0"/>
              <a:t>CURRENCY</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5881570"/>
      </p:ext>
    </p:extLst>
  </p:cSld>
  <p:clrMapOvr>
    <a:masterClrMapping/>
  </p:clrMapOvr>
  <p:transition spd="slow">
    <p:checke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03;p34"/>
          <p:cNvSpPr txBox="1">
            <a:spLocks/>
          </p:cNvSpPr>
          <p:nvPr/>
        </p:nvSpPr>
        <p:spPr>
          <a:xfrm>
            <a:off x="2771554" y="2636912"/>
            <a:ext cx="707752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ar-SA" sz="5400" dirty="0">
                <a:solidFill>
                  <a:srgbClr val="FF9800"/>
                </a:solidFill>
                <a:latin typeface="Arial Black" panose="020B0A04020102020204" pitchFamily="34" charset="0"/>
                <a:cs typeface="PT Bold Heading" panose="02010400000000000000" pitchFamily="2" charset="-78"/>
              </a:rPr>
              <a:t>مع تمنياتنا لكم بالتوفيق</a:t>
            </a:r>
            <a:endParaRPr lang="en-US" sz="5400" dirty="0">
              <a:solidFill>
                <a:srgbClr val="FF9800"/>
              </a:solidFill>
              <a:latin typeface="Arial Black" panose="020B0A04020102020204" pitchFamily="34" charset="0"/>
              <a:cs typeface="PT Bold Heading" panose="0201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6" name="Straight Connector 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6620961"/>
      </p:ext>
    </p:extLst>
  </p:cSld>
  <p:clrMapOvr>
    <a:masterClrMapping/>
  </p:clrMapOvr>
  <p:transition spd="slow">
    <p:checker dir="vert"/>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146" y="5245393"/>
            <a:ext cx="1776699" cy="810068"/>
          </a:xfrm>
          <a:prstGeom prst="rect">
            <a:avLst/>
          </a:prstGeom>
        </p:spPr>
      </p:pic>
      <p:pic>
        <p:nvPicPr>
          <p:cNvPr id="4" name="صورة 3"/>
          <p:cNvPicPr>
            <a:picLocks noChangeAspect="1"/>
          </p:cNvPicPr>
          <p:nvPr/>
        </p:nvPicPr>
        <p:blipFill rotWithShape="1">
          <a:blip r:embed="rId5" cstate="print">
            <a:extLst>
              <a:ext uri="{28A0092B-C50C-407E-A947-70E740481C1C}">
                <a14:useLocalDpi xmlns:a14="http://schemas.microsoft.com/office/drawing/2010/main" val="0"/>
              </a:ext>
            </a:extLst>
          </a:blip>
          <a:srcRect b="7861"/>
          <a:stretch/>
        </p:blipFill>
        <p:spPr>
          <a:xfrm>
            <a:off x="3749286" y="239177"/>
            <a:ext cx="4307305" cy="5041970"/>
          </a:xfrm>
          <a:prstGeom prst="rect">
            <a:avLst/>
          </a:prstGeom>
        </p:spPr>
      </p:pic>
      <p:grpSp>
        <p:nvGrpSpPr>
          <p:cNvPr id="6" name="مجموعة 5"/>
          <p:cNvGrpSpPr/>
          <p:nvPr/>
        </p:nvGrpSpPr>
        <p:grpSpPr>
          <a:xfrm>
            <a:off x="3442845" y="5245394"/>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74625" algn="ctr"/>
              <a:r>
                <a:rPr lang="ar-BH" b="1" dirty="0">
                  <a:latin typeface="Sakkal Majalla" panose="02000000000000000000" pitchFamily="2" charset="-78"/>
                  <a:cs typeface="Sakkal Majalla" panose="02000000000000000000" pitchFamily="2" charset="-78"/>
                </a:rPr>
                <a:t>أضغط على الزر للانتقال للسؤال التالي</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6278696"/>
      </p:ext>
    </p:extLst>
  </p:cSld>
  <p:clrMapOvr>
    <a:masterClrMapping/>
  </p:clrMapOvr>
  <p:transition spd="med">
    <p:sndAc>
      <p:stSnd>
        <p:snd r:embed="rId2" name="applaus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1980" y="50854"/>
            <a:ext cx="6135966" cy="4811906"/>
          </a:xfrm>
          <a:prstGeom prst="rect">
            <a:avLst/>
          </a:prstGeom>
        </p:spPr>
      </p:pic>
      <p:pic>
        <p:nvPicPr>
          <p:cNvPr id="4" name="صورة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809" y="5072074"/>
            <a:ext cx="1224816" cy="1015718"/>
          </a:xfrm>
          <a:prstGeom prst="rect">
            <a:avLst/>
          </a:prstGeom>
        </p:spPr>
      </p:pic>
      <p:grpSp>
        <p:nvGrpSpPr>
          <p:cNvPr id="6" name="مجموعة 5"/>
          <p:cNvGrpSpPr/>
          <p:nvPr/>
        </p:nvGrpSpPr>
        <p:grpSpPr>
          <a:xfrm>
            <a:off x="3340056" y="5162916"/>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3663" algn="ctr"/>
              <a:r>
                <a:rPr lang="ar-BH" b="1" dirty="0">
                  <a:latin typeface="Sakkal Majalla" panose="02000000000000000000" pitchFamily="2" charset="-78"/>
                  <a:cs typeface="Sakkal Majalla" panose="02000000000000000000" pitchFamily="2" charset="-78"/>
                </a:rPr>
                <a:t>أضغط على الزر للمحاولة مرة أخرى</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5388145"/>
      </p:ext>
    </p:extLst>
  </p:cSld>
  <p:clrMapOvr>
    <a:masterClrMapping/>
  </p:clrMapOvr>
  <p:transition spd="slow">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146" y="5183150"/>
            <a:ext cx="1776699" cy="810068"/>
          </a:xfrm>
          <a:prstGeom prst="rect">
            <a:avLst/>
          </a:prstGeom>
        </p:spPr>
      </p:pic>
      <p:pic>
        <p:nvPicPr>
          <p:cNvPr id="4" name="صورة 3"/>
          <p:cNvPicPr>
            <a:picLocks noChangeAspect="1"/>
          </p:cNvPicPr>
          <p:nvPr/>
        </p:nvPicPr>
        <p:blipFill rotWithShape="1">
          <a:blip r:embed="rId5">
            <a:extLst>
              <a:ext uri="{28A0092B-C50C-407E-A947-70E740481C1C}">
                <a14:useLocalDpi xmlns:a14="http://schemas.microsoft.com/office/drawing/2010/main" val="0"/>
              </a:ext>
            </a:extLst>
          </a:blip>
          <a:srcRect b="7861"/>
          <a:stretch/>
        </p:blipFill>
        <p:spPr>
          <a:xfrm>
            <a:off x="4063079" y="190481"/>
            <a:ext cx="4176073" cy="4888355"/>
          </a:xfrm>
          <a:prstGeom prst="rect">
            <a:avLst/>
          </a:prstGeom>
        </p:spPr>
      </p:pic>
      <p:grpSp>
        <p:nvGrpSpPr>
          <p:cNvPr id="6" name="مجموعة 5"/>
          <p:cNvGrpSpPr/>
          <p:nvPr/>
        </p:nvGrpSpPr>
        <p:grpSpPr>
          <a:xfrm>
            <a:off x="3442845" y="5108215"/>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74625" algn="ctr"/>
              <a:r>
                <a:rPr lang="ar-BH" b="1" dirty="0">
                  <a:latin typeface="Sakkal Majalla" panose="02000000000000000000" pitchFamily="2" charset="-78"/>
                  <a:cs typeface="Sakkal Majalla" panose="02000000000000000000" pitchFamily="2" charset="-78"/>
                </a:rPr>
                <a:t>أضغط على الزر للانتقال للسؤال التالي</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894185"/>
      </p:ext>
    </p:extLst>
  </p:cSld>
  <p:clrMapOvr>
    <a:masterClrMapping/>
  </p:clrMapOvr>
  <p:transition spd="med">
    <p:sndAc>
      <p:stSnd>
        <p:snd r:embed="rId2" name="applaus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4168" y="101596"/>
            <a:ext cx="6155981" cy="4827602"/>
          </a:xfrm>
          <a:prstGeom prst="rect">
            <a:avLst/>
          </a:prstGeom>
        </p:spPr>
      </p:pic>
      <p:pic>
        <p:nvPicPr>
          <p:cNvPr id="4" name="صورة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809" y="4929198"/>
            <a:ext cx="1224816" cy="1158595"/>
          </a:xfrm>
          <a:prstGeom prst="rect">
            <a:avLst/>
          </a:prstGeom>
        </p:spPr>
      </p:pic>
      <p:grpSp>
        <p:nvGrpSpPr>
          <p:cNvPr id="6" name="مجموعة 5"/>
          <p:cNvGrpSpPr/>
          <p:nvPr/>
        </p:nvGrpSpPr>
        <p:grpSpPr>
          <a:xfrm>
            <a:off x="3307399" y="5122750"/>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3663" algn="ctr"/>
              <a:r>
                <a:rPr lang="ar-BH" b="1" dirty="0">
                  <a:latin typeface="Sakkal Majalla" panose="02000000000000000000" pitchFamily="2" charset="-78"/>
                  <a:cs typeface="Sakkal Majalla" panose="02000000000000000000" pitchFamily="2" charset="-78"/>
                </a:rPr>
                <a:t>أضغط على الزر للمحاولة مرة أخرى</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8305146"/>
      </p:ext>
    </p:extLst>
  </p:cSld>
  <p:clrMapOvr>
    <a:masterClrMapping/>
  </p:clrMapOvr>
  <p:transition spd="slow">
    <p:sndAc>
      <p:stSnd>
        <p:snd r:embed="rId2" name="whoosh.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146" y="5281605"/>
            <a:ext cx="1776699" cy="810068"/>
          </a:xfrm>
          <a:prstGeom prst="rect">
            <a:avLst/>
          </a:prstGeom>
        </p:spPr>
      </p:pic>
      <p:pic>
        <p:nvPicPr>
          <p:cNvPr id="4" name="صورة 3"/>
          <p:cNvPicPr>
            <a:picLocks noChangeAspect="1"/>
          </p:cNvPicPr>
          <p:nvPr/>
        </p:nvPicPr>
        <p:blipFill rotWithShape="1">
          <a:blip r:embed="rId5">
            <a:extLst>
              <a:ext uri="{28A0092B-C50C-407E-A947-70E740481C1C}">
                <a14:useLocalDpi xmlns:a14="http://schemas.microsoft.com/office/drawing/2010/main" val="0"/>
              </a:ext>
            </a:extLst>
          </a:blip>
          <a:srcRect b="7861"/>
          <a:stretch/>
        </p:blipFill>
        <p:spPr>
          <a:xfrm>
            <a:off x="4150165" y="157824"/>
            <a:ext cx="4176073" cy="4888355"/>
          </a:xfrm>
          <a:prstGeom prst="rect">
            <a:avLst/>
          </a:prstGeom>
        </p:spPr>
      </p:pic>
      <p:grpSp>
        <p:nvGrpSpPr>
          <p:cNvPr id="6" name="مجموعة 5"/>
          <p:cNvGrpSpPr/>
          <p:nvPr/>
        </p:nvGrpSpPr>
        <p:grpSpPr>
          <a:xfrm>
            <a:off x="3442845" y="5221892"/>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74625" algn="ctr"/>
              <a:r>
                <a:rPr lang="ar-BH" b="1" dirty="0">
                  <a:latin typeface="Sakkal Majalla" panose="02000000000000000000" pitchFamily="2" charset="-78"/>
                  <a:cs typeface="Sakkal Majalla" panose="02000000000000000000" pitchFamily="2" charset="-78"/>
                </a:rPr>
                <a:t>أضغط على الزر للانتقال للسؤال التالي</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0332042"/>
      </p:ext>
    </p:extLst>
  </p:cSld>
  <p:clrMapOvr>
    <a:masterClrMapping/>
  </p:clrMapOvr>
  <p:transition spd="med">
    <p:sndAc>
      <p:stSnd>
        <p:snd r:embed="rId2" name="applaus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5348" y="101596"/>
            <a:ext cx="6155981" cy="4827602"/>
          </a:xfrm>
          <a:prstGeom prst="rect">
            <a:avLst/>
          </a:prstGeom>
        </p:spPr>
      </p:pic>
      <p:pic>
        <p:nvPicPr>
          <p:cNvPr id="4" name="صورة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342" y="4905357"/>
            <a:ext cx="1224816" cy="1158595"/>
          </a:xfrm>
          <a:prstGeom prst="rect">
            <a:avLst/>
          </a:prstGeom>
        </p:spPr>
      </p:pic>
      <p:grpSp>
        <p:nvGrpSpPr>
          <p:cNvPr id="6" name="مجموعة 5"/>
          <p:cNvGrpSpPr/>
          <p:nvPr/>
        </p:nvGrpSpPr>
        <p:grpSpPr>
          <a:xfrm>
            <a:off x="3361828" y="5129411"/>
            <a:ext cx="4234021" cy="959940"/>
            <a:chOff x="1783398" y="5458272"/>
            <a:chExt cx="4234021" cy="959940"/>
          </a:xfrm>
        </p:grpSpPr>
        <p:sp>
          <p:nvSpPr>
            <p:cNvPr id="7" name="مستطيل 6"/>
            <p:cNvSpPr/>
            <p:nvPr/>
          </p:nvSpPr>
          <p:spPr>
            <a:xfrm>
              <a:off x="4138343" y="5655468"/>
              <a:ext cx="1879076" cy="757237"/>
            </a:xfrm>
            <a:prstGeom prst="rect">
              <a:avLst/>
            </a:prstGeom>
            <a:solidFill>
              <a:srgbClr val="0072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3663" algn="ctr"/>
              <a:r>
                <a:rPr lang="ar-BH" b="1" dirty="0">
                  <a:latin typeface="Sakkal Majalla" panose="02000000000000000000" pitchFamily="2" charset="-78"/>
                  <a:cs typeface="Sakkal Majalla" panose="02000000000000000000" pitchFamily="2" charset="-78"/>
                </a:rPr>
                <a:t>أضغط على الزر للمحاولة مرة أخرى</a:t>
              </a:r>
              <a:endParaRPr lang="ar-BH" b="1" dirty="0">
                <a:latin typeface="Sakkal Majalla" panose="02000000000000000000" pitchFamily="2" charset="-78"/>
                <a:cs typeface="Sakkal Majalla" panose="02000000000000000000" pitchFamily="2" charset="-78"/>
              </a:endParaRPr>
            </a:p>
          </p:txBody>
        </p:sp>
        <p:pic>
          <p:nvPicPr>
            <p:cNvPr id="10" name="Picture 10" descr="Hand Up Finger Pointing Up Png - Cartoon Finger Pointing Up Png (388x886), Png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2526213" y="4715457"/>
              <a:ext cx="959940" cy="244556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4135962" y="5660232"/>
              <a:ext cx="162196" cy="74771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1975554"/>
      </p:ext>
    </p:extLst>
  </p:cSld>
  <p:clrMapOvr>
    <a:masterClrMapping/>
  </p:clrMapOvr>
  <p:transition spd="slow">
    <p:sndAc>
      <p:stSnd>
        <p:snd r:embed="rId2" name="whoosh.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90" y="1428736"/>
            <a:ext cx="6643734" cy="642942"/>
          </a:xfrm>
        </p:spPr>
        <p:txBody>
          <a:bodyPr>
            <a:normAutofit fontScale="90000"/>
          </a:bodyPr>
          <a:lstStyle/>
          <a:p>
            <a:pPr algn="r" rtl="1"/>
            <a:r>
              <a:rPr lang="ar-BH" dirty="0" smtClean="0">
                <a:solidFill>
                  <a:srgbClr val="C00000"/>
                </a:solidFill>
                <a:cs typeface="PT Bold Heading" pitchFamily="2" charset="-78"/>
              </a:rPr>
              <a:t>أهداف الوحدة:</a:t>
            </a:r>
            <a:endParaRPr lang="en-US" dirty="0">
              <a:solidFill>
                <a:srgbClr val="C00000"/>
              </a:solidFill>
              <a:cs typeface="PT Bold Heading" pitchFamily="2" charset="-78"/>
            </a:endParaRPr>
          </a:p>
        </p:txBody>
      </p:sp>
      <p:sp>
        <p:nvSpPr>
          <p:cNvPr id="3" name="Content Placeholder 2"/>
          <p:cNvSpPr>
            <a:spLocks noGrp="1"/>
          </p:cNvSpPr>
          <p:nvPr>
            <p:ph idx="1"/>
          </p:nvPr>
        </p:nvSpPr>
        <p:spPr>
          <a:xfrm>
            <a:off x="2115532" y="2462877"/>
            <a:ext cx="8389564" cy="3361006"/>
          </a:xfrm>
        </p:spPr>
        <p:txBody>
          <a:bodyPr>
            <a:noAutofit/>
          </a:bodyPr>
          <a:lstStyle/>
          <a:p>
            <a:pPr algn="r" defTabSz="914012" rtl="1">
              <a:spcBef>
                <a:spcPts val="600"/>
              </a:spcBef>
              <a:spcAft>
                <a:spcPts val="600"/>
              </a:spcAft>
              <a:defRPr/>
            </a:pPr>
            <a:r>
              <a:rPr lang="ar-BH" b="1" dirty="0">
                <a:solidFill>
                  <a:srgbClr val="C00000"/>
                </a:solidFill>
                <a:latin typeface="Arial" pitchFamily="34" charset="0"/>
              </a:rPr>
              <a:t>يُتوقَع من الطالب بعد دراسة هذا الفصل أن:</a:t>
            </a:r>
            <a:endParaRPr lang="ar-SA" b="1" dirty="0">
              <a:solidFill>
                <a:srgbClr val="C00000"/>
              </a:solidFill>
              <a:latin typeface="Arial" pitchFamily="34" charset="0"/>
            </a:endParaRPr>
          </a:p>
          <a:p>
            <a:pPr marL="896938" indent="-285750" algn="r" rtl="1"/>
            <a:r>
              <a:rPr lang="ar-SA" sz="3200" b="1" dirty="0">
                <a:latin typeface="Sakkal Majalla" panose="02000000000000000000" pitchFamily="2" charset="-78"/>
                <a:cs typeface="Sakkal Majalla" panose="02000000000000000000" pitchFamily="2" charset="-78"/>
              </a:rPr>
              <a:t>يذكر المعلومات الواردة في كتيب </a:t>
            </a:r>
            <a:r>
              <a:rPr lang="en-US" sz="3200" b="1" dirty="0">
                <a:latin typeface="Sakkal Majalla" panose="02000000000000000000" pitchFamily="2" charset="-78"/>
                <a:cs typeface="Sakkal Majalla" panose="02000000000000000000" pitchFamily="2" charset="-78"/>
              </a:rPr>
              <a:t>TIM</a:t>
            </a:r>
            <a:r>
              <a:rPr lang="ar-SA" sz="3200" b="1" dirty="0">
                <a:latin typeface="Sakkal Majalla" panose="02000000000000000000" pitchFamily="2" charset="-78"/>
                <a:cs typeface="Sakkal Majalla" panose="02000000000000000000" pitchFamily="2" charset="-78"/>
              </a:rPr>
              <a:t>.</a:t>
            </a:r>
          </a:p>
          <a:p>
            <a:pPr marL="896938" indent="-285750" algn="r" rtl="1"/>
            <a:r>
              <a:rPr lang="ar-SA" sz="3200" b="1" dirty="0">
                <a:latin typeface="Sakkal Majalla" panose="02000000000000000000" pitchFamily="2" charset="-78"/>
                <a:cs typeface="Sakkal Majalla" panose="02000000000000000000" pitchFamily="2" charset="-78"/>
              </a:rPr>
              <a:t>يعرف مصطلح الجواز.</a:t>
            </a:r>
          </a:p>
          <a:p>
            <a:pPr marL="896938" indent="-285750" algn="r" rtl="1"/>
            <a:r>
              <a:rPr lang="ar-SA" sz="3200" b="1" dirty="0">
                <a:latin typeface="Sakkal Majalla" panose="02000000000000000000" pitchFamily="2" charset="-78"/>
                <a:cs typeface="Sakkal Majalla" panose="02000000000000000000" pitchFamily="2" charset="-78"/>
              </a:rPr>
              <a:t>يفرق بين الجنسية والجنسية المزدوجة.</a:t>
            </a:r>
          </a:p>
          <a:p>
            <a:pPr marL="896938" indent="-285750" algn="r" rtl="1"/>
            <a:r>
              <a:rPr lang="ar-SA" sz="3200" b="1" dirty="0">
                <a:latin typeface="Sakkal Majalla" panose="02000000000000000000" pitchFamily="2" charset="-78"/>
                <a:cs typeface="Sakkal Majalla" panose="02000000000000000000" pitchFamily="2" charset="-78"/>
              </a:rPr>
              <a:t>يقارن بين أنواع الجوازات المختلفة.</a:t>
            </a:r>
            <a:endParaRPr lang="en-US" sz="3200" b="1" dirty="0">
              <a:latin typeface="Sakkal Majalla" panose="02000000000000000000" pitchFamily="2" charset="-78"/>
              <a:cs typeface="Sakkal Majalla" panose="02000000000000000000" pitchFamily="2" charset="-78"/>
            </a:endParaRPr>
          </a:p>
        </p:txBody>
      </p:sp>
      <p:pic>
        <p:nvPicPr>
          <p:cNvPr id="14" name="Picture 13" descr="images.jpg"/>
          <p:cNvPicPr>
            <a:picLocks noChangeAspect="1"/>
          </p:cNvPicPr>
          <p:nvPr/>
        </p:nvPicPr>
        <p:blipFill>
          <a:blip r:embed="rId3"/>
          <a:stretch>
            <a:fillRect/>
          </a:stretch>
        </p:blipFill>
        <p:spPr>
          <a:xfrm>
            <a:off x="2309787" y="500042"/>
            <a:ext cx="2006049" cy="24288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5053933"/>
      </p:ext>
    </p:extLst>
  </p:cSld>
  <p:clrMapOvr>
    <a:masterClrMapping/>
  </p:clrMapOvr>
  <p:transition spd="slow">
    <p:wip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686800" cy="1143000"/>
          </a:xfrm>
        </p:spPr>
        <p:txBody>
          <a:bodyPr>
            <a:normAutofit/>
          </a:bodyPr>
          <a:lstStyle/>
          <a:p>
            <a:pPr algn="ctr" rtl="1"/>
            <a:r>
              <a:rPr lang="ar-BH" sz="3200" dirty="0">
                <a:solidFill>
                  <a:srgbClr val="C00000"/>
                </a:solidFill>
                <a:cs typeface="PT Bold Heading" pitchFamily="2" charset="-78"/>
              </a:rPr>
              <a:t>المعلومات التي يمكن أن نحصل عليها من كتيب</a:t>
            </a:r>
            <a:r>
              <a:rPr lang="ar-BH" sz="3200" dirty="0">
                <a:solidFill>
                  <a:srgbClr val="C00000"/>
                </a:solidFill>
                <a:latin typeface="Arial Black" pitchFamily="34" charset="0"/>
                <a:cs typeface="PT Bold Heading" pitchFamily="2" charset="-78"/>
              </a:rPr>
              <a:t> (</a:t>
            </a:r>
            <a:r>
              <a:rPr lang="en-US" sz="3200" dirty="0">
                <a:solidFill>
                  <a:srgbClr val="C00000"/>
                </a:solidFill>
                <a:latin typeface="Arial Black" pitchFamily="34" charset="0"/>
                <a:cs typeface="PT Bold Heading" pitchFamily="2" charset="-78"/>
              </a:rPr>
              <a:t>TIM </a:t>
            </a:r>
            <a:r>
              <a:rPr lang="ar-BH" sz="3200" dirty="0">
                <a:solidFill>
                  <a:srgbClr val="C00000"/>
                </a:solidFill>
                <a:latin typeface="Arial Black" pitchFamily="34" charset="0"/>
                <a:cs typeface="PT Bold Heading" pitchFamily="2" charset="-78"/>
              </a:rPr>
              <a:t> )</a:t>
            </a:r>
            <a:endParaRPr lang="en-US" sz="3200" dirty="0">
              <a:solidFill>
                <a:srgbClr val="C00000"/>
              </a:solidFill>
              <a:latin typeface="Arial Black" pitchFamily="34" charset="0"/>
              <a:cs typeface="PT Bold Heading" pitchFamily="2" charset="-78"/>
            </a:endParaRPr>
          </a:p>
        </p:txBody>
      </p:sp>
      <p:sp>
        <p:nvSpPr>
          <p:cNvPr id="3" name="Content Placeholder 2"/>
          <p:cNvSpPr>
            <a:spLocks noGrp="1"/>
          </p:cNvSpPr>
          <p:nvPr>
            <p:ph idx="1"/>
          </p:nvPr>
        </p:nvSpPr>
        <p:spPr>
          <a:xfrm>
            <a:off x="1881158" y="1447800"/>
            <a:ext cx="8329642" cy="3910026"/>
          </a:xfrm>
        </p:spPr>
        <p:txBody>
          <a:bodyPr>
            <a:normAutofit/>
          </a:bodyPr>
          <a:lstStyle/>
          <a:p>
            <a:pPr marL="514350" indent="-514350" algn="r" rtl="1">
              <a:buFont typeface="+mj-lt"/>
              <a:buAutoNum type="arabicParenR"/>
            </a:pPr>
            <a:r>
              <a:rPr lang="ar-BH" sz="3200" dirty="0">
                <a:cs typeface="AL-Mohanad Bold" pitchFamily="2" charset="-78"/>
              </a:rPr>
              <a:t>المتطلبات الخاصة بجواز السفر</a:t>
            </a:r>
            <a:r>
              <a:rPr lang="en-US" sz="3200" dirty="0">
                <a:cs typeface="AL-Mohanad Bold" pitchFamily="2" charset="-78"/>
              </a:rPr>
              <a:t>  Passport                      </a:t>
            </a:r>
          </a:p>
          <a:p>
            <a:pPr marL="514350" indent="-514350" algn="r" rtl="1">
              <a:buFont typeface="+mj-lt"/>
              <a:buAutoNum type="arabicParenR"/>
            </a:pPr>
            <a:r>
              <a:rPr lang="ar-BH" sz="3200" dirty="0">
                <a:cs typeface="AL-Mohanad Bold" pitchFamily="2" charset="-78"/>
              </a:rPr>
              <a:t> المتطلبات الخاصة</a:t>
            </a:r>
            <a:r>
              <a:rPr lang="en-US" sz="3200" dirty="0">
                <a:cs typeface="AL-Mohanad Bold" pitchFamily="2" charset="-78"/>
              </a:rPr>
              <a:t> </a:t>
            </a:r>
            <a:r>
              <a:rPr lang="ar-BH" sz="3200" dirty="0">
                <a:cs typeface="AL-Mohanad Bold" pitchFamily="2" charset="-78"/>
              </a:rPr>
              <a:t>بتأشيرة الدخول          </a:t>
            </a:r>
            <a:r>
              <a:rPr lang="en-US" sz="3200" dirty="0">
                <a:cs typeface="AL-Mohanad Bold" pitchFamily="2" charset="-78"/>
              </a:rPr>
              <a:t>             </a:t>
            </a:r>
            <a:r>
              <a:rPr lang="ar-BH" sz="3200" dirty="0">
                <a:cs typeface="AL-Mohanad Bold" pitchFamily="2" charset="-78"/>
              </a:rPr>
              <a:t> </a:t>
            </a:r>
            <a:r>
              <a:rPr lang="en-US" sz="3200" dirty="0">
                <a:cs typeface="AL-Mohanad Bold" pitchFamily="2" charset="-78"/>
              </a:rPr>
              <a:t>   Visa</a:t>
            </a:r>
            <a:r>
              <a:rPr lang="ar-BH" sz="3200" dirty="0">
                <a:cs typeface="AL-Mohanad Bold" pitchFamily="2" charset="-78"/>
              </a:rPr>
              <a:t> </a:t>
            </a:r>
          </a:p>
          <a:p>
            <a:pPr marL="514350" indent="-514350" algn="r" rtl="1">
              <a:buFont typeface="+mj-lt"/>
              <a:buAutoNum type="arabicParenR"/>
            </a:pPr>
            <a:r>
              <a:rPr lang="ar-BH" sz="3200" dirty="0">
                <a:cs typeface="AL-Mohanad Bold" pitchFamily="2" charset="-78"/>
              </a:rPr>
              <a:t> المتطلبات الخاصة</a:t>
            </a:r>
            <a:r>
              <a:rPr lang="en-US" sz="3200" dirty="0">
                <a:cs typeface="AL-Mohanad Bold" pitchFamily="2" charset="-78"/>
              </a:rPr>
              <a:t> </a:t>
            </a:r>
            <a:r>
              <a:rPr lang="ar-BH" sz="3200" dirty="0">
                <a:cs typeface="AL-Mohanad Bold" pitchFamily="2" charset="-78"/>
              </a:rPr>
              <a:t> بالشهادات الصحية </a:t>
            </a:r>
            <a:r>
              <a:rPr lang="en-US" sz="3200" dirty="0">
                <a:cs typeface="AL-Mohanad Bold" pitchFamily="2" charset="-78"/>
              </a:rPr>
              <a:t>Health            </a:t>
            </a:r>
          </a:p>
          <a:p>
            <a:pPr marL="514350" indent="-514350" algn="r" rtl="1">
              <a:buFont typeface="+mj-lt"/>
              <a:buAutoNum type="arabicParenR"/>
            </a:pPr>
            <a:r>
              <a:rPr lang="ar-BH" sz="3200" dirty="0">
                <a:cs typeface="AL-Mohanad Bold" pitchFamily="2" charset="-78"/>
              </a:rPr>
              <a:t> المتطلبات الخاصة</a:t>
            </a:r>
            <a:r>
              <a:rPr lang="en-US" sz="3200" dirty="0">
                <a:cs typeface="AL-Mohanad Bold" pitchFamily="2" charset="-78"/>
              </a:rPr>
              <a:t> </a:t>
            </a:r>
            <a:r>
              <a:rPr lang="ar-BH" sz="3200" dirty="0">
                <a:cs typeface="AL-Mohanad Bold" pitchFamily="2" charset="-78"/>
              </a:rPr>
              <a:t> بالضرائب </a:t>
            </a:r>
            <a:r>
              <a:rPr lang="en-US" sz="3200" dirty="0">
                <a:cs typeface="AL-Mohanad Bold" pitchFamily="2" charset="-78"/>
              </a:rPr>
              <a:t>Tax                               </a:t>
            </a:r>
            <a:endParaRPr lang="ar-BH" sz="3200" dirty="0">
              <a:cs typeface="AL-Mohanad Bold" pitchFamily="2" charset="-78"/>
            </a:endParaRPr>
          </a:p>
          <a:p>
            <a:pPr marL="514350" indent="-514350" algn="r" rtl="1">
              <a:buFont typeface="+mj-lt"/>
              <a:buAutoNum type="arabicParenR"/>
            </a:pPr>
            <a:r>
              <a:rPr lang="ar-BH" sz="3200" dirty="0">
                <a:cs typeface="AL-Mohanad Bold" pitchFamily="2" charset="-78"/>
              </a:rPr>
              <a:t> المتطلبات الخاصة</a:t>
            </a:r>
            <a:r>
              <a:rPr lang="en-US" sz="3200" dirty="0">
                <a:cs typeface="AL-Mohanad Bold" pitchFamily="2" charset="-78"/>
              </a:rPr>
              <a:t> </a:t>
            </a:r>
            <a:r>
              <a:rPr lang="ar-BH" sz="3200" dirty="0">
                <a:cs typeface="AL-Mohanad Bold" pitchFamily="2" charset="-78"/>
              </a:rPr>
              <a:t> بالجمارك </a:t>
            </a:r>
            <a:r>
              <a:rPr lang="en-US" sz="3200" dirty="0">
                <a:cs typeface="AL-Mohanad Bold" pitchFamily="2" charset="-78"/>
              </a:rPr>
              <a:t>Customs                      </a:t>
            </a:r>
            <a:endParaRPr lang="ar-BH" sz="3200" dirty="0">
              <a:cs typeface="AL-Mohanad Bold" pitchFamily="2" charset="-78"/>
            </a:endParaRPr>
          </a:p>
          <a:p>
            <a:pPr marL="514350" indent="-514350" algn="r" rtl="1">
              <a:buFont typeface="+mj-lt"/>
              <a:buAutoNum type="arabicParenR"/>
            </a:pPr>
            <a:r>
              <a:rPr lang="ar-BH" sz="3200" dirty="0">
                <a:cs typeface="AL-Mohanad Bold" pitchFamily="2" charset="-78"/>
              </a:rPr>
              <a:t> المتطلبات الخاصة</a:t>
            </a:r>
            <a:r>
              <a:rPr lang="en-US" sz="3200" dirty="0">
                <a:cs typeface="AL-Mohanad Bold" pitchFamily="2" charset="-78"/>
              </a:rPr>
              <a:t>   </a:t>
            </a:r>
            <a:r>
              <a:rPr lang="ar-BH" sz="3200" dirty="0">
                <a:cs typeface="AL-Mohanad Bold" pitchFamily="2" charset="-78"/>
              </a:rPr>
              <a:t>بالعملات</a:t>
            </a:r>
            <a:r>
              <a:rPr lang="en-US" sz="3200" dirty="0">
                <a:cs typeface="AL-Mohanad Bold" pitchFamily="2" charset="-78"/>
              </a:rPr>
              <a:t> Currency                      </a:t>
            </a:r>
            <a:endParaRPr lang="en-US" sz="3200" dirty="0">
              <a:cs typeface="AL-Mohanad Bold" pitchFamily="2" charset="-78"/>
            </a:endParaRPr>
          </a:p>
        </p:txBody>
      </p:sp>
      <p:sp>
        <p:nvSpPr>
          <p:cNvPr id="4" name="Left Arrow 3"/>
          <p:cNvSpPr/>
          <p:nvPr/>
        </p:nvSpPr>
        <p:spPr>
          <a:xfrm>
            <a:off x="3952860" y="150017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a:off x="3952860" y="207167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3952860" y="2714620"/>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3952860" y="328612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3952860" y="385762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3952860" y="4429132"/>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2466544"/>
      </p:ext>
    </p:extLst>
  </p:cSld>
  <p:clrMapOvr>
    <a:masterClrMapping/>
  </p:clrMapOvr>
  <p:transition spd="slow">
    <p:wip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137" y="1079630"/>
            <a:ext cx="5453286" cy="928670"/>
          </a:xfrm>
        </p:spPr>
        <p:txBody>
          <a:bodyPr/>
          <a:lstStyle/>
          <a:p>
            <a:pPr algn="ctr" rtl="1"/>
            <a:r>
              <a:rPr lang="ar-BH" dirty="0" smtClean="0">
                <a:solidFill>
                  <a:srgbClr val="C00000"/>
                </a:solidFill>
                <a:cs typeface="PT Bold Heading" pitchFamily="2" charset="-78"/>
              </a:rPr>
              <a:t>الجواز</a:t>
            </a:r>
            <a:endParaRPr lang="en-US" dirty="0">
              <a:solidFill>
                <a:srgbClr val="C00000"/>
              </a:solidFill>
              <a:cs typeface="PT Bold Heading" pitchFamily="2" charset="-78"/>
            </a:endParaRPr>
          </a:p>
        </p:txBody>
      </p:sp>
      <p:sp>
        <p:nvSpPr>
          <p:cNvPr id="3" name="Content Placeholder 2"/>
          <p:cNvSpPr>
            <a:spLocks noGrp="1"/>
          </p:cNvSpPr>
          <p:nvPr>
            <p:ph idx="1"/>
          </p:nvPr>
        </p:nvSpPr>
        <p:spPr>
          <a:xfrm>
            <a:off x="1466139" y="1909746"/>
            <a:ext cx="8929718" cy="4948254"/>
          </a:xfrm>
        </p:spPr>
        <p:txBody>
          <a:bodyPr>
            <a:normAutofit/>
          </a:bodyPr>
          <a:lstStyle/>
          <a:p>
            <a:pPr algn="just" rtl="1"/>
            <a:r>
              <a:rPr lang="ar-BH" sz="3600" b="1" dirty="0">
                <a:latin typeface="Simplified Arabic" pitchFamily="18" charset="-78"/>
                <a:cs typeface="Simplified Arabic" pitchFamily="18" charset="-78"/>
              </a:rPr>
              <a:t>الجواز: </a:t>
            </a:r>
            <a:r>
              <a:rPr lang="ar-BH" sz="3600" dirty="0">
                <a:latin typeface="Simplified Arabic" pitchFamily="18" charset="-78"/>
                <a:cs typeface="Simplified Arabic" pitchFamily="18" charset="-78"/>
              </a:rPr>
              <a:t>هي وثيقة رسمية تصدر من السلطة العامة المخولة للمواطنين والأجانب المقيمين في البلد التي تصدرها.</a:t>
            </a:r>
          </a:p>
          <a:p>
            <a:pPr algn="just" rtl="1"/>
            <a:r>
              <a:rPr lang="ar-BH" sz="3600" dirty="0">
                <a:latin typeface="Simplified Arabic" pitchFamily="18" charset="-78"/>
                <a:cs typeface="Simplified Arabic" pitchFamily="18" charset="-78"/>
              </a:rPr>
              <a:t>يتعين على المسافرين حمل جوازات سفر صالحة لكل البلدان التي سيسافرون عن طريقها أو إليها إلا إذا:</a:t>
            </a:r>
          </a:p>
          <a:p>
            <a:pPr marL="514350" indent="-514350" algn="just" rtl="1">
              <a:buFont typeface="+mj-lt"/>
              <a:buAutoNum type="arabicPeriod"/>
            </a:pPr>
            <a:r>
              <a:rPr lang="ar-BH" sz="3600" dirty="0">
                <a:latin typeface="Simplified Arabic" pitchFamily="18" charset="-78"/>
                <a:cs typeface="Simplified Arabic" pitchFamily="18" charset="-78"/>
              </a:rPr>
              <a:t>ذكر استثناء بهذا الشأن على صفحات البلدان المعنية.</a:t>
            </a:r>
          </a:p>
          <a:p>
            <a:pPr marL="514350" indent="-514350" algn="just" rtl="1">
              <a:buFont typeface="+mj-lt"/>
              <a:buAutoNum type="arabicPeriod"/>
            </a:pPr>
            <a:r>
              <a:rPr lang="ar-BH" sz="3600" dirty="0">
                <a:latin typeface="Simplified Arabic" pitchFamily="18" charset="-78"/>
                <a:cs typeface="Simplified Arabic" pitchFamily="18" charset="-78"/>
              </a:rPr>
              <a:t>مر المسافرون عن طريق بلد من دون مغادرة المطار. </a:t>
            </a:r>
          </a:p>
        </p:txBody>
      </p:sp>
      <p:pic>
        <p:nvPicPr>
          <p:cNvPr id="8" name="Picture 7"/>
          <p:cNvPicPr/>
          <p:nvPr/>
        </p:nvPicPr>
        <p:blipFill>
          <a:blip r:embed="rId3"/>
          <a:srcRect l="39263" t="60114" r="54808" b="26781"/>
          <a:stretch>
            <a:fillRect/>
          </a:stretch>
        </p:blipFill>
        <p:spPr bwMode="auto">
          <a:xfrm>
            <a:off x="656614" y="4591695"/>
            <a:ext cx="1357322" cy="1714512"/>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146916"/>
      </p:ext>
    </p:extLst>
  </p:cSld>
  <p:clrMapOvr>
    <a:masterClrMapping/>
  </p:clrMapOvr>
  <p:transition spd="slow">
    <p:wedge/>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33" y="548680"/>
            <a:ext cx="8715436" cy="1143000"/>
          </a:xfrm>
        </p:spPr>
        <p:txBody>
          <a:bodyPr>
            <a:noAutofit/>
          </a:bodyPr>
          <a:lstStyle/>
          <a:p>
            <a:pPr algn="r" rtl="1"/>
            <a:r>
              <a:rPr lang="ar-BH" sz="4000" dirty="0">
                <a:solidFill>
                  <a:srgbClr val="C00000"/>
                </a:solidFill>
                <a:cs typeface="PT Bold Heading" pitchFamily="2" charset="-78"/>
              </a:rPr>
              <a:t>بعض البلدان لا تسمح بذلك وفي تلك الحالة سوف يذكر تحت الجواز في الصفحة الخاصة بتلك البلد ويجب ملاحظة ما يأتي:</a:t>
            </a:r>
            <a:endParaRPr lang="en-US" sz="4000" dirty="0">
              <a:solidFill>
                <a:srgbClr val="C00000"/>
              </a:solidFill>
              <a:cs typeface="PT Bold Heading" pitchFamily="2" charset="-78"/>
            </a:endParaRPr>
          </a:p>
        </p:txBody>
      </p:sp>
      <p:sp>
        <p:nvSpPr>
          <p:cNvPr id="6" name="Content Placeholder 2"/>
          <p:cNvSpPr txBox="1">
            <a:spLocks/>
          </p:cNvSpPr>
          <p:nvPr/>
        </p:nvSpPr>
        <p:spPr>
          <a:xfrm>
            <a:off x="5901937" y="2190306"/>
            <a:ext cx="4060832" cy="3816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pitchFamily="2" charset="2"/>
              <a:buChar char="q"/>
            </a:pPr>
            <a:r>
              <a:rPr lang="ar-SA" dirty="0">
                <a:latin typeface="Simplified Arabic" pitchFamily="18" charset="-78"/>
                <a:cs typeface="Simplified Arabic" pitchFamily="18" charset="-78"/>
              </a:rPr>
              <a:t>الجنسية:</a:t>
            </a:r>
          </a:p>
          <a:p>
            <a:pPr marL="0" indent="0" algn="r" rtl="1">
              <a:buNone/>
            </a:pPr>
            <a:r>
              <a:rPr lang="ar-SA" dirty="0">
                <a:latin typeface="Simplified Arabic" pitchFamily="18" charset="-78"/>
                <a:cs typeface="Simplified Arabic" pitchFamily="18" charset="-78"/>
              </a:rPr>
              <a:t>يمكن تحديد جنسية الشخص بمراجعة المعلومات المحددة تحت الجنسية أو الوضع الوطني في وثيقة سفره, فأنه السماح لدخول بلد ما من دون تأشيرة يعتمد على الجنسية وليس على البلد التي أصدرت وثيقة السفر</a:t>
            </a:r>
          </a:p>
          <a:p>
            <a:pPr marL="0" indent="0" algn="r" rtl="1">
              <a:buNone/>
            </a:pPr>
            <a:endParaRPr lang="en-US" dirty="0">
              <a:latin typeface="Simplified Arabic" pitchFamily="18" charset="-78"/>
              <a:cs typeface="Simplified Arabic" pitchFamily="18" charset="-78"/>
            </a:endParaRPr>
          </a:p>
        </p:txBody>
      </p:sp>
      <p:sp>
        <p:nvSpPr>
          <p:cNvPr id="7" name="Content Placeholder 2"/>
          <p:cNvSpPr txBox="1">
            <a:spLocks/>
          </p:cNvSpPr>
          <p:nvPr/>
        </p:nvSpPr>
        <p:spPr>
          <a:xfrm>
            <a:off x="1666833" y="2294482"/>
            <a:ext cx="4060832" cy="3816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pitchFamily="2" charset="2"/>
              <a:buChar char="q"/>
            </a:pPr>
            <a:r>
              <a:rPr lang="ar-SA" dirty="0">
                <a:latin typeface="Simplified Arabic" pitchFamily="18" charset="-78"/>
                <a:cs typeface="Simplified Arabic" pitchFamily="18" charset="-78"/>
              </a:rPr>
              <a:t>الجنسية المزدوجة:</a:t>
            </a:r>
          </a:p>
          <a:p>
            <a:pPr marL="0" indent="0" algn="r" rtl="1">
              <a:buNone/>
            </a:pPr>
            <a:r>
              <a:rPr lang="ar-SA" dirty="0">
                <a:latin typeface="Simplified Arabic" pitchFamily="18" charset="-78"/>
                <a:cs typeface="Simplified Arabic" pitchFamily="18" charset="-78"/>
              </a:rPr>
              <a:t>يكون الشخص حاصلاً على جنسية أو مواطناً في بلدين أو أكثر وقد يحمل أكثر من جواز سفر أو وثائق سفر آخرى.</a:t>
            </a:r>
            <a:endParaRPr lang="en-US" dirty="0">
              <a:latin typeface="Simplified Arabic" pitchFamily="18" charset="-78"/>
              <a:cs typeface="Simplified Arabic" pitchFamily="18"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06284"/>
      </p:ext>
    </p:extLst>
  </p:cSld>
  <p:clrMapOvr>
    <a:masterClrMapping/>
  </p:clrMapOvr>
  <p:transition>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76" y="0"/>
            <a:ext cx="7772400" cy="1143000"/>
          </a:xfrm>
        </p:spPr>
        <p:txBody>
          <a:bodyPr/>
          <a:lstStyle/>
          <a:p>
            <a:pPr algn="r" rtl="1"/>
            <a:r>
              <a:rPr lang="ar-BH" dirty="0" smtClean="0">
                <a:solidFill>
                  <a:srgbClr val="C00000"/>
                </a:solidFill>
                <a:cs typeface="PT Bold Heading" pitchFamily="2" charset="-78"/>
              </a:rPr>
              <a:t>أنواع الجوازات</a:t>
            </a:r>
            <a:r>
              <a:rPr lang="ar-BH" dirty="0" smtClean="0">
                <a:cs typeface="PT Bold Heading" pitchFamily="2" charset="-78"/>
              </a:rPr>
              <a:t>:</a:t>
            </a:r>
            <a:endParaRPr lang="en-US" dirty="0">
              <a:cs typeface="PT Bold Heading" pitchFamily="2" charset="-78"/>
            </a:endParaRPr>
          </a:p>
        </p:txBody>
      </p:sp>
      <p:sp>
        <p:nvSpPr>
          <p:cNvPr id="3" name="Content Placeholder 2"/>
          <p:cNvSpPr>
            <a:spLocks noGrp="1"/>
          </p:cNvSpPr>
          <p:nvPr>
            <p:ph idx="1"/>
          </p:nvPr>
        </p:nvSpPr>
        <p:spPr>
          <a:xfrm>
            <a:off x="1524000" y="1857364"/>
            <a:ext cx="9144000" cy="4572000"/>
          </a:xfrm>
        </p:spPr>
        <p:txBody>
          <a:bodyPr>
            <a:noAutofit/>
          </a:bodyPr>
          <a:lstStyle/>
          <a:p>
            <a:pPr marL="514350" indent="-514350" algn="just" rtl="1">
              <a:buFont typeface="+mj-lt"/>
              <a:buAutoNum type="arabicPeriod"/>
            </a:pPr>
            <a:r>
              <a:rPr lang="ar-BH" sz="3200" b="1" dirty="0">
                <a:solidFill>
                  <a:srgbClr val="0070C0"/>
                </a:solidFill>
                <a:latin typeface="Simplified Arabic" pitchFamily="18" charset="-78"/>
                <a:cs typeface="Simplified Arabic" pitchFamily="18" charset="-78"/>
              </a:rPr>
              <a:t>جوازات سفر الأجانب </a:t>
            </a:r>
            <a:r>
              <a:rPr lang="ar-BH" sz="3200" b="1" dirty="0">
                <a:latin typeface="Simplified Arabic" pitchFamily="18" charset="-78"/>
                <a:cs typeface="Simplified Arabic" pitchFamily="18" charset="-78"/>
              </a:rPr>
              <a:t>(تصدرها البلد لسكانها الأجانب).</a:t>
            </a:r>
          </a:p>
          <a:p>
            <a:pPr marL="514350" indent="-514350" algn="just" rtl="1">
              <a:buFont typeface="+mj-lt"/>
              <a:buAutoNum type="arabicPeriod"/>
            </a:pPr>
            <a:r>
              <a:rPr lang="ar-BH" sz="3200" b="1" dirty="0">
                <a:solidFill>
                  <a:srgbClr val="0070C0"/>
                </a:solidFill>
                <a:latin typeface="Simplified Arabic" pitchFamily="18" charset="-78"/>
                <a:cs typeface="Simplified Arabic" pitchFamily="18" charset="-78"/>
              </a:rPr>
              <a:t>بطاقات الأطفال الشخصية </a:t>
            </a:r>
            <a:r>
              <a:rPr lang="ar-BH" sz="3200" b="1" dirty="0">
                <a:latin typeface="Simplified Arabic" pitchFamily="18" charset="-78"/>
                <a:cs typeface="Simplified Arabic" pitchFamily="18" charset="-78"/>
              </a:rPr>
              <a:t>(تصدر للأطفال بدل جوازات السفر مثل ألمانيا).</a:t>
            </a:r>
          </a:p>
          <a:p>
            <a:pPr marL="514350" indent="-514350" algn="just" rtl="1">
              <a:buFont typeface="+mj-lt"/>
              <a:buAutoNum type="arabicPeriod"/>
            </a:pPr>
            <a:r>
              <a:rPr lang="ar-BH" sz="3200" b="1" dirty="0">
                <a:solidFill>
                  <a:srgbClr val="0070C0"/>
                </a:solidFill>
                <a:latin typeface="Simplified Arabic" pitchFamily="18" charset="-78"/>
                <a:cs typeface="Simplified Arabic" pitchFamily="18" charset="-78"/>
              </a:rPr>
              <a:t>جوازات دبلوماسية </a:t>
            </a:r>
            <a:r>
              <a:rPr lang="ar-BH" sz="3200" b="1" dirty="0">
                <a:latin typeface="Simplified Arabic" pitchFamily="18" charset="-78"/>
                <a:cs typeface="Simplified Arabic" pitchFamily="18" charset="-78"/>
              </a:rPr>
              <a:t>(تصدر لأفراد البعثة الدبلوماسية والقنصلية وأعضاء الحكومة الرسمية وفق القانون الدولي والجمركي).</a:t>
            </a:r>
          </a:p>
          <a:p>
            <a:pPr marL="514350" indent="-514350" algn="just" rtl="1">
              <a:buFont typeface="+mj-lt"/>
              <a:buAutoNum type="arabicPeriod"/>
            </a:pPr>
            <a:r>
              <a:rPr lang="ar-BH" sz="3200" b="1" dirty="0">
                <a:solidFill>
                  <a:srgbClr val="0070C0"/>
                </a:solidFill>
                <a:latin typeface="Simplified Arabic" pitchFamily="18" charset="-78"/>
                <a:cs typeface="Simplified Arabic" pitchFamily="18" charset="-78"/>
              </a:rPr>
              <a:t>جوازات رسمية أو خاصة أو للخدمة </a:t>
            </a:r>
            <a:r>
              <a:rPr lang="ar-BH" sz="3200" b="1" dirty="0">
                <a:latin typeface="Simplified Arabic" pitchFamily="18" charset="-78"/>
                <a:cs typeface="Simplified Arabic" pitchFamily="18" charset="-78"/>
              </a:rPr>
              <a:t>(تصدر لرسمي الحكومات والأشخاص في مهمات رسمية).</a:t>
            </a:r>
          </a:p>
          <a:p>
            <a:pPr marL="514350" indent="-514350" algn="just" rtl="1">
              <a:buFont typeface="+mj-lt"/>
              <a:buAutoNum type="arabicPeriod"/>
            </a:pPr>
            <a:r>
              <a:rPr lang="ar-BH" sz="3200" b="1" dirty="0">
                <a:solidFill>
                  <a:srgbClr val="0070C0"/>
                </a:solidFill>
                <a:latin typeface="Simplified Arabic" pitchFamily="18" charset="-78"/>
                <a:cs typeface="Simplified Arabic" pitchFamily="18" charset="-78"/>
              </a:rPr>
              <a:t>جوازات الصليب الأحمر</a:t>
            </a:r>
            <a:r>
              <a:rPr lang="ar-BH" sz="3200" b="1" dirty="0">
                <a:latin typeface="Simplified Arabic" pitchFamily="18" charset="-78"/>
                <a:cs typeface="Simplified Arabic" pitchFamily="18" charset="-78"/>
              </a:rPr>
              <a:t>(هي وثائق سفر تصدرها الأمم المتحدة).</a:t>
            </a: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None/>
            </a:pPr>
            <a:endParaRPr lang="en-US" sz="3200" dirty="0">
              <a:latin typeface="Simplified Arabic" pitchFamily="18" charset="-78"/>
              <a:cs typeface="Simplified Arabic" pitchFamily="18" charset="-78"/>
            </a:endParaRPr>
          </a:p>
        </p:txBody>
      </p:sp>
      <p:pic>
        <p:nvPicPr>
          <p:cNvPr id="4" name="Picture 3"/>
          <p:cNvPicPr/>
          <p:nvPr/>
        </p:nvPicPr>
        <p:blipFill>
          <a:blip r:embed="rId3"/>
          <a:srcRect l="38301" t="21368" r="50000" b="63532"/>
          <a:stretch>
            <a:fillRect/>
          </a:stretch>
        </p:blipFill>
        <p:spPr bwMode="auto">
          <a:xfrm>
            <a:off x="1809720" y="214290"/>
            <a:ext cx="2357454" cy="1500198"/>
          </a:xfrm>
          <a:prstGeom prst="rect">
            <a:avLst/>
          </a:prstGeom>
          <a:noFill/>
          <a:ln w="9525">
            <a:noFill/>
            <a:miter lim="800000"/>
            <a:headEnd/>
            <a:tailEnd/>
          </a:ln>
          <a:effectLst>
            <a:outerShdw blurRad="1219200" dist="50800" dir="5400000" sx="130000" sy="130000" algn="ctr" rotWithShape="0">
              <a:schemeClr val="accent1">
                <a:lumMod val="75000"/>
                <a:alpha val="53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1591039"/>
      </p:ext>
    </p:extLst>
  </p:cSld>
  <p:clrMapOvr>
    <a:masterClrMapping/>
  </p:clrMapOvr>
  <p:transition spd="slow">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14" y="0"/>
            <a:ext cx="7772400" cy="1143000"/>
          </a:xfrm>
        </p:spPr>
        <p:txBody>
          <a:bodyPr/>
          <a:lstStyle/>
          <a:p>
            <a:pPr algn="r" rtl="1"/>
            <a:r>
              <a:rPr lang="ar-BH" dirty="0" smtClean="0">
                <a:solidFill>
                  <a:srgbClr val="C00000"/>
                </a:solidFill>
                <a:cs typeface="PT Bold Heading" pitchFamily="2" charset="-78"/>
              </a:rPr>
              <a:t>أنواع الجوازات</a:t>
            </a:r>
            <a:r>
              <a:rPr lang="ar-BH" dirty="0" smtClean="0">
                <a:cs typeface="PT Bold Heading" pitchFamily="2" charset="-78"/>
              </a:rPr>
              <a:t>:</a:t>
            </a:r>
            <a:endParaRPr lang="en-US" dirty="0">
              <a:cs typeface="PT Bold Heading" pitchFamily="2" charset="-78"/>
            </a:endParaRPr>
          </a:p>
        </p:txBody>
      </p:sp>
      <p:sp>
        <p:nvSpPr>
          <p:cNvPr id="3" name="Content Placeholder 2"/>
          <p:cNvSpPr>
            <a:spLocks noGrp="1"/>
          </p:cNvSpPr>
          <p:nvPr>
            <p:ph idx="1"/>
          </p:nvPr>
        </p:nvSpPr>
        <p:spPr>
          <a:xfrm>
            <a:off x="1524000" y="1857396"/>
            <a:ext cx="9144000" cy="4572000"/>
          </a:xfrm>
        </p:spPr>
        <p:txBody>
          <a:bodyPr>
            <a:noAutofit/>
          </a:bodyPr>
          <a:lstStyle/>
          <a:p>
            <a:pPr marL="514350" indent="-514350" algn="just" rtl="1">
              <a:buNone/>
            </a:pPr>
            <a:r>
              <a:rPr lang="ar-BH" sz="3200" b="1" dirty="0">
                <a:solidFill>
                  <a:srgbClr val="0070C0"/>
                </a:solidFill>
                <a:latin typeface="Simplified Arabic" pitchFamily="18" charset="-78"/>
                <a:cs typeface="Simplified Arabic" pitchFamily="18" charset="-78"/>
              </a:rPr>
              <a:t>6. الجوازات المشتركة – جوازات عائلية</a:t>
            </a:r>
            <a:r>
              <a:rPr lang="ar-BH" sz="3200" b="1" dirty="0">
                <a:latin typeface="Simplified Arabic" pitchFamily="18" charset="-78"/>
                <a:cs typeface="Simplified Arabic" pitchFamily="18" charset="-78"/>
              </a:rPr>
              <a:t> يمكن للأشخاص المسافرين معاً حمل جوازات مشتركة تستعمل لتغطية:</a:t>
            </a:r>
          </a:p>
          <a:p>
            <a:pPr marL="514350" indent="-514350" algn="just" rtl="1">
              <a:buNone/>
            </a:pPr>
            <a:r>
              <a:rPr lang="ar-BH" sz="3200" b="1" dirty="0">
                <a:latin typeface="Simplified Arabic" pitchFamily="18" charset="-78"/>
                <a:cs typeface="Simplified Arabic" pitchFamily="18" charset="-78"/>
              </a:rPr>
              <a:t>أ- الزوج والزوجة مع أطفالهم أو دونهما.</a:t>
            </a:r>
          </a:p>
          <a:p>
            <a:pPr marL="514350" indent="-514350" algn="just" rtl="1">
              <a:buNone/>
            </a:pPr>
            <a:r>
              <a:rPr lang="ar-BH" sz="3200" b="1" dirty="0">
                <a:latin typeface="Simplified Arabic" pitchFamily="18" charset="-78"/>
                <a:cs typeface="Simplified Arabic" pitchFamily="18" charset="-78"/>
              </a:rPr>
              <a:t>ب- حامل جواز السفر وطفل تحت سن معين ولا يشترط وجود صلة قرابة.</a:t>
            </a:r>
          </a:p>
          <a:p>
            <a:pPr marL="514350" indent="-514350" algn="just" rtl="1">
              <a:buNone/>
            </a:pPr>
            <a:r>
              <a:rPr lang="ar-BH" sz="3200" b="1" dirty="0">
                <a:latin typeface="Simplified Arabic" pitchFamily="18" charset="-78"/>
                <a:cs typeface="Simplified Arabic" pitchFamily="18" charset="-78"/>
              </a:rPr>
              <a:t>ج- طفلين أو أكثر.</a:t>
            </a:r>
          </a:p>
          <a:p>
            <a:pPr marL="514350" indent="-514350" algn="just" rtl="1">
              <a:buNone/>
            </a:pPr>
            <a:r>
              <a:rPr lang="ar-BH" sz="3200" dirty="0">
                <a:solidFill>
                  <a:schemeClr val="accent1"/>
                </a:solidFill>
                <a:latin typeface="Simplified Arabic" pitchFamily="18" charset="-78"/>
                <a:cs typeface="Simplified Arabic" pitchFamily="18" charset="-78"/>
              </a:rPr>
              <a:t>7.  </a:t>
            </a:r>
            <a:r>
              <a:rPr lang="ar-BH" sz="3200" b="1" dirty="0">
                <a:solidFill>
                  <a:srgbClr val="0070C0"/>
                </a:solidFill>
                <a:latin typeface="Simplified Arabic" pitchFamily="18" charset="-78"/>
                <a:cs typeface="Simplified Arabic" pitchFamily="18" charset="-78"/>
              </a:rPr>
              <a:t>تصدر الجوازات المؤقتة وجوازات الطوارئ </a:t>
            </a:r>
            <a:r>
              <a:rPr lang="ar-BH" sz="3200" b="1" dirty="0">
                <a:latin typeface="Simplified Arabic" pitchFamily="18" charset="-78"/>
                <a:cs typeface="Simplified Arabic" pitchFamily="18" charset="-78"/>
              </a:rPr>
              <a:t>( في حالة الطوارئ من قبل الحكومات لمواطنيها)</a:t>
            </a:r>
          </a:p>
          <a:p>
            <a:pPr marL="514350" indent="-514350" algn="just" rtl="1">
              <a:buNone/>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Font typeface="+mj-lt"/>
              <a:buAutoNum type="arabicPeriod"/>
            </a:pPr>
            <a:endParaRPr lang="ar-BH" sz="3200" dirty="0">
              <a:latin typeface="Simplified Arabic" pitchFamily="18" charset="-78"/>
              <a:cs typeface="Simplified Arabic" pitchFamily="18" charset="-78"/>
            </a:endParaRPr>
          </a:p>
          <a:p>
            <a:pPr marL="514350" indent="-514350" algn="just" rtl="1">
              <a:buNone/>
            </a:pPr>
            <a:endParaRPr lang="en-US" sz="3200" dirty="0">
              <a:latin typeface="Simplified Arabic" pitchFamily="18" charset="-78"/>
              <a:cs typeface="Simplified Arabic" pitchFamily="18" charset="-78"/>
            </a:endParaRPr>
          </a:p>
        </p:txBody>
      </p:sp>
      <p:pic>
        <p:nvPicPr>
          <p:cNvPr id="4" name="Picture 3"/>
          <p:cNvPicPr/>
          <p:nvPr/>
        </p:nvPicPr>
        <p:blipFill>
          <a:blip r:embed="rId3"/>
          <a:srcRect l="38301" t="21368" r="50000" b="63532"/>
          <a:stretch>
            <a:fillRect/>
          </a:stretch>
        </p:blipFill>
        <p:spPr bwMode="auto">
          <a:xfrm>
            <a:off x="1881158" y="214290"/>
            <a:ext cx="2357454" cy="1500198"/>
          </a:xfrm>
          <a:prstGeom prst="rect">
            <a:avLst/>
          </a:prstGeom>
          <a:noFill/>
          <a:ln w="9525">
            <a:noFill/>
            <a:miter lim="800000"/>
            <a:headEnd/>
            <a:tailEnd/>
          </a:ln>
          <a:effectLst>
            <a:outerShdw blurRad="1219200" dist="50800" dir="5400000" sx="130000" sy="130000" algn="ctr" rotWithShape="0">
              <a:schemeClr val="accent1">
                <a:lumMod val="75000"/>
                <a:alpha val="53000"/>
              </a:scheme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722572"/>
      </p:ext>
    </p:extLst>
  </p:cSld>
  <p:clrMapOvr>
    <a:masterClrMapping/>
  </p:clrMapOvr>
  <p:transition spd="slow">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239" y="1362076"/>
            <a:ext cx="8766561" cy="584775"/>
          </a:xfrm>
          <a:prstGeom prst="rect">
            <a:avLst/>
          </a:prstGeom>
          <a:noFill/>
        </p:spPr>
        <p:txBody>
          <a:bodyPr wrap="square" rtlCol="0">
            <a:spAutoFit/>
          </a:bodyPr>
          <a:lstStyle/>
          <a:p>
            <a:pPr marL="457200" indent="-457200" algn="r" rtl="1" eaLnBrk="0" fontAlgn="base" hangingPunct="0">
              <a:spcBef>
                <a:spcPct val="0"/>
              </a:spcBef>
              <a:spcAft>
                <a:spcPct val="0"/>
              </a:spcAft>
              <a:buFont typeface="+mj-lt"/>
              <a:buAutoNum type="arabicPeriod"/>
            </a:pPr>
            <a:r>
              <a:rPr lang="ar-BH" sz="3200" b="1" dirty="0">
                <a:solidFill>
                  <a:srgbClr val="FF0000"/>
                </a:solidFill>
                <a:latin typeface="Simplified Arabic" pitchFamily="18" charset="-78"/>
                <a:ea typeface="Times New Roman" pitchFamily="18" charset="0"/>
                <a:cs typeface="Simplified Arabic" pitchFamily="18" charset="-78"/>
              </a:rPr>
              <a:t>هي وثائق سفر تصدرها الأمم المتحدة</a:t>
            </a:r>
            <a:r>
              <a:rPr lang="ar-EG" sz="3200" b="1" dirty="0">
                <a:solidFill>
                  <a:srgbClr val="FF0000"/>
                </a:solidFill>
                <a:latin typeface="Simplified Arabic" pitchFamily="18" charset="-78"/>
                <a:ea typeface="Times New Roman" pitchFamily="18" charset="0"/>
                <a:cs typeface="Simplified Arabic" pitchFamily="18" charset="-78"/>
              </a:rPr>
              <a:t>:</a:t>
            </a:r>
            <a:endParaRPr lang="en-US" sz="3200" dirty="0">
              <a:solidFill>
                <a:srgbClr val="FF0000"/>
              </a:solidFill>
              <a:latin typeface="Arial" pitchFamily="34" charset="0"/>
              <a:cs typeface="Arial" pitchFamily="34" charset="0"/>
            </a:endParaRPr>
          </a:p>
        </p:txBody>
      </p:sp>
      <p:sp>
        <p:nvSpPr>
          <p:cNvPr id="3" name="Flowchart: Terminator 2">
            <a:hlinkClick r:id="rId3" action="ppaction://hlinksldjump"/>
          </p:cNvPr>
          <p:cNvSpPr/>
          <p:nvPr/>
        </p:nvSpPr>
        <p:spPr>
          <a:xfrm>
            <a:off x="2381224" y="2857497"/>
            <a:ext cx="3441600"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r"/>
            <a:r>
              <a:rPr lang="ar-BH" sz="2000" b="1" dirty="0">
                <a:solidFill>
                  <a:schemeClr val="tx1"/>
                </a:solidFill>
                <a:latin typeface="Simplified Arabic" pitchFamily="18" charset="-78"/>
                <a:cs typeface="Simplified Arabic" pitchFamily="18" charset="-78"/>
              </a:rPr>
              <a:t>ب. جوازات الصليب الأحمر.</a:t>
            </a:r>
            <a:endParaRPr lang="en-US" sz="2000" b="1" dirty="0">
              <a:solidFill>
                <a:schemeClr val="tx1"/>
              </a:solidFill>
              <a:latin typeface="Simplified Arabic" pitchFamily="18" charset="-78"/>
              <a:cs typeface="Simplified Arabic" pitchFamily="18" charset="-78"/>
            </a:endParaRPr>
          </a:p>
        </p:txBody>
      </p:sp>
      <p:sp>
        <p:nvSpPr>
          <p:cNvPr id="4" name="Flowchart: Terminator 3">
            <a:hlinkClick r:id="rId4" action="ppaction://hlinksldjump"/>
          </p:cNvPr>
          <p:cNvSpPr/>
          <p:nvPr/>
        </p:nvSpPr>
        <p:spPr>
          <a:xfrm>
            <a:off x="6024562" y="2857497"/>
            <a:ext cx="3439736"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r"/>
            <a:r>
              <a:rPr lang="ar-BH" sz="2000" dirty="0">
                <a:solidFill>
                  <a:schemeClr val="tx1"/>
                </a:solidFill>
                <a:latin typeface="Simplified Arabic" pitchFamily="18" charset="-78"/>
                <a:cs typeface="Simplified Arabic" pitchFamily="18" charset="-78"/>
              </a:rPr>
              <a:t>أ.  </a:t>
            </a:r>
            <a:r>
              <a:rPr lang="ar-BH" sz="2000" b="1" dirty="0">
                <a:solidFill>
                  <a:schemeClr val="tx1"/>
                </a:solidFill>
                <a:latin typeface="Simplified Arabic" pitchFamily="18" charset="-78"/>
                <a:cs typeface="Simplified Arabic" pitchFamily="18" charset="-78"/>
              </a:rPr>
              <a:t>جوازات سفر الأجانب.</a:t>
            </a:r>
            <a:endParaRPr lang="en-US" sz="2000" b="1" dirty="0">
              <a:solidFill>
                <a:schemeClr val="tx1"/>
              </a:solidFill>
              <a:latin typeface="Simplified Arabic" pitchFamily="18" charset="-78"/>
              <a:cs typeface="Simplified Arabic" pitchFamily="18" charset="-78"/>
            </a:endParaRPr>
          </a:p>
        </p:txBody>
      </p:sp>
      <p:sp>
        <p:nvSpPr>
          <p:cNvPr id="5" name="Flowchart: Terminator 4">
            <a:hlinkClick r:id="rId4" action="ppaction://hlinksldjump"/>
          </p:cNvPr>
          <p:cNvSpPr/>
          <p:nvPr/>
        </p:nvSpPr>
        <p:spPr>
          <a:xfrm>
            <a:off x="2381224" y="3819521"/>
            <a:ext cx="3441600"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ar-BH" sz="2000" b="1" dirty="0">
                <a:solidFill>
                  <a:schemeClr val="tx1"/>
                </a:solidFill>
                <a:latin typeface="Simplified Arabic" pitchFamily="18" charset="-78"/>
                <a:cs typeface="Simplified Arabic" pitchFamily="18" charset="-78"/>
              </a:rPr>
              <a:t>د. الجوازات المشتركة.</a:t>
            </a:r>
            <a:endParaRPr lang="en-US" sz="2000" b="1" dirty="0">
              <a:solidFill>
                <a:schemeClr val="tx1"/>
              </a:solidFill>
              <a:latin typeface="Simplified Arabic" pitchFamily="18" charset="-78"/>
              <a:cs typeface="Simplified Arabic" pitchFamily="18" charset="-78"/>
            </a:endParaRPr>
          </a:p>
        </p:txBody>
      </p:sp>
      <p:sp>
        <p:nvSpPr>
          <p:cNvPr id="6" name="Flowchart: Terminator 5">
            <a:hlinkClick r:id="rId4" action="ppaction://hlinksldjump"/>
          </p:cNvPr>
          <p:cNvSpPr/>
          <p:nvPr/>
        </p:nvSpPr>
        <p:spPr>
          <a:xfrm>
            <a:off x="6024562" y="3819521"/>
            <a:ext cx="3439736"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ar-SA" sz="2000" b="1" dirty="0">
                <a:solidFill>
                  <a:schemeClr val="tx1"/>
                </a:solidFill>
                <a:latin typeface="Simplified Arabic" pitchFamily="18" charset="-78"/>
                <a:cs typeface="Simplified Arabic" pitchFamily="18" charset="-78"/>
              </a:rPr>
              <a:t>ج</a:t>
            </a:r>
            <a:r>
              <a:rPr lang="ar-BH" sz="2000" b="1" dirty="0">
                <a:solidFill>
                  <a:schemeClr val="tx1"/>
                </a:solidFill>
                <a:latin typeface="Simplified Arabic" pitchFamily="18" charset="-78"/>
                <a:cs typeface="Simplified Arabic" pitchFamily="18" charset="-78"/>
              </a:rPr>
              <a:t>. جوازات دبلوماسية.</a:t>
            </a:r>
            <a:endParaRPr lang="en-US" sz="2000" b="1" dirty="0">
              <a:solidFill>
                <a:schemeClr val="tx1"/>
              </a:solidFill>
              <a:latin typeface="Simplified Arabic" pitchFamily="18" charset="-78"/>
              <a:cs typeface="Simplified Arabic" pitchFamily="18"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735797"/>
      </p:ext>
    </p:extLst>
  </p:cSld>
  <p:clrMapOvr>
    <a:masterClrMapping/>
  </p:clrMapOvr>
  <p:transition spd="slow">
    <p:checker dir="vert"/>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239" y="1362076"/>
            <a:ext cx="8766561" cy="584775"/>
          </a:xfrm>
          <a:prstGeom prst="rect">
            <a:avLst/>
          </a:prstGeom>
          <a:noFill/>
        </p:spPr>
        <p:txBody>
          <a:bodyPr wrap="square" rtlCol="0">
            <a:spAutoFit/>
          </a:bodyPr>
          <a:lstStyle/>
          <a:p>
            <a:pPr marL="457200" indent="-457200" algn="r" rtl="1" eaLnBrk="0" fontAlgn="base" hangingPunct="0">
              <a:spcBef>
                <a:spcPct val="0"/>
              </a:spcBef>
              <a:spcAft>
                <a:spcPct val="0"/>
              </a:spcAft>
              <a:buFont typeface="+mj-lt"/>
              <a:buAutoNum type="arabicPeriod"/>
            </a:pPr>
            <a:r>
              <a:rPr lang="ar-SA" sz="3200" b="1" dirty="0">
                <a:solidFill>
                  <a:srgbClr val="FF0000"/>
                </a:solidFill>
                <a:latin typeface="Simplified Arabic" pitchFamily="18" charset="-78"/>
                <a:ea typeface="Times New Roman" pitchFamily="18" charset="0"/>
                <a:cs typeface="Simplified Arabic" pitchFamily="18" charset="-78"/>
              </a:rPr>
              <a:t>المعلومات التي يمكن أن نحصل عليها من كتيب </a:t>
            </a:r>
            <a:r>
              <a:rPr lang="en-US" sz="3200" b="1" dirty="0">
                <a:solidFill>
                  <a:srgbClr val="FF0000"/>
                </a:solidFill>
                <a:latin typeface="Simplified Arabic" pitchFamily="18" charset="-78"/>
                <a:ea typeface="Times New Roman" pitchFamily="18" charset="0"/>
                <a:cs typeface="Simplified Arabic" pitchFamily="18" charset="-78"/>
              </a:rPr>
              <a:t>(TIM)</a:t>
            </a:r>
            <a:r>
              <a:rPr lang="ar-EG" sz="3200" b="1" dirty="0">
                <a:solidFill>
                  <a:srgbClr val="FF0000"/>
                </a:solidFill>
                <a:latin typeface="Simplified Arabic" pitchFamily="18" charset="-78"/>
                <a:ea typeface="Times New Roman" pitchFamily="18" charset="0"/>
                <a:cs typeface="Simplified Arabic" pitchFamily="18" charset="-78"/>
              </a:rPr>
              <a:t>:</a:t>
            </a:r>
            <a:endParaRPr lang="en-US" sz="3200" dirty="0">
              <a:solidFill>
                <a:srgbClr val="FF0000"/>
              </a:solidFill>
              <a:latin typeface="Arial" pitchFamily="34" charset="0"/>
              <a:cs typeface="Arial" pitchFamily="34" charset="0"/>
            </a:endParaRPr>
          </a:p>
        </p:txBody>
      </p:sp>
      <p:sp>
        <p:nvSpPr>
          <p:cNvPr id="3" name="Flowchart: Terminator 2">
            <a:hlinkClick r:id="rId3" action="ppaction://hlinksldjump"/>
          </p:cNvPr>
          <p:cNvSpPr/>
          <p:nvPr/>
        </p:nvSpPr>
        <p:spPr>
          <a:xfrm>
            <a:off x="2095472" y="2857497"/>
            <a:ext cx="3727352"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r"/>
            <a:r>
              <a:rPr lang="ar-BH" sz="2000" b="1" dirty="0">
                <a:solidFill>
                  <a:schemeClr val="tx1"/>
                </a:solidFill>
                <a:latin typeface="Simplified Arabic" pitchFamily="18" charset="-78"/>
                <a:cs typeface="Simplified Arabic" pitchFamily="18" charset="-78"/>
              </a:rPr>
              <a:t>ب. </a:t>
            </a:r>
            <a:r>
              <a:rPr lang="ar-SA" sz="2000" b="1" dirty="0">
                <a:solidFill>
                  <a:schemeClr val="tx1"/>
                </a:solidFill>
                <a:latin typeface="Simplified Arabic" pitchFamily="18" charset="-78"/>
                <a:cs typeface="Simplified Arabic" pitchFamily="18" charset="-78"/>
              </a:rPr>
              <a:t>المتطلبات الخاصة بالحجوزات</a:t>
            </a:r>
            <a:endParaRPr lang="en-US" sz="2000" b="1" dirty="0">
              <a:solidFill>
                <a:schemeClr val="tx1"/>
              </a:solidFill>
              <a:latin typeface="Simplified Arabic" pitchFamily="18" charset="-78"/>
              <a:cs typeface="Simplified Arabic" pitchFamily="18" charset="-78"/>
            </a:endParaRPr>
          </a:p>
        </p:txBody>
      </p:sp>
      <p:sp>
        <p:nvSpPr>
          <p:cNvPr id="4" name="Flowchart: Terminator 3">
            <a:hlinkClick r:id="rId4" action="ppaction://hlinksldjump"/>
          </p:cNvPr>
          <p:cNvSpPr/>
          <p:nvPr/>
        </p:nvSpPr>
        <p:spPr>
          <a:xfrm>
            <a:off x="6312326" y="2932711"/>
            <a:ext cx="3855942"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r"/>
            <a:r>
              <a:rPr lang="ar-BH" sz="2000" dirty="0">
                <a:solidFill>
                  <a:schemeClr val="tx1"/>
                </a:solidFill>
                <a:latin typeface="Simplified Arabic" pitchFamily="18" charset="-78"/>
                <a:cs typeface="Simplified Arabic" pitchFamily="18" charset="-78"/>
              </a:rPr>
              <a:t>أ.</a:t>
            </a:r>
            <a:r>
              <a:rPr lang="ar-SA" sz="2000" dirty="0">
                <a:solidFill>
                  <a:schemeClr val="tx1"/>
                </a:solidFill>
                <a:latin typeface="Simplified Arabic" pitchFamily="18" charset="-78"/>
                <a:cs typeface="Simplified Arabic" pitchFamily="18" charset="-78"/>
              </a:rPr>
              <a:t> </a:t>
            </a:r>
            <a:r>
              <a:rPr lang="ar-SA" sz="2000" b="1" dirty="0">
                <a:solidFill>
                  <a:schemeClr val="tx1"/>
                </a:solidFill>
                <a:latin typeface="Simplified Arabic" pitchFamily="18" charset="-78"/>
                <a:cs typeface="Simplified Arabic" pitchFamily="18" charset="-78"/>
              </a:rPr>
              <a:t>المتطلبات الخاصة بالجمارك</a:t>
            </a:r>
            <a:endParaRPr lang="en-US" sz="2000" b="1" dirty="0">
              <a:solidFill>
                <a:schemeClr val="tx1"/>
              </a:solidFill>
              <a:latin typeface="Simplified Arabic" pitchFamily="18" charset="-78"/>
              <a:cs typeface="Simplified Arabic" pitchFamily="18" charset="-78"/>
            </a:endParaRPr>
          </a:p>
        </p:txBody>
      </p:sp>
      <p:sp>
        <p:nvSpPr>
          <p:cNvPr id="5" name="Flowchart: Terminator 4">
            <a:hlinkClick r:id="rId3" action="ppaction://hlinksldjump"/>
          </p:cNvPr>
          <p:cNvSpPr/>
          <p:nvPr/>
        </p:nvSpPr>
        <p:spPr>
          <a:xfrm>
            <a:off x="2095472" y="3819521"/>
            <a:ext cx="3727352"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ar-BH" sz="2000" b="1" dirty="0">
                <a:solidFill>
                  <a:schemeClr val="tx1"/>
                </a:solidFill>
                <a:latin typeface="Simplified Arabic" pitchFamily="18" charset="-78"/>
                <a:cs typeface="Simplified Arabic" pitchFamily="18" charset="-78"/>
              </a:rPr>
              <a:t>د. </a:t>
            </a:r>
            <a:r>
              <a:rPr lang="ar-SA" sz="2000" b="1" dirty="0">
                <a:solidFill>
                  <a:schemeClr val="tx1"/>
                </a:solidFill>
                <a:latin typeface="Simplified Arabic" pitchFamily="18" charset="-78"/>
                <a:cs typeface="Simplified Arabic" pitchFamily="18" charset="-78"/>
              </a:rPr>
              <a:t>أيام الأسبوع التي توجد بها كل رحلة</a:t>
            </a:r>
            <a:endParaRPr lang="en-US" sz="2000" b="1" dirty="0">
              <a:solidFill>
                <a:schemeClr val="tx1"/>
              </a:solidFill>
              <a:latin typeface="Simplified Arabic" pitchFamily="18" charset="-78"/>
              <a:cs typeface="Simplified Arabic" pitchFamily="18" charset="-78"/>
            </a:endParaRPr>
          </a:p>
        </p:txBody>
      </p:sp>
      <p:sp>
        <p:nvSpPr>
          <p:cNvPr id="6" name="Flowchart: Terminator 5">
            <a:hlinkClick r:id="rId3" action="ppaction://hlinksldjump"/>
          </p:cNvPr>
          <p:cNvSpPr/>
          <p:nvPr/>
        </p:nvSpPr>
        <p:spPr>
          <a:xfrm>
            <a:off x="6312024" y="3850104"/>
            <a:ext cx="3856546" cy="704851"/>
          </a:xfrm>
          <a:prstGeom prst="flowChartTerminator">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ar-SA" sz="2000" b="1" dirty="0">
                <a:solidFill>
                  <a:schemeClr val="tx1"/>
                </a:solidFill>
                <a:latin typeface="Simplified Arabic" pitchFamily="18" charset="-78"/>
                <a:cs typeface="Simplified Arabic" pitchFamily="18" charset="-78"/>
              </a:rPr>
              <a:t>ج</a:t>
            </a:r>
            <a:r>
              <a:rPr lang="ar-BH" sz="2000" b="1" dirty="0">
                <a:solidFill>
                  <a:schemeClr val="tx1"/>
                </a:solidFill>
                <a:latin typeface="Simplified Arabic" pitchFamily="18" charset="-78"/>
                <a:cs typeface="Simplified Arabic" pitchFamily="18" charset="-78"/>
              </a:rPr>
              <a:t>. </a:t>
            </a:r>
            <a:r>
              <a:rPr lang="ar-SA" sz="2000" b="1" dirty="0">
                <a:solidFill>
                  <a:schemeClr val="tx1"/>
                </a:solidFill>
                <a:latin typeface="Simplified Arabic" pitchFamily="18" charset="-78"/>
                <a:cs typeface="Simplified Arabic" pitchFamily="18" charset="-78"/>
              </a:rPr>
              <a:t>أسماء شركات الطيران</a:t>
            </a:r>
            <a:endParaRPr lang="en-US" sz="2000" b="1" dirty="0">
              <a:solidFill>
                <a:schemeClr val="tx1"/>
              </a:solidFill>
              <a:latin typeface="Simplified Arabic" pitchFamily="18" charset="-78"/>
              <a:cs typeface="Simplified Arabic" pitchFamily="18"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615080"/>
      </p:ext>
    </p:extLst>
  </p:cSld>
  <p:clrMapOvr>
    <a:masterClrMapping/>
  </p:clrMapOvr>
  <p:transition spd="slow">
    <p:checker dir="vert"/>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13</TotalTime>
  <Words>677</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Al-Mateen</vt:lpstr>
      <vt:lpstr>AL-Mohanad Bold</vt:lpstr>
      <vt:lpstr>Arial</vt:lpstr>
      <vt:lpstr>Arial Black</vt:lpstr>
      <vt:lpstr>Calibri</vt:lpstr>
      <vt:lpstr>Calibri Light</vt:lpstr>
      <vt:lpstr>PT Bold Heading</vt:lpstr>
      <vt:lpstr>Sakkal Majalla</vt:lpstr>
      <vt:lpstr>Simplified Arabic</vt:lpstr>
      <vt:lpstr>Times New Roman</vt:lpstr>
      <vt:lpstr>Wingdings</vt:lpstr>
      <vt:lpstr>Office Theme</vt:lpstr>
      <vt:lpstr>أعمال مكاتب وكالات السفريات  سفر 312 </vt:lpstr>
      <vt:lpstr>أهداف الوحدة:</vt:lpstr>
      <vt:lpstr>المعلومات التي يمكن أن نحصل عليها من كتيب (TIM  )</vt:lpstr>
      <vt:lpstr>الجواز</vt:lpstr>
      <vt:lpstr>بعض البلدان لا تسمح بذلك وفي تلك الحالة سوف يذكر تحت الجواز في الصفحة الخاصة بتلك البلد ويجب ملاحظة ما يأتي:</vt:lpstr>
      <vt:lpstr>أنواع الجوازات:</vt:lpstr>
      <vt:lpstr>أنواع الجوازات: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Mariam Jassim Khadem</cp:lastModifiedBy>
  <cp:revision>4</cp:revision>
  <cp:lastPrinted>2021-01-17T11:49:49Z</cp:lastPrinted>
  <dcterms:created xsi:type="dcterms:W3CDTF">2020-03-04T10:47:58Z</dcterms:created>
  <dcterms:modified xsi:type="dcterms:W3CDTF">2021-01-31T06:41:55Z</dcterms:modified>
</cp:coreProperties>
</file>