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663" y="1918142"/>
            <a:ext cx="5289877" cy="21101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الفئات المختلفة من المسافرين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التاسع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4845565"/>
            <a:ext cx="4267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31226"/>
            <a:ext cx="78486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              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الصف: الثاني أو الثالث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الصفحة: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94-100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AutoShape 4" descr="كيفية وزن حقائب السفر: 10 خطوات (صور توضيحية) - wikiHo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76430" y="1880651"/>
            <a:ext cx="2250509" cy="275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4150" y="1292726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إذا كان سعر التذكرة العادية 300 دب، فأن سعر تذكرة المسافر المستلقي على ظهره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367635" y="2331646"/>
            <a:ext cx="403941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أ- 1200 دب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4953001" y="3348488"/>
            <a:ext cx="41463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900 دب.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3048001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800 دب 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2163444" y="5279392"/>
            <a:ext cx="39366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400 دب.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3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7516" y="1119011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يستطيع السفر بمفرده (</a:t>
            </a:r>
            <a:r>
              <a:rPr lang="en-US" sz="23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UM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)، ويجب إبلاغ شركة الطيران بذلك أثناء الحجز: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632682" y="2124461"/>
            <a:ext cx="475326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المسافر من صفر إلى سنتين.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038601" y="3024387"/>
            <a:ext cx="49396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 من  2 إلى 5 سنوات. 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3392955" y="4050418"/>
            <a:ext cx="470528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المسافر من 5 إلى 11 سنة.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183257" y="5068856"/>
            <a:ext cx="470128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 من 12 إلى 15 سنة.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8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521" y="1175139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تقبل شركات الطيران المسافر الذي يستعمل الكرسي المتحرك إذا كان: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432957" y="2132904"/>
            <a:ext cx="6194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يمكنه التنقل وصعود الطائرة بمفرده.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048000" y="3111250"/>
            <a:ext cx="7010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يمكنه التنقل وصعود الطائرة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ببطء ومعه مرافق.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542801" y="4089596"/>
            <a:ext cx="71293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لا يمكنه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التنقل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صعود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الطائرة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ومعه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مرافق.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943398" y="5060413"/>
            <a:ext cx="662259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5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021" y="1088929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أفضل نصيحة تقدمها لمسافر يعاني من الإجهاد والأرق خلال الرحلة الطويلة: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743201" y="5040392"/>
            <a:ext cx="48995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التثاؤب ومضغ العلكة.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419600" y="3056640"/>
            <a:ext cx="49803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 زجاجة الأوكسجين.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586136" y="3988819"/>
            <a:ext cx="50427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شرب الماء والعصائر.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5094028" y="2004712"/>
            <a:ext cx="48995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قراءة المجلات أو الكتب المسلية.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6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046" y="742577"/>
            <a:ext cx="8875303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 إذا كان السعر الأصلي للتذكرة 250 دب، فأن قيمة تذكرة طفل يبلغ من العمر سنة ونصف: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518487" y="1634390"/>
            <a:ext cx="695686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200 دب.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2971801" y="2638378"/>
            <a:ext cx="711350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25 د.ب.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598558" y="3588849"/>
            <a:ext cx="70178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 دب.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883954" y="4519581"/>
            <a:ext cx="691316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187.500 دب.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7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486270" y="162361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09800" y="4276644"/>
            <a:ext cx="2743200" cy="1143000"/>
            <a:chOff x="685800" y="4958693"/>
            <a:chExt cx="2743200" cy="114300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85800" y="4958693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2057400" y="4958693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1" y="2057401"/>
            <a:ext cx="2182531" cy="236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1" y="457201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486270" y="162361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9801" y="718098"/>
            <a:ext cx="7070121" cy="4701547"/>
            <a:chOff x="685800" y="718097"/>
            <a:chExt cx="7070121" cy="4701547"/>
          </a:xfrm>
        </p:grpSpPr>
        <p:grpSp>
          <p:nvGrpSpPr>
            <p:cNvPr id="4" name="Group 3"/>
            <p:cNvGrpSpPr/>
            <p:nvPr/>
          </p:nvGrpSpPr>
          <p:grpSpPr>
            <a:xfrm>
              <a:off x="685800" y="2102550"/>
              <a:ext cx="7070121" cy="3317094"/>
              <a:chOff x="685800" y="2784599"/>
              <a:chExt cx="7070121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429000" y="2784599"/>
                <a:ext cx="4326921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300 × 4 = 1200 دب. 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6234" y="718097"/>
              <a:ext cx="1626875" cy="176601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0" y="762001"/>
            <a:ext cx="5943600" cy="5468363"/>
            <a:chOff x="609600" y="762000"/>
            <a:chExt cx="5943600" cy="5468363"/>
          </a:xfrm>
        </p:grpSpPr>
        <p:sp>
          <p:nvSpPr>
            <p:cNvPr id="5" name="Smiley Face 4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486270" y="162361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9800" y="1637648"/>
            <a:ext cx="6942086" cy="3781996"/>
            <a:chOff x="685800" y="1637648"/>
            <a:chExt cx="6942086" cy="3781996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1" y="2350173"/>
            <a:ext cx="794419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الطالب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ينبغي أن 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 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4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799812" y="3244335"/>
            <a:ext cx="495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يتعرف على فئات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المسافرين المختلفة.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3682482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يحدد شروط قبول شركات الطيران للحالات الخاصة.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4144147"/>
            <a:ext cx="561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يحسب سعر تذكرة الحالات الخاصة.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4639623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يقدم النصح والإرشاد للمشاكل الصحية للمسافرين.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762001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486270" y="162361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1637648"/>
            <a:ext cx="6942086" cy="3781996"/>
            <a:chOff x="685800" y="1637648"/>
            <a:chExt cx="6942086" cy="3781996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762001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486270" y="162361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9800" y="1637648"/>
            <a:ext cx="6942086" cy="3781996"/>
            <a:chOff x="685800" y="1637648"/>
            <a:chExt cx="6942086" cy="3781996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762001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486270" y="162361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9800" y="713728"/>
            <a:ext cx="7467600" cy="4705916"/>
            <a:chOff x="685800" y="713728"/>
            <a:chExt cx="7467600" cy="4705916"/>
          </a:xfrm>
        </p:grpSpPr>
        <p:grpSp>
          <p:nvGrpSpPr>
            <p:cNvPr id="4" name="Group 3"/>
            <p:cNvGrpSpPr/>
            <p:nvPr/>
          </p:nvGrpSpPr>
          <p:grpSpPr>
            <a:xfrm>
              <a:off x="685800" y="2102550"/>
              <a:ext cx="7467600" cy="3317094"/>
              <a:chOff x="685800" y="2784599"/>
              <a:chExt cx="74676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</a:t>
                  </a:r>
                  <a:r>
                    <a:rPr lang="ar-BH" b="1" dirty="0">
                      <a:solidFill>
                        <a:schemeClr val="tx1"/>
                      </a:solidFill>
                    </a:rPr>
                    <a:t>الشريحة التالية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429000" y="2784599"/>
                <a:ext cx="47244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250 × 10% = 25 دب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713728"/>
              <a:ext cx="1676400" cy="181977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5" name="Smiley Face 4"/>
            <p:cNvSpPr/>
            <p:nvPr/>
          </p:nvSpPr>
          <p:spPr>
            <a:xfrm>
              <a:off x="1600200" y="381000"/>
              <a:ext cx="5181600" cy="4235545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5"/>
            <a:ext cx="4971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الفئات المختلفة من المسافرين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4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75422" y="53150"/>
            <a:ext cx="4740964" cy="1137090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التاسع : </a:t>
            </a: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فئات المسافرين.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0799" y="3519952"/>
            <a:ext cx="6186003" cy="54938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المسافرين الذين يحتاجون إلى عناية  </a:t>
            </a:r>
            <a:endParaRPr 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5940904" y="1774865"/>
            <a:ext cx="3810000" cy="1471469"/>
          </a:xfrm>
          <a:prstGeom prst="verticalScroll">
            <a:avLst>
              <a:gd name="adj" fmla="val 0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0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إجراءات وكيل السفريات للحالات </a:t>
            </a:r>
            <a:r>
              <a:rPr lang="ar-BH" sz="20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الخاصة: </a:t>
            </a:r>
            <a:endParaRPr lang="ar-BH" sz="2000" b="1" u="sng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احتساب قيمة التذكرة .</a:t>
            </a:r>
          </a:p>
          <a:p>
            <a:pPr algn="just" rtl="1">
              <a:lnSpc>
                <a:spcPct val="150000"/>
              </a:lnSpc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معرفة إجراءات كل حالة.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5031" y="102982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9665" y="1323495"/>
            <a:ext cx="7309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0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يحتاج بعض المسافرين إلى عناية خاصة وذلك لظروفهم الصحية.</a:t>
            </a:r>
            <a:endParaRPr lang="en-US" sz="20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69135" y="4237984"/>
            <a:ext cx="7943539" cy="1333500"/>
            <a:chOff x="762000" y="3901835"/>
            <a:chExt cx="7943539" cy="1333500"/>
          </a:xfrm>
        </p:grpSpPr>
        <p:sp>
          <p:nvSpPr>
            <p:cNvPr id="10" name="Rectangle 9"/>
            <p:cNvSpPr/>
            <p:nvPr/>
          </p:nvSpPr>
          <p:spPr>
            <a:xfrm>
              <a:off x="7105422" y="4288905"/>
              <a:ext cx="1600117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مريض القلب 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3901835"/>
              <a:ext cx="1438275" cy="133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100242" y="4235145"/>
              <a:ext cx="4633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000" b="1" dirty="0">
                  <a:solidFill>
                    <a:schemeClr val="dk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تقبل شركات الطيران مريض القلب بمفرده أو بمرافق، ويتطلب إبراز شهادة طبية تثبت لياقته الصحية للسفر.</a:t>
              </a:r>
              <a:endParaRPr lang="en-US" sz="20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33801" y="2031598"/>
            <a:ext cx="7037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q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مقعد يمكنه التنقل وصعود الطائرة دون مساعدة، يقبل سفره بمفرده.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1" y="2534100"/>
            <a:ext cx="8726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q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مقعد يمكنه التنقل ببطء ولا يتمكن من صعود الطائرة إلا بمساعدة، يقبل سفره بمرافق .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001" y="3065780"/>
            <a:ext cx="8726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q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مقعد لا يمكنه التنقل </a:t>
            </a:r>
            <a:r>
              <a:rPr lang="ar-BH" sz="2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أوصعود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الطائرة إلا بمساعدة، يقبل سفره بمرافق .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95887" y="802393"/>
            <a:ext cx="8365608" cy="1751535"/>
            <a:chOff x="533400" y="544598"/>
            <a:chExt cx="8365608" cy="1751535"/>
          </a:xfrm>
        </p:grpSpPr>
        <p:sp>
          <p:nvSpPr>
            <p:cNvPr id="22" name="Rectangle 21"/>
            <p:cNvSpPr/>
            <p:nvPr/>
          </p:nvSpPr>
          <p:spPr>
            <a:xfrm>
              <a:off x="4937667" y="544598"/>
              <a:ext cx="39613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المسافر الذي يستعمل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كرسي متحرك 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598707"/>
              <a:ext cx="1399404" cy="169742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763376" y="1322930"/>
              <a:ext cx="68217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000" b="1" dirty="0">
                  <a:solidFill>
                    <a:schemeClr val="dk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تقبل شركات الطيران المقعد الذي يستعمل الكرسي المتحرك، على ثلاثة أنواع.</a:t>
              </a:r>
              <a:endParaRPr lang="en-US" sz="20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47876" y="3847657"/>
            <a:ext cx="8213619" cy="1341935"/>
            <a:chOff x="523875" y="3847656"/>
            <a:chExt cx="8213619" cy="1341935"/>
          </a:xfrm>
        </p:grpSpPr>
        <p:grpSp>
          <p:nvGrpSpPr>
            <p:cNvPr id="10" name="Group 9"/>
            <p:cNvGrpSpPr/>
            <p:nvPr/>
          </p:nvGrpSpPr>
          <p:grpSpPr>
            <a:xfrm>
              <a:off x="1915776" y="3847656"/>
              <a:ext cx="6821718" cy="1341935"/>
              <a:chOff x="2036680" y="682189"/>
              <a:chExt cx="6821718" cy="134193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955039" y="682189"/>
                <a:ext cx="2903359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المسافر المستلقي على ظهره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36680" y="1316238"/>
                <a:ext cx="63200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BH" sz="2000" b="1" dirty="0">
                    <a:solidFill>
                      <a:schemeClr val="dk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تقبله شركة الطيران بتقرير طبي وإجراءات معينة مع مرافق، وتعادل  تذكرته قيمة 4 تذاكر عادية.  </a:t>
                </a:r>
                <a:endParaRPr lang="en-US" sz="2000" b="1" dirty="0">
                  <a:solidFill>
                    <a:schemeClr val="dk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3875" y="4135441"/>
              <a:ext cx="1543050" cy="85725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53892" y="1145717"/>
            <a:ext cx="7587402" cy="1667435"/>
            <a:chOff x="1143000" y="914400"/>
            <a:chExt cx="7587402" cy="1667435"/>
          </a:xfrm>
        </p:grpSpPr>
        <p:grpSp>
          <p:nvGrpSpPr>
            <p:cNvPr id="10" name="Group 9"/>
            <p:cNvGrpSpPr/>
            <p:nvPr/>
          </p:nvGrpSpPr>
          <p:grpSpPr>
            <a:xfrm>
              <a:off x="2235698" y="914400"/>
              <a:ext cx="6494704" cy="1299267"/>
              <a:chOff x="2875228" y="682189"/>
              <a:chExt cx="5983170" cy="129926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244017" y="682189"/>
                <a:ext cx="1614381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السيدة الحامل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75228" y="1273570"/>
                <a:ext cx="51045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BH" sz="2000" b="1" dirty="0">
                    <a:solidFill>
                      <a:schemeClr val="dk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تقبلها شركة الطيران شريطة احضار شهادة صحية سارية المفعول لمدة 7 أيام تفيد بأنها لائقة للسفر جوا .</a:t>
                </a:r>
                <a:endParaRPr lang="en-US" sz="2000" b="1" dirty="0">
                  <a:solidFill>
                    <a:schemeClr val="dk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143000"/>
              <a:ext cx="685800" cy="143883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240808" y="3276601"/>
            <a:ext cx="8013595" cy="1376421"/>
            <a:chOff x="723899" y="2865526"/>
            <a:chExt cx="8013595" cy="1376421"/>
          </a:xfrm>
        </p:grpSpPr>
        <p:grpSp>
          <p:nvGrpSpPr>
            <p:cNvPr id="17" name="Group 16"/>
            <p:cNvGrpSpPr/>
            <p:nvPr/>
          </p:nvGrpSpPr>
          <p:grpSpPr>
            <a:xfrm>
              <a:off x="1987554" y="2865526"/>
              <a:ext cx="6749940" cy="1299267"/>
              <a:chOff x="2640095" y="682189"/>
              <a:chExt cx="6218303" cy="12992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84969" y="682189"/>
                <a:ext cx="2373429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المسافر الأعمى أو الأصم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40095" y="1273570"/>
                <a:ext cx="53396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BH" sz="2000" b="1" dirty="0">
                    <a:solidFill>
                      <a:schemeClr val="dk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تسمح شركات الطيران للمسافر الأعمى أو الأصم بالسفر بمفرده أو بمرافق أو بكلب كدليل، ويجب إبلاغ شركة الطيران قبل موعد سفره.</a:t>
                </a:r>
                <a:endParaRPr lang="en-US" sz="2000" b="1" dirty="0">
                  <a:solidFill>
                    <a:schemeClr val="dk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23899" y="2971800"/>
              <a:ext cx="956675" cy="12701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331163" y="676901"/>
            <a:ext cx="1129285" cy="13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206703" y="964162"/>
            <a:ext cx="3020379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الأطفال والمسافرون القصر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050827"/>
            <a:ext cx="8144654" cy="58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760781"/>
            <a:ext cx="8144654" cy="596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3480206"/>
            <a:ext cx="8144654" cy="786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761" y="4390478"/>
            <a:ext cx="8144654" cy="614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126" y="5219784"/>
            <a:ext cx="8211329" cy="8183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8755" y="476924"/>
            <a:ext cx="422710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نصائح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وإرشادات للمسافرين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5148" y="1394165"/>
            <a:ext cx="8467351" cy="1648085"/>
            <a:chOff x="208231" y="106760"/>
            <a:chExt cx="8467351" cy="1648085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4905393" y="106760"/>
              <a:ext cx="3770189" cy="512326"/>
            </a:xfrm>
            <a:prstGeom prst="snip1Rect">
              <a:avLst>
                <a:gd name="adj" fmla="val 45133"/>
              </a:avLst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>
                <a:buFont typeface="Wingdings" panose="05000000000000000000" pitchFamily="2" charset="2"/>
                <a:buChar char="ü"/>
              </a:pP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معدل الرطوبة /الجفاف في المقصورة                       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8231" y="739182"/>
              <a:ext cx="5234380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شرب الماء والعصائر، والاعتدال في القهوة والشاي.</a:t>
              </a: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استعمال النظارة بدلا من العدسات، والمرطبات والكريمات.</a:t>
              </a: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استشارة الطبيب للحصول على الدواء اللازم.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75148" y="3324520"/>
            <a:ext cx="8418087" cy="1737004"/>
            <a:chOff x="825197" y="1942974"/>
            <a:chExt cx="8019114" cy="1737004"/>
          </a:xfrm>
        </p:grpSpPr>
        <p:sp>
          <p:nvSpPr>
            <p:cNvPr id="32" name="Snip Single Corner Rectangle 31"/>
            <p:cNvSpPr/>
            <p:nvPr/>
          </p:nvSpPr>
          <p:spPr>
            <a:xfrm>
              <a:off x="5074122" y="1942974"/>
              <a:ext cx="3770189" cy="641183"/>
            </a:xfrm>
            <a:prstGeom prst="snip1Rect">
              <a:avLst>
                <a:gd name="adj" fmla="val 45133"/>
              </a:avLst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>
                <a:buFont typeface="Wingdings" panose="05000000000000000000" pitchFamily="2" charset="2"/>
                <a:buChar char="ü"/>
              </a:pP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التغذية (الأكل والشرب)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5197" y="2664315"/>
              <a:ext cx="4953001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تجنب الإفراط في الطعام قبل الرحلة.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تجنب الأطعمة المكونة من الغازات 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تجنب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الأطعمة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التي تسبب مضاعفات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1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8755" y="302488"/>
            <a:ext cx="422710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نصائح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وإرشادات للمسافرين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801" y="2724047"/>
            <a:ext cx="8672593" cy="1397466"/>
            <a:chOff x="567121" y="1976777"/>
            <a:chExt cx="8460868" cy="1397466"/>
          </a:xfrm>
        </p:grpSpPr>
        <p:sp>
          <p:nvSpPr>
            <p:cNvPr id="29" name="Snip Single Corner Rectangle 28"/>
            <p:cNvSpPr/>
            <p:nvPr/>
          </p:nvSpPr>
          <p:spPr>
            <a:xfrm>
              <a:off x="5257800" y="1976777"/>
              <a:ext cx="3770189" cy="641183"/>
            </a:xfrm>
            <a:prstGeom prst="snip1Rect">
              <a:avLst>
                <a:gd name="adj" fmla="val 45133"/>
              </a:avLst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>
                <a:buFont typeface="Wingdings" panose="05000000000000000000" pitchFamily="2" charset="2"/>
                <a:buChar char="ü"/>
              </a:pP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الإجهاد والأرق وتصلب العضلات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7121" y="2358580"/>
              <a:ext cx="5106593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لا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تكون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سكون فترة طويلة دون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الحراك.</a:t>
              </a: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تخفيف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الضغط النفسي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بالقراءة والألعاب المسلية.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التمرينات الرياضية، والنوم لفترة قصيرة.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26176" y="1024940"/>
            <a:ext cx="8610977" cy="1410610"/>
            <a:chOff x="678120" y="2003727"/>
            <a:chExt cx="8248113" cy="1410610"/>
          </a:xfrm>
        </p:grpSpPr>
        <p:sp>
          <p:nvSpPr>
            <p:cNvPr id="35" name="Snip Single Corner Rectangle 34"/>
            <p:cNvSpPr/>
            <p:nvPr/>
          </p:nvSpPr>
          <p:spPr>
            <a:xfrm>
              <a:off x="5156044" y="2003727"/>
              <a:ext cx="3770189" cy="641183"/>
            </a:xfrm>
            <a:prstGeom prst="snip1Rect">
              <a:avLst>
                <a:gd name="adj" fmla="val 45133"/>
              </a:avLst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>
                <a:buFont typeface="Wingdings" panose="05000000000000000000" pitchFamily="2" charset="2"/>
                <a:buChar char="ü"/>
              </a:pP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ألم الأذن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8120" y="2398674"/>
              <a:ext cx="5005090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التثاؤب أو البلع أو مضغ العلكة. 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استعمال الأدوية أو قطرات الأنف.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استعمل سدادات الأذن.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34337" y="4396867"/>
            <a:ext cx="8650844" cy="1498239"/>
            <a:chOff x="386774" y="1923229"/>
            <a:chExt cx="8650844" cy="1498239"/>
          </a:xfrm>
        </p:grpSpPr>
        <p:sp>
          <p:nvSpPr>
            <p:cNvPr id="38" name="Snip Single Corner Rectangle 37"/>
            <p:cNvSpPr/>
            <p:nvPr/>
          </p:nvSpPr>
          <p:spPr>
            <a:xfrm>
              <a:off x="5267429" y="1923229"/>
              <a:ext cx="3770189" cy="641183"/>
            </a:xfrm>
            <a:prstGeom prst="snip1Rect">
              <a:avLst>
                <a:gd name="adj" fmla="val 45133"/>
              </a:avLst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>
                <a:buFont typeface="Wingdings" panose="05000000000000000000" pitchFamily="2" charset="2"/>
                <a:buChar char="ü"/>
              </a:pP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تغيرات معدلات الضغط الجوي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6774" y="2098029"/>
              <a:ext cx="5199721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استعمال زجاجة الأكسجين.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بلع الريق والتثاؤب للتغلب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انسداد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الأذن</a:t>
              </a: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إرضاع أو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وضع مصاصة الأطفال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أثناء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الهبوط.</a:t>
              </a:r>
            </a:p>
            <a:p>
              <a:pPr marL="285750" indent="-285750" algn="r" rtl="1">
                <a:buClr>
                  <a:srgbClr val="C0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تناول الأقراص والمأكولات المالحة عند هبوط ضغط الدم.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4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6801" y="305459"/>
            <a:ext cx="1530261" cy="868194"/>
          </a:xfrm>
          <a:solidFill>
            <a:srgbClr val="FF0000"/>
          </a:solidFill>
        </p:spPr>
        <p:txBody>
          <a:bodyPr/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150" y="1292726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تحتاج شركات الطيران معرفة الحالات الخاصة من المسافرين لـ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6367635" y="2331646"/>
            <a:ext cx="403941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احتساب قيمة التذكرة.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9904" y="461849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4953001" y="3348488"/>
            <a:ext cx="41463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إجراءات السفر.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3048001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تفادي رفض السفر في المطار 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6" action="ppaction://hlinksldjump"/>
          </p:cNvPr>
          <p:cNvSpPr/>
          <p:nvPr/>
        </p:nvSpPr>
        <p:spPr>
          <a:xfrm>
            <a:off x="2163444" y="5279392"/>
            <a:ext cx="39366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الفئات المختلفة من المسافرين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12</TotalTime>
  <Words>1298</Words>
  <Application>Microsoft Office PowerPoint</Application>
  <PresentationFormat>Widescreen</PresentationFormat>
  <Paragraphs>170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Sakkal Majalla</vt:lpstr>
      <vt:lpstr>Wingdings</vt:lpstr>
      <vt:lpstr>Office Theme</vt:lpstr>
      <vt:lpstr>الوحدة الثالثة  الفئات المختلفة من المسافرين الفصل التاسع</vt:lpstr>
      <vt:lpstr>PowerPoint Presentation</vt:lpstr>
      <vt:lpstr>الفصل التاسع : فئات المسافرين.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4</cp:revision>
  <cp:lastPrinted>2021-01-17T11:49:49Z</cp:lastPrinted>
  <dcterms:created xsi:type="dcterms:W3CDTF">2020-03-04T10:47:58Z</dcterms:created>
  <dcterms:modified xsi:type="dcterms:W3CDTF">2021-01-20T08:38:04Z</dcterms:modified>
</cp:coreProperties>
</file>