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Google Shape;184;p11"/>
          <p:cNvSpPr txBox="1">
            <a:spLocks noGrp="1"/>
          </p:cNvSpPr>
          <p:nvPr>
            <p:ph type="ctrTitle"/>
          </p:nvPr>
        </p:nvSpPr>
        <p:spPr>
          <a:xfrm>
            <a:off x="3432139" y="3334215"/>
            <a:ext cx="8912261" cy="1735281"/>
          </a:xfrm>
          <a:prstGeom prst="rect">
            <a:avLst/>
          </a:prstGeom>
        </p:spPr>
        <p:txBody>
          <a:bodyPr spcFirstLastPara="1" wrap="square" lIns="91425" tIns="91425" rIns="91425" bIns="91425" anchor="ctr" anchorCtr="0">
            <a:noAutofit/>
          </a:bodyPr>
          <a:lstStyle/>
          <a:p>
            <a:pPr lvl="0" algn="ctr"/>
            <a:r>
              <a:rPr lang="ar-SA" sz="5400" b="1" dirty="0">
                <a:solidFill>
                  <a:srgbClr val="3F5378"/>
                </a:solidFill>
                <a:latin typeface="Arial Black" panose="020B0A04020102020204" pitchFamily="34" charset="0"/>
                <a:cs typeface="PT Bold Heading" panose="02010400000000000000" pitchFamily="2" charset="-78"/>
              </a:rPr>
              <a:t>أعمال مكاتب وكالات </a:t>
            </a:r>
            <a:r>
              <a:rPr lang="ar-SA" sz="5400" b="1" dirty="0" smtClean="0">
                <a:solidFill>
                  <a:srgbClr val="3F5378"/>
                </a:solidFill>
                <a:latin typeface="Arial Black" panose="020B0A04020102020204" pitchFamily="34" charset="0"/>
                <a:cs typeface="PT Bold Heading" panose="02010400000000000000" pitchFamily="2" charset="-78"/>
              </a:rPr>
              <a:t>السفريات</a:t>
            </a:r>
            <a:r>
              <a:rPr lang="en-US" sz="5400" b="1" dirty="0" smtClean="0">
                <a:solidFill>
                  <a:srgbClr val="3F5378"/>
                </a:solidFill>
                <a:latin typeface="Arial Black" panose="020B0A04020102020204" pitchFamily="34" charset="0"/>
                <a:cs typeface="PT Bold Heading" panose="02010400000000000000" pitchFamily="2" charset="-78"/>
              </a:rPr>
              <a:t/>
            </a:r>
            <a:br>
              <a:rPr lang="en-US" sz="5400" b="1" dirty="0" smtClean="0">
                <a:solidFill>
                  <a:srgbClr val="3F5378"/>
                </a:solidFill>
                <a:latin typeface="Arial Black" panose="020B0A04020102020204" pitchFamily="34" charset="0"/>
                <a:cs typeface="PT Bold Heading" panose="02010400000000000000" pitchFamily="2" charset="-78"/>
              </a:rPr>
            </a:br>
            <a:r>
              <a:rPr lang="en-US" sz="2400" b="1" dirty="0">
                <a:solidFill>
                  <a:srgbClr val="3F5378"/>
                </a:solidFill>
                <a:latin typeface="Arial Black" panose="020B0A04020102020204" pitchFamily="34" charset="0"/>
                <a:cs typeface="PT Bold Heading" panose="02010400000000000000" pitchFamily="2" charset="-78"/>
              </a:rPr>
              <a:t/>
            </a:r>
            <a:br>
              <a:rPr lang="en-US" sz="2400" b="1" dirty="0">
                <a:solidFill>
                  <a:srgbClr val="3F5378"/>
                </a:solidFill>
                <a:latin typeface="Arial Black" panose="020B0A04020102020204" pitchFamily="34" charset="0"/>
                <a:cs typeface="PT Bold Heading" panose="02010400000000000000" pitchFamily="2" charset="-78"/>
              </a:rPr>
            </a:br>
            <a:r>
              <a:rPr lang="ar-SA" sz="5400" b="1" dirty="0" smtClean="0">
                <a:solidFill>
                  <a:srgbClr val="3F5378"/>
                </a:solidFill>
                <a:latin typeface="Arial Black" panose="020B0A04020102020204" pitchFamily="34" charset="0"/>
                <a:cs typeface="PT Bold Heading" panose="02010400000000000000" pitchFamily="2" charset="-78"/>
              </a:rPr>
              <a:t>الوثيقة الالكترونية</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r>
              <a:rPr lang="ar-SA" sz="2000" b="1" dirty="0">
                <a:solidFill>
                  <a:srgbClr val="3F5378"/>
                </a:solidFill>
                <a:latin typeface="Arial Black" panose="020B0A04020102020204" pitchFamily="34" charset="0"/>
                <a:cs typeface="Al-Mateen" panose="02060803050605020204" pitchFamily="18" charset="-78"/>
              </a:rPr>
              <a:t/>
            </a:r>
            <a:br>
              <a:rPr lang="ar-SA" sz="2000" b="1" dirty="0">
                <a:solidFill>
                  <a:srgbClr val="3F5378"/>
                </a:solidFill>
                <a:latin typeface="Arial Black" panose="020B0A04020102020204" pitchFamily="34" charset="0"/>
                <a:cs typeface="Al-Mateen" panose="02060803050605020204" pitchFamily="18" charset="-78"/>
              </a:rPr>
            </a:br>
            <a:r>
              <a:rPr lang="ar-SA" sz="8000" b="1" dirty="0">
                <a:solidFill>
                  <a:srgbClr val="FF9800"/>
                </a:solidFill>
                <a:latin typeface="Arial Black" panose="020B0A04020102020204" pitchFamily="34" charset="0"/>
                <a:cs typeface="Al-Mateen" panose="02060803050605020204" pitchFamily="18" charset="-78"/>
              </a:rPr>
              <a:t>سفر 312</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endParaRPr sz="7200" b="1" dirty="0">
              <a:solidFill>
                <a:srgbClr val="FF9800"/>
              </a:solidFill>
              <a:latin typeface="Al-Mateen" panose="02060803050605020204" pitchFamily="18" charset="-78"/>
              <a:cs typeface="Al-Mateen" panose="02060803050605020204" pitchFamily="18" charset="-78"/>
            </a:endParaRPr>
          </a:p>
        </p:txBody>
      </p:sp>
      <p:pic>
        <p:nvPicPr>
          <p:cNvPr id="8" name="Picture 7">
            <a:extLst>
              <a:ext uri="{FF2B5EF4-FFF2-40B4-BE49-F238E27FC236}">
                <a16:creationId xmlns:a16="http://schemas.microsoft.com/office/drawing/2014/main" xmlns="" id="{0529F568-4BA2-445E-9581-361945352BEC}"/>
              </a:ext>
            </a:extLst>
          </p:cNvPr>
          <p:cNvPicPr>
            <a:picLocks noChangeAspect="1"/>
          </p:cNvPicPr>
          <p:nvPr/>
        </p:nvPicPr>
        <p:blipFill rotWithShape="1">
          <a:blip r:embed="rId3"/>
          <a:srcRect l="37924" t="28050" r="37948" b="14088"/>
          <a:stretch/>
        </p:blipFill>
        <p:spPr>
          <a:xfrm>
            <a:off x="814039" y="1563210"/>
            <a:ext cx="3260491" cy="4398317"/>
          </a:xfrm>
          <a:prstGeom prst="rect">
            <a:avLst/>
          </a:prstGeom>
          <a:ln>
            <a:solidFill>
              <a:schemeClr val="tx1"/>
            </a:solidFill>
          </a:ln>
        </p:spPr>
      </p:pic>
      <p:sp>
        <p:nvSpPr>
          <p:cNvPr id="9" name="Rectangle 8">
            <a:extLst>
              <a:ext uri="{FF2B5EF4-FFF2-40B4-BE49-F238E27FC236}">
                <a16:creationId xmlns:a16="http://schemas.microsoft.com/office/drawing/2014/main" xmlns="" id="{01E8EEDB-1A32-45DC-A10A-01C07E459A90}"/>
              </a:ext>
            </a:extLst>
          </p:cNvPr>
          <p:cNvSpPr/>
          <p:nvPr/>
        </p:nvSpPr>
        <p:spPr>
          <a:xfrm>
            <a:off x="4833454" y="5515745"/>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890875"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1972492" y="324929"/>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274957"/>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8356306" y="-43146"/>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309282" y="1756297"/>
            <a:ext cx="11273540"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1. </a:t>
            </a:r>
            <a:r>
              <a:rPr lang="ar-SA" sz="4000" b="1" dirty="0" smtClean="0">
                <a:latin typeface="Sakkal Majalla" panose="02000000000000000000" pitchFamily="2" charset="-78"/>
                <a:cs typeface="Sakkal Majalla" panose="02000000000000000000" pitchFamily="2" charset="-78"/>
              </a:rPr>
              <a:t>مدة الوثيقة الالكترونية المتنوعة </a:t>
            </a:r>
            <a:r>
              <a:rPr lang="ar-BH" sz="4000" b="1" dirty="0" smtClean="0">
                <a:latin typeface="Sakkal Majalla" panose="02000000000000000000" pitchFamily="2" charset="-78"/>
                <a:cs typeface="Sakkal Majalla" panose="02000000000000000000" pitchFamily="2" charset="-78"/>
              </a:rPr>
              <a:t>:</a:t>
            </a:r>
            <a:endParaRPr lang="ar-SA" sz="4000" b="1" dirty="0">
              <a:latin typeface="Sakkal Majalla" panose="02000000000000000000" pitchFamily="2" charset="-78"/>
              <a:cs typeface="Sakkal Majalla" panose="02000000000000000000" pitchFamily="2" charset="-78"/>
            </a:endParaRPr>
          </a:p>
        </p:txBody>
      </p:sp>
      <p:sp>
        <p:nvSpPr>
          <p:cNvPr id="10"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230729" y="3390414"/>
            <a:ext cx="4905357"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SA" sz="3600" b="1" dirty="0" smtClean="0">
                <a:solidFill>
                  <a:schemeClr val="tx1"/>
                </a:solidFill>
                <a:latin typeface="Sakkal Majalla" panose="02000000000000000000" pitchFamily="2" charset="-78"/>
                <a:cs typeface="Sakkal Majalla" panose="02000000000000000000" pitchFamily="2" charset="-78"/>
              </a:rPr>
              <a:t>سنة واحدة من تاريخ الإصدار.</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3">
            <a:hlinkClick r:id="rId3" action="ppaction://hlinksldjump"/>
            <a:extLst>
              <a:ext uri="{FF2B5EF4-FFF2-40B4-BE49-F238E27FC236}">
                <a16:creationId xmlns="" xmlns:a16="http://schemas.microsoft.com/office/drawing/2014/main" id="{0B87C965-9A2D-40EF-9B01-3285F1F92093}"/>
              </a:ext>
            </a:extLst>
          </p:cNvPr>
          <p:cNvSpPr/>
          <p:nvPr/>
        </p:nvSpPr>
        <p:spPr>
          <a:xfrm>
            <a:off x="6230729" y="4666468"/>
            <a:ext cx="4905357"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SA" sz="3600" b="1" dirty="0" smtClean="0">
                <a:solidFill>
                  <a:schemeClr val="tx1"/>
                </a:solidFill>
                <a:latin typeface="Sakkal Majalla" panose="02000000000000000000" pitchFamily="2" charset="-78"/>
                <a:cs typeface="Sakkal Majalla" panose="02000000000000000000" pitchFamily="2" charset="-78"/>
              </a:rPr>
              <a:t>سنتين من تاريخ الإصدار.</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4">
            <a:hlinkClick r:id="rId3" action="ppaction://hlinksldjump"/>
            <a:extLst>
              <a:ext uri="{FF2B5EF4-FFF2-40B4-BE49-F238E27FC236}">
                <a16:creationId xmlns="" xmlns:a16="http://schemas.microsoft.com/office/drawing/2014/main" id="{8B6951A5-408B-473D-B6CF-B5E572164259}"/>
              </a:ext>
            </a:extLst>
          </p:cNvPr>
          <p:cNvSpPr/>
          <p:nvPr/>
        </p:nvSpPr>
        <p:spPr>
          <a:xfrm>
            <a:off x="816429" y="3390414"/>
            <a:ext cx="500648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SA" sz="3600" b="1" dirty="0" smtClean="0">
                <a:solidFill>
                  <a:schemeClr val="tx1"/>
                </a:solidFill>
                <a:latin typeface="Sakkal Majalla" panose="02000000000000000000" pitchFamily="2" charset="-78"/>
                <a:cs typeface="Sakkal Majalla" panose="02000000000000000000" pitchFamily="2" charset="-78"/>
              </a:rPr>
              <a:t>سنة ونصف من تاريخ الإصدار</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5">
            <a:hlinkClick r:id="rId3" action="ppaction://hlinksldjump"/>
            <a:extLst>
              <a:ext uri="{FF2B5EF4-FFF2-40B4-BE49-F238E27FC236}">
                <a16:creationId xmlns="" xmlns:a16="http://schemas.microsoft.com/office/drawing/2014/main" id="{688AD076-9558-4180-9052-D3E11A808CCF}"/>
              </a:ext>
            </a:extLst>
          </p:cNvPr>
          <p:cNvSpPr/>
          <p:nvPr/>
        </p:nvSpPr>
        <p:spPr>
          <a:xfrm>
            <a:off x="816429" y="4666468"/>
            <a:ext cx="500648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د.</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b="1" dirty="0" smtClean="0">
                <a:solidFill>
                  <a:schemeClr val="tx1"/>
                </a:solidFill>
                <a:latin typeface="Sakkal Majalla" panose="02000000000000000000" pitchFamily="2" charset="-78"/>
                <a:cs typeface="Sakkal Majalla" panose="02000000000000000000" pitchFamily="2" charset="-78"/>
              </a:rPr>
              <a:t>سنة واحدة من تاريخ الانتهاء.</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062890"/>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10143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8304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20"/>
            <a:ext cx="11898702" cy="4342808"/>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856686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309282" y="1756297"/>
            <a:ext cx="11273540" cy="707886"/>
          </a:xfrm>
          <a:prstGeom prst="rect">
            <a:avLst/>
          </a:prstGeom>
          <a:noFill/>
        </p:spPr>
        <p:txBody>
          <a:bodyPr wrap="square" rtlCol="1">
            <a:spAutoFit/>
          </a:bodyPr>
          <a:lstStyle/>
          <a:p>
            <a:pPr algn="r" rtl="1"/>
            <a:r>
              <a:rPr lang="ar-SA" sz="4000" b="1" dirty="0" smtClean="0">
                <a:latin typeface="Sakkal Majalla" panose="02000000000000000000" pitchFamily="2" charset="-78"/>
                <a:cs typeface="Sakkal Majalla" panose="02000000000000000000" pitchFamily="2" charset="-78"/>
              </a:rPr>
              <a:t>2. تحتوي الوثيقة الالكترونية على </a:t>
            </a:r>
            <a:r>
              <a:rPr lang="ar-BH" sz="4000" b="1" dirty="0" smtClean="0">
                <a:latin typeface="Sakkal Majalla" panose="02000000000000000000" pitchFamily="2" charset="-78"/>
                <a:cs typeface="Sakkal Majalla" panose="02000000000000000000" pitchFamily="2" charset="-78"/>
              </a:rPr>
              <a:t>:</a:t>
            </a:r>
            <a:endParaRPr lang="ar-SA" sz="4000" b="1" dirty="0">
              <a:latin typeface="Sakkal Majalla" panose="02000000000000000000" pitchFamily="2" charset="-78"/>
              <a:cs typeface="Sakkal Majalla" panose="02000000000000000000" pitchFamily="2" charset="-78"/>
            </a:endParaRPr>
          </a:p>
        </p:txBody>
      </p:sp>
      <p:sp>
        <p:nvSpPr>
          <p:cNvPr id="10"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230729" y="3390414"/>
            <a:ext cx="4905357"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SA" sz="3600" b="1" dirty="0" smtClean="0">
                <a:solidFill>
                  <a:schemeClr val="tx1"/>
                </a:solidFill>
                <a:latin typeface="Sakkal Majalla" panose="02000000000000000000" pitchFamily="2" charset="-78"/>
                <a:cs typeface="Sakkal Majalla" panose="02000000000000000000" pitchFamily="2" charset="-78"/>
              </a:rPr>
              <a:t>6 كوبونات.</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3">
            <a:hlinkClick r:id="rId2" action="ppaction://hlinksldjump"/>
            <a:extLst>
              <a:ext uri="{FF2B5EF4-FFF2-40B4-BE49-F238E27FC236}">
                <a16:creationId xmlns="" xmlns:a16="http://schemas.microsoft.com/office/drawing/2014/main" id="{0B87C965-9A2D-40EF-9B01-3285F1F92093}"/>
              </a:ext>
            </a:extLst>
          </p:cNvPr>
          <p:cNvSpPr/>
          <p:nvPr/>
        </p:nvSpPr>
        <p:spPr>
          <a:xfrm>
            <a:off x="6230729" y="4666468"/>
            <a:ext cx="4905357"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SA" sz="3600" b="1" dirty="0" smtClean="0">
                <a:solidFill>
                  <a:schemeClr val="tx1"/>
                </a:solidFill>
                <a:latin typeface="Sakkal Majalla" panose="02000000000000000000" pitchFamily="2" charset="-78"/>
                <a:cs typeface="Sakkal Majalla" panose="02000000000000000000" pitchFamily="2" charset="-78"/>
              </a:rPr>
              <a:t>5 كوبونات.</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4">
            <a:hlinkClick r:id="rId2" action="ppaction://hlinksldjump"/>
            <a:extLst>
              <a:ext uri="{FF2B5EF4-FFF2-40B4-BE49-F238E27FC236}">
                <a16:creationId xmlns="" xmlns:a16="http://schemas.microsoft.com/office/drawing/2014/main" id="{8B6951A5-408B-473D-B6CF-B5E572164259}"/>
              </a:ext>
            </a:extLst>
          </p:cNvPr>
          <p:cNvSpPr/>
          <p:nvPr/>
        </p:nvSpPr>
        <p:spPr>
          <a:xfrm>
            <a:off x="816429" y="3390414"/>
            <a:ext cx="500648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SA" sz="3600" b="1" dirty="0" smtClean="0">
                <a:solidFill>
                  <a:schemeClr val="tx1"/>
                </a:solidFill>
                <a:latin typeface="Sakkal Majalla" panose="02000000000000000000" pitchFamily="2" charset="-78"/>
                <a:cs typeface="Sakkal Majalla" panose="02000000000000000000" pitchFamily="2" charset="-78"/>
              </a:rPr>
              <a:t>3 كوبونات.</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5">
            <a:hlinkClick r:id="rId3" action="ppaction://hlinksldjump"/>
            <a:extLst>
              <a:ext uri="{FF2B5EF4-FFF2-40B4-BE49-F238E27FC236}">
                <a16:creationId xmlns="" xmlns:a16="http://schemas.microsoft.com/office/drawing/2014/main" id="{688AD076-9558-4180-9052-D3E11A808CCF}"/>
              </a:ext>
            </a:extLst>
          </p:cNvPr>
          <p:cNvSpPr/>
          <p:nvPr/>
        </p:nvSpPr>
        <p:spPr>
          <a:xfrm>
            <a:off x="816429" y="4666468"/>
            <a:ext cx="500648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د.</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b="1" dirty="0" smtClean="0">
                <a:solidFill>
                  <a:schemeClr val="tx1"/>
                </a:solidFill>
                <a:latin typeface="Sakkal Majalla" panose="02000000000000000000" pitchFamily="2" charset="-78"/>
                <a:cs typeface="Sakkal Majalla" panose="02000000000000000000" pitchFamily="2" charset="-78"/>
              </a:rPr>
              <a:t>4 كوبونات.</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221373"/>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247714"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329331"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61702" y="1539794"/>
            <a:ext cx="11898702" cy="4248634"/>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8713145"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309282" y="1756297"/>
            <a:ext cx="11273540" cy="707886"/>
          </a:xfrm>
          <a:prstGeom prst="rect">
            <a:avLst/>
          </a:prstGeom>
          <a:noFill/>
        </p:spPr>
        <p:txBody>
          <a:bodyPr wrap="square" rtlCol="1">
            <a:spAutoFit/>
          </a:bodyPr>
          <a:lstStyle/>
          <a:p>
            <a:pPr algn="r" rtl="1"/>
            <a:r>
              <a:rPr lang="ar-SA" sz="4000" b="1" dirty="0" smtClean="0">
                <a:latin typeface="Sakkal Majalla" panose="02000000000000000000" pitchFamily="2" charset="-78"/>
                <a:cs typeface="Sakkal Majalla" panose="02000000000000000000" pitchFamily="2" charset="-78"/>
              </a:rPr>
              <a:t>3. تعني </a:t>
            </a:r>
            <a:r>
              <a:rPr lang="en-US" sz="4000" b="1" dirty="0" smtClean="0">
                <a:latin typeface="Sakkal Majalla" panose="02000000000000000000" pitchFamily="2" charset="-78"/>
                <a:cs typeface="Sakkal Majalla" panose="02000000000000000000" pitchFamily="2" charset="-78"/>
              </a:rPr>
              <a:t>Electronic coupon</a:t>
            </a:r>
            <a:r>
              <a:rPr lang="ar-BH" sz="4000" b="1" dirty="0" smtClean="0">
                <a:latin typeface="Sakkal Majalla" panose="02000000000000000000" pitchFamily="2" charset="-78"/>
                <a:cs typeface="Sakkal Majalla" panose="02000000000000000000" pitchFamily="2" charset="-78"/>
              </a:rPr>
              <a:t>:</a:t>
            </a:r>
            <a:endParaRPr lang="ar-SA" sz="4000" b="1" dirty="0">
              <a:latin typeface="Sakkal Majalla" panose="02000000000000000000" pitchFamily="2" charset="-78"/>
              <a:cs typeface="Sakkal Majalla" panose="02000000000000000000" pitchFamily="2" charset="-78"/>
            </a:endParaRPr>
          </a:p>
        </p:txBody>
      </p:sp>
      <p:sp>
        <p:nvSpPr>
          <p:cNvPr id="10"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230729" y="3390414"/>
            <a:ext cx="4905357"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SA" sz="3600" b="1" dirty="0" smtClean="0">
                <a:solidFill>
                  <a:schemeClr val="tx1"/>
                </a:solidFill>
                <a:latin typeface="Sakkal Majalla" panose="02000000000000000000" pitchFamily="2" charset="-78"/>
                <a:cs typeface="Sakkal Majalla" panose="02000000000000000000" pitchFamily="2" charset="-78"/>
              </a:rPr>
              <a:t>كوبون مشتريات</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3">
            <a:hlinkClick r:id="rId3" action="ppaction://hlinksldjump"/>
            <a:extLst>
              <a:ext uri="{FF2B5EF4-FFF2-40B4-BE49-F238E27FC236}">
                <a16:creationId xmlns="" xmlns:a16="http://schemas.microsoft.com/office/drawing/2014/main" id="{0B87C965-9A2D-40EF-9B01-3285F1F92093}"/>
              </a:ext>
            </a:extLst>
          </p:cNvPr>
          <p:cNvSpPr/>
          <p:nvPr/>
        </p:nvSpPr>
        <p:spPr>
          <a:xfrm>
            <a:off x="6230729" y="4666468"/>
            <a:ext cx="4905357"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SA" sz="3600" b="1" dirty="0" smtClean="0">
                <a:solidFill>
                  <a:schemeClr val="tx1"/>
                </a:solidFill>
                <a:latin typeface="Sakkal Majalla" panose="02000000000000000000" pitchFamily="2" charset="-78"/>
                <a:cs typeface="Sakkal Majalla" panose="02000000000000000000" pitchFamily="2" charset="-78"/>
              </a:rPr>
              <a:t>كوبون إلكتروني.</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4">
            <a:hlinkClick r:id="rId2" action="ppaction://hlinksldjump"/>
            <a:extLst>
              <a:ext uri="{FF2B5EF4-FFF2-40B4-BE49-F238E27FC236}">
                <a16:creationId xmlns="" xmlns:a16="http://schemas.microsoft.com/office/drawing/2014/main" id="{8B6951A5-408B-473D-B6CF-B5E572164259}"/>
              </a:ext>
            </a:extLst>
          </p:cNvPr>
          <p:cNvSpPr/>
          <p:nvPr/>
        </p:nvSpPr>
        <p:spPr>
          <a:xfrm>
            <a:off x="816429" y="3390414"/>
            <a:ext cx="500648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SA" sz="3600" b="1" dirty="0" smtClean="0">
                <a:solidFill>
                  <a:schemeClr val="tx1"/>
                </a:solidFill>
                <a:latin typeface="Sakkal Majalla" panose="02000000000000000000" pitchFamily="2" charset="-78"/>
                <a:cs typeface="Sakkal Majalla" panose="02000000000000000000" pitchFamily="2" charset="-78"/>
              </a:rPr>
              <a:t>كوبونات صالحة للاستعمال.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5">
            <a:hlinkClick r:id="rId2" action="ppaction://hlinksldjump"/>
            <a:extLst>
              <a:ext uri="{FF2B5EF4-FFF2-40B4-BE49-F238E27FC236}">
                <a16:creationId xmlns="" xmlns:a16="http://schemas.microsoft.com/office/drawing/2014/main" id="{688AD076-9558-4180-9052-D3E11A808CCF}"/>
              </a:ext>
            </a:extLst>
          </p:cNvPr>
          <p:cNvSpPr/>
          <p:nvPr/>
        </p:nvSpPr>
        <p:spPr>
          <a:xfrm>
            <a:off x="816429" y="4666468"/>
            <a:ext cx="500648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د.</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b="1" dirty="0" smtClean="0">
                <a:solidFill>
                  <a:schemeClr val="tx1"/>
                </a:solidFill>
                <a:latin typeface="Sakkal Majalla" panose="02000000000000000000" pitchFamily="2" charset="-78"/>
                <a:cs typeface="Sakkal Majalla" panose="02000000000000000000" pitchFamily="2" charset="-78"/>
              </a:rPr>
              <a:t>جميع ما ذكر.</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517080"/>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154029" y="25658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235646" y="341889"/>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281378" y="1571613"/>
            <a:ext cx="11898702" cy="4296380"/>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8619460" y="-26186"/>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309282" y="1756297"/>
            <a:ext cx="11273540" cy="707886"/>
          </a:xfrm>
          <a:prstGeom prst="rect">
            <a:avLst/>
          </a:prstGeom>
          <a:noFill/>
        </p:spPr>
        <p:txBody>
          <a:bodyPr wrap="square" rtlCol="1">
            <a:spAutoFit/>
          </a:bodyPr>
          <a:lstStyle/>
          <a:p>
            <a:pPr algn="r" rtl="1"/>
            <a:r>
              <a:rPr lang="ar-SA" sz="4000" b="1" dirty="0" smtClean="0">
                <a:latin typeface="Sakkal Majalla" panose="02000000000000000000" pitchFamily="2" charset="-78"/>
                <a:cs typeface="Sakkal Majalla" panose="02000000000000000000" pitchFamily="2" charset="-78"/>
              </a:rPr>
              <a:t>3. تعني </a:t>
            </a:r>
            <a:r>
              <a:rPr lang="en-US" sz="4000" b="1" dirty="0" smtClean="0">
                <a:latin typeface="Sakkal Majalla" panose="02000000000000000000" pitchFamily="2" charset="-78"/>
                <a:cs typeface="Sakkal Majalla" panose="02000000000000000000" pitchFamily="2" charset="-78"/>
              </a:rPr>
              <a:t>EMD value coupon</a:t>
            </a:r>
            <a:r>
              <a:rPr lang="ar-BH" sz="4000" b="1" dirty="0" smtClean="0">
                <a:latin typeface="Sakkal Majalla" panose="02000000000000000000" pitchFamily="2" charset="-78"/>
                <a:cs typeface="Sakkal Majalla" panose="02000000000000000000" pitchFamily="2" charset="-78"/>
              </a:rPr>
              <a:t>:</a:t>
            </a:r>
            <a:endParaRPr lang="ar-SA" sz="4000" b="1" dirty="0">
              <a:latin typeface="Sakkal Majalla" panose="02000000000000000000" pitchFamily="2" charset="-78"/>
              <a:cs typeface="Sakkal Majalla" panose="02000000000000000000" pitchFamily="2" charset="-78"/>
            </a:endParaRPr>
          </a:p>
        </p:txBody>
      </p:sp>
      <p:sp>
        <p:nvSpPr>
          <p:cNvPr id="10"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6230729" y="3390414"/>
            <a:ext cx="5629662"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SA" sz="3600" b="1" dirty="0" smtClean="0">
                <a:solidFill>
                  <a:schemeClr val="tx1"/>
                </a:solidFill>
                <a:latin typeface="Sakkal Majalla" panose="02000000000000000000" pitchFamily="2" charset="-78"/>
                <a:cs typeface="Sakkal Majalla" panose="02000000000000000000" pitchFamily="2" charset="-78"/>
              </a:rPr>
              <a:t>كوبونات صالحة لاستعمال واحد</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3">
            <a:hlinkClick r:id="rId2" action="ppaction://hlinksldjump"/>
            <a:extLst>
              <a:ext uri="{FF2B5EF4-FFF2-40B4-BE49-F238E27FC236}">
                <a16:creationId xmlns="" xmlns:a16="http://schemas.microsoft.com/office/drawing/2014/main" id="{0B87C965-9A2D-40EF-9B01-3285F1F92093}"/>
              </a:ext>
            </a:extLst>
          </p:cNvPr>
          <p:cNvSpPr/>
          <p:nvPr/>
        </p:nvSpPr>
        <p:spPr>
          <a:xfrm>
            <a:off x="6230729" y="4666468"/>
            <a:ext cx="5629662"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SA" sz="3600" b="1" dirty="0" smtClean="0">
                <a:solidFill>
                  <a:schemeClr val="tx1"/>
                </a:solidFill>
                <a:latin typeface="Sakkal Majalla" panose="02000000000000000000" pitchFamily="2" charset="-78"/>
                <a:cs typeface="Sakkal Majalla" panose="02000000000000000000" pitchFamily="2" charset="-78"/>
              </a:rPr>
              <a:t>كوبونات غير صالحة للاستعمال.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4">
            <a:hlinkClick r:id="rId3" action="ppaction://hlinksldjump"/>
            <a:extLst>
              <a:ext uri="{FF2B5EF4-FFF2-40B4-BE49-F238E27FC236}">
                <a16:creationId xmlns="" xmlns:a16="http://schemas.microsoft.com/office/drawing/2014/main" id="{8B6951A5-408B-473D-B6CF-B5E572164259}"/>
              </a:ext>
            </a:extLst>
          </p:cNvPr>
          <p:cNvSpPr/>
          <p:nvPr/>
        </p:nvSpPr>
        <p:spPr>
          <a:xfrm>
            <a:off x="309282" y="3422233"/>
            <a:ext cx="576720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SA" sz="3600" b="1" dirty="0" smtClean="0">
                <a:solidFill>
                  <a:schemeClr val="tx1"/>
                </a:solidFill>
                <a:latin typeface="Sakkal Majalla" panose="02000000000000000000" pitchFamily="2" charset="-78"/>
                <a:cs typeface="Sakkal Majalla" panose="02000000000000000000" pitchFamily="2" charset="-78"/>
              </a:rPr>
              <a:t>كوبونات صالحة لاستعمالات مختلفة.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5">
            <a:hlinkClick r:id="rId2" action="ppaction://hlinksldjump"/>
            <a:extLst>
              <a:ext uri="{FF2B5EF4-FFF2-40B4-BE49-F238E27FC236}">
                <a16:creationId xmlns="" xmlns:a16="http://schemas.microsoft.com/office/drawing/2014/main" id="{688AD076-9558-4180-9052-D3E11A808CCF}"/>
              </a:ext>
            </a:extLst>
          </p:cNvPr>
          <p:cNvSpPr/>
          <p:nvPr/>
        </p:nvSpPr>
        <p:spPr>
          <a:xfrm>
            <a:off x="309282" y="4666468"/>
            <a:ext cx="5767201"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smtClean="0">
                <a:solidFill>
                  <a:schemeClr val="tx1"/>
                </a:solidFill>
                <a:latin typeface="Sakkal Majalla" panose="02000000000000000000" pitchFamily="2" charset="-78"/>
                <a:cs typeface="Sakkal Majalla" panose="02000000000000000000" pitchFamily="2" charset="-78"/>
              </a:rPr>
              <a:t>د.</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b="1" dirty="0" smtClean="0">
                <a:solidFill>
                  <a:schemeClr val="tx1"/>
                </a:solidFill>
                <a:latin typeface="Sakkal Majalla" panose="02000000000000000000" pitchFamily="2" charset="-78"/>
                <a:cs typeface="Sakkal Majalla" panose="02000000000000000000" pitchFamily="2" charset="-78"/>
              </a:rPr>
              <a:t>جميع ما ذكر غير صحيح.</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8" name="Straight Connector 1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6800157"/>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Terminator 5">
            <a:hlinkClick r:id="rId2" action="ppaction://hlinksldjump"/>
          </p:cNvPr>
          <p:cNvSpPr/>
          <p:nvPr/>
        </p:nvSpPr>
        <p:spPr>
          <a:xfrm>
            <a:off x="439358" y="5518316"/>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5"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263758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6">
            <a:hlinkClick r:id="rId2" action="ppaction://hlinksldjump"/>
          </p:cNvPr>
          <p:cNvSpPr/>
          <p:nvPr/>
        </p:nvSpPr>
        <p:spPr>
          <a:xfrm>
            <a:off x="738052" y="5349368"/>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7"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84189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5" name="Flowchart: Terminator 5">
            <a:hlinkClick r:id="rId3" action="ppaction://hlinksldjump"/>
          </p:cNvPr>
          <p:cNvSpPr/>
          <p:nvPr/>
        </p:nvSpPr>
        <p:spPr>
          <a:xfrm>
            <a:off x="684685" y="5518316"/>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43986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8" name="Flowchart: Terminator 6">
            <a:hlinkClick r:id="rId3" action="ppaction://hlinksldjump"/>
          </p:cNvPr>
          <p:cNvSpPr/>
          <p:nvPr/>
        </p:nvSpPr>
        <p:spPr>
          <a:xfrm>
            <a:off x="506650" y="5246599"/>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60233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5" name="Flowchart: Terminator 5">
            <a:hlinkClick r:id="rId3" action="ppaction://hlinksldjump"/>
          </p:cNvPr>
          <p:cNvSpPr/>
          <p:nvPr/>
        </p:nvSpPr>
        <p:spPr>
          <a:xfrm>
            <a:off x="661851" y="5518316"/>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296153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8" name="Flowchart: Terminator 6">
            <a:hlinkClick r:id="rId3" action="ppaction://hlinksldjump"/>
          </p:cNvPr>
          <p:cNvSpPr/>
          <p:nvPr/>
        </p:nvSpPr>
        <p:spPr>
          <a:xfrm>
            <a:off x="550870" y="5518316"/>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0" name="Straight Connector 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13385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3160059" y="2423161"/>
            <a:ext cx="8602163" cy="3520439"/>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742579" y="2596424"/>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BH" sz="8000" dirty="0" smtClean="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الثانية</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2967339" y="4293686"/>
            <a:ext cx="9403163"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6600" dirty="0" smtClean="0">
                <a:ln>
                  <a:solidFill>
                    <a:srgbClr val="3F5378"/>
                  </a:solidFill>
                </a:ln>
                <a:solidFill>
                  <a:schemeClr val="bg1"/>
                </a:solidFill>
                <a:latin typeface="Arial Black" panose="020B0A04020102020204" pitchFamily="34" charset="0"/>
                <a:cs typeface="PT Bold Heading" panose="02010400000000000000" pitchFamily="2" charset="-78"/>
              </a:rPr>
              <a:t>الوثيقة</a:t>
            </a:r>
            <a:r>
              <a:rPr lang="ar-SA" sz="6600" dirty="0" smtClean="0">
                <a:ln>
                  <a:solidFill>
                    <a:srgbClr val="3F5378"/>
                  </a:solidFill>
                </a:ln>
                <a:solidFill>
                  <a:schemeClr val="bg1"/>
                </a:solidFill>
                <a:latin typeface="Arial Black" panose="020B0A04020102020204" pitchFamily="34" charset="0"/>
                <a:cs typeface="PT Bold Heading" panose="02010400000000000000" pitchFamily="2" charset="-78"/>
              </a:rPr>
              <a:t> الالكترونية</a:t>
            </a:r>
            <a:endParaRPr lang="ar-SA" sz="6600" dirty="0">
              <a:ln>
                <a:solidFill>
                  <a:srgbClr val="3F5378"/>
                </a:solidFill>
              </a:ln>
              <a:solidFill>
                <a:schemeClr val="bg1"/>
              </a:solidFill>
              <a:latin typeface="Arial Black" panose="020B0A04020102020204" pitchFamily="34" charset="0"/>
              <a:cs typeface="PT Bold Heading" panose="02010400000000000000" pitchFamily="2" charset="-78"/>
            </a:endParaRPr>
          </a:p>
        </p:txBody>
      </p:sp>
      <p:pic>
        <p:nvPicPr>
          <p:cNvPr id="5" name="Picture 4">
            <a:extLst>
              <a:ext uri="{FF2B5EF4-FFF2-40B4-BE49-F238E27FC236}">
                <a16:creationId xmlns:a16="http://schemas.microsoft.com/office/drawing/2014/main" xmlns="" id="{1F5FCFC6-E1A1-47F5-80FF-08434F78D171}"/>
              </a:ext>
            </a:extLst>
          </p:cNvPr>
          <p:cNvPicPr>
            <a:picLocks noChangeAspect="1"/>
          </p:cNvPicPr>
          <p:nvPr/>
        </p:nvPicPr>
        <p:blipFill rotWithShape="1">
          <a:blip r:embed="rId2"/>
          <a:srcRect l="37924" t="28050" r="37948" b="14088"/>
          <a:stretch/>
        </p:blipFill>
        <p:spPr>
          <a:xfrm>
            <a:off x="425992" y="2542524"/>
            <a:ext cx="2596288" cy="3502324"/>
          </a:xfrm>
          <a:prstGeom prst="rect">
            <a:avLst/>
          </a:prstGeom>
          <a:ln>
            <a:solidFill>
              <a:schemeClr val="tx1"/>
            </a:solidFill>
          </a:ln>
        </p:spPr>
      </p:pic>
      <p:sp>
        <p:nvSpPr>
          <p:cNvPr id="2" name="Flowchart: Process 1">
            <a:extLst>
              <a:ext uri="{FF2B5EF4-FFF2-40B4-BE49-F238E27FC236}">
                <a16:creationId xmlns:a16="http://schemas.microsoft.com/office/drawing/2014/main" xmlns="" id="{E559DDD1-AE14-4650-8488-CEAEF07C36E1}"/>
              </a:ext>
            </a:extLst>
          </p:cNvPr>
          <p:cNvSpPr/>
          <p:nvPr/>
        </p:nvSpPr>
        <p:spPr>
          <a:xfrm>
            <a:off x="425992" y="5219328"/>
            <a:ext cx="2596288" cy="69874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cs typeface="PT Bold Heading" panose="02010400000000000000" pitchFamily="2" charset="-78"/>
              </a:rPr>
              <a:t>صفحات </a:t>
            </a:r>
            <a:r>
              <a:rPr lang="ar-SA" sz="3200" dirty="0" smtClean="0">
                <a:cs typeface="PT Bold Heading" panose="02010400000000000000" pitchFamily="2" charset="-78"/>
              </a:rPr>
              <a:t>45</a:t>
            </a:r>
            <a:r>
              <a:rPr lang="ar-BH" sz="3200" dirty="0" smtClean="0">
                <a:cs typeface="PT Bold Heading" panose="02010400000000000000" pitchFamily="2" charset="-78"/>
              </a:rPr>
              <a:t>-</a:t>
            </a:r>
            <a:r>
              <a:rPr lang="ar-SA" sz="3200" dirty="0" smtClean="0">
                <a:cs typeface="PT Bold Heading" panose="02010400000000000000" pitchFamily="2" charset="-78"/>
              </a:rPr>
              <a:t>48</a:t>
            </a:r>
            <a:endParaRPr lang="ar-SA" sz="3200" dirty="0">
              <a:cs typeface="PT Bold Heading" panose="02010400000000000000" pitchFamily="2" charset="-78"/>
            </a:endParaRPr>
          </a:p>
        </p:txBody>
      </p:sp>
      <p:pic>
        <p:nvPicPr>
          <p:cNvPr id="1026" name="Picture 2" descr="Airline Tickets Png &amp; Free Airline Tickets.png Transparent Images #132322 -  PNG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47" y="509870"/>
            <a:ext cx="4360783" cy="24420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854972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4" y="585076"/>
            <a:ext cx="5979458" cy="4933240"/>
          </a:xfrm>
          <a:prstGeom prst="rect">
            <a:avLst/>
          </a:prstGeom>
        </p:spPr>
      </p:pic>
      <p:sp>
        <p:nvSpPr>
          <p:cNvPr id="5" name="Flowchart: Terminator 5">
            <a:hlinkClick r:id="rId3" action="ppaction://hlinksldjump"/>
          </p:cNvPr>
          <p:cNvSpPr/>
          <p:nvPr/>
        </p:nvSpPr>
        <p:spPr>
          <a:xfrm>
            <a:off x="818500" y="5518316"/>
            <a:ext cx="1417320" cy="462751"/>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026745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86" y="595386"/>
            <a:ext cx="5216730" cy="4922930"/>
          </a:xfrm>
          <a:prstGeom prst="rect">
            <a:avLst/>
          </a:prstGeom>
        </p:spPr>
      </p:pic>
      <p:sp>
        <p:nvSpPr>
          <p:cNvPr id="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sp>
        <p:nvSpPr>
          <p:cNvPr id="8" name="Flowchart: Terminator 6">
            <a:hlinkClick r:id="rId3" action="ppaction://hlinksldjump"/>
          </p:cNvPr>
          <p:cNvSpPr/>
          <p:nvPr/>
        </p:nvSpPr>
        <p:spPr>
          <a:xfrm>
            <a:off x="389709" y="5153425"/>
            <a:ext cx="1471108" cy="543433"/>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188878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36234" y="295331"/>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18"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0" name="Straight Connector 1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97161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Click="0">
        <p15:prstTrans prst="origami"/>
      </p:transition>
    </mc:Choice>
    <mc:Fallback>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930C97ED-1EA4-4F48-AB8D-314B631154AC}"/>
              </a:ext>
            </a:extLst>
          </p:cNvPr>
          <p:cNvSpPr/>
          <p:nvPr/>
        </p:nvSpPr>
        <p:spPr>
          <a:xfrm>
            <a:off x="116959" y="1257440"/>
            <a:ext cx="11933208" cy="432301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endParaRPr lang="ar-SA" sz="4000" b="1" dirty="0" smtClean="0">
              <a:solidFill>
                <a:srgbClr val="C00000"/>
              </a:solidFill>
              <a:latin typeface="Arial" pitchFamily="34" charset="0"/>
            </a:endParaRPr>
          </a:p>
          <a:p>
            <a:pPr algn="r" defTabSz="914012" rtl="1">
              <a:spcBef>
                <a:spcPts val="600"/>
              </a:spcBef>
              <a:spcAft>
                <a:spcPts val="600"/>
              </a:spcAft>
              <a:defRPr/>
            </a:pPr>
            <a:endParaRPr lang="ar-SA" sz="4000" b="1" dirty="0">
              <a:solidFill>
                <a:srgbClr val="C00000"/>
              </a:solidFill>
              <a:latin typeface="Arial" pitchFamily="34" charset="0"/>
            </a:endParaRPr>
          </a:p>
          <a:p>
            <a:pPr algn="r" defTabSz="914012" rtl="1">
              <a:spcBef>
                <a:spcPts val="600"/>
              </a:spcBef>
              <a:spcAft>
                <a:spcPts val="600"/>
              </a:spcAft>
              <a:defRPr/>
            </a:pPr>
            <a:endParaRPr lang="ar-SA" sz="4000" b="1" dirty="0" smtClean="0">
              <a:solidFill>
                <a:srgbClr val="C00000"/>
              </a:solidFill>
              <a:latin typeface="Arial" pitchFamily="34" charset="0"/>
            </a:endParaRPr>
          </a:p>
          <a:p>
            <a:pPr algn="r" defTabSz="914012" rtl="1">
              <a:spcBef>
                <a:spcPts val="600"/>
              </a:spcBef>
              <a:spcAft>
                <a:spcPts val="600"/>
              </a:spcAft>
              <a:defRPr/>
            </a:pPr>
            <a:r>
              <a:rPr lang="ar-BH" sz="4000" b="1" dirty="0" smtClean="0">
                <a:solidFill>
                  <a:srgbClr val="C00000"/>
                </a:solidFill>
                <a:latin typeface="Arial" pitchFamily="34" charset="0"/>
              </a:rPr>
              <a:t>يُتوقَع </a:t>
            </a:r>
            <a:r>
              <a:rPr lang="ar-BH" sz="4000" b="1" dirty="0">
                <a:solidFill>
                  <a:srgbClr val="C00000"/>
                </a:solidFill>
                <a:latin typeface="Arial" pitchFamily="34" charset="0"/>
              </a:rPr>
              <a:t>من الطالب بعد دراسة هذا الفصل أن:</a:t>
            </a:r>
            <a:endParaRPr lang="ar-SA" sz="4000" b="1" dirty="0">
              <a:solidFill>
                <a:srgbClr val="C00000"/>
              </a:solidFill>
              <a:latin typeface="Arial" pitchFamily="34" charset="0"/>
            </a:endParaRPr>
          </a:p>
          <a:p>
            <a:pPr marL="514350" indent="-514350" algn="r" rtl="1">
              <a:lnSpc>
                <a:spcPct val="150000"/>
              </a:lnSpc>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a:t>
            </a:r>
            <a:r>
              <a:rPr lang="ar-SA" sz="2800" b="1" dirty="0" smtClean="0">
                <a:solidFill>
                  <a:schemeClr val="tx1"/>
                </a:solidFill>
                <a:latin typeface="Sakkal Majalla" panose="02000000000000000000" pitchFamily="2" charset="-78"/>
                <a:cs typeface="Sakkal Majalla" panose="02000000000000000000" pitchFamily="2" charset="-78"/>
              </a:rPr>
              <a:t>عرف</a:t>
            </a:r>
            <a:r>
              <a:rPr lang="ar-BH" sz="2800" b="1" dirty="0" smtClean="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الوثيقة </a:t>
            </a:r>
            <a:r>
              <a:rPr lang="ar-BH" sz="2800" b="1" dirty="0" smtClean="0">
                <a:solidFill>
                  <a:schemeClr val="tx1"/>
                </a:solidFill>
                <a:latin typeface="Sakkal Majalla" panose="02000000000000000000" pitchFamily="2" charset="-78"/>
                <a:cs typeface="Sakkal Majalla" panose="02000000000000000000" pitchFamily="2" charset="-78"/>
              </a:rPr>
              <a:t>الالكترونية</a:t>
            </a:r>
            <a:r>
              <a:rPr lang="ar-SA" sz="2800" b="1" dirty="0">
                <a:solidFill>
                  <a:schemeClr val="tx1"/>
                </a:solidFill>
                <a:latin typeface="Sakkal Majalla" panose="02000000000000000000" pitchFamily="2" charset="-78"/>
                <a:cs typeface="Sakkal Majalla" panose="02000000000000000000" pitchFamily="2" charset="-78"/>
              </a:rPr>
              <a:t> </a:t>
            </a:r>
            <a:r>
              <a:rPr lang="ar-SA" sz="2800" b="1" dirty="0" smtClean="0">
                <a:solidFill>
                  <a:schemeClr val="tx1"/>
                </a:solidFill>
                <a:latin typeface="Sakkal Majalla" panose="02000000000000000000" pitchFamily="2" charset="-78"/>
                <a:cs typeface="Sakkal Majalla" panose="02000000000000000000" pitchFamily="2" charset="-78"/>
              </a:rPr>
              <a:t>المتنوعة.</a:t>
            </a:r>
          </a:p>
          <a:p>
            <a:pPr marL="514350" indent="-514350" algn="r" rtl="1">
              <a:lnSpc>
                <a:spcPct val="150000"/>
              </a:lnSpc>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يفسر التعاريف الخاصة بالوثيقة الالكترونية.</a:t>
            </a:r>
            <a:endParaRPr lang="ar-SA" sz="2800" b="1" dirty="0" smtClean="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يحدد استعمالات الوثيقة الالكترونية المتنوعة.</a:t>
            </a:r>
            <a:endParaRPr lang="ar-SA" sz="2800" b="1" dirty="0" smtClean="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يذكر محتويات رصيد الوثيقة الالكترونية.</a:t>
            </a:r>
            <a:endParaRPr lang="ar-SA" sz="2800" b="1" dirty="0" smtClean="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buFont typeface="+mj-lt"/>
              <a:buAutoNum type="arabicPeriod"/>
              <a:defRPr/>
            </a:pPr>
            <a:r>
              <a:rPr lang="ar-SA" sz="2800" b="1" dirty="0" smtClean="0">
                <a:solidFill>
                  <a:schemeClr val="tx1"/>
                </a:solidFill>
                <a:latin typeface="Sakkal Majalla" panose="02000000000000000000" pitchFamily="2" charset="-78"/>
                <a:cs typeface="Sakkal Majalla" panose="02000000000000000000" pitchFamily="2" charset="-78"/>
              </a:rPr>
              <a:t>يشرح إصدار </a:t>
            </a:r>
            <a:r>
              <a:rPr lang="ar-SA" sz="2800" b="1" dirty="0" smtClean="0">
                <a:solidFill>
                  <a:schemeClr val="tx1"/>
                </a:solidFill>
                <a:latin typeface="Sakkal Majalla" panose="02000000000000000000" pitchFamily="2" charset="-78"/>
                <a:cs typeface="Sakkal Majalla" panose="02000000000000000000" pitchFamily="2" charset="-78"/>
              </a:rPr>
              <a:t> الوثيقة </a:t>
            </a:r>
            <a:r>
              <a:rPr lang="ar-SA" sz="2800" b="1" dirty="0" smtClean="0">
                <a:solidFill>
                  <a:schemeClr val="tx1"/>
                </a:solidFill>
                <a:latin typeface="Sakkal Majalla" panose="02000000000000000000" pitchFamily="2" charset="-78"/>
                <a:cs typeface="Sakkal Majalla" panose="02000000000000000000" pitchFamily="2" charset="-78"/>
              </a:rPr>
              <a:t>الالكترونية المتنوعة.</a:t>
            </a:r>
          </a:p>
          <a:p>
            <a:pPr marL="514350" indent="-514350" algn="r" rtl="1">
              <a:lnSpc>
                <a:spcPct val="150000"/>
              </a:lnSpc>
              <a:buFont typeface="+mj-lt"/>
              <a:buAutoNum type="arabicPeriod"/>
              <a:defRPr/>
            </a:pPr>
            <a:endParaRPr lang="ar-SA" sz="2800" b="1" dirty="0" smtClean="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buFont typeface="+mj-lt"/>
              <a:buAutoNum type="arabicPeriod"/>
              <a:defRPr/>
            </a:pPr>
            <a:endParaRPr lang="ar-SA" sz="2800" b="1" dirty="0" smtClean="0">
              <a:solidFill>
                <a:schemeClr val="tx1"/>
              </a:solidFill>
              <a:latin typeface="Sakkal Majalla" panose="02000000000000000000" pitchFamily="2" charset="-78"/>
              <a:cs typeface="Sakkal Majalla" panose="02000000000000000000" pitchFamily="2" charset="-78"/>
            </a:endParaRPr>
          </a:p>
          <a:p>
            <a:pPr marL="514350" indent="-514350" algn="r" rtl="1">
              <a:lnSpc>
                <a:spcPct val="150000"/>
              </a:lnSpc>
              <a:buFont typeface="+mj-lt"/>
              <a:buAutoNum type="arabicPeriod"/>
              <a:defRPr/>
            </a:pP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2058143" y="17744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670072" y="337902"/>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8817659" y="319189"/>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5"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7" name="Straight Connector 1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92302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25051" y="25581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205599" y="460594"/>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764438" y="339488"/>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4547603"/>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indent="-457200" algn="r" rtl="1" fontAlgn="auto">
              <a:spcAft>
                <a:spcPts val="0"/>
              </a:spcAft>
              <a:buFont typeface="+mj-lt"/>
              <a:buAutoNum type="arabicPeriod"/>
              <a:defRPr/>
            </a:pPr>
            <a:r>
              <a:rPr lang="ar-BH" sz="3600" dirty="0">
                <a:solidFill>
                  <a:srgbClr val="C00000"/>
                </a:solidFill>
                <a:latin typeface="Sakkal Majalla" panose="02000000000000000000" pitchFamily="2" charset="-78"/>
                <a:cs typeface="PT Bold Heading" panose="02010400000000000000" pitchFamily="2" charset="-78"/>
              </a:rPr>
              <a:t>وصف عام :</a:t>
            </a:r>
          </a:p>
          <a:p>
            <a:pPr marL="631825" indent="23813" algn="r" rtl="1" fontAlgn="auto">
              <a:spcAft>
                <a:spcPts val="0"/>
              </a:spcAft>
              <a:buFont typeface="Arial" panose="020B0604020202020204" pitchFamily="34" charset="0"/>
              <a:buNone/>
              <a:defRPr/>
            </a:pPr>
            <a:r>
              <a:rPr lang="ar-BH" sz="3200" b="1" dirty="0">
                <a:solidFill>
                  <a:schemeClr val="tx1"/>
                </a:solidFill>
                <a:latin typeface="Sakkal Majalla" panose="02000000000000000000" pitchFamily="2" charset="-78"/>
                <a:cs typeface="Sakkal Majalla" panose="02000000000000000000" pitchFamily="2" charset="-78"/>
              </a:rPr>
              <a:t>تعد وسيلة لتوثيق البيع وتتبع استعمال التكاليف، دون اللجوء الى إصدارات ورقية ذات قيمة مالية ويوجد منها نوعان </a:t>
            </a:r>
            <a:r>
              <a:rPr lang="ar-BH" sz="3200" b="1" dirty="0" smtClean="0">
                <a:solidFill>
                  <a:schemeClr val="tx1"/>
                </a:solidFill>
                <a:latin typeface="Sakkal Majalla" panose="02000000000000000000" pitchFamily="2" charset="-78"/>
                <a:cs typeface="Sakkal Majalla" panose="02000000000000000000" pitchFamily="2" charset="-78"/>
              </a:rPr>
              <a:t>:</a:t>
            </a:r>
          </a:p>
          <a:p>
            <a:pPr marL="631825" indent="23813" algn="r" rtl="1" fontAlgn="auto">
              <a:spcAft>
                <a:spcPts val="0"/>
              </a:spcAft>
              <a:buFont typeface="Arial" panose="020B0604020202020204" pitchFamily="34" charset="0"/>
              <a:buNone/>
              <a:defRPr/>
            </a:pPr>
            <a:endParaRPr lang="ar-BH" sz="3200" b="1" dirty="0">
              <a:solidFill>
                <a:schemeClr val="tx1"/>
              </a:solidFill>
              <a:latin typeface="Sakkal Majalla" panose="02000000000000000000" pitchFamily="2" charset="-78"/>
              <a:cs typeface="Sakkal Majalla" panose="02000000000000000000" pitchFamily="2" charset="-78"/>
            </a:endParaRPr>
          </a:p>
          <a:p>
            <a:pPr marL="1169988" indent="-514350" algn="r" rtl="1" fontAlgn="auto">
              <a:spcAft>
                <a:spcPts val="0"/>
              </a:spcAft>
              <a:buFont typeface="+mj-lt"/>
              <a:buAutoNum type="arabicPeriod"/>
              <a:defRPr/>
            </a:pPr>
            <a:r>
              <a:rPr lang="en-US" sz="3200" b="1" dirty="0">
                <a:solidFill>
                  <a:schemeClr val="tx1"/>
                </a:solidFill>
                <a:latin typeface="Sakkal Majalla" panose="02000000000000000000" pitchFamily="2" charset="-78"/>
                <a:cs typeface="Sakkal Majalla" panose="02000000000000000000" pitchFamily="2" charset="-78"/>
              </a:rPr>
              <a:t>EMD-A </a:t>
            </a:r>
            <a:r>
              <a:rPr lang="ar-BH" sz="3200" b="1" dirty="0">
                <a:solidFill>
                  <a:schemeClr val="tx1"/>
                </a:solidFill>
                <a:latin typeface="Sakkal Majalla" panose="02000000000000000000" pitchFamily="2" charset="-78"/>
                <a:cs typeface="Sakkal Majalla" panose="02000000000000000000" pitchFamily="2" charset="-78"/>
              </a:rPr>
              <a:t> يمكن الحاقة بكوبون الرحلات .</a:t>
            </a:r>
            <a:endParaRPr lang="en-US" sz="3200" b="1" dirty="0">
              <a:solidFill>
                <a:schemeClr val="tx1"/>
              </a:solidFill>
              <a:latin typeface="Sakkal Majalla" panose="02000000000000000000" pitchFamily="2" charset="-78"/>
              <a:cs typeface="Sakkal Majalla" panose="02000000000000000000" pitchFamily="2" charset="-78"/>
            </a:endParaRPr>
          </a:p>
          <a:p>
            <a:pPr marL="1169988" indent="-514350" algn="r" rtl="1" fontAlgn="auto">
              <a:spcAft>
                <a:spcPts val="0"/>
              </a:spcAft>
              <a:buFont typeface="+mj-lt"/>
              <a:buAutoNum type="arabicPeriod"/>
              <a:defRPr/>
            </a:pPr>
            <a:r>
              <a:rPr lang="en-US" sz="3200" b="1" dirty="0">
                <a:solidFill>
                  <a:schemeClr val="tx1"/>
                </a:solidFill>
                <a:latin typeface="Sakkal Majalla" panose="02000000000000000000" pitchFamily="2" charset="-78"/>
                <a:cs typeface="Sakkal Majalla" panose="02000000000000000000" pitchFamily="2" charset="-78"/>
              </a:rPr>
              <a:t>EMD-S</a:t>
            </a:r>
            <a:r>
              <a:rPr lang="ar-BH" sz="3200" b="1" dirty="0">
                <a:solidFill>
                  <a:schemeClr val="tx1"/>
                </a:solidFill>
                <a:latin typeface="Sakkal Majalla" panose="02000000000000000000" pitchFamily="2" charset="-78"/>
                <a:cs typeface="Sakkal Majalla" panose="02000000000000000000" pitchFamily="2" charset="-78"/>
              </a:rPr>
              <a:t> يمكن استعماله بمفرده.</a:t>
            </a:r>
          </a:p>
          <a:p>
            <a:pPr marL="514350" indent="-514350" algn="r" rtl="1" fontAlgn="auto">
              <a:spcAft>
                <a:spcPts val="0"/>
              </a:spcAft>
              <a:buFont typeface="Arial" panose="020B0604020202020204" pitchFamily="34" charset="0"/>
              <a:buNone/>
              <a:defRPr/>
            </a:pP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2" name="صورة 1"/>
          <p:cNvPicPr>
            <a:picLocks noChangeAspect="1"/>
          </p:cNvPicPr>
          <p:nvPr/>
        </p:nvPicPr>
        <p:blipFill rotWithShape="1">
          <a:blip r:embed="rId2"/>
          <a:srcRect l="30742" t="37867" r="35875" b="33824"/>
          <a:stretch/>
        </p:blipFill>
        <p:spPr>
          <a:xfrm>
            <a:off x="554591" y="3311911"/>
            <a:ext cx="4894455" cy="2333579"/>
          </a:xfrm>
          <a:prstGeom prst="rect">
            <a:avLst/>
          </a:prstGeom>
        </p:spPr>
      </p:pic>
      <p:sp>
        <p:nvSpPr>
          <p:cNvPr id="2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75492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fade">
                                      <p:cBhvr>
                                        <p:cTn id="21" dur="1000"/>
                                        <p:tgtEl>
                                          <p:spTgt spid="24">
                                            <p:txEl>
                                              <p:pRg st="3" end="3"/>
                                            </p:txEl>
                                          </p:spTgt>
                                        </p:tgtEl>
                                      </p:cBhvr>
                                    </p:animEffect>
                                    <p:anim calcmode="lin" valueType="num">
                                      <p:cBhvr>
                                        <p:cTn id="22"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Effect transition="in" filter="fade">
                                      <p:cBhvr>
                                        <p:cTn id="28" dur="1000"/>
                                        <p:tgtEl>
                                          <p:spTgt spid="24">
                                            <p:txEl>
                                              <p:pRg st="4" end="4"/>
                                            </p:txEl>
                                          </p:spTgt>
                                        </p:tgtEl>
                                      </p:cBhvr>
                                    </p:animEffect>
                                    <p:anim calcmode="lin" valueType="num">
                                      <p:cBhvr>
                                        <p:cTn id="29"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02823"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55357" y="487555"/>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671397" y="318424"/>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4453623"/>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r" rtl="1" fontAlgn="auto">
              <a:spcAft>
                <a:spcPts val="0"/>
              </a:spcAft>
              <a:buFont typeface="+mj-lt"/>
              <a:buAutoNum type="arabicPeriod" startAt="2"/>
              <a:defRPr/>
            </a:pPr>
            <a:r>
              <a:rPr lang="ar-BH" sz="3600" dirty="0" smtClean="0">
                <a:solidFill>
                  <a:srgbClr val="C00000"/>
                </a:solidFill>
                <a:latin typeface="Sakkal Majalla" panose="02000000000000000000" pitchFamily="2" charset="-78"/>
                <a:cs typeface="PT Bold Heading" panose="02010400000000000000" pitchFamily="2" charset="-78"/>
              </a:rPr>
              <a:t>تعاريف خاصة بالوثيقة:</a:t>
            </a:r>
            <a:endParaRPr lang="ar-BH" sz="3600" dirty="0">
              <a:solidFill>
                <a:srgbClr val="C00000"/>
              </a:solidFill>
              <a:latin typeface="Sakkal Majalla" panose="02000000000000000000" pitchFamily="2" charset="-78"/>
              <a:cs typeface="PT Bold Heading" panose="02010400000000000000" pitchFamily="2" charset="-78"/>
            </a:endParaRP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كوبون إلكتروني </a:t>
            </a:r>
            <a:r>
              <a:rPr lang="en-US" sz="3200" b="1" dirty="0" smtClean="0">
                <a:solidFill>
                  <a:schemeClr val="tx1"/>
                </a:solidFill>
                <a:latin typeface="Sakkal Majalla" panose="02000000000000000000" pitchFamily="2" charset="-78"/>
                <a:cs typeface="Sakkal Majalla" panose="02000000000000000000" pitchFamily="2" charset="-78"/>
              </a:rPr>
              <a:t>Electronic Coupon</a:t>
            </a:r>
          </a:p>
          <a:p>
            <a:pPr marL="1169988" indent="-363538" algn="r" rtl="1" fontAlgn="auto">
              <a:spcAft>
                <a:spcPts val="0"/>
              </a:spcAft>
              <a:buFont typeface="Arial" panose="020B0604020202020204" pitchFamily="34" charset="0"/>
              <a:buChar char="•"/>
              <a:defRPr/>
            </a:pPr>
            <a:r>
              <a:rPr lang="ar-BH" sz="3200" b="1" dirty="0" err="1" smtClean="0">
                <a:solidFill>
                  <a:schemeClr val="tx1"/>
                </a:solidFill>
                <a:latin typeface="Sakkal Majalla" panose="02000000000000000000" pitchFamily="2" charset="-78"/>
                <a:cs typeface="Sakkal Majalla" panose="02000000000000000000" pitchFamily="2" charset="-78"/>
              </a:rPr>
              <a:t>كوبونات</a:t>
            </a:r>
            <a:r>
              <a:rPr lang="ar-BH" sz="3200" b="1" dirty="0" smtClean="0">
                <a:solidFill>
                  <a:schemeClr val="tx1"/>
                </a:solidFill>
                <a:latin typeface="Sakkal Majalla" panose="02000000000000000000" pitchFamily="2" charset="-78"/>
                <a:cs typeface="Sakkal Majalla" panose="02000000000000000000" pitchFamily="2" charset="-78"/>
              </a:rPr>
              <a:t> صالحة لاستعمالات مختلفة </a:t>
            </a:r>
            <a:r>
              <a:rPr lang="en-US" sz="3200" b="1" dirty="0" smtClean="0">
                <a:solidFill>
                  <a:schemeClr val="tx1"/>
                </a:solidFill>
                <a:latin typeface="Sakkal Majalla" panose="02000000000000000000" pitchFamily="2" charset="-78"/>
                <a:cs typeface="Sakkal Majalla" panose="02000000000000000000" pitchFamily="2" charset="-78"/>
              </a:rPr>
              <a:t>EMD Value Coupon</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الوثيقة الإلكترونية المتنوعة </a:t>
            </a:r>
            <a:r>
              <a:rPr lang="en-US" sz="3200" b="1" dirty="0" smtClean="0">
                <a:solidFill>
                  <a:schemeClr val="tx1"/>
                </a:solidFill>
                <a:latin typeface="Sakkal Majalla" panose="02000000000000000000" pitchFamily="2" charset="-78"/>
                <a:cs typeface="Sakkal Majalla" panose="02000000000000000000" pitchFamily="2" charset="-78"/>
              </a:rPr>
              <a:t>Electronic Miscellaneous Document (EMD)</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الوثيقة الإلكترونية المتنوعة – المنفصلة (وتستعمل لدفع التكاليف مثل إعادة الإصدار)</a:t>
            </a:r>
          </a:p>
          <a:p>
            <a:pPr marL="1250950" algn="r" rtl="1" fontAlgn="auto">
              <a:spcAft>
                <a:spcPts val="0"/>
              </a:spcAft>
              <a:defRPr/>
            </a:pPr>
            <a:r>
              <a:rPr lang="en-US" sz="3200" b="1" dirty="0" smtClean="0">
                <a:solidFill>
                  <a:schemeClr val="tx1"/>
                </a:solidFill>
                <a:latin typeface="Sakkal Majalla" panose="02000000000000000000" pitchFamily="2" charset="-78"/>
                <a:cs typeface="Sakkal Majalla" panose="02000000000000000000" pitchFamily="2" charset="-78"/>
              </a:rPr>
              <a:t>Electronic Miscellaneous Document – Associated (EMD-S)</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الوثيقة الإلكترونية المتنوعة المتصلة – (وتستعمل لدفع تكاليف مثل الوزن الزائد)</a:t>
            </a:r>
          </a:p>
          <a:p>
            <a:pPr marL="1169988" indent="-363538" algn="r" rtl="1" fontAlgn="auto">
              <a:spcAft>
                <a:spcPts val="0"/>
              </a:spcAft>
              <a:buFont typeface="Arial" panose="020B0604020202020204" pitchFamily="34" charset="0"/>
              <a:buChar char="•"/>
              <a:defRPr/>
            </a:pPr>
            <a:r>
              <a:rPr lang="en-US" sz="3200" b="1" dirty="0" smtClean="0">
                <a:solidFill>
                  <a:schemeClr val="tx1"/>
                </a:solidFill>
                <a:latin typeface="Sakkal Majalla" panose="02000000000000000000" pitchFamily="2" charset="-78"/>
                <a:cs typeface="Sakkal Majalla" panose="02000000000000000000" pitchFamily="2" charset="-78"/>
              </a:rPr>
              <a:t>(EMD-A) Electronic Miscellaneous Document – Associated </a:t>
            </a:r>
          </a:p>
          <a:p>
            <a:pPr marL="1169988" indent="-363538" algn="r" rtl="1" fontAlgn="auto">
              <a:spcAft>
                <a:spcPts val="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رصيد الوثيقة الإلكترونية المتنوعة </a:t>
            </a:r>
            <a:r>
              <a:rPr lang="en-US" sz="3200" b="1" dirty="0" smtClean="0">
                <a:solidFill>
                  <a:schemeClr val="tx1"/>
                </a:solidFill>
                <a:latin typeface="Sakkal Majalla" panose="02000000000000000000" pitchFamily="2" charset="-78"/>
                <a:cs typeface="Sakkal Majalla" panose="02000000000000000000" pitchFamily="2" charset="-78"/>
              </a:rPr>
              <a:t>EMD </a:t>
            </a:r>
            <a:r>
              <a:rPr lang="en-US" sz="3200" b="1" dirty="0" err="1" smtClean="0">
                <a:solidFill>
                  <a:schemeClr val="tx1"/>
                </a:solidFill>
                <a:latin typeface="Sakkal Majalla" panose="02000000000000000000" pitchFamily="2" charset="-78"/>
                <a:cs typeface="Sakkal Majalla" panose="02000000000000000000" pitchFamily="2" charset="-78"/>
              </a:rPr>
              <a:t>Recipt</a:t>
            </a:r>
            <a:r>
              <a:rPr lang="en-US" sz="3200" b="1" dirty="0" smtClean="0">
                <a:solidFill>
                  <a:schemeClr val="tx1"/>
                </a:solidFill>
                <a:latin typeface="Sakkal Majalla" panose="02000000000000000000" pitchFamily="2" charset="-78"/>
                <a:cs typeface="Sakkal Majalla" panose="02000000000000000000" pitchFamily="2" charset="-78"/>
              </a:rPr>
              <a:t>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2145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902026"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54560" y="487555"/>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670600" y="318424"/>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43338" y="1365897"/>
            <a:ext cx="11898702" cy="4853869"/>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الوثيقة الإلكترونية المتنوعة – المنفصلة (</a:t>
            </a:r>
            <a:r>
              <a:rPr lang="en-US" sz="3600" dirty="0" smtClean="0">
                <a:solidFill>
                  <a:srgbClr val="C00000"/>
                </a:solidFill>
                <a:latin typeface="Sakkal Majalla" panose="02000000000000000000" pitchFamily="2" charset="-78"/>
                <a:cs typeface="PT Bold Heading" panose="02010400000000000000" pitchFamily="2" charset="-78"/>
              </a:rPr>
              <a:t>EMD-S</a:t>
            </a:r>
            <a:r>
              <a:rPr lang="ar-BH" sz="3600" dirty="0" smtClean="0">
                <a:solidFill>
                  <a:srgbClr val="C00000"/>
                </a:solidFill>
                <a:latin typeface="Sakkal Majalla" panose="02000000000000000000" pitchFamily="2" charset="-78"/>
                <a:cs typeface="PT Bold Heading" panose="02010400000000000000" pitchFamily="2" charset="-78"/>
              </a:rPr>
              <a:t>):</a:t>
            </a:r>
          </a:p>
          <a:p>
            <a:pPr algn="r" rtl="1" fontAlgn="auto">
              <a:spcAft>
                <a:spcPts val="0"/>
              </a:spcAft>
              <a:defRPr/>
            </a:pPr>
            <a:r>
              <a:rPr lang="ar-BH" sz="2800" b="1" dirty="0" smtClean="0">
                <a:solidFill>
                  <a:schemeClr val="tx1"/>
                </a:solidFill>
                <a:latin typeface="Sakkal Majalla" panose="02000000000000000000" pitchFamily="2" charset="-78"/>
                <a:cs typeface="Sakkal Majalla" panose="02000000000000000000" pitchFamily="2" charset="-78"/>
              </a:rPr>
              <a:t>يستعمل هذا النوع لتحصيل التكاليف المتنوعة والتي تؤخذ مع </a:t>
            </a:r>
            <a:r>
              <a:rPr lang="ar-BH" sz="2800" b="1" dirty="0" err="1" smtClean="0">
                <a:solidFill>
                  <a:schemeClr val="tx1"/>
                </a:solidFill>
                <a:latin typeface="Sakkal Majalla" panose="02000000000000000000" pitchFamily="2" charset="-78"/>
                <a:cs typeface="Sakkal Majalla" panose="02000000000000000000" pitchFamily="2" charset="-78"/>
              </a:rPr>
              <a:t>كوبونات</a:t>
            </a:r>
            <a:r>
              <a:rPr lang="ar-BH" sz="2800" b="1" dirty="0" smtClean="0">
                <a:solidFill>
                  <a:schemeClr val="tx1"/>
                </a:solidFill>
                <a:latin typeface="Sakkal Majalla" panose="02000000000000000000" pitchFamily="2" charset="-78"/>
                <a:cs typeface="Sakkal Majalla" panose="02000000000000000000" pitchFamily="2" charset="-78"/>
              </a:rPr>
              <a:t> الرحلات حيث يقتصر استعماله على:</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الترتيبات الأرضية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تأجير السيارات </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قيمة التأمين</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استرجاع المبالغ المتبقية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سكن الفنادق</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شراء أشياء متفرقة كقفص الحيوانات وصندوق الدراجات.</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رسوم الغرامات وإعادة الحجوزات.</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شراء تذاكر في المستقبل أو دفع وزن زائد.</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تعويضات مادية.</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2" name="صورة 1"/>
          <p:cNvPicPr>
            <a:picLocks noChangeAspect="1"/>
          </p:cNvPicPr>
          <p:nvPr/>
        </p:nvPicPr>
        <p:blipFill rotWithShape="1">
          <a:blip r:embed="rId2"/>
          <a:srcRect l="36530" t="35478" r="30295" b="36397"/>
          <a:stretch/>
        </p:blipFill>
        <p:spPr>
          <a:xfrm>
            <a:off x="255493" y="3119718"/>
            <a:ext cx="4898216" cy="2334663"/>
          </a:xfrm>
          <a:prstGeom prst="rect">
            <a:avLst/>
          </a:prstGeom>
        </p:spPr>
      </p:pic>
      <p:sp>
        <p:nvSpPr>
          <p:cNvPr id="2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65616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xEl>
                                              <p:pRg st="9" end="9"/>
                                            </p:txEl>
                                          </p:spTgt>
                                        </p:tgtEl>
                                        <p:attrNameLst>
                                          <p:attrName>style.visibility</p:attrName>
                                        </p:attrNameLst>
                                      </p:cBhvr>
                                      <p:to>
                                        <p:strVal val="visible"/>
                                      </p:to>
                                    </p:set>
                                    <p:animEffect transition="in" filter="fade">
                                      <p:cBhvr>
                                        <p:cTn id="70" dur="1000"/>
                                        <p:tgtEl>
                                          <p:spTgt spid="24">
                                            <p:txEl>
                                              <p:pRg st="9" end="9"/>
                                            </p:txEl>
                                          </p:spTgt>
                                        </p:tgtEl>
                                      </p:cBhvr>
                                    </p:animEffect>
                                    <p:anim calcmode="lin" valueType="num">
                                      <p:cBhvr>
                                        <p:cTn id="71"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xEl>
                                              <p:pRg st="10" end="10"/>
                                            </p:txEl>
                                          </p:spTgt>
                                        </p:tgtEl>
                                        <p:attrNameLst>
                                          <p:attrName>style.visibility</p:attrName>
                                        </p:attrNameLst>
                                      </p:cBhvr>
                                      <p:to>
                                        <p:strVal val="visible"/>
                                      </p:to>
                                    </p:set>
                                    <p:animEffect transition="in" filter="fade">
                                      <p:cBhvr>
                                        <p:cTn id="77" dur="1000"/>
                                        <p:tgtEl>
                                          <p:spTgt spid="24">
                                            <p:txEl>
                                              <p:pRg st="10" end="10"/>
                                            </p:txEl>
                                          </p:spTgt>
                                        </p:tgtEl>
                                      </p:cBhvr>
                                    </p:animEffect>
                                    <p:anim calcmode="lin" valueType="num">
                                      <p:cBhvr>
                                        <p:cTn id="78" dur="1000" fill="hold"/>
                                        <p:tgtEl>
                                          <p:spTgt spid="2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1891937"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144471" y="487555"/>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660511" y="318424"/>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4642655"/>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الوثيقة الإلكترونية المتنوعة – المتصلة (</a:t>
            </a:r>
            <a:r>
              <a:rPr lang="en-US" sz="3600" dirty="0" smtClean="0">
                <a:solidFill>
                  <a:srgbClr val="C00000"/>
                </a:solidFill>
                <a:latin typeface="Sakkal Majalla" panose="02000000000000000000" pitchFamily="2" charset="-78"/>
                <a:cs typeface="PT Bold Heading" panose="02010400000000000000" pitchFamily="2" charset="-78"/>
              </a:rPr>
              <a:t>EMD-A</a:t>
            </a:r>
            <a:r>
              <a:rPr lang="ar-BH" sz="3600" dirty="0" smtClean="0">
                <a:solidFill>
                  <a:srgbClr val="C00000"/>
                </a:solidFill>
                <a:latin typeface="Sakkal Majalla" panose="02000000000000000000" pitchFamily="2" charset="-78"/>
                <a:cs typeface="PT Bold Heading" panose="02010400000000000000" pitchFamily="2" charset="-78"/>
              </a:rPr>
              <a:t>):</a:t>
            </a:r>
          </a:p>
          <a:p>
            <a:pPr algn="r" rtl="1" fontAlgn="auto">
              <a:spcAft>
                <a:spcPts val="0"/>
              </a:spcAft>
              <a:defRPr/>
            </a:pPr>
            <a:r>
              <a:rPr lang="ar-BH" sz="2800" b="1" dirty="0" smtClean="0">
                <a:solidFill>
                  <a:schemeClr val="tx1"/>
                </a:solidFill>
                <a:latin typeface="Sakkal Majalla" panose="02000000000000000000" pitchFamily="2" charset="-78"/>
                <a:cs typeface="Sakkal Majalla" panose="02000000000000000000" pitchFamily="2" charset="-78"/>
              </a:rPr>
              <a:t>يستعمل هذا النوع لتحصيل التكاليف المتنوعة والتي تأخذ مع </a:t>
            </a:r>
            <a:r>
              <a:rPr lang="ar-BH" sz="2800" b="1" dirty="0" err="1" smtClean="0">
                <a:solidFill>
                  <a:schemeClr val="tx1"/>
                </a:solidFill>
                <a:latin typeface="Sakkal Majalla" panose="02000000000000000000" pitchFamily="2" charset="-78"/>
                <a:cs typeface="Sakkal Majalla" panose="02000000000000000000" pitchFamily="2" charset="-78"/>
              </a:rPr>
              <a:t>كوبونات</a:t>
            </a:r>
            <a:r>
              <a:rPr lang="ar-BH" sz="2800" b="1" dirty="0" smtClean="0">
                <a:solidFill>
                  <a:schemeClr val="tx1"/>
                </a:solidFill>
                <a:latin typeface="Sakkal Majalla" panose="02000000000000000000" pitchFamily="2" charset="-78"/>
                <a:cs typeface="Sakkal Majalla" panose="02000000000000000000" pitchFamily="2" charset="-78"/>
              </a:rPr>
              <a:t> الرحلات حيث يقتصر استعماله على:</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الوزن الزائد </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التحويل إلى درجة أعلى</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إضافات على الأسعار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تحصيلات زائدة سواء لشركة الطيران أو المسافر.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الرسوم والضرائب</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دفع رسوم لخدمات خاصة كالأكسجين</a:t>
            </a:r>
          </a:p>
          <a:p>
            <a:pPr algn="r" rtl="1" fontAlgn="auto">
              <a:spcAft>
                <a:spcPts val="0"/>
              </a:spcAft>
              <a:defRPr/>
            </a:pPr>
            <a:endParaRPr lang="ar-BH" sz="2800" b="1" dirty="0" smtClean="0">
              <a:solidFill>
                <a:schemeClr val="tx1"/>
              </a:solidFill>
              <a:latin typeface="Sakkal Majalla" panose="02000000000000000000" pitchFamily="2" charset="-78"/>
              <a:cs typeface="Sakkal Majalla" panose="02000000000000000000" pitchFamily="2" charset="-78"/>
            </a:endParaRPr>
          </a:p>
          <a:p>
            <a:pPr algn="r" rtl="1" fontAlgn="auto">
              <a:spcAft>
                <a:spcPts val="0"/>
              </a:spcAft>
              <a:defRPr/>
            </a:pPr>
            <a:r>
              <a:rPr lang="ar-BH" sz="4000" b="1" dirty="0" smtClean="0">
                <a:solidFill>
                  <a:schemeClr val="tx1"/>
                </a:solidFill>
                <a:latin typeface="Sakkal Majalla" panose="02000000000000000000" pitchFamily="2" charset="-78"/>
                <a:cs typeface="Sakkal Majalla" panose="02000000000000000000" pitchFamily="2" charset="-78"/>
              </a:rPr>
              <a:t>مدة الوثيقة الإلكترونية المتنوعة </a:t>
            </a:r>
            <a:r>
              <a:rPr lang="ar-BH" sz="4000" b="1" u="sng" dirty="0" smtClean="0">
                <a:solidFill>
                  <a:schemeClr val="tx1"/>
                </a:solidFill>
                <a:latin typeface="Sakkal Majalla" panose="02000000000000000000" pitchFamily="2" charset="-78"/>
                <a:cs typeface="Sakkal Majalla" panose="02000000000000000000" pitchFamily="2" charset="-78"/>
              </a:rPr>
              <a:t>سنة واحدة</a:t>
            </a:r>
            <a:r>
              <a:rPr lang="ar-BH" sz="4000" b="1" dirty="0" smtClean="0">
                <a:solidFill>
                  <a:schemeClr val="tx1"/>
                </a:solidFill>
                <a:latin typeface="Sakkal Majalla" panose="02000000000000000000" pitchFamily="2" charset="-78"/>
                <a:cs typeface="Sakkal Majalla" panose="02000000000000000000" pitchFamily="2" charset="-78"/>
              </a:rPr>
              <a:t> من تاريخ الإصدار.</a:t>
            </a:r>
            <a:endParaRPr lang="ar-BH" sz="4000" b="1" dirty="0">
              <a:solidFill>
                <a:schemeClr val="tx1"/>
              </a:solidFill>
              <a:latin typeface="Sakkal Majalla" panose="02000000000000000000" pitchFamily="2" charset="-78"/>
              <a:cs typeface="Sakkal Majalla" panose="02000000000000000000" pitchFamily="2" charset="-78"/>
            </a:endParaRPr>
          </a:p>
        </p:txBody>
      </p:sp>
      <p:pic>
        <p:nvPicPr>
          <p:cNvPr id="27" name="صورة 26"/>
          <p:cNvPicPr>
            <a:picLocks noChangeAspect="1"/>
          </p:cNvPicPr>
          <p:nvPr/>
        </p:nvPicPr>
        <p:blipFill rotWithShape="1">
          <a:blip r:embed="rId2"/>
          <a:srcRect l="30742" t="37867" r="35875" b="33824"/>
          <a:stretch/>
        </p:blipFill>
        <p:spPr>
          <a:xfrm>
            <a:off x="461682" y="2585446"/>
            <a:ext cx="6140824" cy="2927823"/>
          </a:xfrm>
          <a:prstGeom prst="rect">
            <a:avLst/>
          </a:prstGeom>
        </p:spPr>
      </p:pic>
      <p:sp>
        <p:nvSpPr>
          <p:cNvPr id="2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30" name="Straight Connector 2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7832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9" end="9"/>
                                            </p:txEl>
                                          </p:spTgt>
                                        </p:tgtEl>
                                        <p:attrNameLst>
                                          <p:attrName>style.visibility</p:attrName>
                                        </p:attrNameLst>
                                      </p:cBhvr>
                                      <p:to>
                                        <p:strVal val="visible"/>
                                      </p:to>
                                    </p:set>
                                    <p:animEffect transition="in" filter="fade">
                                      <p:cBhvr>
                                        <p:cTn id="63" dur="1000"/>
                                        <p:tgtEl>
                                          <p:spTgt spid="24">
                                            <p:txEl>
                                              <p:pRg st="9" end="9"/>
                                            </p:txEl>
                                          </p:spTgt>
                                        </p:tgtEl>
                                      </p:cBhvr>
                                    </p:animEffect>
                                    <p:anim calcmode="lin" valueType="num">
                                      <p:cBhvr>
                                        <p:cTn id="64"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02387" y="239124"/>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254921" y="487053"/>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770961" y="317922"/>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43338" y="1345823"/>
            <a:ext cx="11898702" cy="4845214"/>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محتويات رصيد الوثيقة الإلكترونية المتنوعة:</a:t>
            </a:r>
          </a:p>
          <a:p>
            <a:pPr algn="r" rtl="1" fontAlgn="auto">
              <a:spcAft>
                <a:spcPts val="0"/>
              </a:spcAft>
              <a:defRPr/>
            </a:pPr>
            <a:r>
              <a:rPr lang="ar-BH" sz="2800" b="1" dirty="0" smtClean="0">
                <a:solidFill>
                  <a:schemeClr val="tx1"/>
                </a:solidFill>
                <a:latin typeface="Sakkal Majalla" panose="02000000000000000000" pitchFamily="2" charset="-78"/>
                <a:cs typeface="Sakkal Majalla" panose="02000000000000000000" pitchFamily="2" charset="-78"/>
              </a:rPr>
              <a:t>إن الرصيد يمكن أن يحتوي على كل هذه المعلومات أو بعضها بحسب نوعه والشركة الصادرة له:</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اسم المسافر أو المجموعة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رمز لسبب الإصدار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وصف لسبب الإصدار</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التذكرة/الوثيقة الأخرى المتصلة به</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مبلغ كل كوبون والمستحق لكل شركة طيران</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المبلغ الأساسي / التكاليف</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قيمة التذكرة / الوثيقة</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طريقة الدفع</a:t>
            </a:r>
          </a:p>
          <a:p>
            <a:pPr marL="457200" indent="-457200" algn="r" rtl="1" fontAlgn="auto">
              <a:spcAft>
                <a:spcPts val="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الرسوم والضرائب</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2" name="مربع نص 1"/>
          <p:cNvSpPr txBox="1"/>
          <p:nvPr/>
        </p:nvSpPr>
        <p:spPr>
          <a:xfrm>
            <a:off x="143338" y="2394560"/>
            <a:ext cx="6266329" cy="3108543"/>
          </a:xfrm>
          <a:prstGeom prst="rect">
            <a:avLst/>
          </a:prstGeom>
          <a:noFill/>
        </p:spPr>
        <p:txBody>
          <a:bodyPr wrap="square" rtlCol="1">
            <a:spAutoFit/>
          </a:bodyPr>
          <a:lstStyle/>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الرمز السياحي</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تاريخ الإصدار</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الجهة الصادرة</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أرقام التذكرة / الوثيقة المتصلة به</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أرقام التذكرة / الوثيقة الأصلية في حالة إعادة الإصدار</a:t>
            </a:r>
          </a:p>
          <a:p>
            <a:pPr marL="457200" indent="-457200" algn="r" rtl="1">
              <a:buFont typeface="Arial" panose="020B0604020202020204" pitchFamily="34" charset="0"/>
              <a:buChar char="•"/>
            </a:pPr>
            <a:r>
              <a:rPr lang="ar-BH" sz="2800" b="1" dirty="0" err="1" smtClean="0">
                <a:latin typeface="Sakkal Majalla" panose="02000000000000000000" pitchFamily="2" charset="-78"/>
                <a:cs typeface="Sakkal Majalla" panose="02000000000000000000" pitchFamily="2" charset="-78"/>
              </a:rPr>
              <a:t>التظهيرات</a:t>
            </a:r>
            <a:r>
              <a:rPr lang="ar-BH" sz="2800" b="1" dirty="0" smtClean="0">
                <a:latin typeface="Sakkal Majalla" panose="02000000000000000000" pitchFamily="2" charset="-78"/>
                <a:cs typeface="Sakkal Majalla" panose="02000000000000000000" pitchFamily="2" charset="-78"/>
              </a:rPr>
              <a:t> والشروط</a:t>
            </a:r>
          </a:p>
          <a:p>
            <a:pPr marL="457200" indent="-457200" algn="r" rtl="1">
              <a:buFont typeface="Arial" panose="020B0604020202020204" pitchFamily="34" charset="0"/>
              <a:buChar char="•"/>
            </a:pPr>
            <a:r>
              <a:rPr lang="ar-BH" sz="2800" b="1" dirty="0" smtClean="0">
                <a:latin typeface="Sakkal Majalla" panose="02000000000000000000" pitchFamily="2" charset="-78"/>
                <a:cs typeface="Sakkal Majalla" panose="02000000000000000000" pitchFamily="2" charset="-78"/>
              </a:rPr>
              <a:t>رقم بطاقة الهوية / جواز المسافر (اختياري)</a:t>
            </a:r>
            <a:endParaRPr lang="ar-BH" sz="2800" b="1" dirty="0">
              <a:latin typeface="Sakkal Majalla" panose="02000000000000000000" pitchFamily="2" charset="-78"/>
              <a:cs typeface="Sakkal Majalla" panose="02000000000000000000" pitchFamily="2" charset="-78"/>
            </a:endParaRPr>
          </a:p>
        </p:txBody>
      </p:sp>
      <p:sp>
        <p:nvSpPr>
          <p:cNvPr id="2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00609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1000"/>
                                        <p:tgtEl>
                                          <p:spTgt spid="24">
                                            <p:txEl>
                                              <p:pRg st="5" end="5"/>
                                            </p:txEl>
                                          </p:spTgt>
                                        </p:tgtEl>
                                      </p:cBhvr>
                                    </p:animEffect>
                                    <p:anim calcmode="lin" valueType="num">
                                      <p:cBhvr>
                                        <p:cTn id="4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xEl>
                                              <p:pRg st="7" end="7"/>
                                            </p:txEl>
                                          </p:spTgt>
                                        </p:tgtEl>
                                        <p:attrNameLst>
                                          <p:attrName>style.visibility</p:attrName>
                                        </p:attrNameLst>
                                      </p:cBhvr>
                                      <p:to>
                                        <p:strVal val="visible"/>
                                      </p:to>
                                    </p:set>
                                    <p:animEffect transition="in" filter="fade">
                                      <p:cBhvr>
                                        <p:cTn id="56" dur="1000"/>
                                        <p:tgtEl>
                                          <p:spTgt spid="24">
                                            <p:txEl>
                                              <p:pRg st="7" end="7"/>
                                            </p:txEl>
                                          </p:spTgt>
                                        </p:tgtEl>
                                      </p:cBhvr>
                                    </p:animEffect>
                                    <p:anim calcmode="lin" valueType="num">
                                      <p:cBhvr>
                                        <p:cTn id="57"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xEl>
                                              <p:pRg st="8" end="8"/>
                                            </p:txEl>
                                          </p:spTgt>
                                        </p:tgtEl>
                                        <p:attrNameLst>
                                          <p:attrName>style.visibility</p:attrName>
                                        </p:attrNameLst>
                                      </p:cBhvr>
                                      <p:to>
                                        <p:strVal val="visible"/>
                                      </p:to>
                                    </p:set>
                                    <p:animEffect transition="in" filter="fade">
                                      <p:cBhvr>
                                        <p:cTn id="63" dur="1000"/>
                                        <p:tgtEl>
                                          <p:spTgt spid="24">
                                            <p:txEl>
                                              <p:pRg st="8" end="8"/>
                                            </p:txEl>
                                          </p:spTgt>
                                        </p:tgtEl>
                                      </p:cBhvr>
                                    </p:animEffect>
                                    <p:anim calcmode="lin" valueType="num">
                                      <p:cBhvr>
                                        <p:cTn id="64" dur="1000" fill="hold"/>
                                        <p:tgtEl>
                                          <p:spTgt spid="2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xEl>
                                              <p:pRg st="9" end="9"/>
                                            </p:txEl>
                                          </p:spTgt>
                                        </p:tgtEl>
                                        <p:attrNameLst>
                                          <p:attrName>style.visibility</p:attrName>
                                        </p:attrNameLst>
                                      </p:cBhvr>
                                      <p:to>
                                        <p:strVal val="visible"/>
                                      </p:to>
                                    </p:set>
                                    <p:animEffect transition="in" filter="fade">
                                      <p:cBhvr>
                                        <p:cTn id="70" dur="1000"/>
                                        <p:tgtEl>
                                          <p:spTgt spid="24">
                                            <p:txEl>
                                              <p:pRg st="9" end="9"/>
                                            </p:txEl>
                                          </p:spTgt>
                                        </p:tgtEl>
                                      </p:cBhvr>
                                    </p:animEffect>
                                    <p:anim calcmode="lin" valueType="num">
                                      <p:cBhvr>
                                        <p:cTn id="71" dur="1000" fill="hold"/>
                                        <p:tgtEl>
                                          <p:spTgt spid="2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xEl>
                                              <p:pRg st="10" end="10"/>
                                            </p:txEl>
                                          </p:spTgt>
                                        </p:tgtEl>
                                        <p:attrNameLst>
                                          <p:attrName>style.visibility</p:attrName>
                                        </p:attrNameLst>
                                      </p:cBhvr>
                                      <p:to>
                                        <p:strVal val="visible"/>
                                      </p:to>
                                    </p:set>
                                    <p:animEffect transition="in" filter="fade">
                                      <p:cBhvr>
                                        <p:cTn id="77" dur="1000"/>
                                        <p:tgtEl>
                                          <p:spTgt spid="24">
                                            <p:txEl>
                                              <p:pRg st="10" end="10"/>
                                            </p:txEl>
                                          </p:spTgt>
                                        </p:tgtEl>
                                      </p:cBhvr>
                                    </p:animEffect>
                                    <p:anim calcmode="lin" valueType="num">
                                      <p:cBhvr>
                                        <p:cTn id="78" dur="1000" fill="hold"/>
                                        <p:tgtEl>
                                          <p:spTgt spid="2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circle(in)">
                                      <p:cBhvr>
                                        <p:cTn id="8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46993" y="23962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299527" y="487555"/>
            <a:ext cx="6486894" cy="707886"/>
          </a:xfrm>
          <a:prstGeom prst="rect">
            <a:avLst/>
          </a:prstGeom>
        </p:spPr>
        <p:txBody>
          <a:bodyPr wrap="square">
            <a:spAutoFit/>
          </a:bodyPr>
          <a:lstStyle/>
          <a:p>
            <a:pPr algn="ctr"/>
            <a:r>
              <a:rPr lang="ar-BH" sz="4000" dirty="0" smtClean="0">
                <a:ln w="9525">
                  <a:noFill/>
                  <a:prstDash val="solid"/>
                </a:ln>
                <a:solidFill>
                  <a:schemeClr val="bg1"/>
                </a:solidFill>
                <a:latin typeface="Arial Black" panose="020B0A04020102020204" pitchFamily="34" charset="0"/>
                <a:cs typeface="PT Bold Heading" panose="02010400000000000000" pitchFamily="2" charset="-78"/>
              </a:rPr>
              <a:t>ثالثًا:  الوثيقة الإلكترونية المتنوعة</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xmlns="" id="{7FC1B916-0A62-4F9E-AE2F-2B9EAB95432E}"/>
              </a:ext>
            </a:extLst>
          </p:cNvPr>
          <p:cNvGrpSpPr/>
          <p:nvPr/>
        </p:nvGrpSpPr>
        <p:grpSpPr>
          <a:xfrm>
            <a:off x="8815567" y="318424"/>
            <a:ext cx="723406" cy="912661"/>
            <a:chOff x="590250" y="244200"/>
            <a:chExt cx="407975" cy="532175"/>
          </a:xfrm>
        </p:grpSpPr>
        <p:sp>
          <p:nvSpPr>
            <p:cNvPr id="7" name="Google Shape;537;p37">
              <a:extLst>
                <a:ext uri="{FF2B5EF4-FFF2-40B4-BE49-F238E27FC236}">
                  <a16:creationId xmlns:a16="http://schemas.microsoft.com/office/drawing/2014/main" xmlns=""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xmlns=""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xmlns=""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xmlns=""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xmlns=""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xmlns=""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xmlns=""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xmlns=""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xmlns=""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xmlns=""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xmlns=""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xmlns=""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xmlns=""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xmlns=""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xmlns="" id="{E428B626-5282-4644-B004-273CB12F5E62}"/>
              </a:ext>
            </a:extLst>
          </p:cNvPr>
          <p:cNvSpPr/>
          <p:nvPr/>
        </p:nvSpPr>
        <p:spPr>
          <a:xfrm>
            <a:off x="152400" y="1445619"/>
            <a:ext cx="11898702" cy="4453623"/>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fontAlgn="auto">
              <a:spcAft>
                <a:spcPts val="0"/>
              </a:spcAft>
              <a:defRPr/>
            </a:pPr>
            <a:r>
              <a:rPr lang="ar-BH" sz="3600" dirty="0" smtClean="0">
                <a:solidFill>
                  <a:srgbClr val="C00000"/>
                </a:solidFill>
                <a:latin typeface="Sakkal Majalla" panose="02000000000000000000" pitchFamily="2" charset="-78"/>
                <a:cs typeface="PT Bold Heading" panose="02010400000000000000" pitchFamily="2" charset="-78"/>
              </a:rPr>
              <a:t>الإصدار:</a:t>
            </a:r>
          </a:p>
          <a:p>
            <a:pPr algn="r" rtl="1" fontAlgn="auto">
              <a:spcAft>
                <a:spcPts val="0"/>
              </a:spcAft>
              <a:defRPr/>
            </a:pPr>
            <a:endParaRPr lang="ar-BH" sz="3600" dirty="0" smtClean="0">
              <a:solidFill>
                <a:srgbClr val="C00000"/>
              </a:solidFill>
              <a:latin typeface="Sakkal Majalla" panose="02000000000000000000" pitchFamily="2" charset="-78"/>
              <a:cs typeface="PT Bold Heading" panose="02010400000000000000" pitchFamily="2" charset="-78"/>
            </a:endParaRPr>
          </a:p>
          <a:p>
            <a:pPr algn="just" rtl="1" fontAlgn="auto">
              <a:spcAft>
                <a:spcPts val="0"/>
              </a:spcAft>
              <a:defRPr/>
            </a:pPr>
            <a:r>
              <a:rPr lang="ar-BH" sz="3600" b="1" dirty="0" smtClean="0">
                <a:solidFill>
                  <a:schemeClr val="tx1"/>
                </a:solidFill>
                <a:latin typeface="Sakkal Majalla" panose="02000000000000000000" pitchFamily="2" charset="-78"/>
                <a:cs typeface="Sakkal Majalla" panose="02000000000000000000" pitchFamily="2" charset="-78"/>
              </a:rPr>
              <a:t>تحتوي الوثيقة الإلكترونية على 4 </a:t>
            </a:r>
            <a:r>
              <a:rPr lang="ar-BH" sz="3600" b="1" dirty="0" err="1" smtClean="0">
                <a:solidFill>
                  <a:schemeClr val="tx1"/>
                </a:solidFill>
                <a:latin typeface="Sakkal Majalla" panose="02000000000000000000" pitchFamily="2" charset="-78"/>
                <a:cs typeface="Sakkal Majalla" panose="02000000000000000000" pitchFamily="2" charset="-78"/>
              </a:rPr>
              <a:t>كوبونات</a:t>
            </a:r>
            <a:r>
              <a:rPr lang="ar-BH" sz="3600" b="1" dirty="0" smtClean="0">
                <a:solidFill>
                  <a:schemeClr val="tx1"/>
                </a:solidFill>
                <a:latin typeface="Sakkal Majalla" panose="02000000000000000000" pitchFamily="2" charset="-78"/>
                <a:cs typeface="Sakkal Majalla" panose="02000000000000000000" pitchFamily="2" charset="-78"/>
              </a:rPr>
              <a:t>، كما يمكن طباعة نسخة المدقق والمسافر على الورق العادي.  </a:t>
            </a:r>
          </a:p>
          <a:p>
            <a:pPr algn="just" rtl="1" fontAlgn="auto">
              <a:spcAft>
                <a:spcPts val="0"/>
              </a:spcAft>
              <a:defRPr/>
            </a:pPr>
            <a:endParaRPr lang="ar-BH" sz="3600" b="1" dirty="0">
              <a:solidFill>
                <a:schemeClr val="tx1"/>
              </a:solidFill>
              <a:latin typeface="Sakkal Majalla" panose="02000000000000000000" pitchFamily="2" charset="-78"/>
              <a:cs typeface="Sakkal Majalla" panose="02000000000000000000" pitchFamily="2" charset="-78"/>
            </a:endParaRPr>
          </a:p>
          <a:p>
            <a:pPr algn="just" rtl="1" fontAlgn="auto">
              <a:spcAft>
                <a:spcPts val="0"/>
              </a:spcAft>
              <a:defRPr/>
            </a:pPr>
            <a:r>
              <a:rPr lang="ar-BH" sz="3600" b="1" dirty="0" smtClean="0">
                <a:solidFill>
                  <a:schemeClr val="tx1"/>
                </a:solidFill>
                <a:latin typeface="Sakkal Majalla" panose="02000000000000000000" pitchFamily="2" charset="-78"/>
                <a:cs typeface="Sakkal Majalla" panose="02000000000000000000" pitchFamily="2" charset="-78"/>
              </a:rPr>
              <a:t>في حالة عدم تحديد سبب الاستعمال فإنه يجب أن لا تتعدى قيمة الوثيقة 750 دولارًا أمريكيًا، بينما يمكن أن تتعدى ذلك المبلغ في حالة الاسترجاع أو تحديد السبب (ثمن تذكرة درجة أولى بحرين-نيويورك-بحرين).</a:t>
            </a:r>
          </a:p>
        </p:txBody>
      </p:sp>
      <p:sp>
        <p:nvSpPr>
          <p:cNvPr id="26" name="TextBox 1">
            <a:extLst>
              <a:ext uri="{FF2B5EF4-FFF2-40B4-BE49-F238E27FC236}">
                <a16:creationId xmlns:a16="http://schemas.microsoft.com/office/drawing/2014/main" xmlns="" id="{96F1A031-4685-48D9-B8FB-35492BE61E33}"/>
              </a:ext>
            </a:extLst>
          </p:cNvPr>
          <p:cNvSpPr txBox="1"/>
          <p:nvPr/>
        </p:nvSpPr>
        <p:spPr>
          <a:xfrm>
            <a:off x="-480473" y="6350606"/>
            <a:ext cx="7904530"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smtClean="0"/>
              <a:t>الوحدة </a:t>
            </a:r>
            <a:r>
              <a:rPr lang="ar-BH" dirty="0" smtClean="0"/>
              <a:t>الثانية</a:t>
            </a:r>
            <a:r>
              <a:rPr lang="ar-SA" dirty="0"/>
              <a:t>:  </a:t>
            </a:r>
            <a:r>
              <a:rPr lang="ar-SA" dirty="0" smtClean="0"/>
              <a:t>الوثيقة الالكترونية                                                     أعمال </a:t>
            </a:r>
            <a:r>
              <a:rPr lang="ar-SA" dirty="0"/>
              <a:t>مكاتب وكالات السفريات         </a:t>
            </a:r>
            <a:r>
              <a:rPr lang="ar-SA" dirty="0" smtClean="0"/>
              <a:t>سفر </a:t>
            </a:r>
            <a:r>
              <a:rPr lang="ar-SA" dirty="0"/>
              <a:t>312</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9" name="Straight Connector 2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62538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circle(in)">
                                      <p:cBhvr>
                                        <p:cTn id="7" dur="2000"/>
                                        <p:tgtEl>
                                          <p:spTgt spid="2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xEl>
                                              <p:pRg st="4" end="4"/>
                                            </p:txEl>
                                          </p:spTgt>
                                        </p:tgtEl>
                                        <p:attrNameLst>
                                          <p:attrName>style.visibility</p:attrName>
                                        </p:attrNameLst>
                                      </p:cBhvr>
                                      <p:to>
                                        <p:strVal val="visible"/>
                                      </p:to>
                                    </p:set>
                                    <p:animEffect transition="in" filter="circle(in)">
                                      <p:cBhvr>
                                        <p:cTn id="12" dur="20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20</TotalTime>
  <Words>1018</Words>
  <Application>Microsoft Office PowerPoint</Application>
  <PresentationFormat>Widescreen</PresentationFormat>
  <Paragraphs>161</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Al-Mateen</vt:lpstr>
      <vt:lpstr>AL-Mohanad</vt:lpstr>
      <vt:lpstr>Arial</vt:lpstr>
      <vt:lpstr>Arial Black</vt:lpstr>
      <vt:lpstr>Calibri</vt:lpstr>
      <vt:lpstr>Calibri Light</vt:lpstr>
      <vt:lpstr>Century</vt:lpstr>
      <vt:lpstr>PT Bold Heading</vt:lpstr>
      <vt:lpstr>Sakkal Majalla</vt:lpstr>
      <vt:lpstr>Simplified Arabic</vt:lpstr>
      <vt:lpstr>Times New Roman</vt:lpstr>
      <vt:lpstr>Office Theme</vt:lpstr>
      <vt:lpstr>أعمال مكاتب وكالات السفريات  الوثيقة الالكترونية  سفر 312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Mariam Jassim Khadem</cp:lastModifiedBy>
  <cp:revision>5</cp:revision>
  <cp:lastPrinted>2021-01-17T11:49:49Z</cp:lastPrinted>
  <dcterms:created xsi:type="dcterms:W3CDTF">2020-03-04T10:47:58Z</dcterms:created>
  <dcterms:modified xsi:type="dcterms:W3CDTF">2021-01-31T05:09:12Z</dcterms:modified>
</cp:coreProperties>
</file>