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Google Shape;184;p11"/>
          <p:cNvSpPr txBox="1">
            <a:spLocks noGrp="1"/>
          </p:cNvSpPr>
          <p:nvPr>
            <p:ph type="ctrTitle"/>
          </p:nvPr>
        </p:nvSpPr>
        <p:spPr>
          <a:xfrm>
            <a:off x="3231407" y="3445726"/>
            <a:ext cx="8165130" cy="1501106"/>
          </a:xfrm>
          <a:prstGeom prst="rect">
            <a:avLst/>
          </a:prstGeom>
        </p:spPr>
        <p:txBody>
          <a:bodyPr spcFirstLastPara="1" wrap="square" lIns="91425" tIns="91425" rIns="91425" bIns="91425" anchor="ctr" anchorCtr="0">
            <a:noAutofit/>
          </a:bodyPr>
          <a:lstStyle/>
          <a:p>
            <a:pPr lvl="0" algn="ctr"/>
            <a:r>
              <a:rPr lang="ar-SA" sz="5400" b="1" dirty="0">
                <a:solidFill>
                  <a:srgbClr val="3F5378"/>
                </a:solidFill>
                <a:latin typeface="Arial Black" panose="020B0A04020102020204" pitchFamily="34" charset="0"/>
                <a:cs typeface="PT Bold Heading" panose="02010400000000000000" pitchFamily="2" charset="-78"/>
              </a:rPr>
              <a:t>أعمال مكاتب وكالات </a:t>
            </a:r>
            <a:r>
              <a:rPr lang="ar-SA" sz="5400" b="1" dirty="0" smtClean="0">
                <a:solidFill>
                  <a:srgbClr val="3F5378"/>
                </a:solidFill>
                <a:latin typeface="Arial Black" panose="020B0A04020102020204" pitchFamily="34" charset="0"/>
                <a:cs typeface="PT Bold Heading" panose="02010400000000000000" pitchFamily="2" charset="-78"/>
              </a:rPr>
              <a:t>السفريات</a:t>
            </a:r>
            <a:br>
              <a:rPr lang="ar-SA" sz="5400" b="1" dirty="0" smtClean="0">
                <a:solidFill>
                  <a:srgbClr val="3F5378"/>
                </a:solidFill>
                <a:latin typeface="Arial Black" panose="020B0A04020102020204" pitchFamily="34" charset="0"/>
                <a:cs typeface="PT Bold Heading" panose="02010400000000000000" pitchFamily="2" charset="-78"/>
              </a:rPr>
            </a:br>
            <a:r>
              <a:rPr lang="ar-SA" sz="3200" b="1" dirty="0">
                <a:solidFill>
                  <a:srgbClr val="3F5378"/>
                </a:solidFill>
                <a:latin typeface="Arial Black" panose="020B0A04020102020204" pitchFamily="34" charset="0"/>
                <a:cs typeface="PT Bold Heading" panose="02010400000000000000" pitchFamily="2" charset="-78"/>
              </a:rPr>
              <a:t/>
            </a:r>
            <a:br>
              <a:rPr lang="ar-SA" sz="3200" b="1" dirty="0">
                <a:solidFill>
                  <a:srgbClr val="3F5378"/>
                </a:solidFill>
                <a:latin typeface="Arial Black" panose="020B0A04020102020204" pitchFamily="34" charset="0"/>
                <a:cs typeface="PT Bold Heading" panose="02010400000000000000" pitchFamily="2" charset="-78"/>
              </a:rPr>
            </a:br>
            <a:r>
              <a:rPr lang="ar-SA" sz="5400" b="1" dirty="0" smtClean="0">
                <a:solidFill>
                  <a:srgbClr val="3F5378"/>
                </a:solidFill>
                <a:latin typeface="Arial Black" panose="020B0A04020102020204" pitchFamily="34" charset="0"/>
                <a:cs typeface="Al-Mateen" panose="02060803050605020204" pitchFamily="18" charset="-78"/>
              </a:rPr>
              <a:t>التذكرة الالكترونية</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8000" b="1" dirty="0">
                <a:solidFill>
                  <a:srgbClr val="FF9800"/>
                </a:solidFill>
                <a:latin typeface="Arial Black" panose="020B0A04020102020204" pitchFamily="34" charset="0"/>
                <a:cs typeface="Al-Mateen" panose="02060803050605020204" pitchFamily="18" charset="-78"/>
              </a:rPr>
              <a:t>سفر 312</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pic>
        <p:nvPicPr>
          <p:cNvPr id="8" name="Picture 7">
            <a:extLst>
              <a:ext uri="{FF2B5EF4-FFF2-40B4-BE49-F238E27FC236}">
                <a16:creationId xmlns:a16="http://schemas.microsoft.com/office/drawing/2014/main" xmlns="" id="{0529F568-4BA2-445E-9581-361945352BEC}"/>
              </a:ext>
            </a:extLst>
          </p:cNvPr>
          <p:cNvPicPr>
            <a:picLocks noChangeAspect="1"/>
          </p:cNvPicPr>
          <p:nvPr/>
        </p:nvPicPr>
        <p:blipFill rotWithShape="1">
          <a:blip r:embed="rId3"/>
          <a:srcRect l="37924" t="28050" r="37948" b="14088"/>
          <a:stretch/>
        </p:blipFill>
        <p:spPr>
          <a:xfrm>
            <a:off x="270641" y="1563210"/>
            <a:ext cx="3102433" cy="4185101"/>
          </a:xfrm>
          <a:prstGeom prst="rect">
            <a:avLst/>
          </a:prstGeom>
          <a:ln>
            <a:solidFill>
              <a:schemeClr val="tx1"/>
            </a:solidFill>
          </a:ln>
        </p:spPr>
      </p:pic>
      <p:sp>
        <p:nvSpPr>
          <p:cNvPr id="9" name="Rectangle 8">
            <a:extLst>
              <a:ext uri="{FF2B5EF4-FFF2-40B4-BE49-F238E27FC236}">
                <a16:creationId xmlns:a16="http://schemas.microsoft.com/office/drawing/2014/main" xmlns="" id="{01E8EEDB-1A32-45DC-A10A-01C07E459A90}"/>
              </a:ext>
            </a:extLst>
          </p:cNvPr>
          <p:cNvSpPr/>
          <p:nvPr/>
        </p:nvSpPr>
        <p:spPr>
          <a:xfrm>
            <a:off x="4498916" y="5536766"/>
            <a:ext cx="6384674" cy="769441"/>
          </a:xfrm>
          <a:prstGeom prst="rect">
            <a:avLst/>
          </a:prstGeom>
          <a:noFill/>
        </p:spPr>
        <p:txBody>
          <a:bodyPr wrap="squar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11680" y="21606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93297" y="301365"/>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217386" y="1482509"/>
            <a:ext cx="11898702" cy="4374006"/>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xmlns="" id="{D43DF005-8041-4649-930B-EA0F93BF19FC}"/>
              </a:ext>
            </a:extLst>
          </p:cNvPr>
          <p:cNvSpPr/>
          <p:nvPr/>
        </p:nvSpPr>
        <p:spPr>
          <a:xfrm>
            <a:off x="8477111" y="-66710"/>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3" name="مستطيل 2"/>
          <p:cNvSpPr/>
          <p:nvPr/>
        </p:nvSpPr>
        <p:spPr>
          <a:xfrm>
            <a:off x="363071" y="1539793"/>
            <a:ext cx="11497320" cy="800219"/>
          </a:xfrm>
          <a:prstGeom prst="rect">
            <a:avLst/>
          </a:prstGeom>
        </p:spPr>
        <p:txBody>
          <a:bodyPr wrap="square">
            <a:spAutoFit/>
          </a:bodyPr>
          <a:lstStyle/>
          <a:p>
            <a:pPr lvl="0" algn="r" rtl="1">
              <a:lnSpc>
                <a:spcPct val="115000"/>
              </a:lnSpc>
              <a:spcAft>
                <a:spcPts val="1000"/>
              </a:spcAft>
            </a:pPr>
            <a:r>
              <a:rPr lang="ar-BH" sz="4000" b="1" dirty="0" smtClean="0">
                <a:latin typeface="Sakkal Majalla" panose="02000000000000000000" pitchFamily="2" charset="-78"/>
                <a:ea typeface="Times New Roman" panose="02020603050405020304" pitchFamily="18" charset="0"/>
                <a:cs typeface="Sakkal Majalla" panose="02000000000000000000" pitchFamily="2" charset="-78"/>
              </a:rPr>
              <a:t>3. </a:t>
            </a: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التذاكر الالكترونية هي الأكثر استخداماً في الوقت الحالي</a:t>
            </a:r>
            <a:r>
              <a:rPr lang="ar-BH" sz="4000" b="1" dirty="0" smtClean="0">
                <a:latin typeface="Sakkal Majalla" panose="02000000000000000000" pitchFamily="2" charset="-78"/>
                <a:ea typeface="Times New Roman" panose="02020603050405020304" pitchFamily="18" charset="0"/>
                <a:cs typeface="Sakkal Majalla" panose="02000000000000000000" pitchFamily="2" charset="-78"/>
              </a:rPr>
              <a:t>؟ </a:t>
            </a:r>
            <a:endParaRPr lang="en-US" sz="40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9" name="Flowchart: Terminator 5">
            <a:hlinkClick r:id="rId2" action="ppaction://hlinksldjump"/>
            <a:extLst>
              <a:ext uri="{FF2B5EF4-FFF2-40B4-BE49-F238E27FC236}">
                <a16:creationId xmlns:a16="http://schemas.microsoft.com/office/drawing/2014/main" xmlns="" id="{EA17CA2C-463F-4C03-9FAE-D86355B014EA}"/>
              </a:ext>
            </a:extLst>
          </p:cNvPr>
          <p:cNvSpPr/>
          <p:nvPr/>
        </p:nvSpPr>
        <p:spPr>
          <a:xfrm>
            <a:off x="2316480" y="3941309"/>
            <a:ext cx="2944196" cy="1059793"/>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smtClean="0">
                <a:solidFill>
                  <a:schemeClr val="bg1"/>
                </a:solidFill>
                <a:latin typeface="Sakkal Majalla" panose="02000000000000000000" pitchFamily="2" charset="-78"/>
                <a:cs typeface="Sakkal Majalla" panose="02000000000000000000" pitchFamily="2" charset="-78"/>
              </a:rPr>
              <a:t>خطأ</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0" name="Flowchart: Terminator 5">
            <a:hlinkClick r:id="rId3" action="ppaction://hlinksldjump"/>
            <a:extLst>
              <a:ext uri="{FF2B5EF4-FFF2-40B4-BE49-F238E27FC236}">
                <a16:creationId xmlns:a16="http://schemas.microsoft.com/office/drawing/2014/main" xmlns="" id="{EA17CA2C-463F-4C03-9FAE-D86355B014EA}"/>
              </a:ext>
            </a:extLst>
          </p:cNvPr>
          <p:cNvSpPr/>
          <p:nvPr/>
        </p:nvSpPr>
        <p:spPr>
          <a:xfrm>
            <a:off x="6942909" y="3946515"/>
            <a:ext cx="2944196" cy="1059793"/>
          </a:xfrm>
          <a:prstGeom prst="flowChartTerminator">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smtClean="0">
                <a:solidFill>
                  <a:schemeClr val="bg1"/>
                </a:solidFill>
                <a:latin typeface="Sakkal Majalla" panose="02000000000000000000" pitchFamily="2" charset="-78"/>
                <a:cs typeface="Sakkal Majalla" panose="02000000000000000000" pitchFamily="2" charset="-78"/>
              </a:rPr>
              <a:t>صح</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2"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5" name="Straight Connector 1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7914751"/>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251166" y="28277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332783" y="368075"/>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62380" y="1411953"/>
            <a:ext cx="11898702" cy="4427496"/>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xmlns="" id="{D43DF005-8041-4649-930B-EA0F93BF19FC}"/>
              </a:ext>
            </a:extLst>
          </p:cNvPr>
          <p:cNvSpPr/>
          <p:nvPr/>
        </p:nvSpPr>
        <p:spPr>
          <a:xfrm>
            <a:off x="8716597" y="0"/>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3" name="مستطيل 2"/>
          <p:cNvSpPr/>
          <p:nvPr/>
        </p:nvSpPr>
        <p:spPr>
          <a:xfrm>
            <a:off x="363071" y="1539793"/>
            <a:ext cx="11497320" cy="4144724"/>
          </a:xfrm>
          <a:prstGeom prst="rect">
            <a:avLst/>
          </a:prstGeom>
        </p:spPr>
        <p:txBody>
          <a:bodyPr wrap="square">
            <a:spAutoFit/>
          </a:bodyPr>
          <a:lstStyle/>
          <a:p>
            <a:pPr lvl="0" algn="r" rtl="1">
              <a:lnSpc>
                <a:spcPct val="115000"/>
              </a:lnSpc>
              <a:spcAft>
                <a:spcPts val="1000"/>
              </a:spcAft>
            </a:pP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4</a:t>
            </a:r>
            <a:r>
              <a:rPr lang="ar-BH" sz="4000" b="1" dirty="0" smtClean="0">
                <a:latin typeface="Sakkal Majalla" panose="02000000000000000000" pitchFamily="2" charset="-78"/>
                <a:ea typeface="Times New Roman" panose="02020603050405020304" pitchFamily="18" charset="0"/>
                <a:cs typeface="Sakkal Majalla" panose="02000000000000000000" pitchFamily="2" charset="-78"/>
              </a:rPr>
              <a:t>. </a:t>
            </a: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عدد مؤشرات وضعية الكوبون</a:t>
            </a:r>
            <a:r>
              <a:rPr lang="ar-BH" sz="4000" b="1" dirty="0" smtClean="0">
                <a:latin typeface="Sakkal Majalla" panose="02000000000000000000" pitchFamily="2" charset="-78"/>
                <a:ea typeface="Times New Roman" panose="02020603050405020304" pitchFamily="18" charset="0"/>
                <a:cs typeface="Sakkal Majalla" panose="02000000000000000000" pitchFamily="2" charset="-78"/>
              </a:rPr>
              <a:t>؟ </a:t>
            </a:r>
            <a:endParaRPr lang="ar-SA" sz="4000" b="1" dirty="0" smtClean="0">
              <a:latin typeface="Sakkal Majalla" panose="02000000000000000000" pitchFamily="2" charset="-78"/>
              <a:ea typeface="Times New Roman" panose="02020603050405020304" pitchFamily="18" charset="0"/>
              <a:cs typeface="Sakkal Majalla" panose="02000000000000000000" pitchFamily="2" charset="-78"/>
            </a:endParaRPr>
          </a:p>
          <a:p>
            <a:pPr lvl="0" algn="r" rtl="1">
              <a:lnSpc>
                <a:spcPct val="115000"/>
              </a:lnSpc>
              <a:spcAft>
                <a:spcPts val="1000"/>
              </a:spcAft>
            </a:pP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1-</a:t>
            </a:r>
          </a:p>
          <a:p>
            <a:pPr lvl="0" algn="r" rtl="1">
              <a:lnSpc>
                <a:spcPct val="115000"/>
              </a:lnSpc>
              <a:spcAft>
                <a:spcPts val="1000"/>
              </a:spcAft>
            </a:pP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2-</a:t>
            </a:r>
          </a:p>
          <a:p>
            <a:pPr lvl="0" algn="r" rtl="1">
              <a:lnSpc>
                <a:spcPct val="115000"/>
              </a:lnSpc>
              <a:spcAft>
                <a:spcPts val="1000"/>
              </a:spcAft>
            </a:pP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3-</a:t>
            </a:r>
          </a:p>
          <a:p>
            <a:pPr lvl="0" algn="r" rtl="1">
              <a:lnSpc>
                <a:spcPct val="115000"/>
              </a:lnSpc>
              <a:spcAft>
                <a:spcPts val="1000"/>
              </a:spcAft>
            </a:pPr>
            <a:r>
              <a:rPr lang="ar-SA" sz="4000" b="1" dirty="0" smtClean="0">
                <a:latin typeface="Sakkal Majalla" panose="02000000000000000000" pitchFamily="2" charset="-78"/>
                <a:ea typeface="Times New Roman" panose="02020603050405020304" pitchFamily="18" charset="0"/>
                <a:cs typeface="Sakkal Majalla" panose="02000000000000000000" pitchFamily="2" charset="-78"/>
              </a:rPr>
              <a:t>4-</a:t>
            </a:r>
            <a:endParaRPr lang="en-US" sz="40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2" name="Flowchart: Terminator 5">
            <a:hlinkClick r:id="rId2" action="ppaction://hlinksldjump"/>
            <a:extLst>
              <a:ext uri="{FF2B5EF4-FFF2-40B4-BE49-F238E27FC236}">
                <a16:creationId xmlns:a16="http://schemas.microsoft.com/office/drawing/2014/main" xmlns="" id="{EA17CA2C-463F-4C03-9FAE-D86355B014EA}"/>
              </a:ext>
            </a:extLst>
          </p:cNvPr>
          <p:cNvSpPr/>
          <p:nvPr/>
        </p:nvSpPr>
        <p:spPr>
          <a:xfrm>
            <a:off x="363071" y="4984882"/>
            <a:ext cx="2944196" cy="699635"/>
          </a:xfrm>
          <a:prstGeom prst="flowChartTerminator">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smtClean="0">
                <a:solidFill>
                  <a:schemeClr val="bg1"/>
                </a:solidFill>
                <a:latin typeface="Sakkal Majalla" panose="02000000000000000000" pitchFamily="2" charset="-78"/>
                <a:cs typeface="Sakkal Majalla" panose="02000000000000000000" pitchFamily="2" charset="-78"/>
              </a:rPr>
              <a:t>تأكد من الاجابة</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9862099"/>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22235" y="295331"/>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18"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7316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p15:prstTrans prst="origami"/>
      </p:transition>
    </mc:Choice>
    <mc:Fallback>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rId2" action="ppaction://hlinksldjump"/>
          </p:cNvPr>
          <p:cNvSpPr/>
          <p:nvPr/>
        </p:nvSpPr>
        <p:spPr>
          <a:xfrm>
            <a:off x="444137"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48594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rId2" action="ppaction://hlinksldjump"/>
          </p:cNvPr>
          <p:cNvSpPr/>
          <p:nvPr/>
        </p:nvSpPr>
        <p:spPr>
          <a:xfrm>
            <a:off x="367937" y="5414682"/>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7"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60704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Flowchart: Terminator 5">
            <a:hlinkClick r:id="rId3" action="ppaction://hlinksldjump"/>
          </p:cNvPr>
          <p:cNvSpPr/>
          <p:nvPr/>
        </p:nvSpPr>
        <p:spPr>
          <a:xfrm>
            <a:off x="650966"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18809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8" name="Flowchart: Terminator 6">
            <a:hlinkClick r:id="rId3" action="ppaction://hlinksldjump"/>
          </p:cNvPr>
          <p:cNvSpPr/>
          <p:nvPr/>
        </p:nvSpPr>
        <p:spPr>
          <a:xfrm>
            <a:off x="422366" y="4974883"/>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09205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Flowchart: Terminator 5">
            <a:hlinkClick r:id="rId3" action="ppaction://hlinksldjump"/>
          </p:cNvPr>
          <p:cNvSpPr/>
          <p:nvPr/>
        </p:nvSpPr>
        <p:spPr>
          <a:xfrm>
            <a:off x="270641"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41194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8" name="Flowchart: Terminator 6">
            <a:hlinkClick r:id="rId3" action="ppaction://hlinksldjump"/>
          </p:cNvPr>
          <p:cNvSpPr/>
          <p:nvPr/>
        </p:nvSpPr>
        <p:spPr>
          <a:xfrm>
            <a:off x="270641" y="5246599"/>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01791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236444" y="24751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3999199"/>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SA" sz="3600" b="1" dirty="0" smtClean="0">
                <a:solidFill>
                  <a:schemeClr val="tx1"/>
                </a:solidFill>
                <a:latin typeface="Sakkal Majalla" panose="02000000000000000000" pitchFamily="2" charset="-78"/>
                <a:cs typeface="Sakkal Majalla" panose="02000000000000000000" pitchFamily="2" charset="-78"/>
              </a:rPr>
              <a:t>4</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عدد مؤشرات وضعية الكوبون</a:t>
            </a:r>
            <a:r>
              <a:rPr lang="ar-BH"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3" name="مستطيل 2"/>
          <p:cNvSpPr/>
          <p:nvPr/>
        </p:nvSpPr>
        <p:spPr>
          <a:xfrm>
            <a:off x="3797189" y="2232166"/>
            <a:ext cx="7684022" cy="2800767"/>
          </a:xfrm>
          <a:prstGeom prst="rect">
            <a:avLst/>
          </a:prstGeom>
        </p:spPr>
        <p:txBody>
          <a:bodyPr wrap="square">
            <a:spAutoFit/>
          </a:bodyPr>
          <a:lstStyle/>
          <a:p>
            <a:pPr marL="571500" indent="-571500" algn="r" rtl="1">
              <a:lnSpc>
                <a:spcPct val="110000"/>
              </a:lnSpc>
              <a:buFont typeface="Wingdings" panose="05000000000000000000" pitchFamily="2" charset="2"/>
              <a:buChar char="v"/>
            </a:pPr>
            <a:r>
              <a:rPr lang="ar-BH" sz="3200" b="1" u="sng" dirty="0">
                <a:solidFill>
                  <a:schemeClr val="accent1">
                    <a:lumMod val="50000"/>
                  </a:schemeClr>
                </a:solidFill>
                <a:latin typeface="Sakkal Majalla" panose="02000000000000000000" pitchFamily="2" charset="-78"/>
                <a:cs typeface="Sakkal Majalla" panose="02000000000000000000" pitchFamily="2" charset="-78"/>
              </a:rPr>
              <a:t>الوضع عن البيع</a:t>
            </a:r>
            <a:r>
              <a:rPr lang="ar-BH" sz="3200" b="1" dirty="0">
                <a:solidFill>
                  <a:schemeClr val="accent1">
                    <a:lumMod val="50000"/>
                  </a:schemeClr>
                </a:solidFill>
                <a:latin typeface="Sakkal Majalla" panose="02000000000000000000" pitchFamily="2" charset="-78"/>
                <a:cs typeface="Sakkal Majalla" panose="02000000000000000000" pitchFamily="2" charset="-78"/>
              </a:rPr>
              <a:t>:  وهذا وضع الكوبون عند شراء التذكرة.</a:t>
            </a:r>
          </a:p>
          <a:p>
            <a:pPr marL="571500" indent="-571500" algn="r" rtl="1">
              <a:lnSpc>
                <a:spcPct val="110000"/>
              </a:lnSpc>
              <a:buFont typeface="Wingdings" panose="05000000000000000000" pitchFamily="2" charset="2"/>
              <a:buChar char="v"/>
            </a:pPr>
            <a:r>
              <a:rPr lang="ar-BH" sz="3200" b="1" u="sng" dirty="0">
                <a:solidFill>
                  <a:schemeClr val="accent1">
                    <a:lumMod val="50000"/>
                  </a:schemeClr>
                </a:solidFill>
                <a:latin typeface="Sakkal Majalla" panose="02000000000000000000" pitchFamily="2" charset="-78"/>
                <a:cs typeface="Sakkal Majalla" panose="02000000000000000000" pitchFamily="2" charset="-78"/>
              </a:rPr>
              <a:t>الوضع الحالي</a:t>
            </a:r>
            <a:r>
              <a:rPr lang="ar-BH" sz="3200" b="1" dirty="0">
                <a:solidFill>
                  <a:schemeClr val="accent1">
                    <a:lumMod val="50000"/>
                  </a:schemeClr>
                </a:solidFill>
                <a:latin typeface="Sakkal Majalla" panose="02000000000000000000" pitchFamily="2" charset="-78"/>
                <a:cs typeface="Sakkal Majalla" panose="02000000000000000000" pitchFamily="2" charset="-78"/>
              </a:rPr>
              <a:t>:  وهذا يميزه عن وضعه عند شراء التذكرة.</a:t>
            </a:r>
          </a:p>
          <a:p>
            <a:pPr marL="571500" indent="-571500" algn="r" rtl="1">
              <a:lnSpc>
                <a:spcPct val="110000"/>
              </a:lnSpc>
              <a:buFont typeface="Wingdings" panose="05000000000000000000" pitchFamily="2" charset="2"/>
              <a:buChar char="v"/>
            </a:pPr>
            <a:r>
              <a:rPr lang="ar-BH" sz="3200" b="1" u="sng" dirty="0">
                <a:solidFill>
                  <a:schemeClr val="accent1">
                    <a:lumMod val="50000"/>
                  </a:schemeClr>
                </a:solidFill>
                <a:latin typeface="Sakkal Majalla" panose="02000000000000000000" pitchFamily="2" charset="-78"/>
                <a:cs typeface="Sakkal Majalla" panose="02000000000000000000" pitchFamily="2" charset="-78"/>
              </a:rPr>
              <a:t>الوضع عند المراجعة</a:t>
            </a:r>
            <a:r>
              <a:rPr lang="ar-BH" sz="3200" b="1" dirty="0">
                <a:solidFill>
                  <a:schemeClr val="accent1">
                    <a:lumMod val="50000"/>
                  </a:schemeClr>
                </a:solidFill>
                <a:latin typeface="Sakkal Majalla" panose="02000000000000000000" pitchFamily="2" charset="-78"/>
                <a:cs typeface="Sakkal Majalla" panose="02000000000000000000" pitchFamily="2" charset="-78"/>
              </a:rPr>
              <a:t>:  وهذا وضع الكوبون بعد إنهاء إجراءات المراجعة في المطار.</a:t>
            </a:r>
          </a:p>
          <a:p>
            <a:pPr marL="571500" indent="-571500" algn="r" rtl="1">
              <a:lnSpc>
                <a:spcPct val="110000"/>
              </a:lnSpc>
              <a:buFont typeface="Wingdings" panose="05000000000000000000" pitchFamily="2" charset="2"/>
              <a:buChar char="v"/>
            </a:pPr>
            <a:r>
              <a:rPr lang="ar-BH" sz="3200" b="1" u="sng" dirty="0">
                <a:solidFill>
                  <a:schemeClr val="accent1">
                    <a:lumMod val="50000"/>
                  </a:schemeClr>
                </a:solidFill>
                <a:latin typeface="Sakkal Majalla" panose="02000000000000000000" pitchFamily="2" charset="-78"/>
                <a:cs typeface="Sakkal Majalla" panose="02000000000000000000" pitchFamily="2" charset="-78"/>
              </a:rPr>
              <a:t>الكوبون المستعمل</a:t>
            </a:r>
            <a:r>
              <a:rPr lang="ar-BH" sz="3200" b="1" dirty="0">
                <a:solidFill>
                  <a:schemeClr val="accent1">
                    <a:lumMod val="50000"/>
                  </a:schemeClr>
                </a:solidFill>
                <a:latin typeface="Sakkal Majalla" panose="02000000000000000000" pitchFamily="2" charset="-78"/>
                <a:cs typeface="Sakkal Majalla" panose="02000000000000000000" pitchFamily="2" charset="-78"/>
              </a:rPr>
              <a:t>:  وهذا يبين أن الكوبون قد تم استعماله.</a:t>
            </a:r>
            <a:endParaRPr lang="ar-SA" sz="32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sp>
        <p:nvSpPr>
          <p:cNvPr id="9" name="Rectangle 6"/>
          <p:cNvSpPr/>
          <p:nvPr/>
        </p:nvSpPr>
        <p:spPr>
          <a:xfrm>
            <a:off x="2985925" y="279488"/>
            <a:ext cx="7279725"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0" name="Google Shape;606;p37">
            <a:extLst>
              <a:ext uri="{FF2B5EF4-FFF2-40B4-BE49-F238E27FC236}">
                <a16:creationId xmlns:a16="http://schemas.microsoft.com/office/drawing/2014/main" xmlns="" id="{CCB4F4C1-BB4A-475E-A861-3F78AFB5FF07}"/>
              </a:ext>
            </a:extLst>
          </p:cNvPr>
          <p:cNvGrpSpPr/>
          <p:nvPr/>
        </p:nvGrpSpPr>
        <p:grpSpPr>
          <a:xfrm>
            <a:off x="8464542" y="343655"/>
            <a:ext cx="751685" cy="838520"/>
            <a:chOff x="1923675" y="1633650"/>
            <a:chExt cx="436000" cy="435975"/>
          </a:xfrm>
        </p:grpSpPr>
        <p:sp>
          <p:nvSpPr>
            <p:cNvPr id="11" name="Google Shape;607;p37">
              <a:extLst>
                <a:ext uri="{FF2B5EF4-FFF2-40B4-BE49-F238E27FC236}">
                  <a16:creationId xmlns:a16="http://schemas.microsoft.com/office/drawing/2014/main" xmlns=""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7">
              <a:extLst>
                <a:ext uri="{FF2B5EF4-FFF2-40B4-BE49-F238E27FC236}">
                  <a16:creationId xmlns:a16="http://schemas.microsoft.com/office/drawing/2014/main" xmlns=""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7">
              <a:extLst>
                <a:ext uri="{FF2B5EF4-FFF2-40B4-BE49-F238E27FC236}">
                  <a16:creationId xmlns:a16="http://schemas.microsoft.com/office/drawing/2014/main" xmlns=""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0;p37">
              <a:extLst>
                <a:ext uri="{FF2B5EF4-FFF2-40B4-BE49-F238E27FC236}">
                  <a16:creationId xmlns:a16="http://schemas.microsoft.com/office/drawing/2014/main" xmlns=""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a16="http://schemas.microsoft.com/office/drawing/2014/main" xmlns=""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a16="http://schemas.microsoft.com/office/drawing/2014/main" xmlns=""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Flowchart: Terminator 5">
            <a:hlinkClick r:id="rId2" action="ppaction://hlinksldjump"/>
          </p:cNvPr>
          <p:cNvSpPr/>
          <p:nvPr/>
        </p:nvSpPr>
        <p:spPr>
          <a:xfrm>
            <a:off x="533544" y="4900990"/>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1169713"/>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94383" y="2259433"/>
            <a:ext cx="8624731" cy="387173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999057" y="2556296"/>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8000" dirty="0" smtClean="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3160059" y="4293685"/>
            <a:ext cx="9403163"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6600" dirty="0" smtClean="0">
                <a:ln>
                  <a:solidFill>
                    <a:srgbClr val="3F5378"/>
                  </a:solidFill>
                </a:ln>
                <a:solidFill>
                  <a:schemeClr val="bg1"/>
                </a:solidFill>
                <a:latin typeface="Arial Black" panose="020B0A04020102020204" pitchFamily="34" charset="0"/>
                <a:cs typeface="PT Bold Heading" panose="02010400000000000000" pitchFamily="2" charset="-78"/>
              </a:rPr>
              <a:t>التذ</a:t>
            </a:r>
            <a:r>
              <a:rPr lang="ar-SA" sz="6600" dirty="0" smtClean="0">
                <a:ln>
                  <a:solidFill>
                    <a:srgbClr val="3F5378"/>
                  </a:solidFill>
                </a:ln>
                <a:solidFill>
                  <a:schemeClr val="bg1"/>
                </a:solidFill>
                <a:latin typeface="Arial Black" panose="020B0A04020102020204" pitchFamily="34" charset="0"/>
                <a:cs typeface="PT Bold Heading" panose="02010400000000000000" pitchFamily="2" charset="-78"/>
              </a:rPr>
              <a:t>كرة الالكترونية</a:t>
            </a:r>
            <a:endParaRPr lang="ar-SA" sz="6600" dirty="0">
              <a:ln>
                <a:solidFill>
                  <a:srgbClr val="3F5378"/>
                </a:solidFill>
              </a:ln>
              <a:solidFill>
                <a:schemeClr val="bg1"/>
              </a:solidFill>
              <a:latin typeface="Arial Black" panose="020B0A04020102020204" pitchFamily="34" charset="0"/>
              <a:cs typeface="PT Bold Heading" panose="02010400000000000000" pitchFamily="2" charset="-78"/>
            </a:endParaRPr>
          </a:p>
        </p:txBody>
      </p:sp>
      <p:pic>
        <p:nvPicPr>
          <p:cNvPr id="5" name="Picture 4">
            <a:extLst>
              <a:ext uri="{FF2B5EF4-FFF2-40B4-BE49-F238E27FC236}">
                <a16:creationId xmlns:a16="http://schemas.microsoft.com/office/drawing/2014/main" xmlns="" id="{1F5FCFC6-E1A1-47F5-80FF-08434F78D171}"/>
              </a:ext>
            </a:extLst>
          </p:cNvPr>
          <p:cNvPicPr>
            <a:picLocks noChangeAspect="1"/>
          </p:cNvPicPr>
          <p:nvPr/>
        </p:nvPicPr>
        <p:blipFill rotWithShape="1">
          <a:blip r:embed="rId2"/>
          <a:srcRect l="37924" t="28050" r="37948" b="14088"/>
          <a:stretch/>
        </p:blipFill>
        <p:spPr>
          <a:xfrm>
            <a:off x="152400" y="2628839"/>
            <a:ext cx="2596288" cy="3502324"/>
          </a:xfrm>
          <a:prstGeom prst="rect">
            <a:avLst/>
          </a:prstGeom>
          <a:ln>
            <a:solidFill>
              <a:schemeClr val="tx1"/>
            </a:solidFill>
          </a:ln>
        </p:spPr>
      </p:pic>
      <p:sp>
        <p:nvSpPr>
          <p:cNvPr id="2" name="Flowchart: Process 1">
            <a:extLst>
              <a:ext uri="{FF2B5EF4-FFF2-40B4-BE49-F238E27FC236}">
                <a16:creationId xmlns:a16="http://schemas.microsoft.com/office/drawing/2014/main" xmlns="" id="{E559DDD1-AE14-4650-8488-CEAEF07C36E1}"/>
              </a:ext>
            </a:extLst>
          </p:cNvPr>
          <p:cNvSpPr/>
          <p:nvPr/>
        </p:nvSpPr>
        <p:spPr>
          <a:xfrm>
            <a:off x="152400" y="5305643"/>
            <a:ext cx="2596288" cy="69874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PT Bold Heading" panose="02010400000000000000" pitchFamily="2" charset="-78"/>
              </a:rPr>
              <a:t>صفحات </a:t>
            </a:r>
            <a:r>
              <a:rPr lang="ar-SA" sz="3200" dirty="0" smtClean="0">
                <a:cs typeface="PT Bold Heading" panose="02010400000000000000" pitchFamily="2" charset="-78"/>
              </a:rPr>
              <a:t>40</a:t>
            </a:r>
            <a:r>
              <a:rPr lang="ar-BH" sz="3200" dirty="0" smtClean="0">
                <a:cs typeface="PT Bold Heading" panose="02010400000000000000" pitchFamily="2" charset="-78"/>
              </a:rPr>
              <a:t>-</a:t>
            </a:r>
            <a:r>
              <a:rPr lang="ar-SA" sz="3200" dirty="0" smtClean="0">
                <a:cs typeface="PT Bold Heading" panose="02010400000000000000" pitchFamily="2" charset="-78"/>
              </a:rPr>
              <a:t>43</a:t>
            </a:r>
            <a:endParaRPr lang="ar-SA" sz="3200" dirty="0">
              <a:cs typeface="PT Bold Heading" panose="02010400000000000000" pitchFamily="2" charset="-78"/>
            </a:endParaRPr>
          </a:p>
        </p:txBody>
      </p:sp>
      <p:pic>
        <p:nvPicPr>
          <p:cNvPr id="1026" name="Picture 2" descr="Airline Tickets Png &amp; Free Airline Tickets.png Transparent Images #132322 -  PNG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22" y="149107"/>
            <a:ext cx="4766049" cy="26689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95335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930C97ED-1EA4-4F48-AB8D-314B631154AC}"/>
              </a:ext>
            </a:extLst>
          </p:cNvPr>
          <p:cNvSpPr/>
          <p:nvPr/>
        </p:nvSpPr>
        <p:spPr>
          <a:xfrm>
            <a:off x="152400" y="1445620"/>
            <a:ext cx="11933208" cy="4236724"/>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r>
              <a:rPr lang="ar-BH" sz="4000" b="1" dirty="0" smtClean="0">
                <a:solidFill>
                  <a:srgbClr val="C00000"/>
                </a:solidFill>
                <a:latin typeface="Arial" pitchFamily="34" charset="0"/>
              </a:rPr>
              <a:t>:</a:t>
            </a:r>
          </a:p>
          <a:p>
            <a:pPr marL="457200" indent="-457200" algn="r" rtl="1" fontAlgn="auto">
              <a:lnSpc>
                <a:spcPct val="150000"/>
              </a:lnSpc>
              <a:spcAft>
                <a:spcPts val="0"/>
              </a:spcAft>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يعرف التذكرة الالكترونية.</a:t>
            </a:r>
          </a:p>
          <a:p>
            <a:pPr marL="457200" indent="-457200" algn="r" rtl="1" fontAlgn="auto">
              <a:lnSpc>
                <a:spcPct val="150000"/>
              </a:lnSpc>
              <a:spcAft>
                <a:spcPts val="0"/>
              </a:spcAft>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يحدد التعاريف الخاصة بالتذكرة الالكترونية.</a:t>
            </a:r>
          </a:p>
          <a:p>
            <a:pPr marL="457200" indent="-457200" algn="r" rtl="1" fontAlgn="auto">
              <a:lnSpc>
                <a:spcPct val="150000"/>
              </a:lnSpc>
              <a:spcAft>
                <a:spcPts val="0"/>
              </a:spcAft>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يفسر محتويات التذاكر الالكترونية.</a:t>
            </a:r>
          </a:p>
          <a:p>
            <a:pPr marL="457200" indent="-457200" algn="r" rtl="1" fontAlgn="auto">
              <a:lnSpc>
                <a:spcPct val="150000"/>
              </a:lnSpc>
              <a:spcAft>
                <a:spcPts val="0"/>
              </a:spcAft>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يعدد مؤشرات وضعية الكوبون.</a:t>
            </a:r>
            <a:endParaRPr lang="ar-BH" sz="2800" b="1" dirty="0" smtClean="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033451"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645380" y="400088"/>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8792967" y="381375"/>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5"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7" name="Straight Connector 1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17920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69662" y="8551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05434" y="293686"/>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ثانيًا:  التذكرة الإلكترونية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638741" y="231883"/>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74171" y="1300881"/>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208463" indent="-457200" algn="just" rtl="1">
              <a:lnSpc>
                <a:spcPct val="150000"/>
              </a:lnSpc>
              <a:buFont typeface="Arial" panose="020B0604020202020204" pitchFamily="34" charset="0"/>
              <a:buChar char="•"/>
            </a:pPr>
            <a:r>
              <a:rPr lang="ar-SA" sz="2800" b="1" dirty="0" smtClean="0">
                <a:solidFill>
                  <a:schemeClr val="tx1"/>
                </a:solidFill>
                <a:latin typeface="Sakkal Majalla" panose="02000000000000000000" pitchFamily="2" charset="-78"/>
                <a:cs typeface="Sakkal Majalla" panose="02000000000000000000" pitchFamily="2" charset="-78"/>
              </a:rPr>
              <a:t>بحلول النصف الثاني من عام 2008م أعلن الاتحاد الدولي للنقل </a:t>
            </a:r>
            <a:r>
              <a:rPr lang="ar-SA" sz="2300" b="1" dirty="0" smtClean="0">
                <a:solidFill>
                  <a:schemeClr val="tx1"/>
                </a:solidFill>
                <a:latin typeface="Sakkal Majalla" panose="02000000000000000000" pitchFamily="2" charset="-78"/>
                <a:cs typeface="Sakkal Majalla" panose="02000000000000000000" pitchFamily="2" charset="-78"/>
              </a:rPr>
              <a:t>الجوي (</a:t>
            </a:r>
            <a:r>
              <a:rPr lang="ar-SA" sz="2300" b="1" dirty="0" err="1" smtClean="0">
                <a:solidFill>
                  <a:schemeClr val="tx1"/>
                </a:solidFill>
                <a:latin typeface="Sakkal Majalla" panose="02000000000000000000" pitchFamily="2" charset="-78"/>
                <a:cs typeface="Sakkal Majalla" panose="02000000000000000000" pitchFamily="2" charset="-78"/>
              </a:rPr>
              <a:t>أياتا</a:t>
            </a:r>
            <a:r>
              <a:rPr lang="ar-SA" sz="2300" b="1" dirty="0" smtClean="0">
                <a:solidFill>
                  <a:schemeClr val="tx1"/>
                </a:solidFill>
                <a:latin typeface="Sakkal Majalla" panose="02000000000000000000" pitchFamily="2" charset="-78"/>
                <a:cs typeface="Sakkal Majalla" panose="02000000000000000000" pitchFamily="2" charset="-78"/>
              </a:rPr>
              <a:t>) بتحول كافة شركات الطيران العالمية إلى العمل بنظام الحجوزات الإلكترونية بنسبة 100%.</a:t>
            </a:r>
            <a:endParaRPr lang="ar-SA" sz="2300" b="1" dirty="0">
              <a:solidFill>
                <a:schemeClr val="tx1"/>
              </a:solidFill>
              <a:latin typeface="Sakkal Majalla" panose="02000000000000000000" pitchFamily="2" charset="-78"/>
              <a:cs typeface="Sakkal Majalla" panose="02000000000000000000" pitchFamily="2" charset="-78"/>
            </a:endParaRPr>
          </a:p>
          <a:p>
            <a:pPr marL="4208463" indent="-457200" algn="just" rtl="1">
              <a:lnSpc>
                <a:spcPct val="150000"/>
              </a:lnSpc>
              <a:buFont typeface="Arial" panose="020B0604020202020204" pitchFamily="34" charset="0"/>
              <a:buChar char="•"/>
            </a:pPr>
            <a:r>
              <a:rPr lang="ar-BH" sz="2300" b="1" dirty="0" smtClean="0">
                <a:solidFill>
                  <a:schemeClr val="tx1"/>
                </a:solidFill>
                <a:latin typeface="Sakkal Majalla" panose="02000000000000000000" pitchFamily="2" charset="-78"/>
                <a:cs typeface="Sakkal Majalla" panose="02000000000000000000" pitchFamily="2" charset="-78"/>
              </a:rPr>
              <a:t>تعد </a:t>
            </a:r>
            <a:r>
              <a:rPr lang="ar-BH" sz="2300" b="1" dirty="0">
                <a:solidFill>
                  <a:schemeClr val="tx1"/>
                </a:solidFill>
                <a:latin typeface="Sakkal Majalla" panose="02000000000000000000" pitchFamily="2" charset="-78"/>
                <a:cs typeface="Sakkal Majalla" panose="02000000000000000000" pitchFamily="2" charset="-78"/>
              </a:rPr>
              <a:t>الوثائق </a:t>
            </a:r>
            <a:r>
              <a:rPr lang="ar-BH" sz="2300" b="1" dirty="0" smtClean="0">
                <a:solidFill>
                  <a:schemeClr val="tx1"/>
                </a:solidFill>
                <a:latin typeface="Sakkal Majalla" panose="02000000000000000000" pitchFamily="2" charset="-78"/>
                <a:cs typeface="Sakkal Majalla" panose="02000000000000000000" pitchFamily="2" charset="-78"/>
              </a:rPr>
              <a:t>الإلكترونية </a:t>
            </a:r>
            <a:r>
              <a:rPr lang="ar-BH" sz="2300" b="1" dirty="0">
                <a:solidFill>
                  <a:schemeClr val="tx1"/>
                </a:solidFill>
                <a:latin typeface="Sakkal Majalla" panose="02000000000000000000" pitchFamily="2" charset="-78"/>
                <a:cs typeface="Sakkal Majalla" panose="02000000000000000000" pitchFamily="2" charset="-78"/>
              </a:rPr>
              <a:t>وسيله لتوثيق البيع وتتبع استعمال المسافر لوسائل المواصلات دون اللجوء </a:t>
            </a:r>
            <a:r>
              <a:rPr lang="ar-BH" sz="2300" b="1" dirty="0" smtClean="0">
                <a:solidFill>
                  <a:schemeClr val="tx1"/>
                </a:solidFill>
                <a:latin typeface="Sakkal Majalla" panose="02000000000000000000" pitchFamily="2" charset="-78"/>
                <a:cs typeface="Sakkal Majalla" panose="02000000000000000000" pitchFamily="2" charset="-78"/>
              </a:rPr>
              <a:t>إلى </a:t>
            </a:r>
            <a:r>
              <a:rPr lang="ar-BH" sz="2300" b="1" dirty="0">
                <a:solidFill>
                  <a:schemeClr val="tx1"/>
                </a:solidFill>
                <a:latin typeface="Sakkal Majalla" panose="02000000000000000000" pitchFamily="2" charset="-78"/>
                <a:cs typeface="Sakkal Majalla" panose="02000000000000000000" pitchFamily="2" charset="-78"/>
              </a:rPr>
              <a:t>إصدارات </a:t>
            </a:r>
            <a:r>
              <a:rPr lang="ar-BH" sz="2300" b="1" dirty="0" smtClean="0">
                <a:solidFill>
                  <a:schemeClr val="tx1"/>
                </a:solidFill>
                <a:latin typeface="Sakkal Majalla" panose="02000000000000000000" pitchFamily="2" charset="-78"/>
                <a:cs typeface="Sakkal Majalla" panose="02000000000000000000" pitchFamily="2" charset="-78"/>
              </a:rPr>
              <a:t>ورقية </a:t>
            </a:r>
            <a:r>
              <a:rPr lang="ar-BH" sz="2300" b="1" dirty="0">
                <a:solidFill>
                  <a:schemeClr val="tx1"/>
                </a:solidFill>
                <a:latin typeface="Sakkal Majalla" panose="02000000000000000000" pitchFamily="2" charset="-78"/>
                <a:cs typeface="Sakkal Majalla" panose="02000000000000000000" pitchFamily="2" charset="-78"/>
              </a:rPr>
              <a:t>ذات </a:t>
            </a:r>
            <a:r>
              <a:rPr lang="ar-BH" sz="2300" b="1" dirty="0" smtClean="0">
                <a:solidFill>
                  <a:schemeClr val="tx1"/>
                </a:solidFill>
                <a:latin typeface="Sakkal Majalla" panose="02000000000000000000" pitchFamily="2" charset="-78"/>
                <a:cs typeface="Sakkal Majalla" panose="02000000000000000000" pitchFamily="2" charset="-78"/>
              </a:rPr>
              <a:t>قيمة مالية.  </a:t>
            </a:r>
          </a:p>
          <a:p>
            <a:pPr marL="4208463" indent="-457200" algn="just" rtl="1">
              <a:lnSpc>
                <a:spcPct val="150000"/>
              </a:lnSpc>
              <a:buFont typeface="Arial" panose="020B0604020202020204" pitchFamily="34" charset="0"/>
              <a:buChar char="•"/>
            </a:pPr>
            <a:r>
              <a:rPr lang="ar-BH" sz="2300" b="1" dirty="0" smtClean="0">
                <a:solidFill>
                  <a:schemeClr val="tx1"/>
                </a:solidFill>
                <a:latin typeface="Sakkal Majalla" panose="02000000000000000000" pitchFamily="2" charset="-78"/>
                <a:cs typeface="Sakkal Majalla" panose="02000000000000000000" pitchFamily="2" charset="-78"/>
              </a:rPr>
              <a:t>ومع إمكانية تخزين البيانات فإنه بات بالإمكان الحفاظ على التغيير الذي طرأ على التذكرة الإلكترونية من خلال سجلها التاريخي لدى شركة الطيران التي أصدرتها.  وإذا ما أرادت شركة أخرى غير الصادرة لها استعمالها فإنه يتعين على الناقلة الجديدة طلب الإذن إلكترونيًا بشرط أن توجد اتفاقية مسبقة لتبادل التذاكر فيما بينهما.</a:t>
            </a:r>
            <a:endParaRPr lang="en-US" sz="23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8194" name="Picture 2" descr="Digital, e-booking, e-ticket, marketing, mobile ticketing, online ticket,  ticket booking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180" y="1527752"/>
            <a:ext cx="4111718" cy="411171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44368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 calcmode="lin" valueType="num">
                                      <p:cBhvr additive="base">
                                        <p:cTn id="21"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24594"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59861" y="380227"/>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ثانيًا:  التذكرة الإلكترونية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693168" y="318424"/>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547603"/>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BH" sz="3200" dirty="0" smtClean="0">
                <a:solidFill>
                  <a:srgbClr val="C00000"/>
                </a:solidFill>
                <a:latin typeface="Sakkal Majalla" panose="02000000000000000000" pitchFamily="2" charset="-78"/>
                <a:cs typeface="PT Bold Heading" panose="02010400000000000000" pitchFamily="2" charset="-78"/>
              </a:rPr>
              <a:t>تعاريف خاصة بالتذاكر الإلكترونية:</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الناقلة المخولة لرفع فاتورة إلى شركة الإصدار  </a:t>
            </a:r>
            <a:r>
              <a:rPr lang="en-US" sz="3200" b="1" dirty="0">
                <a:solidFill>
                  <a:schemeClr val="tx1"/>
                </a:solidFill>
                <a:latin typeface="Sakkal Majalla" panose="02000000000000000000" pitchFamily="2" charset="-78"/>
                <a:cs typeface="Sakkal Majalla" panose="02000000000000000000" pitchFamily="2" charset="-78"/>
              </a:rPr>
              <a:t>Billing Carrier </a:t>
            </a:r>
            <a:endParaRPr lang="ar-BH" sz="3200" b="1"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كوبون رحلة </a:t>
            </a:r>
            <a:r>
              <a:rPr lang="ar-BH" sz="3200" b="1" dirty="0" smtClean="0">
                <a:solidFill>
                  <a:schemeClr val="tx1"/>
                </a:solidFill>
                <a:latin typeface="Sakkal Majalla" panose="02000000000000000000" pitchFamily="2" charset="-78"/>
                <a:cs typeface="Sakkal Majalla" panose="02000000000000000000" pitchFamily="2" charset="-78"/>
              </a:rPr>
              <a:t>إلكتروني  </a:t>
            </a:r>
            <a:r>
              <a:rPr lang="en-US" sz="3200" b="1" dirty="0">
                <a:solidFill>
                  <a:schemeClr val="tx1"/>
                </a:solidFill>
                <a:latin typeface="Sakkal Majalla" panose="02000000000000000000" pitchFamily="2" charset="-78"/>
                <a:cs typeface="Sakkal Majalla" panose="02000000000000000000" pitchFamily="2" charset="-78"/>
              </a:rPr>
              <a:t>Electronic Coupon</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تذكرة </a:t>
            </a:r>
            <a:r>
              <a:rPr lang="ar-BH" sz="3200" b="1" dirty="0" smtClean="0">
                <a:solidFill>
                  <a:schemeClr val="tx1"/>
                </a:solidFill>
                <a:latin typeface="Sakkal Majalla" panose="02000000000000000000" pitchFamily="2" charset="-78"/>
                <a:cs typeface="Sakkal Majalla" panose="02000000000000000000" pitchFamily="2" charset="-78"/>
              </a:rPr>
              <a:t>إلكترونية  </a:t>
            </a:r>
            <a:r>
              <a:rPr lang="en-US" sz="3200" b="1" dirty="0">
                <a:solidFill>
                  <a:schemeClr val="tx1"/>
                </a:solidFill>
                <a:latin typeface="Sakkal Majalla" panose="02000000000000000000" pitchFamily="2" charset="-78"/>
                <a:cs typeface="Sakkal Majalla" panose="02000000000000000000" pitchFamily="2" charset="-78"/>
              </a:rPr>
              <a:t>Electronic Ticket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رصيد/ نسخة مطبوعة من بيانات الرحلة والقوانين </a:t>
            </a:r>
            <a:r>
              <a:rPr lang="en-US" sz="3200" b="1" dirty="0" smtClean="0">
                <a:solidFill>
                  <a:schemeClr val="tx1"/>
                </a:solidFill>
                <a:latin typeface="Sakkal Majalla" panose="02000000000000000000" pitchFamily="2" charset="-78"/>
                <a:cs typeface="Sakkal Majalla" panose="02000000000000000000" pitchFamily="2" charset="-78"/>
              </a:rPr>
              <a:t>Receipt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 المسوق في حالة الرمز المشترك </a:t>
            </a:r>
            <a:r>
              <a:rPr lang="en-US" sz="3200" b="1" dirty="0">
                <a:solidFill>
                  <a:schemeClr val="tx1"/>
                </a:solidFill>
                <a:latin typeface="Sakkal Majalla" panose="02000000000000000000" pitchFamily="2" charset="-78"/>
                <a:cs typeface="Sakkal Majalla" panose="02000000000000000000" pitchFamily="2" charset="-78"/>
              </a:rPr>
              <a:t>Marketing Carrier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 الفعلي في حالة الرمز المشترك  </a:t>
            </a:r>
            <a:r>
              <a:rPr lang="en-US" sz="3200" b="1" dirty="0">
                <a:solidFill>
                  <a:schemeClr val="tx1"/>
                </a:solidFill>
                <a:latin typeface="Sakkal Majalla" panose="02000000000000000000" pitchFamily="2" charset="-78"/>
                <a:cs typeface="Sakkal Majalla" panose="02000000000000000000" pitchFamily="2" charset="-78"/>
              </a:rPr>
              <a:t>Operating Carrier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الشركة التي تقوم بخدمة المسافرين في المطار  </a:t>
            </a:r>
            <a:r>
              <a:rPr lang="en-US" sz="3200" b="1" dirty="0">
                <a:solidFill>
                  <a:schemeClr val="tx1"/>
                </a:solidFill>
                <a:latin typeface="Sakkal Majalla" panose="02000000000000000000" pitchFamily="2" charset="-78"/>
                <a:cs typeface="Sakkal Majalla" panose="02000000000000000000" pitchFamily="2" charset="-78"/>
              </a:rPr>
              <a:t>Ticket Handler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 المشرع (شركة الإصدار)  </a:t>
            </a:r>
            <a:r>
              <a:rPr lang="en-US" sz="3200" b="1" dirty="0">
                <a:solidFill>
                  <a:schemeClr val="tx1"/>
                </a:solidFill>
                <a:latin typeface="Sakkal Majalla" panose="02000000000000000000" pitchFamily="2" charset="-78"/>
                <a:cs typeface="Sakkal Majalla" panose="02000000000000000000" pitchFamily="2" charset="-78"/>
              </a:rPr>
              <a:t>Validating carrier </a:t>
            </a:r>
          </a:p>
          <a:p>
            <a:pPr marL="457200" indent="-457200" algn="r" rtl="1">
              <a:buFont typeface="Arial" panose="020B0604020202020204" pitchFamily="34" charset="0"/>
              <a:buChar char="•"/>
            </a:pPr>
            <a:endParaRPr lang="en-US" sz="24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11266" name="Picture 2" descr="Airplane ticket, online reservation, online ticket booking, ticket  reservation, ticketing app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8574"/>
            <a:ext cx="4178788" cy="417878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7275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236562" y="233235"/>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28" name="Rectangle 6"/>
          <p:cNvSpPr/>
          <p:nvPr/>
        </p:nvSpPr>
        <p:spPr>
          <a:xfrm>
            <a:off x="2329372" y="472947"/>
            <a:ext cx="6794581" cy="707886"/>
          </a:xfrm>
          <a:prstGeom prst="rect">
            <a:avLst/>
          </a:prstGeom>
        </p:spPr>
        <p:txBody>
          <a:bodyPr wrap="square">
            <a:spAutoFit/>
          </a:bodyPr>
          <a:lstStyle/>
          <a:p>
            <a:pPr algn="ctr"/>
            <a:r>
              <a:rPr lang="en-US" sz="4000" dirty="0" smtClean="0">
                <a:ln w="9525">
                  <a:noFill/>
                  <a:prstDash val="solid"/>
                </a:ln>
                <a:solidFill>
                  <a:schemeClr val="bg1"/>
                </a:solidFill>
                <a:latin typeface="Arial Black" panose="020B0A04020102020204" pitchFamily="34" charset="0"/>
                <a:cs typeface="PT Bold Heading" panose="02010400000000000000" pitchFamily="2" charset="-78"/>
              </a:rPr>
              <a:t>VCR </a:t>
            </a: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بيانات للتذكرة الإلكترونية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9005136" y="312033"/>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63552" y="1390090"/>
            <a:ext cx="11898702" cy="4657959"/>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a:t>
            </a:r>
            <a:r>
              <a:rPr lang="ar-BH" sz="2500" b="1" dirty="0" smtClean="0">
                <a:solidFill>
                  <a:schemeClr val="tx1"/>
                </a:solidFill>
                <a:latin typeface="Sakkal Majalla" panose="02000000000000000000" pitchFamily="2" charset="-78"/>
                <a:cs typeface="Sakkal Majalla" panose="02000000000000000000" pitchFamily="2" charset="-78"/>
              </a:rPr>
              <a:t>سجل </a:t>
            </a:r>
            <a:r>
              <a:rPr lang="ar-BH" sz="2500" b="1" dirty="0">
                <a:solidFill>
                  <a:schemeClr val="tx1"/>
                </a:solidFill>
                <a:latin typeface="Sakkal Majalla" panose="02000000000000000000" pitchFamily="2" charset="-78"/>
                <a:cs typeface="Sakkal Majalla" panose="02000000000000000000" pitchFamily="2" charset="-78"/>
              </a:rPr>
              <a:t>كوبون الكتروني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رقم </a:t>
            </a:r>
            <a:r>
              <a:rPr lang="ar-BH" sz="2500" b="1" dirty="0">
                <a:solidFill>
                  <a:schemeClr val="tx1"/>
                </a:solidFill>
                <a:latin typeface="Sakkal Majalla" panose="02000000000000000000" pitchFamily="2" charset="-78"/>
                <a:cs typeface="Sakkal Majalla" panose="02000000000000000000" pitchFamily="2" charset="-78"/>
              </a:rPr>
              <a:t>التذكرة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اسم </a:t>
            </a:r>
            <a:r>
              <a:rPr lang="ar-BH" sz="2500" b="1" dirty="0">
                <a:solidFill>
                  <a:schemeClr val="tx1"/>
                </a:solidFill>
                <a:latin typeface="Sakkal Majalla" panose="02000000000000000000" pitchFamily="2" charset="-78"/>
                <a:cs typeface="Sakkal Majalla" panose="02000000000000000000" pitchFamily="2" charset="-78"/>
              </a:rPr>
              <a:t>المسافر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عدد </a:t>
            </a:r>
            <a:r>
              <a:rPr lang="ar-BH" sz="2500" b="1" dirty="0" smtClean="0">
                <a:solidFill>
                  <a:schemeClr val="tx1"/>
                </a:solidFill>
                <a:latin typeface="Sakkal Majalla" panose="02000000000000000000" pitchFamily="2" charset="-78"/>
                <a:cs typeface="Sakkal Majalla" panose="02000000000000000000" pitchFamily="2" charset="-78"/>
              </a:rPr>
              <a:t>الك</a:t>
            </a:r>
            <a:r>
              <a:rPr lang="ar-SA" sz="2500" b="1" dirty="0">
                <a:solidFill>
                  <a:schemeClr val="tx1"/>
                </a:solidFill>
                <a:latin typeface="Sakkal Majalla" panose="02000000000000000000" pitchFamily="2" charset="-78"/>
                <a:cs typeface="Sakkal Majalla" panose="02000000000000000000" pitchFamily="2" charset="-78"/>
              </a:rPr>
              <a:t>و</a:t>
            </a:r>
            <a:r>
              <a:rPr lang="ar-BH" sz="2500" b="1" dirty="0" err="1" smtClean="0">
                <a:solidFill>
                  <a:schemeClr val="tx1"/>
                </a:solidFill>
                <a:latin typeface="Sakkal Majalla" panose="02000000000000000000" pitchFamily="2" charset="-78"/>
                <a:cs typeface="Sakkal Majalla" panose="02000000000000000000" pitchFamily="2" charset="-78"/>
              </a:rPr>
              <a:t>بونات</a:t>
            </a:r>
            <a:r>
              <a:rPr lang="ar-BH" sz="2500" b="1" dirty="0" smtClean="0">
                <a:solidFill>
                  <a:schemeClr val="tx1"/>
                </a:solidFill>
                <a:latin typeface="Sakkal Majalla" panose="02000000000000000000" pitchFamily="2" charset="-78"/>
                <a:cs typeface="Sakkal Majalla" panose="02000000000000000000" pitchFamily="2" charset="-78"/>
              </a:rPr>
              <a:t> </a:t>
            </a:r>
            <a:endParaRPr lang="ar-BH" sz="2500" b="1" dirty="0">
              <a:solidFill>
                <a:schemeClr val="tx1"/>
              </a:solidFill>
              <a:latin typeface="Sakkal Majalla" panose="02000000000000000000" pitchFamily="2" charset="-78"/>
              <a:cs typeface="Sakkal Majalla" panose="02000000000000000000" pitchFamily="2" charset="-78"/>
            </a:endParaRP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تاريخ </a:t>
            </a:r>
            <a:r>
              <a:rPr lang="ar-BH" sz="2500" b="1" dirty="0">
                <a:solidFill>
                  <a:schemeClr val="tx1"/>
                </a:solidFill>
                <a:latin typeface="Sakkal Majalla" panose="02000000000000000000" pitchFamily="2" charset="-78"/>
                <a:cs typeface="Sakkal Majalla" panose="02000000000000000000" pitchFamily="2" charset="-78"/>
              </a:rPr>
              <a:t>اصدار التذكرة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سجل </a:t>
            </a:r>
            <a:r>
              <a:rPr lang="ar-BH" sz="2500" b="1" dirty="0">
                <a:solidFill>
                  <a:schemeClr val="tx1"/>
                </a:solidFill>
                <a:latin typeface="Sakkal Majalla" panose="02000000000000000000" pitchFamily="2" charset="-78"/>
                <a:cs typeface="Sakkal Majalla" panose="02000000000000000000" pitchFamily="2" charset="-78"/>
              </a:rPr>
              <a:t>الحجز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تاريخ </a:t>
            </a:r>
            <a:r>
              <a:rPr lang="ar-BH" sz="2500" b="1" dirty="0">
                <a:solidFill>
                  <a:schemeClr val="tx1"/>
                </a:solidFill>
                <a:latin typeface="Sakkal Majalla" panose="02000000000000000000" pitchFamily="2" charset="-78"/>
                <a:cs typeface="Sakkal Majalla" panose="02000000000000000000" pitchFamily="2" charset="-78"/>
              </a:rPr>
              <a:t>عمل الحجز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رقم </a:t>
            </a:r>
            <a:r>
              <a:rPr lang="ar-BH" sz="2500" b="1" dirty="0">
                <a:solidFill>
                  <a:schemeClr val="tx1"/>
                </a:solidFill>
                <a:latin typeface="Sakkal Majalla" panose="02000000000000000000" pitchFamily="2" charset="-78"/>
                <a:cs typeface="Sakkal Majalla" panose="02000000000000000000" pitchFamily="2" charset="-78"/>
              </a:rPr>
              <a:t>بطاقة الائتمان </a:t>
            </a:r>
          </a:p>
          <a:p>
            <a:pPr algn="r" rtl="1">
              <a:lnSpc>
                <a:spcPct val="110000"/>
              </a:lnSpc>
              <a:buFont typeface="Calibri Light" panose="020F0302020204030204" pitchFamily="34" charset="0"/>
              <a:buAutoNum type="arabicPeriod"/>
            </a:pPr>
            <a:r>
              <a:rPr lang="ar-BH" sz="2500" b="1" dirty="0" smtClean="0">
                <a:solidFill>
                  <a:schemeClr val="tx1"/>
                </a:solidFill>
                <a:latin typeface="Sakkal Majalla" panose="02000000000000000000" pitchFamily="2" charset="-78"/>
                <a:cs typeface="Sakkal Majalla" panose="02000000000000000000" pitchFamily="2" charset="-78"/>
              </a:rPr>
              <a:t> رقم </a:t>
            </a:r>
            <a:r>
              <a:rPr lang="ar-BH" sz="2500" b="1" dirty="0">
                <a:solidFill>
                  <a:schemeClr val="tx1"/>
                </a:solidFill>
                <a:latin typeface="Sakkal Majalla" panose="02000000000000000000" pitchFamily="2" charset="-78"/>
                <a:cs typeface="Sakkal Majalla" panose="02000000000000000000" pitchFamily="2" charset="-78"/>
              </a:rPr>
              <a:t>متسلسل </a:t>
            </a:r>
          </a:p>
          <a:p>
            <a:pPr algn="r" rtl="1">
              <a:lnSpc>
                <a:spcPct val="110000"/>
              </a:lnSpc>
              <a:buFont typeface="Calibri Light" panose="020F0302020204030204" pitchFamily="34" charset="0"/>
              <a:buAutoNum type="arabicPeriod"/>
            </a:pPr>
            <a:r>
              <a:rPr lang="ar-BH" sz="2500" b="1" dirty="0">
                <a:solidFill>
                  <a:schemeClr val="tx1"/>
                </a:solidFill>
                <a:latin typeface="Sakkal Majalla" panose="02000000000000000000" pitchFamily="2" charset="-78"/>
                <a:cs typeface="Sakkal Majalla" panose="02000000000000000000" pitchFamily="2" charset="-78"/>
              </a:rPr>
              <a:t> رمز شركة الطيران</a:t>
            </a:r>
            <a:endParaRPr lang="ar-SA" sz="2500" b="1" dirty="0">
              <a:solidFill>
                <a:schemeClr val="tx1"/>
              </a:solidFill>
              <a:latin typeface="Sakkal Majalla" panose="02000000000000000000" pitchFamily="2" charset="-78"/>
              <a:cs typeface="Sakkal Majalla" panose="02000000000000000000" pitchFamily="2" charset="-78"/>
            </a:endParaRPr>
          </a:p>
        </p:txBody>
      </p:sp>
      <p:sp>
        <p:nvSpPr>
          <p:cNvPr id="3" name="مستطيل 2"/>
          <p:cNvSpPr/>
          <p:nvPr/>
        </p:nvSpPr>
        <p:spPr>
          <a:xfrm>
            <a:off x="5606799" y="1548414"/>
            <a:ext cx="3307977" cy="4632037"/>
          </a:xfrm>
          <a:prstGeom prst="rect">
            <a:avLst/>
          </a:prstGeom>
        </p:spPr>
        <p:txBody>
          <a:bodyPr wrap="square">
            <a:spAutoFit/>
          </a:bodyPr>
          <a:lstStyle/>
          <a:p>
            <a:pPr marL="342900" indent="-342900" algn="r" rtl="1">
              <a:buFont typeface="+mj-lt"/>
              <a:buAutoNum type="arabicPeriod" startAt="11"/>
            </a:pPr>
            <a:r>
              <a:rPr lang="ar-BH" sz="2500" b="1" dirty="0">
                <a:latin typeface="Sakkal Majalla" panose="02000000000000000000" pitchFamily="2" charset="-78"/>
                <a:cs typeface="Sakkal Majalla" panose="02000000000000000000" pitchFamily="2" charset="-78"/>
              </a:rPr>
              <a:t>رقم الرحلة </a:t>
            </a:r>
          </a:p>
          <a:p>
            <a:pPr marL="342900" indent="-342900" algn="r" rtl="1">
              <a:buFont typeface="+mj-lt"/>
              <a:buAutoNum type="arabicPeriod" startAt="11"/>
            </a:pPr>
            <a:r>
              <a:rPr lang="ar-BH" sz="2500" b="1" dirty="0">
                <a:latin typeface="Sakkal Majalla" panose="02000000000000000000" pitchFamily="2" charset="-78"/>
                <a:cs typeface="Sakkal Majalla" panose="02000000000000000000" pitchFamily="2" charset="-78"/>
              </a:rPr>
              <a:t> رمز يوم الرحلة </a:t>
            </a:r>
          </a:p>
          <a:p>
            <a:pPr marL="342900" indent="-342900" algn="r" rtl="1">
              <a:buFont typeface="+mj-lt"/>
              <a:buAutoNum type="arabicPeriod" startAt="11"/>
            </a:pPr>
            <a:r>
              <a:rPr lang="ar-BH" sz="2500" b="1" dirty="0">
                <a:latin typeface="Sakkal Majalla" panose="02000000000000000000" pitchFamily="2" charset="-78"/>
                <a:cs typeface="Sakkal Majalla" panose="02000000000000000000" pitchFamily="2" charset="-78"/>
              </a:rPr>
              <a:t> تاريخ الرحلة </a:t>
            </a:r>
          </a:p>
          <a:p>
            <a:pPr marL="342900" indent="-342900" algn="r" rtl="1">
              <a:buFont typeface="+mj-lt"/>
              <a:buAutoNum type="arabicPeriod" startAt="11"/>
            </a:pPr>
            <a:r>
              <a:rPr lang="ar-BH" sz="2500" b="1" dirty="0">
                <a:latin typeface="Sakkal Majalla" panose="02000000000000000000" pitchFamily="2" charset="-78"/>
                <a:cs typeface="Sakkal Majalla" panose="02000000000000000000" pitchFamily="2" charset="-78"/>
              </a:rPr>
              <a:t> من والى </a:t>
            </a:r>
          </a:p>
          <a:p>
            <a:pPr marL="342900" indent="-342900" algn="r" rtl="1">
              <a:buFont typeface="+mj-lt"/>
              <a:buAutoNum type="arabicPeriod" startAt="11"/>
            </a:pPr>
            <a:r>
              <a:rPr lang="ar-BH" sz="2500" b="1" dirty="0">
                <a:latin typeface="Sakkal Majalla" panose="02000000000000000000" pitchFamily="2" charset="-78"/>
                <a:cs typeface="Sakkal Majalla" panose="02000000000000000000" pitchFamily="2" charset="-78"/>
              </a:rPr>
              <a:t> وقت الإقلاع </a:t>
            </a:r>
          </a:p>
          <a:p>
            <a:pPr marL="342900" indent="-342900" algn="r" rtl="1">
              <a:buFont typeface="+mj-lt"/>
              <a:buAutoNum type="arabicPeriod" startAt="11"/>
            </a:pPr>
            <a:r>
              <a:rPr lang="ar-BH" sz="2500" b="1" dirty="0">
                <a:latin typeface="Sakkal Majalla" panose="02000000000000000000" pitchFamily="2" charset="-78"/>
                <a:cs typeface="Sakkal Majalla" panose="02000000000000000000" pitchFamily="2" charset="-78"/>
              </a:rPr>
              <a:t> وضع الحجز </a:t>
            </a:r>
            <a:endParaRPr lang="ar-BH" sz="2500" b="1" dirty="0" smtClean="0">
              <a:latin typeface="Sakkal Majalla" panose="02000000000000000000" pitchFamily="2" charset="-78"/>
              <a:cs typeface="Sakkal Majalla" panose="02000000000000000000" pitchFamily="2" charset="-78"/>
            </a:endParaRPr>
          </a:p>
          <a:p>
            <a:pPr algn="r" rtl="1">
              <a:spcBef>
                <a:spcPts val="600"/>
              </a:spcBef>
            </a:pPr>
            <a:r>
              <a:rPr lang="ar-BH" sz="2500" b="1" dirty="0">
                <a:latin typeface="Sakkal Majalla" panose="02000000000000000000" pitchFamily="2" charset="-78"/>
                <a:cs typeface="Sakkal Majalla" panose="02000000000000000000" pitchFamily="2" charset="-78"/>
              </a:rPr>
              <a:t>17.رمز السعر </a:t>
            </a:r>
          </a:p>
          <a:p>
            <a:pPr algn="r" rtl="1">
              <a:spcBef>
                <a:spcPts val="600"/>
              </a:spcBef>
            </a:pPr>
            <a:r>
              <a:rPr lang="ar-BH" sz="2500" b="1" dirty="0">
                <a:latin typeface="Sakkal Majalla" panose="02000000000000000000" pitchFamily="2" charset="-78"/>
                <a:cs typeface="Sakkal Majalla" panose="02000000000000000000" pitchFamily="2" charset="-78"/>
              </a:rPr>
              <a:t>18.وضع استعمال الكوبون </a:t>
            </a:r>
          </a:p>
          <a:p>
            <a:pPr algn="r" rtl="1">
              <a:spcBef>
                <a:spcPts val="600"/>
              </a:spcBef>
            </a:pPr>
            <a:r>
              <a:rPr lang="ar-BH" sz="2500" b="1" dirty="0">
                <a:latin typeface="Sakkal Majalla" panose="02000000000000000000" pitchFamily="2" charset="-78"/>
                <a:cs typeface="Sakkal Majalla" panose="02000000000000000000" pitchFamily="2" charset="-78"/>
              </a:rPr>
              <a:t>19.السعر والضرائب </a:t>
            </a:r>
          </a:p>
          <a:p>
            <a:pPr algn="r" rtl="1">
              <a:spcBef>
                <a:spcPts val="600"/>
              </a:spcBef>
            </a:pPr>
            <a:r>
              <a:rPr lang="ar-BH" sz="2500" b="1" dirty="0">
                <a:latin typeface="Sakkal Majalla" panose="02000000000000000000" pitchFamily="2" charset="-78"/>
                <a:cs typeface="Sakkal Majalla" panose="02000000000000000000" pitchFamily="2" charset="-78"/>
              </a:rPr>
              <a:t>20. السعر الكامل </a:t>
            </a:r>
          </a:p>
          <a:p>
            <a:pPr marL="342900" indent="-342900" algn="r" rtl="1">
              <a:buFont typeface="+mj-lt"/>
              <a:buAutoNum type="arabicPeriod" startAt="11"/>
            </a:pPr>
            <a:endParaRPr lang="ar-BH" sz="2500" b="1" dirty="0">
              <a:latin typeface="Sakkal Majalla" panose="02000000000000000000" pitchFamily="2" charset="-78"/>
              <a:cs typeface="Sakkal Majalla" panose="02000000000000000000" pitchFamily="2" charset="-78"/>
            </a:endParaRPr>
          </a:p>
        </p:txBody>
      </p:sp>
      <p:sp>
        <p:nvSpPr>
          <p:cNvPr id="4" name="مستطيل 3"/>
          <p:cNvSpPr/>
          <p:nvPr/>
        </p:nvSpPr>
        <p:spPr>
          <a:xfrm>
            <a:off x="-1283405" y="1518448"/>
            <a:ext cx="7225553" cy="4632037"/>
          </a:xfrm>
          <a:prstGeom prst="rect">
            <a:avLst/>
          </a:prstGeom>
        </p:spPr>
        <p:txBody>
          <a:bodyPr wrap="square">
            <a:spAutoFit/>
          </a:bodyPr>
          <a:lstStyle/>
          <a:p>
            <a:pPr marL="342900" indent="-342900" algn="r" rtl="1">
              <a:spcBef>
                <a:spcPts val="600"/>
              </a:spcBef>
              <a:buFont typeface="+mj-lt"/>
              <a:buAutoNum type="arabicPeriod" startAt="21"/>
            </a:pPr>
            <a:r>
              <a:rPr lang="ar-BH" sz="2500" b="1" dirty="0">
                <a:latin typeface="Sakkal Majalla" panose="02000000000000000000" pitchFamily="2" charset="-78"/>
                <a:cs typeface="Sakkal Majalla" panose="02000000000000000000" pitchFamily="2" charset="-78"/>
              </a:rPr>
              <a:t>تركيبة السعر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a:t>
            </a:r>
            <a:r>
              <a:rPr lang="ar-BH" sz="2500" b="1" dirty="0">
                <a:latin typeface="Sakkal Majalla" panose="02000000000000000000" pitchFamily="2" charset="-78"/>
                <a:cs typeface="Sakkal Majalla" panose="02000000000000000000" pitchFamily="2" charset="-78"/>
              </a:rPr>
              <a:t>طريقة الدفع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رقم </a:t>
            </a:r>
            <a:r>
              <a:rPr lang="ar-BH" sz="2500" b="1" dirty="0">
                <a:latin typeface="Sakkal Majalla" panose="02000000000000000000" pitchFamily="2" charset="-78"/>
                <a:cs typeface="Sakkal Majalla" panose="02000000000000000000" pitchFamily="2" charset="-78"/>
              </a:rPr>
              <a:t>بطاقة الائتمان وتاريخ انتهائها والموافقة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تاريخ </a:t>
            </a:r>
            <a:r>
              <a:rPr lang="ar-BH" sz="2500" b="1" dirty="0">
                <a:latin typeface="Sakkal Majalla" panose="02000000000000000000" pitchFamily="2" charset="-78"/>
                <a:cs typeface="Sakkal Majalla" panose="02000000000000000000" pitchFamily="2" charset="-78"/>
              </a:rPr>
              <a:t>الإصدار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مكان </a:t>
            </a:r>
            <a:r>
              <a:rPr lang="ar-BH" sz="2500" b="1" dirty="0">
                <a:latin typeface="Sakkal Majalla" panose="02000000000000000000" pitchFamily="2" charset="-78"/>
                <a:cs typeface="Sakkal Majalla" panose="02000000000000000000" pitchFamily="2" charset="-78"/>
              </a:rPr>
              <a:t>الإصدار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a:t>
            </a:r>
            <a:r>
              <a:rPr lang="ar-BH" sz="2500" b="1" dirty="0" err="1" smtClean="0">
                <a:latin typeface="Sakkal Majalla" panose="02000000000000000000" pitchFamily="2" charset="-78"/>
                <a:cs typeface="Sakkal Majalla" panose="02000000000000000000" pitchFamily="2" charset="-78"/>
              </a:rPr>
              <a:t>التظهيرات</a:t>
            </a:r>
            <a:r>
              <a:rPr lang="ar-BH" sz="2500" b="1" dirty="0" smtClean="0">
                <a:latin typeface="Sakkal Majalla" panose="02000000000000000000" pitchFamily="2" charset="-78"/>
                <a:cs typeface="Sakkal Majalla" panose="02000000000000000000" pitchFamily="2" charset="-78"/>
              </a:rPr>
              <a:t> </a:t>
            </a:r>
            <a:r>
              <a:rPr lang="ar-BH" sz="2500" b="1" dirty="0">
                <a:latin typeface="Sakkal Majalla" panose="02000000000000000000" pitchFamily="2" charset="-78"/>
                <a:cs typeface="Sakkal Majalla" panose="02000000000000000000" pitchFamily="2" charset="-78"/>
              </a:rPr>
              <a:t>والشروط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رمز </a:t>
            </a:r>
            <a:r>
              <a:rPr lang="ar-BH" sz="2500" b="1" dirty="0">
                <a:latin typeface="Sakkal Majalla" panose="02000000000000000000" pitchFamily="2" charset="-78"/>
                <a:cs typeface="Sakkal Majalla" panose="02000000000000000000" pitchFamily="2" charset="-78"/>
              </a:rPr>
              <a:t>للمجموعات السياحية / تخفيض ان وجد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ملاحظات </a:t>
            </a:r>
            <a:endParaRPr lang="ar-BH" sz="2500" b="1" dirty="0">
              <a:latin typeface="Sakkal Majalla" panose="02000000000000000000" pitchFamily="2" charset="-78"/>
              <a:cs typeface="Sakkal Majalla" panose="02000000000000000000" pitchFamily="2" charset="-78"/>
            </a:endParaRP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معلومات </a:t>
            </a:r>
            <a:r>
              <a:rPr lang="ar-BH" sz="2500" b="1" dirty="0">
                <a:latin typeface="Sakkal Majalla" panose="02000000000000000000" pitchFamily="2" charset="-78"/>
                <a:cs typeface="Sakkal Majalla" panose="02000000000000000000" pitchFamily="2" charset="-78"/>
              </a:rPr>
              <a:t>إضافية (الوزن المسموح/ انتهاء الصلاحية )</a:t>
            </a:r>
          </a:p>
          <a:p>
            <a:pPr marL="342900" indent="-342900" algn="r" rtl="1">
              <a:spcBef>
                <a:spcPts val="600"/>
              </a:spcBef>
              <a:buFont typeface="+mj-lt"/>
              <a:buAutoNum type="arabicPeriod" startAt="21"/>
            </a:pPr>
            <a:r>
              <a:rPr lang="ar-BH" sz="2500" b="1" dirty="0" smtClean="0">
                <a:latin typeface="Sakkal Majalla" panose="02000000000000000000" pitchFamily="2" charset="-78"/>
                <a:cs typeface="Sakkal Majalla" panose="02000000000000000000" pitchFamily="2" charset="-78"/>
              </a:rPr>
              <a:t> موجز </a:t>
            </a:r>
            <a:r>
              <a:rPr lang="ar-BH" sz="2500" b="1" dirty="0">
                <a:latin typeface="Sakkal Majalla" panose="02000000000000000000" pitchFamily="2" charset="-78"/>
                <a:cs typeface="Sakkal Majalla" panose="02000000000000000000" pitchFamily="2" charset="-78"/>
              </a:rPr>
              <a:t>عن تركيبة السعر </a:t>
            </a:r>
          </a:p>
        </p:txBody>
      </p:sp>
      <p:sp>
        <p:nvSpPr>
          <p:cNvPr id="26"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02612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89908" y="36561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28" name="Rectangle 6"/>
          <p:cNvSpPr/>
          <p:nvPr/>
        </p:nvSpPr>
        <p:spPr>
          <a:xfrm>
            <a:off x="2082718" y="605331"/>
            <a:ext cx="6794581"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مؤشرات وضعية الكوبون</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758482" y="444417"/>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20"/>
            <a:ext cx="11898702" cy="4606838"/>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10000"/>
              </a:lnSpc>
            </a:pPr>
            <a:r>
              <a:rPr lang="ar-BH" sz="3600" b="1" dirty="0" smtClean="0">
                <a:solidFill>
                  <a:schemeClr val="tx1"/>
                </a:solidFill>
                <a:latin typeface="Sakkal Majalla" panose="02000000000000000000" pitchFamily="2" charset="-78"/>
                <a:cs typeface="Sakkal Majalla" panose="02000000000000000000" pitchFamily="2" charset="-78"/>
              </a:rPr>
              <a:t>تبين التذاكر الإلكترونية إذا كان كوبون الرحلة قد سبق أن استعمل أو لا.  ويبين الجهاز إحدى هذه الوضعيات لكل كوبون:</a:t>
            </a:r>
          </a:p>
          <a:p>
            <a:pPr algn="r" rtl="1">
              <a:lnSpc>
                <a:spcPct val="110000"/>
              </a:lnSpc>
            </a:pPr>
            <a:endParaRPr lang="ar-BH" sz="3600" b="1" dirty="0" smtClean="0">
              <a:solidFill>
                <a:schemeClr val="tx1"/>
              </a:solidFill>
              <a:latin typeface="Sakkal Majalla" panose="02000000000000000000" pitchFamily="2" charset="-78"/>
              <a:cs typeface="Sakkal Majalla" panose="02000000000000000000" pitchFamily="2" charset="-78"/>
            </a:endParaRP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الوضع عن البيع</a:t>
            </a:r>
            <a:r>
              <a:rPr lang="ar-BH" sz="3600" b="1" dirty="0" smtClean="0">
                <a:solidFill>
                  <a:schemeClr val="tx1"/>
                </a:solidFill>
                <a:latin typeface="Sakkal Majalla" panose="02000000000000000000" pitchFamily="2" charset="-78"/>
                <a:cs typeface="Sakkal Majalla" panose="02000000000000000000" pitchFamily="2" charset="-78"/>
              </a:rPr>
              <a:t>:  وهذا وضع الكوبون عند شراء التذكرة.</a:t>
            </a: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الوضع الحالي</a:t>
            </a:r>
            <a:r>
              <a:rPr lang="ar-BH" sz="3600" b="1" dirty="0" smtClean="0">
                <a:solidFill>
                  <a:schemeClr val="tx1"/>
                </a:solidFill>
                <a:latin typeface="Sakkal Majalla" panose="02000000000000000000" pitchFamily="2" charset="-78"/>
                <a:cs typeface="Sakkal Majalla" panose="02000000000000000000" pitchFamily="2" charset="-78"/>
              </a:rPr>
              <a:t>:  وهذا يميزه عن وضعه عند شراء التذكرة.</a:t>
            </a: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الوضع عند المراجعة</a:t>
            </a:r>
            <a:r>
              <a:rPr lang="ar-BH" sz="3600" b="1" dirty="0" smtClean="0">
                <a:solidFill>
                  <a:schemeClr val="tx1"/>
                </a:solidFill>
                <a:latin typeface="Sakkal Majalla" panose="02000000000000000000" pitchFamily="2" charset="-78"/>
                <a:cs typeface="Sakkal Majalla" panose="02000000000000000000" pitchFamily="2" charset="-78"/>
              </a:rPr>
              <a:t>:  وهذا وضع الكوبون بعد إنهاء إجراءات المراجعة في المطار.</a:t>
            </a: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الكوبون المستعمل</a:t>
            </a:r>
            <a:r>
              <a:rPr lang="ar-BH" sz="3600" b="1" dirty="0" smtClean="0">
                <a:solidFill>
                  <a:schemeClr val="tx1"/>
                </a:solidFill>
                <a:latin typeface="Sakkal Majalla" panose="02000000000000000000" pitchFamily="2" charset="-78"/>
                <a:cs typeface="Sakkal Majalla" panose="02000000000000000000" pitchFamily="2" charset="-78"/>
              </a:rPr>
              <a:t>:  وهذا يبين أن الكوبون قد تم استعماله.</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6"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73629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46366"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27983"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20"/>
            <a:ext cx="11898702" cy="4291152"/>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8411797"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1323439"/>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1. </a:t>
            </a:r>
            <a:r>
              <a:rPr lang="ar-BH" sz="4000" b="1" dirty="0">
                <a:latin typeface="Sakkal Majalla" panose="02000000000000000000" pitchFamily="2" charset="-78"/>
                <a:cs typeface="Sakkal Majalla" panose="02000000000000000000" pitchFamily="2" charset="-78"/>
              </a:rPr>
              <a:t>أعلن الاتحاد الدولي للنقل الجوي (</a:t>
            </a:r>
            <a:r>
              <a:rPr lang="ar-BH" sz="4000" b="1" dirty="0" err="1">
                <a:latin typeface="Sakkal Majalla" panose="02000000000000000000" pitchFamily="2" charset="-78"/>
                <a:cs typeface="Sakkal Majalla" panose="02000000000000000000" pitchFamily="2" charset="-78"/>
              </a:rPr>
              <a:t>أياتا</a:t>
            </a:r>
            <a:r>
              <a:rPr lang="ar-BH" sz="4000" b="1" dirty="0">
                <a:latin typeface="Sakkal Majalla" panose="02000000000000000000" pitchFamily="2" charset="-78"/>
                <a:cs typeface="Sakkal Majalla" panose="02000000000000000000" pitchFamily="2" charset="-78"/>
              </a:rPr>
              <a:t>) بتحول كافة شركات الطيران العالمية إلى العمل بنظام الحجوزات الإلكترونية بنسبة 100%، من عام</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30729" y="3390414"/>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smtClean="0">
                <a:solidFill>
                  <a:schemeClr val="tx1"/>
                </a:solidFill>
                <a:latin typeface="Sakkal Majalla" panose="02000000000000000000" pitchFamily="2" charset="-78"/>
                <a:cs typeface="Sakkal Majalla" panose="02000000000000000000" pitchFamily="2" charset="-78"/>
              </a:rPr>
              <a:t>2005م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2" action="ppaction://hlinksldjump"/>
            <a:extLst>
              <a:ext uri="{FF2B5EF4-FFF2-40B4-BE49-F238E27FC236}">
                <a16:creationId xmlns="" xmlns:a16="http://schemas.microsoft.com/office/drawing/2014/main" id="{0B87C965-9A2D-40EF-9B01-3285F1F92093}"/>
              </a:ext>
            </a:extLst>
          </p:cNvPr>
          <p:cNvSpPr/>
          <p:nvPr/>
        </p:nvSpPr>
        <p:spPr>
          <a:xfrm>
            <a:off x="6230729" y="4666468"/>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smtClean="0">
                <a:solidFill>
                  <a:schemeClr val="tx1"/>
                </a:solidFill>
                <a:latin typeface="Sakkal Majalla" panose="02000000000000000000" pitchFamily="2" charset="-78"/>
                <a:cs typeface="Sakkal Majalla" panose="02000000000000000000" pitchFamily="2" charset="-78"/>
              </a:rPr>
              <a:t>2006م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2" action="ppaction://hlinksldjump"/>
            <a:extLst>
              <a:ext uri="{FF2B5EF4-FFF2-40B4-BE49-F238E27FC236}">
                <a16:creationId xmlns="" xmlns:a16="http://schemas.microsoft.com/office/drawing/2014/main" id="{8B6951A5-408B-473D-B6CF-B5E572164259}"/>
              </a:ext>
            </a:extLst>
          </p:cNvPr>
          <p:cNvSpPr/>
          <p:nvPr/>
        </p:nvSpPr>
        <p:spPr>
          <a:xfrm>
            <a:off x="1512167" y="3390414"/>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smtClean="0">
                <a:solidFill>
                  <a:schemeClr val="tx1"/>
                </a:solidFill>
                <a:latin typeface="Sakkal Majalla" panose="02000000000000000000" pitchFamily="2" charset="-78"/>
                <a:cs typeface="Sakkal Majalla" panose="02000000000000000000" pitchFamily="2" charset="-78"/>
              </a:rPr>
              <a:t>2007م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3" action="ppaction://hlinksldjump"/>
            <a:extLst>
              <a:ext uri="{FF2B5EF4-FFF2-40B4-BE49-F238E27FC236}">
                <a16:creationId xmlns="" xmlns:a16="http://schemas.microsoft.com/office/drawing/2014/main" id="{688AD076-9558-4180-9052-D3E11A808CCF}"/>
              </a:ext>
            </a:extLst>
          </p:cNvPr>
          <p:cNvSpPr/>
          <p:nvPr/>
        </p:nvSpPr>
        <p:spPr>
          <a:xfrm>
            <a:off x="1512167" y="4666468"/>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د.</a:t>
            </a:r>
            <a:r>
              <a:rPr lang="ar-BH" sz="3600" b="1" dirty="0" smtClean="0">
                <a:solidFill>
                  <a:schemeClr val="tx1"/>
                </a:solidFill>
                <a:latin typeface="Sakkal Majalla" panose="02000000000000000000" pitchFamily="2" charset="-78"/>
                <a:cs typeface="Sakkal Majalla" panose="02000000000000000000" pitchFamily="2" charset="-78"/>
              </a:rPr>
              <a:t>  2008م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6"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6347922"/>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46366" y="25658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27983" y="341889"/>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422373"/>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8411797" y="-26186"/>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707886"/>
          </a:xfrm>
          <a:prstGeom prst="rect">
            <a:avLst/>
          </a:prstGeom>
          <a:noFill/>
        </p:spPr>
        <p:txBody>
          <a:bodyPr wrap="square" rtlCol="1">
            <a:spAutoFit/>
          </a:bodyPr>
          <a:lstStyle/>
          <a:p>
            <a:pPr algn="r" rtl="1"/>
            <a:r>
              <a:rPr lang="ar-SA" sz="4000" b="1" dirty="0" smtClean="0">
                <a:latin typeface="Sakkal Majalla" panose="02000000000000000000" pitchFamily="2" charset="-78"/>
                <a:cs typeface="Sakkal Majalla" panose="02000000000000000000" pitchFamily="2" charset="-78"/>
              </a:rPr>
              <a:t>2. تعني </a:t>
            </a:r>
            <a:r>
              <a:rPr lang="ar-BH" sz="4000" b="1" dirty="0" smtClean="0">
                <a:latin typeface="Sakkal Majalla" panose="02000000000000000000" pitchFamily="2" charset="-78"/>
                <a:cs typeface="Sakkal Majalla" panose="02000000000000000000" pitchFamily="2" charset="-78"/>
              </a:rPr>
              <a:t>الناقل </a:t>
            </a:r>
            <a:r>
              <a:rPr lang="ar-BH" sz="4000" b="1" dirty="0">
                <a:latin typeface="Sakkal Majalla" panose="02000000000000000000" pitchFamily="2" charset="-78"/>
                <a:cs typeface="Sakkal Majalla" panose="02000000000000000000" pitchFamily="2" charset="-78"/>
              </a:rPr>
              <a:t>المسوق في حالة الرمز المشترك </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30729" y="3390414"/>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2"/>
            </a:pPr>
            <a:r>
              <a:rPr lang="en-US" sz="3600" b="1" dirty="0" smtClean="0">
                <a:solidFill>
                  <a:schemeClr val="tx1"/>
                </a:solidFill>
                <a:latin typeface="Sakkal Majalla" panose="02000000000000000000" pitchFamily="2" charset="-78"/>
                <a:cs typeface="Sakkal Majalla" panose="02000000000000000000" pitchFamily="2" charset="-78"/>
              </a:rPr>
              <a:t>Marketing Carrier</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3" action="ppaction://hlinksldjump"/>
            <a:extLst>
              <a:ext uri="{FF2B5EF4-FFF2-40B4-BE49-F238E27FC236}">
                <a16:creationId xmlns="" xmlns:a16="http://schemas.microsoft.com/office/drawing/2014/main" id="{0B87C965-9A2D-40EF-9B01-3285F1F92093}"/>
              </a:ext>
            </a:extLst>
          </p:cNvPr>
          <p:cNvSpPr/>
          <p:nvPr/>
        </p:nvSpPr>
        <p:spPr>
          <a:xfrm>
            <a:off x="6230729" y="4666468"/>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4"/>
            </a:pPr>
            <a:r>
              <a:rPr lang="en-US" sz="3600" b="1" dirty="0">
                <a:solidFill>
                  <a:schemeClr val="tx1"/>
                </a:solidFill>
                <a:latin typeface="Sakkal Majalla" panose="02000000000000000000" pitchFamily="2" charset="-78"/>
                <a:cs typeface="Sakkal Majalla" panose="02000000000000000000" pitchFamily="2" charset="-78"/>
              </a:rPr>
              <a:t>Billing Carrier</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3" action="ppaction://hlinksldjump"/>
            <a:extLst>
              <a:ext uri="{FF2B5EF4-FFF2-40B4-BE49-F238E27FC236}">
                <a16:creationId xmlns="" xmlns:a16="http://schemas.microsoft.com/office/drawing/2014/main" id="{8B6951A5-408B-473D-B6CF-B5E572164259}"/>
              </a:ext>
            </a:extLst>
          </p:cNvPr>
          <p:cNvSpPr/>
          <p:nvPr/>
        </p:nvSpPr>
        <p:spPr>
          <a:xfrm>
            <a:off x="1512167" y="3390414"/>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a:pPr>
            <a:r>
              <a:rPr lang="en-US" sz="3600" b="1" dirty="0">
                <a:solidFill>
                  <a:schemeClr val="tx1"/>
                </a:solidFill>
                <a:latin typeface="Sakkal Majalla" panose="02000000000000000000" pitchFamily="2" charset="-78"/>
                <a:cs typeface="Sakkal Majalla" panose="02000000000000000000" pitchFamily="2" charset="-78"/>
              </a:rPr>
              <a:t>Electronic Ticket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3" action="ppaction://hlinksldjump"/>
            <a:extLst>
              <a:ext uri="{FF2B5EF4-FFF2-40B4-BE49-F238E27FC236}">
                <a16:creationId xmlns="" xmlns:a16="http://schemas.microsoft.com/office/drawing/2014/main" id="{688AD076-9558-4180-9052-D3E11A808CCF}"/>
              </a:ext>
            </a:extLst>
          </p:cNvPr>
          <p:cNvSpPr/>
          <p:nvPr/>
        </p:nvSpPr>
        <p:spPr>
          <a:xfrm>
            <a:off x="1512167" y="4666468"/>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42950" indent="-742950">
              <a:buFont typeface="+mj-lt"/>
              <a:buAutoNum type="arabicPeriod" startAt="3"/>
            </a:pPr>
            <a:r>
              <a:rPr lang="en-US" sz="3600" b="1" dirty="0">
                <a:solidFill>
                  <a:schemeClr val="tx1"/>
                </a:solidFill>
                <a:latin typeface="Sakkal Majalla" panose="02000000000000000000" pitchFamily="2" charset="-78"/>
                <a:cs typeface="Sakkal Majalla" panose="02000000000000000000" pitchFamily="2" charset="-78"/>
              </a:rPr>
              <a:t>Validating carrier</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6" name="TextBox 1">
            <a:extLst>
              <a:ext uri="{FF2B5EF4-FFF2-40B4-BE49-F238E27FC236}">
                <a16:creationId xmlns:a16="http://schemas.microsoft.com/office/drawing/2014/main" xmlns="" id="{96F1A031-4685-48D9-B8FB-35492BE61E33}"/>
              </a:ext>
            </a:extLst>
          </p:cNvPr>
          <p:cNvSpPr txBox="1"/>
          <p:nvPr/>
        </p:nvSpPr>
        <p:spPr>
          <a:xfrm>
            <a:off x="152400" y="6331357"/>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a:t>
            </a:r>
            <a:r>
              <a:rPr lang="en-US" dirty="0"/>
              <a:t> </a:t>
            </a:r>
            <a:r>
              <a:rPr lang="ar-BH" dirty="0"/>
              <a:t> الثانية</a:t>
            </a:r>
            <a:r>
              <a:rPr lang="ar-SA" dirty="0"/>
              <a:t>:  التذكرة الالكترونية                                    أعمال </a:t>
            </a:r>
            <a:r>
              <a:rPr lang="ar-SA" dirty="0"/>
              <a:t>مكاتب وكالات السفريات              </a:t>
            </a:r>
            <a:r>
              <a:rPr lang="ar-BH" dirty="0"/>
              <a:t>             </a:t>
            </a:r>
            <a:r>
              <a:rPr lang="ar-SA" dirty="0"/>
              <a:t>      </a:t>
            </a:r>
            <a:r>
              <a:rPr lang="ar-SA" dirty="0"/>
              <a:t>سفر 312</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44" y="128881"/>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5715536"/>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16</TotalTime>
  <Words>925</Words>
  <Application>Microsoft Office PowerPoint</Application>
  <PresentationFormat>Widescreen</PresentationFormat>
  <Paragraphs>142</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Al-Mateen</vt:lpstr>
      <vt:lpstr>AL-Mohanad</vt:lpstr>
      <vt:lpstr>Arial</vt:lpstr>
      <vt:lpstr>Arial Black</vt:lpstr>
      <vt:lpstr>Calibri</vt:lpstr>
      <vt:lpstr>Calibri Light</vt:lpstr>
      <vt:lpstr>Century</vt:lpstr>
      <vt:lpstr>PT Bold Heading</vt:lpstr>
      <vt:lpstr>Sakkal Majalla</vt:lpstr>
      <vt:lpstr>Simplified Arabic</vt:lpstr>
      <vt:lpstr>Times New Roman</vt:lpstr>
      <vt:lpstr>Wingdings</vt:lpstr>
      <vt:lpstr>Office Theme</vt:lpstr>
      <vt:lpstr>أعمال مكاتب وكالات السفريات  التذكرة الالكترونية سفر 312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Mariam Jassim Khadem</cp:lastModifiedBy>
  <cp:revision>5</cp:revision>
  <cp:lastPrinted>2021-01-17T11:49:49Z</cp:lastPrinted>
  <dcterms:created xsi:type="dcterms:W3CDTF">2020-03-04T10:47:58Z</dcterms:created>
  <dcterms:modified xsi:type="dcterms:W3CDTF">2021-01-26T08:54:20Z</dcterms:modified>
</cp:coreProperties>
</file>