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84;p11"/>
          <p:cNvSpPr txBox="1">
            <a:spLocks noGrp="1"/>
          </p:cNvSpPr>
          <p:nvPr>
            <p:ph type="ctrTitle"/>
          </p:nvPr>
        </p:nvSpPr>
        <p:spPr>
          <a:xfrm>
            <a:off x="3941342" y="3285798"/>
            <a:ext cx="8048490" cy="12557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أعمال مكاتب وكالات </a:t>
            </a:r>
            <a:r>
              <a:rPr lang="ar-SA" sz="54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السفريات</a:t>
            </a:r>
            <a:br>
              <a:rPr lang="ar-SA" sz="54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</a:br>
            <a:r>
              <a:rPr lang="ar-SA" sz="2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2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الحجوزات (2</a:t>
            </a:r>
            <a:r>
              <a:rPr lang="ar-SA" sz="54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)</a:t>
            </a:r>
            <a:br>
              <a:rPr lang="ar-SA" sz="54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</a:br>
            <a:r>
              <a:rPr lang="ar-SA" sz="16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16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80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سفر 312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29F568-4BA2-445E-9581-361945352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24" t="28050" r="37948" b="14088"/>
          <a:stretch/>
        </p:blipFill>
        <p:spPr>
          <a:xfrm>
            <a:off x="528481" y="1701724"/>
            <a:ext cx="3191160" cy="4304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E8EEDB-1A32-45DC-A10A-01C07E459A90}"/>
              </a:ext>
            </a:extLst>
          </p:cNvPr>
          <p:cNvSpPr/>
          <p:nvPr/>
        </p:nvSpPr>
        <p:spPr>
          <a:xfrm>
            <a:off x="4282068" y="5494724"/>
            <a:ext cx="69106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881051" y="282772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1962668" y="368075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19743" y="1445202"/>
            <a:ext cx="11898702" cy="4388135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علل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لما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يأتي:</a:t>
            </a:r>
            <a:endParaRPr lang="ar-SA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تقوم </a:t>
            </a:r>
            <a:r>
              <a:rPr lang="ar-BH" sz="28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شركات الطيران بنشر أسعارها والدرجات التي تباع عليها في أجهزتها</a:t>
            </a:r>
            <a:r>
              <a:rPr lang="ar-BH" sz="28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31825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ج: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D43DF005-8041-4649-930B-EA0F93BF19FC}"/>
              </a:ext>
            </a:extLst>
          </p:cNvPr>
          <p:cNvSpPr/>
          <p:nvPr/>
        </p:nvSpPr>
        <p:spPr>
          <a:xfrm>
            <a:off x="8346482" y="0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10" name="Flowchart: Terminator 5">
            <a:hlinkClick r:id="" action="ppaction://noaction"/>
            <a:extLst>
              <a:ext uri="{FF2B5EF4-FFF2-40B4-BE49-F238E27FC236}">
                <a16:creationId xmlns:a16="http://schemas.microsoft.com/office/drawing/2014/main" xmlns="" id="{EA17CA2C-463F-4C03-9FAE-D86355B014EA}"/>
              </a:ext>
            </a:extLst>
          </p:cNvPr>
          <p:cNvSpPr/>
          <p:nvPr/>
        </p:nvSpPr>
        <p:spPr>
          <a:xfrm>
            <a:off x="195978" y="53364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96F1A031-4685-48D9-B8FB-35492BE61E33}"/>
              </a:ext>
            </a:extLst>
          </p:cNvPr>
          <p:cNvSpPr txBox="1"/>
          <p:nvPr/>
        </p:nvSpPr>
        <p:spPr>
          <a:xfrm>
            <a:off x="-159443" y="6366478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(2)                                            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</a:t>
            </a:r>
            <a:r>
              <a:rPr lang="ar-SA" dirty="0"/>
              <a:t>سفر 312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58" y="113438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12">
            <a:extLst>
              <a:ext uri="{FF2B5EF4-FFF2-40B4-BE49-F238E27FC236}">
                <a16:creationId xmlns:a16="http://schemas.microsoft.com/office/drawing/2014/main" xmlns="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9">
            <a:extLst>
              <a:ext uri="{FF2B5EF4-FFF2-40B4-BE49-F238E27FC236}">
                <a16:creationId xmlns:a16="http://schemas.microsoft.com/office/drawing/2014/main" xmlns="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iamond 8">
            <a:extLst>
              <a:ext uri="{FF2B5EF4-FFF2-40B4-BE49-F238E27FC236}">
                <a16:creationId xmlns:a16="http://schemas.microsoft.com/office/drawing/2014/main" xmlns="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iamond 11">
            <a:extLst>
              <a:ext uri="{FF2B5EF4-FFF2-40B4-BE49-F238E27FC236}">
                <a16:creationId xmlns:a16="http://schemas.microsoft.com/office/drawing/2014/main" xmlns="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4">
            <a:extLst>
              <a:ext uri="{FF2B5EF4-FFF2-40B4-BE49-F238E27FC236}">
                <a16:creationId xmlns:a16="http://schemas.microsoft.com/office/drawing/2014/main" xmlns="" id="{CFA413BD-DC4E-4AB9-971A-4238138F2EBA}"/>
              </a:ext>
            </a:extLst>
          </p:cNvPr>
          <p:cNvSpPr/>
          <p:nvPr/>
        </p:nvSpPr>
        <p:spPr>
          <a:xfrm>
            <a:off x="3136234" y="335861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7">
            <a:extLst>
              <a:ext uri="{FF2B5EF4-FFF2-40B4-BE49-F238E27FC236}">
                <a16:creationId xmlns:a16="http://schemas.microsoft.com/office/drawing/2014/main" xmlns="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xmlns="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xmlns="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xmlns="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4" name="Straight Connector 18">
              <a:extLst>
                <a:ext uri="{FF2B5EF4-FFF2-40B4-BE49-F238E27FC236}">
                  <a16:creationId xmlns:a16="http://schemas.microsoft.com/office/drawing/2014/main" xmlns="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xmlns="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Google Shape;503;p34"/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الدرس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xmlns="" id="{96F1A031-4685-48D9-B8FB-35492BE61E33}"/>
              </a:ext>
            </a:extLst>
          </p:cNvPr>
          <p:cNvSpPr txBox="1"/>
          <p:nvPr/>
        </p:nvSpPr>
        <p:spPr>
          <a:xfrm>
            <a:off x="-159443" y="6366478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(2)                                            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</a:t>
            </a:r>
            <a:r>
              <a:rPr lang="ar-SA" dirty="0"/>
              <a:t>سفر 312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58" y="113438"/>
            <a:ext cx="1646183" cy="126806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97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935480" y="302623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639495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514350" lvl="0" indent="-514350" algn="r" rtl="1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اذكر طرائق القيام بالحجوزات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؟ </a:t>
            </a:r>
            <a:endParaRPr lang="ar-SA" sz="2800" b="1" dirty="0" smtClean="0">
              <a:solidFill>
                <a:schemeClr val="tx1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الأجهزة الآلية الموجودة لدى شركات </a:t>
            </a:r>
            <a:r>
              <a:rPr lang="ar-BH" sz="28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الطيران 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ووكالات السفر.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الإنترنت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7097" y="387926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8" name="Google Shape;606;p37">
            <a:extLst>
              <a:ext uri="{FF2B5EF4-FFF2-40B4-BE49-F238E27FC236}">
                <a16:creationId xmlns:a16="http://schemas.microsoft.com/office/drawing/2014/main" xmlns="" id="{CCB4F4C1-BB4A-475E-A861-3F78AFB5FF07}"/>
              </a:ext>
            </a:extLst>
          </p:cNvPr>
          <p:cNvGrpSpPr/>
          <p:nvPr/>
        </p:nvGrpSpPr>
        <p:grpSpPr>
          <a:xfrm>
            <a:off x="8702866" y="418903"/>
            <a:ext cx="751685" cy="838520"/>
            <a:chOff x="1923675" y="1633650"/>
            <a:chExt cx="436000" cy="435975"/>
          </a:xfrm>
        </p:grpSpPr>
        <p:sp>
          <p:nvSpPr>
            <p:cNvPr id="10" name="Google Shape;607;p37">
              <a:extLst>
                <a:ext uri="{FF2B5EF4-FFF2-40B4-BE49-F238E27FC236}">
                  <a16:creationId xmlns:a16="http://schemas.microsoft.com/office/drawing/2014/main" xmlns="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8;p37">
              <a:extLst>
                <a:ext uri="{FF2B5EF4-FFF2-40B4-BE49-F238E27FC236}">
                  <a16:creationId xmlns:a16="http://schemas.microsoft.com/office/drawing/2014/main" xmlns="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9;p37">
              <a:extLst>
                <a:ext uri="{FF2B5EF4-FFF2-40B4-BE49-F238E27FC236}">
                  <a16:creationId xmlns:a16="http://schemas.microsoft.com/office/drawing/2014/main" xmlns="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0;p37">
              <a:extLst>
                <a:ext uri="{FF2B5EF4-FFF2-40B4-BE49-F238E27FC236}">
                  <a16:creationId xmlns:a16="http://schemas.microsoft.com/office/drawing/2014/main" xmlns="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1;p37">
              <a:extLst>
                <a:ext uri="{FF2B5EF4-FFF2-40B4-BE49-F238E27FC236}">
                  <a16:creationId xmlns:a16="http://schemas.microsoft.com/office/drawing/2014/main" xmlns="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2;p37">
              <a:extLst>
                <a:ext uri="{FF2B5EF4-FFF2-40B4-BE49-F238E27FC236}">
                  <a16:creationId xmlns:a16="http://schemas.microsoft.com/office/drawing/2014/main" xmlns="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Flowchart: Terminator 5">
            <a:hlinkClick r:id="rId2" action="ppaction://hlinksldjump"/>
          </p:cNvPr>
          <p:cNvSpPr/>
          <p:nvPr/>
        </p:nvSpPr>
        <p:spPr>
          <a:xfrm>
            <a:off x="373956" y="5423504"/>
            <a:ext cx="1417320" cy="462751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xmlns="" id="{96F1A031-4685-48D9-B8FB-35492BE61E33}"/>
              </a:ext>
            </a:extLst>
          </p:cNvPr>
          <p:cNvSpPr txBox="1"/>
          <p:nvPr/>
        </p:nvSpPr>
        <p:spPr>
          <a:xfrm>
            <a:off x="-159443" y="6366478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(2)                                            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</a:t>
            </a:r>
            <a:r>
              <a:rPr lang="ar-SA" dirty="0"/>
              <a:t>سفر 312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58" y="113438"/>
            <a:ext cx="1646183" cy="126806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6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145102" y="264107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552410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514350" lvl="0" indent="-51435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2"/>
            </a:pP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متى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يتم إلغاء الحجوزات الغير مطلوبة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؟ </a:t>
            </a:r>
            <a:endParaRPr lang="ar-SA" sz="2800" b="1" dirty="0" smtClean="0">
              <a:solidFill>
                <a:schemeClr val="tx1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عندما يطلب الزبون ذلك أو عند عدم شرائه التذكرة.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6719" y="349410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8" name="Google Shape;606;p37">
            <a:extLst>
              <a:ext uri="{FF2B5EF4-FFF2-40B4-BE49-F238E27FC236}">
                <a16:creationId xmlns:a16="http://schemas.microsoft.com/office/drawing/2014/main" xmlns="" id="{CCB4F4C1-BB4A-475E-A861-3F78AFB5FF07}"/>
              </a:ext>
            </a:extLst>
          </p:cNvPr>
          <p:cNvGrpSpPr/>
          <p:nvPr/>
        </p:nvGrpSpPr>
        <p:grpSpPr>
          <a:xfrm>
            <a:off x="8912488" y="380387"/>
            <a:ext cx="751685" cy="838520"/>
            <a:chOff x="1923675" y="1633650"/>
            <a:chExt cx="436000" cy="435975"/>
          </a:xfrm>
        </p:grpSpPr>
        <p:sp>
          <p:nvSpPr>
            <p:cNvPr id="10" name="Google Shape;607;p37">
              <a:extLst>
                <a:ext uri="{FF2B5EF4-FFF2-40B4-BE49-F238E27FC236}">
                  <a16:creationId xmlns:a16="http://schemas.microsoft.com/office/drawing/2014/main" xmlns="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8;p37">
              <a:extLst>
                <a:ext uri="{FF2B5EF4-FFF2-40B4-BE49-F238E27FC236}">
                  <a16:creationId xmlns:a16="http://schemas.microsoft.com/office/drawing/2014/main" xmlns="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9;p37">
              <a:extLst>
                <a:ext uri="{FF2B5EF4-FFF2-40B4-BE49-F238E27FC236}">
                  <a16:creationId xmlns:a16="http://schemas.microsoft.com/office/drawing/2014/main" xmlns="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0;p37">
              <a:extLst>
                <a:ext uri="{FF2B5EF4-FFF2-40B4-BE49-F238E27FC236}">
                  <a16:creationId xmlns:a16="http://schemas.microsoft.com/office/drawing/2014/main" xmlns="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1;p37">
              <a:extLst>
                <a:ext uri="{FF2B5EF4-FFF2-40B4-BE49-F238E27FC236}">
                  <a16:creationId xmlns:a16="http://schemas.microsoft.com/office/drawing/2014/main" xmlns="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2;p37">
              <a:extLst>
                <a:ext uri="{FF2B5EF4-FFF2-40B4-BE49-F238E27FC236}">
                  <a16:creationId xmlns:a16="http://schemas.microsoft.com/office/drawing/2014/main" xmlns="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Flowchart: Terminator 5">
            <a:hlinkClick r:id="rId2" action="ppaction://hlinksldjump"/>
          </p:cNvPr>
          <p:cNvSpPr/>
          <p:nvPr/>
        </p:nvSpPr>
        <p:spPr>
          <a:xfrm>
            <a:off x="406614" y="5423504"/>
            <a:ext cx="1417320" cy="462751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xmlns="" id="{96F1A031-4685-48D9-B8FB-35492BE61E33}"/>
              </a:ext>
            </a:extLst>
          </p:cNvPr>
          <p:cNvSpPr txBox="1"/>
          <p:nvPr/>
        </p:nvSpPr>
        <p:spPr>
          <a:xfrm>
            <a:off x="-159443" y="6366478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(2)                                            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</a:t>
            </a:r>
            <a:r>
              <a:rPr lang="ar-SA" dirty="0"/>
              <a:t>سفر 312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58" y="113438"/>
            <a:ext cx="1646183" cy="126806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9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859076" y="344598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663628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علل لما يأتي: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تقوم </a:t>
            </a:r>
            <a:r>
              <a:rPr lang="ar-BH" sz="28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شركات الطيران بنشر أسعارها والدرجات التي تباع عليها في أجهزتها.</a:t>
            </a:r>
          </a:p>
          <a:p>
            <a:pPr marL="631825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ج:  لتسهيل عمليات التسعير وإصدار التذاكر.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96F1A031-4685-48D9-B8FB-35492BE61E33}"/>
              </a:ext>
            </a:extLst>
          </p:cNvPr>
          <p:cNvSpPr txBox="1"/>
          <p:nvPr/>
        </p:nvSpPr>
        <p:spPr>
          <a:xfrm>
            <a:off x="-159443" y="6366478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(2)                                            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</a:t>
            </a:r>
            <a:r>
              <a:rPr lang="ar-SA" dirty="0"/>
              <a:t>سفر 312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2751" y="514950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8" name="Google Shape;606;p37">
            <a:extLst>
              <a:ext uri="{FF2B5EF4-FFF2-40B4-BE49-F238E27FC236}">
                <a16:creationId xmlns:a16="http://schemas.microsoft.com/office/drawing/2014/main" xmlns="" id="{CCB4F4C1-BB4A-475E-A861-3F78AFB5FF07}"/>
              </a:ext>
            </a:extLst>
          </p:cNvPr>
          <p:cNvGrpSpPr/>
          <p:nvPr/>
        </p:nvGrpSpPr>
        <p:grpSpPr>
          <a:xfrm>
            <a:off x="7597798" y="470974"/>
            <a:ext cx="751685" cy="838520"/>
            <a:chOff x="1923675" y="1633650"/>
            <a:chExt cx="436000" cy="435975"/>
          </a:xfrm>
        </p:grpSpPr>
        <p:sp>
          <p:nvSpPr>
            <p:cNvPr id="10" name="Google Shape;607;p37">
              <a:extLst>
                <a:ext uri="{FF2B5EF4-FFF2-40B4-BE49-F238E27FC236}">
                  <a16:creationId xmlns:a16="http://schemas.microsoft.com/office/drawing/2014/main" xmlns="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8;p37">
              <a:extLst>
                <a:ext uri="{FF2B5EF4-FFF2-40B4-BE49-F238E27FC236}">
                  <a16:creationId xmlns:a16="http://schemas.microsoft.com/office/drawing/2014/main" xmlns="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9;p37">
              <a:extLst>
                <a:ext uri="{FF2B5EF4-FFF2-40B4-BE49-F238E27FC236}">
                  <a16:creationId xmlns:a16="http://schemas.microsoft.com/office/drawing/2014/main" xmlns="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0;p37">
              <a:extLst>
                <a:ext uri="{FF2B5EF4-FFF2-40B4-BE49-F238E27FC236}">
                  <a16:creationId xmlns:a16="http://schemas.microsoft.com/office/drawing/2014/main" xmlns="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1;p37">
              <a:extLst>
                <a:ext uri="{FF2B5EF4-FFF2-40B4-BE49-F238E27FC236}">
                  <a16:creationId xmlns:a16="http://schemas.microsoft.com/office/drawing/2014/main" xmlns="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2;p37">
              <a:extLst>
                <a:ext uri="{FF2B5EF4-FFF2-40B4-BE49-F238E27FC236}">
                  <a16:creationId xmlns:a16="http://schemas.microsoft.com/office/drawing/2014/main" xmlns="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Flowchart: Terminator 5">
            <a:hlinkClick r:id="rId2" action="ppaction://hlinksldjump"/>
          </p:cNvPr>
          <p:cNvSpPr/>
          <p:nvPr/>
        </p:nvSpPr>
        <p:spPr>
          <a:xfrm>
            <a:off x="363071" y="5513601"/>
            <a:ext cx="1417320" cy="462751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58" y="113438"/>
            <a:ext cx="1646183" cy="126806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4014439" y="2129883"/>
            <a:ext cx="7181385" cy="3685799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999057" y="2556296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</a:t>
            </a:r>
            <a:r>
              <a:rPr lang="ar-BH" sz="8000" dirty="0" smtClean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الثانية</a:t>
            </a:r>
            <a:endParaRPr lang="en-US" sz="8000" dirty="0">
              <a:solidFill>
                <a:srgbClr val="3F5378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160059" y="4293685"/>
            <a:ext cx="94031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BH" sz="66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الحجوزات</a:t>
            </a:r>
            <a:r>
              <a:rPr lang="ar-SA" sz="66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(2)</a:t>
            </a:r>
            <a:endParaRPr lang="ar-SA" sz="6600" dirty="0">
              <a:ln>
                <a:solidFill>
                  <a:srgbClr val="3F5378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5FCFC6-E1A1-47F5-80FF-08434F78D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24" t="28050" r="37948" b="14088"/>
          <a:stretch/>
        </p:blipFill>
        <p:spPr>
          <a:xfrm>
            <a:off x="612316" y="2578638"/>
            <a:ext cx="2596288" cy="3502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xmlns="" id="{E559DDD1-AE14-4650-8488-CEAEF07C36E1}"/>
              </a:ext>
            </a:extLst>
          </p:cNvPr>
          <p:cNvSpPr/>
          <p:nvPr/>
        </p:nvSpPr>
        <p:spPr>
          <a:xfrm>
            <a:off x="612316" y="5412358"/>
            <a:ext cx="2596288" cy="698740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cs typeface="PT Bold Heading" panose="02010400000000000000" pitchFamily="2" charset="-78"/>
              </a:rPr>
              <a:t>صفحات </a:t>
            </a:r>
            <a:r>
              <a:rPr lang="ar-BH" sz="3200" dirty="0" smtClean="0">
                <a:cs typeface="PT Bold Heading" panose="02010400000000000000" pitchFamily="2" charset="-78"/>
              </a:rPr>
              <a:t>3</a:t>
            </a:r>
            <a:r>
              <a:rPr lang="ar-SA" sz="3200" dirty="0" smtClean="0">
                <a:cs typeface="PT Bold Heading" panose="02010400000000000000" pitchFamily="2" charset="-78"/>
              </a:rPr>
              <a:t>8</a:t>
            </a:r>
            <a:r>
              <a:rPr lang="ar-BH" sz="3200" dirty="0" smtClean="0">
                <a:cs typeface="PT Bold Heading" panose="02010400000000000000" pitchFamily="2" charset="-78"/>
              </a:rPr>
              <a:t>-</a:t>
            </a:r>
            <a:r>
              <a:rPr lang="ar-SA" sz="3200" dirty="0" smtClean="0">
                <a:cs typeface="PT Bold Heading" panose="02010400000000000000" pitchFamily="2" charset="-78"/>
              </a:rPr>
              <a:t>39</a:t>
            </a:r>
            <a:endParaRPr lang="ar-SA" sz="3200" dirty="0">
              <a:cs typeface="PT Bold Heading" panose="02010400000000000000" pitchFamily="2" charset="-78"/>
            </a:endParaRPr>
          </a:p>
        </p:txBody>
      </p:sp>
      <p:pic>
        <p:nvPicPr>
          <p:cNvPr id="1026" name="Picture 2" descr="Airline Tickets Png &amp; Free Airline Tickets.png Transparent Images #132322 -  PNG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4" y="47012"/>
            <a:ext cx="4766049" cy="26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96F1A031-4685-48D9-B8FB-35492BE61E33}"/>
              </a:ext>
            </a:extLst>
          </p:cNvPr>
          <p:cNvSpPr txBox="1"/>
          <p:nvPr/>
        </p:nvSpPr>
        <p:spPr>
          <a:xfrm>
            <a:off x="-159443" y="6366478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(2)                                            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</a:t>
            </a:r>
            <a:r>
              <a:rPr lang="ar-SA" dirty="0"/>
              <a:t>سفر 312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58" y="113438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88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930C97ED-1EA4-4F48-AB8D-314B631154AC}"/>
              </a:ext>
            </a:extLst>
          </p:cNvPr>
          <p:cNvSpPr/>
          <p:nvPr/>
        </p:nvSpPr>
        <p:spPr>
          <a:xfrm>
            <a:off x="152400" y="1445619"/>
            <a:ext cx="11933208" cy="434558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4000" b="1" dirty="0">
                <a:solidFill>
                  <a:srgbClr val="C00000"/>
                </a:solidFill>
                <a:latin typeface="Arial" pitchFamily="34" charset="0"/>
              </a:rPr>
              <a:t>يُتوقَع من الطالب بعد دراسة هذا الفصل أن:</a:t>
            </a:r>
            <a:endParaRPr lang="ar-SA" sz="4000" b="1" dirty="0">
              <a:solidFill>
                <a:srgbClr val="C00000"/>
              </a:solidFill>
              <a:latin typeface="Arial" pitchFamily="34" charset="0"/>
            </a:endParaRPr>
          </a:p>
          <a:p>
            <a:pPr marL="457200" indent="-457200" algn="r" rtl="1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يعلل دور الأسعار في ربحية شركات الطيران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يحدد طرائق القيام بالحجوزات 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يلخص القواعد العامة للحجوزات.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120537" y="302623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732466" y="463085"/>
            <a:ext cx="4268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الوحدة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>
            <a:off x="8880053" y="444372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TextBox 1">
            <a:extLst>
              <a:ext uri="{FF2B5EF4-FFF2-40B4-BE49-F238E27FC236}">
                <a16:creationId xmlns:a16="http://schemas.microsoft.com/office/drawing/2014/main" xmlns="" id="{96F1A031-4685-48D9-B8FB-35492BE61E33}"/>
              </a:ext>
            </a:extLst>
          </p:cNvPr>
          <p:cNvSpPr txBox="1"/>
          <p:nvPr/>
        </p:nvSpPr>
        <p:spPr>
          <a:xfrm>
            <a:off x="-159443" y="6366478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(2)                                            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</a:t>
            </a:r>
            <a:r>
              <a:rPr lang="ar-SA" dirty="0"/>
              <a:t>سفر 312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58" y="113438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1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706880" y="2425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1942147" y="383122"/>
            <a:ext cx="6486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أولاً:  الحجوزات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8475454" y="321319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759238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>
              <a:lnSpc>
                <a:spcPct val="150000"/>
              </a:lnSpc>
              <a:defRPr/>
            </a:pPr>
            <a:r>
              <a:rPr lang="ar-BH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الأسعار:</a:t>
            </a:r>
          </a:p>
          <a:p>
            <a:pPr marL="4303713" indent="-303213" algn="just" rtl="1">
              <a:buFont typeface="Wingdings" panose="05000000000000000000" pitchFamily="2" charset="2"/>
              <a:buChar char=""/>
              <a:defRPr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تلعب الأسعار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دورًا جذريًا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ربحية شركات الطيران وخسارتها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ونظرًا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للتنافس الشديد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ما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بينهما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فإن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 يكون في اختلاف الأسعار بين الشركات للحصول على حصصها في كل سوق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4303713" indent="-303213" algn="just" rtl="1">
              <a:buFont typeface="Wingdings" panose="05000000000000000000" pitchFamily="2" charset="2"/>
              <a:buChar char=""/>
              <a:defRPr/>
            </a:pP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تقوم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شركات الطيران بنشر أسعارها والدرجات التي تباع عليها في أجهزتها وأجهزة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الوكالات؛ </a:t>
            </a:r>
            <a:r>
              <a:rPr lang="ar-BH" sz="3600" b="1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لتسهيل عملية التسعير وإصدار التذاكر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  <a:defRPr/>
            </a:pPr>
            <a:endParaRPr lang="ar-BH" sz="4400" dirty="0">
              <a:solidFill>
                <a:srgbClr val="C00000"/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42" name="Picture 2" descr="Bahrain's 20 Bahraini Dinar 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608">
            <a:off x="8365644" y="2221890"/>
            <a:ext cx="3236079" cy="14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ahrain's 20 Bahraini Dinar 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3" y="3054491"/>
            <a:ext cx="3236079" cy="14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ahrain's 20 Bahraini Dinar 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113">
            <a:off x="8086423" y="4211486"/>
            <a:ext cx="3236079" cy="14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1">
            <a:extLst>
              <a:ext uri="{FF2B5EF4-FFF2-40B4-BE49-F238E27FC236}">
                <a16:creationId xmlns:a16="http://schemas.microsoft.com/office/drawing/2014/main" xmlns="" id="{96F1A031-4685-48D9-B8FB-35492BE61E33}"/>
              </a:ext>
            </a:extLst>
          </p:cNvPr>
          <p:cNvSpPr txBox="1"/>
          <p:nvPr/>
        </p:nvSpPr>
        <p:spPr>
          <a:xfrm>
            <a:off x="-159443" y="6366478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(2)                                            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</a:t>
            </a:r>
            <a:r>
              <a:rPr lang="ar-SA" dirty="0"/>
              <a:t>سفر 312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58" y="113438"/>
            <a:ext cx="1646183" cy="1268068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0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706880" y="302623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1942147" y="443224"/>
            <a:ext cx="6486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أولاً:  الحجوزات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8475454" y="381421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642655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>
              <a:lnSpc>
                <a:spcPct val="150000"/>
              </a:lnSpc>
              <a:defRPr/>
            </a:pPr>
            <a:r>
              <a:rPr lang="ar-BH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طرائق القيام بالحجوزات: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الأجهزة الآلية الموجودة لدى شركات </a:t>
            </a:r>
            <a:endParaRPr lang="ar-BH" sz="36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الطيران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ووكالات السفر.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الإنترنت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  <a:defRPr/>
            </a:pPr>
            <a:endParaRPr lang="ar-BH" sz="3600" dirty="0">
              <a:solidFill>
                <a:srgbClr val="C00000"/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170" name="Picture 2" descr="Top 11 Items to Customize in an Online Booking T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0" y="1756128"/>
            <a:ext cx="5738241" cy="430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96F1A031-4685-48D9-B8FB-35492BE61E33}"/>
              </a:ext>
            </a:extLst>
          </p:cNvPr>
          <p:cNvSpPr txBox="1"/>
          <p:nvPr/>
        </p:nvSpPr>
        <p:spPr>
          <a:xfrm>
            <a:off x="-159443" y="6366478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(2)                                            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</a:t>
            </a:r>
            <a:r>
              <a:rPr lang="ar-SA" dirty="0"/>
              <a:t>سفر 312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58" y="113438"/>
            <a:ext cx="1646183" cy="12680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5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076994" y="302623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312261" y="443224"/>
            <a:ext cx="6486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القواعد العامة للحجوزات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8845568" y="381421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07898"/>
            <a:ext cx="11898702" cy="4886220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57200" indent="-457200" algn="r" rtl="1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أداء الحجز كما يطلبه الزبون مع مراعاة قوانين شركات الطيران.</a:t>
            </a:r>
          </a:p>
          <a:p>
            <a:pPr marL="457200" indent="-457200" algn="r" rtl="1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أداء الحجز على الرحلة والدرجة وفي الموعد المحدد على خط سير الرحلة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 للمسافرين.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تزويد شركات الطيران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بالأسماء الصحيحة وأرقام الهواتف والتذاكر متى ما أصدرت.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القيام بالحجوزات الأخرى ( الفنادق-السيارات-السياحة) بحسب طلب الزبون.</a:t>
            </a:r>
          </a:p>
          <a:p>
            <a:pPr marL="457200" indent="-457200" algn="r" rtl="1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 الزبون عن رغبته في الحصول على وجبه  خاصة خلال الرحلة في حالة كونه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نباتيًا أو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يعاني من مرض أو يحتاج إلى كرسي متحرك أو سرير صغير للطفل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الرضيع في الطائرة.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 الزبون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رغبته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الحصول على مقعد معين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96F1A031-4685-48D9-B8FB-35492BE61E33}"/>
              </a:ext>
            </a:extLst>
          </p:cNvPr>
          <p:cNvSpPr txBox="1"/>
          <p:nvPr/>
        </p:nvSpPr>
        <p:spPr>
          <a:xfrm>
            <a:off x="-159443" y="6366478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(2)                                            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</a:t>
            </a:r>
            <a:r>
              <a:rPr lang="ar-SA" dirty="0"/>
              <a:t>سفر 312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58" y="113438"/>
            <a:ext cx="1646183" cy="12680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1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837508" y="365619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072775" y="506220"/>
            <a:ext cx="6486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القواعد العامة للحجوزات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8606082" y="444417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177986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514350" indent="-514350" algn="r" rtl="1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7"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إعلام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الزبون بأي تغيير يطرأ على حجوزاته.</a:t>
            </a:r>
          </a:p>
          <a:p>
            <a:pPr marL="514350" indent="-514350" algn="r" rtl="1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7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إعلام شركة الطيران إذا ما كان الزبون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مريضًا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وبحاجه لرعاية خاصة.</a:t>
            </a:r>
          </a:p>
          <a:p>
            <a:pPr marL="514350" indent="-514350" algn="r" rtl="1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7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تجنب القيام بحجوزات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مزدوجة؛ لأن ذلك يسبب خسارة لشركات الطيران.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7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التقيد بالقوانين الخاصة بالطيران والبلدان المعنية في الرحلة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والاستفسار عن المواضيع المبهمة.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7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إلغاء الحجوزات الغير المطلوبة عندما يرغب الزبون بذلك أو عند عدم شراءه التذاكر. 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96F1A031-4685-48D9-B8FB-35492BE61E33}"/>
              </a:ext>
            </a:extLst>
          </p:cNvPr>
          <p:cNvSpPr txBox="1"/>
          <p:nvPr/>
        </p:nvSpPr>
        <p:spPr>
          <a:xfrm>
            <a:off x="-159443" y="6366478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(2)                                            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</a:t>
            </a:r>
            <a:r>
              <a:rPr lang="ar-SA" dirty="0"/>
              <a:t>سفر 312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58" y="113438"/>
            <a:ext cx="1646183" cy="12680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3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066108" y="282772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147725" y="368075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465324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D43DF005-8041-4649-930B-EA0F93BF19FC}"/>
              </a:ext>
            </a:extLst>
          </p:cNvPr>
          <p:cNvSpPr/>
          <p:nvPr/>
        </p:nvSpPr>
        <p:spPr>
          <a:xfrm>
            <a:off x="8531539" y="0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3071" y="1539793"/>
            <a:ext cx="114973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 smtClean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1</a:t>
            </a:r>
            <a:r>
              <a:rPr lang="ar-BH" sz="4000" b="1" dirty="0" smtClean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 </a:t>
            </a:r>
            <a:r>
              <a:rPr lang="ar-SA" sz="4000" b="1" dirty="0" smtClean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اذكر طرائق القيام بالحجوزات</a:t>
            </a:r>
            <a:r>
              <a:rPr lang="ar-BH" sz="4000" b="1" dirty="0" smtClean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؟ </a:t>
            </a:r>
            <a:endParaRPr lang="en-US" sz="4000" b="1" dirty="0"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12" name="Flowchart: Terminator 5">
            <a:hlinkClick r:id="" action="ppaction://noaction"/>
            <a:extLst>
              <a:ext uri="{FF2B5EF4-FFF2-40B4-BE49-F238E27FC236}">
                <a16:creationId xmlns:a16="http://schemas.microsoft.com/office/drawing/2014/main" xmlns="" id="{EA17CA2C-463F-4C03-9FAE-D86355B014EA}"/>
              </a:ext>
            </a:extLst>
          </p:cNvPr>
          <p:cNvSpPr/>
          <p:nvPr/>
        </p:nvSpPr>
        <p:spPr>
          <a:xfrm>
            <a:off x="299418" y="5358269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96F1A031-4685-48D9-B8FB-35492BE61E33}"/>
              </a:ext>
            </a:extLst>
          </p:cNvPr>
          <p:cNvSpPr txBox="1"/>
          <p:nvPr/>
        </p:nvSpPr>
        <p:spPr>
          <a:xfrm>
            <a:off x="-159443" y="6366478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(2)                                            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</a:t>
            </a:r>
            <a:r>
              <a:rPr lang="ar-SA" dirty="0"/>
              <a:t>سفر 312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58" y="113438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1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240280" y="282772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321897" y="368075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317315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D43DF005-8041-4649-930B-EA0F93BF19FC}"/>
              </a:ext>
            </a:extLst>
          </p:cNvPr>
          <p:cNvSpPr/>
          <p:nvPr/>
        </p:nvSpPr>
        <p:spPr>
          <a:xfrm>
            <a:off x="8705711" y="0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3071" y="1539793"/>
            <a:ext cx="114973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 smtClean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2</a:t>
            </a:r>
            <a:r>
              <a:rPr lang="ar-BH" sz="4000" b="1" dirty="0" smtClean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 </a:t>
            </a:r>
            <a:r>
              <a:rPr lang="ar-SA" sz="4000" b="1" dirty="0" smtClean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متى يتم إلغاء الحجوزات الغير مطلوبة</a:t>
            </a:r>
            <a:r>
              <a:rPr lang="ar-BH" sz="4000" b="1" dirty="0" smtClean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؟ </a:t>
            </a:r>
            <a:endParaRPr lang="en-US" sz="4000" b="1" dirty="0"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12" name="Flowchart: Terminator 5">
            <a:hlinkClick r:id="" action="ppaction://noaction"/>
            <a:extLst>
              <a:ext uri="{FF2B5EF4-FFF2-40B4-BE49-F238E27FC236}">
                <a16:creationId xmlns:a16="http://schemas.microsoft.com/office/drawing/2014/main" xmlns="" id="{EA17CA2C-463F-4C03-9FAE-D86355B014EA}"/>
              </a:ext>
            </a:extLst>
          </p:cNvPr>
          <p:cNvSpPr/>
          <p:nvPr/>
        </p:nvSpPr>
        <p:spPr>
          <a:xfrm>
            <a:off x="358859" y="5314727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96F1A031-4685-48D9-B8FB-35492BE61E33}"/>
              </a:ext>
            </a:extLst>
          </p:cNvPr>
          <p:cNvSpPr txBox="1"/>
          <p:nvPr/>
        </p:nvSpPr>
        <p:spPr>
          <a:xfrm>
            <a:off x="-159443" y="6366478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(2)                                            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</a:t>
            </a:r>
            <a:r>
              <a:rPr lang="ar-SA" dirty="0"/>
              <a:t>سفر 312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58" y="113438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4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16</TotalTime>
  <Words>681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Al-Mateen</vt:lpstr>
      <vt:lpstr>AL-Mohanad</vt:lpstr>
      <vt:lpstr>Arial</vt:lpstr>
      <vt:lpstr>Arial Black</vt:lpstr>
      <vt:lpstr>Calibri</vt:lpstr>
      <vt:lpstr>Calibri Light</vt:lpstr>
      <vt:lpstr>Century</vt:lpstr>
      <vt:lpstr>PT Bold Heading</vt:lpstr>
      <vt:lpstr>Sakkal Majalla</vt:lpstr>
      <vt:lpstr>Simplified Arabic</vt:lpstr>
      <vt:lpstr>Times New Roman</vt:lpstr>
      <vt:lpstr>Wingdings</vt:lpstr>
      <vt:lpstr>Office Theme</vt:lpstr>
      <vt:lpstr>أعمال مكاتب وكالات السفريات  الحجوزات (2)  سفر 312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Mariam Jassim Khadem</cp:lastModifiedBy>
  <cp:revision>5</cp:revision>
  <cp:lastPrinted>2021-01-17T11:49:49Z</cp:lastPrinted>
  <dcterms:created xsi:type="dcterms:W3CDTF">2020-03-04T10:47:58Z</dcterms:created>
  <dcterms:modified xsi:type="dcterms:W3CDTF">2021-01-26T06:51:56Z</dcterms:modified>
</cp:coreProperties>
</file>