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555BF-7992-4A21-AF6E-D7BE8C1D1AF8}" v="21" dt="2021-01-29T10:19:11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ama amro" userId="0d241074f5ebfa64" providerId="LiveId" clId="{3C3555BF-7992-4A21-AF6E-D7BE8C1D1AF8}"/>
    <pc:docChg chg="modSld">
      <pc:chgData name="osama amro" userId="0d241074f5ebfa64" providerId="LiveId" clId="{3C3555BF-7992-4A21-AF6E-D7BE8C1D1AF8}" dt="2021-01-29T10:19:44.091" v="37" actId="20577"/>
      <pc:docMkLst>
        <pc:docMk/>
      </pc:docMkLst>
      <pc:sldChg chg="modSp mod">
        <pc:chgData name="osama amro" userId="0d241074f5ebfa64" providerId="LiveId" clId="{3C3555BF-7992-4A21-AF6E-D7BE8C1D1AF8}" dt="2021-01-29T10:12:42.374" v="14" actId="339"/>
        <pc:sldMkLst>
          <pc:docMk/>
          <pc:sldMk cId="2618024445" sldId="259"/>
        </pc:sldMkLst>
        <pc:spChg chg="mod">
          <ac:chgData name="osama amro" userId="0d241074f5ebfa64" providerId="LiveId" clId="{3C3555BF-7992-4A21-AF6E-D7BE8C1D1AF8}" dt="2021-01-29T10:12:42.374" v="14" actId="339"/>
          <ac:spMkLst>
            <pc:docMk/>
            <pc:sldMk cId="2618024445" sldId="259"/>
            <ac:spMk id="2" creationId="{00000000-0000-0000-0000-000000000000}"/>
          </ac:spMkLst>
        </pc:spChg>
      </pc:sldChg>
      <pc:sldChg chg="modSp">
        <pc:chgData name="osama amro" userId="0d241074f5ebfa64" providerId="LiveId" clId="{3C3555BF-7992-4A21-AF6E-D7BE8C1D1AF8}" dt="2021-01-29T10:13:05.871" v="17" actId="339"/>
        <pc:sldMkLst>
          <pc:docMk/>
          <pc:sldMk cId="2651606466" sldId="260"/>
        </pc:sldMkLst>
        <pc:spChg chg="mod">
          <ac:chgData name="osama amro" userId="0d241074f5ebfa64" providerId="LiveId" clId="{3C3555BF-7992-4A21-AF6E-D7BE8C1D1AF8}" dt="2021-01-29T10:12:56.910" v="15" actId="339"/>
          <ac:spMkLst>
            <pc:docMk/>
            <pc:sldMk cId="2651606466" sldId="260"/>
            <ac:spMk id="2" creationId="{00000000-0000-0000-0000-000000000000}"/>
          </ac:spMkLst>
        </pc:spChg>
        <pc:spChg chg="mod">
          <ac:chgData name="osama amro" userId="0d241074f5ebfa64" providerId="LiveId" clId="{3C3555BF-7992-4A21-AF6E-D7BE8C1D1AF8}" dt="2021-01-29T10:13:05.871" v="17" actId="339"/>
          <ac:spMkLst>
            <pc:docMk/>
            <pc:sldMk cId="2651606466" sldId="260"/>
            <ac:spMk id="9" creationId="{00000000-0000-0000-0000-000000000000}"/>
          </ac:spMkLst>
        </pc:spChg>
      </pc:sldChg>
      <pc:sldChg chg="modSp">
        <pc:chgData name="osama amro" userId="0d241074f5ebfa64" providerId="LiveId" clId="{3C3555BF-7992-4A21-AF6E-D7BE8C1D1AF8}" dt="2021-01-29T10:13:49.374" v="21" actId="339"/>
        <pc:sldMkLst>
          <pc:docMk/>
          <pc:sldMk cId="2427811624" sldId="262"/>
        </pc:sldMkLst>
        <pc:spChg chg="mod">
          <ac:chgData name="osama amro" userId="0d241074f5ebfa64" providerId="LiveId" clId="{3C3555BF-7992-4A21-AF6E-D7BE8C1D1AF8}" dt="2021-01-29T10:13:28.127" v="18" actId="339"/>
          <ac:spMkLst>
            <pc:docMk/>
            <pc:sldMk cId="2427811624" sldId="262"/>
            <ac:spMk id="19" creationId="{00000000-0000-0000-0000-000000000000}"/>
          </ac:spMkLst>
        </pc:spChg>
        <pc:spChg chg="mod">
          <ac:chgData name="osama amro" userId="0d241074f5ebfa64" providerId="LiveId" clId="{3C3555BF-7992-4A21-AF6E-D7BE8C1D1AF8}" dt="2021-01-29T10:13:44.781" v="20" actId="339"/>
          <ac:spMkLst>
            <pc:docMk/>
            <pc:sldMk cId="2427811624" sldId="262"/>
            <ac:spMk id="20" creationId="{00000000-0000-0000-0000-000000000000}"/>
          </ac:spMkLst>
        </pc:spChg>
        <pc:spChg chg="mod">
          <ac:chgData name="osama amro" userId="0d241074f5ebfa64" providerId="LiveId" clId="{3C3555BF-7992-4A21-AF6E-D7BE8C1D1AF8}" dt="2021-01-29T10:13:49.374" v="21" actId="339"/>
          <ac:spMkLst>
            <pc:docMk/>
            <pc:sldMk cId="2427811624" sldId="262"/>
            <ac:spMk id="21" creationId="{00000000-0000-0000-0000-000000000000}"/>
          </ac:spMkLst>
        </pc:spChg>
        <pc:grpChg chg="mod">
          <ac:chgData name="osama amro" userId="0d241074f5ebfa64" providerId="LiveId" clId="{3C3555BF-7992-4A21-AF6E-D7BE8C1D1AF8}" dt="2021-01-29T10:13:40.330" v="19" actId="339"/>
          <ac:grpSpMkLst>
            <pc:docMk/>
            <pc:sldMk cId="2427811624" sldId="262"/>
            <ac:grpSpMk id="22" creationId="{00000000-0000-0000-0000-000000000000}"/>
          </ac:grpSpMkLst>
        </pc:grpChg>
      </pc:sldChg>
      <pc:sldChg chg="modSp mod">
        <pc:chgData name="osama amro" userId="0d241074f5ebfa64" providerId="LiveId" clId="{3C3555BF-7992-4A21-AF6E-D7BE8C1D1AF8}" dt="2021-01-29T10:14:21.996" v="26" actId="1076"/>
        <pc:sldMkLst>
          <pc:docMk/>
          <pc:sldMk cId="394988697" sldId="263"/>
        </pc:sldMkLst>
        <pc:spChg chg="mod">
          <ac:chgData name="osama amro" userId="0d241074f5ebfa64" providerId="LiveId" clId="{3C3555BF-7992-4A21-AF6E-D7BE8C1D1AF8}" dt="2021-01-29T10:14:21.996" v="26" actId="1076"/>
          <ac:spMkLst>
            <pc:docMk/>
            <pc:sldMk cId="394988697" sldId="263"/>
            <ac:spMk id="12" creationId="{00000000-0000-0000-0000-000000000000}"/>
          </ac:spMkLst>
        </pc:spChg>
        <pc:picChg chg="mod">
          <ac:chgData name="osama amro" userId="0d241074f5ebfa64" providerId="LiveId" clId="{3C3555BF-7992-4A21-AF6E-D7BE8C1D1AF8}" dt="2021-01-29T10:14:03.553" v="22" actId="1440"/>
          <ac:picMkLst>
            <pc:docMk/>
            <pc:sldMk cId="394988697" sldId="263"/>
            <ac:picMk id="4" creationId="{00000000-0000-0000-0000-000000000000}"/>
          </ac:picMkLst>
        </pc:picChg>
      </pc:sldChg>
      <pc:sldChg chg="modSp mod">
        <pc:chgData name="osama amro" userId="0d241074f5ebfa64" providerId="LiveId" clId="{3C3555BF-7992-4A21-AF6E-D7BE8C1D1AF8}" dt="2021-01-29T10:19:38.426" v="36" actId="20577"/>
        <pc:sldMkLst>
          <pc:docMk/>
          <pc:sldMk cId="2751166550" sldId="264"/>
        </pc:sldMkLst>
        <pc:spChg chg="mod">
          <ac:chgData name="osama amro" userId="0d241074f5ebfa64" providerId="LiveId" clId="{3C3555BF-7992-4A21-AF6E-D7BE8C1D1AF8}" dt="2021-01-29T10:19:38.426" v="36" actId="20577"/>
          <ac:spMkLst>
            <pc:docMk/>
            <pc:sldMk cId="2751166550" sldId="264"/>
            <ac:spMk id="5" creationId="{00000000-0000-0000-0000-000000000000}"/>
          </ac:spMkLst>
        </pc:spChg>
      </pc:sldChg>
      <pc:sldChg chg="modSp mod">
        <pc:chgData name="osama amro" userId="0d241074f5ebfa64" providerId="LiveId" clId="{3C3555BF-7992-4A21-AF6E-D7BE8C1D1AF8}" dt="2021-01-29T10:19:44.091" v="37" actId="20577"/>
        <pc:sldMkLst>
          <pc:docMk/>
          <pc:sldMk cId="3357530099" sldId="265"/>
        </pc:sldMkLst>
        <pc:spChg chg="mod">
          <ac:chgData name="osama amro" userId="0d241074f5ebfa64" providerId="LiveId" clId="{3C3555BF-7992-4A21-AF6E-D7BE8C1D1AF8}" dt="2021-01-29T10:19:44.091" v="37" actId="20577"/>
          <ac:spMkLst>
            <pc:docMk/>
            <pc:sldMk cId="3357530099" sldId="265"/>
            <ac:spMk id="5" creationId="{00000000-0000-0000-0000-000000000000}"/>
          </ac:spMkLst>
        </pc:spChg>
      </pc:sldChg>
      <pc:sldChg chg="modSp">
        <pc:chgData name="osama amro" userId="0d241074f5ebfa64" providerId="LiveId" clId="{3C3555BF-7992-4A21-AF6E-D7BE8C1D1AF8}" dt="2021-01-29T10:14:59.442" v="29" actId="339"/>
        <pc:sldMkLst>
          <pc:docMk/>
          <pc:sldMk cId="2608470182" sldId="266"/>
        </pc:sldMkLst>
        <pc:spChg chg="mod">
          <ac:chgData name="osama amro" userId="0d241074f5ebfa64" providerId="LiveId" clId="{3C3555BF-7992-4A21-AF6E-D7BE8C1D1AF8}" dt="2021-01-29T10:14:59.442" v="29" actId="339"/>
          <ac:spMkLst>
            <pc:docMk/>
            <pc:sldMk cId="2608470182" sldId="266"/>
            <ac:spMk id="5" creationId="{00000000-0000-0000-0000-000000000000}"/>
          </ac:spMkLst>
        </pc:spChg>
      </pc:sldChg>
      <pc:sldChg chg="modSp mod">
        <pc:chgData name="osama amro" userId="0d241074f5ebfa64" providerId="LiveId" clId="{3C3555BF-7992-4A21-AF6E-D7BE8C1D1AF8}" dt="2021-01-29T10:15:10.631" v="31" actId="339"/>
        <pc:sldMkLst>
          <pc:docMk/>
          <pc:sldMk cId="3683539604" sldId="267"/>
        </pc:sldMkLst>
        <pc:spChg chg="mod">
          <ac:chgData name="osama amro" userId="0d241074f5ebfa64" providerId="LiveId" clId="{3C3555BF-7992-4A21-AF6E-D7BE8C1D1AF8}" dt="2021-01-29T10:15:10.631" v="31" actId="339"/>
          <ac:spMkLst>
            <pc:docMk/>
            <pc:sldMk cId="3683539604" sldId="267"/>
            <ac:spMk id="5" creationId="{00000000-0000-0000-0000-000000000000}"/>
          </ac:spMkLst>
        </pc:spChg>
      </pc:sldChg>
      <pc:sldChg chg="modSp">
        <pc:chgData name="osama amro" userId="0d241074f5ebfa64" providerId="LiveId" clId="{3C3555BF-7992-4A21-AF6E-D7BE8C1D1AF8}" dt="2021-01-29T10:18:30.431" v="32"/>
        <pc:sldMkLst>
          <pc:docMk/>
          <pc:sldMk cId="328543875" sldId="268"/>
        </pc:sldMkLst>
        <pc:spChg chg="mod">
          <ac:chgData name="osama amro" userId="0d241074f5ebfa64" providerId="LiveId" clId="{3C3555BF-7992-4A21-AF6E-D7BE8C1D1AF8}" dt="2021-01-29T10:18:30.431" v="32"/>
          <ac:spMkLst>
            <pc:docMk/>
            <pc:sldMk cId="328543875" sldId="268"/>
            <ac:spMk id="4" creationId="{00000000-0000-0000-0000-000000000000}"/>
          </ac:spMkLst>
        </pc:spChg>
      </pc:sldChg>
      <pc:sldChg chg="modSp">
        <pc:chgData name="osama amro" userId="0d241074f5ebfa64" providerId="LiveId" clId="{3C3555BF-7992-4A21-AF6E-D7BE8C1D1AF8}" dt="2021-01-29T10:18:42.602" v="33"/>
        <pc:sldMkLst>
          <pc:docMk/>
          <pc:sldMk cId="39788657" sldId="270"/>
        </pc:sldMkLst>
        <pc:spChg chg="mod">
          <ac:chgData name="osama amro" userId="0d241074f5ebfa64" providerId="LiveId" clId="{3C3555BF-7992-4A21-AF6E-D7BE8C1D1AF8}" dt="2021-01-29T10:18:42.602" v="33"/>
          <ac:spMkLst>
            <pc:docMk/>
            <pc:sldMk cId="39788657" sldId="270"/>
            <ac:spMk id="4" creationId="{00000000-0000-0000-0000-000000000000}"/>
          </ac:spMkLst>
        </pc:spChg>
      </pc:sldChg>
      <pc:sldChg chg="modSp">
        <pc:chgData name="osama amro" userId="0d241074f5ebfa64" providerId="LiveId" clId="{3C3555BF-7992-4A21-AF6E-D7BE8C1D1AF8}" dt="2021-01-29T10:18:57.303" v="34"/>
        <pc:sldMkLst>
          <pc:docMk/>
          <pc:sldMk cId="3850881936" sldId="272"/>
        </pc:sldMkLst>
        <pc:spChg chg="mod">
          <ac:chgData name="osama amro" userId="0d241074f5ebfa64" providerId="LiveId" clId="{3C3555BF-7992-4A21-AF6E-D7BE8C1D1AF8}" dt="2021-01-29T10:18:57.303" v="34"/>
          <ac:spMkLst>
            <pc:docMk/>
            <pc:sldMk cId="3850881936" sldId="272"/>
            <ac:spMk id="4" creationId="{00000000-0000-0000-0000-000000000000}"/>
          </ac:spMkLst>
        </pc:spChg>
      </pc:sldChg>
      <pc:sldChg chg="modSp">
        <pc:chgData name="osama amro" userId="0d241074f5ebfa64" providerId="LiveId" clId="{3C3555BF-7992-4A21-AF6E-D7BE8C1D1AF8}" dt="2021-01-29T10:19:11.691" v="35"/>
        <pc:sldMkLst>
          <pc:docMk/>
          <pc:sldMk cId="67601541" sldId="274"/>
        </pc:sldMkLst>
        <pc:spChg chg="mod">
          <ac:chgData name="osama amro" userId="0d241074f5ebfa64" providerId="LiveId" clId="{3C3555BF-7992-4A21-AF6E-D7BE8C1D1AF8}" dt="2021-01-29T10:19:11.691" v="35"/>
          <ac:spMkLst>
            <pc:docMk/>
            <pc:sldMk cId="67601541" sldId="274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edune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2750" y="2330417"/>
            <a:ext cx="5922214" cy="2130092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الثانية</a:t>
            </a:r>
            <a:b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وكالات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السفر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السياحة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(2)</a:t>
            </a:r>
            <a:b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91842" y="5440441"/>
            <a:ext cx="4384084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السفر والسياحة سفر 324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241" y="6093482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dirty="0"/>
              <a:t>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الفصل: الدراسي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(اختياري)  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الصف: الثاني أو الثالث   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الصفحة: 46-54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87500" y="1913044"/>
            <a:ext cx="3217719" cy="3296793"/>
            <a:chOff x="533400" y="2292103"/>
            <a:chExt cx="3217719" cy="32967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1494047" y="1860604"/>
              <a:ext cx="1825573" cy="2688571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3697513"/>
              <a:ext cx="3129782" cy="1891383"/>
            </a:xfrm>
            <a:prstGeom prst="rect">
              <a:avLst/>
            </a:prstGeom>
            <a:scene3d>
              <a:camera prst="perspectiveHeroicExtremeRightFacing"/>
              <a:lightRig rig="threePt" dir="t"/>
            </a:scene3d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310442" y="168275"/>
            <a:ext cx="7162800" cy="1182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142683" y="6051440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221525" y="609348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2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27" y="1163113"/>
            <a:ext cx="4953000" cy="48758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1200" y="23622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تذكرة الزوج 300 + تذكرة الزوجة300+ تذكرة طفله 10 سنوات (300×75%=225 دينار)= </a:t>
            </a:r>
          </a:p>
          <a:p>
            <a:pPr algn="r" rtl="1"/>
            <a:r>
              <a:rPr lang="ar-SA" dirty="0">
                <a:solidFill>
                  <a:srgbClr val="FF0000"/>
                </a:solidFill>
              </a:rPr>
              <a:t>المجموع</a:t>
            </a:r>
          </a:p>
          <a:p>
            <a:pPr algn="r" rtl="1"/>
            <a:r>
              <a:rPr lang="ar-SA" dirty="0"/>
              <a:t> </a:t>
            </a:r>
            <a:r>
              <a:rPr lang="ar-SA" dirty="0">
                <a:solidFill>
                  <a:srgbClr val="FF0000"/>
                </a:solidFill>
              </a:rPr>
              <a:t>300+300+225=825 دينار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20611" y="304800"/>
            <a:ext cx="3338138" cy="1841694"/>
            <a:chOff x="5257800" y="789053"/>
            <a:chExt cx="3642938" cy="2096864"/>
          </a:xfrm>
        </p:grpSpPr>
        <p:sp>
          <p:nvSpPr>
            <p:cNvPr id="13" name="Vertical Scroll 12"/>
            <p:cNvSpPr/>
            <p:nvPr/>
          </p:nvSpPr>
          <p:spPr>
            <a:xfrm>
              <a:off x="5257800" y="789053"/>
              <a:ext cx="3642938" cy="2096864"/>
            </a:xfrm>
            <a:prstGeom prst="verticalScroll">
              <a:avLst>
                <a:gd name="adj" fmla="val 691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r" rtl="1"/>
              <a:r>
                <a:rPr lang="ar-BH" sz="16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حددت المنظمة العالمية للنقل الجوي</a:t>
              </a:r>
              <a:r>
                <a:rPr lang="en-US" sz="16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IATA </a:t>
              </a:r>
              <a:r>
                <a:rPr lang="ar-BH" sz="16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نسبة قيمة تذاكر كل مما يأتي:</a:t>
              </a:r>
            </a:p>
            <a:p>
              <a:pPr marL="342900" indent="-342900" algn="r" rtl="1"/>
              <a:endParaRPr lang="ar-BH" sz="1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342900" indent="-342900" algn="r" rtl="1"/>
              <a:endPara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endParaRPr lang="ar-BH" sz="20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22052" y="1643592"/>
              <a:ext cx="2195810" cy="45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البالغ </a:t>
              </a:r>
              <a:r>
                <a: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Adult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: 100%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66610" y="2359401"/>
              <a:ext cx="3051252" cy="45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BH" sz="2000" b="1" u="sng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الطفل </a:t>
              </a:r>
              <a:r>
                <a:rPr lang="en-US" sz="2000" b="1" u="sng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Child</a:t>
              </a:r>
              <a:r>
                <a:rPr lang="ar-BH" sz="2000" b="1" u="sng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(2-12سنة) 75%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00992" y="2000405"/>
              <a:ext cx="3416870" cy="45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الرضيع </a:t>
              </a:r>
              <a:r>
                <a: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Infant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أقل من سنتين 10%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09933" y="6283158"/>
            <a:ext cx="9144000" cy="339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السفر والسياحة (2)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</a:t>
            </a:r>
            <a:r>
              <a:rPr lang="ar-B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95" y="886091"/>
            <a:ext cx="4414614" cy="52062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09933" y="6283158"/>
            <a:ext cx="9144000" cy="339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السفر والسياحة (2)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</a:t>
            </a:r>
            <a:r>
              <a:rPr lang="ar-B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1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33" y="1072146"/>
            <a:ext cx="4953000" cy="48758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3600" y="3413011"/>
            <a:ext cx="253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rgbClr val="FF0000"/>
                </a:solidFill>
              </a:rPr>
              <a:t>الجواب:</a:t>
            </a:r>
          </a:p>
          <a:p>
            <a:pPr algn="r" rtl="1"/>
            <a:r>
              <a:rPr lang="ar-SA" dirty="0">
                <a:solidFill>
                  <a:srgbClr val="FF0000"/>
                </a:solidFill>
              </a:rPr>
              <a:t>250×10%=25 دينار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12846" y="1276055"/>
            <a:ext cx="3338138" cy="1841694"/>
            <a:chOff x="5257800" y="789053"/>
            <a:chExt cx="3642938" cy="2096864"/>
          </a:xfrm>
        </p:grpSpPr>
        <p:sp>
          <p:nvSpPr>
            <p:cNvPr id="13" name="Vertical Scroll 12"/>
            <p:cNvSpPr/>
            <p:nvPr/>
          </p:nvSpPr>
          <p:spPr>
            <a:xfrm>
              <a:off x="5257800" y="789053"/>
              <a:ext cx="3642938" cy="2096864"/>
            </a:xfrm>
            <a:prstGeom prst="verticalScroll">
              <a:avLst>
                <a:gd name="adj" fmla="val 691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r" rtl="1"/>
              <a:r>
                <a:rPr lang="ar-BH" sz="16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حددت المنظمة العالمية للنقل الجوي</a:t>
              </a:r>
              <a:r>
                <a:rPr lang="en-US" sz="16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IATA </a:t>
              </a:r>
              <a:r>
                <a:rPr lang="ar-BH" sz="16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نسبة قيمة تذاكر كل مما يأتي:</a:t>
              </a:r>
            </a:p>
            <a:p>
              <a:pPr marL="342900" indent="-342900" algn="r" rtl="1"/>
              <a:endParaRPr lang="ar-BH" sz="1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342900" indent="-342900" algn="r" rtl="1"/>
              <a:endPara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endParaRPr lang="ar-BH" sz="20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22052" y="1643592"/>
              <a:ext cx="2195810" cy="45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البالغ </a:t>
              </a:r>
              <a:r>
                <a: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Adult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: 100%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66610" y="2359401"/>
              <a:ext cx="3051252" cy="45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الطفل </a:t>
              </a:r>
              <a:r>
                <a: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Child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(2-12سنة) 75%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00992" y="2000405"/>
              <a:ext cx="3416870" cy="45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الرضيع </a:t>
              </a:r>
              <a:r>
                <a:rPr lang="en-US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Infant</a:t>
              </a:r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أقل من سنتين 10%</a:t>
              </a:r>
              <a:endPara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09933" y="6283158"/>
            <a:ext cx="9144000" cy="339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السفر والسياحة (2)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</a:t>
            </a:r>
            <a:r>
              <a:rPr lang="ar-B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823" y="886091"/>
            <a:ext cx="4414614" cy="52062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09933" y="6283158"/>
            <a:ext cx="9144000" cy="339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السفر والسياحة (2)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</a:t>
            </a:r>
            <a:r>
              <a:rPr lang="ar-B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6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33" y="973535"/>
            <a:ext cx="4953000" cy="487587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20611" y="1396527"/>
            <a:ext cx="3338138" cy="1841694"/>
            <a:chOff x="5257800" y="789053"/>
            <a:chExt cx="3642938" cy="2096864"/>
          </a:xfrm>
        </p:grpSpPr>
        <p:sp>
          <p:nvSpPr>
            <p:cNvPr id="12" name="Vertical Scroll 11"/>
            <p:cNvSpPr/>
            <p:nvPr/>
          </p:nvSpPr>
          <p:spPr>
            <a:xfrm>
              <a:off x="5257800" y="789053"/>
              <a:ext cx="3642938" cy="2096864"/>
            </a:xfrm>
            <a:prstGeom prst="verticalScroll">
              <a:avLst>
                <a:gd name="adj" fmla="val 691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r" rtl="1"/>
              <a:r>
                <a:rPr lang="ar-BH" sz="16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حددت المنظمة العالمية للنقل الجوي</a:t>
              </a:r>
              <a:r>
                <a:rPr lang="en-US" sz="16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IATA </a:t>
              </a:r>
              <a:r>
                <a:rPr lang="ar-BH" sz="16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نسبة قيمة تذاكر كل مما يأتي:</a:t>
              </a:r>
            </a:p>
            <a:p>
              <a:pPr marL="342900" indent="-342900" algn="r" rtl="1"/>
              <a:endParaRPr lang="ar-BH" sz="1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342900" indent="-342900" algn="r" rtl="1"/>
              <a:endPara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endParaRPr lang="ar-BH" sz="20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22052" y="1643592"/>
              <a:ext cx="2195810" cy="45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البالغ </a:t>
              </a:r>
              <a:r>
                <a: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Adult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: 100%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66610" y="2359401"/>
              <a:ext cx="3051252" cy="45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BH" sz="2000" b="1" u="sng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الطفل </a:t>
              </a:r>
              <a:r>
                <a:rPr lang="en-US" sz="2000" b="1" u="sng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Child</a:t>
              </a:r>
              <a:r>
                <a:rPr lang="ar-BH" sz="2000" b="1" u="sng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(2-12سنة) 75%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00992" y="2000405"/>
              <a:ext cx="3416870" cy="455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الرضيع </a:t>
              </a:r>
              <a:r>
                <a: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Infant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أقل من سنتين 10%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15811" y="341147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rgbClr val="FF0000"/>
                </a:solidFill>
              </a:rPr>
              <a:t>400×75%=300 دينار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09933" y="6283158"/>
            <a:ext cx="9144000" cy="339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السفر والسياحة (2)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</a:t>
            </a:r>
            <a:r>
              <a:rPr lang="ar-B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8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34" y="741805"/>
            <a:ext cx="4414614" cy="52062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09933" y="6283158"/>
            <a:ext cx="9144000" cy="339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السفر والسياحة (2)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</a:t>
            </a:r>
            <a:r>
              <a:rPr lang="ar-B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15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20" y="977932"/>
            <a:ext cx="4953000" cy="48758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1200" y="235268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rgbClr val="FF0000"/>
                </a:solidFill>
              </a:rPr>
              <a:t>1900×5%=95 دينار</a:t>
            </a:r>
          </a:p>
          <a:p>
            <a:pPr algn="r" rtl="1"/>
            <a:r>
              <a:rPr lang="ar-SA" dirty="0">
                <a:solidFill>
                  <a:srgbClr val="FF0000"/>
                </a:solidFill>
              </a:rPr>
              <a:t>1900+95=1995 دينار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9933" y="6283158"/>
            <a:ext cx="9144000" cy="339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السفر والسياحة (2)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</a:t>
            </a:r>
            <a:r>
              <a:rPr lang="ar-B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1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1"/>
            <a:ext cx="4414614" cy="52062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09933" y="6283158"/>
            <a:ext cx="9144000" cy="339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السفر والسياحة (2)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</a:t>
            </a:r>
            <a:r>
              <a:rPr lang="ar-B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61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2133600" y="40116"/>
            <a:ext cx="7543800" cy="5550133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603" y="768294"/>
            <a:ext cx="497179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 وكالة السفر والسياحة</a:t>
            </a: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(2)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شكرا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والنجاح</a:t>
            </a:r>
          </a:p>
          <a:p>
            <a:pPr algn="r"/>
            <a:endParaRPr lang="ar-BH" sz="24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5232064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زيارة البوابة التعليمية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حل أسئلة وأنشطة الكتاب المدرسي.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9933" y="6283158"/>
            <a:ext cx="9144000" cy="339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السفر والسياحة (2)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</a:t>
            </a:r>
            <a:r>
              <a:rPr lang="ar-B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1" y="1460017"/>
            <a:ext cx="6464733" cy="70788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</a:t>
            </a:r>
            <a:r>
              <a:rPr lang="en-GB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1" y="2350173"/>
            <a:ext cx="7671593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دراستك لهذه الوحدة ينبغي أن تكون قادرًا على أن</a:t>
            </a:r>
            <a:r>
              <a:rPr lang="en-GB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1" y="3114224"/>
            <a:ext cx="737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يحسب الأرباح اليت تحصل عليها وكالة السفر ة السياحة من بيع تذاكر السفر.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3664043"/>
            <a:ext cx="738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يحدد مقدار قيمة التذاكر حسب فئات المسافرين.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4313285"/>
            <a:ext cx="738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يحسب تذكرة سفر الرضيع</a:t>
            </a:r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199" y="4863104"/>
            <a:ext cx="738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يقدر قيمة تذكرة الطفل</a:t>
            </a:r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199" y="5488248"/>
            <a:ext cx="7364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يحسب قيمة تذكرة سفر البالغ</a:t>
            </a:r>
            <a:r>
              <a:rPr lang="en-GB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09933" y="6283158"/>
            <a:ext cx="9144000" cy="339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السفر والسياحة (2)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</a:t>
            </a:r>
            <a:r>
              <a:rPr lang="ar-B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0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/>
      <p:bldP spid="12" grpId="0"/>
      <p:bldP spid="13" grpId="0"/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5392" y="1293614"/>
            <a:ext cx="423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/>
              <a:t>2- الحصول على الخصومات والعمولات.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0288" y="939373"/>
            <a:ext cx="3888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/>
              <a:t>1- عمولة إصدار ما بين 3-7%.</a:t>
            </a:r>
          </a:p>
          <a:p>
            <a:pPr algn="r" rtl="1"/>
            <a:r>
              <a:rPr lang="ar-BH" sz="2000" b="1" dirty="0"/>
              <a:t>    </a:t>
            </a:r>
            <a:endParaRPr lang="ar-BH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37554" y="1726899"/>
            <a:ext cx="4371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/>
              <a:t>3- الاستثمارات المختلفة كشراء الأسهم.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4826" y="2105815"/>
            <a:ext cx="402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/>
              <a:t>4- إصدار الشيكات السياحية للمسافرين.</a:t>
            </a:r>
          </a:p>
          <a:p>
            <a:pPr algn="r" rtl="1"/>
            <a:r>
              <a:rPr lang="ar-BH" sz="2000" b="1" dirty="0"/>
              <a:t>              </a:t>
            </a:r>
            <a:endParaRPr lang="ar-BH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65992" y="2515509"/>
            <a:ext cx="3243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/>
              <a:t>5- الفرق في تحويل العملات. 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b="1" dirty="0"/>
          </a:p>
        </p:txBody>
      </p:sp>
      <p:sp>
        <p:nvSpPr>
          <p:cNvPr id="4" name="Rectangle 3"/>
          <p:cNvSpPr/>
          <p:nvPr/>
        </p:nvSpPr>
        <p:spPr>
          <a:xfrm>
            <a:off x="4829058" y="228600"/>
            <a:ext cx="5610342" cy="6858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</a:rPr>
              <a:t>كيف تحصل وكالة السفر والسياحة على أرباحها 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24000" y="2218874"/>
            <a:ext cx="3823110" cy="2328135"/>
            <a:chOff x="1219200" y="3575496"/>
            <a:chExt cx="4953000" cy="1780698"/>
          </a:xfrm>
        </p:grpSpPr>
        <p:sp>
          <p:nvSpPr>
            <p:cNvPr id="8" name="Rectangle 7"/>
            <p:cNvSpPr/>
            <p:nvPr/>
          </p:nvSpPr>
          <p:spPr>
            <a:xfrm>
              <a:off x="1219200" y="3575496"/>
              <a:ext cx="4953000" cy="178069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18142" y="3601868"/>
              <a:ext cx="4355112" cy="1577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b="1" u="sng" dirty="0">
                  <a:solidFill>
                    <a:srgbClr val="FF0000"/>
                  </a:solidFill>
                </a:rPr>
                <a:t>مثال(1)</a:t>
              </a:r>
            </a:p>
            <a:p>
              <a:pPr algn="r" rtl="1"/>
              <a:r>
                <a:rPr lang="ar-SA" dirty="0"/>
                <a:t>إذا أصدرت وكالة سفر 5  تذكار قيمة كل منها 200 دينار بحريني, فإن مجموع قيمة التذاكر تكون 1000 دينار, وفي حالة كون الأسعار صافية فإن الوكالة تأخذ 5% عمولة مباشرة من المسافر (50 دينار), أي إن المسافر يدفع 1050 دينار.</a:t>
              </a:r>
              <a:endParaRPr lang="en-US" dirty="0"/>
            </a:p>
          </p:txBody>
        </p:sp>
      </p:grpSp>
      <p:pic>
        <p:nvPicPr>
          <p:cNvPr id="20" name="Picture 1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30200" r="40942" b="40349"/>
          <a:stretch/>
        </p:blipFill>
        <p:spPr bwMode="auto">
          <a:xfrm>
            <a:off x="2971801" y="4615671"/>
            <a:ext cx="7161677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Bent-Up Arrow 22"/>
          <p:cNvSpPr/>
          <p:nvPr/>
        </p:nvSpPr>
        <p:spPr>
          <a:xfrm rot="10800000">
            <a:off x="4648198" y="1114173"/>
            <a:ext cx="2513479" cy="1022421"/>
          </a:xfrm>
          <a:prstGeom prst="bentUpArrow">
            <a:avLst>
              <a:gd name="adj1" fmla="val 4717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-Up Arrow 23"/>
          <p:cNvSpPr/>
          <p:nvPr/>
        </p:nvSpPr>
        <p:spPr>
          <a:xfrm rot="10800000">
            <a:off x="6075392" y="1114172"/>
            <a:ext cx="1313853" cy="3131090"/>
          </a:xfrm>
          <a:prstGeom prst="bentUpArrow">
            <a:avLst>
              <a:gd name="adj1" fmla="val 4602"/>
              <a:gd name="adj2" fmla="val 1886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030803" y="424633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u="sng" dirty="0">
                <a:solidFill>
                  <a:srgbClr val="FF0000"/>
                </a:solidFill>
              </a:rPr>
              <a:t>مثال(2)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09933" y="6283158"/>
            <a:ext cx="9144000" cy="339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السفر والسياحة (2)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</a:t>
            </a:r>
            <a:r>
              <a:rPr lang="ar-B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0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  <p:bldP spid="19" grpId="0"/>
      <p:bldP spid="23" grpId="0" animBg="1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35737" y="1696375"/>
            <a:ext cx="8932045" cy="2986277"/>
            <a:chOff x="19304" y="2582357"/>
            <a:chExt cx="8932045" cy="298627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130" y="3327663"/>
              <a:ext cx="2195145" cy="2286798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p3d>
              <a:bevelT w="190500" h="38100"/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687808" y="2582357"/>
              <a:ext cx="8263541" cy="107721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400" b="1" u="sng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</a:t>
              </a:r>
            </a:p>
            <a:p>
              <a:pPr algn="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أصدرت وكالة سفر 4 تذاكر قيمة تذكرة البالغ 100 د.ب، لكل من </a:t>
              </a:r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الأب والزوجة،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و</a:t>
              </a:r>
              <a:r>
                <a:rPr lang="ar-BH" sz="2000" b="1" dirty="0">
                  <a:solidFill>
                    <a:srgbClr val="6029F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طفل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000" b="1" dirty="0">
                  <a:solidFill>
                    <a:srgbClr val="6029F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يبلغ من العمر 10 سنوات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، و</a:t>
              </a:r>
              <a:r>
                <a:rPr lang="ar-BH" sz="2000" b="1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رضيع عمره سنة ونصف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، وكانت عمولة وكالة السفر 5%. أحسب عمولة وكالة السفر.</a:t>
              </a:r>
              <a:r>
                <a: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76601" y="2953671"/>
            <a:ext cx="674825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مجموع قيمة التذاكر:</a:t>
            </a:r>
          </a:p>
          <a:p>
            <a:pPr algn="r"/>
            <a:endParaRPr lang="ar-BH" sz="2000" b="1" dirty="0">
              <a:solidFill>
                <a:srgbClr val="6029F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BH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BH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BH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en-US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77822" y="5014687"/>
            <a:ext cx="691000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عمولة وكالة السفر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285  × 5% = 14.250 د.ب.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32824" y="3250401"/>
            <a:ext cx="3348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الأب و الزوجة        = 100 × 2      = 200 د.ب.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019232" y="3654785"/>
            <a:ext cx="3648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BH" sz="20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الطفل (10سنوات)   = 100 × 75% = 75   د.ب.</a:t>
            </a:r>
          </a:p>
        </p:txBody>
      </p:sp>
      <p:sp>
        <p:nvSpPr>
          <p:cNvPr id="7" name="Rectangle 6"/>
          <p:cNvSpPr/>
          <p:nvPr/>
        </p:nvSpPr>
        <p:spPr>
          <a:xfrm>
            <a:off x="5891198" y="4086921"/>
            <a:ext cx="3780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BH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الرضيع( سنة ونصف) = 100 × 10% = 10   د.ب.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9350" y="4451820"/>
            <a:ext cx="5290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مجموع قيمة تذاكر السفر =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200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+  </a:t>
            </a:r>
            <a:r>
              <a:rPr lang="ar-BH" sz="24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75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+ 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=  285 د.ب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3591" y="490058"/>
            <a:ext cx="5610342" cy="68580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حساب عمولة وكالة السفر والسياحة</a:t>
            </a:r>
            <a:r>
              <a:rPr lang="ar-BH" sz="2000" b="1" dirty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09933" y="6283158"/>
            <a:ext cx="9144000" cy="339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السفر والسياحة (2)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</a:t>
            </a:r>
            <a:r>
              <a:rPr lang="ar-B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111" t="51554" r="21666" b="20890"/>
          <a:stretch/>
        </p:blipFill>
        <p:spPr>
          <a:xfrm>
            <a:off x="1644583" y="496089"/>
            <a:ext cx="518897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6781800" y="381001"/>
            <a:ext cx="3642938" cy="2504917"/>
            <a:chOff x="5257800" y="381000"/>
            <a:chExt cx="3642938" cy="2504917"/>
          </a:xfrm>
        </p:grpSpPr>
        <p:sp>
          <p:nvSpPr>
            <p:cNvPr id="5" name="Vertical Scroll 4"/>
            <p:cNvSpPr/>
            <p:nvPr/>
          </p:nvSpPr>
          <p:spPr>
            <a:xfrm>
              <a:off x="5257800" y="381000"/>
              <a:ext cx="3642938" cy="2504917"/>
            </a:xfrm>
            <a:prstGeom prst="verticalScroll">
              <a:avLst>
                <a:gd name="adj" fmla="val 691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r" rtl="1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حددت المنظمة العالمية للنقل الجوي</a:t>
              </a:r>
              <a:r>
                <a:rPr lang="en-US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IATA </a:t>
              </a:r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نسبة قيمة تذاكر كل مما يأتي:</a:t>
              </a:r>
            </a:p>
            <a:p>
              <a:pPr marL="342900" indent="-342900" algn="r" rtl="1"/>
              <a:endPara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342900" indent="-342900" algn="r" rtl="1"/>
              <a:endParaRPr lang="ar-BH" sz="1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342900" indent="-342900" algn="r" rtl="1"/>
              <a:endPara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endParaRPr lang="ar-BH" sz="20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88139" y="1545239"/>
              <a:ext cx="20297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البالغ </a:t>
              </a:r>
              <a:r>
                <a:rPr lang="en-US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Adult</a:t>
              </a:r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: 100%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04271" y="2359401"/>
              <a:ext cx="28135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BH" sz="2000" b="1" dirty="0">
                  <a:solidFill>
                    <a:srgbClr val="6029F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الطفل </a:t>
              </a:r>
              <a:r>
                <a:rPr lang="en-US" sz="2000" b="1" dirty="0">
                  <a:solidFill>
                    <a:srgbClr val="6029F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Child</a:t>
              </a:r>
              <a:r>
                <a:rPr lang="ar-BH" sz="2000" b="1" dirty="0">
                  <a:solidFill>
                    <a:srgbClr val="6029F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(2-12سنة) 75%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98711" y="1924600"/>
              <a:ext cx="32191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BH" sz="2000" b="1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الرضيع </a:t>
              </a:r>
              <a:r>
                <a:rPr lang="en-US" sz="2000" b="1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Infant</a:t>
              </a:r>
              <a:r>
                <a:rPr lang="ar-BH" sz="2000" b="1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أقل من سنتين 10%</a:t>
              </a:r>
              <a:endParaRPr lang="en-US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17186" y="3133430"/>
            <a:ext cx="5960014" cy="2940229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3133430"/>
            <a:ext cx="545373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u="sng" dirty="0">
                <a:solidFill>
                  <a:srgbClr val="FF0000"/>
                </a:solidFill>
              </a:rPr>
              <a:t>مثال:</a:t>
            </a:r>
          </a:p>
          <a:p>
            <a:pPr algn="r" rtl="1"/>
            <a:r>
              <a:rPr lang="ar-SA" dirty="0"/>
              <a:t>ارادت عائلة مكونه من زوج (40 سنه) زوجة (35سنه) الابنة مريم (7سنوات) والابنة عائشة (13سنة) والابن يوسف (10سنوات) السفر إلى تركيا علماً بأن سعر التذكرة الأساسي 200دينار.</a:t>
            </a:r>
          </a:p>
          <a:p>
            <a:pPr algn="r" rtl="1"/>
            <a:r>
              <a:rPr lang="ar-SA" dirty="0"/>
              <a:t>طريقة حساب سعر التذاكر:</a:t>
            </a:r>
          </a:p>
          <a:p>
            <a:pPr algn="r" rtl="1"/>
            <a:r>
              <a:rPr lang="ar-SA" dirty="0"/>
              <a:t>الزوج 200 دينار</a:t>
            </a:r>
          </a:p>
          <a:p>
            <a:pPr algn="r" rtl="1"/>
            <a:r>
              <a:rPr lang="ar-SA" dirty="0"/>
              <a:t>الزوجة 200 دينار</a:t>
            </a:r>
          </a:p>
          <a:p>
            <a:pPr algn="r" rtl="1"/>
            <a:r>
              <a:rPr lang="ar-SA" dirty="0"/>
              <a:t>الابنة مريم 200×75%=150دينار</a:t>
            </a:r>
          </a:p>
          <a:p>
            <a:pPr algn="r" rtl="1"/>
            <a:r>
              <a:rPr lang="ar-SA" dirty="0"/>
              <a:t>الابنة عائشة 200 دينار</a:t>
            </a:r>
          </a:p>
          <a:p>
            <a:pPr algn="r" rtl="1"/>
            <a:r>
              <a:rPr lang="ar-SA" dirty="0"/>
              <a:t>الابن يوسف 200×10%=20 دينار</a:t>
            </a:r>
          </a:p>
          <a:p>
            <a:pPr algn="r" rtl="1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09933" y="6283158"/>
            <a:ext cx="9144000" cy="339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السفر والسياحة (2)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</a:t>
            </a:r>
            <a:r>
              <a:rPr lang="ar-B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0110" y="885399"/>
            <a:ext cx="8743950" cy="115416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en-GB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مجموع قيمة التذاكر التي سوف يدفعها مسافر مع زوجته وطفله البالغ من العمر 10 سنوات لمكتب السفر والسياحة، إذا علمت بأن قيمة تذكرة الزوجة 300 د.ب 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6553201" y="2124461"/>
            <a:ext cx="38327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900 دينار بحريني.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5562600" y="3065400"/>
            <a:ext cx="391353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ب- 825 دينار بحريني.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2" action="ppaction://hlinksldjump"/>
          </p:cNvPr>
          <p:cNvSpPr/>
          <p:nvPr/>
        </p:nvSpPr>
        <p:spPr>
          <a:xfrm>
            <a:off x="4346274" y="4056000"/>
            <a:ext cx="397592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ج- 630 دينار بحريني.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2" action="ppaction://hlinksldjump"/>
          </p:cNvPr>
          <p:cNvSpPr/>
          <p:nvPr/>
        </p:nvSpPr>
        <p:spPr>
          <a:xfrm>
            <a:off x="2590800" y="5046600"/>
            <a:ext cx="383274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د- 630 دينار بحريني.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9933" y="6283158"/>
            <a:ext cx="9144000" cy="339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السفر والسياحة (2)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</a:t>
            </a:r>
            <a:r>
              <a:rPr lang="ar-B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907" y="1008099"/>
            <a:ext cx="8743950" cy="80021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en-GB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 قيمة </a:t>
            </a:r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تذكرة علي الذي يبلغ من العمر 5 شهور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إذا علمت بأن </a:t>
            </a:r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سعر التذكرة الأساسي250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د.ب 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6553201" y="2124461"/>
            <a:ext cx="38327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35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دينار بحريني.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2" action="ppaction://hlinksldjump"/>
          </p:cNvPr>
          <p:cNvSpPr/>
          <p:nvPr/>
        </p:nvSpPr>
        <p:spPr>
          <a:xfrm>
            <a:off x="5562600" y="3065400"/>
            <a:ext cx="391353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52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دينار بحريني.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2" action="ppaction://hlinksldjump"/>
          </p:cNvPr>
          <p:cNvSpPr/>
          <p:nvPr/>
        </p:nvSpPr>
        <p:spPr>
          <a:xfrm>
            <a:off x="4346274" y="4056000"/>
            <a:ext cx="397592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28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دينار بحريني.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2590800" y="5046600"/>
            <a:ext cx="383274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دينار بحريني.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9933" y="6283158"/>
            <a:ext cx="9144000" cy="339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السفر والسياحة (2)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</a:t>
            </a:r>
            <a:r>
              <a:rPr lang="ar-B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996" y="958285"/>
            <a:ext cx="8743950" cy="80021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 قيمة </a:t>
            </a:r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تذكرة أحمد الذي يبلع من العمر 8سنوات 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إذا علمت بأن </a:t>
            </a:r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سعر التذكرة الأساسي400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د.ب 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6553201" y="2124461"/>
            <a:ext cx="38327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200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دينار بحريني.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5562600" y="3065400"/>
            <a:ext cx="391353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300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دينار بحريني.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2" action="ppaction://hlinksldjump"/>
          </p:cNvPr>
          <p:cNvSpPr/>
          <p:nvPr/>
        </p:nvSpPr>
        <p:spPr>
          <a:xfrm>
            <a:off x="4346274" y="4056000"/>
            <a:ext cx="397592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375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دينار بحريني.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2" action="ppaction://hlinksldjump"/>
          </p:cNvPr>
          <p:cNvSpPr/>
          <p:nvPr/>
        </p:nvSpPr>
        <p:spPr>
          <a:xfrm>
            <a:off x="2590800" y="5046600"/>
            <a:ext cx="383274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350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دينار بحريني.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9933" y="6283158"/>
            <a:ext cx="9144000" cy="339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السفر والسياحة (2)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</a:t>
            </a:r>
            <a:r>
              <a:rPr lang="ar-B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6309" y="613348"/>
            <a:ext cx="8743950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sz="2400" dirty="0"/>
              <a:t>إذا أصدرت وكالة سفر 5  تذكار قيمة كل منها 380 دينار بحريني, فإن مجموع قيمة التذاكر تكون 1900دينار, وفي حالة كون الأسعار صافية فإن الوكالة تأخذ 5% عمولة مباشرة من المسافر أي ان المسافر سوف  يدفع  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6457514" y="2352679"/>
            <a:ext cx="38327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1995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دينار بحريني.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5471673" y="3259535"/>
            <a:ext cx="391353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1990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دينار بحريني.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4322813" y="4225800"/>
            <a:ext cx="397592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2005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دينار بحريني.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2478029" y="5192065"/>
            <a:ext cx="383274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2000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دينار بحريني.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9933" y="6283158"/>
            <a:ext cx="9144000" cy="339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السفر والسياحة (2)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</a:t>
            </a:r>
            <a:r>
              <a:rPr lang="ar-B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27</TotalTime>
  <Words>1192</Words>
  <Application>Microsoft Office PowerPoint</Application>
  <PresentationFormat>Widescreen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Sakkal Majalla</vt:lpstr>
      <vt:lpstr>Office Theme</vt:lpstr>
      <vt:lpstr>الوحدة الثانية وكالات السفر والسياحة (2) الفصل الخامس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osama amro</cp:lastModifiedBy>
  <cp:revision>6</cp:revision>
  <cp:lastPrinted>2021-01-17T11:49:49Z</cp:lastPrinted>
  <dcterms:created xsi:type="dcterms:W3CDTF">2020-03-04T10:47:58Z</dcterms:created>
  <dcterms:modified xsi:type="dcterms:W3CDTF">2021-01-29T10:19:52Z</dcterms:modified>
</cp:coreProperties>
</file>