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4;p11"/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</a:t>
            </a: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السفريات</a:t>
            </a:r>
            <a:b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</a:br>
            <a:r>
              <a:rPr lang="ar-SA" sz="2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2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الحجوزات(1)</a:t>
            </a:r>
            <a: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1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1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80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312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4" t="28050" r="37948" b="14088"/>
          <a:stretch/>
        </p:blipFill>
        <p:spPr>
          <a:xfrm>
            <a:off x="546410" y="1444924"/>
            <a:ext cx="3448538" cy="46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E8EEDB-1A32-45DC-A10A-01C07E459A90}"/>
              </a:ext>
            </a:extLst>
          </p:cNvPr>
          <p:cNvSpPr/>
          <p:nvPr/>
        </p:nvSpPr>
        <p:spPr>
          <a:xfrm>
            <a:off x="4802701" y="5473703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272938" y="28277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54555" y="36807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24607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738369" y="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071" y="1539793"/>
            <a:ext cx="11497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2</a:t>
            </a:r>
            <a:r>
              <a:rPr lang="ar-BH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 حدد </a:t>
            </a:r>
            <a:r>
              <a:rPr lang="ar-BH" sz="40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أهم</a:t>
            </a:r>
            <a:r>
              <a:rPr lang="ar-BH" sz="40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البيانات الموجودة في الأجهزة الآلية للحجوزات</a:t>
            </a:r>
            <a:r>
              <a:rPr lang="ar-BH" sz="40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؟ </a:t>
            </a:r>
            <a:endParaRPr lang="en-US" sz="4000" b="1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2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358859" y="5129669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</a:t>
            </a:r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 </a:t>
            </a:r>
            <a:r>
              <a:rPr lang="ar-SA" dirty="0" smtClean="0"/>
              <a:t>(1)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164080" y="28277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245697" y="36807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217386" y="1448076"/>
            <a:ext cx="11898702" cy="416085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629511" y="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39588" y="1949213"/>
            <a:ext cx="95778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3</a:t>
            </a:r>
            <a:r>
              <a:rPr lang="ar-BH" sz="40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 ما </a:t>
            </a: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أسباب تغيير وقت الرحلات في جداول الطيران؟  </a:t>
            </a:r>
            <a:endParaRPr lang="en-US" sz="4000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1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358859" y="5160723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 smtClean="0"/>
              <a:t>الحجوزات</a:t>
            </a:r>
            <a:r>
              <a:rPr lang="ar-SA" dirty="0" smtClean="0"/>
              <a:t>(1)</a:t>
            </a:r>
            <a:r>
              <a:rPr lang="ar-BH" dirty="0" smtClean="0"/>
              <a:t> </a:t>
            </a:r>
            <a:r>
              <a:rPr lang="ar-SA" dirty="0" smtClean="0"/>
              <a:t>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223562" y="365619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05179" y="450922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16052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علل لما يأتي: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شركات الطيران بتغيير جداول رحلاتها متى ما تطلب الأمر ذلك.</a:t>
            </a:r>
          </a:p>
          <a:p>
            <a:pPr marL="631825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ج:</a:t>
            </a:r>
            <a:b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800" b="1" dirty="0" smtClean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ar-BH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احتفاظ شركات الطيران بالحجوزات في الجهاز الآلي بعد انتهاء السفر.</a:t>
            </a:r>
          </a:p>
          <a:p>
            <a:pPr marL="631825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688993" y="82847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10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538489" y="5049080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   </a:t>
            </a:r>
            <a:r>
              <a:rPr lang="ar-SA" dirty="0" smtClean="0"/>
              <a:t>(1)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234" y="295331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</a:t>
            </a:r>
            <a:r>
              <a:rPr lang="ar-SA" dirty="0" smtClean="0"/>
              <a:t>(1)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4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2" action="ppaction://hlinksldjump"/>
          </p:cNvPr>
          <p:cNvSpPr/>
          <p:nvPr/>
        </p:nvSpPr>
        <p:spPr>
          <a:xfrm>
            <a:off x="357052" y="5518316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4" y="585076"/>
            <a:ext cx="5979458" cy="493324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 smtClean="0"/>
              <a:t>الحجوزات</a:t>
            </a:r>
            <a:r>
              <a:rPr lang="ar-SA" dirty="0" smtClean="0"/>
              <a:t>(1)</a:t>
            </a:r>
            <a:r>
              <a:rPr lang="ar-BH" dirty="0" smtClean="0"/>
              <a:t> </a:t>
            </a:r>
            <a:r>
              <a:rPr lang="ar-SA" dirty="0" smtClean="0"/>
              <a:t>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2" action="ppaction://hlinksldjump"/>
          </p:cNvPr>
          <p:cNvSpPr/>
          <p:nvPr/>
        </p:nvSpPr>
        <p:spPr>
          <a:xfrm>
            <a:off x="506650" y="5463881"/>
            <a:ext cx="1471108" cy="543433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595386"/>
            <a:ext cx="5216730" cy="492293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 </a:t>
            </a:r>
            <a:r>
              <a:rPr lang="ar-SA" dirty="0" smtClean="0"/>
              <a:t>(1)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203109" y="209759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284726" y="295062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756322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071" y="1539793"/>
            <a:ext cx="1149732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2</a:t>
            </a:r>
            <a:r>
              <a:rPr lang="ar-BH" sz="4000" b="1" dirty="0" smtClean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 حدد </a:t>
            </a:r>
            <a:r>
              <a:rPr lang="ar-BH" sz="40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أهم</a:t>
            </a:r>
            <a:r>
              <a:rPr lang="ar-BH" sz="40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البيانات الموجودة في الأجهزة الآلية للحجوزات</a:t>
            </a:r>
            <a:r>
              <a:rPr lang="ar-BH" sz="40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؟ </a:t>
            </a:r>
            <a:endParaRPr lang="en-US" sz="4000" b="1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أسم المسافر ( اسم العائلة ، </a:t>
            </a:r>
            <a:r>
              <a:rPr lang="ar-BH" sz="4000" b="1" dirty="0" smtClean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الاسم </a:t>
            </a: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الاول واللقب) / أرقام الرحلات / الدرجة </a:t>
            </a:r>
            <a:endParaRPr lang="en-US" sz="4000" b="1" dirty="0">
              <a:solidFill>
                <a:srgbClr val="3F5378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أرقام الهواتف  الخاصة بالمسافرين / حجوزات مقاعد محددة أو فنادق أو سيارات  </a:t>
            </a:r>
            <a:endParaRPr lang="en-US" sz="4000" b="1" dirty="0">
              <a:solidFill>
                <a:srgbClr val="3F5378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أرقام الحجوزات والوجبات الصحية .........باقي البيانات في الكتاب صفحة رقم 36</a:t>
            </a:r>
            <a:endParaRPr lang="en-US" sz="4000" b="1" dirty="0">
              <a:solidFill>
                <a:srgbClr val="3F5378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685800" algn="r" rtl="1">
              <a:lnSpc>
                <a:spcPct val="115000"/>
              </a:lnSpc>
              <a:spcAft>
                <a:spcPts val="1000"/>
              </a:spcAft>
            </a:pPr>
            <a:r>
              <a:rPr lang="ar-BH" sz="40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 </a:t>
            </a:r>
            <a:endParaRPr lang="en-US" sz="4000" b="1" dirty="0"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grpSp>
        <p:nvGrpSpPr>
          <p:cNvPr id="8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8970495" y="326039"/>
            <a:ext cx="751685" cy="838520"/>
            <a:chOff x="1923675" y="1633650"/>
            <a:chExt cx="436000" cy="435975"/>
          </a:xfrm>
        </p:grpSpPr>
        <p:sp>
          <p:nvSpPr>
            <p:cNvPr id="9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Flowchart: Terminator 5">
            <a:hlinkClick r:id="rId2" action="ppaction://hlinksldjump"/>
          </p:cNvPr>
          <p:cNvSpPr/>
          <p:nvPr/>
        </p:nvSpPr>
        <p:spPr>
          <a:xfrm>
            <a:off x="363071" y="5538468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 </a:t>
            </a:r>
            <a:r>
              <a:rPr lang="ar-SA" dirty="0" smtClean="0"/>
              <a:t>(1)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392680" y="26621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756322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39588" y="1949213"/>
            <a:ext cx="9577892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3</a:t>
            </a:r>
            <a:r>
              <a:rPr lang="ar-BH" sz="40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 ما </a:t>
            </a: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أسباب تغيير وقت الرحلات في جداول الطيران؟  </a:t>
            </a:r>
            <a:endParaRPr lang="en-US" sz="4000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صيانة الطائرات.</a:t>
            </a:r>
            <a:endParaRPr lang="en-US" sz="4000" dirty="0">
              <a:solidFill>
                <a:srgbClr val="3F5378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متطلبات السوق.</a:t>
            </a:r>
            <a:endParaRPr lang="en-US" sz="4000" dirty="0">
              <a:solidFill>
                <a:srgbClr val="3F5378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صيانة المطارات.</a:t>
            </a:r>
            <a:endParaRPr lang="en-US" sz="4000" dirty="0">
              <a:solidFill>
                <a:srgbClr val="3F5378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BH" sz="4000" b="1" dirty="0">
                <a:solidFill>
                  <a:srgbClr val="3F5378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تحسين الأوقات إذا لزم.   ص 37-38</a:t>
            </a:r>
            <a:endParaRPr lang="en-US" sz="4000" dirty="0">
              <a:solidFill>
                <a:srgbClr val="3F5378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474297" y="351520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9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9160066" y="382497"/>
            <a:ext cx="751685" cy="838520"/>
            <a:chOff x="1923675" y="1633650"/>
            <a:chExt cx="436000" cy="435975"/>
          </a:xfrm>
        </p:grpSpPr>
        <p:sp>
          <p:nvSpPr>
            <p:cNvPr id="11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Flowchart: Terminator 5">
            <a:hlinkClick r:id="rId2" action="ppaction://hlinksldjump"/>
          </p:cNvPr>
          <p:cNvSpPr/>
          <p:nvPr/>
        </p:nvSpPr>
        <p:spPr>
          <a:xfrm>
            <a:off x="363071" y="5655001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</a:t>
            </a:r>
            <a:r>
              <a:rPr lang="ar-SA" dirty="0" smtClean="0"/>
              <a:t>(1)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247714" y="23962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74609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علل لما يأتي: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شركات الطيران بتغيير جداول رحلاتها متى ما تطلب الأمر ذلك.</a:t>
            </a:r>
          </a:p>
          <a:p>
            <a:pPr marL="631825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ج:  عدم تواجد الطائرات نظرًا لصيانتها.</a:t>
            </a:r>
            <a:b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1600" b="1" dirty="0" smtClean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ar-BH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احتفاظ شركات الطيران بالحجوزات في الجهاز الآلي بعد انتهاء السفر.</a:t>
            </a:r>
          </a:p>
          <a:p>
            <a:pPr marL="631825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ج: حتى يتم الرجوع إليها في حالة وجود استفسارات أو شكاوي.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9331" y="324929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8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9015100" y="355906"/>
            <a:ext cx="751685" cy="838520"/>
            <a:chOff x="1923675" y="1633650"/>
            <a:chExt cx="436000" cy="435975"/>
          </a:xfrm>
        </p:grpSpPr>
        <p:sp>
          <p:nvSpPr>
            <p:cNvPr id="10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Flowchart: Terminator 5">
            <a:hlinkClick r:id="rId2" action="ppaction://hlinksldjump"/>
          </p:cNvPr>
          <p:cNvSpPr/>
          <p:nvPr/>
        </p:nvSpPr>
        <p:spPr>
          <a:xfrm>
            <a:off x="518870" y="5484527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(1)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70641" y="6298483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035370" y="2163680"/>
            <a:ext cx="8733588" cy="3913055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999057" y="2556296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8000" dirty="0" smtClean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الثانية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60059" y="4293685"/>
            <a:ext cx="94031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66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</a:t>
            </a:r>
            <a:r>
              <a:rPr lang="ar-SA" sz="66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(1)</a:t>
            </a:r>
            <a:endParaRPr lang="ar-SA" sz="6600" dirty="0">
              <a:ln>
                <a:solidFill>
                  <a:srgbClr val="3F5378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5FCFC6-E1A1-47F5-80FF-08434F78D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4" t="28050" r="37948" b="14088"/>
          <a:stretch/>
        </p:blipFill>
        <p:spPr>
          <a:xfrm>
            <a:off x="198094" y="2542523"/>
            <a:ext cx="2596288" cy="350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E559DDD1-AE14-4650-8488-CEAEF07C36E1}"/>
              </a:ext>
            </a:extLst>
          </p:cNvPr>
          <p:cNvSpPr/>
          <p:nvPr/>
        </p:nvSpPr>
        <p:spPr>
          <a:xfrm>
            <a:off x="198094" y="5376242"/>
            <a:ext cx="2596288" cy="698740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PT Bold Heading" panose="02010400000000000000" pitchFamily="2" charset="-78"/>
              </a:rPr>
              <a:t>صفحات </a:t>
            </a:r>
            <a:r>
              <a:rPr lang="ar-BH" sz="3200" dirty="0" smtClean="0">
                <a:cs typeface="PT Bold Heading" panose="02010400000000000000" pitchFamily="2" charset="-78"/>
              </a:rPr>
              <a:t>36-</a:t>
            </a:r>
            <a:r>
              <a:rPr lang="ar-SA" sz="3200" dirty="0" smtClean="0">
                <a:cs typeface="PT Bold Heading" panose="02010400000000000000" pitchFamily="2" charset="-78"/>
              </a:rPr>
              <a:t>38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pic>
        <p:nvPicPr>
          <p:cNvPr id="1026" name="Picture 2" descr="Airline Tickets Png &amp; Free Airline Tickets.png Transparent Images #132322 -  PN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" y="149107"/>
            <a:ext cx="4766049" cy="26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</a:t>
            </a:r>
            <a:r>
              <a:rPr lang="ar-SA" dirty="0" smtClean="0"/>
              <a:t>(1)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00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930C97ED-1EA4-4F48-AB8D-314B631154AC}"/>
              </a:ext>
            </a:extLst>
          </p:cNvPr>
          <p:cNvSpPr/>
          <p:nvPr/>
        </p:nvSpPr>
        <p:spPr>
          <a:xfrm>
            <a:off x="152400" y="1445620"/>
            <a:ext cx="11933208" cy="451344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marL="457200" indent="-457200" algn="r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الحجوزات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بياناتها.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أسباب تغير جدول الرحلات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يفسر كيف تتحكم شركات الطيران في مقاعد الرحلات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338252" y="209678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950181" y="370140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9097768" y="351427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</a:t>
            </a:r>
            <a:r>
              <a:rPr lang="ar-SA" dirty="0" smtClean="0"/>
              <a:t>(1)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221480" y="177021"/>
            <a:ext cx="614172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536333" y="281001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159769" y="240168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487986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95675" lvl="0" indent="-457200" algn="just" defTabSz="914012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بحلول النصف الثاني من عام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2008م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أعلن الاتحاد الدولي للنقل الجوي (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أياتا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بتحول كافة شركات الطيران العالمية إلى العمل بنظام الحجوزات الإلكترونية بنسبة 100%.</a:t>
            </a:r>
          </a:p>
          <a:p>
            <a:pPr marL="3495675" lvl="0" indent="-457200" algn="just" defTabSz="914012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  <a:defRPr/>
            </a:pPr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defTabSz="914012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تهدف مبادرة الاتحاد والتي تحمل شعار «تبسيط استراتيجية العمل» إلى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خفض التكاليف وتعزيز كفاءة استعمال التقنيات الحالية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lvl="0" indent="-457200" algn="just" defTabSz="914012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مزايا النظام تتمثل في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 الإنتاجية وانخفاض تكاليف العمليات التشغيلية لديها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lvl="0" indent="-457200" algn="just" defTabSz="914012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يقصد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بالحجوزات تدوين بيانات محدده تتعلق بالمسافر في جهاز شركات الطيران المعنية على الرحلات المتوافرة. وتشمل الحجوزات، المقاعد، وخدمات أخرى اختيارية مضافة، مثل وجبة خاصة للنباتيين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just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Haramayn Group || Online Umrah Solutions – Room booking Agent |  haramayngroup.com || Online Reserv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24" y="1338637"/>
            <a:ext cx="2416143" cy="21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(1)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510613" y="389079"/>
            <a:ext cx="7580444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479054" y="638261"/>
            <a:ext cx="648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بيانات الحجوزات في الأجهزة الآلية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936086" y="472748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45849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المسافر(اسم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العائلة/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الأول واللقب).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أرقام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الرحلات،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الدرجة،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التواريخ، من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وإلى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ووضع الحجوزات وما طرأ عليها من تغيير. </a:t>
            </a:r>
            <a:endPara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رمز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للشخص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الوكيل الذي قام بالحجوزات.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أرقام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الهواتف الخاصة بالمسافرين في مكان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الإقامة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ووجهة السفر واسم وكالة السفر ورقم هاتفها.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حجوزات مقاعد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فنادق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سيارات مؤجرة.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أرقام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الحجوزات والوجبات  الخاصة (مثل وجبات النباتيين).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عضوية المسافر الدائم للمشتركين في هذا البرنامج.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أرقام التذاكر وتفاصيلها متى ما أصدرت.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عامه.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 smtClean="0"/>
              <a:t>الحجوزات</a:t>
            </a:r>
            <a:r>
              <a:rPr lang="ar-SA" dirty="0" smtClean="0"/>
              <a:t>(1)</a:t>
            </a:r>
            <a:r>
              <a:rPr lang="ar-BH" dirty="0" smtClean="0"/>
              <a:t> </a:t>
            </a:r>
            <a:r>
              <a:rPr lang="ar-SA" dirty="0" smtClean="0"/>
              <a:t>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312064" y="272404"/>
            <a:ext cx="6130834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956004" y="317792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753379" y="356073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552474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2" name="Picture 2" descr="https://attachment.outlook.live.net/owa/MSA%3Aumtalal_78%40hotmail.com/service.svc/s/GetAttachmentThumbnail?id=AQMkADAwATY0MDABLWE4ZjgtOTUzOS0wMAItMDAKAEYAAAOIuzfiWFLaRLMgeSORRt5lBwDoygPhDBm1RYR7PhfwAf2wAAACAQwAAADoygPhDBm1RYR7PhfwAf2wAAQBU8bNAAAAARIAEAB0rsVP5Y87RplQ1YIZZM9r&amp;thumbnailType=2&amp;isc=1&amp;token=eyJhbGciOiJSUzI1NiIsImtpZCI6IjU2MzU4ODUyMzRCOTI1MkRERTAwNTc2NkQ5RDlGMjc2NTY1RjYzRTIiLCJ0eXAiOiJKV1QiLCJ4NXQiOiJWaldJVWpTNUpTM2VBRmRtMmRueWRsWmZZLUkifQ.eyJvcmlnaW4iOiJodHRwczovL291dGxvb2subGl2ZS5jb20iLCJ1YyI6IjhmMTBhOTMzZWYwYTQ3NmI4YTJhY2VkZjAyOThmZjcxIiwidmVyIjoiRXhjaGFuZ2UuQ2FsbGJhY2suVjEiLCJhcHBjdHhzZW5kZXIiOiJPd2FEb3dubG9hZEA4NGRmOWU3Zi1lOWY2LTQwYWYtYjQzNS1hYWFhYWFhYWFhYWEiLCJpc3NyaW5nIjoiV1ciLCJhcHBjdHgiOiJ7XCJtc2V4Y2hwcm90XCI6XCJvd2FcIixcInB1aWRcIjpcIjE3NTkyMjE0MzkzMDUwMTdcIixcInNjb3BlXCI6XCJPd2FEb3dubG9hZFwiLFwib2lkXCI6XCIwMDA2NDAwMC1hOGY4LTk1MzktMDAwMC0wMDAwMDAwMDAwMDBcIixcInByaW1hcnlzaWRcIjpcIlMtMS0yODI3LTQwOTYwMC0yODM0ODYzNDE3XCJ9IiwibmJmIjoxNjA2Mjg2MzgxLCJleHAiOjE2MDYyODY5ODEsImlzcyI6IjAwMDAwMDAyLTAwMDAtMGZmMS1jZTAwLTAwMDAwMDAwMDAwMEA4NGRmOWU3Zi1lOWY2LTQwYWYtYjQzNS1hYWFhYWFhYWFhYWEiLCJhdWQiOiIwMDAwMDAwMi0wMDAwLTBmZjEtY2UwMC0wMDAwMDAwMDAwMDAvYXR0YWNobWVudC5vdXRsb29rLmxpdmUubmV0QDg0ZGY5ZTdmLWU5ZjYtNDBhZi1iNDM1LWFhYWFhYWFhYWFhYSIsImhhcHAiOiJvd2EifQ.t09WTBZLFsU6eF1ATaQIgmuYgmhDs7A28LFmJJwphzQy6Qt_1oF2zQSCpJtY0s2df1-WfiPHMgg4SMOkH2BD2Jy7I_mjX087B4rEqzGqPuKHDf6gJlexg1jt2IDZhLZ60MmJb7SLPlnE-gj2hdIUHYku5Bx8rZnnatGDZEr60m-3Yet9QJhknXdkhaVOI95_2DQ93snJbXPCMu6P_2pvZaLvWbP6DzKz77xxtol_U1Xxo2MOASkmHnWRWgcVikL6Jj9ix68pMWHr38T_E6e9Vg5w3zagVYNwu6U_hPqaS7OeYkvkf3iRNtOPl15ALqCyZIYnRnZ02iy0Cch5QIvPyA&amp;X-OWA-CANARY=NR6fFjQrFkurWqAXdFrNUADK3jINkdgY6eYfg-SjXaKIy8RI8vp_5CQCOXMrkZUMuQhMNhuf5XI.&amp;owa=outlook.live.com&amp;scriptVer=20201116002.04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2359" r="2432" b="1851"/>
          <a:stretch/>
        </p:blipFill>
        <p:spPr bwMode="auto">
          <a:xfrm>
            <a:off x="152400" y="760161"/>
            <a:ext cx="5340223" cy="53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273786" y="2770094"/>
            <a:ext cx="543368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بعد انتهاء السفر تحتفظ شركات الطيران بهذه الحجوزات إما في نفس الجهاز الآلي أو في جهاز آخر حتى يتم الرجوع إليها في حالة وجود استفسارات أو شكاوي.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(1)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809999" y="350871"/>
            <a:ext cx="6270171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956004" y="470969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764438" y="445787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715706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الرحلات والدرجات: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الشركات بتغيير جداول رحلاتها في حال :</a:t>
            </a:r>
          </a:p>
          <a:p>
            <a:pPr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تواجد الطائرات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نظرًا إلى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صيانتها. 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صيانة المطارات.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تلبية لمتطلبات السوق.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تحسين الأوقات إ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لزم.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مواكبة جدول الحركة بالمطارات.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" descr="Haramayn Group || Online Umrah Solutions – Room booking Agent |  haramayngroup.com || Online Reserv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6" y="1936377"/>
            <a:ext cx="4846264" cy="42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(1)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090851" y="153537"/>
            <a:ext cx="5956663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923347" y="371841"/>
            <a:ext cx="648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الحجوزات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932655" y="27678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20"/>
            <a:ext cx="11898702" cy="4622756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lnSpc>
                <a:spcPct val="150000"/>
              </a:lnSpc>
              <a:defRPr/>
            </a:pP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التحكم في مقاعد الرحلات: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marL="571500" indent="-571500" algn="just" rt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"/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تتيح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الدرجات الأساسية والفرعية المجال لشركات الطيران التحكم في عدد المقاعد المتوافرة للبيع على كل درجه بحسب سعرها وبذلك يمكن تطبيق مبدأ العرض والطلب وتحسين المبيعات. </a:t>
            </a:r>
          </a:p>
          <a:p>
            <a:pPr marL="571500" indent="-571500" algn="just" rt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"/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 الغالب ما تكون المقاعد متوافرة على درجات الأسعار المنخفضة متى ما كان تاريخ السفر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بعيدًا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أثناء الشتاء، أما في الصيف وكلما اقترب موعد السفر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المقاعد لا تكون متوافرة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وإن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توفرت فتكون أسعارها بين المعتدلة والمرتفعة.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  <a:defRPr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  </a:t>
            </a:r>
            <a:r>
              <a:rPr lang="ar-SA" dirty="0" smtClean="0"/>
              <a:t>(1)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425338" y="365619"/>
            <a:ext cx="7268038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413651" y="480802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258495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6909568" y="95928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تقوم شركات الطيران بتغيير جداول رحلاتها بسبب صيانة المطارات.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518870" y="6336342"/>
            <a:ext cx="7522234" cy="320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defRPr>
            </a:lvl1pPr>
          </a:lstStyle>
          <a:p>
            <a:r>
              <a:rPr lang="ar-SA" dirty="0"/>
              <a:t>الوحدة</a:t>
            </a:r>
            <a:r>
              <a:rPr lang="en-US" dirty="0"/>
              <a:t> </a:t>
            </a:r>
            <a:r>
              <a:rPr lang="ar-BH" dirty="0"/>
              <a:t> </a:t>
            </a:r>
            <a:r>
              <a:rPr lang="ar-SA" dirty="0" smtClean="0"/>
              <a:t>الوحدة </a:t>
            </a:r>
            <a:r>
              <a:rPr lang="ar-BH" dirty="0" smtClean="0"/>
              <a:t>الثانية</a:t>
            </a:r>
            <a:r>
              <a:rPr lang="ar-SA" dirty="0"/>
              <a:t>:  </a:t>
            </a:r>
            <a:r>
              <a:rPr lang="ar-BH" dirty="0"/>
              <a:t>الحجوزات </a:t>
            </a:r>
            <a:r>
              <a:rPr lang="ar-SA" dirty="0" smtClean="0"/>
              <a:t>(1)                                                       </a:t>
            </a:r>
            <a:r>
              <a:rPr lang="ar-SA" dirty="0" smtClean="0"/>
              <a:t>أعمال </a:t>
            </a:r>
            <a:r>
              <a:rPr lang="ar-SA" dirty="0"/>
              <a:t>مكاتب وكالات السفريات              </a:t>
            </a:r>
            <a:r>
              <a:rPr lang="ar-BH" dirty="0"/>
              <a:t>             </a:t>
            </a:r>
            <a:r>
              <a:rPr lang="ar-SA" dirty="0"/>
              <a:t>      سفر 312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14" y="33128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26</TotalTime>
  <Words>938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Al-Mateen</vt:lpstr>
      <vt:lpstr>AL-Mohanad</vt:lpstr>
      <vt:lpstr>Arial</vt:lpstr>
      <vt:lpstr>Arial Black</vt:lpstr>
      <vt:lpstr>Calibri</vt:lpstr>
      <vt:lpstr>Calibri Light</vt:lpstr>
      <vt:lpstr>Century</vt:lpstr>
      <vt:lpstr>PT Bold Heading</vt:lpstr>
      <vt:lpstr>Sakkal Majalla</vt:lpstr>
      <vt:lpstr>Simplified Arabic</vt:lpstr>
      <vt:lpstr>Symbol</vt:lpstr>
      <vt:lpstr>Times New Roman</vt:lpstr>
      <vt:lpstr>Wingdings</vt:lpstr>
      <vt:lpstr>Office Theme</vt:lpstr>
      <vt:lpstr>أعمال مكاتب وكالات السفريات  الحجوزات(1)  سفر 312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6</cp:revision>
  <cp:lastPrinted>2021-01-17T11:49:49Z</cp:lastPrinted>
  <dcterms:created xsi:type="dcterms:W3CDTF">2020-03-04T10:47:58Z</dcterms:created>
  <dcterms:modified xsi:type="dcterms:W3CDTF">2021-01-26T06:57:03Z</dcterms:modified>
</cp:coreProperties>
</file>