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1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BB54EE-DF0D-4FA1-B48F-C292469C25C4}"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BB54EE-DF0D-4FA1-B48F-C292469C25C4}" type="datetimeFigureOut">
              <a:rPr lang="en-US" smtClean="0"/>
              <a:t>1/25/2021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BB54EE-DF0D-4FA1-B48F-C292469C25C4}" type="datetimeFigureOut">
              <a:rPr lang="en-US" smtClean="0"/>
              <a:t>1/25/2021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438400" y="381000"/>
            <a:ext cx="7162800" cy="1182210"/>
          </a:xfrm>
          <a:prstGeom prst="rect">
            <a:avLst/>
          </a:prstGeom>
        </p:spPr>
      </p:pic>
      <p:cxnSp>
        <p:nvCxnSpPr>
          <p:cNvPr id="3" name="Straight Connector 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Google Shape;184;p11"/>
          <p:cNvSpPr txBox="1">
            <a:spLocks noGrp="1"/>
          </p:cNvSpPr>
          <p:nvPr>
            <p:ph type="ctrTitle"/>
          </p:nvPr>
        </p:nvSpPr>
        <p:spPr>
          <a:xfrm>
            <a:off x="3432139" y="3155789"/>
            <a:ext cx="9333317" cy="1913707"/>
          </a:xfrm>
          <a:prstGeom prst="rect">
            <a:avLst/>
          </a:prstGeom>
        </p:spPr>
        <p:txBody>
          <a:bodyPr spcFirstLastPara="1" wrap="square" lIns="91425" tIns="91425" rIns="91425" bIns="91425" anchor="ctr" anchorCtr="0">
            <a:noAutofit/>
          </a:bodyPr>
          <a:lstStyle/>
          <a:p>
            <a:pPr lvl="0" algn="ctr"/>
            <a:r>
              <a:rPr lang="ar-SA" sz="5400" b="1" dirty="0">
                <a:solidFill>
                  <a:srgbClr val="3F5378"/>
                </a:solidFill>
                <a:latin typeface="Arial Black" panose="020B0A04020102020204" pitchFamily="34" charset="0"/>
                <a:cs typeface="PT Bold Heading" panose="02010400000000000000" pitchFamily="2" charset="-78"/>
              </a:rPr>
              <a:t>أعمال مكاتب وكالات </a:t>
            </a:r>
            <a:r>
              <a:rPr lang="ar-SA" sz="5400" b="1" dirty="0" smtClean="0">
                <a:solidFill>
                  <a:srgbClr val="3F5378"/>
                </a:solidFill>
                <a:latin typeface="Arial Black" panose="020B0A04020102020204" pitchFamily="34" charset="0"/>
                <a:cs typeface="PT Bold Heading" panose="02010400000000000000" pitchFamily="2" charset="-78"/>
              </a:rPr>
              <a:t>السفريات</a:t>
            </a:r>
            <a:r>
              <a:rPr lang="en-US" sz="5400" b="1" dirty="0" smtClean="0">
                <a:solidFill>
                  <a:srgbClr val="3F5378"/>
                </a:solidFill>
                <a:latin typeface="Arial Black" panose="020B0A04020102020204" pitchFamily="34" charset="0"/>
                <a:cs typeface="PT Bold Heading" panose="02010400000000000000" pitchFamily="2" charset="-78"/>
              </a:rPr>
              <a:t/>
            </a:r>
            <a:br>
              <a:rPr lang="en-US" sz="5400" b="1" dirty="0" smtClean="0">
                <a:solidFill>
                  <a:srgbClr val="3F5378"/>
                </a:solidFill>
                <a:latin typeface="Arial Black" panose="020B0A04020102020204" pitchFamily="34" charset="0"/>
                <a:cs typeface="PT Bold Heading" panose="02010400000000000000" pitchFamily="2" charset="-78"/>
              </a:rPr>
            </a:br>
            <a:r>
              <a:rPr lang="ar-SA" sz="5400" b="1" dirty="0" smtClean="0">
                <a:solidFill>
                  <a:srgbClr val="3F5378"/>
                </a:solidFill>
                <a:latin typeface="Arial Black" panose="020B0A04020102020204" pitchFamily="34" charset="0"/>
                <a:cs typeface="PT Bold Heading" panose="02010400000000000000" pitchFamily="2" charset="-78"/>
              </a:rPr>
              <a:t>(4)</a:t>
            </a:r>
            <a:r>
              <a:rPr lang="ar-SA" sz="5400" b="1" dirty="0">
                <a:solidFill>
                  <a:srgbClr val="3F5378"/>
                </a:solidFill>
                <a:latin typeface="Arial Black" panose="020B0A04020102020204" pitchFamily="34" charset="0"/>
                <a:cs typeface="Al-Mateen" panose="02060803050605020204" pitchFamily="18" charset="-78"/>
              </a:rPr>
              <a:t/>
            </a:r>
            <a:br>
              <a:rPr lang="ar-SA" sz="5400" b="1" dirty="0">
                <a:solidFill>
                  <a:srgbClr val="3F5378"/>
                </a:solidFill>
                <a:latin typeface="Arial Black" panose="020B0A04020102020204" pitchFamily="34" charset="0"/>
                <a:cs typeface="Al-Mateen" panose="02060803050605020204" pitchFamily="18" charset="-78"/>
              </a:rPr>
            </a:br>
            <a:r>
              <a:rPr lang="ar-SA" sz="2800" b="1" dirty="0">
                <a:solidFill>
                  <a:srgbClr val="3F5378"/>
                </a:solidFill>
                <a:latin typeface="Arial Black" panose="020B0A04020102020204" pitchFamily="34" charset="0"/>
                <a:cs typeface="Al-Mateen" panose="02060803050605020204" pitchFamily="18" charset="-78"/>
              </a:rPr>
              <a:t/>
            </a:r>
            <a:br>
              <a:rPr lang="ar-SA" sz="2800" b="1" dirty="0">
                <a:solidFill>
                  <a:srgbClr val="3F5378"/>
                </a:solidFill>
                <a:latin typeface="Arial Black" panose="020B0A04020102020204" pitchFamily="34" charset="0"/>
                <a:cs typeface="Al-Mateen" panose="02060803050605020204" pitchFamily="18" charset="-78"/>
              </a:rPr>
            </a:br>
            <a:r>
              <a:rPr lang="ar-SA" sz="8000" b="1" dirty="0">
                <a:solidFill>
                  <a:srgbClr val="FF9800"/>
                </a:solidFill>
                <a:latin typeface="Arial Black" panose="020B0A04020102020204" pitchFamily="34" charset="0"/>
                <a:cs typeface="Al-Mateen" panose="02060803050605020204" pitchFamily="18" charset="-78"/>
              </a:rPr>
              <a:t>سفر 312</a:t>
            </a:r>
            <a:r>
              <a:rPr lang="ar-SA" sz="5400" b="1" dirty="0">
                <a:solidFill>
                  <a:srgbClr val="3F5378"/>
                </a:solidFill>
                <a:latin typeface="Arial Black" panose="020B0A04020102020204" pitchFamily="34" charset="0"/>
                <a:cs typeface="Al-Mateen" panose="02060803050605020204" pitchFamily="18" charset="-78"/>
              </a:rPr>
              <a:t/>
            </a:r>
            <a:br>
              <a:rPr lang="ar-SA" sz="5400" b="1" dirty="0">
                <a:solidFill>
                  <a:srgbClr val="3F5378"/>
                </a:solidFill>
                <a:latin typeface="Arial Black" panose="020B0A04020102020204" pitchFamily="34" charset="0"/>
                <a:cs typeface="Al-Mateen" panose="02060803050605020204" pitchFamily="18" charset="-78"/>
              </a:rPr>
            </a:br>
            <a:endParaRPr sz="7200" b="1" dirty="0">
              <a:solidFill>
                <a:srgbClr val="FF9800"/>
              </a:solidFill>
              <a:latin typeface="Al-Mateen" panose="02060803050605020204" pitchFamily="18" charset="-78"/>
              <a:cs typeface="Al-Mateen" panose="02060803050605020204" pitchFamily="18" charset="-78"/>
            </a:endParaRPr>
          </a:p>
        </p:txBody>
      </p:sp>
      <p:pic>
        <p:nvPicPr>
          <p:cNvPr id="8" name="Picture 7">
            <a:extLst>
              <a:ext uri="{FF2B5EF4-FFF2-40B4-BE49-F238E27FC236}">
                <a16:creationId xmlns:a16="http://schemas.microsoft.com/office/drawing/2014/main" xmlns="" id="{0529F568-4BA2-445E-9581-361945352BEC}"/>
              </a:ext>
            </a:extLst>
          </p:cNvPr>
          <p:cNvPicPr>
            <a:picLocks noChangeAspect="1"/>
          </p:cNvPicPr>
          <p:nvPr/>
        </p:nvPicPr>
        <p:blipFill rotWithShape="1">
          <a:blip r:embed="rId3"/>
          <a:srcRect l="37924" t="28050" r="37948" b="14088"/>
          <a:stretch/>
        </p:blipFill>
        <p:spPr>
          <a:xfrm>
            <a:off x="869795" y="1887321"/>
            <a:ext cx="2801767" cy="3779510"/>
          </a:xfrm>
          <a:prstGeom prst="rect">
            <a:avLst/>
          </a:prstGeom>
          <a:ln>
            <a:solidFill>
              <a:schemeClr val="tx1"/>
            </a:solidFill>
          </a:ln>
        </p:spPr>
      </p:pic>
      <p:sp>
        <p:nvSpPr>
          <p:cNvPr id="9" name="Rectangle 8">
            <a:extLst>
              <a:ext uri="{FF2B5EF4-FFF2-40B4-BE49-F238E27FC236}">
                <a16:creationId xmlns:a16="http://schemas.microsoft.com/office/drawing/2014/main" xmlns="" id="{01E8EEDB-1A32-45DC-A10A-01C07E459A90}"/>
              </a:ext>
            </a:extLst>
          </p:cNvPr>
          <p:cNvSpPr/>
          <p:nvPr/>
        </p:nvSpPr>
        <p:spPr>
          <a:xfrm>
            <a:off x="4802096" y="5473703"/>
            <a:ext cx="6325771" cy="769441"/>
          </a:xfrm>
          <a:prstGeom prst="rect">
            <a:avLst/>
          </a:prstGeom>
          <a:noFill/>
        </p:spPr>
        <p:txBody>
          <a:bodyPr wrap="none" lIns="91440" tIns="45720" rIns="91440" bIns="45720">
            <a:spAutoFit/>
          </a:bodyPr>
          <a:lstStyle/>
          <a:p>
            <a:pPr algn="ctr"/>
            <a:r>
              <a:rPr lang="ar-SA" sz="44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مقرر اختياري غير ملزم/ المسار التجاري</a:t>
            </a:r>
            <a:endParaRPr lang="en-US" sz="4400" b="1" cap="none" spc="0"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55457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مستدير الزوايا 13"/>
          <p:cNvSpPr/>
          <p:nvPr/>
        </p:nvSpPr>
        <p:spPr>
          <a:xfrm>
            <a:off x="1905820" y="488460"/>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2049754" y="612962"/>
            <a:ext cx="7279725" cy="830997"/>
          </a:xfrm>
          <a:prstGeom prst="rect">
            <a:avLst/>
          </a:prstGeom>
        </p:spPr>
        <p:txBody>
          <a:bodyPr wrap="square">
            <a:spAutoFit/>
          </a:bodyPr>
          <a:lstStyle/>
          <a:p>
            <a:pPr algn="ctr"/>
            <a:r>
              <a:rPr lang="ar-SA" sz="48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24" name="مستطيل مستدير الزوايا 15">
            <a:extLst>
              <a:ext uri="{FF2B5EF4-FFF2-40B4-BE49-F238E27FC236}">
                <a16:creationId xmlns:a16="http://schemas.microsoft.com/office/drawing/2014/main" xmlns="" id="{E428B626-5282-4644-B004-273CB12F5E62}"/>
              </a:ext>
            </a:extLst>
          </p:cNvPr>
          <p:cNvSpPr/>
          <p:nvPr/>
        </p:nvSpPr>
        <p:spPr>
          <a:xfrm>
            <a:off x="143338" y="1639170"/>
            <a:ext cx="11898702" cy="3826865"/>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sp>
        <p:nvSpPr>
          <p:cNvPr id="27" name="Rectangle 3">
            <a:extLst>
              <a:ext uri="{FF2B5EF4-FFF2-40B4-BE49-F238E27FC236}">
                <a16:creationId xmlns:a16="http://schemas.microsoft.com/office/drawing/2014/main" xmlns="" id="{D43DF005-8041-4649-930B-EA0F93BF19FC}"/>
              </a:ext>
            </a:extLst>
          </p:cNvPr>
          <p:cNvSpPr/>
          <p:nvPr/>
        </p:nvSpPr>
        <p:spPr>
          <a:xfrm>
            <a:off x="7061968" y="163711"/>
            <a:ext cx="1173480" cy="1862048"/>
          </a:xfrm>
          <a:prstGeom prst="rect">
            <a:avLst/>
          </a:prstGeom>
          <a:noFill/>
          <a:ln w="28575">
            <a:noFill/>
          </a:ln>
        </p:spPr>
        <p:txBody>
          <a:bodyPr wrap="square" lIns="91440" tIns="45720" rIns="91440" bIns="45720">
            <a:spAutoFit/>
          </a:bodyPr>
          <a:lstStyle/>
          <a:p>
            <a:pPr algn="r" rtl="1"/>
            <a:r>
              <a:rPr lang="ar-SA"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endParaRPr lang="en-US"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endParaRPr>
          </a:p>
        </p:txBody>
      </p:sp>
      <p:sp>
        <p:nvSpPr>
          <p:cNvPr id="2" name="TextBox 1">
            <a:extLst>
              <a:ext uri="{FF2B5EF4-FFF2-40B4-BE49-F238E27FC236}">
                <a16:creationId xmlns:a16="http://schemas.microsoft.com/office/drawing/2014/main" xmlns="" id="{2CCE1C5A-EBE4-4EAA-B3C2-7AACA1CC56E8}"/>
              </a:ext>
            </a:extLst>
          </p:cNvPr>
          <p:cNvSpPr txBox="1"/>
          <p:nvPr/>
        </p:nvSpPr>
        <p:spPr>
          <a:xfrm>
            <a:off x="500332" y="1756297"/>
            <a:ext cx="11082490" cy="707886"/>
          </a:xfrm>
          <a:prstGeom prst="rect">
            <a:avLst/>
          </a:prstGeom>
          <a:noFill/>
        </p:spPr>
        <p:txBody>
          <a:bodyPr wrap="square" rtlCol="1">
            <a:spAutoFit/>
          </a:bodyPr>
          <a:lstStyle/>
          <a:p>
            <a:pPr algn="r" rtl="1"/>
            <a:r>
              <a:rPr lang="ar-SA" sz="4000" b="1" dirty="0">
                <a:latin typeface="Sakkal Majalla" panose="02000000000000000000" pitchFamily="2" charset="-78"/>
                <a:cs typeface="Sakkal Majalla" panose="02000000000000000000" pitchFamily="2" charset="-78"/>
              </a:rPr>
              <a:t>3. </a:t>
            </a:r>
            <a:r>
              <a:rPr lang="en-US" sz="4000" b="1" dirty="0">
                <a:latin typeface="Sakkal Majalla" panose="02000000000000000000" pitchFamily="2" charset="-78"/>
                <a:cs typeface="Sakkal Majalla" panose="02000000000000000000" pitchFamily="2" charset="-78"/>
              </a:rPr>
              <a:t>(DTS) Daylight Saving Time</a:t>
            </a:r>
            <a:r>
              <a:rPr lang="ar-SA" sz="4000" b="1" dirty="0">
                <a:latin typeface="Sakkal Majalla" panose="02000000000000000000" pitchFamily="2" charset="-78"/>
                <a:cs typeface="Sakkal Majalla" panose="02000000000000000000" pitchFamily="2" charset="-78"/>
              </a:rPr>
              <a:t> تعني توقيت جرينتش.</a:t>
            </a:r>
          </a:p>
        </p:txBody>
      </p:sp>
      <p:sp>
        <p:nvSpPr>
          <p:cNvPr id="31" name="Flowchart: Terminator 5">
            <a:hlinkClick r:id="rId2" action="ppaction://hlinksldjump"/>
            <a:extLst>
              <a:ext uri="{FF2B5EF4-FFF2-40B4-BE49-F238E27FC236}">
                <a16:creationId xmlns:a16="http://schemas.microsoft.com/office/drawing/2014/main" xmlns="" id="{C2C242FD-D4B4-411A-B7D0-9F429FC9E38C}"/>
              </a:ext>
            </a:extLst>
          </p:cNvPr>
          <p:cNvSpPr/>
          <p:nvPr/>
        </p:nvSpPr>
        <p:spPr>
          <a:xfrm>
            <a:off x="6707176" y="3429000"/>
            <a:ext cx="2471566"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ar-SA" sz="3600" dirty="0">
                <a:solidFill>
                  <a:schemeClr val="bg1"/>
                </a:solidFill>
                <a:cs typeface="PT Bold Heading" panose="02010400000000000000" pitchFamily="2" charset="-78"/>
              </a:rPr>
              <a:t>صح</a:t>
            </a:r>
            <a:r>
              <a:rPr lang="en-US" sz="3600" dirty="0">
                <a:solidFill>
                  <a:schemeClr val="bg1"/>
                </a:solidFill>
                <a:cs typeface="PT Bold Heading" panose="02010400000000000000" pitchFamily="2" charset="-78"/>
              </a:rPr>
              <a:t> </a:t>
            </a:r>
          </a:p>
        </p:txBody>
      </p:sp>
      <p:sp>
        <p:nvSpPr>
          <p:cNvPr id="32" name="Flowchart: Terminator 6">
            <a:hlinkClick r:id="rId3" action="ppaction://hlinksldjump"/>
            <a:extLst>
              <a:ext uri="{FF2B5EF4-FFF2-40B4-BE49-F238E27FC236}">
                <a16:creationId xmlns:a16="http://schemas.microsoft.com/office/drawing/2014/main" xmlns="" id="{5C8C1C8F-423E-4C9B-886D-0403D68E4CDD}"/>
              </a:ext>
            </a:extLst>
          </p:cNvPr>
          <p:cNvSpPr/>
          <p:nvPr/>
        </p:nvSpPr>
        <p:spPr>
          <a:xfrm>
            <a:off x="2880684" y="3429000"/>
            <a:ext cx="24732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ar-SA" sz="3600" dirty="0">
                <a:solidFill>
                  <a:schemeClr val="bg1"/>
                </a:solidFill>
                <a:cs typeface="PT Bold Heading" panose="02010400000000000000" pitchFamily="2" charset="-78"/>
              </a:rPr>
              <a:t>خطأ</a:t>
            </a:r>
            <a:endParaRPr lang="en-US" sz="3600" dirty="0">
              <a:solidFill>
                <a:schemeClr val="bg1"/>
              </a:solidFill>
              <a:cs typeface="PT Bold Heading" panose="02010400000000000000" pitchFamily="2" charset="-78"/>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1" name="Straight Connector 10"/>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1844FD2C-0813-4612-83CC-09AC82430CF7}"/>
              </a:ext>
            </a:extLst>
          </p:cNvPr>
          <p:cNvSpPr txBox="1"/>
          <p:nvPr/>
        </p:nvSpPr>
        <p:spPr>
          <a:xfrm>
            <a:off x="548945" y="6336342"/>
            <a:ext cx="7522234"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a:t>الوحدة:  دليل الرحلات بشركات الطيران (النسخة العالمية)   </a:t>
            </a:r>
            <a:r>
              <a:rPr lang="ar-SA" dirty="0" smtClean="0"/>
              <a:t>(4)                </a:t>
            </a:r>
            <a:r>
              <a:rPr lang="ar-SA" dirty="0"/>
              <a:t>أعمال مكاتب وكالات السفريات                    سفر 312</a:t>
            </a:r>
          </a:p>
        </p:txBody>
      </p:sp>
    </p:spTree>
    <p:extLst>
      <p:ext uri="{BB962C8B-B14F-4D97-AF65-F5344CB8AC3E}">
        <p14:creationId xmlns:p14="http://schemas.microsoft.com/office/powerpoint/2010/main" val="1506974743"/>
      </p:ext>
    </p:extLst>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مستدير الزوايا 13"/>
          <p:cNvSpPr/>
          <p:nvPr/>
        </p:nvSpPr>
        <p:spPr>
          <a:xfrm>
            <a:off x="2025051" y="335485"/>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2147726" y="409632"/>
            <a:ext cx="7279725" cy="830997"/>
          </a:xfrm>
          <a:prstGeom prst="rect">
            <a:avLst/>
          </a:prstGeom>
        </p:spPr>
        <p:txBody>
          <a:bodyPr wrap="square">
            <a:spAutoFit/>
          </a:bodyPr>
          <a:lstStyle/>
          <a:p>
            <a:pPr algn="ctr"/>
            <a:r>
              <a:rPr lang="ar-SA" sz="48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24" name="مستطيل مستدير الزوايا 15">
            <a:extLst>
              <a:ext uri="{FF2B5EF4-FFF2-40B4-BE49-F238E27FC236}">
                <a16:creationId xmlns:a16="http://schemas.microsoft.com/office/drawing/2014/main" xmlns="" id="{E428B626-5282-4644-B004-273CB12F5E62}"/>
              </a:ext>
            </a:extLst>
          </p:cNvPr>
          <p:cNvSpPr/>
          <p:nvPr/>
        </p:nvSpPr>
        <p:spPr>
          <a:xfrm>
            <a:off x="152400" y="1551690"/>
            <a:ext cx="11898702" cy="4213199"/>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sp>
        <p:nvSpPr>
          <p:cNvPr id="27" name="Rectangle 3">
            <a:extLst>
              <a:ext uri="{FF2B5EF4-FFF2-40B4-BE49-F238E27FC236}">
                <a16:creationId xmlns:a16="http://schemas.microsoft.com/office/drawing/2014/main" xmlns="" id="{D43DF005-8041-4649-930B-EA0F93BF19FC}"/>
              </a:ext>
            </a:extLst>
          </p:cNvPr>
          <p:cNvSpPr/>
          <p:nvPr/>
        </p:nvSpPr>
        <p:spPr>
          <a:xfrm>
            <a:off x="6926715" y="51862"/>
            <a:ext cx="1173480" cy="1862048"/>
          </a:xfrm>
          <a:prstGeom prst="rect">
            <a:avLst/>
          </a:prstGeom>
          <a:noFill/>
          <a:ln w="28575">
            <a:noFill/>
          </a:ln>
        </p:spPr>
        <p:txBody>
          <a:bodyPr wrap="square" lIns="91440" tIns="45720" rIns="91440" bIns="45720">
            <a:spAutoFit/>
          </a:bodyPr>
          <a:lstStyle/>
          <a:p>
            <a:pPr algn="r" rtl="1"/>
            <a:r>
              <a:rPr lang="ar-SA"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endParaRPr lang="en-US"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endParaRPr>
          </a:p>
        </p:txBody>
      </p:sp>
      <p:sp>
        <p:nvSpPr>
          <p:cNvPr id="31" name="Flowchart: Terminator 5">
            <a:hlinkClick r:id="rId2" action="ppaction://hlinksldjump"/>
            <a:extLst>
              <a:ext uri="{FF2B5EF4-FFF2-40B4-BE49-F238E27FC236}">
                <a16:creationId xmlns:a16="http://schemas.microsoft.com/office/drawing/2014/main" xmlns="" id="{C2C242FD-D4B4-411A-B7D0-9F429FC9E38C}"/>
              </a:ext>
            </a:extLst>
          </p:cNvPr>
          <p:cNvSpPr/>
          <p:nvPr/>
        </p:nvSpPr>
        <p:spPr>
          <a:xfrm>
            <a:off x="6707176" y="3429000"/>
            <a:ext cx="2471566"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ar-SA" sz="3600" dirty="0">
                <a:solidFill>
                  <a:schemeClr val="bg1"/>
                </a:solidFill>
                <a:cs typeface="PT Bold Heading" panose="02010400000000000000" pitchFamily="2" charset="-78"/>
              </a:rPr>
              <a:t>صح</a:t>
            </a:r>
            <a:r>
              <a:rPr lang="en-US" sz="3600" dirty="0">
                <a:solidFill>
                  <a:schemeClr val="bg1"/>
                </a:solidFill>
                <a:cs typeface="PT Bold Heading" panose="02010400000000000000" pitchFamily="2" charset="-78"/>
              </a:rPr>
              <a:t> </a:t>
            </a:r>
          </a:p>
        </p:txBody>
      </p:sp>
      <p:sp>
        <p:nvSpPr>
          <p:cNvPr id="32" name="Flowchart: Terminator 6">
            <a:hlinkClick r:id="rId3" action="ppaction://hlinksldjump"/>
            <a:extLst>
              <a:ext uri="{FF2B5EF4-FFF2-40B4-BE49-F238E27FC236}">
                <a16:creationId xmlns:a16="http://schemas.microsoft.com/office/drawing/2014/main" xmlns="" id="{5C8C1C8F-423E-4C9B-886D-0403D68E4CDD}"/>
              </a:ext>
            </a:extLst>
          </p:cNvPr>
          <p:cNvSpPr/>
          <p:nvPr/>
        </p:nvSpPr>
        <p:spPr>
          <a:xfrm>
            <a:off x="2880684" y="3429000"/>
            <a:ext cx="24732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ar-SA" sz="3600" dirty="0">
                <a:solidFill>
                  <a:schemeClr val="bg1"/>
                </a:solidFill>
                <a:cs typeface="PT Bold Heading" panose="02010400000000000000" pitchFamily="2" charset="-78"/>
              </a:rPr>
              <a:t>خطأ</a:t>
            </a:r>
            <a:endParaRPr lang="en-US" sz="3600" dirty="0">
              <a:solidFill>
                <a:schemeClr val="bg1"/>
              </a:solidFill>
              <a:cs typeface="PT Bold Heading" panose="02010400000000000000" pitchFamily="2" charset="-78"/>
            </a:endParaRPr>
          </a:p>
        </p:txBody>
      </p:sp>
      <p:sp>
        <p:nvSpPr>
          <p:cNvPr id="10" name="TextBox 9">
            <a:extLst>
              <a:ext uri="{FF2B5EF4-FFF2-40B4-BE49-F238E27FC236}">
                <a16:creationId xmlns:a16="http://schemas.microsoft.com/office/drawing/2014/main" xmlns="" id="{2CCE1C5A-EBE4-4EAA-B3C2-7AACA1CC56E8}"/>
              </a:ext>
            </a:extLst>
          </p:cNvPr>
          <p:cNvSpPr txBox="1"/>
          <p:nvPr/>
        </p:nvSpPr>
        <p:spPr>
          <a:xfrm>
            <a:off x="500332" y="1685126"/>
            <a:ext cx="11082490" cy="707886"/>
          </a:xfrm>
          <a:prstGeom prst="rect">
            <a:avLst/>
          </a:prstGeom>
          <a:noFill/>
        </p:spPr>
        <p:txBody>
          <a:bodyPr wrap="square" rtlCol="1">
            <a:spAutoFit/>
          </a:bodyPr>
          <a:lstStyle/>
          <a:p>
            <a:pPr algn="r" rtl="1"/>
            <a:r>
              <a:rPr lang="ar-SA" sz="4000" b="1" dirty="0" smtClean="0">
                <a:latin typeface="Sakkal Majalla" panose="02000000000000000000" pitchFamily="2" charset="-78"/>
                <a:cs typeface="Sakkal Majalla" panose="02000000000000000000" pitchFamily="2" charset="-78"/>
              </a:rPr>
              <a:t>2. </a:t>
            </a:r>
            <a:r>
              <a:rPr lang="en-US" sz="4000" b="1" dirty="0" smtClean="0">
                <a:latin typeface="Sakkal Majalla" panose="02000000000000000000" pitchFamily="2" charset="-78"/>
                <a:cs typeface="Sakkal Majalla" panose="02000000000000000000" pitchFamily="2" charset="-78"/>
              </a:rPr>
              <a:t> Standard clock time </a:t>
            </a:r>
            <a:r>
              <a:rPr lang="ar-SA" sz="4000" b="1" dirty="0" smtClean="0">
                <a:latin typeface="Sakkal Majalla" panose="02000000000000000000" pitchFamily="2" charset="-78"/>
                <a:cs typeface="Sakkal Majalla" panose="02000000000000000000" pitchFamily="2" charset="-78"/>
              </a:rPr>
              <a:t>تعني التوقيت الصيفي.</a:t>
            </a:r>
            <a:endParaRPr lang="ar-SA" sz="4000" b="1" dirty="0">
              <a:latin typeface="Sakkal Majalla" panose="02000000000000000000" pitchFamily="2" charset="-78"/>
              <a:cs typeface="Sakkal Majalla" panose="02000000000000000000" pitchFamily="2" charset="-78"/>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2" name="Straight Connector 11"/>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xmlns="" id="{1844FD2C-0813-4612-83CC-09AC82430CF7}"/>
              </a:ext>
            </a:extLst>
          </p:cNvPr>
          <p:cNvSpPr txBox="1"/>
          <p:nvPr/>
        </p:nvSpPr>
        <p:spPr>
          <a:xfrm>
            <a:off x="548945" y="6336342"/>
            <a:ext cx="7522234"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a:t>الوحدة:  دليل الرحلات بشركات الطيران (النسخة العالمية)   </a:t>
            </a:r>
            <a:r>
              <a:rPr lang="ar-SA" dirty="0" smtClean="0"/>
              <a:t>(4)                </a:t>
            </a:r>
            <a:r>
              <a:rPr lang="ar-SA" dirty="0"/>
              <a:t>أعمال مكاتب وكالات السفريات                    سفر 312</a:t>
            </a:r>
          </a:p>
        </p:txBody>
      </p:sp>
    </p:spTree>
    <p:extLst>
      <p:ext uri="{BB962C8B-B14F-4D97-AF65-F5344CB8AC3E}">
        <p14:creationId xmlns:p14="http://schemas.microsoft.com/office/powerpoint/2010/main" val="3621392115"/>
      </p:ext>
    </p:extLst>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مستدير الزوايا 13"/>
          <p:cNvSpPr/>
          <p:nvPr/>
        </p:nvSpPr>
        <p:spPr>
          <a:xfrm>
            <a:off x="2342800" y="365619"/>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2729466" y="550509"/>
            <a:ext cx="7279725" cy="830997"/>
          </a:xfrm>
          <a:prstGeom prst="rect">
            <a:avLst/>
          </a:prstGeom>
        </p:spPr>
        <p:txBody>
          <a:bodyPr wrap="square">
            <a:spAutoFit/>
          </a:bodyPr>
          <a:lstStyle/>
          <a:p>
            <a:pPr algn="ctr"/>
            <a:r>
              <a:rPr lang="ar-SA" sz="48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24" name="مستطيل مستدير الزوايا 15">
            <a:extLst>
              <a:ext uri="{FF2B5EF4-FFF2-40B4-BE49-F238E27FC236}">
                <a16:creationId xmlns:a16="http://schemas.microsoft.com/office/drawing/2014/main" xmlns=""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514350" lvl="0" indent="-514350" algn="just" rtl="1">
              <a:buFont typeface="+mj-lt"/>
              <a:buAutoNum type="arabicParenR"/>
            </a:pPr>
            <a:endParaRPr lang="en-GB" sz="2800" b="1" dirty="0">
              <a:solidFill>
                <a:schemeClr val="tx1"/>
              </a:solidFill>
              <a:latin typeface="Sakkal Majalla" panose="02000000000000000000" pitchFamily="2" charset="-78"/>
              <a:cs typeface="Sakkal Majalla" panose="02000000000000000000" pitchFamily="2" charset="-78"/>
            </a:endParaRPr>
          </a:p>
          <a:p>
            <a:pPr marL="514350" lvl="0" indent="-514350" algn="just" rtl="1">
              <a:buFont typeface="+mj-lt"/>
              <a:buAutoNum type="arabicParenR"/>
            </a:pPr>
            <a:r>
              <a:rPr lang="ar-SA" sz="2800" b="1" dirty="0" smtClean="0">
                <a:solidFill>
                  <a:schemeClr val="tx1"/>
                </a:solidFill>
                <a:latin typeface="Sakkal Majalla" panose="02000000000000000000" pitchFamily="2" charset="-78"/>
                <a:cs typeface="Sakkal Majalla" panose="02000000000000000000" pitchFamily="2" charset="-78"/>
              </a:rPr>
              <a:t>.جداول الرحلات لكل بلد مرتبه حسب فارق توقيت البلد وتوقيت جرينتش.</a:t>
            </a:r>
            <a:endParaRPr lang="ar-SA" sz="2800" b="1" dirty="0">
              <a:solidFill>
                <a:schemeClr val="tx1"/>
              </a:solidFill>
              <a:latin typeface="Sakkal Majalla" panose="02000000000000000000" pitchFamily="2" charset="-78"/>
              <a:cs typeface="Sakkal Majalla" panose="02000000000000000000" pitchFamily="2" charset="-78"/>
            </a:endParaRPr>
          </a:p>
          <a:p>
            <a:pPr marL="514350" lvl="0" indent="-514350" algn="just" rtl="1">
              <a:buFont typeface="+mj-lt"/>
              <a:buAutoNum type="arabicParenR"/>
            </a:pPr>
            <a:endParaRPr lang="en-US" sz="2800" b="1" dirty="0">
              <a:solidFill>
                <a:schemeClr val="tx1"/>
              </a:solidFill>
              <a:latin typeface="Sakkal Majalla" panose="02000000000000000000" pitchFamily="2" charset="-78"/>
              <a:cs typeface="Sakkal Majalla" panose="02000000000000000000" pitchFamily="2" charset="-78"/>
            </a:endParaRPr>
          </a:p>
          <a:p>
            <a:pPr algn="just" rtl="1"/>
            <a:endParaRPr lang="ar-SA" sz="2800" b="1" dirty="0">
              <a:solidFill>
                <a:schemeClr val="tx1"/>
              </a:solidFill>
              <a:latin typeface="Sakkal Majalla" panose="02000000000000000000" pitchFamily="2" charset="-78"/>
              <a:cs typeface="Sakkal Majalla" panose="02000000000000000000" pitchFamily="2" charset="-78"/>
            </a:endParaRPr>
          </a:p>
          <a:p>
            <a:pPr marL="514350" indent="-514350" algn="just" rtl="1">
              <a:buFont typeface="+mj-lt"/>
              <a:buAutoNum type="arabicParenR"/>
            </a:pPr>
            <a:endParaRPr lang="ar-SA" sz="2800" b="1" dirty="0">
              <a:solidFill>
                <a:schemeClr val="tx1"/>
              </a:solidFill>
              <a:latin typeface="Sakkal Majalla" panose="02000000000000000000" pitchFamily="2" charset="-78"/>
              <a:cs typeface="Sakkal Majalla" panose="02000000000000000000" pitchFamily="2" charset="-78"/>
            </a:endParaRPr>
          </a:p>
          <a:p>
            <a:pPr marL="514350" indent="-514350" algn="just" rtl="1">
              <a:buFont typeface="+mj-lt"/>
              <a:buAutoNum type="arabicParenR"/>
            </a:pPr>
            <a:r>
              <a:rPr lang="ar-SA" sz="2800" b="1" dirty="0">
                <a:solidFill>
                  <a:schemeClr val="tx1"/>
                </a:solidFill>
                <a:latin typeface="Sakkal Majalla" panose="02000000000000000000" pitchFamily="2" charset="-78"/>
                <a:cs typeface="Sakkal Majalla" panose="02000000000000000000" pitchFamily="2" charset="-78"/>
              </a:rPr>
              <a:t>علل لما يأتي:</a:t>
            </a:r>
          </a:p>
          <a:p>
            <a:pPr marL="896938" indent="-514350" algn="just" rtl="1">
              <a:buFont typeface="Arial" panose="020B0604020202020204" pitchFamily="34" charset="0"/>
              <a:buChar char="•"/>
            </a:pPr>
            <a:r>
              <a:rPr lang="ar-SA" sz="2800" b="1" dirty="0" smtClean="0">
                <a:solidFill>
                  <a:schemeClr val="tx1"/>
                </a:solidFill>
                <a:latin typeface="Sakkal Majalla" panose="02000000000000000000" pitchFamily="2" charset="-78"/>
                <a:cs typeface="Sakkal Majalla" panose="02000000000000000000" pitchFamily="2" charset="-78"/>
              </a:rPr>
              <a:t>يصدر دليل الرحلات شهرياً.</a:t>
            </a:r>
            <a:endParaRPr lang="ar-SA" sz="2800" b="1" dirty="0">
              <a:solidFill>
                <a:schemeClr val="tx1"/>
              </a:solidFill>
              <a:latin typeface="Sakkal Majalla" panose="02000000000000000000" pitchFamily="2" charset="-78"/>
              <a:cs typeface="Sakkal Majalla" panose="02000000000000000000" pitchFamily="2" charset="-78"/>
            </a:endParaRPr>
          </a:p>
          <a:p>
            <a:pPr marL="514350" indent="-514350" algn="just" rtl="1">
              <a:buFont typeface="+mj-lt"/>
              <a:buAutoNum type="arabicParenR"/>
            </a:pPr>
            <a:endParaRPr lang="ar-SA" sz="2800" dirty="0">
              <a:solidFill>
                <a:schemeClr val="tx1"/>
              </a:solidFill>
              <a:latin typeface="Simplified Arabic" panose="02020603050405020304" pitchFamily="18" charset="-78"/>
              <a:cs typeface="Simplified Arabic" panose="02020603050405020304" pitchFamily="18" charset="-78"/>
            </a:endParaRPr>
          </a:p>
          <a:p>
            <a:pPr marL="514350" indent="-514350" algn="just" rtl="1">
              <a:buFont typeface="+mj-lt"/>
              <a:buAutoNum type="arabicParenR"/>
            </a:pPr>
            <a:endParaRPr lang="ar-BH" sz="2800" dirty="0">
              <a:solidFill>
                <a:schemeClr val="tx1"/>
              </a:solidFill>
              <a:latin typeface="Simplified Arabic" panose="02020603050405020304" pitchFamily="18" charset="-78"/>
              <a:cs typeface="Simplified Arabic" panose="02020603050405020304" pitchFamily="18" charset="-78"/>
            </a:endParaRPr>
          </a:p>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sp>
        <p:nvSpPr>
          <p:cNvPr id="27" name="Rectangle 3">
            <a:extLst>
              <a:ext uri="{FF2B5EF4-FFF2-40B4-BE49-F238E27FC236}">
                <a16:creationId xmlns:a16="http://schemas.microsoft.com/office/drawing/2014/main" xmlns="" id="{D43DF005-8041-4649-930B-EA0F93BF19FC}"/>
              </a:ext>
            </a:extLst>
          </p:cNvPr>
          <p:cNvSpPr/>
          <p:nvPr/>
        </p:nvSpPr>
        <p:spPr>
          <a:xfrm>
            <a:off x="8127177" y="34983"/>
            <a:ext cx="1173480" cy="1862048"/>
          </a:xfrm>
          <a:prstGeom prst="rect">
            <a:avLst/>
          </a:prstGeom>
          <a:noFill/>
          <a:ln w="28575">
            <a:noFill/>
          </a:ln>
        </p:spPr>
        <p:txBody>
          <a:bodyPr wrap="square" lIns="91440" tIns="45720" rIns="91440" bIns="45720">
            <a:spAutoFit/>
          </a:bodyPr>
          <a:lstStyle/>
          <a:p>
            <a:pPr algn="r" rtl="1"/>
            <a:r>
              <a:rPr lang="ar-SA"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endParaRPr lang="en-US"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17997"/>
            <a:ext cx="1646183" cy="1268068"/>
          </a:xfrm>
          <a:prstGeom prst="rect">
            <a:avLst/>
          </a:prstGeom>
        </p:spPr>
      </p:pic>
      <p:cxnSp>
        <p:nvCxnSpPr>
          <p:cNvPr id="8" name="Straight Connector 7"/>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1844FD2C-0813-4612-83CC-09AC82430CF7}"/>
              </a:ext>
            </a:extLst>
          </p:cNvPr>
          <p:cNvSpPr txBox="1"/>
          <p:nvPr/>
        </p:nvSpPr>
        <p:spPr>
          <a:xfrm>
            <a:off x="548945" y="6336342"/>
            <a:ext cx="7522234"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a:t>الوحدة:  دليل الرحلات بشركات الطيران (النسخة العالمية)   </a:t>
            </a:r>
            <a:r>
              <a:rPr lang="ar-SA" dirty="0" smtClean="0"/>
              <a:t>(4)                </a:t>
            </a:r>
            <a:r>
              <a:rPr lang="ar-SA" dirty="0"/>
              <a:t>أعمال مكاتب وكالات السفريات                    سفر 312</a:t>
            </a:r>
          </a:p>
        </p:txBody>
      </p:sp>
    </p:spTree>
    <p:extLst>
      <p:ext uri="{BB962C8B-B14F-4D97-AF65-F5344CB8AC3E}">
        <p14:creationId xmlns:p14="http://schemas.microsoft.com/office/powerpoint/2010/main" val="371974452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Google Shape;503;p34"/>
          <p:cNvSpPr txBox="1">
            <a:spLocks/>
          </p:cNvSpPr>
          <p:nvPr/>
        </p:nvSpPr>
        <p:spPr>
          <a:xfrm>
            <a:off x="2557240" y="2910021"/>
            <a:ext cx="7077520" cy="1159800"/>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ar-SA" sz="5400" dirty="0">
                <a:solidFill>
                  <a:srgbClr val="FF9800"/>
                </a:solidFill>
                <a:latin typeface="Arial Black" panose="020B0A04020102020204" pitchFamily="34" charset="0"/>
                <a:cs typeface="PT Bold Heading" panose="02010400000000000000" pitchFamily="2" charset="-78"/>
              </a:rPr>
              <a:t>مع تمنياتنا لكم بالتوفيق</a:t>
            </a:r>
            <a:endParaRPr lang="en-US" sz="5400" dirty="0">
              <a:solidFill>
                <a:srgbClr val="FF9800"/>
              </a:solidFill>
              <a:latin typeface="Arial Black" panose="020B0A04020102020204" pitchFamily="34" charset="0"/>
              <a:cs typeface="PT Bold Heading" panose="0201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5" name="Straight Connector 4"/>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1844FD2C-0813-4612-83CC-09AC82430CF7}"/>
              </a:ext>
            </a:extLst>
          </p:cNvPr>
          <p:cNvSpPr txBox="1"/>
          <p:nvPr/>
        </p:nvSpPr>
        <p:spPr>
          <a:xfrm>
            <a:off x="548945" y="6336342"/>
            <a:ext cx="7522234"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a:t>الوحدة:  دليل الرحلات بشركات الطيران (النسخة العالمية)   </a:t>
            </a:r>
            <a:r>
              <a:rPr lang="ar-SA" dirty="0" smtClean="0"/>
              <a:t>(4)                </a:t>
            </a:r>
            <a:r>
              <a:rPr lang="ar-SA" dirty="0"/>
              <a:t>أعمال مكاتب وكالات السفريات                    سفر 312</a:t>
            </a:r>
          </a:p>
        </p:txBody>
      </p:sp>
    </p:spTree>
    <p:extLst>
      <p:ext uri="{BB962C8B-B14F-4D97-AF65-F5344CB8AC3E}">
        <p14:creationId xmlns:p14="http://schemas.microsoft.com/office/powerpoint/2010/main" val="35550683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advClick="0">
        <p15:prstTrans prst="origami"/>
      </p:transition>
    </mc:Choice>
    <mc:Fallback>
      <p:transition spd="slow" advClick="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lowchart: Terminator 5">
            <a:hlinkClick r:id="" action="ppaction://noaction"/>
          </p:cNvPr>
          <p:cNvSpPr/>
          <p:nvPr/>
        </p:nvSpPr>
        <p:spPr>
          <a:xfrm>
            <a:off x="563880" y="4843403"/>
            <a:ext cx="1584960" cy="820800"/>
          </a:xfrm>
          <a:prstGeom prst="flowChartTerminator">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hlinkClick r:id="rId2" action="ppaction://hlinksldjump"/>
              </a:rPr>
              <a:t>Next</a:t>
            </a:r>
            <a:endParaRPr lang="en-US" sz="3600" b="1" dirty="0">
              <a:solidFill>
                <a:schemeClr val="bg1"/>
              </a:solidFill>
            </a:endParaRPr>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2241349"/>
            <a:ext cx="3476995" cy="3422854"/>
          </a:xfrm>
          <a:prstGeom prst="rect">
            <a:avLst/>
          </a:prstGeom>
        </p:spPr>
      </p:pic>
      <p:graphicFrame>
        <p:nvGraphicFramePr>
          <p:cNvPr id="6" name="Table 5"/>
          <p:cNvGraphicFramePr>
            <a:graphicFrameLocks noGrp="1"/>
          </p:cNvGraphicFramePr>
          <p:nvPr>
            <p:extLst/>
          </p:nvPr>
        </p:nvGraphicFramePr>
        <p:xfrm>
          <a:off x="1673635" y="1004570"/>
          <a:ext cx="8128000" cy="992176"/>
        </p:xfrm>
        <a:graphic>
          <a:graphicData uri="http://schemas.openxmlformats.org/drawingml/2006/table">
            <a:tbl>
              <a:tblPr firstRow="1" bandRow="1">
                <a:tableStyleId>{5C22544A-7EE6-4342-B048-85BDC9FD1C3A}</a:tableStyleId>
              </a:tblPr>
              <a:tblGrid>
                <a:gridCol w="4064000"/>
                <a:gridCol w="4064000"/>
              </a:tblGrid>
              <a:tr h="992176">
                <a:tc>
                  <a:txBody>
                    <a:bodyPr/>
                    <a:lstStyle/>
                    <a:p>
                      <a:pPr algn="ctr"/>
                      <a:r>
                        <a:rPr lang="ar-SA" sz="2400" dirty="0" smtClean="0"/>
                        <a:t>التوقيت</a:t>
                      </a:r>
                      <a:r>
                        <a:rPr lang="ar-SA" sz="2400" baseline="0" dirty="0" smtClean="0"/>
                        <a:t> الصيفي</a:t>
                      </a:r>
                      <a:endParaRPr lang="en-US" sz="2400" dirty="0"/>
                    </a:p>
                  </a:txBody>
                  <a:tcPr anchor="ctr"/>
                </a:tc>
                <a:tc>
                  <a:txBody>
                    <a:bodyPr/>
                    <a:lstStyle/>
                    <a:p>
                      <a:pPr algn="ctr"/>
                      <a:r>
                        <a:rPr lang="en-US" sz="2400" b="1" dirty="0" smtClean="0">
                          <a:latin typeface="Sakkal Majalla" panose="02000000000000000000" pitchFamily="2" charset="-78"/>
                          <a:cs typeface="Sakkal Majalla" panose="02000000000000000000" pitchFamily="2" charset="-78"/>
                        </a:rPr>
                        <a:t>(DTS) Daylight Saving Time</a:t>
                      </a:r>
                      <a:r>
                        <a:rPr lang="ar-SA" sz="2400" b="1" dirty="0" smtClean="0">
                          <a:latin typeface="Sakkal Majalla" panose="02000000000000000000" pitchFamily="2" charset="-78"/>
                          <a:cs typeface="Sakkal Majalla" panose="02000000000000000000" pitchFamily="2" charset="-78"/>
                        </a:rPr>
                        <a:t> </a:t>
                      </a:r>
                      <a:endParaRPr lang="en-US" sz="2400" dirty="0"/>
                    </a:p>
                  </a:txBody>
                  <a:tcPr anchor="ctr"/>
                </a:tc>
              </a:tr>
            </a:tbl>
          </a:graphicData>
        </a:graphic>
      </p:graphicFrame>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8" name="Straight Connector 7"/>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1844FD2C-0813-4612-83CC-09AC82430CF7}"/>
              </a:ext>
            </a:extLst>
          </p:cNvPr>
          <p:cNvSpPr txBox="1"/>
          <p:nvPr/>
        </p:nvSpPr>
        <p:spPr>
          <a:xfrm>
            <a:off x="548945" y="6336342"/>
            <a:ext cx="7522234"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a:t>الوحدة:  دليل الرحلات بشركات الطيران (النسخة العالمية)   </a:t>
            </a:r>
            <a:r>
              <a:rPr lang="ar-SA" dirty="0" smtClean="0"/>
              <a:t>(4)                </a:t>
            </a:r>
            <a:r>
              <a:rPr lang="ar-SA" dirty="0"/>
              <a:t>أعمال مكاتب وكالات السفريات                    سفر 312</a:t>
            </a:r>
          </a:p>
        </p:txBody>
      </p:sp>
    </p:spTree>
    <p:extLst>
      <p:ext uri="{BB962C8B-B14F-4D97-AF65-F5344CB8AC3E}">
        <p14:creationId xmlns:p14="http://schemas.microsoft.com/office/powerpoint/2010/main" val="402212531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lowchart: Terminator 6">
            <a:hlinkClick r:id="" action="ppaction://noaction"/>
          </p:cNvPr>
          <p:cNvSpPr/>
          <p:nvPr/>
        </p:nvSpPr>
        <p:spPr>
          <a:xfrm>
            <a:off x="933994" y="4878457"/>
            <a:ext cx="15840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a:solidFill>
                  <a:schemeClr val="bg1"/>
                </a:solidFill>
                <a:hlinkClick r:id="rId2" action="ppaction://hlinksldjump"/>
              </a:rPr>
              <a:t>Back</a:t>
            </a:r>
            <a:endParaRPr lang="en-US" sz="3600" b="1" dirty="0">
              <a:solidFill>
                <a:schemeClr val="bg1"/>
              </a:solidFill>
            </a:endParaRPr>
          </a:p>
        </p:txBody>
      </p:sp>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0114" y="2136650"/>
            <a:ext cx="3313523" cy="3907685"/>
          </a:xfrm>
          <a:prstGeom prst="rect">
            <a:avLst/>
          </a:prstGeom>
        </p:spPr>
      </p:pic>
      <p:graphicFrame>
        <p:nvGraphicFramePr>
          <p:cNvPr id="6" name="Table 5"/>
          <p:cNvGraphicFramePr>
            <a:graphicFrameLocks noGrp="1"/>
          </p:cNvGraphicFramePr>
          <p:nvPr>
            <p:extLst/>
          </p:nvPr>
        </p:nvGraphicFramePr>
        <p:xfrm>
          <a:off x="1839889" y="973398"/>
          <a:ext cx="8128000" cy="992176"/>
        </p:xfrm>
        <a:graphic>
          <a:graphicData uri="http://schemas.openxmlformats.org/drawingml/2006/table">
            <a:tbl>
              <a:tblPr firstRow="1" bandRow="1">
                <a:tableStyleId>{5C22544A-7EE6-4342-B048-85BDC9FD1C3A}</a:tableStyleId>
              </a:tblPr>
              <a:tblGrid>
                <a:gridCol w="4064000"/>
                <a:gridCol w="4064000"/>
              </a:tblGrid>
              <a:tr h="992176">
                <a:tc>
                  <a:txBody>
                    <a:bodyPr/>
                    <a:lstStyle/>
                    <a:p>
                      <a:pPr algn="ctr"/>
                      <a:r>
                        <a:rPr lang="ar-SA" sz="2400" dirty="0" smtClean="0"/>
                        <a:t>التوقيت</a:t>
                      </a:r>
                      <a:r>
                        <a:rPr lang="ar-SA" sz="2400" baseline="0" dirty="0" smtClean="0"/>
                        <a:t> الصيفي</a:t>
                      </a:r>
                      <a:endParaRPr lang="en-US" sz="2400" dirty="0"/>
                    </a:p>
                  </a:txBody>
                  <a:tcPr anchor="ctr"/>
                </a:tc>
                <a:tc>
                  <a:txBody>
                    <a:bodyPr/>
                    <a:lstStyle/>
                    <a:p>
                      <a:pPr algn="ctr"/>
                      <a:r>
                        <a:rPr lang="en-US" sz="2400" b="1" dirty="0" smtClean="0">
                          <a:latin typeface="Sakkal Majalla" panose="02000000000000000000" pitchFamily="2" charset="-78"/>
                          <a:cs typeface="Sakkal Majalla" panose="02000000000000000000" pitchFamily="2" charset="-78"/>
                        </a:rPr>
                        <a:t>(DTS) Daylight Saving Time</a:t>
                      </a:r>
                      <a:r>
                        <a:rPr lang="ar-SA" sz="2400" b="1" dirty="0" smtClean="0">
                          <a:latin typeface="Sakkal Majalla" panose="02000000000000000000" pitchFamily="2" charset="-78"/>
                          <a:cs typeface="Sakkal Majalla" panose="02000000000000000000" pitchFamily="2" charset="-78"/>
                        </a:rPr>
                        <a:t> </a:t>
                      </a:r>
                      <a:endParaRPr lang="en-US" sz="2400" dirty="0"/>
                    </a:p>
                  </a:txBody>
                  <a:tcPr anchor="ctr"/>
                </a:tc>
              </a:tr>
            </a:tbl>
          </a:graphicData>
        </a:graphic>
      </p:graphicFrame>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8" name="Straight Connector 7"/>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1844FD2C-0813-4612-83CC-09AC82430CF7}"/>
              </a:ext>
            </a:extLst>
          </p:cNvPr>
          <p:cNvSpPr txBox="1"/>
          <p:nvPr/>
        </p:nvSpPr>
        <p:spPr>
          <a:xfrm>
            <a:off x="548945" y="6336342"/>
            <a:ext cx="7522234"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a:t>الوحدة:  دليل الرحلات بشركات الطيران (النسخة العالمية)   </a:t>
            </a:r>
            <a:r>
              <a:rPr lang="ar-SA" dirty="0" smtClean="0"/>
              <a:t>(4)                </a:t>
            </a:r>
            <a:r>
              <a:rPr lang="ar-SA" dirty="0"/>
              <a:t>أعمال مكاتب وكالات السفريات                    سفر 312</a:t>
            </a:r>
          </a:p>
        </p:txBody>
      </p:sp>
    </p:spTree>
    <p:extLst>
      <p:ext uri="{BB962C8B-B14F-4D97-AF65-F5344CB8AC3E}">
        <p14:creationId xmlns:p14="http://schemas.microsoft.com/office/powerpoint/2010/main" val="413114775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lowchart: Terminator 5">
            <a:hlinkClick r:id="rId2" action="ppaction://hlinksldjump"/>
          </p:cNvPr>
          <p:cNvSpPr/>
          <p:nvPr/>
        </p:nvSpPr>
        <p:spPr>
          <a:xfrm>
            <a:off x="748938" y="5109327"/>
            <a:ext cx="1584960" cy="820800"/>
          </a:xfrm>
          <a:prstGeom prst="flowChartTerminator">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rPr>
              <a:t>Next</a:t>
            </a:r>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8483" y="2012506"/>
            <a:ext cx="3562696" cy="3507221"/>
          </a:xfrm>
          <a:prstGeom prst="rect">
            <a:avLst/>
          </a:prstGeom>
        </p:spPr>
      </p:pic>
      <p:graphicFrame>
        <p:nvGraphicFramePr>
          <p:cNvPr id="6" name="Table 5"/>
          <p:cNvGraphicFramePr>
            <a:graphicFrameLocks noGrp="1"/>
          </p:cNvGraphicFramePr>
          <p:nvPr>
            <p:extLst/>
          </p:nvPr>
        </p:nvGraphicFramePr>
        <p:xfrm>
          <a:off x="2106429" y="751564"/>
          <a:ext cx="8128000" cy="992176"/>
        </p:xfrm>
        <a:graphic>
          <a:graphicData uri="http://schemas.openxmlformats.org/drawingml/2006/table">
            <a:tbl>
              <a:tblPr firstRow="1" bandRow="1">
                <a:tableStyleId>{5C22544A-7EE6-4342-B048-85BDC9FD1C3A}</a:tableStyleId>
              </a:tblPr>
              <a:tblGrid>
                <a:gridCol w="4064000"/>
                <a:gridCol w="4064000"/>
              </a:tblGrid>
              <a:tr h="992176">
                <a:tc>
                  <a:txBody>
                    <a:bodyPr/>
                    <a:lstStyle/>
                    <a:p>
                      <a:pPr algn="ctr"/>
                      <a:r>
                        <a:rPr lang="ar-SA" sz="2400" dirty="0" smtClean="0"/>
                        <a:t>التوقيت</a:t>
                      </a:r>
                      <a:r>
                        <a:rPr lang="ar-SA" sz="2400" baseline="0" dirty="0" smtClean="0"/>
                        <a:t> الشتوي</a:t>
                      </a:r>
                      <a:endParaRPr lang="en-US" sz="2400" dirty="0"/>
                    </a:p>
                  </a:txBody>
                  <a:tcPr anchor="ctr"/>
                </a:tc>
                <a:tc>
                  <a:txBody>
                    <a:bodyPr/>
                    <a:lstStyle/>
                    <a:p>
                      <a:pPr algn="ctr"/>
                      <a:r>
                        <a:rPr lang="en-US" sz="2400" b="1" dirty="0" smtClean="0">
                          <a:latin typeface="Sakkal Majalla" panose="02000000000000000000" pitchFamily="2" charset="-78"/>
                          <a:cs typeface="Sakkal Majalla" panose="02000000000000000000" pitchFamily="2" charset="-78"/>
                        </a:rPr>
                        <a:t>Standard clock time </a:t>
                      </a:r>
                      <a:endParaRPr lang="en-US" sz="2400" dirty="0"/>
                    </a:p>
                  </a:txBody>
                  <a:tcPr anchor="ctr"/>
                </a:tc>
              </a:tr>
            </a:tbl>
          </a:graphicData>
        </a:graphic>
      </p:graphicFrame>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8" name="Straight Connector 7"/>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1844FD2C-0813-4612-83CC-09AC82430CF7}"/>
              </a:ext>
            </a:extLst>
          </p:cNvPr>
          <p:cNvSpPr txBox="1"/>
          <p:nvPr/>
        </p:nvSpPr>
        <p:spPr>
          <a:xfrm>
            <a:off x="548945" y="6336342"/>
            <a:ext cx="7522234"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a:t>الوحدة:  دليل الرحلات بشركات الطيران (النسخة العالمية)   </a:t>
            </a:r>
            <a:r>
              <a:rPr lang="ar-SA" dirty="0" smtClean="0"/>
              <a:t>(4)                </a:t>
            </a:r>
            <a:r>
              <a:rPr lang="ar-SA" dirty="0"/>
              <a:t>أعمال مكاتب وكالات السفريات                    سفر 312</a:t>
            </a:r>
          </a:p>
        </p:txBody>
      </p:sp>
    </p:spTree>
    <p:extLst>
      <p:ext uri="{BB962C8B-B14F-4D97-AF65-F5344CB8AC3E}">
        <p14:creationId xmlns:p14="http://schemas.microsoft.com/office/powerpoint/2010/main" val="192702923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lowchart: Terminator 6">
            <a:hlinkClick r:id="" action="ppaction://noaction"/>
          </p:cNvPr>
          <p:cNvSpPr/>
          <p:nvPr/>
        </p:nvSpPr>
        <p:spPr>
          <a:xfrm>
            <a:off x="400595" y="5265507"/>
            <a:ext cx="15840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a:solidFill>
                  <a:schemeClr val="bg1"/>
                </a:solidFill>
              </a:rPr>
              <a:t>Back</a:t>
            </a: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6564" y="1604797"/>
            <a:ext cx="3666469" cy="4323919"/>
          </a:xfrm>
          <a:prstGeom prst="rect">
            <a:avLst/>
          </a:prstGeom>
        </p:spPr>
      </p:pic>
      <p:graphicFrame>
        <p:nvGraphicFramePr>
          <p:cNvPr id="6" name="Table 5"/>
          <p:cNvGraphicFramePr>
            <a:graphicFrameLocks noGrp="1"/>
          </p:cNvGraphicFramePr>
          <p:nvPr>
            <p:extLst/>
          </p:nvPr>
        </p:nvGraphicFramePr>
        <p:xfrm>
          <a:off x="2203572" y="531461"/>
          <a:ext cx="8128000" cy="992176"/>
        </p:xfrm>
        <a:graphic>
          <a:graphicData uri="http://schemas.openxmlformats.org/drawingml/2006/table">
            <a:tbl>
              <a:tblPr firstRow="1" bandRow="1">
                <a:tableStyleId>{5C22544A-7EE6-4342-B048-85BDC9FD1C3A}</a:tableStyleId>
              </a:tblPr>
              <a:tblGrid>
                <a:gridCol w="4064000"/>
                <a:gridCol w="4064000"/>
              </a:tblGrid>
              <a:tr h="992176">
                <a:tc>
                  <a:txBody>
                    <a:bodyPr/>
                    <a:lstStyle/>
                    <a:p>
                      <a:pPr algn="ctr"/>
                      <a:r>
                        <a:rPr lang="ar-SA" sz="2400" dirty="0" smtClean="0"/>
                        <a:t>التوقيت الشتوي</a:t>
                      </a:r>
                      <a:endParaRPr lang="en-US" sz="2400" dirty="0"/>
                    </a:p>
                  </a:txBody>
                  <a:tcPr anchor="ctr"/>
                </a:tc>
                <a:tc>
                  <a:txBody>
                    <a:bodyPr/>
                    <a:lstStyle/>
                    <a:p>
                      <a:pPr algn="ctr"/>
                      <a:r>
                        <a:rPr lang="en-US" sz="2400" b="1" dirty="0" smtClean="0">
                          <a:latin typeface="Sakkal Majalla" panose="02000000000000000000" pitchFamily="2" charset="-78"/>
                          <a:cs typeface="Sakkal Majalla" panose="02000000000000000000" pitchFamily="2" charset="-78"/>
                        </a:rPr>
                        <a:t>Standard clock time </a:t>
                      </a:r>
                      <a:endParaRPr lang="en-US" sz="2400" dirty="0"/>
                    </a:p>
                  </a:txBody>
                  <a:tcPr anchor="ctr"/>
                </a:tc>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8" name="Straight Connector 7"/>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1844FD2C-0813-4612-83CC-09AC82430CF7}"/>
              </a:ext>
            </a:extLst>
          </p:cNvPr>
          <p:cNvSpPr txBox="1"/>
          <p:nvPr/>
        </p:nvSpPr>
        <p:spPr>
          <a:xfrm>
            <a:off x="548945" y="6336342"/>
            <a:ext cx="7522234"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a:t>الوحدة:  دليل الرحلات بشركات الطيران (النسخة العالمية)   </a:t>
            </a:r>
            <a:r>
              <a:rPr lang="ar-SA" dirty="0" smtClean="0"/>
              <a:t>(4)                </a:t>
            </a:r>
            <a:r>
              <a:rPr lang="ar-SA" dirty="0"/>
              <a:t>أعمال مكاتب وكالات السفريات                    سفر 312</a:t>
            </a:r>
          </a:p>
        </p:txBody>
      </p:sp>
    </p:spTree>
    <p:extLst>
      <p:ext uri="{BB962C8B-B14F-4D97-AF65-F5344CB8AC3E}">
        <p14:creationId xmlns:p14="http://schemas.microsoft.com/office/powerpoint/2010/main" val="428712636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2794383" y="2083855"/>
            <a:ext cx="9110070" cy="3844177"/>
          </a:xfrm>
          <a:prstGeom prst="roundRect">
            <a:avLst>
              <a:gd name="adj" fmla="val 5217"/>
            </a:avLst>
          </a:prstGeom>
          <a:solidFill>
            <a:srgbClr val="FF9800"/>
          </a:solidFill>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1" anchor="ctr"/>
          <a:lstStyle/>
          <a:p>
            <a:pPr algn="ctr"/>
            <a:endParaRPr lang="ar-BH"/>
          </a:p>
        </p:txBody>
      </p:sp>
      <p:sp>
        <p:nvSpPr>
          <p:cNvPr id="7" name="عنوان 1"/>
          <p:cNvSpPr txBox="1">
            <a:spLocks/>
          </p:cNvSpPr>
          <p:nvPr/>
        </p:nvSpPr>
        <p:spPr>
          <a:xfrm>
            <a:off x="4999057" y="2556296"/>
            <a:ext cx="5852685" cy="1523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8000" dirty="0">
                <a:solidFill>
                  <a:srgbClr val="3F5378"/>
                </a:solidFill>
                <a:effectLst>
                  <a:innerShdw blurRad="63500" dist="50800" dir="10800000">
                    <a:prstClr val="black">
                      <a:alpha val="50000"/>
                    </a:prstClr>
                  </a:innerShdw>
                </a:effectLst>
                <a:latin typeface="Arial Black" panose="020B0A04020102020204" pitchFamily="34" charset="0"/>
                <a:cs typeface="PT Bold Heading" panose="02010400000000000000" pitchFamily="2" charset="-78"/>
              </a:rPr>
              <a:t>الوحدة الأولى</a:t>
            </a:r>
            <a:endParaRPr lang="en-US" sz="8000" dirty="0">
              <a:solidFill>
                <a:srgbClr val="3F5378"/>
              </a:solidFill>
              <a:effectLst>
                <a:innerShdw blurRad="63500" dist="50800" dir="10800000">
                  <a:prstClr val="black">
                    <a:alpha val="50000"/>
                  </a:prstClr>
                </a:innerShdw>
              </a:effectLst>
              <a:latin typeface="Arial Black" panose="020B0A04020102020204" pitchFamily="34" charset="0"/>
              <a:cs typeface="PT Bold Heading" panose="02010400000000000000" pitchFamily="2" charset="-78"/>
            </a:endParaRPr>
          </a:p>
        </p:txBody>
      </p:sp>
      <p:sp>
        <p:nvSpPr>
          <p:cNvPr id="8" name="مستطيل 7"/>
          <p:cNvSpPr/>
          <p:nvPr/>
        </p:nvSpPr>
        <p:spPr>
          <a:xfrm>
            <a:off x="4242554" y="4293685"/>
            <a:ext cx="7661899" cy="156966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ar-SA" sz="4800" dirty="0">
                <a:ln>
                  <a:solidFill>
                    <a:srgbClr val="3F5378"/>
                  </a:solidFill>
                </a:ln>
                <a:solidFill>
                  <a:schemeClr val="bg1"/>
                </a:solidFill>
                <a:latin typeface="Arial Black" panose="020B0A04020102020204" pitchFamily="34" charset="0"/>
                <a:cs typeface="PT Bold Heading" panose="02010400000000000000" pitchFamily="2" charset="-78"/>
              </a:rPr>
              <a:t>دليل الرحلات بشركات الطيران</a:t>
            </a:r>
          </a:p>
          <a:p>
            <a:pPr algn="ctr"/>
            <a:r>
              <a:rPr lang="ar-SA" sz="4800" dirty="0">
                <a:ln>
                  <a:solidFill>
                    <a:srgbClr val="3F5378"/>
                  </a:solidFill>
                </a:ln>
                <a:solidFill>
                  <a:schemeClr val="bg1"/>
                </a:solidFill>
                <a:latin typeface="Arial Black" panose="020B0A04020102020204" pitchFamily="34" charset="0"/>
                <a:cs typeface="PT Bold Heading" panose="02010400000000000000" pitchFamily="2" charset="-78"/>
              </a:rPr>
              <a:t> (النسخة العالمية)</a:t>
            </a:r>
            <a:endParaRPr lang="ar-SA" sz="4800" cap="none" spc="0" dirty="0">
              <a:ln>
                <a:solidFill>
                  <a:srgbClr val="3F5378"/>
                </a:solidFill>
              </a:ln>
              <a:solidFill>
                <a:schemeClr val="bg1"/>
              </a:solidFill>
              <a:effectLst/>
              <a:latin typeface="Arial Black" panose="020B0A04020102020204" pitchFamily="34" charset="0"/>
              <a:cs typeface="PT Bold Heading" panose="02010400000000000000" pitchFamily="2" charset="-78"/>
            </a:endParaRPr>
          </a:p>
        </p:txBody>
      </p:sp>
      <p:pic>
        <p:nvPicPr>
          <p:cNvPr id="5" name="Picture 4">
            <a:extLst>
              <a:ext uri="{FF2B5EF4-FFF2-40B4-BE49-F238E27FC236}">
                <a16:creationId xmlns:a16="http://schemas.microsoft.com/office/drawing/2014/main" xmlns="" id="{1F5FCFC6-E1A1-47F5-80FF-08434F78D171}"/>
              </a:ext>
            </a:extLst>
          </p:cNvPr>
          <p:cNvPicPr>
            <a:picLocks noChangeAspect="1"/>
          </p:cNvPicPr>
          <p:nvPr/>
        </p:nvPicPr>
        <p:blipFill rotWithShape="1">
          <a:blip r:embed="rId2"/>
          <a:srcRect l="37924" t="28050" r="37948" b="14088"/>
          <a:stretch/>
        </p:blipFill>
        <p:spPr>
          <a:xfrm>
            <a:off x="198095" y="2542523"/>
            <a:ext cx="2596288" cy="3502324"/>
          </a:xfrm>
          <a:prstGeom prst="rect">
            <a:avLst/>
          </a:prstGeom>
          <a:ln>
            <a:solidFill>
              <a:schemeClr val="tx1"/>
            </a:solidFill>
          </a:ln>
        </p:spPr>
      </p:pic>
      <p:sp>
        <p:nvSpPr>
          <p:cNvPr id="2" name="Flowchart: Process 1">
            <a:extLst>
              <a:ext uri="{FF2B5EF4-FFF2-40B4-BE49-F238E27FC236}">
                <a16:creationId xmlns:a16="http://schemas.microsoft.com/office/drawing/2014/main" xmlns="" id="{E559DDD1-AE14-4650-8488-CEAEF07C36E1}"/>
              </a:ext>
            </a:extLst>
          </p:cNvPr>
          <p:cNvSpPr/>
          <p:nvPr/>
        </p:nvSpPr>
        <p:spPr>
          <a:xfrm>
            <a:off x="198095" y="5361511"/>
            <a:ext cx="2596288" cy="698740"/>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a:cs typeface="PT Bold Heading" panose="02010400000000000000" pitchFamily="2" charset="-78"/>
              </a:rPr>
              <a:t>صفحات </a:t>
            </a:r>
            <a:r>
              <a:rPr lang="ar-SA" sz="3200" dirty="0" smtClean="0">
                <a:cs typeface="PT Bold Heading" panose="02010400000000000000" pitchFamily="2" charset="-78"/>
              </a:rPr>
              <a:t>25-27</a:t>
            </a:r>
            <a:endParaRPr lang="ar-SA" sz="3200" dirty="0">
              <a:cs typeface="PT Bold Heading" panose="02010400000000000000" pitchFamily="2" charset="-78"/>
            </a:endParaRPr>
          </a:p>
        </p:txBody>
      </p:sp>
      <p:pic>
        <p:nvPicPr>
          <p:cNvPr id="9" name="Picture 8">
            <a:extLst>
              <a:ext uri="{FF2B5EF4-FFF2-40B4-BE49-F238E27FC236}">
                <a16:creationId xmlns:a16="http://schemas.microsoft.com/office/drawing/2014/main" xmlns="" id="{419EACD4-014C-4901-8876-ABE2332883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4383" y="48852"/>
            <a:ext cx="2401441" cy="3397740"/>
          </a:xfrm>
          <a:prstGeom prst="rect">
            <a:avLst/>
          </a:prstGeom>
          <a:ln>
            <a:solidFill>
              <a:schemeClr val="tx2"/>
            </a:solidFill>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1" name="Straight Connector 10"/>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1844FD2C-0813-4612-83CC-09AC82430CF7}"/>
              </a:ext>
            </a:extLst>
          </p:cNvPr>
          <p:cNvSpPr txBox="1"/>
          <p:nvPr/>
        </p:nvSpPr>
        <p:spPr>
          <a:xfrm>
            <a:off x="551269" y="6321611"/>
            <a:ext cx="7522234"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a:t>الوحدة:  دليل الرحلات بشركات الطيران (النسخة العالمية)   </a:t>
            </a:r>
            <a:r>
              <a:rPr lang="ar-SA" dirty="0" smtClean="0"/>
              <a:t>(4)                </a:t>
            </a:r>
            <a:r>
              <a:rPr lang="ar-SA" dirty="0"/>
              <a:t>أعمال مكاتب وكالات السفريات                    سفر 312</a:t>
            </a:r>
          </a:p>
        </p:txBody>
      </p:sp>
    </p:spTree>
    <p:extLst>
      <p:ext uri="{BB962C8B-B14F-4D97-AF65-F5344CB8AC3E}">
        <p14:creationId xmlns:p14="http://schemas.microsoft.com/office/powerpoint/2010/main" val="1872510424"/>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930C97ED-1EA4-4F48-AB8D-314B631154AC}"/>
              </a:ext>
            </a:extLst>
          </p:cNvPr>
          <p:cNvSpPr/>
          <p:nvPr/>
        </p:nvSpPr>
        <p:spPr>
          <a:xfrm>
            <a:off x="152400" y="1445619"/>
            <a:ext cx="11933208" cy="426938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defTabSz="914012" rtl="1">
              <a:spcBef>
                <a:spcPts val="600"/>
              </a:spcBef>
              <a:spcAft>
                <a:spcPts val="600"/>
              </a:spcAft>
              <a:defRPr/>
            </a:pPr>
            <a:r>
              <a:rPr lang="ar-BH" sz="4000" b="1" dirty="0">
                <a:solidFill>
                  <a:srgbClr val="C00000"/>
                </a:solidFill>
                <a:latin typeface="Arial" pitchFamily="34" charset="0"/>
              </a:rPr>
              <a:t>يُتوقَع من الطالب بعد دراسة هذا الفصل أن:</a:t>
            </a:r>
            <a:endParaRPr lang="ar-SA" sz="4000" b="1" dirty="0">
              <a:solidFill>
                <a:srgbClr val="C00000"/>
              </a:solidFill>
              <a:latin typeface="Arial" pitchFamily="34" charset="0"/>
            </a:endParaRPr>
          </a:p>
          <a:p>
            <a:pPr algn="r" defTabSz="914012" rtl="1">
              <a:spcBef>
                <a:spcPts val="600"/>
              </a:spcBef>
              <a:spcAft>
                <a:spcPts val="600"/>
              </a:spcAft>
              <a:defRPr/>
            </a:pPr>
            <a:r>
              <a:rPr lang="ar-SA" sz="3000" b="1" dirty="0" smtClean="0">
                <a:solidFill>
                  <a:srgbClr val="C00000"/>
                </a:solidFill>
                <a:latin typeface="Arial" pitchFamily="34" charset="0"/>
              </a:rPr>
              <a:t>يلم باستخدام دليل الرحلات بشركات الطيران في تحديد المعلومات الآتية:</a:t>
            </a:r>
          </a:p>
          <a:p>
            <a:pPr marL="457200" indent="-457200" algn="r" defTabSz="914012" rtl="1">
              <a:spcBef>
                <a:spcPts val="600"/>
              </a:spcBef>
              <a:spcAft>
                <a:spcPts val="600"/>
              </a:spcAft>
              <a:buFont typeface="Arial" panose="020B0604020202020204" pitchFamily="34" charset="0"/>
              <a:buChar char="•"/>
              <a:defRPr/>
            </a:pPr>
            <a:r>
              <a:rPr lang="ar-SA" sz="3000" b="1" dirty="0" smtClean="0">
                <a:solidFill>
                  <a:schemeClr val="tx1"/>
                </a:solidFill>
                <a:latin typeface="Arial" pitchFamily="34" charset="0"/>
              </a:rPr>
              <a:t>فارق التوقيت العالمي</a:t>
            </a:r>
          </a:p>
          <a:p>
            <a:pPr marL="457200" indent="-457200" algn="r" defTabSz="914012" rtl="1">
              <a:spcBef>
                <a:spcPts val="600"/>
              </a:spcBef>
              <a:spcAft>
                <a:spcPts val="600"/>
              </a:spcAft>
              <a:buFont typeface="Arial" panose="020B0604020202020204" pitchFamily="34" charset="0"/>
              <a:buChar char="•"/>
              <a:defRPr/>
            </a:pPr>
            <a:r>
              <a:rPr lang="ar-SA" sz="3000" b="1" dirty="0" smtClean="0">
                <a:solidFill>
                  <a:schemeClr val="tx1"/>
                </a:solidFill>
                <a:latin typeface="Arial" pitchFamily="34" charset="0"/>
              </a:rPr>
              <a:t>التخطيط للرحلات</a:t>
            </a:r>
          </a:p>
          <a:p>
            <a:pPr marL="457200" indent="-457200" algn="r" defTabSz="914012" rtl="1">
              <a:spcBef>
                <a:spcPts val="600"/>
              </a:spcBef>
              <a:spcAft>
                <a:spcPts val="600"/>
              </a:spcAft>
              <a:buFont typeface="Arial" panose="020B0604020202020204" pitchFamily="34" charset="0"/>
              <a:buChar char="•"/>
              <a:defRPr/>
            </a:pPr>
            <a:r>
              <a:rPr lang="ar-SA" sz="3000" b="1" dirty="0" smtClean="0">
                <a:solidFill>
                  <a:schemeClr val="tx1"/>
                </a:solidFill>
                <a:latin typeface="Arial" pitchFamily="34" charset="0"/>
              </a:rPr>
              <a:t>جدول الرحلات</a:t>
            </a:r>
            <a:endParaRPr lang="en-US" sz="3000" b="1" dirty="0">
              <a:solidFill>
                <a:schemeClr val="tx1"/>
              </a:solidFill>
              <a:latin typeface="Arial" pitchFamily="34" charset="0"/>
            </a:endParaRPr>
          </a:p>
        </p:txBody>
      </p:sp>
      <p:sp>
        <p:nvSpPr>
          <p:cNvPr id="14" name="مستطيل مستدير الزوايا 13"/>
          <p:cNvSpPr/>
          <p:nvPr/>
        </p:nvSpPr>
        <p:spPr>
          <a:xfrm>
            <a:off x="2403566" y="23962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015495" y="400088"/>
            <a:ext cx="4268121" cy="830997"/>
          </a:xfrm>
          <a:prstGeom prst="rect">
            <a:avLst/>
          </a:prstGeom>
        </p:spPr>
        <p:txBody>
          <a:bodyPr wrap="square">
            <a:spAutoFit/>
          </a:bodyPr>
          <a:lstStyle/>
          <a:p>
            <a:pPr algn="ctr"/>
            <a:r>
              <a:rPr lang="ar-SA" sz="4800" dirty="0">
                <a:ln w="9525">
                  <a:noFill/>
                  <a:prstDash val="solid"/>
                </a:ln>
                <a:solidFill>
                  <a:schemeClr val="bg1"/>
                </a:solidFill>
                <a:latin typeface="Arial Black" panose="020B0A04020102020204" pitchFamily="34" charset="0"/>
                <a:cs typeface="PT Bold Heading" panose="02010400000000000000" pitchFamily="2" charset="-78"/>
              </a:rPr>
              <a:t>أهداف الوحدة</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29" name="Shape 631">
            <a:extLst>
              <a:ext uri="{FF2B5EF4-FFF2-40B4-BE49-F238E27FC236}">
                <a16:creationId xmlns:a16="http://schemas.microsoft.com/office/drawing/2014/main" xmlns="" id="{9DE0399B-6A40-495E-B773-BA7B46FB702D}"/>
              </a:ext>
            </a:extLst>
          </p:cNvPr>
          <p:cNvGrpSpPr/>
          <p:nvPr/>
        </p:nvGrpSpPr>
        <p:grpSpPr>
          <a:xfrm>
            <a:off x="9163082" y="381375"/>
            <a:ext cx="827524" cy="848823"/>
            <a:chOff x="5961125" y="1623900"/>
            <a:chExt cx="427450" cy="448175"/>
          </a:xfrm>
        </p:grpSpPr>
        <p:sp>
          <p:nvSpPr>
            <p:cNvPr id="30" name="Shape 632">
              <a:extLst>
                <a:ext uri="{FF2B5EF4-FFF2-40B4-BE49-F238E27FC236}">
                  <a16:creationId xmlns:a16="http://schemas.microsoft.com/office/drawing/2014/main" xmlns=""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a16="http://schemas.microsoft.com/office/drawing/2014/main" xmlns=""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a16="http://schemas.microsoft.com/office/drawing/2014/main" xmlns=""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a16="http://schemas.microsoft.com/office/drawing/2014/main" xmlns=""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a16="http://schemas.microsoft.com/office/drawing/2014/main" xmlns=""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a16="http://schemas.microsoft.com/office/drawing/2014/main" xmlns=""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a16="http://schemas.microsoft.com/office/drawing/2014/main" xmlns=""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6" name="Straight Connector 15"/>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Rectangle 16"/>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TextBox 17">
            <a:extLst>
              <a:ext uri="{FF2B5EF4-FFF2-40B4-BE49-F238E27FC236}">
                <a16:creationId xmlns:a16="http://schemas.microsoft.com/office/drawing/2014/main" xmlns="" id="{1844FD2C-0813-4612-83CC-09AC82430CF7}"/>
              </a:ext>
            </a:extLst>
          </p:cNvPr>
          <p:cNvSpPr txBox="1"/>
          <p:nvPr/>
        </p:nvSpPr>
        <p:spPr>
          <a:xfrm>
            <a:off x="548945" y="6336342"/>
            <a:ext cx="7522234"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a:t>الوحدة:  دليل الرحلات بشركات الطيران (النسخة العالمية)   </a:t>
            </a:r>
            <a:r>
              <a:rPr lang="ar-SA" dirty="0" smtClean="0"/>
              <a:t>(4)                </a:t>
            </a:r>
            <a:r>
              <a:rPr lang="ar-SA" dirty="0"/>
              <a:t>أعمال مكاتب وكالات السفريات                    سفر 312</a:t>
            </a:r>
          </a:p>
        </p:txBody>
      </p:sp>
    </p:spTree>
    <p:extLst>
      <p:ext uri="{BB962C8B-B14F-4D97-AF65-F5344CB8AC3E}">
        <p14:creationId xmlns:p14="http://schemas.microsoft.com/office/powerpoint/2010/main" val="334753808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مستدير الزوايا 13"/>
          <p:cNvSpPr/>
          <p:nvPr/>
        </p:nvSpPr>
        <p:spPr>
          <a:xfrm>
            <a:off x="2355835" y="23962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2243607" y="531972"/>
            <a:ext cx="7279725" cy="523220"/>
          </a:xfrm>
          <a:prstGeom prst="rect">
            <a:avLst/>
          </a:prstGeom>
        </p:spPr>
        <p:txBody>
          <a:bodyPr wrap="square">
            <a:spAutoFit/>
          </a:bodyPr>
          <a:lstStyle/>
          <a:p>
            <a:pPr algn="ctr"/>
            <a:r>
              <a:rPr lang="ar-SA" sz="2800" dirty="0">
                <a:ln w="9525">
                  <a:noFill/>
                  <a:prstDash val="solid"/>
                </a:ln>
                <a:solidFill>
                  <a:schemeClr val="bg1"/>
                </a:solidFill>
                <a:latin typeface="Arial Black" panose="020B0A04020102020204" pitchFamily="34" charset="0"/>
                <a:cs typeface="PT Bold Heading" panose="02010400000000000000" pitchFamily="2" charset="-78"/>
              </a:rPr>
              <a:t>معلومات دليل الرحلات لشركات الطيران </a:t>
            </a:r>
            <a:endParaRPr lang="en-US" sz="2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6" name="Google Shape;536;p37">
            <a:extLst>
              <a:ext uri="{FF2B5EF4-FFF2-40B4-BE49-F238E27FC236}">
                <a16:creationId xmlns:a16="http://schemas.microsoft.com/office/drawing/2014/main" xmlns="" id="{7FC1B916-0A62-4F9E-AE2F-2B9EAB95432E}"/>
              </a:ext>
            </a:extLst>
          </p:cNvPr>
          <p:cNvGrpSpPr/>
          <p:nvPr/>
        </p:nvGrpSpPr>
        <p:grpSpPr>
          <a:xfrm>
            <a:off x="9222383" y="318424"/>
            <a:ext cx="723406" cy="912661"/>
            <a:chOff x="590250" y="244200"/>
            <a:chExt cx="407975" cy="532175"/>
          </a:xfrm>
        </p:grpSpPr>
        <p:sp>
          <p:nvSpPr>
            <p:cNvPr id="7" name="Google Shape;537;p37">
              <a:extLst>
                <a:ext uri="{FF2B5EF4-FFF2-40B4-BE49-F238E27FC236}">
                  <a16:creationId xmlns:a16="http://schemas.microsoft.com/office/drawing/2014/main" xmlns="" id="{1281F76F-3FA9-4457-AA25-8ABD765ED3F0}"/>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8;p37">
              <a:extLst>
                <a:ext uri="{FF2B5EF4-FFF2-40B4-BE49-F238E27FC236}">
                  <a16:creationId xmlns:a16="http://schemas.microsoft.com/office/drawing/2014/main" xmlns="" id="{1C558410-4C32-4B68-9FCC-A4037194F953}"/>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9;p37">
              <a:extLst>
                <a:ext uri="{FF2B5EF4-FFF2-40B4-BE49-F238E27FC236}">
                  <a16:creationId xmlns:a16="http://schemas.microsoft.com/office/drawing/2014/main" xmlns="" id="{E2F9AAF5-D698-4BD8-8C25-D844DEB5E49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0;p37">
              <a:extLst>
                <a:ext uri="{FF2B5EF4-FFF2-40B4-BE49-F238E27FC236}">
                  <a16:creationId xmlns:a16="http://schemas.microsoft.com/office/drawing/2014/main" xmlns="" id="{D3A26BA2-4BFC-4053-A086-D3CB78A509C7}"/>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1;p37">
              <a:extLst>
                <a:ext uri="{FF2B5EF4-FFF2-40B4-BE49-F238E27FC236}">
                  <a16:creationId xmlns:a16="http://schemas.microsoft.com/office/drawing/2014/main" xmlns="" id="{5982B587-152F-4CEB-B8F4-7A0597F58614}"/>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2;p37">
              <a:extLst>
                <a:ext uri="{FF2B5EF4-FFF2-40B4-BE49-F238E27FC236}">
                  <a16:creationId xmlns:a16="http://schemas.microsoft.com/office/drawing/2014/main" xmlns="" id="{5DE117C0-6FAE-488F-AB3A-BCF065344DB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3;p37">
              <a:extLst>
                <a:ext uri="{FF2B5EF4-FFF2-40B4-BE49-F238E27FC236}">
                  <a16:creationId xmlns:a16="http://schemas.microsoft.com/office/drawing/2014/main" xmlns="" id="{7930F5DF-8A57-422A-B0B1-5B43BBAE66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4;p37">
              <a:extLst>
                <a:ext uri="{FF2B5EF4-FFF2-40B4-BE49-F238E27FC236}">
                  <a16:creationId xmlns:a16="http://schemas.microsoft.com/office/drawing/2014/main" xmlns="" id="{FD3BE007-EA00-475C-ABCD-FD0F8EF42793}"/>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5;p37">
              <a:extLst>
                <a:ext uri="{FF2B5EF4-FFF2-40B4-BE49-F238E27FC236}">
                  <a16:creationId xmlns:a16="http://schemas.microsoft.com/office/drawing/2014/main" xmlns="" id="{0379C008-93F2-45D5-829F-AB5931E60B8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6;p37">
              <a:extLst>
                <a:ext uri="{FF2B5EF4-FFF2-40B4-BE49-F238E27FC236}">
                  <a16:creationId xmlns:a16="http://schemas.microsoft.com/office/drawing/2014/main" xmlns="" id="{5DF866A5-78F5-4601-B0B1-4322BF00952C}"/>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7;p37">
              <a:extLst>
                <a:ext uri="{FF2B5EF4-FFF2-40B4-BE49-F238E27FC236}">
                  <a16:creationId xmlns:a16="http://schemas.microsoft.com/office/drawing/2014/main" xmlns="" id="{394AE3AC-FBB7-4C79-96A4-81C31DE4F203}"/>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8;p37">
              <a:extLst>
                <a:ext uri="{FF2B5EF4-FFF2-40B4-BE49-F238E27FC236}">
                  <a16:creationId xmlns:a16="http://schemas.microsoft.com/office/drawing/2014/main" xmlns="" id="{8038E78C-438D-4D57-85A0-883970A16C7A}"/>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9;p37">
              <a:extLst>
                <a:ext uri="{FF2B5EF4-FFF2-40B4-BE49-F238E27FC236}">
                  <a16:creationId xmlns:a16="http://schemas.microsoft.com/office/drawing/2014/main" xmlns="" id="{F2B52DFF-07D0-4E76-909C-380F39A0942D}"/>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0;p37">
              <a:extLst>
                <a:ext uri="{FF2B5EF4-FFF2-40B4-BE49-F238E27FC236}">
                  <a16:creationId xmlns:a16="http://schemas.microsoft.com/office/drawing/2014/main" xmlns="" id="{36590B1A-8F02-4A2A-894A-604A4B87681F}"/>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مستطيل مستدير الزوايا 15">
            <a:extLst>
              <a:ext uri="{FF2B5EF4-FFF2-40B4-BE49-F238E27FC236}">
                <a16:creationId xmlns:a16="http://schemas.microsoft.com/office/drawing/2014/main" xmlns="" id="{E428B626-5282-4644-B004-273CB12F5E62}"/>
              </a:ext>
            </a:extLst>
          </p:cNvPr>
          <p:cNvSpPr/>
          <p:nvPr/>
        </p:nvSpPr>
        <p:spPr>
          <a:xfrm>
            <a:off x="152400" y="1336511"/>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sp>
        <p:nvSpPr>
          <p:cNvPr id="25" name="مستطيل مستدير الزوايا 5">
            <a:extLst>
              <a:ext uri="{FF2B5EF4-FFF2-40B4-BE49-F238E27FC236}">
                <a16:creationId xmlns:a16="http://schemas.microsoft.com/office/drawing/2014/main" xmlns="" id="{C12519FC-B869-4A68-9BDF-6EE7CC6DD33B}"/>
              </a:ext>
            </a:extLst>
          </p:cNvPr>
          <p:cNvSpPr/>
          <p:nvPr/>
        </p:nvSpPr>
        <p:spPr>
          <a:xfrm>
            <a:off x="5917721" y="1468022"/>
            <a:ext cx="6020375"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sz="2800" dirty="0">
                <a:solidFill>
                  <a:srgbClr val="3F5378"/>
                </a:solidFill>
              </a:rPr>
              <a:t>13. </a:t>
            </a:r>
            <a:r>
              <a:rPr lang="ar-SA" sz="2400" dirty="0">
                <a:solidFill>
                  <a:srgbClr val="3F5378"/>
                </a:solidFill>
                <a:cs typeface="PT Bold Heading" panose="02010400000000000000" pitchFamily="2" charset="-78"/>
              </a:rPr>
              <a:t>التوقيت العالمي</a:t>
            </a:r>
          </a:p>
          <a:p>
            <a:pPr rtl="1"/>
            <a:r>
              <a:rPr lang="en-US" sz="2400" b="1" dirty="0">
                <a:solidFill>
                  <a:srgbClr val="3F5378"/>
                </a:solidFill>
                <a:cs typeface="PT Bold Heading" panose="02010400000000000000" pitchFamily="2" charset="-78"/>
              </a:rPr>
              <a:t>International Time Calculator</a:t>
            </a:r>
            <a:endParaRPr lang="ar-SA" sz="2400" b="1" dirty="0">
              <a:solidFill>
                <a:srgbClr val="3F5378"/>
              </a:solidFill>
              <a:cs typeface="PT Bold Heading" panose="02010400000000000000" pitchFamily="2" charset="-78"/>
            </a:endParaRPr>
          </a:p>
        </p:txBody>
      </p:sp>
      <p:sp>
        <p:nvSpPr>
          <p:cNvPr id="2" name="TextBox 1">
            <a:extLst>
              <a:ext uri="{FF2B5EF4-FFF2-40B4-BE49-F238E27FC236}">
                <a16:creationId xmlns:a16="http://schemas.microsoft.com/office/drawing/2014/main" xmlns="" id="{4D97C569-167E-46E7-A92A-A2E7D00E611C}"/>
              </a:ext>
            </a:extLst>
          </p:cNvPr>
          <p:cNvSpPr txBox="1"/>
          <p:nvPr/>
        </p:nvSpPr>
        <p:spPr>
          <a:xfrm>
            <a:off x="5917721" y="2392552"/>
            <a:ext cx="5795739" cy="954107"/>
          </a:xfrm>
          <a:prstGeom prst="rect">
            <a:avLst/>
          </a:prstGeom>
          <a:noFill/>
        </p:spPr>
        <p:txBody>
          <a:bodyPr wrap="square" rtlCol="1">
            <a:spAutoFit/>
          </a:bodyPr>
          <a:lstStyle/>
          <a:p>
            <a:pPr algn="r" rtl="1"/>
            <a:r>
              <a:rPr lang="ar-SA" sz="2800" b="1" dirty="0">
                <a:latin typeface="Sakkal Majalla" panose="02000000000000000000" pitchFamily="2" charset="-78"/>
                <a:cs typeface="Sakkal Majalla" panose="02000000000000000000" pitchFamily="2" charset="-78"/>
              </a:rPr>
              <a:t>تبين هذه القائمة الفارق في الوقت بين جميع دول العالم وتوقيت </a:t>
            </a:r>
            <a:r>
              <a:rPr lang="ar-SA" sz="2800" b="1" dirty="0" err="1">
                <a:latin typeface="Sakkal Majalla" panose="02000000000000000000" pitchFamily="2" charset="-78"/>
                <a:cs typeface="Sakkal Majalla" panose="02000000000000000000" pitchFamily="2" charset="-78"/>
              </a:rPr>
              <a:t>جرنتش</a:t>
            </a:r>
            <a:r>
              <a:rPr lang="ar-SA" sz="2800" b="1" dirty="0">
                <a:latin typeface="Sakkal Majalla" panose="02000000000000000000" pitchFamily="2" charset="-78"/>
                <a:cs typeface="Sakkal Majalla" panose="02000000000000000000" pitchFamily="2" charset="-78"/>
              </a:rPr>
              <a:t>.</a:t>
            </a:r>
          </a:p>
        </p:txBody>
      </p:sp>
      <p:grpSp>
        <p:nvGrpSpPr>
          <p:cNvPr id="3" name="Group 2">
            <a:extLst>
              <a:ext uri="{FF2B5EF4-FFF2-40B4-BE49-F238E27FC236}">
                <a16:creationId xmlns:a16="http://schemas.microsoft.com/office/drawing/2014/main" xmlns="" id="{9AFDEC31-F828-4773-BA93-DD0C53D8FF9F}"/>
              </a:ext>
            </a:extLst>
          </p:cNvPr>
          <p:cNvGrpSpPr/>
          <p:nvPr/>
        </p:nvGrpSpPr>
        <p:grpSpPr>
          <a:xfrm>
            <a:off x="324929" y="1433518"/>
            <a:ext cx="5420264" cy="2244306"/>
            <a:chOff x="381000" y="914400"/>
            <a:chExt cx="8610600" cy="4495800"/>
          </a:xfrm>
        </p:grpSpPr>
        <p:sp>
          <p:nvSpPr>
            <p:cNvPr id="27" name="Rectangle 26">
              <a:extLst>
                <a:ext uri="{FF2B5EF4-FFF2-40B4-BE49-F238E27FC236}">
                  <a16:creationId xmlns:a16="http://schemas.microsoft.com/office/drawing/2014/main" xmlns="" id="{4669F58C-7021-4B51-A242-A631C0BCB6A1}"/>
                </a:ext>
              </a:extLst>
            </p:cNvPr>
            <p:cNvSpPr/>
            <p:nvPr/>
          </p:nvSpPr>
          <p:spPr>
            <a:xfrm>
              <a:off x="381000" y="1066800"/>
              <a:ext cx="1676400" cy="16002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b="1" dirty="0">
                  <a:solidFill>
                    <a:schemeClr val="tx1"/>
                  </a:solidFill>
                </a:rPr>
                <a:t>Hours </a:t>
              </a:r>
            </a:p>
            <a:p>
              <a:pPr algn="ctr"/>
              <a:r>
                <a:rPr lang="en-US" sz="1600" b="1" dirty="0">
                  <a:solidFill>
                    <a:schemeClr val="tx1"/>
                  </a:solidFill>
                </a:rPr>
                <a:t>GMT</a:t>
              </a:r>
              <a:endParaRPr lang="ar-BH" sz="1600" b="1" dirty="0">
                <a:solidFill>
                  <a:schemeClr val="tx1"/>
                </a:solidFill>
              </a:endParaRPr>
            </a:p>
          </p:txBody>
        </p:sp>
        <p:sp>
          <p:nvSpPr>
            <p:cNvPr id="29" name="Notched Right Arrow 4">
              <a:extLst>
                <a:ext uri="{FF2B5EF4-FFF2-40B4-BE49-F238E27FC236}">
                  <a16:creationId xmlns:a16="http://schemas.microsoft.com/office/drawing/2014/main" xmlns="" id="{682F26B1-2FA3-4A34-B844-F5046D3D1339}"/>
                </a:ext>
              </a:extLst>
            </p:cNvPr>
            <p:cNvSpPr/>
            <p:nvPr/>
          </p:nvSpPr>
          <p:spPr>
            <a:xfrm>
              <a:off x="2133600" y="1447800"/>
              <a:ext cx="1295400" cy="9144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sz="1050"/>
            </a:p>
          </p:txBody>
        </p:sp>
        <p:sp>
          <p:nvSpPr>
            <p:cNvPr id="30" name="Oval 29">
              <a:extLst>
                <a:ext uri="{FF2B5EF4-FFF2-40B4-BE49-F238E27FC236}">
                  <a16:creationId xmlns:a16="http://schemas.microsoft.com/office/drawing/2014/main" xmlns="" id="{826B7D2A-F155-41F9-B127-E3877B0F4535}"/>
                </a:ext>
              </a:extLst>
            </p:cNvPr>
            <p:cNvSpPr/>
            <p:nvPr/>
          </p:nvSpPr>
          <p:spPr>
            <a:xfrm>
              <a:off x="3657600" y="1143000"/>
              <a:ext cx="1905000" cy="16002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b="1" dirty="0">
                  <a:solidFill>
                    <a:sysClr val="windowText" lastClr="000000"/>
                  </a:solidFill>
                </a:rPr>
                <a:t>Standard Clock Time</a:t>
              </a:r>
              <a:endParaRPr lang="ar-BH" sz="1100" b="1" dirty="0">
                <a:solidFill>
                  <a:sysClr val="windowText" lastClr="000000"/>
                </a:solidFill>
              </a:endParaRPr>
            </a:p>
          </p:txBody>
        </p:sp>
        <p:sp>
          <p:nvSpPr>
            <p:cNvPr id="31" name="Notched Right Arrow 6">
              <a:extLst>
                <a:ext uri="{FF2B5EF4-FFF2-40B4-BE49-F238E27FC236}">
                  <a16:creationId xmlns:a16="http://schemas.microsoft.com/office/drawing/2014/main" xmlns="" id="{3ADC7A7C-9728-4712-9084-1BFBA3C3521F}"/>
                </a:ext>
              </a:extLst>
            </p:cNvPr>
            <p:cNvSpPr/>
            <p:nvPr/>
          </p:nvSpPr>
          <p:spPr>
            <a:xfrm>
              <a:off x="5638800" y="1524000"/>
              <a:ext cx="1371600" cy="9144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sz="1050"/>
            </a:p>
          </p:txBody>
        </p:sp>
        <p:sp>
          <p:nvSpPr>
            <p:cNvPr id="32" name="Flowchart: Decision 31">
              <a:extLst>
                <a:ext uri="{FF2B5EF4-FFF2-40B4-BE49-F238E27FC236}">
                  <a16:creationId xmlns:a16="http://schemas.microsoft.com/office/drawing/2014/main" xmlns="" id="{B22F6EC3-F6DC-4E75-8438-8B338ABCAAE9}"/>
                </a:ext>
              </a:extLst>
            </p:cNvPr>
            <p:cNvSpPr/>
            <p:nvPr/>
          </p:nvSpPr>
          <p:spPr>
            <a:xfrm>
              <a:off x="7086600" y="914400"/>
              <a:ext cx="1905000" cy="2057400"/>
            </a:xfrm>
            <a:prstGeom prst="flowChartDecisi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1200" b="1" dirty="0">
                  <a:solidFill>
                    <a:schemeClr val="bg2">
                      <a:lumMod val="25000"/>
                    </a:schemeClr>
                  </a:solidFill>
                </a:rPr>
                <a:t>التوقيت الشتوي</a:t>
              </a:r>
            </a:p>
          </p:txBody>
        </p:sp>
        <p:sp>
          <p:nvSpPr>
            <p:cNvPr id="33" name="Rectangle 32">
              <a:extLst>
                <a:ext uri="{FF2B5EF4-FFF2-40B4-BE49-F238E27FC236}">
                  <a16:creationId xmlns:a16="http://schemas.microsoft.com/office/drawing/2014/main" xmlns="" id="{3EBB2037-1C5D-4EDA-B3C6-72B8657EC41D}"/>
                </a:ext>
              </a:extLst>
            </p:cNvPr>
            <p:cNvSpPr/>
            <p:nvPr/>
          </p:nvSpPr>
          <p:spPr>
            <a:xfrm>
              <a:off x="381000" y="3505200"/>
              <a:ext cx="1676401" cy="16002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b="1" dirty="0">
                  <a:solidFill>
                    <a:schemeClr val="tx1"/>
                  </a:solidFill>
                </a:rPr>
                <a:t>DST</a:t>
              </a:r>
            </a:p>
            <a:p>
              <a:pPr algn="ctr"/>
              <a:endParaRPr lang="ar-BH" sz="1600" b="1" dirty="0">
                <a:solidFill>
                  <a:srgbClr val="7030A0"/>
                </a:solidFill>
              </a:endParaRPr>
            </a:p>
          </p:txBody>
        </p:sp>
        <p:sp>
          <p:nvSpPr>
            <p:cNvPr id="34" name="Notched Right Arrow 9">
              <a:extLst>
                <a:ext uri="{FF2B5EF4-FFF2-40B4-BE49-F238E27FC236}">
                  <a16:creationId xmlns:a16="http://schemas.microsoft.com/office/drawing/2014/main" xmlns="" id="{08C15C27-614C-42DC-BB54-5F6022725693}"/>
                </a:ext>
              </a:extLst>
            </p:cNvPr>
            <p:cNvSpPr/>
            <p:nvPr/>
          </p:nvSpPr>
          <p:spPr>
            <a:xfrm>
              <a:off x="2133600" y="3962400"/>
              <a:ext cx="1295400" cy="9144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sz="1050"/>
            </a:p>
          </p:txBody>
        </p:sp>
        <p:sp>
          <p:nvSpPr>
            <p:cNvPr id="35" name="Oval 34">
              <a:extLst>
                <a:ext uri="{FF2B5EF4-FFF2-40B4-BE49-F238E27FC236}">
                  <a16:creationId xmlns:a16="http://schemas.microsoft.com/office/drawing/2014/main" xmlns="" id="{6B434E6F-DD58-4918-BCBD-5218CD2A7A5E}"/>
                </a:ext>
              </a:extLst>
            </p:cNvPr>
            <p:cNvSpPr/>
            <p:nvPr/>
          </p:nvSpPr>
          <p:spPr>
            <a:xfrm>
              <a:off x="3657600" y="3657600"/>
              <a:ext cx="1905000" cy="16002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b="1" dirty="0">
                  <a:solidFill>
                    <a:schemeClr val="tx1"/>
                  </a:solidFill>
                </a:rPr>
                <a:t>Daylight saving time</a:t>
              </a:r>
              <a:endParaRPr lang="ar-BH" sz="1100" b="1" dirty="0">
                <a:solidFill>
                  <a:schemeClr val="tx1"/>
                </a:solidFill>
              </a:endParaRPr>
            </a:p>
          </p:txBody>
        </p:sp>
        <p:sp>
          <p:nvSpPr>
            <p:cNvPr id="36" name="Notched Right Arrow 11">
              <a:extLst>
                <a:ext uri="{FF2B5EF4-FFF2-40B4-BE49-F238E27FC236}">
                  <a16:creationId xmlns:a16="http://schemas.microsoft.com/office/drawing/2014/main" xmlns="" id="{4B71B7AA-3340-4AD2-854B-C8930FBFBE33}"/>
                </a:ext>
              </a:extLst>
            </p:cNvPr>
            <p:cNvSpPr/>
            <p:nvPr/>
          </p:nvSpPr>
          <p:spPr>
            <a:xfrm>
              <a:off x="5715000" y="3962400"/>
              <a:ext cx="1295400" cy="9144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sz="1050"/>
            </a:p>
          </p:txBody>
        </p:sp>
        <p:sp>
          <p:nvSpPr>
            <p:cNvPr id="37" name="Flowchart: Decision 36">
              <a:extLst>
                <a:ext uri="{FF2B5EF4-FFF2-40B4-BE49-F238E27FC236}">
                  <a16:creationId xmlns:a16="http://schemas.microsoft.com/office/drawing/2014/main" xmlns="" id="{019D9042-9738-4CDE-A8F1-FF7C8FAAA18B}"/>
                </a:ext>
              </a:extLst>
            </p:cNvPr>
            <p:cNvSpPr/>
            <p:nvPr/>
          </p:nvSpPr>
          <p:spPr>
            <a:xfrm>
              <a:off x="7086600" y="3352800"/>
              <a:ext cx="1905000" cy="2057400"/>
            </a:xfrm>
            <a:prstGeom prst="flowChartDecisio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1200" b="1" dirty="0">
                  <a:solidFill>
                    <a:schemeClr val="bg2">
                      <a:lumMod val="25000"/>
                    </a:schemeClr>
                  </a:solidFill>
                </a:rPr>
                <a:t>التوقيت الصيفي</a:t>
              </a:r>
            </a:p>
          </p:txBody>
        </p:sp>
      </p:grpSp>
      <p:sp>
        <p:nvSpPr>
          <p:cNvPr id="38" name="Rectangle 37">
            <a:extLst>
              <a:ext uri="{FF2B5EF4-FFF2-40B4-BE49-F238E27FC236}">
                <a16:creationId xmlns:a16="http://schemas.microsoft.com/office/drawing/2014/main" xmlns="" id="{64FD49CB-148A-460F-993D-E77B787D9207}"/>
              </a:ext>
            </a:extLst>
          </p:cNvPr>
          <p:cNvSpPr/>
          <p:nvPr/>
        </p:nvSpPr>
        <p:spPr>
          <a:xfrm>
            <a:off x="6185142" y="3346659"/>
            <a:ext cx="5628305" cy="2830210"/>
          </a:xfrm>
          <a:prstGeom prst="rect">
            <a:avLst/>
          </a:prstGeom>
          <a:solidFill>
            <a:srgbClr val="FCF3E0"/>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a:r>
              <a:rPr lang="ar-SA" sz="2400" dirty="0">
                <a:solidFill>
                  <a:srgbClr val="3F5378"/>
                </a:solidFill>
                <a:cs typeface="PT Bold Heading" panose="02010400000000000000" pitchFamily="2" charset="-78"/>
              </a:rPr>
              <a:t>مثال:</a:t>
            </a:r>
          </a:p>
          <a:p>
            <a:pPr algn="r"/>
            <a:endParaRPr lang="ar-SA" sz="2400" dirty="0">
              <a:solidFill>
                <a:srgbClr val="3F5378"/>
              </a:solidFill>
              <a:cs typeface="PT Bold Heading" panose="02010400000000000000" pitchFamily="2" charset="-78"/>
            </a:endParaRPr>
          </a:p>
          <a:p>
            <a:pPr algn="r"/>
            <a:endParaRPr lang="ar-SA" sz="2400" dirty="0">
              <a:solidFill>
                <a:srgbClr val="3F5378"/>
              </a:solidFill>
              <a:cs typeface="PT Bold Heading" panose="02010400000000000000" pitchFamily="2" charset="-78"/>
            </a:endParaRPr>
          </a:p>
          <a:p>
            <a:pPr algn="r"/>
            <a:endParaRPr lang="en-US" sz="2400" dirty="0">
              <a:solidFill>
                <a:srgbClr val="3F5378"/>
              </a:solidFill>
              <a:cs typeface="PT Bold Heading" panose="02010400000000000000" pitchFamily="2" charset="-78"/>
            </a:endParaRPr>
          </a:p>
          <a:p>
            <a:pPr algn="r"/>
            <a:endParaRPr lang="en-US" sz="2400" dirty="0">
              <a:solidFill>
                <a:srgbClr val="3F5378"/>
              </a:solidFill>
              <a:cs typeface="PT Bold Heading" panose="02010400000000000000" pitchFamily="2" charset="-78"/>
            </a:endParaRPr>
          </a:p>
          <a:p>
            <a:pPr algn="r"/>
            <a:endParaRPr lang="ar-SA" sz="2400" dirty="0">
              <a:solidFill>
                <a:srgbClr val="3F5378"/>
              </a:solidFill>
              <a:cs typeface="PT Bold Heading" panose="02010400000000000000" pitchFamily="2" charset="-78"/>
            </a:endParaRPr>
          </a:p>
          <a:p>
            <a:pPr algn="r" rtl="1"/>
            <a:r>
              <a:rPr lang="ar-BH" sz="1400" b="1" dirty="0">
                <a:solidFill>
                  <a:srgbClr val="C00000"/>
                </a:solidFill>
              </a:rPr>
              <a:t>1- اوجد فارق الوقت بين </a:t>
            </a:r>
            <a:r>
              <a:rPr lang="en-US" sz="1400" b="1" dirty="0">
                <a:solidFill>
                  <a:srgbClr val="C00000"/>
                </a:solidFill>
              </a:rPr>
              <a:t>GMT </a:t>
            </a:r>
            <a:r>
              <a:rPr lang="ar-BH" sz="1400" b="1" dirty="0">
                <a:solidFill>
                  <a:srgbClr val="C00000"/>
                </a:solidFill>
              </a:rPr>
              <a:t> و </a:t>
            </a:r>
            <a:r>
              <a:rPr lang="en-US" sz="1400" b="1" dirty="0">
                <a:solidFill>
                  <a:srgbClr val="C00000"/>
                </a:solidFill>
              </a:rPr>
              <a:t>Jordan </a:t>
            </a:r>
            <a:r>
              <a:rPr lang="ar-BH" sz="1400" b="1" dirty="0">
                <a:solidFill>
                  <a:srgbClr val="C00000"/>
                </a:solidFill>
              </a:rPr>
              <a:t> في الفترة من </a:t>
            </a:r>
            <a:r>
              <a:rPr lang="en-US" sz="1400" b="1" dirty="0">
                <a:solidFill>
                  <a:srgbClr val="C00000"/>
                </a:solidFill>
              </a:rPr>
              <a:t>30 Mar 04 – 27 Oct 01</a:t>
            </a:r>
            <a:endParaRPr lang="ar-BH" sz="1400" b="1" dirty="0">
              <a:solidFill>
                <a:srgbClr val="C00000"/>
              </a:solidFill>
            </a:endParaRPr>
          </a:p>
          <a:p>
            <a:pPr algn="r"/>
            <a:r>
              <a:rPr lang="ar-SA" sz="2000" b="1" dirty="0">
                <a:solidFill>
                  <a:srgbClr val="3F5378"/>
                </a:solidFill>
                <a:cs typeface="PT Bold Heading" panose="02010400000000000000" pitchFamily="2" charset="-78"/>
              </a:rPr>
              <a:t>              3+</a:t>
            </a:r>
          </a:p>
        </p:txBody>
      </p:sp>
      <p:sp>
        <p:nvSpPr>
          <p:cNvPr id="40" name="Rectangle 39">
            <a:extLst>
              <a:ext uri="{FF2B5EF4-FFF2-40B4-BE49-F238E27FC236}">
                <a16:creationId xmlns:a16="http://schemas.microsoft.com/office/drawing/2014/main" xmlns="" id="{8D663442-78C5-4849-A00F-07281DD2FB21}"/>
              </a:ext>
            </a:extLst>
          </p:cNvPr>
          <p:cNvSpPr/>
          <p:nvPr/>
        </p:nvSpPr>
        <p:spPr>
          <a:xfrm>
            <a:off x="310552" y="3720915"/>
            <a:ext cx="5628305" cy="2454356"/>
          </a:xfrm>
          <a:prstGeom prst="rect">
            <a:avLst/>
          </a:prstGeom>
          <a:solidFill>
            <a:srgbClr val="FCF3E0"/>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ar-BH" b="1" dirty="0">
                <a:solidFill>
                  <a:srgbClr val="C00000"/>
                </a:solidFill>
              </a:rPr>
              <a:t>2- ما</a:t>
            </a:r>
            <a:r>
              <a:rPr lang="ar-SA" b="1" dirty="0">
                <a:solidFill>
                  <a:srgbClr val="C00000"/>
                </a:solidFill>
              </a:rPr>
              <a:t> </a:t>
            </a:r>
            <a:r>
              <a:rPr lang="ar-BH" b="1" dirty="0">
                <a:solidFill>
                  <a:srgbClr val="C00000"/>
                </a:solidFill>
              </a:rPr>
              <a:t>المقصود بأن </a:t>
            </a:r>
            <a:r>
              <a:rPr lang="en-US" b="1" dirty="0">
                <a:solidFill>
                  <a:srgbClr val="C00000"/>
                </a:solidFill>
              </a:rPr>
              <a:t>Standard Clock Time </a:t>
            </a:r>
            <a:r>
              <a:rPr lang="ar-BH" b="1" dirty="0">
                <a:solidFill>
                  <a:srgbClr val="C00000"/>
                </a:solidFill>
              </a:rPr>
              <a:t> ل </a:t>
            </a:r>
            <a:r>
              <a:rPr lang="en-US" b="1" dirty="0">
                <a:solidFill>
                  <a:srgbClr val="C00000"/>
                </a:solidFill>
              </a:rPr>
              <a:t>Jordan </a:t>
            </a:r>
            <a:r>
              <a:rPr lang="ar-BH" b="1" dirty="0">
                <a:solidFill>
                  <a:srgbClr val="C00000"/>
                </a:solidFill>
              </a:rPr>
              <a:t> + 2</a:t>
            </a:r>
          </a:p>
          <a:p>
            <a:pPr algn="r" rtl="1"/>
            <a:r>
              <a:rPr lang="ar-SA" b="1" dirty="0">
                <a:solidFill>
                  <a:srgbClr val="3F5378"/>
                </a:solidFill>
                <a:latin typeface="Simplified Arabic" panose="02020603050405020304" pitchFamily="18" charset="-78"/>
                <a:cs typeface="Simplified Arabic" panose="02020603050405020304" pitchFamily="18" charset="-78"/>
              </a:rPr>
              <a:t>أن التوقيت الشتوي للأردن يزيد ساعتين عن توقيت </a:t>
            </a:r>
            <a:r>
              <a:rPr lang="ar-SA" b="1" dirty="0" err="1">
                <a:solidFill>
                  <a:srgbClr val="3F5378"/>
                </a:solidFill>
                <a:latin typeface="Simplified Arabic" panose="02020603050405020304" pitchFamily="18" charset="-78"/>
                <a:cs typeface="Simplified Arabic" panose="02020603050405020304" pitchFamily="18" charset="-78"/>
              </a:rPr>
              <a:t>جرنتش</a:t>
            </a:r>
            <a:r>
              <a:rPr lang="ar-SA" b="1" dirty="0">
                <a:solidFill>
                  <a:srgbClr val="3F5378"/>
                </a:solidFill>
                <a:latin typeface="Simplified Arabic" panose="02020603050405020304" pitchFamily="18" charset="-78"/>
                <a:cs typeface="Simplified Arabic" panose="02020603050405020304" pitchFamily="18" charset="-78"/>
              </a:rPr>
              <a:t>.</a:t>
            </a:r>
          </a:p>
          <a:p>
            <a:pPr algn="r" rtl="1"/>
            <a:endParaRPr lang="en-US" dirty="0">
              <a:solidFill>
                <a:srgbClr val="C00000"/>
              </a:solidFill>
              <a:cs typeface="PT Bold Heading" panose="02010400000000000000" pitchFamily="2" charset="-78"/>
            </a:endParaRPr>
          </a:p>
          <a:p>
            <a:pPr algn="r" rtl="1"/>
            <a:r>
              <a:rPr lang="ar-EG" b="1" dirty="0">
                <a:solidFill>
                  <a:srgbClr val="C00000"/>
                </a:solidFill>
              </a:rPr>
              <a:t> </a:t>
            </a:r>
            <a:r>
              <a:rPr lang="ar-SA" b="1" dirty="0">
                <a:solidFill>
                  <a:srgbClr val="C00000"/>
                </a:solidFill>
              </a:rPr>
              <a:t>3</a:t>
            </a:r>
            <a:r>
              <a:rPr lang="ar-EG" b="1" dirty="0">
                <a:solidFill>
                  <a:srgbClr val="C00000"/>
                </a:solidFill>
              </a:rPr>
              <a:t>- حدد الفترة الفعالة للتوقيت الصيفي للأردن</a:t>
            </a:r>
            <a:r>
              <a:rPr lang="en-US" b="1" dirty="0">
                <a:solidFill>
                  <a:srgbClr val="C00000"/>
                </a:solidFill>
              </a:rPr>
              <a:t>.</a:t>
            </a:r>
          </a:p>
          <a:p>
            <a:pPr marL="449263" algn="r" rtl="1"/>
            <a:r>
              <a:rPr lang="en-US" b="1" dirty="0">
                <a:solidFill>
                  <a:srgbClr val="3F5378"/>
                </a:solidFill>
              </a:rPr>
              <a:t>30 Mar 04 – 27 Sep 04</a:t>
            </a:r>
            <a:endParaRPr lang="ar-BH" b="1" dirty="0">
              <a:solidFill>
                <a:srgbClr val="3F5378"/>
              </a:solidFill>
            </a:endParaRPr>
          </a:p>
          <a:p>
            <a:pPr algn="r" rtl="1"/>
            <a:endParaRPr lang="en-US" b="1" dirty="0">
              <a:solidFill>
                <a:srgbClr val="C00000"/>
              </a:solidFill>
              <a:cs typeface="PT Bold Heading" panose="02010400000000000000" pitchFamily="2" charset="-78"/>
            </a:endParaRPr>
          </a:p>
          <a:p>
            <a:pPr algn="r" rtl="1"/>
            <a:r>
              <a:rPr lang="ar-BH" dirty="0">
                <a:solidFill>
                  <a:srgbClr val="C00000"/>
                </a:solidFill>
              </a:rPr>
              <a:t>4</a:t>
            </a:r>
            <a:r>
              <a:rPr lang="ar-EG" dirty="0">
                <a:solidFill>
                  <a:srgbClr val="C00000"/>
                </a:solidFill>
              </a:rPr>
              <a:t>-</a:t>
            </a:r>
            <a:r>
              <a:rPr lang="ar-EG" b="1" dirty="0">
                <a:solidFill>
                  <a:srgbClr val="C00000"/>
                </a:solidFill>
              </a:rPr>
              <a:t> استخرج من الجدول التوقيت الشتوي للأردن</a:t>
            </a:r>
            <a:r>
              <a:rPr lang="ar-SA" b="1" dirty="0">
                <a:solidFill>
                  <a:srgbClr val="C00000"/>
                </a:solidFill>
              </a:rPr>
              <a:t>.</a:t>
            </a:r>
            <a:endParaRPr lang="ar-EG" b="1" dirty="0">
              <a:solidFill>
                <a:srgbClr val="C00000"/>
              </a:solidFill>
            </a:endParaRPr>
          </a:p>
          <a:p>
            <a:pPr marL="896938" algn="r" rtl="1"/>
            <a:r>
              <a:rPr lang="en-US" b="1" dirty="0">
                <a:solidFill>
                  <a:srgbClr val="3F5378"/>
                </a:solidFill>
                <a:cs typeface="PT Bold Heading" panose="02010400000000000000" pitchFamily="2" charset="-78"/>
              </a:rPr>
              <a:t>+2</a:t>
            </a:r>
            <a:endParaRPr lang="ar-SA" b="1" dirty="0">
              <a:solidFill>
                <a:srgbClr val="3F5378"/>
              </a:solidFill>
              <a:cs typeface="PT Bold Heading" panose="02010400000000000000" pitchFamily="2" charset="-78"/>
            </a:endParaRPr>
          </a:p>
        </p:txBody>
      </p:sp>
      <p:graphicFrame>
        <p:nvGraphicFramePr>
          <p:cNvPr id="41" name="Content Placeholder 3">
            <a:extLst>
              <a:ext uri="{FF2B5EF4-FFF2-40B4-BE49-F238E27FC236}">
                <a16:creationId xmlns:a16="http://schemas.microsoft.com/office/drawing/2014/main" xmlns="" id="{863E4862-0A8D-4B3A-A0C7-990F5F10310E}"/>
              </a:ext>
            </a:extLst>
          </p:cNvPr>
          <p:cNvGraphicFramePr>
            <a:graphicFrameLocks noGrp="1"/>
          </p:cNvGraphicFramePr>
          <p:nvPr>
            <p:ph idx="1"/>
            <p:extLst>
              <p:ext uri="{D42A27DB-BD31-4B8C-83A1-F6EECF244321}">
                <p14:modId xmlns:p14="http://schemas.microsoft.com/office/powerpoint/2010/main" val="1749033190"/>
              </p:ext>
            </p:extLst>
          </p:nvPr>
        </p:nvGraphicFramePr>
        <p:xfrm>
          <a:off x="6273952" y="4623420"/>
          <a:ext cx="5450683" cy="856677"/>
        </p:xfrm>
        <a:graphic>
          <a:graphicData uri="http://schemas.openxmlformats.org/drawingml/2006/table">
            <a:tbl>
              <a:tblPr rtl="1" firstRow="1" bandRow="1">
                <a:tableStyleId>{5C22544A-7EE6-4342-B048-85BDC9FD1C3A}</a:tableStyleId>
              </a:tblPr>
              <a:tblGrid>
                <a:gridCol w="1723135">
                  <a:extLst>
                    <a:ext uri="{9D8B030D-6E8A-4147-A177-3AD203B41FA5}">
                      <a16:colId xmlns:a16="http://schemas.microsoft.com/office/drawing/2014/main" xmlns="" val="20000"/>
                    </a:ext>
                  </a:extLst>
                </a:gridCol>
                <a:gridCol w="1339575">
                  <a:extLst>
                    <a:ext uri="{9D8B030D-6E8A-4147-A177-3AD203B41FA5}">
                      <a16:colId xmlns:a16="http://schemas.microsoft.com/office/drawing/2014/main" xmlns="" val="20001"/>
                    </a:ext>
                  </a:extLst>
                </a:gridCol>
                <a:gridCol w="1135038">
                  <a:extLst>
                    <a:ext uri="{9D8B030D-6E8A-4147-A177-3AD203B41FA5}">
                      <a16:colId xmlns:a16="http://schemas.microsoft.com/office/drawing/2014/main" xmlns="" val="20002"/>
                    </a:ext>
                  </a:extLst>
                </a:gridCol>
                <a:gridCol w="1252935">
                  <a:extLst>
                    <a:ext uri="{9D8B030D-6E8A-4147-A177-3AD203B41FA5}">
                      <a16:colId xmlns:a16="http://schemas.microsoft.com/office/drawing/2014/main" xmlns="" val="20003"/>
                    </a:ext>
                  </a:extLst>
                </a:gridCol>
              </a:tblGrid>
              <a:tr h="338517">
                <a:tc>
                  <a:txBody>
                    <a:bodyPr/>
                    <a:lstStyle/>
                    <a:p>
                      <a:pPr algn="ctr" rtl="1"/>
                      <a:r>
                        <a:rPr lang="en-US" sz="1400" dirty="0"/>
                        <a:t>DST Effective Period</a:t>
                      </a:r>
                      <a:endParaRPr lang="ar-BH"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sz="1400" dirty="0"/>
                        <a:t>Daylight Saving Time</a:t>
                      </a:r>
                      <a:endParaRPr lang="ar-BH"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sz="1400" dirty="0"/>
                        <a:t>Standard Clock Time</a:t>
                      </a:r>
                      <a:endParaRPr lang="ar-BH"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sz="1400" dirty="0"/>
                        <a:t>Country / Area</a:t>
                      </a:r>
                      <a:endParaRPr lang="ar-BH"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38517">
                <a:tc>
                  <a:txBody>
                    <a:bodyPr/>
                    <a:lstStyle/>
                    <a:p>
                      <a:pPr algn="ctr" rtl="1"/>
                      <a:r>
                        <a:rPr lang="en-US" sz="1100" dirty="0"/>
                        <a:t>30</a:t>
                      </a:r>
                      <a:r>
                        <a:rPr lang="en-US" sz="1100" baseline="0" dirty="0"/>
                        <a:t> Mar 04 – 27 Sep 04</a:t>
                      </a:r>
                      <a:endParaRPr lang="ar-BH"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sz="1100" dirty="0"/>
                        <a:t>+3</a:t>
                      </a:r>
                      <a:endParaRPr lang="ar-BH"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sz="1100" dirty="0"/>
                        <a:t>+2</a:t>
                      </a:r>
                      <a:endParaRPr lang="ar-BH"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sz="1100" dirty="0"/>
                        <a:t>Jordan </a:t>
                      </a:r>
                      <a:endParaRPr lang="ar-BH"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cxnSp>
        <p:nvCxnSpPr>
          <p:cNvPr id="42" name="Straight Arrow Connector 41">
            <a:extLst>
              <a:ext uri="{FF2B5EF4-FFF2-40B4-BE49-F238E27FC236}">
                <a16:creationId xmlns:a16="http://schemas.microsoft.com/office/drawing/2014/main" xmlns="" id="{1524EC3D-EF76-41D3-A1AF-0F96669181D4}"/>
              </a:ext>
            </a:extLst>
          </p:cNvPr>
          <p:cNvCxnSpPr/>
          <p:nvPr/>
        </p:nvCxnSpPr>
        <p:spPr>
          <a:xfrm>
            <a:off x="6827606" y="3975420"/>
            <a:ext cx="0" cy="6480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xmlns="" id="{A7F80A26-F44A-4430-BA6C-2B490DCA4900}"/>
              </a:ext>
            </a:extLst>
          </p:cNvPr>
          <p:cNvSpPr txBox="1"/>
          <p:nvPr/>
        </p:nvSpPr>
        <p:spPr>
          <a:xfrm>
            <a:off x="6273952" y="3673517"/>
            <a:ext cx="1207371" cy="369332"/>
          </a:xfrm>
          <a:prstGeom prst="rect">
            <a:avLst/>
          </a:prstGeom>
          <a:noFill/>
        </p:spPr>
        <p:txBody>
          <a:bodyPr wrap="square" rtlCol="1">
            <a:spAutoFit/>
          </a:bodyPr>
          <a:lstStyle/>
          <a:p>
            <a:r>
              <a:rPr lang="ar-SA" b="1" dirty="0"/>
              <a:t>البلد/ المنطقة</a:t>
            </a:r>
          </a:p>
        </p:txBody>
      </p:sp>
      <p:cxnSp>
        <p:nvCxnSpPr>
          <p:cNvPr id="44" name="Straight Arrow Connector 43">
            <a:extLst>
              <a:ext uri="{FF2B5EF4-FFF2-40B4-BE49-F238E27FC236}">
                <a16:creationId xmlns:a16="http://schemas.microsoft.com/office/drawing/2014/main" xmlns="" id="{4D675E42-AADD-4FF7-A146-A085EA611A78}"/>
              </a:ext>
            </a:extLst>
          </p:cNvPr>
          <p:cNvCxnSpPr/>
          <p:nvPr/>
        </p:nvCxnSpPr>
        <p:spPr>
          <a:xfrm>
            <a:off x="8123787" y="3985181"/>
            <a:ext cx="0" cy="6480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xmlns="" id="{EE171D5B-8D81-4F1E-ADF2-55B29F4E640C}"/>
              </a:ext>
            </a:extLst>
          </p:cNvPr>
          <p:cNvSpPr txBox="1"/>
          <p:nvPr/>
        </p:nvSpPr>
        <p:spPr>
          <a:xfrm>
            <a:off x="7432113" y="3683278"/>
            <a:ext cx="1384084" cy="369332"/>
          </a:xfrm>
          <a:prstGeom prst="rect">
            <a:avLst/>
          </a:prstGeom>
          <a:noFill/>
        </p:spPr>
        <p:txBody>
          <a:bodyPr wrap="square" rtlCol="1">
            <a:spAutoFit/>
          </a:bodyPr>
          <a:lstStyle/>
          <a:p>
            <a:r>
              <a:rPr lang="ar-SA" b="1" dirty="0"/>
              <a:t>التوقيت الشتوي</a:t>
            </a:r>
          </a:p>
        </p:txBody>
      </p:sp>
      <p:cxnSp>
        <p:nvCxnSpPr>
          <p:cNvPr id="46" name="Straight Arrow Connector 45">
            <a:extLst>
              <a:ext uri="{FF2B5EF4-FFF2-40B4-BE49-F238E27FC236}">
                <a16:creationId xmlns:a16="http://schemas.microsoft.com/office/drawing/2014/main" xmlns="" id="{207EBA21-5ED8-496E-A330-CA63B4B46ECE}"/>
              </a:ext>
            </a:extLst>
          </p:cNvPr>
          <p:cNvCxnSpPr/>
          <p:nvPr/>
        </p:nvCxnSpPr>
        <p:spPr>
          <a:xfrm>
            <a:off x="9419967" y="3985181"/>
            <a:ext cx="0" cy="6480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xmlns="" id="{1A69DA37-2B12-40FE-B2CD-7985058A2DE4}"/>
              </a:ext>
            </a:extLst>
          </p:cNvPr>
          <p:cNvSpPr txBox="1"/>
          <p:nvPr/>
        </p:nvSpPr>
        <p:spPr>
          <a:xfrm>
            <a:off x="8728293" y="3683278"/>
            <a:ext cx="1384084" cy="369332"/>
          </a:xfrm>
          <a:prstGeom prst="rect">
            <a:avLst/>
          </a:prstGeom>
          <a:noFill/>
        </p:spPr>
        <p:txBody>
          <a:bodyPr wrap="square" rtlCol="1">
            <a:spAutoFit/>
          </a:bodyPr>
          <a:lstStyle/>
          <a:p>
            <a:r>
              <a:rPr lang="ar-SA" b="1" dirty="0"/>
              <a:t>التوقيت الصيفي</a:t>
            </a:r>
          </a:p>
        </p:txBody>
      </p:sp>
      <p:cxnSp>
        <p:nvCxnSpPr>
          <p:cNvPr id="48" name="Straight Arrow Connector 47">
            <a:extLst>
              <a:ext uri="{FF2B5EF4-FFF2-40B4-BE49-F238E27FC236}">
                <a16:creationId xmlns:a16="http://schemas.microsoft.com/office/drawing/2014/main" xmlns="" id="{0EDB18DD-0E71-46C9-B0E8-8DA71DDC10DF}"/>
              </a:ext>
            </a:extLst>
          </p:cNvPr>
          <p:cNvCxnSpPr/>
          <p:nvPr/>
        </p:nvCxnSpPr>
        <p:spPr>
          <a:xfrm>
            <a:off x="10924169" y="4183589"/>
            <a:ext cx="0" cy="4680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xmlns="" id="{5D4E4579-BB10-4804-8B8D-828F3F95FFF9}"/>
              </a:ext>
            </a:extLst>
          </p:cNvPr>
          <p:cNvSpPr txBox="1"/>
          <p:nvPr/>
        </p:nvSpPr>
        <p:spPr>
          <a:xfrm>
            <a:off x="10232495" y="3683278"/>
            <a:ext cx="1384084" cy="646331"/>
          </a:xfrm>
          <a:prstGeom prst="rect">
            <a:avLst/>
          </a:prstGeom>
          <a:noFill/>
        </p:spPr>
        <p:txBody>
          <a:bodyPr wrap="square" rtlCol="1">
            <a:spAutoFit/>
          </a:bodyPr>
          <a:lstStyle/>
          <a:p>
            <a:pPr algn="ctr"/>
            <a:r>
              <a:rPr lang="ar-SA" b="1" dirty="0"/>
              <a:t>الفترة الفعالة للتوقيت الصيفي</a:t>
            </a:r>
          </a:p>
        </p:txBody>
      </p:sp>
      <p:pic>
        <p:nvPicPr>
          <p:cNvPr id="51" name="Picture 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52" name="Straight Connector 51"/>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Rectangle 52"/>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4" name="TextBox 53">
            <a:extLst>
              <a:ext uri="{FF2B5EF4-FFF2-40B4-BE49-F238E27FC236}">
                <a16:creationId xmlns:a16="http://schemas.microsoft.com/office/drawing/2014/main" xmlns="" id="{1844FD2C-0813-4612-83CC-09AC82430CF7}"/>
              </a:ext>
            </a:extLst>
          </p:cNvPr>
          <p:cNvSpPr txBox="1"/>
          <p:nvPr/>
        </p:nvSpPr>
        <p:spPr>
          <a:xfrm>
            <a:off x="548945" y="6336342"/>
            <a:ext cx="7522234"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a:t>الوحدة:  دليل الرحلات بشركات الطيران (النسخة العالمية)   </a:t>
            </a:r>
            <a:r>
              <a:rPr lang="ar-SA" dirty="0" smtClean="0"/>
              <a:t>(4)                </a:t>
            </a:r>
            <a:r>
              <a:rPr lang="ar-SA" dirty="0"/>
              <a:t>أعمال مكاتب وكالات السفريات                    سفر 312</a:t>
            </a:r>
          </a:p>
        </p:txBody>
      </p:sp>
    </p:spTree>
    <p:extLst>
      <p:ext uri="{BB962C8B-B14F-4D97-AF65-F5344CB8AC3E}">
        <p14:creationId xmlns:p14="http://schemas.microsoft.com/office/powerpoint/2010/main" val="63745777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
                                            <p:txEl>
                                              <p:pRg st="7" end="7"/>
                                            </p:txEl>
                                          </p:spTgt>
                                        </p:tgtEl>
                                        <p:attrNameLst>
                                          <p:attrName>style.visibility</p:attrName>
                                        </p:attrNameLst>
                                      </p:cBhvr>
                                      <p:to>
                                        <p:strVal val="visible"/>
                                      </p:to>
                                    </p:set>
                                    <p:anim calcmode="lin" valueType="num">
                                      <p:cBhvr additive="base">
                                        <p:cTn id="7"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xEl>
                                              <p:pRg st="1" end="1"/>
                                            </p:txEl>
                                          </p:spTgt>
                                        </p:tgtEl>
                                        <p:attrNameLst>
                                          <p:attrName>style.visibility</p:attrName>
                                        </p:attrNameLst>
                                      </p:cBhvr>
                                      <p:to>
                                        <p:strVal val="visible"/>
                                      </p:to>
                                    </p:set>
                                    <p:anim calcmode="lin" valueType="num">
                                      <p:cBhvr additive="base">
                                        <p:cTn id="13" dur="500" fill="hold"/>
                                        <p:tgtEl>
                                          <p:spTgt spid="4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
                                            <p:txEl>
                                              <p:pRg st="4" end="4"/>
                                            </p:txEl>
                                          </p:spTgt>
                                        </p:tgtEl>
                                        <p:attrNameLst>
                                          <p:attrName>style.visibility</p:attrName>
                                        </p:attrNameLst>
                                      </p:cBhvr>
                                      <p:to>
                                        <p:strVal val="visible"/>
                                      </p:to>
                                    </p:set>
                                    <p:anim calcmode="lin" valueType="num">
                                      <p:cBhvr additive="base">
                                        <p:cTn id="19" dur="500" fill="hold"/>
                                        <p:tgtEl>
                                          <p:spTgt spid="4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
                                            <p:txEl>
                                              <p:pRg st="7" end="7"/>
                                            </p:txEl>
                                          </p:spTgt>
                                        </p:tgtEl>
                                        <p:attrNameLst>
                                          <p:attrName>style.visibility</p:attrName>
                                        </p:attrNameLst>
                                      </p:cBhvr>
                                      <p:to>
                                        <p:strVal val="visible"/>
                                      </p:to>
                                    </p:set>
                                    <p:anim calcmode="lin" valueType="num">
                                      <p:cBhvr additive="base">
                                        <p:cTn id="25" dur="500" fill="hold"/>
                                        <p:tgtEl>
                                          <p:spTgt spid="40">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930C97ED-1EA4-4F48-AB8D-314B631154AC}"/>
              </a:ext>
            </a:extLst>
          </p:cNvPr>
          <p:cNvSpPr/>
          <p:nvPr/>
        </p:nvSpPr>
        <p:spPr>
          <a:xfrm>
            <a:off x="152400" y="1445619"/>
            <a:ext cx="11933208" cy="4432667"/>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defTabSz="914012" rtl="1">
              <a:spcBef>
                <a:spcPts val="600"/>
              </a:spcBef>
              <a:spcAft>
                <a:spcPts val="600"/>
              </a:spcAft>
              <a:defRPr/>
            </a:pPr>
            <a:r>
              <a:rPr lang="ar-BH" sz="4000" b="1" dirty="0">
                <a:solidFill>
                  <a:srgbClr val="C00000"/>
                </a:solidFill>
                <a:latin typeface="Arial" pitchFamily="34" charset="0"/>
              </a:rPr>
              <a:t>يُتوقَع من الطالب بعد دراسة هذا الفصل أن:</a:t>
            </a:r>
            <a:endParaRPr lang="ar-SA" sz="4000" b="1" dirty="0">
              <a:solidFill>
                <a:srgbClr val="C00000"/>
              </a:solidFill>
              <a:latin typeface="Arial" pitchFamily="34" charset="0"/>
            </a:endParaRPr>
          </a:p>
          <a:p>
            <a:pPr algn="r" defTabSz="914012" rtl="1">
              <a:spcBef>
                <a:spcPts val="600"/>
              </a:spcBef>
              <a:spcAft>
                <a:spcPts val="600"/>
              </a:spcAft>
              <a:defRPr/>
            </a:pPr>
            <a:r>
              <a:rPr lang="ar-SA" sz="3000" b="1" dirty="0" smtClean="0">
                <a:solidFill>
                  <a:srgbClr val="C00000"/>
                </a:solidFill>
                <a:latin typeface="Arial" pitchFamily="34" charset="0"/>
              </a:rPr>
              <a:t>يلم باستخدام دليل الرحلات بشركات الطيران في تحديد المعلومات الآتية:</a:t>
            </a:r>
          </a:p>
          <a:p>
            <a:pPr marL="457200" indent="-457200" algn="r" defTabSz="914012" rtl="1">
              <a:spcBef>
                <a:spcPts val="600"/>
              </a:spcBef>
              <a:spcAft>
                <a:spcPts val="600"/>
              </a:spcAft>
              <a:buFont typeface="Arial" panose="020B0604020202020204" pitchFamily="34" charset="0"/>
              <a:buChar char="•"/>
              <a:defRPr/>
            </a:pPr>
            <a:r>
              <a:rPr lang="ar-SA" sz="3000" b="1" dirty="0" smtClean="0">
                <a:solidFill>
                  <a:srgbClr val="FF0000"/>
                </a:solidFill>
                <a:latin typeface="Arial" pitchFamily="34" charset="0"/>
              </a:rPr>
              <a:t>فارق التوقيت العالمي</a:t>
            </a:r>
            <a:r>
              <a:rPr lang="en-US" sz="3000" b="1" dirty="0" smtClean="0">
                <a:solidFill>
                  <a:srgbClr val="FF0000"/>
                </a:solidFill>
                <a:latin typeface="Arial" pitchFamily="34" charset="0"/>
              </a:rPr>
              <a:t> </a:t>
            </a:r>
            <a:r>
              <a:rPr lang="ar-SA" sz="3000" b="1" dirty="0" smtClean="0">
                <a:solidFill>
                  <a:srgbClr val="FF0000"/>
                </a:solidFill>
                <a:latin typeface="Agency FB" panose="020B0503020202020204" pitchFamily="34" charset="0"/>
              </a:rPr>
              <a:t>√</a:t>
            </a:r>
            <a:endParaRPr lang="ar-SA" sz="3000" b="1" dirty="0" smtClean="0">
              <a:solidFill>
                <a:srgbClr val="FF0000"/>
              </a:solidFill>
              <a:latin typeface="Arial" pitchFamily="34" charset="0"/>
            </a:endParaRPr>
          </a:p>
          <a:p>
            <a:pPr marL="457200" indent="-457200" algn="r" defTabSz="914012" rtl="1">
              <a:spcBef>
                <a:spcPts val="600"/>
              </a:spcBef>
              <a:spcAft>
                <a:spcPts val="600"/>
              </a:spcAft>
              <a:buFont typeface="Arial" panose="020B0604020202020204" pitchFamily="34" charset="0"/>
              <a:buChar char="•"/>
              <a:defRPr/>
            </a:pPr>
            <a:r>
              <a:rPr lang="ar-SA" sz="3000" b="1" dirty="0" smtClean="0">
                <a:solidFill>
                  <a:schemeClr val="tx1"/>
                </a:solidFill>
                <a:latin typeface="Arial" pitchFamily="34" charset="0"/>
              </a:rPr>
              <a:t>التخطيط للرحلات</a:t>
            </a:r>
          </a:p>
          <a:p>
            <a:pPr marL="457200" indent="-457200" algn="r" defTabSz="914012" rtl="1">
              <a:spcBef>
                <a:spcPts val="600"/>
              </a:spcBef>
              <a:spcAft>
                <a:spcPts val="600"/>
              </a:spcAft>
              <a:buFont typeface="Arial" panose="020B0604020202020204" pitchFamily="34" charset="0"/>
              <a:buChar char="•"/>
              <a:defRPr/>
            </a:pPr>
            <a:r>
              <a:rPr lang="ar-SA" sz="3000" b="1" dirty="0" smtClean="0">
                <a:solidFill>
                  <a:schemeClr val="tx1"/>
                </a:solidFill>
                <a:latin typeface="Arial" pitchFamily="34" charset="0"/>
              </a:rPr>
              <a:t>جدول الرحلات</a:t>
            </a:r>
            <a:endParaRPr lang="en-US" sz="3000" b="1" dirty="0">
              <a:solidFill>
                <a:schemeClr val="tx1"/>
              </a:solidFill>
              <a:latin typeface="Arial" pitchFamily="34" charset="0"/>
            </a:endParaRPr>
          </a:p>
        </p:txBody>
      </p:sp>
      <p:sp>
        <p:nvSpPr>
          <p:cNvPr id="14" name="مستطيل مستدير الزوايا 13"/>
          <p:cNvSpPr/>
          <p:nvPr/>
        </p:nvSpPr>
        <p:spPr>
          <a:xfrm>
            <a:off x="2011681" y="335484"/>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3623610" y="495946"/>
            <a:ext cx="4268121" cy="830997"/>
          </a:xfrm>
          <a:prstGeom prst="rect">
            <a:avLst/>
          </a:prstGeom>
        </p:spPr>
        <p:txBody>
          <a:bodyPr wrap="square">
            <a:spAutoFit/>
          </a:bodyPr>
          <a:lstStyle/>
          <a:p>
            <a:pPr algn="ctr"/>
            <a:r>
              <a:rPr lang="ar-SA" sz="4800" dirty="0">
                <a:ln w="9525">
                  <a:noFill/>
                  <a:prstDash val="solid"/>
                </a:ln>
                <a:solidFill>
                  <a:schemeClr val="bg1"/>
                </a:solidFill>
                <a:latin typeface="Arial Black" panose="020B0A04020102020204" pitchFamily="34" charset="0"/>
                <a:cs typeface="PT Bold Heading" panose="02010400000000000000" pitchFamily="2" charset="-78"/>
              </a:rPr>
              <a:t>أهداف الوحدة</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29" name="Shape 631">
            <a:extLst>
              <a:ext uri="{FF2B5EF4-FFF2-40B4-BE49-F238E27FC236}">
                <a16:creationId xmlns:a16="http://schemas.microsoft.com/office/drawing/2014/main" xmlns="" id="{9DE0399B-6A40-495E-B773-BA7B46FB702D}"/>
              </a:ext>
            </a:extLst>
          </p:cNvPr>
          <p:cNvGrpSpPr/>
          <p:nvPr/>
        </p:nvGrpSpPr>
        <p:grpSpPr>
          <a:xfrm>
            <a:off x="8771197" y="477233"/>
            <a:ext cx="827524" cy="848823"/>
            <a:chOff x="5961125" y="1623900"/>
            <a:chExt cx="427450" cy="448175"/>
          </a:xfrm>
        </p:grpSpPr>
        <p:sp>
          <p:nvSpPr>
            <p:cNvPr id="30" name="Shape 632">
              <a:extLst>
                <a:ext uri="{FF2B5EF4-FFF2-40B4-BE49-F238E27FC236}">
                  <a16:creationId xmlns:a16="http://schemas.microsoft.com/office/drawing/2014/main" xmlns=""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a16="http://schemas.microsoft.com/office/drawing/2014/main" xmlns=""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a16="http://schemas.microsoft.com/office/drawing/2014/main" xmlns=""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a16="http://schemas.microsoft.com/office/drawing/2014/main" xmlns=""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a16="http://schemas.microsoft.com/office/drawing/2014/main" xmlns=""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a16="http://schemas.microsoft.com/office/drawing/2014/main" xmlns=""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a16="http://schemas.microsoft.com/office/drawing/2014/main" xmlns=""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6" name="Straight Connector 15"/>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Rectangle 16"/>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TextBox 17">
            <a:extLst>
              <a:ext uri="{FF2B5EF4-FFF2-40B4-BE49-F238E27FC236}">
                <a16:creationId xmlns:a16="http://schemas.microsoft.com/office/drawing/2014/main" xmlns="" id="{1844FD2C-0813-4612-83CC-09AC82430CF7}"/>
              </a:ext>
            </a:extLst>
          </p:cNvPr>
          <p:cNvSpPr txBox="1"/>
          <p:nvPr/>
        </p:nvSpPr>
        <p:spPr>
          <a:xfrm>
            <a:off x="548945" y="6336342"/>
            <a:ext cx="7522234"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a:t>الوحدة:  دليل الرحلات بشركات الطيران (النسخة العالمية)   </a:t>
            </a:r>
            <a:r>
              <a:rPr lang="ar-SA" dirty="0" smtClean="0"/>
              <a:t>(4)                </a:t>
            </a:r>
            <a:r>
              <a:rPr lang="ar-SA" dirty="0"/>
              <a:t>أعمال مكاتب وكالات السفريات                    سفر 312</a:t>
            </a:r>
          </a:p>
        </p:txBody>
      </p:sp>
    </p:spTree>
    <p:extLst>
      <p:ext uri="{BB962C8B-B14F-4D97-AF65-F5344CB8AC3E}">
        <p14:creationId xmlns:p14="http://schemas.microsoft.com/office/powerpoint/2010/main" val="409717282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xEl>
                                              <p:pRg st="2" end="2"/>
                                            </p:txEl>
                                          </p:spTgt>
                                        </p:tgtEl>
                                        <p:attrNameLst>
                                          <p:attrName>style.visibility</p:attrName>
                                        </p:attrNameLst>
                                      </p:cBhvr>
                                      <p:to>
                                        <p:strVal val="visible"/>
                                      </p:to>
                                    </p:set>
                                    <p:anim calcmode="lin" valueType="num">
                                      <p:cBhvr additive="base">
                                        <p:cTn id="1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anim calcmode="lin" valueType="num">
                                      <p:cBhvr additive="base">
                                        <p:cTn id="19"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xEl>
                                              <p:pRg st="4" end="4"/>
                                            </p:txEl>
                                          </p:spTgt>
                                        </p:tgtEl>
                                        <p:attrNameLst>
                                          <p:attrName>style.visibility</p:attrName>
                                        </p:attrNameLst>
                                      </p:cBhvr>
                                      <p:to>
                                        <p:strVal val="visible"/>
                                      </p:to>
                                    </p:set>
                                    <p:anim calcmode="lin" valueType="num">
                                      <p:cBhvr additive="base">
                                        <p:cTn id="25"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مستدير الزوايا 13"/>
          <p:cNvSpPr/>
          <p:nvPr/>
        </p:nvSpPr>
        <p:spPr>
          <a:xfrm>
            <a:off x="2360023" y="227680"/>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2149821" y="520026"/>
            <a:ext cx="7279725" cy="523220"/>
          </a:xfrm>
          <a:prstGeom prst="rect">
            <a:avLst/>
          </a:prstGeom>
        </p:spPr>
        <p:txBody>
          <a:bodyPr wrap="square">
            <a:spAutoFit/>
          </a:bodyPr>
          <a:lstStyle/>
          <a:p>
            <a:pPr algn="ctr"/>
            <a:r>
              <a:rPr lang="ar-SA" sz="2800" dirty="0">
                <a:ln w="9525">
                  <a:noFill/>
                  <a:prstDash val="solid"/>
                </a:ln>
                <a:solidFill>
                  <a:schemeClr val="bg1"/>
                </a:solidFill>
                <a:latin typeface="Arial Black" panose="020B0A04020102020204" pitchFamily="34" charset="0"/>
                <a:cs typeface="PT Bold Heading" panose="02010400000000000000" pitchFamily="2" charset="-78"/>
              </a:rPr>
              <a:t>معلومات دليل الرحلات لشركات الطيران </a:t>
            </a:r>
            <a:endParaRPr lang="en-US" sz="2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6" name="Google Shape;536;p37">
            <a:extLst>
              <a:ext uri="{FF2B5EF4-FFF2-40B4-BE49-F238E27FC236}">
                <a16:creationId xmlns:a16="http://schemas.microsoft.com/office/drawing/2014/main" xmlns="" id="{7FC1B916-0A62-4F9E-AE2F-2B9EAB95432E}"/>
              </a:ext>
            </a:extLst>
          </p:cNvPr>
          <p:cNvGrpSpPr/>
          <p:nvPr/>
        </p:nvGrpSpPr>
        <p:grpSpPr>
          <a:xfrm>
            <a:off x="9128597" y="306478"/>
            <a:ext cx="723406" cy="912661"/>
            <a:chOff x="590250" y="244200"/>
            <a:chExt cx="407975" cy="532175"/>
          </a:xfrm>
        </p:grpSpPr>
        <p:sp>
          <p:nvSpPr>
            <p:cNvPr id="7" name="Google Shape;537;p37">
              <a:extLst>
                <a:ext uri="{FF2B5EF4-FFF2-40B4-BE49-F238E27FC236}">
                  <a16:creationId xmlns:a16="http://schemas.microsoft.com/office/drawing/2014/main" xmlns="" id="{1281F76F-3FA9-4457-AA25-8ABD765ED3F0}"/>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8;p37">
              <a:extLst>
                <a:ext uri="{FF2B5EF4-FFF2-40B4-BE49-F238E27FC236}">
                  <a16:creationId xmlns:a16="http://schemas.microsoft.com/office/drawing/2014/main" xmlns="" id="{1C558410-4C32-4B68-9FCC-A4037194F953}"/>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9;p37">
              <a:extLst>
                <a:ext uri="{FF2B5EF4-FFF2-40B4-BE49-F238E27FC236}">
                  <a16:creationId xmlns:a16="http://schemas.microsoft.com/office/drawing/2014/main" xmlns="" id="{E2F9AAF5-D698-4BD8-8C25-D844DEB5E49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0;p37">
              <a:extLst>
                <a:ext uri="{FF2B5EF4-FFF2-40B4-BE49-F238E27FC236}">
                  <a16:creationId xmlns:a16="http://schemas.microsoft.com/office/drawing/2014/main" xmlns="" id="{D3A26BA2-4BFC-4053-A086-D3CB78A509C7}"/>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1;p37">
              <a:extLst>
                <a:ext uri="{FF2B5EF4-FFF2-40B4-BE49-F238E27FC236}">
                  <a16:creationId xmlns:a16="http://schemas.microsoft.com/office/drawing/2014/main" xmlns="" id="{5982B587-152F-4CEB-B8F4-7A0597F58614}"/>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2;p37">
              <a:extLst>
                <a:ext uri="{FF2B5EF4-FFF2-40B4-BE49-F238E27FC236}">
                  <a16:creationId xmlns:a16="http://schemas.microsoft.com/office/drawing/2014/main" xmlns="" id="{5DE117C0-6FAE-488F-AB3A-BCF065344DB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3;p37">
              <a:extLst>
                <a:ext uri="{FF2B5EF4-FFF2-40B4-BE49-F238E27FC236}">
                  <a16:creationId xmlns:a16="http://schemas.microsoft.com/office/drawing/2014/main" xmlns="" id="{7930F5DF-8A57-422A-B0B1-5B43BBAE66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4;p37">
              <a:extLst>
                <a:ext uri="{FF2B5EF4-FFF2-40B4-BE49-F238E27FC236}">
                  <a16:creationId xmlns:a16="http://schemas.microsoft.com/office/drawing/2014/main" xmlns="" id="{FD3BE007-EA00-475C-ABCD-FD0F8EF42793}"/>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5;p37">
              <a:extLst>
                <a:ext uri="{FF2B5EF4-FFF2-40B4-BE49-F238E27FC236}">
                  <a16:creationId xmlns:a16="http://schemas.microsoft.com/office/drawing/2014/main" xmlns="" id="{0379C008-93F2-45D5-829F-AB5931E60B8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6;p37">
              <a:extLst>
                <a:ext uri="{FF2B5EF4-FFF2-40B4-BE49-F238E27FC236}">
                  <a16:creationId xmlns:a16="http://schemas.microsoft.com/office/drawing/2014/main" xmlns="" id="{5DF866A5-78F5-4601-B0B1-4322BF00952C}"/>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7;p37">
              <a:extLst>
                <a:ext uri="{FF2B5EF4-FFF2-40B4-BE49-F238E27FC236}">
                  <a16:creationId xmlns:a16="http://schemas.microsoft.com/office/drawing/2014/main" xmlns="" id="{394AE3AC-FBB7-4C79-96A4-81C31DE4F203}"/>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8;p37">
              <a:extLst>
                <a:ext uri="{FF2B5EF4-FFF2-40B4-BE49-F238E27FC236}">
                  <a16:creationId xmlns:a16="http://schemas.microsoft.com/office/drawing/2014/main" xmlns="" id="{8038E78C-438D-4D57-85A0-883970A16C7A}"/>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9;p37">
              <a:extLst>
                <a:ext uri="{FF2B5EF4-FFF2-40B4-BE49-F238E27FC236}">
                  <a16:creationId xmlns:a16="http://schemas.microsoft.com/office/drawing/2014/main" xmlns="" id="{F2B52DFF-07D0-4E76-909C-380F39A0942D}"/>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0;p37">
              <a:extLst>
                <a:ext uri="{FF2B5EF4-FFF2-40B4-BE49-F238E27FC236}">
                  <a16:creationId xmlns:a16="http://schemas.microsoft.com/office/drawing/2014/main" xmlns="" id="{36590B1A-8F02-4A2A-894A-604A4B87681F}"/>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مستطيل مستدير الزوايا 15">
            <a:extLst>
              <a:ext uri="{FF2B5EF4-FFF2-40B4-BE49-F238E27FC236}">
                <a16:creationId xmlns:a16="http://schemas.microsoft.com/office/drawing/2014/main" xmlns="" id="{E428B626-5282-4644-B004-273CB12F5E62}"/>
              </a:ext>
            </a:extLst>
          </p:cNvPr>
          <p:cNvSpPr/>
          <p:nvPr/>
        </p:nvSpPr>
        <p:spPr>
          <a:xfrm>
            <a:off x="152400" y="1445620"/>
            <a:ext cx="11898702" cy="4778934"/>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sp>
        <p:nvSpPr>
          <p:cNvPr id="26" name="مستطيل مستدير الزوايا 5">
            <a:extLst>
              <a:ext uri="{FF2B5EF4-FFF2-40B4-BE49-F238E27FC236}">
                <a16:creationId xmlns:a16="http://schemas.microsoft.com/office/drawing/2014/main" xmlns="" id="{36A7A073-DF2D-4333-8646-84AED5652101}"/>
              </a:ext>
            </a:extLst>
          </p:cNvPr>
          <p:cNvSpPr/>
          <p:nvPr/>
        </p:nvSpPr>
        <p:spPr>
          <a:xfrm>
            <a:off x="5944031" y="1437756"/>
            <a:ext cx="6020375"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sz="2800" b="1" dirty="0">
                <a:solidFill>
                  <a:srgbClr val="3F5378"/>
                </a:solidFill>
              </a:rPr>
              <a:t>14. </a:t>
            </a:r>
            <a:r>
              <a:rPr lang="ar-SA" sz="2400" dirty="0">
                <a:solidFill>
                  <a:srgbClr val="3F5378"/>
                </a:solidFill>
                <a:cs typeface="PT Bold Heading" panose="02010400000000000000" pitchFamily="2" charset="-78"/>
              </a:rPr>
              <a:t>التخطيط للرحلات  - </a:t>
            </a:r>
            <a:r>
              <a:rPr lang="en-US" sz="2400" b="1" dirty="0">
                <a:solidFill>
                  <a:srgbClr val="3F5378"/>
                </a:solidFill>
                <a:cs typeface="PT Bold Heading" panose="02010400000000000000" pitchFamily="2" charset="-78"/>
              </a:rPr>
              <a:t>Planning your Flight </a:t>
            </a:r>
            <a:endParaRPr lang="ar-SA" sz="2400" b="1" dirty="0">
              <a:solidFill>
                <a:srgbClr val="3F5378"/>
              </a:solidFill>
              <a:cs typeface="PT Bold Heading" panose="02010400000000000000" pitchFamily="2" charset="-78"/>
            </a:endParaRPr>
          </a:p>
        </p:txBody>
      </p:sp>
      <p:sp>
        <p:nvSpPr>
          <p:cNvPr id="2" name="Rectangle 1">
            <a:extLst>
              <a:ext uri="{FF2B5EF4-FFF2-40B4-BE49-F238E27FC236}">
                <a16:creationId xmlns:a16="http://schemas.microsoft.com/office/drawing/2014/main" xmlns="" id="{3E52839A-8C34-4889-BBC7-0EBACA87A522}"/>
              </a:ext>
            </a:extLst>
          </p:cNvPr>
          <p:cNvSpPr/>
          <p:nvPr/>
        </p:nvSpPr>
        <p:spPr>
          <a:xfrm>
            <a:off x="5892057" y="2127558"/>
            <a:ext cx="6124322" cy="4216539"/>
          </a:xfrm>
          <a:prstGeom prst="rect">
            <a:avLst/>
          </a:prstGeom>
        </p:spPr>
        <p:txBody>
          <a:bodyPr wrap="square">
            <a:spAutoFit/>
          </a:bodyPr>
          <a:lstStyle/>
          <a:p>
            <a:pPr algn="just" rtl="1"/>
            <a:r>
              <a:rPr lang="ar-BH" sz="2800" dirty="0">
                <a:latin typeface="Sakkal Majalla" panose="02000000000000000000" pitchFamily="2" charset="-78"/>
                <a:cs typeface="Sakkal Majalla" panose="02000000000000000000" pitchFamily="2" charset="-78"/>
              </a:rPr>
              <a:t>يصدر الدليل شهرياً نظراً إلى تغيير جداول الرحلات، وهو سهل الاستعمال، اذ إنه مرتب ترتيباً أبجدياً من وإلى، فنجد أولاً مدينة المغادرة بحسب أول حرف تبدأ به ثم نبحث عن مدينة الوصول بحسب أول حرف تبدأ به أيضاً، لنحصل بعد ذلك على الرحلات من المدينتين المطلوبتين وإليهما </a:t>
            </a:r>
          </a:p>
          <a:p>
            <a:pPr algn="just" rtl="1"/>
            <a:r>
              <a:rPr lang="ar-BH" sz="2800" dirty="0">
                <a:latin typeface="Sakkal Majalla" panose="02000000000000000000" pitchFamily="2" charset="-78"/>
                <a:cs typeface="Sakkal Majalla" panose="02000000000000000000" pitchFamily="2" charset="-78"/>
              </a:rPr>
              <a:t>وهي مرتبة </a:t>
            </a:r>
            <a:r>
              <a:rPr lang="ar-BH" sz="2800" dirty="0" smtClean="0">
                <a:latin typeface="Sakkal Majalla" panose="02000000000000000000" pitchFamily="2" charset="-78"/>
                <a:cs typeface="Sakkal Majalla" panose="02000000000000000000" pitchFamily="2" charset="-78"/>
              </a:rPr>
              <a:t>كال</a:t>
            </a:r>
            <a:r>
              <a:rPr lang="ar-SA" sz="2800" dirty="0" smtClean="0">
                <a:latin typeface="Sakkal Majalla" panose="02000000000000000000" pitchFamily="2" charset="-78"/>
                <a:cs typeface="Sakkal Majalla" panose="02000000000000000000" pitchFamily="2" charset="-78"/>
              </a:rPr>
              <a:t>آ</a:t>
            </a:r>
            <a:r>
              <a:rPr lang="ar-BH" sz="2800" dirty="0" smtClean="0">
                <a:latin typeface="Sakkal Majalla" panose="02000000000000000000" pitchFamily="2" charset="-78"/>
                <a:cs typeface="Sakkal Majalla" panose="02000000000000000000" pitchFamily="2" charset="-78"/>
              </a:rPr>
              <a:t>تي: </a:t>
            </a:r>
            <a:endParaRPr lang="ar-BH" sz="2800" dirty="0">
              <a:latin typeface="Sakkal Majalla" panose="02000000000000000000" pitchFamily="2" charset="-78"/>
              <a:cs typeface="Sakkal Majalla" panose="02000000000000000000" pitchFamily="2" charset="-78"/>
            </a:endParaRPr>
          </a:p>
          <a:p>
            <a:pPr marL="800100" lvl="1" indent="-342900" algn="just" rtl="1">
              <a:buFont typeface="Arial" panose="020B0604020202020204" pitchFamily="34" charset="0"/>
              <a:buChar char="•"/>
            </a:pPr>
            <a:r>
              <a:rPr lang="ar-BH" sz="2500" dirty="0">
                <a:latin typeface="Sakkal Majalla" panose="02000000000000000000" pitchFamily="2" charset="-78"/>
                <a:cs typeface="Sakkal Majalla" panose="02000000000000000000" pitchFamily="2" charset="-78"/>
              </a:rPr>
              <a:t>أيام الأسبوع التي توجد بها كل رحلة</a:t>
            </a:r>
            <a:r>
              <a:rPr lang="ar-SA" sz="2500" dirty="0">
                <a:latin typeface="Sakkal Majalla" panose="02000000000000000000" pitchFamily="2" charset="-78"/>
                <a:cs typeface="Sakkal Majalla" panose="02000000000000000000" pitchFamily="2" charset="-78"/>
              </a:rPr>
              <a:t>.</a:t>
            </a:r>
            <a:r>
              <a:rPr lang="ar-BH" sz="2500" dirty="0">
                <a:latin typeface="Sakkal Majalla" panose="02000000000000000000" pitchFamily="2" charset="-78"/>
                <a:cs typeface="Sakkal Majalla" panose="02000000000000000000" pitchFamily="2" charset="-78"/>
              </a:rPr>
              <a:t> </a:t>
            </a:r>
          </a:p>
          <a:p>
            <a:pPr marL="800100" lvl="1" indent="-342900" algn="just" rtl="1">
              <a:buFont typeface="Arial" panose="020B0604020202020204" pitchFamily="34" charset="0"/>
              <a:buChar char="•"/>
            </a:pPr>
            <a:r>
              <a:rPr lang="ar-BH" sz="2500" dirty="0">
                <a:latin typeface="Sakkal Majalla" panose="02000000000000000000" pitchFamily="2" charset="-78"/>
                <a:cs typeface="Sakkal Majalla" panose="02000000000000000000" pitchFamily="2" charset="-78"/>
              </a:rPr>
              <a:t>موعد الإقلاع يليه موعد الوصول</a:t>
            </a:r>
            <a:r>
              <a:rPr lang="ar-SA" sz="2500" dirty="0">
                <a:latin typeface="Sakkal Majalla" panose="02000000000000000000" pitchFamily="2" charset="-78"/>
                <a:cs typeface="Sakkal Majalla" panose="02000000000000000000" pitchFamily="2" charset="-78"/>
              </a:rPr>
              <a:t>.</a:t>
            </a:r>
            <a:r>
              <a:rPr lang="ar-BH" sz="2500" dirty="0">
                <a:latin typeface="Sakkal Majalla" panose="02000000000000000000" pitchFamily="2" charset="-78"/>
                <a:cs typeface="Sakkal Majalla" panose="02000000000000000000" pitchFamily="2" charset="-78"/>
              </a:rPr>
              <a:t> </a:t>
            </a:r>
          </a:p>
          <a:p>
            <a:pPr marL="800100" lvl="1" indent="-342900" algn="just" rtl="1">
              <a:buFont typeface="Arial" panose="020B0604020202020204" pitchFamily="34" charset="0"/>
              <a:buChar char="•"/>
            </a:pPr>
            <a:r>
              <a:rPr lang="ar-BH" sz="2500" dirty="0">
                <a:latin typeface="Sakkal Majalla" panose="02000000000000000000" pitchFamily="2" charset="-78"/>
                <a:cs typeface="Sakkal Majalla" panose="02000000000000000000" pitchFamily="2" charset="-78"/>
              </a:rPr>
              <a:t>رقم الرحلة يليه عدد الوقفات</a:t>
            </a:r>
            <a:r>
              <a:rPr lang="ar-SA" sz="2500" dirty="0">
                <a:latin typeface="Sakkal Majalla" panose="02000000000000000000" pitchFamily="2" charset="-78"/>
                <a:cs typeface="Sakkal Majalla" panose="02000000000000000000" pitchFamily="2" charset="-78"/>
              </a:rPr>
              <a:t>.</a:t>
            </a:r>
            <a:endParaRPr lang="ar-BH" sz="2500" dirty="0">
              <a:latin typeface="Sakkal Majalla" panose="02000000000000000000" pitchFamily="2" charset="-78"/>
              <a:cs typeface="Sakkal Majalla" panose="02000000000000000000" pitchFamily="2" charset="-78"/>
            </a:endParaRPr>
          </a:p>
          <a:p>
            <a:pPr marL="800100" lvl="1" indent="-342900" algn="just" rtl="1">
              <a:buFont typeface="Arial" panose="020B0604020202020204" pitchFamily="34" charset="0"/>
              <a:buChar char="•"/>
            </a:pPr>
            <a:r>
              <a:rPr lang="ar-BH" sz="2500" dirty="0">
                <a:latin typeface="Sakkal Majalla" panose="02000000000000000000" pitchFamily="2" charset="-78"/>
                <a:cs typeface="Sakkal Majalla" panose="02000000000000000000" pitchFamily="2" charset="-78"/>
              </a:rPr>
              <a:t>نوع الطائرة ويليه الدرجات الموجودة عليها</a:t>
            </a:r>
            <a:r>
              <a:rPr lang="ar-SA" sz="2500" dirty="0">
                <a:latin typeface="Sakkal Majalla" panose="02000000000000000000" pitchFamily="2" charset="-78"/>
                <a:cs typeface="Sakkal Majalla" panose="02000000000000000000" pitchFamily="2" charset="-78"/>
              </a:rPr>
              <a:t>.</a:t>
            </a:r>
            <a:r>
              <a:rPr lang="ar-BH" sz="2500" dirty="0">
                <a:latin typeface="Sakkal Majalla" panose="02000000000000000000" pitchFamily="2" charset="-78"/>
                <a:cs typeface="Sakkal Majalla" panose="02000000000000000000" pitchFamily="2" charset="-78"/>
              </a:rPr>
              <a:t> </a:t>
            </a:r>
          </a:p>
        </p:txBody>
      </p:sp>
      <p:pic>
        <p:nvPicPr>
          <p:cNvPr id="13" name="Picture 12">
            <a:extLst>
              <a:ext uri="{FF2B5EF4-FFF2-40B4-BE49-F238E27FC236}">
                <a16:creationId xmlns:a16="http://schemas.microsoft.com/office/drawing/2014/main" xmlns="" id="{9C0EC22B-459C-4F9A-91B2-A011A6DA42C9}"/>
              </a:ext>
            </a:extLst>
          </p:cNvPr>
          <p:cNvPicPr>
            <a:picLocks noChangeAspect="1"/>
          </p:cNvPicPr>
          <p:nvPr/>
        </p:nvPicPr>
        <p:blipFill rotWithShape="1">
          <a:blip r:embed="rId2">
            <a:extLst>
              <a:ext uri="{28A0092B-C50C-407E-A947-70E740481C1C}">
                <a14:useLocalDpi xmlns:a14="http://schemas.microsoft.com/office/drawing/2010/main" val="0"/>
              </a:ext>
            </a:extLst>
          </a:blip>
          <a:srcRect l="4217" t="13899" r="1908" b="49057"/>
          <a:stretch/>
        </p:blipFill>
        <p:spPr>
          <a:xfrm>
            <a:off x="239528" y="1755729"/>
            <a:ext cx="5565616" cy="4363227"/>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29" name="Straight Connector 28"/>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Rectangle 2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1" name="TextBox 30">
            <a:extLst>
              <a:ext uri="{FF2B5EF4-FFF2-40B4-BE49-F238E27FC236}">
                <a16:creationId xmlns:a16="http://schemas.microsoft.com/office/drawing/2014/main" xmlns="" id="{1844FD2C-0813-4612-83CC-09AC82430CF7}"/>
              </a:ext>
            </a:extLst>
          </p:cNvPr>
          <p:cNvSpPr txBox="1"/>
          <p:nvPr/>
        </p:nvSpPr>
        <p:spPr>
          <a:xfrm>
            <a:off x="548945" y="6336342"/>
            <a:ext cx="7522234"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a:t>الوحدة:  دليل الرحلات بشركات الطيران (النسخة العالمية)   </a:t>
            </a:r>
            <a:r>
              <a:rPr lang="ar-SA" dirty="0" smtClean="0"/>
              <a:t>(4)                </a:t>
            </a:r>
            <a:r>
              <a:rPr lang="ar-SA" dirty="0"/>
              <a:t>أعمال مكاتب وكالات السفريات                    سفر 312</a:t>
            </a:r>
          </a:p>
        </p:txBody>
      </p:sp>
    </p:spTree>
    <p:extLst>
      <p:ext uri="{BB962C8B-B14F-4D97-AF65-F5344CB8AC3E}">
        <p14:creationId xmlns:p14="http://schemas.microsoft.com/office/powerpoint/2010/main" val="47398166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930C97ED-1EA4-4F48-AB8D-314B631154AC}"/>
              </a:ext>
            </a:extLst>
          </p:cNvPr>
          <p:cNvSpPr/>
          <p:nvPr/>
        </p:nvSpPr>
        <p:spPr>
          <a:xfrm>
            <a:off x="152400" y="1445619"/>
            <a:ext cx="11933208" cy="4356467"/>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defTabSz="914012" rtl="1">
              <a:spcBef>
                <a:spcPts val="600"/>
              </a:spcBef>
              <a:spcAft>
                <a:spcPts val="600"/>
              </a:spcAft>
              <a:defRPr/>
            </a:pPr>
            <a:r>
              <a:rPr lang="ar-BH" sz="4000" b="1" dirty="0">
                <a:solidFill>
                  <a:srgbClr val="C00000"/>
                </a:solidFill>
                <a:latin typeface="Arial" pitchFamily="34" charset="0"/>
              </a:rPr>
              <a:t>يُتوقَع من الطالب بعد دراسة هذا الفصل أن:</a:t>
            </a:r>
            <a:endParaRPr lang="ar-SA" sz="4000" b="1" dirty="0">
              <a:solidFill>
                <a:srgbClr val="C00000"/>
              </a:solidFill>
              <a:latin typeface="Arial" pitchFamily="34" charset="0"/>
            </a:endParaRPr>
          </a:p>
          <a:p>
            <a:pPr algn="r" defTabSz="914012" rtl="1">
              <a:spcBef>
                <a:spcPts val="600"/>
              </a:spcBef>
              <a:spcAft>
                <a:spcPts val="600"/>
              </a:spcAft>
              <a:defRPr/>
            </a:pPr>
            <a:r>
              <a:rPr lang="ar-SA" sz="3000" b="1" dirty="0" smtClean="0">
                <a:solidFill>
                  <a:srgbClr val="C00000"/>
                </a:solidFill>
                <a:latin typeface="Arial" pitchFamily="34" charset="0"/>
              </a:rPr>
              <a:t>يلم باستخدام دليل الرحلات بشركات الطيران في تحديد المعلومات الآتية:</a:t>
            </a:r>
          </a:p>
          <a:p>
            <a:pPr marL="457200" indent="-457200" algn="r" defTabSz="914012" rtl="1">
              <a:spcBef>
                <a:spcPts val="600"/>
              </a:spcBef>
              <a:spcAft>
                <a:spcPts val="600"/>
              </a:spcAft>
              <a:buFont typeface="Arial" panose="020B0604020202020204" pitchFamily="34" charset="0"/>
              <a:buChar char="•"/>
              <a:defRPr/>
            </a:pPr>
            <a:r>
              <a:rPr lang="ar-SA" sz="3000" b="1" dirty="0" smtClean="0">
                <a:solidFill>
                  <a:srgbClr val="FF0000"/>
                </a:solidFill>
                <a:latin typeface="Arial" pitchFamily="34" charset="0"/>
              </a:rPr>
              <a:t>فارق التوقيت العالمي</a:t>
            </a:r>
            <a:r>
              <a:rPr lang="ar-SA" sz="3000" b="1" dirty="0" smtClean="0">
                <a:solidFill>
                  <a:srgbClr val="FF0000"/>
                </a:solidFill>
                <a:latin typeface="Agency FB" panose="020B0503020202020204" pitchFamily="34" charset="0"/>
              </a:rPr>
              <a:t>√</a:t>
            </a:r>
            <a:endParaRPr lang="ar-SA" sz="3000" b="1" dirty="0" smtClean="0">
              <a:solidFill>
                <a:srgbClr val="FF0000"/>
              </a:solidFill>
              <a:latin typeface="Arial" pitchFamily="34" charset="0"/>
            </a:endParaRPr>
          </a:p>
          <a:p>
            <a:pPr marL="457200" indent="-457200" algn="r" defTabSz="914012" rtl="1">
              <a:spcBef>
                <a:spcPts val="600"/>
              </a:spcBef>
              <a:spcAft>
                <a:spcPts val="600"/>
              </a:spcAft>
              <a:buFont typeface="Arial" panose="020B0604020202020204" pitchFamily="34" charset="0"/>
              <a:buChar char="•"/>
              <a:defRPr/>
            </a:pPr>
            <a:r>
              <a:rPr lang="ar-SA" sz="3000" b="1" dirty="0" smtClean="0">
                <a:solidFill>
                  <a:srgbClr val="FF0000"/>
                </a:solidFill>
                <a:latin typeface="Arial" pitchFamily="34" charset="0"/>
              </a:rPr>
              <a:t>التخطيط للرحلات</a:t>
            </a:r>
            <a:r>
              <a:rPr lang="ar-SA" sz="3000" b="1" dirty="0" smtClean="0">
                <a:solidFill>
                  <a:srgbClr val="FF0000"/>
                </a:solidFill>
                <a:latin typeface="Agency FB" panose="020B0503020202020204" pitchFamily="34" charset="0"/>
              </a:rPr>
              <a:t>√</a:t>
            </a:r>
            <a:endParaRPr lang="ar-SA" sz="3000" b="1" dirty="0" smtClean="0">
              <a:solidFill>
                <a:srgbClr val="FF0000"/>
              </a:solidFill>
              <a:latin typeface="Arial" pitchFamily="34" charset="0"/>
            </a:endParaRPr>
          </a:p>
          <a:p>
            <a:pPr marL="457200" indent="-457200" algn="r" defTabSz="914012" rtl="1">
              <a:spcBef>
                <a:spcPts val="600"/>
              </a:spcBef>
              <a:spcAft>
                <a:spcPts val="600"/>
              </a:spcAft>
              <a:buFont typeface="Arial" panose="020B0604020202020204" pitchFamily="34" charset="0"/>
              <a:buChar char="•"/>
              <a:defRPr/>
            </a:pPr>
            <a:r>
              <a:rPr lang="ar-SA" sz="3000" b="1" dirty="0" smtClean="0">
                <a:solidFill>
                  <a:schemeClr val="tx1"/>
                </a:solidFill>
                <a:latin typeface="Arial" pitchFamily="34" charset="0"/>
              </a:rPr>
              <a:t>جدول الرحلات</a:t>
            </a:r>
            <a:endParaRPr lang="en-US" sz="3000" b="1" dirty="0">
              <a:solidFill>
                <a:schemeClr val="tx1"/>
              </a:solidFill>
              <a:latin typeface="Arial" pitchFamily="34" charset="0"/>
            </a:endParaRPr>
          </a:p>
        </p:txBody>
      </p:sp>
      <p:sp>
        <p:nvSpPr>
          <p:cNvPr id="14" name="مستطيل مستدير الزوايا 13"/>
          <p:cNvSpPr/>
          <p:nvPr/>
        </p:nvSpPr>
        <p:spPr>
          <a:xfrm>
            <a:off x="2349137"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3961066" y="337483"/>
            <a:ext cx="4268121" cy="830997"/>
          </a:xfrm>
          <a:prstGeom prst="rect">
            <a:avLst/>
          </a:prstGeom>
        </p:spPr>
        <p:txBody>
          <a:bodyPr wrap="square">
            <a:spAutoFit/>
          </a:bodyPr>
          <a:lstStyle/>
          <a:p>
            <a:pPr algn="ctr"/>
            <a:r>
              <a:rPr lang="ar-SA" sz="4800" dirty="0">
                <a:ln w="9525">
                  <a:noFill/>
                  <a:prstDash val="solid"/>
                </a:ln>
                <a:solidFill>
                  <a:schemeClr val="bg1"/>
                </a:solidFill>
                <a:latin typeface="Arial Black" panose="020B0A04020102020204" pitchFamily="34" charset="0"/>
                <a:cs typeface="PT Bold Heading" panose="02010400000000000000" pitchFamily="2" charset="-78"/>
              </a:rPr>
              <a:t>أهداف الوحدة</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29" name="Shape 631">
            <a:extLst>
              <a:ext uri="{FF2B5EF4-FFF2-40B4-BE49-F238E27FC236}">
                <a16:creationId xmlns:a16="http://schemas.microsoft.com/office/drawing/2014/main" xmlns="" id="{9DE0399B-6A40-495E-B773-BA7B46FB702D}"/>
              </a:ext>
            </a:extLst>
          </p:cNvPr>
          <p:cNvGrpSpPr/>
          <p:nvPr/>
        </p:nvGrpSpPr>
        <p:grpSpPr>
          <a:xfrm>
            <a:off x="9108653" y="318770"/>
            <a:ext cx="827524" cy="848823"/>
            <a:chOff x="5961125" y="1623900"/>
            <a:chExt cx="427450" cy="448175"/>
          </a:xfrm>
        </p:grpSpPr>
        <p:sp>
          <p:nvSpPr>
            <p:cNvPr id="30" name="Shape 632">
              <a:extLst>
                <a:ext uri="{FF2B5EF4-FFF2-40B4-BE49-F238E27FC236}">
                  <a16:creationId xmlns:a16="http://schemas.microsoft.com/office/drawing/2014/main" xmlns=""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a16="http://schemas.microsoft.com/office/drawing/2014/main" xmlns=""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a16="http://schemas.microsoft.com/office/drawing/2014/main" xmlns=""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a16="http://schemas.microsoft.com/office/drawing/2014/main" xmlns=""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a16="http://schemas.microsoft.com/office/drawing/2014/main" xmlns=""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a16="http://schemas.microsoft.com/office/drawing/2014/main" xmlns=""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a16="http://schemas.microsoft.com/office/drawing/2014/main" xmlns=""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6" name="Straight Connector 15"/>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Rectangle 16"/>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TextBox 17">
            <a:extLst>
              <a:ext uri="{FF2B5EF4-FFF2-40B4-BE49-F238E27FC236}">
                <a16:creationId xmlns:a16="http://schemas.microsoft.com/office/drawing/2014/main" xmlns="" id="{1844FD2C-0813-4612-83CC-09AC82430CF7}"/>
              </a:ext>
            </a:extLst>
          </p:cNvPr>
          <p:cNvSpPr txBox="1"/>
          <p:nvPr/>
        </p:nvSpPr>
        <p:spPr>
          <a:xfrm>
            <a:off x="548945" y="6336342"/>
            <a:ext cx="7522234"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a:t>الوحدة:  دليل الرحلات بشركات الطيران (النسخة العالمية)   </a:t>
            </a:r>
            <a:r>
              <a:rPr lang="ar-SA" dirty="0" smtClean="0"/>
              <a:t>(4)                </a:t>
            </a:r>
            <a:r>
              <a:rPr lang="ar-SA" dirty="0"/>
              <a:t>أعمال مكاتب وكالات السفريات                    سفر 312</a:t>
            </a:r>
          </a:p>
        </p:txBody>
      </p:sp>
    </p:spTree>
    <p:extLst>
      <p:ext uri="{BB962C8B-B14F-4D97-AF65-F5344CB8AC3E}">
        <p14:creationId xmlns:p14="http://schemas.microsoft.com/office/powerpoint/2010/main" val="315796276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0">
                                            <p:txEl>
                                              <p:pRg st="2" end="2"/>
                                            </p:txEl>
                                          </p:spTgt>
                                        </p:tgtEl>
                                        <p:attrNameLst>
                                          <p:attrName>style.visibility</p:attrName>
                                        </p:attrNameLst>
                                      </p:cBhvr>
                                      <p:to>
                                        <p:strVal val="visible"/>
                                      </p:to>
                                    </p:set>
                                    <p:animEffect transition="in" filter="fade">
                                      <p:cBhvr>
                                        <p:cTn id="13" dur="1000"/>
                                        <p:tgtEl>
                                          <p:spTgt spid="20">
                                            <p:txEl>
                                              <p:pRg st="2" end="2"/>
                                            </p:txEl>
                                          </p:spTgt>
                                        </p:tgtEl>
                                      </p:cBhvr>
                                    </p:animEffect>
                                    <p:anim calcmode="lin" valueType="num">
                                      <p:cBhvr>
                                        <p:cTn id="14"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0">
                                            <p:txEl>
                                              <p:pRg st="3" end="3"/>
                                            </p:txEl>
                                          </p:spTgt>
                                        </p:tgtEl>
                                        <p:attrNameLst>
                                          <p:attrName>style.visibility</p:attrName>
                                        </p:attrNameLst>
                                      </p:cBhvr>
                                      <p:to>
                                        <p:strVal val="visible"/>
                                      </p:to>
                                    </p:set>
                                    <p:animEffect transition="in" filter="fade">
                                      <p:cBhvr>
                                        <p:cTn id="20" dur="1000"/>
                                        <p:tgtEl>
                                          <p:spTgt spid="20">
                                            <p:txEl>
                                              <p:pRg st="3" end="3"/>
                                            </p:txEl>
                                          </p:spTgt>
                                        </p:tgtEl>
                                      </p:cBhvr>
                                    </p:animEffect>
                                    <p:anim calcmode="lin" valueType="num">
                                      <p:cBhvr>
                                        <p:cTn id="21" dur="10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fade">
                                      <p:cBhvr>
                                        <p:cTn id="27" dur="1000"/>
                                        <p:tgtEl>
                                          <p:spTgt spid="20">
                                            <p:txEl>
                                              <p:pRg st="4" end="4"/>
                                            </p:txEl>
                                          </p:spTgt>
                                        </p:tgtEl>
                                      </p:cBhvr>
                                    </p:animEffect>
                                    <p:anim calcmode="lin" valueType="num">
                                      <p:cBhvr>
                                        <p:cTn id="28" dur="10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مستدير الزوايا 13"/>
          <p:cNvSpPr/>
          <p:nvPr/>
        </p:nvSpPr>
        <p:spPr>
          <a:xfrm>
            <a:off x="20116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1801478" y="469367"/>
            <a:ext cx="7279725" cy="523220"/>
          </a:xfrm>
          <a:prstGeom prst="rect">
            <a:avLst/>
          </a:prstGeom>
        </p:spPr>
        <p:txBody>
          <a:bodyPr wrap="square">
            <a:spAutoFit/>
          </a:bodyPr>
          <a:lstStyle/>
          <a:p>
            <a:pPr algn="ctr"/>
            <a:r>
              <a:rPr lang="ar-SA" sz="2800" dirty="0">
                <a:ln w="9525">
                  <a:noFill/>
                  <a:prstDash val="solid"/>
                </a:ln>
                <a:solidFill>
                  <a:schemeClr val="bg1"/>
                </a:solidFill>
                <a:latin typeface="Arial Black" panose="020B0A04020102020204" pitchFamily="34" charset="0"/>
                <a:cs typeface="PT Bold Heading" panose="02010400000000000000" pitchFamily="2" charset="-78"/>
              </a:rPr>
              <a:t>معلومات دليل الرحلات لشركات الطيران </a:t>
            </a:r>
            <a:endParaRPr lang="en-US" sz="2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6" name="Google Shape;536;p37">
            <a:extLst>
              <a:ext uri="{FF2B5EF4-FFF2-40B4-BE49-F238E27FC236}">
                <a16:creationId xmlns:a16="http://schemas.microsoft.com/office/drawing/2014/main" xmlns="" id="{7FC1B916-0A62-4F9E-AE2F-2B9EAB95432E}"/>
              </a:ext>
            </a:extLst>
          </p:cNvPr>
          <p:cNvGrpSpPr/>
          <p:nvPr/>
        </p:nvGrpSpPr>
        <p:grpSpPr>
          <a:xfrm>
            <a:off x="8780254" y="255819"/>
            <a:ext cx="723406" cy="912661"/>
            <a:chOff x="590250" y="244200"/>
            <a:chExt cx="407975" cy="532175"/>
          </a:xfrm>
        </p:grpSpPr>
        <p:sp>
          <p:nvSpPr>
            <p:cNvPr id="7" name="Google Shape;537;p37">
              <a:extLst>
                <a:ext uri="{FF2B5EF4-FFF2-40B4-BE49-F238E27FC236}">
                  <a16:creationId xmlns:a16="http://schemas.microsoft.com/office/drawing/2014/main" xmlns="" id="{1281F76F-3FA9-4457-AA25-8ABD765ED3F0}"/>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8;p37">
              <a:extLst>
                <a:ext uri="{FF2B5EF4-FFF2-40B4-BE49-F238E27FC236}">
                  <a16:creationId xmlns:a16="http://schemas.microsoft.com/office/drawing/2014/main" xmlns="" id="{1C558410-4C32-4B68-9FCC-A4037194F953}"/>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9;p37">
              <a:extLst>
                <a:ext uri="{FF2B5EF4-FFF2-40B4-BE49-F238E27FC236}">
                  <a16:creationId xmlns:a16="http://schemas.microsoft.com/office/drawing/2014/main" xmlns="" id="{E2F9AAF5-D698-4BD8-8C25-D844DEB5E49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0;p37">
              <a:extLst>
                <a:ext uri="{FF2B5EF4-FFF2-40B4-BE49-F238E27FC236}">
                  <a16:creationId xmlns:a16="http://schemas.microsoft.com/office/drawing/2014/main" xmlns="" id="{D3A26BA2-4BFC-4053-A086-D3CB78A509C7}"/>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1;p37">
              <a:extLst>
                <a:ext uri="{FF2B5EF4-FFF2-40B4-BE49-F238E27FC236}">
                  <a16:creationId xmlns:a16="http://schemas.microsoft.com/office/drawing/2014/main" xmlns="" id="{5982B587-152F-4CEB-B8F4-7A0597F58614}"/>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2;p37">
              <a:extLst>
                <a:ext uri="{FF2B5EF4-FFF2-40B4-BE49-F238E27FC236}">
                  <a16:creationId xmlns:a16="http://schemas.microsoft.com/office/drawing/2014/main" xmlns="" id="{5DE117C0-6FAE-488F-AB3A-BCF065344DB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3;p37">
              <a:extLst>
                <a:ext uri="{FF2B5EF4-FFF2-40B4-BE49-F238E27FC236}">
                  <a16:creationId xmlns:a16="http://schemas.microsoft.com/office/drawing/2014/main" xmlns="" id="{7930F5DF-8A57-422A-B0B1-5B43BBAE66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4;p37">
              <a:extLst>
                <a:ext uri="{FF2B5EF4-FFF2-40B4-BE49-F238E27FC236}">
                  <a16:creationId xmlns:a16="http://schemas.microsoft.com/office/drawing/2014/main" xmlns="" id="{FD3BE007-EA00-475C-ABCD-FD0F8EF42793}"/>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5;p37">
              <a:extLst>
                <a:ext uri="{FF2B5EF4-FFF2-40B4-BE49-F238E27FC236}">
                  <a16:creationId xmlns:a16="http://schemas.microsoft.com/office/drawing/2014/main" xmlns="" id="{0379C008-93F2-45D5-829F-AB5931E60B8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6;p37">
              <a:extLst>
                <a:ext uri="{FF2B5EF4-FFF2-40B4-BE49-F238E27FC236}">
                  <a16:creationId xmlns:a16="http://schemas.microsoft.com/office/drawing/2014/main" xmlns="" id="{5DF866A5-78F5-4601-B0B1-4322BF00952C}"/>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7;p37">
              <a:extLst>
                <a:ext uri="{FF2B5EF4-FFF2-40B4-BE49-F238E27FC236}">
                  <a16:creationId xmlns:a16="http://schemas.microsoft.com/office/drawing/2014/main" xmlns="" id="{394AE3AC-FBB7-4C79-96A4-81C31DE4F203}"/>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8;p37">
              <a:extLst>
                <a:ext uri="{FF2B5EF4-FFF2-40B4-BE49-F238E27FC236}">
                  <a16:creationId xmlns:a16="http://schemas.microsoft.com/office/drawing/2014/main" xmlns="" id="{8038E78C-438D-4D57-85A0-883970A16C7A}"/>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9;p37">
              <a:extLst>
                <a:ext uri="{FF2B5EF4-FFF2-40B4-BE49-F238E27FC236}">
                  <a16:creationId xmlns:a16="http://schemas.microsoft.com/office/drawing/2014/main" xmlns="" id="{F2B52DFF-07D0-4E76-909C-380F39A0942D}"/>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0;p37">
              <a:extLst>
                <a:ext uri="{FF2B5EF4-FFF2-40B4-BE49-F238E27FC236}">
                  <a16:creationId xmlns:a16="http://schemas.microsoft.com/office/drawing/2014/main" xmlns="" id="{36590B1A-8F02-4A2A-894A-604A4B87681F}"/>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مستطيل مستدير الزوايا 15">
            <a:extLst>
              <a:ext uri="{FF2B5EF4-FFF2-40B4-BE49-F238E27FC236}">
                <a16:creationId xmlns:a16="http://schemas.microsoft.com/office/drawing/2014/main" xmlns="" id="{E428B626-5282-4644-B004-273CB12F5E62}"/>
              </a:ext>
            </a:extLst>
          </p:cNvPr>
          <p:cNvSpPr/>
          <p:nvPr/>
        </p:nvSpPr>
        <p:spPr>
          <a:xfrm>
            <a:off x="152400" y="1445619"/>
            <a:ext cx="11898702" cy="4661267"/>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sp>
        <p:nvSpPr>
          <p:cNvPr id="25" name="مستطيل مستدير الزوايا 5">
            <a:extLst>
              <a:ext uri="{FF2B5EF4-FFF2-40B4-BE49-F238E27FC236}">
                <a16:creationId xmlns:a16="http://schemas.microsoft.com/office/drawing/2014/main" xmlns="" id="{C12519FC-B869-4A68-9BDF-6EE7CC6DD33B}"/>
              </a:ext>
            </a:extLst>
          </p:cNvPr>
          <p:cNvSpPr/>
          <p:nvPr/>
        </p:nvSpPr>
        <p:spPr>
          <a:xfrm>
            <a:off x="5917721" y="1577130"/>
            <a:ext cx="6020375"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sz="2800" dirty="0">
                <a:solidFill>
                  <a:srgbClr val="3F5378"/>
                </a:solidFill>
              </a:rPr>
              <a:t>15. </a:t>
            </a:r>
            <a:r>
              <a:rPr lang="ar-SA" sz="2400" dirty="0">
                <a:solidFill>
                  <a:srgbClr val="3F5378"/>
                </a:solidFill>
                <a:cs typeface="PT Bold Heading" panose="02010400000000000000" pitchFamily="2" charset="-78"/>
              </a:rPr>
              <a:t>جدول الرحلات - </a:t>
            </a:r>
            <a:r>
              <a:rPr lang="en-US" sz="2400" b="1" dirty="0">
                <a:solidFill>
                  <a:srgbClr val="3F5378"/>
                </a:solidFill>
                <a:cs typeface="PT Bold Heading" panose="02010400000000000000" pitchFamily="2" charset="-78"/>
              </a:rPr>
              <a:t>Flight Schedules</a:t>
            </a:r>
            <a:endParaRPr lang="ar-SA" sz="2400" b="1" dirty="0">
              <a:solidFill>
                <a:srgbClr val="3F5378"/>
              </a:solidFill>
              <a:cs typeface="PT Bold Heading" panose="02010400000000000000" pitchFamily="2" charset="-78"/>
            </a:endParaRPr>
          </a:p>
        </p:txBody>
      </p:sp>
      <p:pic>
        <p:nvPicPr>
          <p:cNvPr id="2" name="Picture 1">
            <a:extLst>
              <a:ext uri="{FF2B5EF4-FFF2-40B4-BE49-F238E27FC236}">
                <a16:creationId xmlns:a16="http://schemas.microsoft.com/office/drawing/2014/main" xmlns="" id="{3272DD9D-6FDC-41B9-87DD-C8A873AE52C2}"/>
              </a:ext>
            </a:extLst>
          </p:cNvPr>
          <p:cNvPicPr>
            <a:picLocks noChangeAspect="1"/>
          </p:cNvPicPr>
          <p:nvPr/>
        </p:nvPicPr>
        <p:blipFill rotWithShape="1">
          <a:blip r:embed="rId2"/>
          <a:srcRect l="39269" t="45786" r="32783" b="22997"/>
          <a:stretch/>
        </p:blipFill>
        <p:spPr>
          <a:xfrm>
            <a:off x="3201426" y="3064155"/>
            <a:ext cx="4703721" cy="2955300"/>
          </a:xfrm>
          <a:prstGeom prst="rect">
            <a:avLst/>
          </a:prstGeom>
        </p:spPr>
      </p:pic>
      <p:sp>
        <p:nvSpPr>
          <p:cNvPr id="27" name="Rectangle 26">
            <a:extLst>
              <a:ext uri="{FF2B5EF4-FFF2-40B4-BE49-F238E27FC236}">
                <a16:creationId xmlns:a16="http://schemas.microsoft.com/office/drawing/2014/main" xmlns="" id="{4D99E27F-61C6-4AE7-AADD-ABFD2E12CFD9}"/>
              </a:ext>
            </a:extLst>
          </p:cNvPr>
          <p:cNvSpPr/>
          <p:nvPr/>
        </p:nvSpPr>
        <p:spPr>
          <a:xfrm>
            <a:off x="5813774" y="2428285"/>
            <a:ext cx="6124322" cy="523220"/>
          </a:xfrm>
          <a:prstGeom prst="rect">
            <a:avLst/>
          </a:prstGeom>
        </p:spPr>
        <p:txBody>
          <a:bodyPr wrap="square">
            <a:spAutoFit/>
          </a:bodyPr>
          <a:lstStyle/>
          <a:p>
            <a:pPr algn="just" rtl="1"/>
            <a:r>
              <a:rPr lang="ar-SA" sz="2800" b="1" dirty="0">
                <a:latin typeface="Sakkal Majalla" panose="02000000000000000000" pitchFamily="2" charset="-78"/>
                <a:cs typeface="Sakkal Majalla" panose="02000000000000000000" pitchFamily="2" charset="-78"/>
              </a:rPr>
              <a:t>جداول الرحلات لكل بلد مرتبة بحسب الحروف الأبجدية.</a:t>
            </a:r>
            <a:endParaRPr lang="ar-BH" sz="2800" b="1" dirty="0">
              <a:latin typeface="Sakkal Majalla" panose="02000000000000000000" pitchFamily="2" charset="-78"/>
              <a:cs typeface="Sakkal Majalla" panose="02000000000000000000" pitchFamily="2" charset="-78"/>
            </a:endParaRP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4919" y="25873"/>
            <a:ext cx="1646183" cy="1268068"/>
          </a:xfrm>
          <a:prstGeom prst="rect">
            <a:avLst/>
          </a:prstGeom>
        </p:spPr>
      </p:pic>
      <p:cxnSp>
        <p:nvCxnSpPr>
          <p:cNvPr id="30" name="Straight Connector 29"/>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Rectangle 30"/>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2" name="TextBox 31">
            <a:extLst>
              <a:ext uri="{FF2B5EF4-FFF2-40B4-BE49-F238E27FC236}">
                <a16:creationId xmlns:a16="http://schemas.microsoft.com/office/drawing/2014/main" xmlns="" id="{1844FD2C-0813-4612-83CC-09AC82430CF7}"/>
              </a:ext>
            </a:extLst>
          </p:cNvPr>
          <p:cNvSpPr txBox="1"/>
          <p:nvPr/>
        </p:nvSpPr>
        <p:spPr>
          <a:xfrm>
            <a:off x="548945" y="6336342"/>
            <a:ext cx="7522234"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a:t>الوحدة:  دليل الرحلات بشركات الطيران (النسخة العالمية)   </a:t>
            </a:r>
            <a:r>
              <a:rPr lang="ar-SA" dirty="0" smtClean="0"/>
              <a:t>(4)                </a:t>
            </a:r>
            <a:r>
              <a:rPr lang="ar-SA" dirty="0"/>
              <a:t>أعمال مكاتب وكالات السفريات                    سفر 312</a:t>
            </a:r>
          </a:p>
        </p:txBody>
      </p:sp>
    </p:spTree>
    <p:extLst>
      <p:ext uri="{BB962C8B-B14F-4D97-AF65-F5344CB8AC3E}">
        <p14:creationId xmlns:p14="http://schemas.microsoft.com/office/powerpoint/2010/main" val="259384632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930C97ED-1EA4-4F48-AB8D-314B631154AC}"/>
              </a:ext>
            </a:extLst>
          </p:cNvPr>
          <p:cNvSpPr/>
          <p:nvPr/>
        </p:nvSpPr>
        <p:spPr>
          <a:xfrm>
            <a:off x="152400" y="1445619"/>
            <a:ext cx="11933208" cy="4556275"/>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defTabSz="914012" rtl="1">
              <a:spcBef>
                <a:spcPts val="600"/>
              </a:spcBef>
              <a:spcAft>
                <a:spcPts val="600"/>
              </a:spcAft>
              <a:defRPr/>
            </a:pPr>
            <a:r>
              <a:rPr lang="ar-BH" sz="4000" b="1" dirty="0">
                <a:solidFill>
                  <a:srgbClr val="C00000"/>
                </a:solidFill>
                <a:latin typeface="Arial" pitchFamily="34" charset="0"/>
              </a:rPr>
              <a:t>يُتوقَع من الطالب بعد دراسة هذا الفصل أن:</a:t>
            </a:r>
            <a:endParaRPr lang="ar-SA" sz="4000" b="1" dirty="0">
              <a:solidFill>
                <a:srgbClr val="C00000"/>
              </a:solidFill>
              <a:latin typeface="Arial" pitchFamily="34" charset="0"/>
            </a:endParaRPr>
          </a:p>
          <a:p>
            <a:pPr algn="r" defTabSz="914012" rtl="1">
              <a:spcBef>
                <a:spcPts val="600"/>
              </a:spcBef>
              <a:spcAft>
                <a:spcPts val="600"/>
              </a:spcAft>
              <a:defRPr/>
            </a:pPr>
            <a:r>
              <a:rPr lang="ar-SA" sz="3000" b="1" dirty="0" smtClean="0">
                <a:solidFill>
                  <a:srgbClr val="C00000"/>
                </a:solidFill>
                <a:latin typeface="Arial" pitchFamily="34" charset="0"/>
              </a:rPr>
              <a:t>يلم باستخدام دليل الرحلات بشركات الطيران في تحديد المعلومات الآتية:</a:t>
            </a:r>
          </a:p>
          <a:p>
            <a:pPr marL="457200" indent="-457200" algn="r" defTabSz="914012" rtl="1">
              <a:spcBef>
                <a:spcPts val="600"/>
              </a:spcBef>
              <a:spcAft>
                <a:spcPts val="600"/>
              </a:spcAft>
              <a:buFont typeface="Arial" panose="020B0604020202020204" pitchFamily="34" charset="0"/>
              <a:buChar char="•"/>
              <a:defRPr/>
            </a:pPr>
            <a:r>
              <a:rPr lang="ar-SA" sz="3000" b="1" dirty="0" smtClean="0">
                <a:solidFill>
                  <a:srgbClr val="FF0000"/>
                </a:solidFill>
                <a:latin typeface="Arial" pitchFamily="34" charset="0"/>
              </a:rPr>
              <a:t>فارق التوقيت العالمي</a:t>
            </a:r>
            <a:r>
              <a:rPr lang="ar-SA" sz="3000" b="1" dirty="0" smtClean="0">
                <a:solidFill>
                  <a:srgbClr val="FF0000"/>
                </a:solidFill>
                <a:latin typeface="Agency FB" panose="020B0503020202020204" pitchFamily="34" charset="0"/>
              </a:rPr>
              <a:t>√</a:t>
            </a:r>
            <a:endParaRPr lang="ar-SA" sz="3000" b="1" dirty="0" smtClean="0">
              <a:solidFill>
                <a:srgbClr val="FF0000"/>
              </a:solidFill>
              <a:latin typeface="Arial" pitchFamily="34" charset="0"/>
            </a:endParaRPr>
          </a:p>
          <a:p>
            <a:pPr marL="457200" indent="-457200" algn="r" defTabSz="914012" rtl="1">
              <a:spcBef>
                <a:spcPts val="600"/>
              </a:spcBef>
              <a:spcAft>
                <a:spcPts val="600"/>
              </a:spcAft>
              <a:buFont typeface="Arial" panose="020B0604020202020204" pitchFamily="34" charset="0"/>
              <a:buChar char="•"/>
              <a:defRPr/>
            </a:pPr>
            <a:r>
              <a:rPr lang="ar-SA" sz="3000" b="1" dirty="0" smtClean="0">
                <a:solidFill>
                  <a:srgbClr val="FF0000"/>
                </a:solidFill>
                <a:latin typeface="Arial" pitchFamily="34" charset="0"/>
              </a:rPr>
              <a:t>التخطيط للرحلات</a:t>
            </a:r>
            <a:r>
              <a:rPr lang="ar-SA" sz="3000" b="1" dirty="0" smtClean="0">
                <a:solidFill>
                  <a:srgbClr val="FF0000"/>
                </a:solidFill>
                <a:latin typeface="Agency FB" panose="020B0503020202020204" pitchFamily="34" charset="0"/>
              </a:rPr>
              <a:t>√</a:t>
            </a:r>
            <a:endParaRPr lang="ar-SA" sz="3000" b="1" dirty="0" smtClean="0">
              <a:solidFill>
                <a:srgbClr val="FF0000"/>
              </a:solidFill>
              <a:latin typeface="Arial" pitchFamily="34" charset="0"/>
            </a:endParaRPr>
          </a:p>
          <a:p>
            <a:pPr marL="457200" indent="-457200" algn="r" defTabSz="914012" rtl="1">
              <a:spcBef>
                <a:spcPts val="600"/>
              </a:spcBef>
              <a:spcAft>
                <a:spcPts val="600"/>
              </a:spcAft>
              <a:buFont typeface="Arial" panose="020B0604020202020204" pitchFamily="34" charset="0"/>
              <a:buChar char="•"/>
              <a:defRPr/>
            </a:pPr>
            <a:r>
              <a:rPr lang="ar-SA" sz="3000" b="1" dirty="0" smtClean="0">
                <a:solidFill>
                  <a:srgbClr val="FF0000"/>
                </a:solidFill>
                <a:latin typeface="Arial" pitchFamily="34" charset="0"/>
              </a:rPr>
              <a:t>جدول الرحلات</a:t>
            </a:r>
            <a:r>
              <a:rPr lang="ar-SA" sz="3000" b="1" dirty="0" smtClean="0">
                <a:solidFill>
                  <a:srgbClr val="FF0000"/>
                </a:solidFill>
                <a:latin typeface="Agency FB" panose="020B0503020202020204" pitchFamily="34" charset="0"/>
              </a:rPr>
              <a:t>√</a:t>
            </a:r>
            <a:endParaRPr lang="en-US" sz="3000" b="1" dirty="0">
              <a:solidFill>
                <a:srgbClr val="FF0000"/>
              </a:solidFill>
              <a:latin typeface="Arial" pitchFamily="34" charset="0"/>
            </a:endParaRPr>
          </a:p>
        </p:txBody>
      </p:sp>
      <p:sp>
        <p:nvSpPr>
          <p:cNvPr id="14" name="مستطيل مستدير الزوايا 13"/>
          <p:cNvSpPr/>
          <p:nvPr/>
        </p:nvSpPr>
        <p:spPr>
          <a:xfrm>
            <a:off x="2242457" y="290332"/>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780761" y="444184"/>
            <a:ext cx="4268121" cy="830997"/>
          </a:xfrm>
          <a:prstGeom prst="rect">
            <a:avLst/>
          </a:prstGeom>
        </p:spPr>
        <p:txBody>
          <a:bodyPr wrap="square">
            <a:spAutoFit/>
          </a:bodyPr>
          <a:lstStyle/>
          <a:p>
            <a:pPr algn="ctr"/>
            <a:r>
              <a:rPr lang="ar-SA" sz="4800" dirty="0">
                <a:ln w="9525">
                  <a:noFill/>
                  <a:prstDash val="solid"/>
                </a:ln>
                <a:solidFill>
                  <a:schemeClr val="bg1"/>
                </a:solidFill>
                <a:latin typeface="Arial Black" panose="020B0A04020102020204" pitchFamily="34" charset="0"/>
                <a:cs typeface="PT Bold Heading" panose="02010400000000000000" pitchFamily="2" charset="-78"/>
              </a:rPr>
              <a:t>أهداف الوحدة</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29" name="Shape 631">
            <a:extLst>
              <a:ext uri="{FF2B5EF4-FFF2-40B4-BE49-F238E27FC236}">
                <a16:creationId xmlns:a16="http://schemas.microsoft.com/office/drawing/2014/main" xmlns="" id="{9DE0399B-6A40-495E-B773-BA7B46FB702D}"/>
              </a:ext>
            </a:extLst>
          </p:cNvPr>
          <p:cNvGrpSpPr/>
          <p:nvPr/>
        </p:nvGrpSpPr>
        <p:grpSpPr>
          <a:xfrm>
            <a:off x="9044449" y="368897"/>
            <a:ext cx="827524" cy="848823"/>
            <a:chOff x="5961125" y="1623900"/>
            <a:chExt cx="427450" cy="448175"/>
          </a:xfrm>
        </p:grpSpPr>
        <p:sp>
          <p:nvSpPr>
            <p:cNvPr id="30" name="Shape 632">
              <a:extLst>
                <a:ext uri="{FF2B5EF4-FFF2-40B4-BE49-F238E27FC236}">
                  <a16:creationId xmlns:a16="http://schemas.microsoft.com/office/drawing/2014/main" xmlns=""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a16="http://schemas.microsoft.com/office/drawing/2014/main" xmlns=""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a16="http://schemas.microsoft.com/office/drawing/2014/main" xmlns=""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a16="http://schemas.microsoft.com/office/drawing/2014/main" xmlns=""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a16="http://schemas.microsoft.com/office/drawing/2014/main" xmlns=""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a16="http://schemas.microsoft.com/office/drawing/2014/main" xmlns=""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a16="http://schemas.microsoft.com/office/drawing/2014/main" xmlns=""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1461" y="-3751"/>
            <a:ext cx="1646183" cy="1268068"/>
          </a:xfrm>
          <a:prstGeom prst="rect">
            <a:avLst/>
          </a:prstGeom>
        </p:spPr>
      </p:pic>
      <p:cxnSp>
        <p:nvCxnSpPr>
          <p:cNvPr id="16" name="Straight Connector 15"/>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Rectangle 16"/>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TextBox 17">
            <a:extLst>
              <a:ext uri="{FF2B5EF4-FFF2-40B4-BE49-F238E27FC236}">
                <a16:creationId xmlns:a16="http://schemas.microsoft.com/office/drawing/2014/main" xmlns="" id="{1844FD2C-0813-4612-83CC-09AC82430CF7}"/>
              </a:ext>
            </a:extLst>
          </p:cNvPr>
          <p:cNvSpPr txBox="1"/>
          <p:nvPr/>
        </p:nvSpPr>
        <p:spPr>
          <a:xfrm>
            <a:off x="548945" y="6336342"/>
            <a:ext cx="7522234"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a:t>الوحدة:  دليل الرحلات بشركات الطيران (النسخة العالمية)   </a:t>
            </a:r>
            <a:r>
              <a:rPr lang="ar-SA" dirty="0" smtClean="0"/>
              <a:t>(4)                </a:t>
            </a:r>
            <a:r>
              <a:rPr lang="ar-SA" dirty="0"/>
              <a:t>أعمال مكاتب وكالات السفريات                    سفر 312</a:t>
            </a:r>
          </a:p>
        </p:txBody>
      </p:sp>
    </p:spTree>
    <p:extLst>
      <p:ext uri="{BB962C8B-B14F-4D97-AF65-F5344CB8AC3E}">
        <p14:creationId xmlns:p14="http://schemas.microsoft.com/office/powerpoint/2010/main" val="61213454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0">
                                            <p:txEl>
                                              <p:pRg st="2" end="2"/>
                                            </p:txEl>
                                          </p:spTgt>
                                        </p:tgtEl>
                                        <p:attrNameLst>
                                          <p:attrName>style.visibility</p:attrName>
                                        </p:attrNameLst>
                                      </p:cBhvr>
                                      <p:to>
                                        <p:strVal val="visible"/>
                                      </p:to>
                                    </p:set>
                                    <p:animEffect transition="in" filter="fade">
                                      <p:cBhvr>
                                        <p:cTn id="13" dur="1000"/>
                                        <p:tgtEl>
                                          <p:spTgt spid="20">
                                            <p:txEl>
                                              <p:pRg st="2" end="2"/>
                                            </p:txEl>
                                          </p:spTgt>
                                        </p:tgtEl>
                                      </p:cBhvr>
                                    </p:animEffect>
                                    <p:anim calcmode="lin" valueType="num">
                                      <p:cBhvr>
                                        <p:cTn id="14"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0">
                                            <p:txEl>
                                              <p:pRg st="3" end="3"/>
                                            </p:txEl>
                                          </p:spTgt>
                                        </p:tgtEl>
                                        <p:attrNameLst>
                                          <p:attrName>style.visibility</p:attrName>
                                        </p:attrNameLst>
                                      </p:cBhvr>
                                      <p:to>
                                        <p:strVal val="visible"/>
                                      </p:to>
                                    </p:set>
                                    <p:animEffect transition="in" filter="fade">
                                      <p:cBhvr>
                                        <p:cTn id="20" dur="1000"/>
                                        <p:tgtEl>
                                          <p:spTgt spid="20">
                                            <p:txEl>
                                              <p:pRg st="3" end="3"/>
                                            </p:txEl>
                                          </p:spTgt>
                                        </p:tgtEl>
                                      </p:cBhvr>
                                    </p:animEffect>
                                    <p:anim calcmode="lin" valueType="num">
                                      <p:cBhvr>
                                        <p:cTn id="21" dur="10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fade">
                                      <p:cBhvr>
                                        <p:cTn id="27" dur="1000"/>
                                        <p:tgtEl>
                                          <p:spTgt spid="20">
                                            <p:txEl>
                                              <p:pRg st="4" end="4"/>
                                            </p:txEl>
                                          </p:spTgt>
                                        </p:tgtEl>
                                      </p:cBhvr>
                                    </p:animEffect>
                                    <p:anim calcmode="lin" valueType="num">
                                      <p:cBhvr>
                                        <p:cTn id="28" dur="10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PPT TMPLT.potx</Template>
  <TotalTime>18</TotalTime>
  <Words>936</Words>
  <Application>Microsoft Office PowerPoint</Application>
  <PresentationFormat>Widescreen</PresentationFormat>
  <Paragraphs>146</Paragraphs>
  <Slides>17</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vt:i4>
      </vt:variant>
    </vt:vector>
  </HeadingPairs>
  <TitlesOfParts>
    <vt:vector size="30" baseType="lpstr">
      <vt:lpstr>Agency FB</vt:lpstr>
      <vt:lpstr>Al-Mateen</vt:lpstr>
      <vt:lpstr>AL-Mohanad</vt:lpstr>
      <vt:lpstr>Arial</vt:lpstr>
      <vt:lpstr>Arial Black</vt:lpstr>
      <vt:lpstr>Calibri</vt:lpstr>
      <vt:lpstr>Calibri Light</vt:lpstr>
      <vt:lpstr>Century</vt:lpstr>
      <vt:lpstr>PT Bold Heading</vt:lpstr>
      <vt:lpstr>Sakkal Majalla</vt:lpstr>
      <vt:lpstr>Simplified Arabic</vt:lpstr>
      <vt:lpstr>Times New Roman</vt:lpstr>
      <vt:lpstr>Office Theme</vt:lpstr>
      <vt:lpstr>أعمال مكاتب وكالات السفريات (4)  سفر 312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AYSHA ALTHABET</dc:creator>
  <cp:lastModifiedBy>Mariam Jassim Khadem</cp:lastModifiedBy>
  <cp:revision>4</cp:revision>
  <cp:lastPrinted>2021-01-17T11:49:49Z</cp:lastPrinted>
  <dcterms:created xsi:type="dcterms:W3CDTF">2020-03-04T10:47:58Z</dcterms:created>
  <dcterms:modified xsi:type="dcterms:W3CDTF">2021-01-25T08:46:48Z</dcterms:modified>
</cp:coreProperties>
</file>