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iralgeriel.d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4;p11"/>
          <p:cNvSpPr txBox="1">
            <a:spLocks noGrp="1"/>
          </p:cNvSpPr>
          <p:nvPr>
            <p:ph type="ctrTitle"/>
          </p:nvPr>
        </p:nvSpPr>
        <p:spPr>
          <a:xfrm>
            <a:off x="3476742" y="317899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</a:t>
            </a: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السفريات</a:t>
            </a:r>
            <a:r>
              <a:rPr lang="en-US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/>
            </a:r>
            <a:br>
              <a:rPr lang="en-US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</a:b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(3)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2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2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80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312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4" t="28050" r="37948" b="14088"/>
          <a:stretch/>
        </p:blipFill>
        <p:spPr>
          <a:xfrm>
            <a:off x="541571" y="1563210"/>
            <a:ext cx="3439416" cy="4639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E8EEDB-1A32-45DC-A10A-01C07E459A90}"/>
              </a:ext>
            </a:extLst>
          </p:cNvPr>
          <p:cNvSpPr/>
          <p:nvPr/>
        </p:nvSpPr>
        <p:spPr>
          <a:xfrm>
            <a:off x="4980516" y="5473703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25051" y="28527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278354" y="354463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595952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6699644" y="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يقصد بـ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Airport Terminals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الرموز الرقمية لشركات الطيران.</a:t>
            </a: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25051" y="25148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401714" y="354463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57418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7356219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يقصد بـ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Airlines of the world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شركات الطيران العالمية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96930" y="188068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637583" y="252870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746763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7176003" y="-80283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146649" y="1756297"/>
            <a:ext cx="11436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6. يشير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  <a:sym typeface="Wingdings 3" panose="05040102010807070707" pitchFamily="18" charset="2"/>
              </a:rPr>
              <a:t>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الرمز إلى أن شركة الطيران عضو في الجمعية العامة للسياحة.</a:t>
            </a: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919" y="41596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533511" y="312446"/>
            <a:ext cx="7590203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461888" y="40977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694168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lvl="0" indent="-514350" algn="just" rtl="1">
              <a:buFont typeface="+mj-lt"/>
              <a:buAutoNum type="arabicParenR"/>
            </a:pP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just" rtl="1">
              <a:buFont typeface="+mj-lt"/>
              <a:buAutoNum type="arabicParenR"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الفائدة من معرفة تعدد المباني في مطار واحد؟</a:t>
            </a:r>
          </a:p>
          <a:p>
            <a:pPr marL="514350" lvl="0" indent="-514350" algn="just" rtl="1">
              <a:buFont typeface="+mj-lt"/>
              <a:buAutoNum type="arabicParenR"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just" rtl="1">
              <a:buFont typeface="+mj-lt"/>
              <a:buAutoNum type="arabicParenR"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النموذج الآتي اجب على السؤال:</a:t>
            </a:r>
          </a:p>
          <a:p>
            <a:pPr marL="514350" lvl="0" indent="-514350" algn="just" rtl="1">
              <a:buFont typeface="+mj-lt"/>
              <a:buAutoNum type="arabicParenR"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just" rtl="1">
              <a:buFont typeface="+mj-lt"/>
              <a:buAutoNum type="arabicParenR"/>
            </a:pPr>
            <a:endParaRPr lang="ar-SA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just" rtl="1">
              <a:buFont typeface="+mj-lt"/>
              <a:buAutoNum type="arabicParenR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>
              <a:buFont typeface="+mj-lt"/>
              <a:buAutoNum type="arabicParenR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>
              <a:buFont typeface="+mj-lt"/>
              <a:buAutoNum type="arabicParenR"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>
              <a:buFont typeface="+mj-lt"/>
              <a:buAutoNum type="arabicParenR"/>
            </a:pPr>
            <a:endParaRPr lang="ar-SA" sz="28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14350" indent="-514350" algn="just" rtl="1">
              <a:buFont typeface="+mj-lt"/>
              <a:buAutoNum type="arabicParenR"/>
            </a:pPr>
            <a:endParaRPr lang="ar-BH" sz="28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7290568" y="-19317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84353" y="3250215"/>
          <a:ext cx="8128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استخرج</a:t>
                      </a:r>
                      <a:r>
                        <a:rPr lang="ar-SA" baseline="0" dirty="0" smtClean="0"/>
                        <a:t> من المعلومات السابقة اسم المبنيين</a:t>
                      </a:r>
                    </a:p>
                    <a:p>
                      <a:pPr algn="ctr"/>
                      <a:endParaRPr lang="ar-SA" baseline="0" dirty="0" smtClean="0"/>
                    </a:p>
                    <a:p>
                      <a:pPr algn="ctr"/>
                      <a:endParaRPr lang="ar-SA" baseline="0" dirty="0" smtClean="0"/>
                    </a:p>
                    <a:p>
                      <a:pPr algn="ctr"/>
                      <a:r>
                        <a:rPr lang="ar-SA" baseline="0" dirty="0" smtClean="0"/>
                        <a:t>1:.....................................</a:t>
                      </a:r>
                    </a:p>
                    <a:p>
                      <a:pPr algn="ctr"/>
                      <a:endParaRPr lang="ar-SA" baseline="0" dirty="0" smtClean="0"/>
                    </a:p>
                    <a:p>
                      <a:pPr algn="ctr"/>
                      <a:endParaRPr lang="ar-SA" baseline="0" dirty="0" smtClean="0"/>
                    </a:p>
                    <a:p>
                      <a:pPr algn="ctr"/>
                      <a:r>
                        <a:rPr lang="ar-SA" baseline="0" dirty="0" smtClean="0"/>
                        <a:t>2:......................................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Bogota, Colombia                         BOG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1 </a:t>
                      </a:r>
                    </a:p>
                    <a:p>
                      <a:pPr algn="l"/>
                      <a:r>
                        <a:rPr lang="en-US" dirty="0" smtClean="0"/>
                        <a:t>Terminal 1</a:t>
                      </a:r>
                    </a:p>
                    <a:p>
                      <a:pPr algn="l"/>
                      <a:r>
                        <a:rPr lang="en-US" dirty="0" smtClean="0"/>
                        <a:t>AA,</a:t>
                      </a:r>
                      <a:r>
                        <a:rPr lang="en-US" baseline="0" dirty="0" smtClean="0"/>
                        <a:t> AC, AF, 4C, MX*, 9H. LR*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2</a:t>
                      </a:r>
                    </a:p>
                    <a:p>
                      <a:pPr algn="l"/>
                      <a:r>
                        <a:rPr lang="en-US" baseline="0" dirty="0" smtClean="0"/>
                        <a:t>Terminal 2</a:t>
                      </a:r>
                    </a:p>
                    <a:p>
                      <a:pPr algn="l"/>
                      <a:r>
                        <a:rPr lang="en-US" baseline="0" dirty="0" smtClean="0"/>
                        <a:t>AV, LR*, MX*, N2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9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557240" y="2910021"/>
            <a:ext cx="707752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5400" dirty="0">
                <a:solidFill>
                  <a:srgbClr val="FF98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 تمنياتنا لكم بالتوفيق</a:t>
            </a:r>
            <a:endParaRPr lang="en-US" sz="5400" dirty="0">
              <a:solidFill>
                <a:srgbClr val="FF9800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1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2" action="ppaction://hlinksldjump"/>
          </p:cNvPr>
          <p:cNvSpPr/>
          <p:nvPr/>
        </p:nvSpPr>
        <p:spPr>
          <a:xfrm>
            <a:off x="433741" y="5371582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3" action="ppaction://hlinksldjump"/>
              </a:rPr>
              <a:t>Next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12" y="1986140"/>
            <a:ext cx="4272774" cy="420624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34856" y="715573"/>
          <a:ext cx="6451838" cy="119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919"/>
                <a:gridCol w="3225919"/>
              </a:tblGrid>
              <a:tr h="1195949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مباني المطارات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Airport Terminals</a:t>
                      </a:r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8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" action="ppaction://noaction"/>
          </p:cNvPr>
          <p:cNvSpPr/>
          <p:nvPr/>
        </p:nvSpPr>
        <p:spPr>
          <a:xfrm>
            <a:off x="324394" y="499580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  <a:hlinkClick r:id="rId2" action="ppaction://hlinksldjump"/>
              </a:rPr>
              <a:t>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31" y="2239386"/>
            <a:ext cx="3240441" cy="38214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4856" y="715573"/>
          <a:ext cx="6451838" cy="119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919"/>
                <a:gridCol w="3225919"/>
              </a:tblGrid>
              <a:tr h="1195949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مباني المطارات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Airport Terminals</a:t>
                      </a:r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7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" action="ppaction://noaction"/>
          </p:cNvPr>
          <p:cNvSpPr/>
          <p:nvPr/>
        </p:nvSpPr>
        <p:spPr>
          <a:xfrm>
            <a:off x="357052" y="5316412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2" action="ppaction://hlinksldjump"/>
              </a:rPr>
              <a:t>Next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69" y="2445153"/>
            <a:ext cx="3750458" cy="369205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4854" y="715573"/>
          <a:ext cx="7384097" cy="119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517"/>
                <a:gridCol w="3751580"/>
              </a:tblGrid>
              <a:tr h="1195949">
                <a:tc>
                  <a:txBody>
                    <a:bodyPr/>
                    <a:lstStyle/>
                    <a:p>
                      <a:pPr algn="r" rtl="1"/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شركات الطيران العالمية</a:t>
                      </a:r>
                      <a:endParaRPr lang="ar-SA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Airlines of the world</a:t>
                      </a:r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9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2" action="ppaction://hlinksldjump"/>
          </p:cNvPr>
          <p:cNvSpPr/>
          <p:nvPr/>
        </p:nvSpPr>
        <p:spPr>
          <a:xfrm>
            <a:off x="465909" y="5265507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  <a:hlinkClick r:id="rId3" action="ppaction://hlinksldjump"/>
              </a:rPr>
              <a:t>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64" y="1960765"/>
            <a:ext cx="3649070" cy="43034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4854" y="715573"/>
          <a:ext cx="7384097" cy="119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517"/>
                <a:gridCol w="3751580"/>
              </a:tblGrid>
              <a:tr h="1195949">
                <a:tc>
                  <a:txBody>
                    <a:bodyPr/>
                    <a:lstStyle/>
                    <a:p>
                      <a:pPr algn="r" rtl="1"/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شركات الطيران العالمية</a:t>
                      </a:r>
                      <a:endParaRPr lang="ar-SA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Airlines of the world</a:t>
                      </a:r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4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" action="ppaction://noaction"/>
          </p:cNvPr>
          <p:cNvSpPr/>
          <p:nvPr/>
        </p:nvSpPr>
        <p:spPr>
          <a:xfrm>
            <a:off x="476795" y="5265507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2" action="ppaction://hlinksldjump"/>
              </a:rPr>
              <a:t>Next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13" y="2161133"/>
            <a:ext cx="3780905" cy="372203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4854" y="715573"/>
          <a:ext cx="7384097" cy="119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517"/>
                <a:gridCol w="3751580"/>
              </a:tblGrid>
              <a:tr h="11959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عضو في </a:t>
                      </a:r>
                      <a:r>
                        <a:rPr lang="ar-SA" sz="4000" b="1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الأياتا</a:t>
                      </a:r>
                      <a:endParaRPr lang="ar-SA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  <a:sym typeface="Wingdings 3" panose="05040102010807070707" pitchFamily="18" charset="2"/>
                        </a:rPr>
                        <a:t>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849524" y="2257527"/>
            <a:ext cx="8919434" cy="3691411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04249" y="2263138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الأولى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74542" y="3589282"/>
            <a:ext cx="76618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دليل الرحلات بشركات الطيران</a:t>
            </a:r>
          </a:p>
          <a:p>
            <a:pPr algn="ctr"/>
            <a:r>
              <a:rPr lang="ar-SA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(النسخة العالمية</a:t>
            </a:r>
            <a:r>
              <a:rPr lang="ar-SA" sz="48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)</a:t>
            </a:r>
          </a:p>
          <a:p>
            <a:pPr algn="ctr"/>
            <a:r>
              <a:rPr lang="ar-SA" sz="4800" cap="none" spc="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(3)</a:t>
            </a:r>
            <a:endParaRPr lang="ar-SA" sz="4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5FCFC6-E1A1-47F5-80FF-08434F78D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4" t="28050" r="37948" b="14088"/>
          <a:stretch/>
        </p:blipFill>
        <p:spPr>
          <a:xfrm>
            <a:off x="228016" y="2601559"/>
            <a:ext cx="2596288" cy="350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xmlns="" id="{E559DDD1-AE14-4650-8488-CEAEF07C36E1}"/>
              </a:ext>
            </a:extLst>
          </p:cNvPr>
          <p:cNvSpPr/>
          <p:nvPr/>
        </p:nvSpPr>
        <p:spPr>
          <a:xfrm>
            <a:off x="225503" y="5420096"/>
            <a:ext cx="2596288" cy="698740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PT Bold Heading" panose="02010400000000000000" pitchFamily="2" charset="-78"/>
              </a:rPr>
              <a:t>صفحات </a:t>
            </a:r>
            <a:r>
              <a:rPr lang="ar-SA" sz="3200" dirty="0" smtClean="0">
                <a:cs typeface="PT Bold Heading" panose="02010400000000000000" pitchFamily="2" charset="-78"/>
              </a:rPr>
              <a:t>22-26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9EACD4-014C-4901-8876-ABE23328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4" y="155337"/>
            <a:ext cx="2315632" cy="32763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84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2" action="ppaction://hlinksldjump"/>
          </p:cNvPr>
          <p:cNvSpPr/>
          <p:nvPr/>
        </p:nvSpPr>
        <p:spPr>
          <a:xfrm>
            <a:off x="411480" y="5336282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33" y="2081450"/>
            <a:ext cx="3365132" cy="3968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4854" y="715573"/>
          <a:ext cx="7384097" cy="119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517"/>
                <a:gridCol w="3751580"/>
              </a:tblGrid>
              <a:tr h="11959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عضو في </a:t>
                      </a:r>
                      <a:r>
                        <a:rPr lang="ar-SA" sz="4000" b="1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الأياتا</a:t>
                      </a:r>
                      <a:endParaRPr lang="ar-SA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  <a:sym typeface="Wingdings 3" panose="05040102010807070707" pitchFamily="18" charset="2"/>
                        </a:rPr>
                        <a:t>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930C97ED-1EA4-4F48-AB8D-314B631154AC}"/>
              </a:ext>
            </a:extLst>
          </p:cNvPr>
          <p:cNvSpPr/>
          <p:nvPr/>
        </p:nvSpPr>
        <p:spPr>
          <a:xfrm>
            <a:off x="173731" y="1358794"/>
            <a:ext cx="11933208" cy="4687440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</a:rPr>
              <a:t>يلم باستخدام دليل الرحلات بشركات الطيران في تحديد المعلومات الآتية: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  <a:cs typeface="Sakkal Majalla" panose="02000000000000000000" pitchFamily="2" charset="-78"/>
              </a:rPr>
              <a:t>مباني المطارات.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  <a:cs typeface="Sakkal Majalla" panose="02000000000000000000" pitchFamily="2" charset="-78"/>
              </a:rPr>
              <a:t>شركات الطيران العالمية.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  <a:cs typeface="Sakkal Majalla" panose="02000000000000000000" pitchFamily="2" charset="-78"/>
              </a:rPr>
              <a:t>أرقام هواتف شركات الطيران المجانية في الولايات المتحدة الأمريكية.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56709" y="239498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410951" y="363999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8467066" y="324704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9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393286" y="327894"/>
            <a:ext cx="7915485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39293" y="622359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866542" y="432225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70676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:a16="http://schemas.microsoft.com/office/drawing/2014/main" xmlns="" id="{36A7A073-DF2D-4333-8646-84AED5652101}"/>
              </a:ext>
            </a:extLst>
          </p:cNvPr>
          <p:cNvSpPr/>
          <p:nvPr/>
        </p:nvSpPr>
        <p:spPr>
          <a:xfrm>
            <a:off x="5926346" y="1546353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rgbClr val="3F5378"/>
                </a:solidFill>
              </a:rPr>
              <a:t>10.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مباني المطارات -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Airport Terminals </a:t>
            </a:r>
            <a:endParaRPr lang="ar-SA" sz="24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0E7979-C1C7-4740-AA5B-18DACD234F84}"/>
              </a:ext>
            </a:extLst>
          </p:cNvPr>
          <p:cNvSpPr txBox="1"/>
          <p:nvPr/>
        </p:nvSpPr>
        <p:spPr>
          <a:xfrm>
            <a:off x="4692770" y="2366731"/>
            <a:ext cx="735833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6700" indent="-2667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بعض المدن أكثر من مطار، كمطار الملك عبدالعزيز بجدة، ومطار الملك خالد بالرياض، ومطار الملك فهد بالدمام، ومطار الأمير محمد بن عبدالعزيز الدولي بالمدينة المنورة بالمملكة العربية السعودية.</a:t>
            </a:r>
          </a:p>
          <a:p>
            <a:pPr marL="266700" indent="-2667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أحيانًا يتكون في المطار نفسه أكثر من مبنى (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Terminals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مثل مطار دبي الدولي بها مبنى 1 ومبنى2.</a:t>
            </a:r>
          </a:p>
          <a:p>
            <a:pPr marL="266700" indent="-2667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تعطي هذه المباني أرقامًا (مبنى 1 – مبنى 2) أو تسميات مثل (المبنى الشمالي – المبنى الجنوبي).</a:t>
            </a:r>
          </a:p>
          <a:p>
            <a:pPr marL="266700" indent="-2667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حتى يتمكن موظفو الطيران والوكالات من إعطاء المعلومات الصحيحة للمسافر فإن الدليل يبين أسماء هذه المطارات ورمزها الثلاثي، وأسماء المباني وخطوط الطيران التي تستعمل كل مبنى.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9F2AE57-54EE-46AD-9AAA-DA5914B9DE75}"/>
              </a:ext>
            </a:extLst>
          </p:cNvPr>
          <p:cNvSpPr/>
          <p:nvPr/>
        </p:nvSpPr>
        <p:spPr>
          <a:xfrm>
            <a:off x="250167" y="2074637"/>
            <a:ext cx="4442604" cy="3902125"/>
          </a:xfrm>
          <a:prstGeom prst="rect">
            <a:avLst/>
          </a:prstGeom>
          <a:solidFill>
            <a:srgbClr val="FCF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نموذج: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5A55E6-956E-456F-A330-6146097D9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92" t="61761" r="28397" b="15346"/>
          <a:stretch/>
        </p:blipFill>
        <p:spPr>
          <a:xfrm>
            <a:off x="617510" y="3534939"/>
            <a:ext cx="3707918" cy="1684042"/>
          </a:xfrm>
          <a:prstGeom prst="rect">
            <a:avLst/>
          </a:prstGeom>
          <a:ln>
            <a:solidFill>
              <a:srgbClr val="3F5378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A1CA3B1-23AE-443F-B39C-0645BBBDE839}"/>
              </a:ext>
            </a:extLst>
          </p:cNvPr>
          <p:cNvCxnSpPr/>
          <p:nvPr/>
        </p:nvCxnSpPr>
        <p:spPr>
          <a:xfrm>
            <a:off x="897147" y="2993365"/>
            <a:ext cx="0" cy="64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031209-91F6-4103-A2AB-03DEA61DE4B2}"/>
              </a:ext>
            </a:extLst>
          </p:cNvPr>
          <p:cNvSpPr txBox="1"/>
          <p:nvPr/>
        </p:nvSpPr>
        <p:spPr>
          <a:xfrm>
            <a:off x="393030" y="2379935"/>
            <a:ext cx="10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F5378"/>
                </a:solidFill>
              </a:rPr>
              <a:t>اسم المدينة أو المطار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44A35F11-0BAF-45FB-8865-2677F8F80089}"/>
              </a:ext>
            </a:extLst>
          </p:cNvPr>
          <p:cNvCxnSpPr/>
          <p:nvPr/>
        </p:nvCxnSpPr>
        <p:spPr>
          <a:xfrm>
            <a:off x="1498479" y="2993365"/>
            <a:ext cx="0" cy="64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EE9266-D448-414D-AD43-60EF1C03F7E9}"/>
              </a:ext>
            </a:extLst>
          </p:cNvPr>
          <p:cNvSpPr txBox="1"/>
          <p:nvPr/>
        </p:nvSpPr>
        <p:spPr>
          <a:xfrm>
            <a:off x="1261974" y="2656934"/>
            <a:ext cx="745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F5378"/>
                </a:solidFill>
              </a:rPr>
              <a:t>البلد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966AB960-772E-44BE-9E36-4BDF9629E538}"/>
              </a:ext>
            </a:extLst>
          </p:cNvPr>
          <p:cNvCxnSpPr>
            <a:cxnSpLocks/>
          </p:cNvCxnSpPr>
          <p:nvPr/>
        </p:nvCxnSpPr>
        <p:spPr>
          <a:xfrm flipH="1">
            <a:off x="1914881" y="3026266"/>
            <a:ext cx="264727" cy="6207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792B008-5A71-483E-BB42-05C06E5FD8D3}"/>
              </a:ext>
            </a:extLst>
          </p:cNvPr>
          <p:cNvSpPr txBox="1"/>
          <p:nvPr/>
        </p:nvSpPr>
        <p:spPr>
          <a:xfrm>
            <a:off x="1716473" y="2162874"/>
            <a:ext cx="13536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3F5378"/>
                </a:solidFill>
              </a:rPr>
              <a:t>الرمز الحرفي الثلاثي للمدينة او المطار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560E313-5497-4673-AB18-A2F5841F1249}"/>
              </a:ext>
            </a:extLst>
          </p:cNvPr>
          <p:cNvCxnSpPr>
            <a:cxnSpLocks/>
          </p:cNvCxnSpPr>
          <p:nvPr/>
        </p:nvCxnSpPr>
        <p:spPr>
          <a:xfrm flipH="1">
            <a:off x="1354348" y="4054415"/>
            <a:ext cx="88852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C602CFA-0DE9-4FA4-9575-674685DA570A}"/>
              </a:ext>
            </a:extLst>
          </p:cNvPr>
          <p:cNvSpPr txBox="1"/>
          <p:nvPr/>
        </p:nvSpPr>
        <p:spPr>
          <a:xfrm>
            <a:off x="2242868" y="3859768"/>
            <a:ext cx="745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F5378"/>
                </a:solidFill>
              </a:rPr>
              <a:t>مبنى 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224C0DE9-1922-495B-B2F5-DDF499E2A77A}"/>
              </a:ext>
            </a:extLst>
          </p:cNvPr>
          <p:cNvCxnSpPr>
            <a:cxnSpLocks/>
          </p:cNvCxnSpPr>
          <p:nvPr/>
        </p:nvCxnSpPr>
        <p:spPr>
          <a:xfrm flipH="1">
            <a:off x="1291088" y="4682132"/>
            <a:ext cx="822384" cy="1946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55847F-C695-4403-8A8E-69B0732E07A7}"/>
              </a:ext>
            </a:extLst>
          </p:cNvPr>
          <p:cNvSpPr txBox="1"/>
          <p:nvPr/>
        </p:nvSpPr>
        <p:spPr>
          <a:xfrm>
            <a:off x="2101254" y="4475583"/>
            <a:ext cx="745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3F5378"/>
                </a:solidFill>
              </a:rPr>
              <a:t>مبنى 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8F9F23B-C207-45C7-BE56-ECC89D4DB616}"/>
              </a:ext>
            </a:extLst>
          </p:cNvPr>
          <p:cNvCxnSpPr/>
          <p:nvPr/>
        </p:nvCxnSpPr>
        <p:spPr>
          <a:xfrm>
            <a:off x="3879099" y="3513080"/>
            <a:ext cx="0" cy="64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20655C2-70A5-4FA9-A9A7-E10CF0C0A5B6}"/>
              </a:ext>
            </a:extLst>
          </p:cNvPr>
          <p:cNvSpPr txBox="1"/>
          <p:nvPr/>
        </p:nvSpPr>
        <p:spPr>
          <a:xfrm>
            <a:off x="2988332" y="2589750"/>
            <a:ext cx="17204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3F5378"/>
                </a:solidFill>
              </a:rPr>
              <a:t>أسماء شركات الطيران التي تستعمل المبنى رقم 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3B5FBEF-8C3F-4235-9604-29B3628930E2}"/>
              </a:ext>
            </a:extLst>
          </p:cNvPr>
          <p:cNvSpPr/>
          <p:nvPr/>
        </p:nvSpPr>
        <p:spPr>
          <a:xfrm>
            <a:off x="1236096" y="4950557"/>
            <a:ext cx="364643" cy="2684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5411796-30B6-4461-AF99-DA6F66CB99E2}"/>
              </a:ext>
            </a:extLst>
          </p:cNvPr>
          <p:cNvSpPr/>
          <p:nvPr/>
        </p:nvSpPr>
        <p:spPr>
          <a:xfrm>
            <a:off x="220519" y="5262699"/>
            <a:ext cx="394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b="1" dirty="0">
                <a:solidFill>
                  <a:srgbClr val="3F5378"/>
                </a:solidFill>
              </a:rPr>
              <a:t>*هذه الإشارة تعني أن الطيران يخدم أكثر من مبنى</a:t>
            </a:r>
            <a:r>
              <a:rPr lang="ar-SA" b="1" dirty="0">
                <a:solidFill>
                  <a:srgbClr val="3F5378"/>
                </a:solidFill>
              </a:rPr>
              <a:t>.</a:t>
            </a:r>
            <a:endParaRPr lang="ar-BH" b="1" dirty="0">
              <a:solidFill>
                <a:srgbClr val="3F5378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F13598CC-0234-44DB-BA0C-7B8DBFC5EA84}"/>
              </a:ext>
            </a:extLst>
          </p:cNvPr>
          <p:cNvCxnSpPr>
            <a:cxnSpLocks/>
          </p:cNvCxnSpPr>
          <p:nvPr/>
        </p:nvCxnSpPr>
        <p:spPr>
          <a:xfrm flipH="1">
            <a:off x="1621410" y="5063788"/>
            <a:ext cx="88852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E3DF26B-124E-48B6-8125-B05C318DED84}"/>
              </a:ext>
            </a:extLst>
          </p:cNvPr>
          <p:cNvSpPr txBox="1"/>
          <p:nvPr/>
        </p:nvSpPr>
        <p:spPr>
          <a:xfrm>
            <a:off x="2190770" y="4809667"/>
            <a:ext cx="21051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rgbClr val="3F5378"/>
                </a:solidFill>
              </a:rPr>
              <a:t>أسماء شركات الطيران التي تستعمل المبنى رقم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/>
      <p:bldP spid="32" grpId="0"/>
      <p:bldP spid="34" grpId="0"/>
      <p:bldP spid="36" grpId="0"/>
      <p:bldP spid="38" grpId="0"/>
      <p:bldP spid="40" grpId="0"/>
      <p:bldP spid="41" grpId="0" animBg="1"/>
      <p:bldP spid="4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930C97ED-1EA4-4F48-AB8D-314B631154AC}"/>
              </a:ext>
            </a:extLst>
          </p:cNvPr>
          <p:cNvSpPr/>
          <p:nvPr/>
        </p:nvSpPr>
        <p:spPr>
          <a:xfrm>
            <a:off x="143960" y="1398771"/>
            <a:ext cx="11933208" cy="4793612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</a:rPr>
              <a:t>يلم باستخدام دليل الرحلات بشركات الطيران في تحديد المعلومات الآتية: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Arial" pitchFamily="34" charset="0"/>
                <a:cs typeface="Sakkal Majalla" panose="02000000000000000000" pitchFamily="2" charset="-78"/>
              </a:rPr>
              <a:t>مباني المطارات.</a:t>
            </a:r>
            <a:r>
              <a:rPr lang="ar-SA" sz="3000" b="1" dirty="0" smtClean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√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  <a:cs typeface="Sakkal Majalla" panose="02000000000000000000" pitchFamily="2" charset="-78"/>
              </a:rPr>
              <a:t>شركات الطيران العالمية.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  <a:cs typeface="Sakkal Majalla" panose="02000000000000000000" pitchFamily="2" charset="-78"/>
              </a:rPr>
              <a:t>أرقام هواتف شركات الطيران المجانية في الولايات المتحدة الأمريكية.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311224" y="20318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592969" y="423207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9514227" y="337337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58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826293" y="258961"/>
            <a:ext cx="7852593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194667" y="491431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9641934" y="342630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80703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مستطيل مستدير الزوايا 5">
            <a:extLst>
              <a:ext uri="{FF2B5EF4-FFF2-40B4-BE49-F238E27FC236}">
                <a16:creationId xmlns:a16="http://schemas.microsoft.com/office/drawing/2014/main" xmlns="" id="{C12519FC-B869-4A68-9BDF-6EE7CC6DD33B}"/>
              </a:ext>
            </a:extLst>
          </p:cNvPr>
          <p:cNvSpPr/>
          <p:nvPr/>
        </p:nvSpPr>
        <p:spPr>
          <a:xfrm>
            <a:off x="5754250" y="1545033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dirty="0">
                <a:solidFill>
                  <a:srgbClr val="3F5378"/>
                </a:solidFill>
              </a:rPr>
              <a:t>11. </a:t>
            </a:r>
            <a:r>
              <a:rPr lang="ar-SA" sz="2300" dirty="0">
                <a:solidFill>
                  <a:srgbClr val="3F5378"/>
                </a:solidFill>
                <a:cs typeface="PT Bold Heading" panose="02010400000000000000" pitchFamily="2" charset="-78"/>
              </a:rPr>
              <a:t>شركات الطيران العالمية </a:t>
            </a:r>
            <a:r>
              <a:rPr lang="en-US" sz="23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Airlines of the World</a:t>
            </a:r>
            <a:endParaRPr lang="ar-SA" sz="23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32EE06BF-094C-40BD-B846-0DAC86E5AC9F}"/>
              </a:ext>
            </a:extLst>
          </p:cNvPr>
          <p:cNvSpPr txBox="1">
            <a:spLocks/>
          </p:cNvSpPr>
          <p:nvPr/>
        </p:nvSpPr>
        <p:spPr>
          <a:xfrm>
            <a:off x="956930" y="2376004"/>
            <a:ext cx="9590567" cy="1315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قائمة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تحتوي على: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أ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سماء شركات خطوط الطيران العالمية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عناوين المكاتب الرئيسية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رقام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الهواتف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الثنائية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الرقمية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عضوية ال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ياتا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41468" y="3436768"/>
            <a:ext cx="4970599" cy="2774947"/>
            <a:chOff x="214380" y="1577130"/>
            <a:chExt cx="4970599" cy="277494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2E97805-3D69-4571-8671-65D3EB3CDD86}"/>
                </a:ext>
              </a:extLst>
            </p:cNvPr>
            <p:cNvSpPr/>
            <p:nvPr/>
          </p:nvSpPr>
          <p:spPr>
            <a:xfrm>
              <a:off x="252758" y="1577130"/>
              <a:ext cx="4932221" cy="27749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785CE83-7D7E-438C-AFB0-BE3867437AC8}"/>
                </a:ext>
              </a:extLst>
            </p:cNvPr>
            <p:cNvSpPr txBox="1"/>
            <p:nvPr/>
          </p:nvSpPr>
          <p:spPr>
            <a:xfrm>
              <a:off x="4236475" y="2208253"/>
              <a:ext cx="66395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/>
                <a:t>124</a:t>
              </a:r>
              <a:endParaRPr lang="ar-BH" sz="12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26AC67D-FD8A-4949-8377-F40572857733}"/>
                </a:ext>
              </a:extLst>
            </p:cNvPr>
            <p:cNvSpPr txBox="1"/>
            <p:nvPr/>
          </p:nvSpPr>
          <p:spPr>
            <a:xfrm>
              <a:off x="3050845" y="2212007"/>
              <a:ext cx="711378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endParaRPr lang="ar-BH" sz="105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75ACE96-0F13-4553-8B14-90F1E62EE3F9}"/>
                </a:ext>
              </a:extLst>
            </p:cNvPr>
            <p:cNvSpPr txBox="1"/>
            <p:nvPr/>
          </p:nvSpPr>
          <p:spPr>
            <a:xfrm>
              <a:off x="1912640" y="2212007"/>
              <a:ext cx="66395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/>
                <a:t>AH</a:t>
              </a:r>
              <a:endParaRPr lang="ar-BH" sz="105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8511928-E009-4486-9471-255A6CF28EB8}"/>
                </a:ext>
              </a:extLst>
            </p:cNvPr>
            <p:cNvSpPr txBox="1"/>
            <p:nvPr/>
          </p:nvSpPr>
          <p:spPr>
            <a:xfrm>
              <a:off x="537310" y="2212007"/>
              <a:ext cx="94850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/>
                <a:t>Air </a:t>
              </a:r>
              <a:r>
                <a:rPr lang="en-US" sz="1200" b="1" dirty="0" err="1"/>
                <a:t>Algerie</a:t>
              </a:r>
              <a:endParaRPr lang="ar-BH" sz="1200" b="1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62C77A5B-52A1-4F30-A96E-1486BD8A39E4}"/>
                </a:ext>
              </a:extLst>
            </p:cNvPr>
            <p:cNvCxnSpPr>
              <a:stCxn id="36" idx="0"/>
            </p:cNvCxnSpPr>
            <p:nvPr/>
          </p:nvCxnSpPr>
          <p:spPr>
            <a:xfrm flipH="1" flipV="1">
              <a:off x="2244616" y="2003323"/>
              <a:ext cx="1" cy="2086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145C52F2-27FE-4984-B5F0-5CC6714B6BC1}"/>
                </a:ext>
              </a:extLst>
            </p:cNvPr>
            <p:cNvCxnSpPr/>
            <p:nvPr/>
          </p:nvCxnSpPr>
          <p:spPr>
            <a:xfrm flipV="1">
              <a:off x="964136" y="1958820"/>
              <a:ext cx="1262" cy="2477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A2AB46A-EC15-4DE3-894B-E5AB09381ADE}"/>
                </a:ext>
              </a:extLst>
            </p:cNvPr>
            <p:cNvSpPr txBox="1"/>
            <p:nvPr/>
          </p:nvSpPr>
          <p:spPr>
            <a:xfrm>
              <a:off x="565484" y="2539524"/>
              <a:ext cx="433494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1Place Maurice </a:t>
              </a:r>
              <a:r>
                <a:rPr lang="en-US" sz="1200" b="1" dirty="0" err="1">
                  <a:solidFill>
                    <a:schemeClr val="tx2">
                      <a:lumMod val="75000"/>
                    </a:schemeClr>
                  </a:solidFill>
                </a:rPr>
                <a:t>Audin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 , Algiers , Algeria                                     </a:t>
              </a:r>
              <a:r>
                <a:rPr lang="ar-SA" sz="1200" b="1" dirty="0">
                  <a:solidFill>
                    <a:schemeClr val="tx2">
                      <a:lumMod val="75000"/>
                    </a:schemeClr>
                  </a:solidFill>
                </a:rPr>
                <a:t>العنوان</a:t>
              </a:r>
              <a:r>
                <a:rPr lang="en-US" sz="1200" b="1" dirty="0"/>
                <a:t>        </a:t>
              </a:r>
              <a:endParaRPr lang="ar-BH" sz="12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78CD689-2492-48A9-A36A-0671E0B1366F}"/>
                </a:ext>
              </a:extLst>
            </p:cNvPr>
            <p:cNvSpPr txBox="1"/>
            <p:nvPr/>
          </p:nvSpPr>
          <p:spPr>
            <a:xfrm>
              <a:off x="570844" y="3890587"/>
              <a:ext cx="432958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Fax : 213(21)61 05 33                                                         </a:t>
              </a:r>
              <a:r>
                <a:rPr lang="ar-SA" sz="1400" b="1" dirty="0">
                  <a:solidFill>
                    <a:schemeClr val="tx2">
                      <a:lumMod val="75000"/>
                    </a:schemeClr>
                  </a:solidFill>
                </a:rPr>
                <a:t>فاكس</a:t>
              </a:r>
              <a:endParaRPr lang="ar-BH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9DBD345-08F8-4F8D-8585-4F1DCB84F7EC}"/>
                </a:ext>
              </a:extLst>
            </p:cNvPr>
            <p:cNvSpPr txBox="1"/>
            <p:nvPr/>
          </p:nvSpPr>
          <p:spPr>
            <a:xfrm>
              <a:off x="570844" y="2866742"/>
              <a:ext cx="432958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Tel : 213 (21) 65 33 40                                                </a:t>
              </a:r>
              <a:r>
                <a:rPr lang="ar-SA" sz="1400" b="1" dirty="0">
                  <a:solidFill>
                    <a:schemeClr val="tx2">
                      <a:lumMod val="75000"/>
                    </a:schemeClr>
                  </a:solidFill>
                </a:rPr>
                <a:t>رقم الهاتف</a:t>
              </a:r>
              <a:endParaRPr lang="ar-BH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092D2AA-CCEA-4CD4-A08D-924C2F06D84C}"/>
                </a:ext>
              </a:extLst>
            </p:cNvPr>
            <p:cNvSpPr txBox="1"/>
            <p:nvPr/>
          </p:nvSpPr>
          <p:spPr>
            <a:xfrm>
              <a:off x="562139" y="3235078"/>
              <a:ext cx="4338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Web : 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hlinkClick r:id="rId2"/>
                </a:rPr>
                <a:t>WWW.airalgeriel.dz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                                             </a:t>
              </a:r>
              <a:r>
                <a:rPr lang="ar-SA" sz="1200" b="1" dirty="0">
                  <a:solidFill>
                    <a:schemeClr val="tx2">
                      <a:lumMod val="75000"/>
                    </a:schemeClr>
                  </a:solidFill>
                </a:rPr>
                <a:t>الموقع الإلكتروني</a:t>
              </a:r>
              <a:endParaRPr lang="ar-BH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AC5266F-3CAB-4FDA-86B0-088011EA1102}"/>
                </a:ext>
              </a:extLst>
            </p:cNvPr>
            <p:cNvSpPr txBox="1"/>
            <p:nvPr/>
          </p:nvSpPr>
          <p:spPr>
            <a:xfrm>
              <a:off x="570844" y="3542060"/>
              <a:ext cx="433828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</a:rPr>
                <a:t>Tlx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: 55387                                                                 </a:t>
              </a:r>
              <a:r>
                <a:rPr lang="ar-SA" sz="1400" b="1" dirty="0">
                  <a:solidFill>
                    <a:schemeClr val="tx2">
                      <a:lumMod val="75000"/>
                    </a:schemeClr>
                  </a:solidFill>
                </a:rPr>
                <a:t>برقية (تلكس)</a:t>
              </a:r>
              <a:endParaRPr lang="ar-BH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xmlns="" id="{84431AF7-292E-4B93-827B-1EEE3B1E67A6}"/>
                </a:ext>
              </a:extLst>
            </p:cNvPr>
            <p:cNvSpPr/>
            <p:nvPr/>
          </p:nvSpPr>
          <p:spPr>
            <a:xfrm>
              <a:off x="3287971" y="2260009"/>
              <a:ext cx="237126" cy="192008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05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7B9FEB06-75B6-4887-9CF2-8CC9630999AF}"/>
                </a:ext>
              </a:extLst>
            </p:cNvPr>
            <p:cNvCxnSpPr/>
            <p:nvPr/>
          </p:nvCxnSpPr>
          <p:spPr>
            <a:xfrm flipV="1">
              <a:off x="3430247" y="1982057"/>
              <a:ext cx="10898" cy="2299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3662B6C-D65D-4382-9851-A092AE337B53}"/>
                </a:ext>
              </a:extLst>
            </p:cNvPr>
            <p:cNvSpPr txBox="1"/>
            <p:nvPr/>
          </p:nvSpPr>
          <p:spPr>
            <a:xfrm>
              <a:off x="4133863" y="1640327"/>
              <a:ext cx="94114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1200" b="1" dirty="0"/>
                <a:t>الرمز الرقمي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6C13CFC-8AFE-4DC2-9B38-5F5DD0529686}"/>
                </a:ext>
              </a:extLst>
            </p:cNvPr>
            <p:cNvSpPr txBox="1"/>
            <p:nvPr/>
          </p:nvSpPr>
          <p:spPr>
            <a:xfrm>
              <a:off x="2903351" y="1640327"/>
              <a:ext cx="107558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1200" b="1" dirty="0"/>
                <a:t>عضو في الأياتا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0525128-E84B-409D-8CD1-19C2F0FE6587}"/>
                </a:ext>
              </a:extLst>
            </p:cNvPr>
            <p:cNvSpPr txBox="1"/>
            <p:nvPr/>
          </p:nvSpPr>
          <p:spPr>
            <a:xfrm>
              <a:off x="1782947" y="1640327"/>
              <a:ext cx="94114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1200" b="1" dirty="0"/>
                <a:t>الرمز الحرفي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5C2D1A7-2DC9-46F3-AE1F-A8EAE28F5EEB}"/>
                </a:ext>
              </a:extLst>
            </p:cNvPr>
            <p:cNvSpPr txBox="1"/>
            <p:nvPr/>
          </p:nvSpPr>
          <p:spPr>
            <a:xfrm>
              <a:off x="214380" y="1640327"/>
              <a:ext cx="134448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1200" b="1" dirty="0"/>
                <a:t>أسم شركة الطيران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508086" y="3503601"/>
            <a:ext cx="1104456" cy="302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32945" y="3507566"/>
            <a:ext cx="1104456" cy="302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27202" y="3503601"/>
            <a:ext cx="1104456" cy="302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232164" y="3518199"/>
            <a:ext cx="1104456" cy="302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7B9FEB06-75B6-4887-9CF2-8CC9630999AF}"/>
              </a:ext>
            </a:extLst>
          </p:cNvPr>
          <p:cNvCxnSpPr/>
          <p:nvPr/>
        </p:nvCxnSpPr>
        <p:spPr>
          <a:xfrm flipV="1">
            <a:off x="7831521" y="3862961"/>
            <a:ext cx="0" cy="181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-11510"/>
            <a:ext cx="1646183" cy="1268068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6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930C97ED-1EA4-4F48-AB8D-314B631154AC}"/>
              </a:ext>
            </a:extLst>
          </p:cNvPr>
          <p:cNvSpPr/>
          <p:nvPr/>
        </p:nvSpPr>
        <p:spPr>
          <a:xfrm>
            <a:off x="173731" y="1358793"/>
            <a:ext cx="11933208" cy="4787973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</a:rPr>
              <a:t>يلم باستخدام دليل الرحلات بشركات الطيران في تحديد المعلومات الآتية: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Arial" pitchFamily="34" charset="0"/>
                <a:cs typeface="Sakkal Majalla" panose="02000000000000000000" pitchFamily="2" charset="-78"/>
              </a:rPr>
              <a:t>مباني المطارات.</a:t>
            </a:r>
            <a:r>
              <a:rPr lang="ar-SA" sz="3000" b="1" dirty="0" smtClean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√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Arial" pitchFamily="34" charset="0"/>
                <a:cs typeface="Sakkal Majalla" panose="02000000000000000000" pitchFamily="2" charset="-78"/>
              </a:rPr>
              <a:t>شركات الطيران العالمية.</a:t>
            </a:r>
            <a:r>
              <a:rPr lang="ar-SA" sz="3000" b="1" dirty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 </a:t>
            </a:r>
            <a:r>
              <a:rPr lang="ar-SA" sz="3000" b="1" dirty="0" smtClean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√</a:t>
            </a:r>
            <a:endParaRPr lang="ar-SA" sz="3000" b="1" dirty="0" smtClean="0">
              <a:solidFill>
                <a:srgbClr val="FF0000"/>
              </a:solidFill>
              <a:latin typeface="Arial" pitchFamily="34" charset="0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  <a:cs typeface="Sakkal Majalla" panose="02000000000000000000" pitchFamily="2" charset="-78"/>
              </a:rPr>
              <a:t>أرقام هواتف شركات الطيران المجانية في الولايات المتحدة الأمريكية.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194264" y="19255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970506" y="382712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9389511" y="33748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131423" y="35795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461888" y="645260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928109" y="46514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72658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مستطيل مستدير الزوايا 5">
            <a:extLst>
              <a:ext uri="{FF2B5EF4-FFF2-40B4-BE49-F238E27FC236}">
                <a16:creationId xmlns:a16="http://schemas.microsoft.com/office/drawing/2014/main" xmlns="" id="{8230C52C-E0BE-4231-80FF-FC2786744630}"/>
              </a:ext>
            </a:extLst>
          </p:cNvPr>
          <p:cNvSpPr/>
          <p:nvPr/>
        </p:nvSpPr>
        <p:spPr>
          <a:xfrm>
            <a:off x="5842096" y="1546353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rgbClr val="3F5378"/>
                </a:solidFill>
              </a:rPr>
              <a:t>12. </a:t>
            </a:r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أرقام هواتف شركات الطيران المجانية في الولايات المتحدة الأمريكية </a:t>
            </a:r>
            <a:r>
              <a:rPr lang="en-US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U.S. Toll-Free Airline Telephone Numbers</a:t>
            </a:r>
            <a:endParaRPr lang="ar-SA" sz="2000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514FE1-7F54-4EAA-BBDA-0F89F03A0F2E}"/>
              </a:ext>
            </a:extLst>
          </p:cNvPr>
          <p:cNvSpPr/>
          <p:nvPr/>
        </p:nvSpPr>
        <p:spPr>
          <a:xfrm>
            <a:off x="948268" y="2455857"/>
            <a:ext cx="1015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تحتوي القائمة على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سماء شركات الطيران العالمية والداخلية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رقام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هواتفها المجانية في الولايات المتحدة 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مريكية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والتي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حيان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يمكن الاتصال بها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رقام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مجانية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خرى في بلدان محددة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4" name="Content Placeholder 3">
            <a:extLst>
              <a:ext uri="{FF2B5EF4-FFF2-40B4-BE49-F238E27FC236}">
                <a16:creationId xmlns:a16="http://schemas.microsoft.com/office/drawing/2014/main" xmlns="" id="{D33442F6-D701-44A6-A1D3-4F2B0AC07D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67453" y="3907969"/>
          <a:ext cx="6268596" cy="18008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34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4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127"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dirty="0"/>
                        <a:t>اسم شركة الطيران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Alaska Airlines ( AS )</a:t>
                      </a:r>
                      <a:endParaRPr lang="ar-BH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787"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dirty="0"/>
                        <a:t>للاتصال</a:t>
                      </a:r>
                      <a:r>
                        <a:rPr lang="ar-BH" sz="1600" b="1" baseline="0" dirty="0"/>
                        <a:t> من أمريكا و كندا </a:t>
                      </a:r>
                      <a:endParaRPr lang="ar-BH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U.S,</a:t>
                      </a:r>
                      <a:r>
                        <a:rPr lang="en-US" sz="1600" b="1" baseline="0" dirty="0"/>
                        <a:t> Canada 800 252 7522</a:t>
                      </a:r>
                      <a:endParaRPr lang="ar-BH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787"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dirty="0"/>
                        <a:t>للاتصال من المكسيك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Mexico 01 800 252 7522</a:t>
                      </a:r>
                      <a:endParaRPr lang="ar-BH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4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930C97ED-1EA4-4F48-AB8D-314B631154AC}"/>
              </a:ext>
            </a:extLst>
          </p:cNvPr>
          <p:cNvSpPr/>
          <p:nvPr/>
        </p:nvSpPr>
        <p:spPr>
          <a:xfrm>
            <a:off x="173731" y="1358794"/>
            <a:ext cx="11933208" cy="469366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Arial" pitchFamily="34" charset="0"/>
              </a:rPr>
              <a:t>يلم باستخدام دليل الرحلات بشركات الطيران في تحديد المعلومات الآتية: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Arial" pitchFamily="34" charset="0"/>
                <a:cs typeface="Sakkal Majalla" panose="02000000000000000000" pitchFamily="2" charset="-78"/>
              </a:rPr>
              <a:t>مباني المطارات.</a:t>
            </a:r>
            <a:r>
              <a:rPr lang="ar-SA" sz="3000" b="1" dirty="0" smtClean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√</a:t>
            </a: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Arial" pitchFamily="34" charset="0"/>
                <a:cs typeface="Sakkal Majalla" panose="02000000000000000000" pitchFamily="2" charset="-78"/>
              </a:rPr>
              <a:t>شركات الطيران العالمية.</a:t>
            </a:r>
            <a:r>
              <a:rPr lang="ar-SA" sz="3000" b="1" dirty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 </a:t>
            </a:r>
            <a:r>
              <a:rPr lang="ar-SA" sz="3000" b="1" dirty="0" smtClean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√</a:t>
            </a:r>
            <a:endParaRPr lang="ar-SA" sz="3000" b="1" dirty="0" smtClean="0">
              <a:solidFill>
                <a:srgbClr val="FF0000"/>
              </a:solidFill>
              <a:latin typeface="Arial" pitchFamily="34" charset="0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Arial" pitchFamily="34" charset="0"/>
                <a:cs typeface="Sakkal Majalla" panose="02000000000000000000" pitchFamily="2" charset="-78"/>
              </a:rPr>
              <a:t>أرقام هواتف شركات الطيران المجانية في الولايات المتحدة الأمريكية.</a:t>
            </a:r>
            <a:r>
              <a:rPr lang="ar-SA" sz="3200" b="1" dirty="0">
                <a:solidFill>
                  <a:srgbClr val="FF0000"/>
                </a:solidFill>
                <a:latin typeface="Agency FB" panose="020B0503020202020204" pitchFamily="34" charset="0"/>
                <a:cs typeface="Sakkal Majalla" panose="02000000000000000000" pitchFamily="2" charset="-78"/>
              </a:rPr>
              <a:t> √</a:t>
            </a:r>
            <a:endParaRPr lang="ar-SA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948130" y="21298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736495" y="363999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8004616" y="252212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00A58-3FAC-4010-B592-1FDE33AF394A}"/>
              </a:ext>
            </a:extLst>
          </p:cNvPr>
          <p:cNvSpPr txBox="1"/>
          <p:nvPr/>
        </p:nvSpPr>
        <p:spPr>
          <a:xfrm>
            <a:off x="974880" y="6377990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الوحدة:  دليل الرحلات بشركات الطيران (النسخة العالمية)  </a:t>
            </a:r>
            <a:r>
              <a:rPr lang="ar-SA" dirty="0" smtClean="0"/>
              <a:t>(3)                </a:t>
            </a:r>
            <a:r>
              <a:rPr lang="ar-SA" dirty="0"/>
              <a:t>أعمال مكاتب وكالات السفريات                    سفر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16</TotalTime>
  <Words>1206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Agency FB</vt:lpstr>
      <vt:lpstr>Al-Mateen</vt:lpstr>
      <vt:lpstr>AL-Mohanad</vt:lpstr>
      <vt:lpstr>Arial</vt:lpstr>
      <vt:lpstr>Arial Black</vt:lpstr>
      <vt:lpstr>Calibri</vt:lpstr>
      <vt:lpstr>Calibri Light</vt:lpstr>
      <vt:lpstr>Century</vt:lpstr>
      <vt:lpstr>PT Bold Heading</vt:lpstr>
      <vt:lpstr>Sakkal Majalla</vt:lpstr>
      <vt:lpstr>Simplified Arabic</vt:lpstr>
      <vt:lpstr>Times New Roman</vt:lpstr>
      <vt:lpstr>Wingdings 3</vt:lpstr>
      <vt:lpstr>Office Theme</vt:lpstr>
      <vt:lpstr>أعمال مكاتب وكالات السفريات (3)  سفر 312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5</cp:revision>
  <cp:lastPrinted>2021-01-17T11:49:49Z</cp:lastPrinted>
  <dcterms:created xsi:type="dcterms:W3CDTF">2020-03-04T10:47:58Z</dcterms:created>
  <dcterms:modified xsi:type="dcterms:W3CDTF">2021-01-25T08:21:57Z</dcterms:modified>
</cp:coreProperties>
</file>