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9" r:id="rId2"/>
    <p:sldId id="260" r:id="rId3"/>
    <p:sldId id="261" r:id="rId4"/>
    <p:sldId id="283" r:id="rId5"/>
    <p:sldId id="262" r:id="rId6"/>
    <p:sldId id="263" r:id="rId7"/>
    <p:sldId id="264" r:id="rId8"/>
    <p:sldId id="265" r:id="rId9"/>
    <p:sldId id="28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34CB32B-913D-4625-B7B0-3E9FC93797B6}" type="datetimeFigureOut">
              <a:rPr lang="en-US" smtClean="0"/>
              <a:t>1/28/2021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00D8E20-86A1-4156-9FAE-59AD47A0614C}" type="slidenum">
              <a:rPr lang="en-US" smtClean="0"/>
              <a:t>‹#›</a:t>
            </a:fld>
            <a:endParaRPr lang="en-US"/>
          </a:p>
        </p:txBody>
      </p:sp>
    </p:spTree>
    <p:extLst>
      <p:ext uri="{BB962C8B-B14F-4D97-AF65-F5344CB8AC3E}">
        <p14:creationId xmlns:p14="http://schemas.microsoft.com/office/powerpoint/2010/main" val="44594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BH" dirty="0"/>
          </a:p>
        </p:txBody>
      </p:sp>
      <p:sp>
        <p:nvSpPr>
          <p:cNvPr id="4" name="Slide Number Placeholder 3"/>
          <p:cNvSpPr>
            <a:spLocks noGrp="1"/>
          </p:cNvSpPr>
          <p:nvPr>
            <p:ph type="sldNum" sz="quarter" idx="10"/>
          </p:nvPr>
        </p:nvSpPr>
        <p:spPr/>
        <p:txBody>
          <a:bodyPr/>
          <a:lstStyle/>
          <a:p>
            <a:fld id="{0674C5C3-9C00-4CA3-A366-9E08BCB513A1}" type="slidenum">
              <a:rPr lang="ar-BH" smtClean="0"/>
              <a:t>8</a:t>
            </a:fld>
            <a:endParaRPr lang="ar-BH"/>
          </a:p>
        </p:txBody>
      </p:sp>
    </p:spTree>
    <p:extLst>
      <p:ext uri="{BB962C8B-B14F-4D97-AF65-F5344CB8AC3E}">
        <p14:creationId xmlns:p14="http://schemas.microsoft.com/office/powerpoint/2010/main" val="345220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16.xml"/><Relationship Id="rId4" Type="http://schemas.openxmlformats.org/officeDocument/2006/relationships/slide" Target="slide17.xml"/></Relationships>
</file>

<file path=ppt/slides/_rels/slide1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19.xml"/><Relationship Id="rId4" Type="http://schemas.openxmlformats.org/officeDocument/2006/relationships/slide" Target="slide18.xml"/></Relationships>
</file>

<file path=ppt/slides/_rels/slide1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1.xml"/></Relationships>
</file>

<file path=ppt/slides/_rels/slide1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23.xml"/><Relationship Id="rId4" Type="http://schemas.openxmlformats.org/officeDocument/2006/relationships/slide" Target="slide2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dunet.com/" TargetMode="External"/><Relationship Id="rId4" Type="http://schemas.openxmlformats.org/officeDocument/2006/relationships/audio" Target="../media/audio8.wav"/></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19730" y="1841679"/>
            <a:ext cx="6065950" cy="2158919"/>
          </a:xfr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rtl="1"/>
            <a:r>
              <a:rPr lang="ar-BH" sz="4800" b="1" dirty="0">
                <a:cs typeface="+mn-cs"/>
              </a:rPr>
              <a:t>الوحدة</a:t>
            </a:r>
            <a:r>
              <a:rPr lang="en-US" sz="4800" b="1" dirty="0">
                <a:cs typeface="+mn-cs"/>
              </a:rPr>
              <a:t> </a:t>
            </a:r>
            <a:r>
              <a:rPr lang="ar-BH" sz="4800" b="1" dirty="0">
                <a:cs typeface="+mn-cs"/>
              </a:rPr>
              <a:t>الأولى</a:t>
            </a:r>
            <a:r>
              <a:rPr lang="en-US" sz="4800" b="1" dirty="0">
                <a:cs typeface="+mn-cs"/>
              </a:rPr>
              <a:t/>
            </a:r>
            <a:br>
              <a:rPr lang="en-US" sz="4800" b="1" dirty="0">
                <a:cs typeface="+mn-cs"/>
              </a:rPr>
            </a:br>
            <a:r>
              <a:rPr lang="ar-SA" sz="4800" b="1" dirty="0">
                <a:cs typeface="+mn-cs"/>
              </a:rPr>
              <a:t>السياحة في مملكة البحرين</a:t>
            </a:r>
            <a:r>
              <a:rPr lang="ar-BH" sz="4800" b="1" dirty="0">
                <a:cs typeface="+mn-cs"/>
              </a:rPr>
              <a:t/>
            </a:r>
            <a:br>
              <a:rPr lang="ar-BH" sz="4800" b="1" dirty="0">
                <a:cs typeface="+mn-cs"/>
              </a:rPr>
            </a:br>
            <a:r>
              <a:rPr lang="ar-SA" sz="3600" b="1" dirty="0"/>
              <a:t>الفصل الثالث</a:t>
            </a:r>
            <a:endParaRPr lang="en-US" sz="3600" b="1" dirty="0">
              <a:cs typeface="+mn-cs"/>
            </a:endParaRPr>
          </a:p>
        </p:txBody>
      </p:sp>
      <p:sp>
        <p:nvSpPr>
          <p:cNvPr id="4" name="TextBox 3"/>
          <p:cNvSpPr txBox="1"/>
          <p:nvPr/>
        </p:nvSpPr>
        <p:spPr>
          <a:xfrm>
            <a:off x="5545347" y="4762957"/>
            <a:ext cx="4038600" cy="52322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a:r>
              <a:rPr lang="en-GB" sz="2800" b="1" dirty="0">
                <a:solidFill>
                  <a:schemeClr val="bg1"/>
                </a:solidFill>
              </a:rPr>
              <a:t>مقرر </a:t>
            </a:r>
            <a:r>
              <a:rPr lang="ar-BH" sz="2800" b="1" dirty="0">
                <a:solidFill>
                  <a:schemeClr val="bg1"/>
                </a:solidFill>
              </a:rPr>
              <a:t>السفر والسياحة سفر 324</a:t>
            </a:r>
            <a:endParaRPr lang="en-US" sz="2800" b="1" dirty="0">
              <a:solidFill>
                <a:schemeClr val="bg1"/>
              </a:solidFill>
            </a:endParaRPr>
          </a:p>
        </p:txBody>
      </p:sp>
      <p:sp>
        <p:nvSpPr>
          <p:cNvPr id="5" name="AutoShape 2" descr="Image result for شعار علم البحرين"/>
          <p:cNvSpPr>
            <a:spLocks noChangeAspect="1" noChangeArrowheads="1"/>
          </p:cNvSpPr>
          <p:nvPr/>
        </p:nvSpPr>
        <p:spPr bwMode="auto">
          <a:xfrm>
            <a:off x="1587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rot="20713226">
            <a:off x="1042096" y="1556209"/>
            <a:ext cx="2871055" cy="4044244"/>
          </a:xfrm>
          <a:prstGeom prst="rect">
            <a:avLst/>
          </a:prstGeom>
          <a:effectLst>
            <a:outerShdw blurRad="76200" dir="18900000" sy="23000" kx="-1200000" algn="bl" rotWithShape="0">
              <a:prstClr val="black">
                <a:alpha val="20000"/>
              </a:prstClr>
            </a:outerShdw>
          </a:effectLst>
        </p:spPr>
      </p:pic>
      <p:sp>
        <p:nvSpPr>
          <p:cNvPr id="9" name="Rectangle 8"/>
          <p:cNvSpPr/>
          <p:nvPr/>
        </p:nvSpPr>
        <p:spPr>
          <a:xfrm>
            <a:off x="0" y="6137328"/>
            <a:ext cx="8763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dirty="0">
                <a:solidFill>
                  <a:schemeClr val="tx1"/>
                </a:solidFill>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الفصل: الدراسي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الثاني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(اختياري)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الصف: الثاني أو الثالث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الصفحة: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29-34</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8" name="Picture 7"/>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21147" y="131434"/>
            <a:ext cx="7162800" cy="1182210"/>
          </a:xfrm>
          <a:prstGeom prst="rect">
            <a:avLst/>
          </a:prstGeom>
        </p:spPr>
      </p:pic>
      <p:cxnSp>
        <p:nvCxnSpPr>
          <p:cNvPr id="10" name="Straight Connector 9"/>
          <p:cNvCxnSpPr/>
          <p:nvPr/>
        </p:nvCxnSpPr>
        <p:spPr>
          <a:xfrm flipV="1">
            <a:off x="253388" y="6226120"/>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a:spLocks/>
          </p:cNvSpPr>
          <p:nvPr/>
        </p:nvSpPr>
        <p:spPr>
          <a:xfrm>
            <a:off x="8332230" y="622612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904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4601" y="990600"/>
            <a:ext cx="7860323" cy="4862870"/>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a:r>
              <a:rPr lang="ar-BH" sz="2000" b="1" dirty="0"/>
              <a:t>يعد قطاع السياحة في وزارة الثقافة الجهاز الرئيسي المسؤول عن التسويق والترويج للسياحة في مملكة البحرين من خلال الأنشطة التسويقية والترويجية التي ينفذها مثل:</a:t>
            </a:r>
          </a:p>
          <a:p>
            <a:pPr algn="r"/>
            <a:endParaRPr lang="ar-BH" sz="2000" b="1" dirty="0"/>
          </a:p>
          <a:p>
            <a:pPr marL="285750" indent="-285750" algn="r" rtl="1">
              <a:lnSpc>
                <a:spcPct val="150000"/>
              </a:lnSpc>
              <a:buFont typeface="Wingdings" panose="05000000000000000000" pitchFamily="2" charset="2"/>
              <a:buChar char="q"/>
            </a:pPr>
            <a:r>
              <a:rPr lang="ar-BH" sz="2000" b="1" dirty="0"/>
              <a:t>تنفيذ المهرجان الثقافية والسياحية.</a:t>
            </a:r>
          </a:p>
          <a:p>
            <a:pPr marL="285750" indent="-285750" algn="r" rtl="1">
              <a:lnSpc>
                <a:spcPct val="150000"/>
              </a:lnSpc>
              <a:buFont typeface="Wingdings" panose="05000000000000000000" pitchFamily="2" charset="2"/>
              <a:buChar char="q"/>
            </a:pPr>
            <a:r>
              <a:rPr lang="ar-BH" sz="2000" b="1" dirty="0"/>
              <a:t>تنفيذ حملات إعلانية داخل وخارج مملكة البحرين.</a:t>
            </a:r>
          </a:p>
          <a:p>
            <a:pPr marL="285750" indent="-285750" algn="r" rtl="1">
              <a:lnSpc>
                <a:spcPct val="150000"/>
              </a:lnSpc>
              <a:buFont typeface="Wingdings" panose="05000000000000000000" pitchFamily="2" charset="2"/>
              <a:buChar char="q"/>
            </a:pPr>
            <a:r>
              <a:rPr lang="ar-BH" sz="2000" b="1" dirty="0"/>
              <a:t>تنفيذ حملات تعريفية للخارج.</a:t>
            </a:r>
          </a:p>
          <a:p>
            <a:pPr marL="285750" indent="-285750" algn="r" rtl="1">
              <a:lnSpc>
                <a:spcPct val="150000"/>
              </a:lnSpc>
              <a:buFont typeface="Wingdings" panose="05000000000000000000" pitchFamily="2" charset="2"/>
              <a:buChar char="q"/>
            </a:pPr>
            <a:r>
              <a:rPr lang="ar-BH" sz="2000" b="1" dirty="0"/>
              <a:t>المشاركة في المعارض المحلية والدولية.</a:t>
            </a:r>
          </a:p>
          <a:p>
            <a:pPr marL="285750" indent="-285750" algn="r" rtl="1">
              <a:lnSpc>
                <a:spcPct val="150000"/>
              </a:lnSpc>
              <a:buFont typeface="Wingdings" panose="05000000000000000000" pitchFamily="2" charset="2"/>
              <a:buChar char="q"/>
            </a:pPr>
            <a:r>
              <a:rPr lang="ar-BH" sz="2000" b="1" dirty="0"/>
              <a:t>دعم عمليات  القطاع الخاص في مجال السياحة.</a:t>
            </a:r>
          </a:p>
          <a:p>
            <a:pPr algn="r" rtl="1"/>
            <a:endParaRPr lang="ar-BH" sz="2000" b="1" dirty="0"/>
          </a:p>
          <a:p>
            <a:pPr algn="r" rtl="1"/>
            <a:r>
              <a:rPr lang="ar-BH" sz="2000" b="1" dirty="0"/>
              <a:t>تساهم قطاعات أخرى في مجال تسويق السياحة في مملكة البحرين مثل :</a:t>
            </a:r>
          </a:p>
          <a:p>
            <a:pPr marL="285750" indent="-285750" algn="r" rtl="1">
              <a:lnSpc>
                <a:spcPct val="150000"/>
              </a:lnSpc>
              <a:buFont typeface="Wingdings" panose="05000000000000000000" pitchFamily="2" charset="2"/>
              <a:buChar char="v"/>
            </a:pPr>
            <a:r>
              <a:rPr lang="ar-BH" sz="2000" b="1" dirty="0"/>
              <a:t>السفارات والهيئات الحكومية المختلفة.</a:t>
            </a:r>
          </a:p>
          <a:p>
            <a:pPr marL="285750" indent="-285750" algn="r" rtl="1">
              <a:lnSpc>
                <a:spcPct val="150000"/>
              </a:lnSpc>
              <a:buFont typeface="Wingdings" panose="05000000000000000000" pitchFamily="2" charset="2"/>
              <a:buChar char="v"/>
            </a:pPr>
            <a:r>
              <a:rPr lang="ar-BH" sz="2000" b="1" dirty="0"/>
              <a:t>شركات الطيران المحلية ووكالات السفر.</a:t>
            </a:r>
            <a:endParaRPr lang="en-US" sz="2000" b="1"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883" y="2076089"/>
            <a:ext cx="2761892" cy="2721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401620" y="318295"/>
            <a:ext cx="3657600" cy="523220"/>
          </a:xfrm>
          <a:prstGeom prst="rec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ar-BH" sz="2800" b="1" dirty="0">
                <a:solidFill>
                  <a:schemeClr val="bg1"/>
                </a:solidFill>
              </a:rPr>
              <a:t>سابعا: التسوق </a:t>
            </a:r>
            <a:r>
              <a:rPr lang="ar-BH" sz="2800" b="1" dirty="0" smtClean="0">
                <a:solidFill>
                  <a:schemeClr val="bg1"/>
                </a:solidFill>
              </a:rPr>
              <a:t>السياحي</a:t>
            </a:r>
            <a:r>
              <a:rPr lang="ar-SA" sz="2800" b="1" dirty="0" smtClean="0">
                <a:solidFill>
                  <a:schemeClr val="bg1"/>
                </a:solidFill>
              </a:rPr>
              <a:t>:</a:t>
            </a:r>
            <a:r>
              <a:rPr lang="ar-BH" sz="2800" b="1" dirty="0" smtClean="0">
                <a:solidFill>
                  <a:schemeClr val="bg1"/>
                </a:solidFill>
              </a:rPr>
              <a:t> </a:t>
            </a:r>
            <a:endParaRPr lang="en-US" sz="2800" b="1" dirty="0">
              <a:solidFill>
                <a:schemeClr val="bg1"/>
              </a:solidFill>
            </a:endParaRPr>
          </a:p>
        </p:txBody>
      </p:sp>
      <p:sp>
        <p:nvSpPr>
          <p:cNvPr id="10" name="Rectangle 9"/>
          <p:cNvSpPr/>
          <p:nvPr/>
        </p:nvSpPr>
        <p:spPr>
          <a:xfrm>
            <a:off x="270641" y="6360390"/>
            <a:ext cx="6898601"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في مملكة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سفر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324</a:t>
            </a:r>
            <a:r>
              <a:rPr lang="ar-BH" b="1" dirty="0">
                <a:solidFill>
                  <a:schemeClr val="tx1"/>
                </a:solidFill>
              </a:rPr>
              <a:t>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3" name="Straight Connector 1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7791718" y="6360390"/>
            <a:ext cx="397724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988847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bomb.wav"/>
                                        </p:tgtEl>
                                      </p:cMediaNode>
                                    </p:audio>
                                  </p:sub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2000"/>
                                        <p:tgtEl>
                                          <p:spTgt spid="11"/>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22772" y="962713"/>
            <a:ext cx="3424866" cy="823920"/>
          </a:xfr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ar-BH" b="1" dirty="0" smtClean="0">
                <a:solidFill>
                  <a:schemeClr val="bg1"/>
                </a:solidFill>
              </a:rPr>
              <a:t>التقويم</a:t>
            </a:r>
            <a:endParaRPr lang="en-US" b="1" dirty="0">
              <a:solidFill>
                <a:schemeClr val="bg1"/>
              </a:solidFill>
            </a:endParaRPr>
          </a:p>
        </p:txBody>
      </p:sp>
      <p:sp>
        <p:nvSpPr>
          <p:cNvPr id="5" name="TextBox 4"/>
          <p:cNvSpPr txBox="1"/>
          <p:nvPr/>
        </p:nvSpPr>
        <p:spPr>
          <a:xfrm>
            <a:off x="1843397" y="2167633"/>
            <a:ext cx="7980218"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wrap="square" rtlCol="0">
            <a:spAutoFit/>
          </a:bodyPr>
          <a:lstStyle/>
          <a:p>
            <a:pPr algn="justLow" rtl="1"/>
            <a:r>
              <a:rPr lang="ar-SA" sz="3600" b="1" dirty="0"/>
              <a:t>1</a:t>
            </a:r>
            <a:r>
              <a:rPr lang="ar-BH" sz="3600" b="1" dirty="0"/>
              <a:t>- اشتهرت مملكة البحرين بالسياحة منذ القدم نظرا لموقعها الجغرافي.</a:t>
            </a:r>
            <a:endParaRPr lang="en-US" sz="3600" b="1" dirty="0"/>
          </a:p>
        </p:txBody>
      </p:sp>
      <p:sp>
        <p:nvSpPr>
          <p:cNvPr id="6" name="Flowchart: Terminator 5">
            <a:hlinkClick r:id="rId2" action="ppaction://hlinksldjump"/>
          </p:cNvPr>
          <p:cNvSpPr/>
          <p:nvPr/>
        </p:nvSpPr>
        <p:spPr>
          <a:xfrm>
            <a:off x="3048000" y="4177145"/>
            <a:ext cx="247156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b="1" dirty="0">
                <a:solidFill>
                  <a:schemeClr val="bg1"/>
                </a:solidFill>
              </a:rPr>
              <a:t>خطأ</a:t>
            </a:r>
            <a:r>
              <a:rPr lang="en-US" sz="3600" b="1" dirty="0">
                <a:solidFill>
                  <a:schemeClr val="bg1"/>
                </a:solidFill>
              </a:rPr>
              <a:t> </a:t>
            </a:r>
          </a:p>
        </p:txBody>
      </p:sp>
      <p:sp>
        <p:nvSpPr>
          <p:cNvPr id="7" name="Flowchart: Terminator 6">
            <a:hlinkClick r:id="rId3" action="ppaction://hlinksldjump"/>
          </p:cNvPr>
          <p:cNvSpPr/>
          <p:nvPr/>
        </p:nvSpPr>
        <p:spPr>
          <a:xfrm>
            <a:off x="6858000" y="4191000"/>
            <a:ext cx="2473200" cy="820800"/>
          </a:xfrm>
          <a:prstGeom prst="flowChartTerminator">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lgn="ctr"/>
            <a:r>
              <a:rPr lang="ar-BH" sz="3600" b="1" dirty="0">
                <a:solidFill>
                  <a:schemeClr val="bg1"/>
                </a:solidFill>
              </a:rPr>
              <a:t>صح</a:t>
            </a:r>
            <a:endParaRPr lang="en-US" sz="3600" b="1" dirty="0">
              <a:solidFill>
                <a:schemeClr val="bg1"/>
              </a:solidFill>
            </a:endParaRPr>
          </a:p>
        </p:txBody>
      </p:sp>
      <p:sp>
        <p:nvSpPr>
          <p:cNvPr id="11" name="Rectangle 10"/>
          <p:cNvSpPr/>
          <p:nvPr/>
        </p:nvSpPr>
        <p:spPr>
          <a:xfrm>
            <a:off x="373486" y="6348015"/>
            <a:ext cx="6911480"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في مملكة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سفر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324</a:t>
            </a:r>
            <a:r>
              <a:rPr lang="ar-BH" b="1" dirty="0">
                <a:solidFill>
                  <a:schemeClr val="tx1"/>
                </a:solidFill>
              </a:rPr>
              <a:t>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4" name="Straight Connector 13"/>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7959145" y="6306207"/>
            <a:ext cx="3809814"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3786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581104" y="656400"/>
            <a:ext cx="3478115" cy="843436"/>
          </a:xfr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ar-BH" b="1" dirty="0" smtClean="0">
                <a:solidFill>
                  <a:schemeClr val="bg1"/>
                </a:solidFill>
              </a:rPr>
              <a:t>التقويم</a:t>
            </a:r>
            <a:endParaRPr lang="en-US" b="1" dirty="0">
              <a:solidFill>
                <a:schemeClr val="bg1"/>
              </a:solidFill>
            </a:endParaRPr>
          </a:p>
        </p:txBody>
      </p:sp>
      <p:sp>
        <p:nvSpPr>
          <p:cNvPr id="5" name="TextBox 4"/>
          <p:cNvSpPr txBox="1"/>
          <p:nvPr/>
        </p:nvSpPr>
        <p:spPr>
          <a:xfrm>
            <a:off x="2064327" y="1880836"/>
            <a:ext cx="7758545"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wrap="square" rtlCol="0">
            <a:spAutoFit/>
          </a:bodyPr>
          <a:lstStyle/>
          <a:p>
            <a:pPr algn="justLow" rtl="1"/>
            <a:r>
              <a:rPr lang="ar-SA" sz="3600" b="1" dirty="0"/>
              <a:t>2</a:t>
            </a:r>
            <a:r>
              <a:rPr lang="ar-BH" sz="3600" b="1" dirty="0"/>
              <a:t>.  بدأت مرحلة النشاط السياحي في مملكة البحرين بصدور أول مرسوم أميري لسنة 1985م.</a:t>
            </a:r>
            <a:endParaRPr lang="en-US" sz="3600" b="1" dirty="0"/>
          </a:p>
        </p:txBody>
      </p:sp>
      <p:sp>
        <p:nvSpPr>
          <p:cNvPr id="6" name="Flowchart: Terminator 5">
            <a:hlinkClick r:id="rId4" action="ppaction://hlinksldjump"/>
          </p:cNvPr>
          <p:cNvSpPr/>
          <p:nvPr/>
        </p:nvSpPr>
        <p:spPr>
          <a:xfrm>
            <a:off x="3472034" y="3962400"/>
            <a:ext cx="247156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b="1" dirty="0">
                <a:solidFill>
                  <a:schemeClr val="bg1"/>
                </a:solidFill>
              </a:rPr>
              <a:t>خطأ</a:t>
            </a:r>
            <a:r>
              <a:rPr lang="en-US" sz="3600" b="1" dirty="0">
                <a:solidFill>
                  <a:schemeClr val="bg1"/>
                </a:solidFill>
              </a:rPr>
              <a:t> </a:t>
            </a:r>
          </a:p>
        </p:txBody>
      </p:sp>
      <p:sp>
        <p:nvSpPr>
          <p:cNvPr id="7" name="Flowchart: Terminator 6">
            <a:hlinkClick r:id="rId5" action="ppaction://hlinksldjump"/>
          </p:cNvPr>
          <p:cNvSpPr/>
          <p:nvPr/>
        </p:nvSpPr>
        <p:spPr>
          <a:xfrm>
            <a:off x="6934200" y="3962400"/>
            <a:ext cx="2473200" cy="820800"/>
          </a:xfrm>
          <a:prstGeom prst="flowChartTerminator">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lgn="ctr"/>
            <a:r>
              <a:rPr lang="ar-BH" sz="3600" b="1" dirty="0">
                <a:solidFill>
                  <a:schemeClr val="bg1"/>
                </a:solidFill>
              </a:rPr>
              <a:t>صح</a:t>
            </a:r>
            <a:endParaRPr lang="en-US" sz="3600" b="1" dirty="0">
              <a:solidFill>
                <a:schemeClr val="bg1"/>
              </a:solidFill>
            </a:endParaRPr>
          </a:p>
        </p:txBody>
      </p:sp>
      <p:sp>
        <p:nvSpPr>
          <p:cNvPr id="11" name="Rectangle 10"/>
          <p:cNvSpPr/>
          <p:nvPr/>
        </p:nvSpPr>
        <p:spPr>
          <a:xfrm>
            <a:off x="631065" y="6348015"/>
            <a:ext cx="6859964"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في مملكة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سفر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324</a:t>
            </a:r>
            <a:r>
              <a:rPr lang="ar-BH" b="1" dirty="0">
                <a:solidFill>
                  <a:schemeClr val="tx1"/>
                </a:solidFill>
              </a:rPr>
              <a:t>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4" name="Straight Connector 13"/>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7868993" y="6306207"/>
            <a:ext cx="3899966"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672234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subTnLst>
                                    <p:audio>
                                      <p:cMediaNode>
                                        <p:cTn display="0" masterRel="sameClick">
                                          <p:stCondLst>
                                            <p:cond evt="begin" delay="0">
                                              <p:tn val="24"/>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173051" y="801223"/>
            <a:ext cx="2886169" cy="888304"/>
          </a:xfr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ar-BH" b="1" dirty="0" smtClean="0">
                <a:solidFill>
                  <a:schemeClr val="bg1"/>
                </a:solidFill>
              </a:rPr>
              <a:t>التقويم</a:t>
            </a:r>
            <a:endParaRPr lang="en-US" b="1" dirty="0">
              <a:solidFill>
                <a:schemeClr val="bg1"/>
              </a:solidFill>
            </a:endParaRPr>
          </a:p>
        </p:txBody>
      </p:sp>
      <p:sp>
        <p:nvSpPr>
          <p:cNvPr id="5" name="TextBox 4"/>
          <p:cNvSpPr txBox="1"/>
          <p:nvPr/>
        </p:nvSpPr>
        <p:spPr>
          <a:xfrm>
            <a:off x="2253798" y="1965623"/>
            <a:ext cx="7532002"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wrap="square" rtlCol="0">
            <a:spAutoFit/>
          </a:bodyPr>
          <a:lstStyle/>
          <a:p>
            <a:pPr algn="justLow" rtl="1"/>
            <a:r>
              <a:rPr lang="ar-SA" sz="3600" b="1" dirty="0"/>
              <a:t>3</a:t>
            </a:r>
            <a:r>
              <a:rPr lang="ar-BH" sz="3600" b="1" dirty="0"/>
              <a:t>. تعتبر قلعة البحرين ومعابد باربار من المقومات الحضارية للسياحة في مملكة البحرين.   </a:t>
            </a:r>
            <a:endParaRPr lang="en-US" sz="3600" b="1" dirty="0"/>
          </a:p>
        </p:txBody>
      </p:sp>
      <p:sp>
        <p:nvSpPr>
          <p:cNvPr id="6" name="Flowchart: Terminator 5">
            <a:hlinkClick r:id="rId4" action="ppaction://hlinksldjump"/>
          </p:cNvPr>
          <p:cNvSpPr/>
          <p:nvPr/>
        </p:nvSpPr>
        <p:spPr>
          <a:xfrm>
            <a:off x="2971800" y="3800978"/>
            <a:ext cx="247156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b="1" dirty="0">
                <a:solidFill>
                  <a:schemeClr val="bg1"/>
                </a:solidFill>
              </a:rPr>
              <a:t>خطأ</a:t>
            </a:r>
            <a:r>
              <a:rPr lang="en-US" sz="3600" b="1" dirty="0">
                <a:solidFill>
                  <a:schemeClr val="bg1"/>
                </a:solidFill>
              </a:rPr>
              <a:t> </a:t>
            </a:r>
          </a:p>
        </p:txBody>
      </p:sp>
      <p:sp>
        <p:nvSpPr>
          <p:cNvPr id="7" name="Flowchart: Terminator 6">
            <a:hlinkClick r:id="rId5" action="ppaction://hlinksldjump"/>
          </p:cNvPr>
          <p:cNvSpPr/>
          <p:nvPr/>
        </p:nvSpPr>
        <p:spPr>
          <a:xfrm>
            <a:off x="6705600" y="3886200"/>
            <a:ext cx="2473200" cy="820800"/>
          </a:xfrm>
          <a:prstGeom prst="flowChartTerminator">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lgn="ctr"/>
            <a:r>
              <a:rPr lang="ar-BH" sz="3600" b="1" dirty="0">
                <a:solidFill>
                  <a:schemeClr val="bg1"/>
                </a:solidFill>
              </a:rPr>
              <a:t>صح</a:t>
            </a:r>
            <a:endParaRPr lang="en-US" sz="3600" b="1" dirty="0">
              <a:solidFill>
                <a:schemeClr val="bg1"/>
              </a:solidFill>
            </a:endParaRPr>
          </a:p>
        </p:txBody>
      </p:sp>
      <p:sp>
        <p:nvSpPr>
          <p:cNvPr id="11" name="Rectangle 10"/>
          <p:cNvSpPr/>
          <p:nvPr/>
        </p:nvSpPr>
        <p:spPr>
          <a:xfrm>
            <a:off x="504395" y="6366612"/>
            <a:ext cx="6450196"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في مملكة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سفر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324</a:t>
            </a:r>
            <a:r>
              <a:rPr lang="ar-BH" b="1" dirty="0">
                <a:solidFill>
                  <a:schemeClr val="tx1"/>
                </a:solidFill>
              </a:rPr>
              <a:t>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4" name="Straight Connector 13"/>
          <p:cNvCxnSpPr/>
          <p:nvPr/>
        </p:nvCxnSpPr>
        <p:spPr>
          <a:xfrm flipV="1">
            <a:off x="0" y="6281390"/>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7777862" y="6366517"/>
            <a:ext cx="4015876"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396728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subTnLst>
                                    <p:audio>
                                      <p:cMediaNode>
                                        <p:cTn display="0" masterRel="sameClick">
                                          <p:stCondLst>
                                            <p:cond evt="begin" delay="0">
                                              <p:tn val="19"/>
                                            </p:cond>
                                          </p:stCondLst>
                                          <p:endCondLst>
                                            <p:cond evt="onStopAudio" delay="0">
                                              <p:tgtEl>
                                                <p:sldTgt/>
                                              </p:tgtEl>
                                            </p:cond>
                                          </p:endCondLst>
                                        </p:cTn>
                                        <p:tgtEl>
                                          <p:sndTgt r:embed="rId2" name="hammer.wav"/>
                                        </p:tgtEl>
                                      </p:cMediaNode>
                                    </p:audio>
                                  </p:sub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subTnLst>
                                    <p:audio>
                                      <p:cMediaNode>
                                        <p:cTn display="0" masterRel="sameClick">
                                          <p:stCondLst>
                                            <p:cond evt="begin" delay="0">
                                              <p:tn val="2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225048" y="850006"/>
            <a:ext cx="3171318" cy="819299"/>
          </a:xfrm>
          <a:solidFill>
            <a:srgbClr val="FF0000"/>
          </a:solidFill>
        </p:spPr>
        <p:txBody>
          <a:bodyPr/>
          <a:lstStyle/>
          <a:p>
            <a:pPr algn="ctr"/>
            <a:r>
              <a:rPr lang="ar-BH" b="1" dirty="0" smtClean="0">
                <a:solidFill>
                  <a:schemeClr val="bg1"/>
                </a:solidFill>
              </a:rPr>
              <a:t>التقويم</a:t>
            </a:r>
            <a:endParaRPr lang="en-US" b="1" dirty="0">
              <a:solidFill>
                <a:schemeClr val="bg1"/>
              </a:solidFill>
            </a:endParaRPr>
          </a:p>
        </p:txBody>
      </p:sp>
      <p:sp>
        <p:nvSpPr>
          <p:cNvPr id="5" name="TextBox 4"/>
          <p:cNvSpPr txBox="1"/>
          <p:nvPr/>
        </p:nvSpPr>
        <p:spPr>
          <a:xfrm>
            <a:off x="2274175" y="2050305"/>
            <a:ext cx="7772400"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wrap="square" rtlCol="0">
            <a:spAutoFit/>
          </a:bodyPr>
          <a:lstStyle/>
          <a:p>
            <a:pPr algn="justLow" rtl="1"/>
            <a:r>
              <a:rPr lang="ar-SA" sz="3600" b="1" dirty="0"/>
              <a:t>4</a:t>
            </a:r>
            <a:r>
              <a:rPr lang="ar-BH" sz="3600" b="1" dirty="0"/>
              <a:t>. يعد بيت القرآن و حلبة البحرين الدولية من مقومات السياحة الثقافية.   </a:t>
            </a:r>
            <a:endParaRPr lang="en-US" sz="3600" b="1" dirty="0"/>
          </a:p>
        </p:txBody>
      </p:sp>
      <p:sp>
        <p:nvSpPr>
          <p:cNvPr id="6" name="Flowchart: Terminator 5">
            <a:hlinkClick r:id="rId3" action="ppaction://hlinksldjump"/>
          </p:cNvPr>
          <p:cNvSpPr/>
          <p:nvPr/>
        </p:nvSpPr>
        <p:spPr>
          <a:xfrm>
            <a:off x="3200400" y="4032299"/>
            <a:ext cx="247156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b="1" dirty="0">
                <a:solidFill>
                  <a:schemeClr val="bg1"/>
                </a:solidFill>
              </a:rPr>
              <a:t>خطأ</a:t>
            </a:r>
            <a:r>
              <a:rPr lang="en-US" sz="3600" b="1" dirty="0">
                <a:solidFill>
                  <a:schemeClr val="bg1"/>
                </a:solidFill>
              </a:rPr>
              <a:t> </a:t>
            </a:r>
          </a:p>
        </p:txBody>
      </p:sp>
      <p:sp>
        <p:nvSpPr>
          <p:cNvPr id="7" name="Flowchart: Terminator 6">
            <a:hlinkClick r:id="rId4" action="ppaction://hlinksldjump"/>
          </p:cNvPr>
          <p:cNvSpPr/>
          <p:nvPr/>
        </p:nvSpPr>
        <p:spPr>
          <a:xfrm>
            <a:off x="7112883" y="4032299"/>
            <a:ext cx="2473200" cy="820800"/>
          </a:xfrm>
          <a:prstGeom prst="flowChartTerminator">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lgn="ctr"/>
            <a:r>
              <a:rPr lang="ar-BH" sz="3600" b="1" dirty="0">
                <a:solidFill>
                  <a:schemeClr val="bg1"/>
                </a:solidFill>
              </a:rPr>
              <a:t>صح</a:t>
            </a:r>
            <a:endParaRPr lang="en-US" sz="3600" b="1" dirty="0">
              <a:solidFill>
                <a:schemeClr val="bg1"/>
              </a:solidFill>
            </a:endParaRPr>
          </a:p>
        </p:txBody>
      </p:sp>
      <p:sp>
        <p:nvSpPr>
          <p:cNvPr id="11" name="Rectangle 10"/>
          <p:cNvSpPr/>
          <p:nvPr/>
        </p:nvSpPr>
        <p:spPr>
          <a:xfrm>
            <a:off x="991673" y="6302411"/>
            <a:ext cx="6589508"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في مملكة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سفر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324</a:t>
            </a:r>
            <a:r>
              <a:rPr lang="ar-BH" b="1" dirty="0">
                <a:solidFill>
                  <a:schemeClr val="tx1"/>
                </a:solidFill>
              </a:rPr>
              <a:t>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4" name="Straight Connector 13"/>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8049297" y="6306207"/>
            <a:ext cx="3719662"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518438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66742" y="751747"/>
            <a:ext cx="2962961" cy="878006"/>
          </a:xfr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ar-BH" b="1" dirty="0" smtClean="0">
                <a:solidFill>
                  <a:schemeClr val="bg1"/>
                </a:solidFill>
              </a:rPr>
              <a:t>التقويم</a:t>
            </a:r>
            <a:endParaRPr lang="en-US" b="1" dirty="0">
              <a:solidFill>
                <a:schemeClr val="bg1"/>
              </a:solidFill>
            </a:endParaRPr>
          </a:p>
        </p:txBody>
      </p:sp>
      <p:sp>
        <p:nvSpPr>
          <p:cNvPr id="5" name="TextBox 4"/>
          <p:cNvSpPr txBox="1"/>
          <p:nvPr/>
        </p:nvSpPr>
        <p:spPr>
          <a:xfrm>
            <a:off x="2276229" y="1948216"/>
            <a:ext cx="7553474" cy="175432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wrap="square" rtlCol="0">
            <a:spAutoFit/>
          </a:bodyPr>
          <a:lstStyle/>
          <a:p>
            <a:pPr algn="justLow" rtl="1"/>
            <a:r>
              <a:rPr lang="ar-SA" sz="3600" b="1" dirty="0"/>
              <a:t>5</a:t>
            </a:r>
            <a:r>
              <a:rPr lang="ar-BH" sz="3600" b="1" dirty="0"/>
              <a:t>. الجهاز الرئيسي المسؤول عن التسويق السياحي في مملكة البحرين حاليًا وزارة الصناعة والتجارة والسياحة.   </a:t>
            </a:r>
            <a:endParaRPr lang="en-US" sz="3600" b="1" dirty="0"/>
          </a:p>
        </p:txBody>
      </p:sp>
      <p:sp>
        <p:nvSpPr>
          <p:cNvPr id="6" name="Flowchart: Terminator 5">
            <a:hlinkClick r:id="rId4" action="ppaction://hlinksldjump"/>
          </p:cNvPr>
          <p:cNvSpPr/>
          <p:nvPr/>
        </p:nvSpPr>
        <p:spPr>
          <a:xfrm>
            <a:off x="3425191" y="4899011"/>
            <a:ext cx="2471566" cy="820800"/>
          </a:xfrm>
          <a:prstGeom prst="flowChartTerminator">
            <a:avLst/>
          </a:prstGeom>
          <a:solidFill>
            <a:schemeClr val="accent6"/>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BH" sz="3600" b="1" dirty="0">
                <a:solidFill>
                  <a:schemeClr val="bg1"/>
                </a:solidFill>
              </a:rPr>
              <a:t>خطأ</a:t>
            </a:r>
            <a:r>
              <a:rPr lang="en-US" sz="3600" b="1" dirty="0">
                <a:solidFill>
                  <a:schemeClr val="bg1"/>
                </a:solidFill>
              </a:rPr>
              <a:t> </a:t>
            </a:r>
          </a:p>
        </p:txBody>
      </p:sp>
      <p:sp>
        <p:nvSpPr>
          <p:cNvPr id="7" name="Flowchart: Terminator 6">
            <a:hlinkClick r:id="rId5" action="ppaction://hlinksldjump"/>
          </p:cNvPr>
          <p:cNvSpPr/>
          <p:nvPr/>
        </p:nvSpPr>
        <p:spPr>
          <a:xfrm>
            <a:off x="6797057" y="4899011"/>
            <a:ext cx="2473200" cy="820800"/>
          </a:xfrm>
          <a:prstGeom prst="flowChartTerminator">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indent="-342900" algn="ctr"/>
            <a:r>
              <a:rPr lang="ar-BH" sz="3600" b="1" dirty="0">
                <a:solidFill>
                  <a:schemeClr val="bg1"/>
                </a:solidFill>
              </a:rPr>
              <a:t>صح</a:t>
            </a:r>
            <a:endParaRPr lang="en-US" sz="3600" b="1" dirty="0">
              <a:solidFill>
                <a:schemeClr val="bg1"/>
              </a:solidFill>
            </a:endParaRPr>
          </a:p>
        </p:txBody>
      </p:sp>
      <p:sp>
        <p:nvSpPr>
          <p:cNvPr id="11" name="Rectangle 10"/>
          <p:cNvSpPr/>
          <p:nvPr/>
        </p:nvSpPr>
        <p:spPr>
          <a:xfrm>
            <a:off x="270641" y="6348015"/>
            <a:ext cx="6731175"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في مملكة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سفر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324</a:t>
            </a:r>
            <a:r>
              <a:rPr lang="ar-BH" b="1" dirty="0">
                <a:solidFill>
                  <a:schemeClr val="tx1"/>
                </a:solidFill>
              </a:rPr>
              <a:t>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4" name="Straight Connector 13"/>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7894749" y="6306207"/>
            <a:ext cx="387420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915324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5">
            <a:hlinkClick r:id="rId2" action="ppaction://hlinksldjump"/>
          </p:cNvPr>
          <p:cNvSpPr/>
          <p:nvPr/>
        </p:nvSpPr>
        <p:spPr>
          <a:xfrm>
            <a:off x="2133600" y="4648201"/>
            <a:ext cx="1556080" cy="795249"/>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5"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912" y="1052893"/>
            <a:ext cx="4953000" cy="4875876"/>
          </a:xfrm>
          <a:prstGeom prst="rect">
            <a:avLst/>
          </a:prstGeom>
        </p:spPr>
      </p:pic>
      <p:sp>
        <p:nvSpPr>
          <p:cNvPr id="7" name="Rectangle 6"/>
          <p:cNvSpPr/>
          <p:nvPr/>
        </p:nvSpPr>
        <p:spPr>
          <a:xfrm>
            <a:off x="1740767" y="6302411"/>
            <a:ext cx="5840414"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في مملكة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سفر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324</a:t>
            </a:r>
            <a:r>
              <a:rPr lang="ar-BH" b="1" dirty="0">
                <a:solidFill>
                  <a:schemeClr val="tx1"/>
                </a:solidFill>
              </a:rPr>
              <a:t>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1" name="Straight Connector 10"/>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1715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a:hlinkClick r:id="rId2" action="ppaction://hlinksldjump"/>
          </p:cNvPr>
          <p:cNvSpPr/>
          <p:nvPr/>
        </p:nvSpPr>
        <p:spPr>
          <a:xfrm>
            <a:off x="2362200" y="5099651"/>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8"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533401"/>
            <a:ext cx="4414614" cy="5206217"/>
          </a:xfrm>
          <a:prstGeom prst="rect">
            <a:avLst/>
          </a:prstGeom>
        </p:spPr>
      </p:pic>
      <p:sp>
        <p:nvSpPr>
          <p:cNvPr id="10" name="Rectangle 9"/>
          <p:cNvSpPr/>
          <p:nvPr/>
        </p:nvSpPr>
        <p:spPr>
          <a:xfrm>
            <a:off x="2438401" y="1524000"/>
            <a:ext cx="2272883" cy="264687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ar-BH" b="1" dirty="0"/>
              <a:t>اشتهرت البحرين في عصر دلمون بالزراعة بسبب وفرة العيون والينابيع، </a:t>
            </a:r>
            <a:r>
              <a:rPr lang="ar-BH" sz="2000" b="1" dirty="0">
                <a:solidFill>
                  <a:srgbClr val="FF0000"/>
                </a:solidFill>
              </a:rPr>
              <a:t>وموقعها الجغرافي</a:t>
            </a:r>
            <a:r>
              <a:rPr lang="ar-BH" b="1" dirty="0"/>
              <a:t> التي جعلها محط أنظار الدول المجاورة لإقامة علاقة تجارية مع بلاد الرافدين وبلاد السند وغيرها من الحضارات مما زادت حركتها السياحية البدائية .</a:t>
            </a:r>
            <a:endParaRPr lang="en-US" b="1" dirty="0"/>
          </a:p>
        </p:txBody>
      </p:sp>
      <p:sp>
        <p:nvSpPr>
          <p:cNvPr id="11" name="Rectangle 10"/>
          <p:cNvSpPr/>
          <p:nvPr/>
        </p:nvSpPr>
        <p:spPr>
          <a:xfrm>
            <a:off x="1740767" y="6302411"/>
            <a:ext cx="5840414"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في مملكة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سفر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324</a:t>
            </a:r>
            <a:r>
              <a:rPr lang="ar-BH" b="1" dirty="0">
                <a:solidFill>
                  <a:schemeClr val="tx1"/>
                </a:solidFill>
              </a:rPr>
              <a:t>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3" name="Straight Connector 1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1231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5">
            <a:hlinkClick r:id="rId2" action="ppaction://hlinksldjump"/>
          </p:cNvPr>
          <p:cNvSpPr/>
          <p:nvPr/>
        </p:nvSpPr>
        <p:spPr>
          <a:xfrm>
            <a:off x="2133600" y="4648201"/>
            <a:ext cx="1556080" cy="795249"/>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5"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4901" y="1052893"/>
            <a:ext cx="4953000" cy="4875876"/>
          </a:xfrm>
          <a:prstGeom prst="rect">
            <a:avLst/>
          </a:prstGeom>
        </p:spPr>
      </p:pic>
      <p:sp>
        <p:nvSpPr>
          <p:cNvPr id="7" name="Rectangle 6"/>
          <p:cNvSpPr/>
          <p:nvPr/>
        </p:nvSpPr>
        <p:spPr>
          <a:xfrm>
            <a:off x="1740767" y="6302411"/>
            <a:ext cx="5840414"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في مملكة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سفر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324</a:t>
            </a:r>
            <a:r>
              <a:rPr lang="ar-BH" b="1" dirty="0">
                <a:solidFill>
                  <a:schemeClr val="tx1"/>
                </a:solidFill>
              </a:rPr>
              <a:t>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1" name="Straight Connector 10"/>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28883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a:hlinkClick r:id="rId2" action="ppaction://hlinksldjump"/>
          </p:cNvPr>
          <p:cNvSpPr/>
          <p:nvPr/>
        </p:nvSpPr>
        <p:spPr>
          <a:xfrm>
            <a:off x="2362200" y="5099651"/>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8"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874" y="714234"/>
            <a:ext cx="4414614" cy="5206217"/>
          </a:xfrm>
          <a:prstGeom prst="rect">
            <a:avLst/>
          </a:prstGeom>
        </p:spPr>
      </p:pic>
      <p:sp>
        <p:nvSpPr>
          <p:cNvPr id="10" name="Down Arrow 9"/>
          <p:cNvSpPr/>
          <p:nvPr/>
        </p:nvSpPr>
        <p:spPr>
          <a:xfrm>
            <a:off x="2362201" y="1143001"/>
            <a:ext cx="2211423" cy="753745"/>
          </a:xfrm>
          <a:prstGeom prst="downArrow">
            <a:avLst>
              <a:gd name="adj1" fmla="val 100000"/>
              <a:gd name="adj2" fmla="val 19207"/>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BH" sz="2000" b="1" dirty="0">
                <a:solidFill>
                  <a:schemeClr val="bg1"/>
                </a:solidFill>
              </a:rPr>
              <a:t>النشاط  السياحي</a:t>
            </a:r>
            <a:endParaRPr lang="en-US" sz="2000" dirty="0">
              <a:solidFill>
                <a:schemeClr val="bg1"/>
              </a:solidFill>
            </a:endParaRPr>
          </a:p>
        </p:txBody>
      </p:sp>
      <p:sp>
        <p:nvSpPr>
          <p:cNvPr id="11" name="Rectangle 10"/>
          <p:cNvSpPr/>
          <p:nvPr/>
        </p:nvSpPr>
        <p:spPr>
          <a:xfrm>
            <a:off x="2434415" y="1901481"/>
            <a:ext cx="1967005"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r>
              <a:rPr lang="ar-BH" b="1" dirty="0"/>
              <a:t>بدأت بصدور أول مرسوم أميري سنة 1985م،بشأن تشكيل المجلس الأعلى للسياحة، وكان له الدور الكبير في تأسيس وتطوير قطاع السياحة في مملكة البحرين . </a:t>
            </a:r>
            <a:endParaRPr lang="en-US" b="1" dirty="0"/>
          </a:p>
        </p:txBody>
      </p:sp>
      <p:sp>
        <p:nvSpPr>
          <p:cNvPr id="12" name="Rectangle 11"/>
          <p:cNvSpPr/>
          <p:nvPr/>
        </p:nvSpPr>
        <p:spPr>
          <a:xfrm>
            <a:off x="1740767" y="6302411"/>
            <a:ext cx="5840414"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في مملكة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سفر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324</a:t>
            </a:r>
            <a:r>
              <a:rPr lang="ar-BH" b="1" dirty="0">
                <a:solidFill>
                  <a:schemeClr val="tx1"/>
                </a:solidFill>
              </a:rPr>
              <a:t>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4" name="Straight Connector 13"/>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87081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5630" y="1458663"/>
            <a:ext cx="6464733" cy="707886"/>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GB" sz="4000" b="1" dirty="0">
                <a:solidFill>
                  <a:schemeClr val="bg1"/>
                </a:solidFill>
              </a:rPr>
              <a:t>الأهداف</a:t>
            </a:r>
            <a:r>
              <a:rPr lang="en-GB" sz="3200" b="1" dirty="0">
                <a:solidFill>
                  <a:schemeClr val="bg1"/>
                </a:solidFill>
              </a:rPr>
              <a:t> </a:t>
            </a:r>
            <a:endParaRPr lang="en-US" sz="3200" b="1" dirty="0">
              <a:solidFill>
                <a:schemeClr val="bg1"/>
              </a:solidFill>
            </a:endParaRPr>
          </a:p>
        </p:txBody>
      </p:sp>
      <p:sp>
        <p:nvSpPr>
          <p:cNvPr id="9" name="TextBox 8"/>
          <p:cNvSpPr txBox="1"/>
          <p:nvPr/>
        </p:nvSpPr>
        <p:spPr>
          <a:xfrm>
            <a:off x="2362201" y="2350173"/>
            <a:ext cx="7671593" cy="615553"/>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rtl="1"/>
            <a:r>
              <a:rPr lang="ar-BH" sz="3400" b="1" u="sng" dirty="0"/>
              <a:t>بعد درستك لهذه الوحدة ينبغي أن تكون قادرًا على أن</a:t>
            </a:r>
            <a:r>
              <a:rPr lang="en-GB" sz="3400" b="1" u="sng" dirty="0"/>
              <a:t>:</a:t>
            </a:r>
          </a:p>
        </p:txBody>
      </p:sp>
      <p:sp>
        <p:nvSpPr>
          <p:cNvPr id="11" name="TextBox 10"/>
          <p:cNvSpPr txBox="1"/>
          <p:nvPr/>
        </p:nvSpPr>
        <p:spPr>
          <a:xfrm>
            <a:off x="3193961" y="3118338"/>
            <a:ext cx="6815950" cy="461665"/>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rtl="1"/>
            <a:r>
              <a:rPr lang="ar-BH" sz="2400" b="1" dirty="0"/>
              <a:t>1- </a:t>
            </a:r>
            <a:r>
              <a:rPr lang="ar-SA" sz="2400" b="1" dirty="0"/>
              <a:t>يذكر التطور التاريخي للسياحة في مملكة البحرين</a:t>
            </a:r>
            <a:endParaRPr lang="en-US" sz="2400" dirty="0"/>
          </a:p>
        </p:txBody>
      </p:sp>
      <p:sp>
        <p:nvSpPr>
          <p:cNvPr id="12" name="TextBox 11"/>
          <p:cNvSpPr txBox="1"/>
          <p:nvPr/>
        </p:nvSpPr>
        <p:spPr>
          <a:xfrm>
            <a:off x="3193960" y="3695560"/>
            <a:ext cx="6823307" cy="461665"/>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rtl="1"/>
            <a:r>
              <a:rPr lang="ar-BH" sz="2400" b="1" dirty="0"/>
              <a:t>2- </a:t>
            </a:r>
            <a:r>
              <a:rPr lang="ar-SA" sz="2400" b="1" dirty="0"/>
              <a:t>يعدد المقومات السياحية في مملكة البحرين</a:t>
            </a:r>
            <a:r>
              <a:rPr lang="ar-BH" sz="2400" b="1" dirty="0"/>
              <a:t>.</a:t>
            </a:r>
            <a:endParaRPr lang="en-US" sz="2400" b="1" dirty="0"/>
          </a:p>
        </p:txBody>
      </p:sp>
      <p:sp>
        <p:nvSpPr>
          <p:cNvPr id="13" name="TextBox 12"/>
          <p:cNvSpPr txBox="1"/>
          <p:nvPr/>
        </p:nvSpPr>
        <p:spPr>
          <a:xfrm>
            <a:off x="3193959" y="4200914"/>
            <a:ext cx="6815949" cy="461665"/>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rtl="1"/>
            <a:r>
              <a:rPr lang="ar-BH" sz="2400" b="1" dirty="0"/>
              <a:t>3- </a:t>
            </a:r>
            <a:r>
              <a:rPr lang="ar-SA" sz="2400" b="1" dirty="0"/>
              <a:t>يفرق بين المقومات التاريخية والمقومات الحضارية للسياحة</a:t>
            </a:r>
            <a:r>
              <a:rPr lang="en-GB" sz="2400" b="1" dirty="0"/>
              <a:t>.</a:t>
            </a:r>
            <a:endParaRPr lang="en-US" sz="2400" b="1" dirty="0"/>
          </a:p>
        </p:txBody>
      </p:sp>
      <p:sp>
        <p:nvSpPr>
          <p:cNvPr id="14" name="TextBox 13"/>
          <p:cNvSpPr txBox="1"/>
          <p:nvPr/>
        </p:nvSpPr>
        <p:spPr>
          <a:xfrm>
            <a:off x="3193959" y="4727366"/>
            <a:ext cx="6815950" cy="461665"/>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rtl="1"/>
            <a:r>
              <a:rPr lang="ar-BH" sz="2400" b="1" dirty="0"/>
              <a:t>4- </a:t>
            </a:r>
            <a:r>
              <a:rPr lang="ar-SA" sz="2400" b="1" dirty="0"/>
              <a:t>يناقش ما المقصود بالبنية التحتية</a:t>
            </a:r>
            <a:r>
              <a:rPr lang="en-GB" sz="2400" b="1" dirty="0"/>
              <a:t>.</a:t>
            </a:r>
            <a:r>
              <a:rPr lang="ar-BH" sz="2400" dirty="0"/>
              <a:t> </a:t>
            </a:r>
            <a:endParaRPr lang="en-US" sz="2400" dirty="0"/>
          </a:p>
        </p:txBody>
      </p:sp>
      <p:sp>
        <p:nvSpPr>
          <p:cNvPr id="15" name="TextBox 14"/>
          <p:cNvSpPr txBox="1"/>
          <p:nvPr/>
        </p:nvSpPr>
        <p:spPr>
          <a:xfrm>
            <a:off x="3193959" y="5253818"/>
            <a:ext cx="6819636" cy="461665"/>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rtl="1"/>
            <a:r>
              <a:rPr lang="ar-SA" sz="2400" b="1" dirty="0"/>
              <a:t>5</a:t>
            </a:r>
            <a:r>
              <a:rPr lang="ar-BH" sz="2400" b="1" dirty="0"/>
              <a:t>- </a:t>
            </a:r>
            <a:r>
              <a:rPr lang="ar-SA" sz="2400" b="1" dirty="0"/>
              <a:t>يعدد الأنشطة الترويجية والتسويقية للسياحة في مملكة البحرين</a:t>
            </a:r>
            <a:r>
              <a:rPr lang="en-GB" sz="2400" b="1" dirty="0"/>
              <a:t>.</a:t>
            </a:r>
            <a:r>
              <a:rPr lang="ar-BH" sz="2400" dirty="0"/>
              <a:t> </a:t>
            </a:r>
            <a:endParaRPr lang="en-US" sz="2400" dirty="0"/>
          </a:p>
        </p:txBody>
      </p:sp>
      <p:sp>
        <p:nvSpPr>
          <p:cNvPr id="16" name="Rectangle 15"/>
          <p:cNvSpPr/>
          <p:nvPr/>
        </p:nvSpPr>
        <p:spPr>
          <a:xfrm>
            <a:off x="373487" y="6302411"/>
            <a:ext cx="7207694"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في مملكة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سفر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324</a:t>
            </a:r>
            <a:r>
              <a:rPr lang="ar-BH" b="1" dirty="0">
                <a:solidFill>
                  <a:schemeClr val="tx1"/>
                </a:solidFill>
              </a:rPr>
              <a:t>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9" name="Straight Connector 1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p:cNvSpPr>
            <a:spLocks/>
          </p:cNvSpPr>
          <p:nvPr/>
        </p:nvSpPr>
        <p:spPr>
          <a:xfrm>
            <a:off x="7959145" y="6306207"/>
            <a:ext cx="3809814"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4506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5">
            <a:hlinkClick r:id="rId2" action="ppaction://hlinksldjump"/>
          </p:cNvPr>
          <p:cNvSpPr/>
          <p:nvPr/>
        </p:nvSpPr>
        <p:spPr>
          <a:xfrm>
            <a:off x="2133600" y="4648201"/>
            <a:ext cx="1556080" cy="795249"/>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5"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855" y="1052893"/>
            <a:ext cx="4953000" cy="4875876"/>
          </a:xfrm>
          <a:prstGeom prst="rect">
            <a:avLst/>
          </a:prstGeom>
        </p:spPr>
      </p:pic>
      <p:sp>
        <p:nvSpPr>
          <p:cNvPr id="7" name="Rectangle 6"/>
          <p:cNvSpPr/>
          <p:nvPr/>
        </p:nvSpPr>
        <p:spPr>
          <a:xfrm>
            <a:off x="1740767" y="6302411"/>
            <a:ext cx="5840414"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في مملكة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سفر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324</a:t>
            </a:r>
            <a:r>
              <a:rPr lang="ar-BH" b="1" dirty="0">
                <a:solidFill>
                  <a:schemeClr val="tx1"/>
                </a:solidFill>
              </a:rPr>
              <a:t>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1" name="Straight Connector 10"/>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91825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a:hlinkClick r:id="rId2" action="ppaction://hlinksldjump"/>
          </p:cNvPr>
          <p:cNvSpPr/>
          <p:nvPr/>
        </p:nvSpPr>
        <p:spPr>
          <a:xfrm>
            <a:off x="2362200" y="5099651"/>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8"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533401"/>
            <a:ext cx="4414614" cy="5206217"/>
          </a:xfrm>
          <a:prstGeom prst="rect">
            <a:avLst/>
          </a:prstGeom>
        </p:spPr>
      </p:pic>
      <p:sp>
        <p:nvSpPr>
          <p:cNvPr id="10" name="Rectangle 9"/>
          <p:cNvSpPr/>
          <p:nvPr/>
        </p:nvSpPr>
        <p:spPr>
          <a:xfrm>
            <a:off x="457200" y="1791108"/>
            <a:ext cx="4572000" cy="1999009"/>
          </a:xfrm>
          <a:prstGeom prst="rect">
            <a:avLst/>
          </a:prstGeom>
          <a:effectLst>
            <a:glow rad="63500">
              <a:schemeClr val="accent2">
                <a:satMod val="175000"/>
                <a:alpha val="40000"/>
              </a:schemeClr>
            </a:glow>
          </a:effectLst>
        </p:spPr>
        <p:txBody>
          <a:bodyPr>
            <a:spAutoFit/>
          </a:bodyPr>
          <a:lstStyle/>
          <a:p>
            <a:pPr marL="342900" indent="-342900" algn="justLow" defTabSz="933450" rtl="1">
              <a:lnSpc>
                <a:spcPct val="90000"/>
              </a:lnSpc>
              <a:spcBef>
                <a:spcPct val="0"/>
              </a:spcBef>
              <a:spcAft>
                <a:spcPct val="35000"/>
              </a:spcAft>
              <a:buFont typeface="Wingdings" panose="05000000000000000000" pitchFamily="2" charset="2"/>
              <a:buChar char="q"/>
            </a:pPr>
            <a:r>
              <a:rPr lang="ar-BH" sz="2100" b="1" dirty="0">
                <a:solidFill>
                  <a:schemeClr val="bg1"/>
                </a:solidFill>
                <a:effectLst>
                  <a:glow rad="228600">
                    <a:schemeClr val="accent4">
                      <a:satMod val="175000"/>
                      <a:alpha val="40000"/>
                    </a:schemeClr>
                  </a:glow>
                  <a:outerShdw blurRad="38100" dist="38100" dir="2700000" algn="tl">
                    <a:srgbClr val="000000">
                      <a:alpha val="43137"/>
                    </a:srgbClr>
                  </a:outerShdw>
                </a:effectLst>
              </a:rPr>
              <a:t>قلعة عراد</a:t>
            </a:r>
          </a:p>
          <a:p>
            <a:pPr marL="342900" indent="-342900" algn="justLow" defTabSz="933450" rtl="1">
              <a:lnSpc>
                <a:spcPct val="90000"/>
              </a:lnSpc>
              <a:spcBef>
                <a:spcPct val="0"/>
              </a:spcBef>
              <a:spcAft>
                <a:spcPct val="35000"/>
              </a:spcAft>
              <a:buFont typeface="Wingdings" panose="05000000000000000000" pitchFamily="2" charset="2"/>
              <a:buChar char="q"/>
            </a:pPr>
            <a:r>
              <a:rPr lang="ar-BH" sz="2100" b="1" dirty="0">
                <a:solidFill>
                  <a:srgbClr val="FF0000"/>
                </a:solidFill>
                <a:effectLst>
                  <a:glow rad="228600">
                    <a:schemeClr val="accent4">
                      <a:satMod val="175000"/>
                      <a:alpha val="40000"/>
                    </a:schemeClr>
                  </a:glow>
                  <a:outerShdw blurRad="38100" dist="38100" dir="2700000" algn="tl">
                    <a:srgbClr val="000000">
                      <a:alpha val="43137"/>
                    </a:srgbClr>
                  </a:outerShdw>
                </a:effectLst>
              </a:rPr>
              <a:t>قلعة البحرين </a:t>
            </a:r>
          </a:p>
          <a:p>
            <a:pPr marL="342900" indent="-342900" algn="justLow" defTabSz="933450" rtl="1">
              <a:lnSpc>
                <a:spcPct val="90000"/>
              </a:lnSpc>
              <a:spcBef>
                <a:spcPct val="0"/>
              </a:spcBef>
              <a:spcAft>
                <a:spcPct val="35000"/>
              </a:spcAft>
              <a:buFont typeface="Wingdings" panose="05000000000000000000" pitchFamily="2" charset="2"/>
              <a:buChar char="q"/>
            </a:pPr>
            <a:r>
              <a:rPr lang="ar-BH" sz="2100" b="1" dirty="0">
                <a:solidFill>
                  <a:srgbClr val="FF0000"/>
                </a:solidFill>
                <a:effectLst>
                  <a:glow rad="228600">
                    <a:schemeClr val="accent4">
                      <a:satMod val="175000"/>
                      <a:alpha val="40000"/>
                    </a:schemeClr>
                  </a:glow>
                  <a:outerShdw blurRad="38100" dist="38100" dir="2700000" algn="tl">
                    <a:srgbClr val="000000">
                      <a:alpha val="43137"/>
                    </a:srgbClr>
                  </a:outerShdw>
                </a:effectLst>
              </a:rPr>
              <a:t>معابد باربار</a:t>
            </a:r>
          </a:p>
          <a:p>
            <a:pPr marL="342900" indent="-342900" algn="justLow" defTabSz="933450" rtl="1">
              <a:lnSpc>
                <a:spcPct val="90000"/>
              </a:lnSpc>
              <a:spcBef>
                <a:spcPct val="0"/>
              </a:spcBef>
              <a:spcAft>
                <a:spcPct val="35000"/>
              </a:spcAft>
              <a:buFont typeface="Wingdings" panose="05000000000000000000" pitchFamily="2" charset="2"/>
              <a:buChar char="q"/>
            </a:pPr>
            <a:r>
              <a:rPr lang="ar-BH" sz="2100" b="1" dirty="0">
                <a:solidFill>
                  <a:schemeClr val="bg1"/>
                </a:solidFill>
                <a:effectLst>
                  <a:glow rad="228600">
                    <a:schemeClr val="accent4">
                      <a:satMod val="175000"/>
                      <a:alpha val="40000"/>
                    </a:schemeClr>
                  </a:glow>
                  <a:outerShdw blurRad="38100" dist="38100" dir="2700000" algn="tl">
                    <a:srgbClr val="000000">
                      <a:alpha val="43137"/>
                    </a:srgbClr>
                  </a:outerShdw>
                </a:effectLst>
              </a:rPr>
              <a:t>البيوت القديمة </a:t>
            </a:r>
          </a:p>
          <a:p>
            <a:pPr marL="342900" indent="-342900" algn="justLow" defTabSz="933450" rtl="1">
              <a:lnSpc>
                <a:spcPct val="90000"/>
              </a:lnSpc>
              <a:spcBef>
                <a:spcPct val="0"/>
              </a:spcBef>
              <a:spcAft>
                <a:spcPct val="35000"/>
              </a:spcAft>
              <a:buFont typeface="Wingdings" panose="05000000000000000000" pitchFamily="2" charset="2"/>
              <a:buChar char="q"/>
            </a:pPr>
            <a:r>
              <a:rPr lang="ar-BH" sz="2100" b="1" dirty="0">
                <a:solidFill>
                  <a:schemeClr val="bg1"/>
                </a:solidFill>
                <a:effectLst>
                  <a:glow rad="228600">
                    <a:schemeClr val="accent4">
                      <a:satMod val="175000"/>
                      <a:alpha val="40000"/>
                    </a:schemeClr>
                  </a:glow>
                  <a:outerShdw blurRad="38100" dist="38100" dir="2700000" algn="tl">
                    <a:srgbClr val="000000">
                      <a:alpha val="43137"/>
                    </a:srgbClr>
                  </a:outerShdw>
                </a:effectLst>
              </a:rPr>
              <a:t>المدافن</a:t>
            </a:r>
          </a:p>
        </p:txBody>
      </p:sp>
      <p:sp>
        <p:nvSpPr>
          <p:cNvPr id="11" name="TextBox 10"/>
          <p:cNvSpPr txBox="1"/>
          <p:nvPr/>
        </p:nvSpPr>
        <p:spPr>
          <a:xfrm>
            <a:off x="2473036" y="1085785"/>
            <a:ext cx="3318164" cy="507831"/>
          </a:xfrm>
          <a:prstGeom prst="rect">
            <a:avLst/>
          </a:prstGeom>
          <a:solidFill>
            <a:srgbClr val="FF0000"/>
          </a:solidFill>
        </p:spPr>
        <p:txBody>
          <a:bodyPr wrap="square" rtlCol="0">
            <a:spAutoFit/>
          </a:bodyPr>
          <a:lstStyle/>
          <a:p>
            <a:pPr algn="ctr"/>
            <a:r>
              <a:rPr lang="ar-BH" sz="2700" b="1" dirty="0">
                <a:solidFill>
                  <a:schemeClr val="bg1"/>
                </a:solidFill>
              </a:rPr>
              <a:t> المقومات التاريخية. </a:t>
            </a:r>
            <a:endParaRPr lang="en-US" sz="2700" b="1" dirty="0">
              <a:solidFill>
                <a:schemeClr val="bg1"/>
              </a:solidFill>
            </a:endParaRPr>
          </a:p>
        </p:txBody>
      </p:sp>
      <p:sp>
        <p:nvSpPr>
          <p:cNvPr id="12" name="Rectangle 11"/>
          <p:cNvSpPr/>
          <p:nvPr/>
        </p:nvSpPr>
        <p:spPr>
          <a:xfrm>
            <a:off x="1740767" y="6302411"/>
            <a:ext cx="5840414"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في مملكة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سفر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324</a:t>
            </a:r>
            <a:r>
              <a:rPr lang="ar-BH" b="1" dirty="0">
                <a:solidFill>
                  <a:schemeClr val="tx1"/>
                </a:solidFill>
              </a:rPr>
              <a:t>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4" name="Straight Connector 13"/>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9159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5">
            <a:hlinkClick r:id="rId2" action="ppaction://hlinksldjump"/>
          </p:cNvPr>
          <p:cNvSpPr/>
          <p:nvPr/>
        </p:nvSpPr>
        <p:spPr>
          <a:xfrm>
            <a:off x="2133600" y="4648201"/>
            <a:ext cx="1556080" cy="795249"/>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5"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165" y="977932"/>
            <a:ext cx="4953000" cy="4875876"/>
          </a:xfrm>
          <a:prstGeom prst="rect">
            <a:avLst/>
          </a:prstGeom>
        </p:spPr>
      </p:pic>
      <p:sp>
        <p:nvSpPr>
          <p:cNvPr id="7" name="Rectangle 6"/>
          <p:cNvSpPr/>
          <p:nvPr/>
        </p:nvSpPr>
        <p:spPr>
          <a:xfrm>
            <a:off x="1740767" y="6302411"/>
            <a:ext cx="5840414"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في مملكة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سفر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324</a:t>
            </a:r>
            <a:r>
              <a:rPr lang="ar-BH" b="1" dirty="0">
                <a:solidFill>
                  <a:schemeClr val="tx1"/>
                </a:solidFill>
              </a:rPr>
              <a:t>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1" name="Straight Connector 10"/>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02638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a:hlinkClick r:id="rId2" action="ppaction://hlinksldjump"/>
          </p:cNvPr>
          <p:cNvSpPr/>
          <p:nvPr/>
        </p:nvSpPr>
        <p:spPr>
          <a:xfrm>
            <a:off x="2362200" y="5099651"/>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8"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1764" y="634034"/>
            <a:ext cx="4414614" cy="5206217"/>
          </a:xfrm>
          <a:prstGeom prst="rect">
            <a:avLst/>
          </a:prstGeom>
        </p:spPr>
      </p:pic>
      <p:sp>
        <p:nvSpPr>
          <p:cNvPr id="10" name="TextBox 9"/>
          <p:cNvSpPr txBox="1"/>
          <p:nvPr/>
        </p:nvSpPr>
        <p:spPr>
          <a:xfrm>
            <a:off x="2133600" y="1524001"/>
            <a:ext cx="3318164" cy="507831"/>
          </a:xfrm>
          <a:prstGeom prst="rect">
            <a:avLst/>
          </a:prstGeom>
          <a:solidFill>
            <a:srgbClr val="FF0000"/>
          </a:solidFill>
        </p:spPr>
        <p:txBody>
          <a:bodyPr wrap="square" rtlCol="0">
            <a:spAutoFit/>
          </a:bodyPr>
          <a:lstStyle/>
          <a:p>
            <a:pPr algn="ctr"/>
            <a:r>
              <a:rPr lang="ar-BH" sz="2700" b="1" dirty="0">
                <a:solidFill>
                  <a:schemeClr val="bg1"/>
                </a:solidFill>
              </a:rPr>
              <a:t> المقومات الحضارية </a:t>
            </a:r>
            <a:endParaRPr lang="en-US" sz="2700" b="1" dirty="0">
              <a:solidFill>
                <a:schemeClr val="bg1"/>
              </a:solidFill>
            </a:endParaRPr>
          </a:p>
        </p:txBody>
      </p:sp>
      <p:sp>
        <p:nvSpPr>
          <p:cNvPr id="11" name="Rectangle 10"/>
          <p:cNvSpPr/>
          <p:nvPr/>
        </p:nvSpPr>
        <p:spPr>
          <a:xfrm>
            <a:off x="1740767" y="6302411"/>
            <a:ext cx="5840414"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في مملكة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سفر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324</a:t>
            </a:r>
            <a:r>
              <a:rPr lang="ar-BH" b="1" dirty="0">
                <a:solidFill>
                  <a:schemeClr val="tx1"/>
                </a:solidFill>
              </a:rPr>
              <a:t>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3" name="Straight Connector 1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59712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5">
            <a:hlinkClick r:id="rId2" action="ppaction://hlinksldjump"/>
          </p:cNvPr>
          <p:cNvSpPr/>
          <p:nvPr/>
        </p:nvSpPr>
        <p:spPr>
          <a:xfrm>
            <a:off x="2133600" y="4648201"/>
            <a:ext cx="1556080" cy="795249"/>
          </a:xfrm>
          <a:prstGeom prst="flowChartTerminator">
            <a:avLst/>
          </a:prstGeom>
          <a:solidFill>
            <a:srgbClr val="5577A9"/>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a:solidFill>
                  <a:schemeClr val="bg1"/>
                </a:solidFill>
              </a:rPr>
              <a:t>Next</a:t>
            </a:r>
          </a:p>
        </p:txBody>
      </p:sp>
      <p:pic>
        <p:nvPicPr>
          <p:cNvPr id="5"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0974" y="1007289"/>
            <a:ext cx="4953000" cy="4875876"/>
          </a:xfrm>
          <a:prstGeom prst="rect">
            <a:avLst/>
          </a:prstGeom>
        </p:spPr>
      </p:pic>
      <p:sp>
        <p:nvSpPr>
          <p:cNvPr id="7" name="Rectangle 6"/>
          <p:cNvSpPr/>
          <p:nvPr/>
        </p:nvSpPr>
        <p:spPr>
          <a:xfrm>
            <a:off x="1740767" y="6302411"/>
            <a:ext cx="5840414"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في مملكة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سفر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324</a:t>
            </a:r>
            <a:r>
              <a:rPr lang="ar-BH" b="1" dirty="0">
                <a:solidFill>
                  <a:schemeClr val="tx1"/>
                </a:solidFill>
              </a:rPr>
              <a:t>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1" name="Straight Connector 10"/>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7376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a:hlinkClick r:id="rId2" action="ppaction://hlinksldjump"/>
          </p:cNvPr>
          <p:cNvSpPr/>
          <p:nvPr/>
        </p:nvSpPr>
        <p:spPr>
          <a:xfrm>
            <a:off x="2362200" y="5099651"/>
            <a:ext cx="1584000" cy="820800"/>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en-US" sz="3600" b="1" dirty="0">
                <a:solidFill>
                  <a:schemeClr val="bg1"/>
                </a:solidFill>
              </a:rPr>
              <a:t>Back</a:t>
            </a:r>
          </a:p>
        </p:txBody>
      </p:sp>
      <p:pic>
        <p:nvPicPr>
          <p:cNvPr id="8"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4606" y="714234"/>
            <a:ext cx="4414614" cy="5206217"/>
          </a:xfrm>
          <a:prstGeom prst="rect">
            <a:avLst/>
          </a:prstGeom>
        </p:spPr>
      </p:pic>
      <p:sp>
        <p:nvSpPr>
          <p:cNvPr id="10" name="TextBox 9"/>
          <p:cNvSpPr txBox="1"/>
          <p:nvPr/>
        </p:nvSpPr>
        <p:spPr>
          <a:xfrm>
            <a:off x="2133600" y="1981201"/>
            <a:ext cx="3318164" cy="507831"/>
          </a:xfrm>
          <a:prstGeom prst="rect">
            <a:avLst/>
          </a:prstGeom>
          <a:solidFill>
            <a:srgbClr val="FF0000"/>
          </a:solidFill>
        </p:spPr>
        <p:txBody>
          <a:bodyPr wrap="square" rtlCol="0">
            <a:spAutoFit/>
          </a:bodyPr>
          <a:lstStyle/>
          <a:p>
            <a:pPr algn="ctr"/>
            <a:r>
              <a:rPr lang="ar-SA" sz="2700" b="1" dirty="0">
                <a:solidFill>
                  <a:schemeClr val="bg1"/>
                </a:solidFill>
              </a:rPr>
              <a:t>وزارة الثقافة</a:t>
            </a:r>
            <a:endParaRPr lang="en-US" sz="2700" b="1" dirty="0">
              <a:solidFill>
                <a:schemeClr val="bg1"/>
              </a:solidFill>
            </a:endParaRPr>
          </a:p>
        </p:txBody>
      </p:sp>
      <p:sp>
        <p:nvSpPr>
          <p:cNvPr id="17" name="Rectangle 16"/>
          <p:cNvSpPr/>
          <p:nvPr/>
        </p:nvSpPr>
        <p:spPr>
          <a:xfrm>
            <a:off x="1740767" y="6302411"/>
            <a:ext cx="5840414"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في مملكة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سفر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324</a:t>
            </a:r>
            <a:r>
              <a:rPr lang="ar-BH" b="1" dirty="0">
                <a:solidFill>
                  <a:schemeClr val="tx1"/>
                </a:solidFill>
              </a:rPr>
              <a:t>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9" name="Straight Connector 18"/>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4547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miley Face 8"/>
          <p:cNvSpPr/>
          <p:nvPr/>
        </p:nvSpPr>
        <p:spPr>
          <a:xfrm>
            <a:off x="2198687" y="304801"/>
            <a:ext cx="7543800" cy="5550133"/>
          </a:xfrm>
          <a:prstGeom prst="smileyFac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BH" sz="5400" dirty="0"/>
              <a:t> </a:t>
            </a:r>
            <a:endParaRPr lang="en-US" sz="5400" dirty="0">
              <a:latin typeface="Sakkal Majalla"/>
            </a:endParaRPr>
          </a:p>
        </p:txBody>
      </p:sp>
      <p:sp>
        <p:nvSpPr>
          <p:cNvPr id="4" name="Rectangle 3"/>
          <p:cNvSpPr/>
          <p:nvPr/>
        </p:nvSpPr>
        <p:spPr>
          <a:xfrm>
            <a:off x="3230262" y="1220107"/>
            <a:ext cx="5480649" cy="3908762"/>
          </a:xfrm>
          <a:prstGeom prst="rect">
            <a:avLst/>
          </a:prstGeom>
        </p:spPr>
        <p:txBody>
          <a:bodyPr wrap="square">
            <a:spAutoFit/>
          </a:bodyPr>
          <a:lstStyle/>
          <a:p>
            <a:pPr algn="ctr"/>
            <a:r>
              <a:rPr lang="ar-BH" sz="3200" b="1" dirty="0">
                <a:latin typeface="Sakkal Majalla"/>
              </a:rPr>
              <a:t>انتهى الدرس </a:t>
            </a:r>
          </a:p>
          <a:p>
            <a:pPr algn="ctr"/>
            <a:r>
              <a:rPr lang="ar-BH" sz="3200" b="1" dirty="0">
                <a:latin typeface="Sakkal Majalla"/>
              </a:rPr>
              <a:t>آملين  </a:t>
            </a:r>
          </a:p>
          <a:p>
            <a:pPr algn="ctr"/>
            <a:r>
              <a:rPr lang="ar-BH" sz="3200" b="1" dirty="0">
                <a:latin typeface="Sakkal Majalla"/>
              </a:rPr>
              <a:t>تحقيق </a:t>
            </a:r>
          </a:p>
          <a:p>
            <a:pPr algn="ctr"/>
            <a:r>
              <a:rPr lang="ar-BH" sz="3200" b="1" dirty="0">
                <a:latin typeface="Sakkal Majalla"/>
              </a:rPr>
              <a:t>أهدف درس </a:t>
            </a:r>
            <a:r>
              <a:rPr lang="ar-SA" sz="3200" b="1" dirty="0" smtClean="0">
                <a:latin typeface="Sakkal Majalla"/>
              </a:rPr>
              <a:t>السياحة في مملكة البحرين</a:t>
            </a:r>
            <a:endParaRPr lang="ar-BH" sz="3200" b="1" dirty="0">
              <a:latin typeface="Sakkal Majalla"/>
            </a:endParaRPr>
          </a:p>
          <a:p>
            <a:pPr algn="ctr"/>
            <a:r>
              <a:rPr lang="ar-BH" sz="3200" b="1" dirty="0">
                <a:latin typeface="Sakkal Majalla"/>
              </a:rPr>
              <a:t> شكرا </a:t>
            </a:r>
          </a:p>
          <a:p>
            <a:pPr algn="ctr"/>
            <a:r>
              <a:rPr lang="ar-BH" sz="3200" b="1" dirty="0">
                <a:latin typeface="Sakkal Majalla"/>
              </a:rPr>
              <a:t>مع التوفيق والنجاح</a:t>
            </a:r>
          </a:p>
          <a:p>
            <a:pPr algn="r"/>
            <a:endParaRPr lang="ar-BH" sz="2400" b="1" u="sng" dirty="0">
              <a:solidFill>
                <a:srgbClr val="FF0000"/>
              </a:solidFill>
              <a:latin typeface="Sakkal Majalla"/>
            </a:endParaRPr>
          </a:p>
          <a:p>
            <a:pPr algn="ctr"/>
            <a:r>
              <a:rPr lang="ar-BH" sz="3200" b="1" dirty="0">
                <a:latin typeface="Sakkal Majalla"/>
              </a:rPr>
              <a:t> </a:t>
            </a:r>
            <a:endParaRPr lang="en-US" sz="3200" b="1" dirty="0">
              <a:latin typeface="Sakkal Majalla"/>
            </a:endParaRPr>
          </a:p>
        </p:txBody>
      </p:sp>
      <p:sp>
        <p:nvSpPr>
          <p:cNvPr id="14" name="Rectangle 13"/>
          <p:cNvSpPr/>
          <p:nvPr/>
        </p:nvSpPr>
        <p:spPr>
          <a:xfrm>
            <a:off x="2743200" y="4159373"/>
            <a:ext cx="6248400" cy="1938992"/>
          </a:xfrm>
          <a:prstGeom prst="rect">
            <a:avLst/>
          </a:prstGeom>
        </p:spPr>
        <p:txBody>
          <a:bodyPr wrap="square">
            <a:spAutoFit/>
          </a:bodyPr>
          <a:lstStyle/>
          <a:p>
            <a:pPr algn="ctr"/>
            <a:r>
              <a:rPr lang="ar-BH" sz="2400" b="1" u="sng" dirty="0">
                <a:solidFill>
                  <a:srgbClr val="FF0000"/>
                </a:solidFill>
                <a:latin typeface="Sakkal Majalla"/>
              </a:rPr>
              <a:t>لمزيد من المعلومات:</a:t>
            </a:r>
            <a:endParaRPr lang="en-US" sz="2400" b="1" dirty="0">
              <a:solidFill>
                <a:srgbClr val="FF0000"/>
              </a:solidFill>
              <a:latin typeface="Sakkal Majalla"/>
              <a:cs typeface="Arial" panose="020B0604020202020204" pitchFamily="34" charset="0"/>
            </a:endParaRPr>
          </a:p>
          <a:p>
            <a:endParaRPr lang="en-US" sz="2400" b="1" dirty="0">
              <a:solidFill>
                <a:srgbClr val="FF0000"/>
              </a:solidFill>
              <a:latin typeface="Sakkal Majalla"/>
              <a:cs typeface="Arial" panose="020B0604020202020204" pitchFamily="34" charset="0"/>
            </a:endParaRPr>
          </a:p>
          <a:p>
            <a:pPr algn="r"/>
            <a:r>
              <a:rPr lang="en-US" sz="2000" b="1" dirty="0">
                <a:solidFill>
                  <a:srgbClr val="FF0000"/>
                </a:solidFill>
                <a:latin typeface="Sakkal Majalla"/>
                <a:cs typeface="Arial" panose="020B0604020202020204" pitchFamily="34" charset="0"/>
                <a:hlinkClick r:id="rId5"/>
              </a:rPr>
              <a:t>www.Edunet.com</a:t>
            </a:r>
            <a:r>
              <a:rPr lang="ar-BH" sz="2000" b="1" dirty="0">
                <a:solidFill>
                  <a:srgbClr val="FF0000"/>
                </a:solidFill>
                <a:latin typeface="Sakkal Majalla"/>
                <a:cs typeface="Arial" panose="020B0604020202020204" pitchFamily="34" charset="0"/>
              </a:rPr>
              <a:t>       </a:t>
            </a:r>
            <a:r>
              <a:rPr lang="ar-BH" sz="2000" b="1" dirty="0">
                <a:latin typeface="Sakkal Majalla"/>
              </a:rPr>
              <a:t>1- زيارة البوابة التعليمية </a:t>
            </a:r>
            <a:endParaRPr lang="en-US" sz="2000" b="1" dirty="0">
              <a:latin typeface="Sakkal Majalla"/>
              <a:cs typeface="Arial" panose="020B0604020202020204" pitchFamily="34" charset="0"/>
            </a:endParaRPr>
          </a:p>
          <a:p>
            <a:pPr algn="r"/>
            <a:r>
              <a:rPr lang="ar-BH" sz="2000" b="1" dirty="0">
                <a:latin typeface="Sakkal Majalla"/>
              </a:rPr>
              <a:t>               2- حل أسئلة وأنشطة الكتاب المدرسي.</a:t>
            </a:r>
            <a:endParaRPr lang="en-US" sz="2000" b="1" dirty="0">
              <a:latin typeface="Sakkal Majalla"/>
              <a:cs typeface="Arial" pitchFamily="34" charset="0"/>
            </a:endParaRPr>
          </a:p>
          <a:p>
            <a:pPr algn="ctr"/>
            <a:r>
              <a:rPr lang="ar-BH" sz="3200" b="1" dirty="0">
                <a:latin typeface="Sakkal Majalla"/>
              </a:rPr>
              <a:t> </a:t>
            </a:r>
            <a:endParaRPr lang="en-US" sz="3200" b="1" dirty="0">
              <a:latin typeface="Sakkal Majalla"/>
            </a:endParaRPr>
          </a:p>
        </p:txBody>
      </p:sp>
      <p:sp>
        <p:nvSpPr>
          <p:cNvPr id="10" name="Rectangle 9"/>
          <p:cNvSpPr/>
          <p:nvPr/>
        </p:nvSpPr>
        <p:spPr>
          <a:xfrm>
            <a:off x="1740767" y="6302411"/>
            <a:ext cx="5840414"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في مملكة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سفر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324</a:t>
            </a:r>
            <a:r>
              <a:rPr lang="ar-BH" b="1" dirty="0">
                <a:solidFill>
                  <a:schemeClr val="tx1"/>
                </a:solidFill>
              </a:rPr>
              <a:t>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6" name="Straight Connector 15"/>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55431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955537" y="521527"/>
            <a:ext cx="5103682" cy="746541"/>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BH" dirty="0">
                <a:solidFill>
                  <a:schemeClr val="bg1"/>
                </a:solidFill>
              </a:rPr>
              <a:t>السياحة في مملكة البحرين</a:t>
            </a:r>
            <a:endParaRPr lang="en-US" dirty="0">
              <a:solidFill>
                <a:schemeClr val="bg1"/>
              </a:solidFill>
            </a:endParaRPr>
          </a:p>
        </p:txBody>
      </p:sp>
      <p:pic>
        <p:nvPicPr>
          <p:cNvPr id="19" name="Picture 18"/>
          <p:cNvPicPr/>
          <p:nvPr/>
        </p:nvPicPr>
        <p:blipFill>
          <a:blip r:embed="rId2">
            <a:extLst>
              <a:ext uri="{BEBA8EAE-BF5A-486C-A8C5-ECC9F3942E4B}">
                <a14:imgProps xmlns:a14="http://schemas.microsoft.com/office/drawing/2010/main">
                  <a14:imgLayer r:embed="rId3">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59921" y="3487824"/>
            <a:ext cx="1282290" cy="1152729"/>
          </a:xfrm>
          <a:prstGeom prst="rect">
            <a:avLst/>
          </a:prstGeom>
          <a:noFill/>
          <a:ln>
            <a:noFill/>
          </a:ln>
        </p:spPr>
      </p:pic>
      <p:sp>
        <p:nvSpPr>
          <p:cNvPr id="24" name="TextBox 23"/>
          <p:cNvSpPr txBox="1"/>
          <p:nvPr/>
        </p:nvSpPr>
        <p:spPr>
          <a:xfrm>
            <a:off x="2891720" y="2140533"/>
            <a:ext cx="7504137" cy="3293209"/>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rtl="1">
              <a:lnSpc>
                <a:spcPct val="200000"/>
              </a:lnSpc>
            </a:pPr>
            <a:r>
              <a:rPr lang="ar-BH" sz="2400" b="1" dirty="0"/>
              <a:t>              </a:t>
            </a:r>
            <a:r>
              <a:rPr lang="ar-BH" sz="2000" b="1" dirty="0"/>
              <a:t>تتمتع مملكة البحرين بموقع جغرافي متميز في قلب الخليج العربي، وتاريخ عريق، حافل من الحضارات، ومع حسن الضيافة والكرم والطيبة التي تميز الأصالة العربية ساعد على تنشيط حركة السياحة، وقد سعت حكومة مملكة البحرين نحو تنويع مصادر الدخل وجعل البحرين مركز استقطاب سياحي في الشرق الأوسط من خلال توفير مقومات السياحة.  </a:t>
            </a:r>
            <a:endParaRPr lang="en-US" sz="2000" b="1" dirty="0"/>
          </a:p>
        </p:txBody>
      </p:sp>
      <p:sp>
        <p:nvSpPr>
          <p:cNvPr id="12" name="TextBox 11"/>
          <p:cNvSpPr txBox="1"/>
          <p:nvPr/>
        </p:nvSpPr>
        <p:spPr>
          <a:xfrm>
            <a:off x="9380634" y="2101888"/>
            <a:ext cx="1357171" cy="646331"/>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ar-BH" sz="3600" b="1" dirty="0">
                <a:solidFill>
                  <a:schemeClr val="bg1"/>
                </a:solidFill>
              </a:rPr>
              <a:t>مقدمة </a:t>
            </a:r>
            <a:endParaRPr lang="en-US" sz="3200" b="1" dirty="0">
              <a:solidFill>
                <a:schemeClr val="bg1"/>
              </a:solidFill>
            </a:endParaRPr>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911" y="947279"/>
            <a:ext cx="1752600" cy="147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463640" y="6348015"/>
            <a:ext cx="7027389"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في مملكة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سفر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324</a:t>
            </a:r>
            <a:r>
              <a:rPr lang="ar-BH" b="1" dirty="0">
                <a:solidFill>
                  <a:schemeClr val="tx1"/>
                </a:solidFill>
              </a:rPr>
              <a:t>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28" name="Straight Connector 27"/>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Rectangle 28"/>
          <p:cNvSpPr>
            <a:spLocks/>
          </p:cNvSpPr>
          <p:nvPr/>
        </p:nvSpPr>
        <p:spPr>
          <a:xfrm>
            <a:off x="7868993" y="6306207"/>
            <a:ext cx="3899966"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304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6095" y="6302411"/>
            <a:ext cx="6965086"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في مملكة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سفر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324</a:t>
            </a:r>
            <a:r>
              <a:rPr lang="ar-BH" b="1" dirty="0">
                <a:solidFill>
                  <a:schemeClr val="tx1"/>
                </a:solidFill>
              </a:rPr>
              <a:t>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6" name="Straight Connector 5"/>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062823" y="6306207"/>
            <a:ext cx="370613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p:cNvSpPr txBox="1"/>
          <p:nvPr/>
        </p:nvSpPr>
        <p:spPr>
          <a:xfrm>
            <a:off x="2947626" y="804565"/>
            <a:ext cx="6144345" cy="523220"/>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ar-BH" sz="2800" b="1" dirty="0">
                <a:solidFill>
                  <a:schemeClr val="bg1"/>
                </a:solidFill>
              </a:rPr>
              <a:t>التطور التاريخي للسياحة في مملكة البحرين  </a:t>
            </a:r>
            <a:endParaRPr lang="en-US" sz="2800" b="1" dirty="0">
              <a:solidFill>
                <a:schemeClr val="bg1"/>
              </a:solidFill>
            </a:endParaRPr>
          </a:p>
        </p:txBody>
      </p:sp>
      <p:sp>
        <p:nvSpPr>
          <p:cNvPr id="9" name="Rectangle 8"/>
          <p:cNvSpPr/>
          <p:nvPr/>
        </p:nvSpPr>
        <p:spPr>
          <a:xfrm>
            <a:off x="8864553" y="2711055"/>
            <a:ext cx="2272883" cy="3477875"/>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Low" rtl="1"/>
            <a:r>
              <a:rPr lang="ar-BH" sz="2000" b="1" dirty="0"/>
              <a:t>اشتهرت البحرين في عصر دلمون بالزراعة بسبب وفرة العيون والينابيع، وموقعها الجغرافي التي جعلها محط أنظار الدول المجاورة لإقامة علاقة تجارية مع بلاد الرافدين وبلاد السند وغيرها من الحضارات مما زادت حركتها السياحية البدائية </a:t>
            </a:r>
            <a:endParaRPr lang="en-US" sz="2000" b="1" dirty="0"/>
          </a:p>
        </p:txBody>
      </p:sp>
      <p:sp>
        <p:nvSpPr>
          <p:cNvPr id="10" name="Rectangle 9"/>
          <p:cNvSpPr/>
          <p:nvPr/>
        </p:nvSpPr>
        <p:spPr>
          <a:xfrm>
            <a:off x="6071158" y="2941517"/>
            <a:ext cx="1991665" cy="2554545"/>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Low" rtl="1"/>
            <a:r>
              <a:rPr lang="ar-BH" sz="2000" b="1" dirty="0"/>
              <a:t>امتدت من مجيء الإسلام حتى اكتشاف النفط سنة 1932م ، حيث زارها العديد من رحالة العرب مثل ابن بطوطة، والرحالة البرتغاليين وامتدحها البريطانيون.</a:t>
            </a:r>
            <a:endParaRPr lang="en-US" sz="2000" b="1" dirty="0"/>
          </a:p>
        </p:txBody>
      </p:sp>
      <p:sp>
        <p:nvSpPr>
          <p:cNvPr id="11" name="Rectangle 10"/>
          <p:cNvSpPr/>
          <p:nvPr/>
        </p:nvSpPr>
        <p:spPr>
          <a:xfrm>
            <a:off x="3417015" y="2833458"/>
            <a:ext cx="1961397" cy="3170099"/>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Low" rtl="1"/>
            <a:r>
              <a:rPr lang="ar-BH" sz="2000" b="1" dirty="0"/>
              <a:t>بدأت مع اكتشاف النفط سنة 1932م، حيث كان لها أثر كبير في تطوير وتنشيط السياحة من خلال توافر الخبرات الأجنبية، وزيادة عائدات النفط، وتطور الصناعة والبنية التحتية.</a:t>
            </a:r>
            <a:endParaRPr lang="en-US" sz="2000" b="1" dirty="0"/>
          </a:p>
        </p:txBody>
      </p:sp>
      <p:sp>
        <p:nvSpPr>
          <p:cNvPr id="12" name="Down Arrow 11"/>
          <p:cNvSpPr/>
          <p:nvPr/>
        </p:nvSpPr>
        <p:spPr>
          <a:xfrm>
            <a:off x="8981003" y="1942560"/>
            <a:ext cx="2156433" cy="753746"/>
          </a:xfrm>
          <a:prstGeom prst="downArrow">
            <a:avLst>
              <a:gd name="adj1" fmla="val 100000"/>
              <a:gd name="adj2" fmla="val 31444"/>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marL="342900" indent="-342900" algn="ctr"/>
            <a:r>
              <a:rPr lang="ar-BH" sz="2000" b="1" dirty="0">
                <a:solidFill>
                  <a:schemeClr val="bg1"/>
                </a:solidFill>
              </a:rPr>
              <a:t>أولا: السياحة البدائية </a:t>
            </a:r>
            <a:endParaRPr lang="en-US" sz="2000" b="1" dirty="0">
              <a:solidFill>
                <a:schemeClr val="bg1"/>
              </a:solidFill>
            </a:endParaRPr>
          </a:p>
        </p:txBody>
      </p:sp>
      <p:sp>
        <p:nvSpPr>
          <p:cNvPr id="13" name="Down Arrow 12"/>
          <p:cNvSpPr/>
          <p:nvPr/>
        </p:nvSpPr>
        <p:spPr>
          <a:xfrm>
            <a:off x="5965793" y="1938402"/>
            <a:ext cx="2097030" cy="779611"/>
          </a:xfrm>
          <a:prstGeom prst="downArrow">
            <a:avLst>
              <a:gd name="adj1" fmla="val 100000"/>
              <a:gd name="adj2" fmla="val 21860"/>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justLow" rtl="1"/>
            <a:r>
              <a:rPr lang="ar-BH" sz="2000" b="1" dirty="0">
                <a:solidFill>
                  <a:schemeClr val="bg1"/>
                </a:solidFill>
              </a:rPr>
              <a:t>ثانيا: سياحة الرحالة </a:t>
            </a:r>
            <a:r>
              <a:rPr lang="ar-BH" sz="2000" b="1" dirty="0">
                <a:solidFill>
                  <a:srgbClr val="FF0000"/>
                </a:solidFill>
              </a:rPr>
              <a:t>.....</a:t>
            </a:r>
            <a:r>
              <a:rPr lang="ar-BH" sz="2000" b="1" dirty="0">
                <a:solidFill>
                  <a:schemeClr val="bg1"/>
                </a:solidFill>
              </a:rPr>
              <a:t>والفاتحين والتجار</a:t>
            </a:r>
            <a:endParaRPr lang="en-US" sz="2000" dirty="0">
              <a:solidFill>
                <a:schemeClr val="bg1"/>
              </a:solidFill>
            </a:endParaRPr>
          </a:p>
        </p:txBody>
      </p:sp>
      <p:sp>
        <p:nvSpPr>
          <p:cNvPr id="14" name="Down Arrow 13"/>
          <p:cNvSpPr/>
          <p:nvPr/>
        </p:nvSpPr>
        <p:spPr>
          <a:xfrm>
            <a:off x="3425480" y="1962450"/>
            <a:ext cx="1961310" cy="751817"/>
          </a:xfrm>
          <a:prstGeom prst="downArrow">
            <a:avLst>
              <a:gd name="adj1" fmla="val 100000"/>
              <a:gd name="adj2" fmla="val 12185"/>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justLow" rtl="1"/>
            <a:r>
              <a:rPr lang="ar-BH" sz="2000" b="1" dirty="0">
                <a:solidFill>
                  <a:schemeClr val="bg1"/>
                </a:solidFill>
              </a:rPr>
              <a:t>ثالثا: السياحة الحديثة </a:t>
            </a:r>
            <a:endParaRPr lang="en-US" sz="2000" dirty="0">
              <a:solidFill>
                <a:schemeClr val="bg1"/>
              </a:solidFill>
            </a:endParaRPr>
          </a:p>
        </p:txBody>
      </p:sp>
      <p:sp>
        <p:nvSpPr>
          <p:cNvPr id="15" name="Down Arrow 14"/>
          <p:cNvSpPr/>
          <p:nvPr/>
        </p:nvSpPr>
        <p:spPr>
          <a:xfrm>
            <a:off x="616095" y="1988234"/>
            <a:ext cx="2211423" cy="753745"/>
          </a:xfrm>
          <a:prstGeom prst="downArrow">
            <a:avLst>
              <a:gd name="adj1" fmla="val 100000"/>
              <a:gd name="adj2" fmla="val 19207"/>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r" rtl="1"/>
            <a:r>
              <a:rPr lang="ar-BH" sz="2000" b="1" dirty="0">
                <a:solidFill>
                  <a:schemeClr val="bg1"/>
                </a:solidFill>
              </a:rPr>
              <a:t>رابعا: النشاط  السياحي</a:t>
            </a:r>
            <a:endParaRPr lang="en-US" sz="2000" dirty="0">
              <a:solidFill>
                <a:schemeClr val="bg1"/>
              </a:solidFill>
            </a:endParaRPr>
          </a:p>
        </p:txBody>
      </p:sp>
      <p:sp>
        <p:nvSpPr>
          <p:cNvPr id="16" name="Rectangle 15"/>
          <p:cNvSpPr/>
          <p:nvPr/>
        </p:nvSpPr>
        <p:spPr>
          <a:xfrm>
            <a:off x="757264" y="2880627"/>
            <a:ext cx="1967005" cy="2862322"/>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Low" rtl="1"/>
            <a:r>
              <a:rPr lang="ar-BH" sz="2000" b="1" dirty="0"/>
              <a:t>بدأت بصدور أول مرسوم أميري سنة 1985م،بشأن تشكيل المجلس الأعلى للسياحة، وكان له الدور الكبير في تأسيس وتطوير قطاع السياحة في مملكة البحرين . </a:t>
            </a:r>
            <a:endParaRPr lang="en-US" sz="2000" b="1" dirty="0"/>
          </a:p>
        </p:txBody>
      </p:sp>
    </p:spTree>
    <p:extLst>
      <p:ext uri="{BB962C8B-B14F-4D97-AF65-F5344CB8AC3E}">
        <p14:creationId xmlns:p14="http://schemas.microsoft.com/office/powerpoint/2010/main" val="146519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349780" y="1686592"/>
            <a:ext cx="3393790" cy="2308324"/>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a:r>
              <a:rPr lang="ar-BH" sz="2400" b="1" dirty="0"/>
              <a:t>أ.الموقع الجغرافي:</a:t>
            </a:r>
          </a:p>
          <a:p>
            <a:pPr marL="342900" indent="-342900" algn="r" rtl="1">
              <a:buFont typeface="Wingdings" panose="05000000000000000000" pitchFamily="2" charset="2"/>
              <a:buChar char="v"/>
            </a:pPr>
            <a:r>
              <a:rPr lang="ar-BH" sz="2000" b="1" dirty="0"/>
              <a:t>موطن للحضارات والأحداث التاريخية.</a:t>
            </a:r>
          </a:p>
          <a:p>
            <a:pPr marL="342900" indent="-342900" algn="r" rtl="1">
              <a:buFont typeface="Wingdings" panose="05000000000000000000" pitchFamily="2" charset="2"/>
              <a:buChar char="v"/>
            </a:pPr>
            <a:r>
              <a:rPr lang="ar-BH" sz="2000" b="1" dirty="0"/>
              <a:t>نقطة عبور واستراحة للمسافرين.</a:t>
            </a:r>
          </a:p>
          <a:p>
            <a:pPr marL="342900" indent="-342900" algn="r" rtl="1">
              <a:buFont typeface="Wingdings" panose="05000000000000000000" pitchFamily="2" charset="2"/>
              <a:buChar char="v"/>
            </a:pPr>
            <a:r>
              <a:rPr lang="ar-BH" sz="2000" b="1" dirty="0"/>
              <a:t>زياد حجم الحركة الجوية.</a:t>
            </a:r>
          </a:p>
          <a:p>
            <a:pPr marL="342900" indent="-342900" algn="r" rtl="1">
              <a:buFont typeface="Wingdings" panose="05000000000000000000" pitchFamily="2" charset="2"/>
              <a:buChar char="v"/>
            </a:pPr>
            <a:r>
              <a:rPr lang="ar-BH" sz="2000" b="1" dirty="0"/>
              <a:t>توافر عائدات النفط المنشطة للسياحة.</a:t>
            </a:r>
          </a:p>
        </p:txBody>
      </p:sp>
      <p:sp>
        <p:nvSpPr>
          <p:cNvPr id="19" name="TextBox 18"/>
          <p:cNvSpPr txBox="1"/>
          <p:nvPr/>
        </p:nvSpPr>
        <p:spPr>
          <a:xfrm>
            <a:off x="7349780" y="1140515"/>
            <a:ext cx="3112518" cy="507831"/>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ar-BH" sz="2700" b="1" dirty="0">
                <a:solidFill>
                  <a:schemeClr val="bg1"/>
                </a:solidFill>
              </a:rPr>
              <a:t>اولا : المقومات </a:t>
            </a:r>
            <a:r>
              <a:rPr lang="ar-BH" sz="2700" b="1" dirty="0" smtClean="0">
                <a:solidFill>
                  <a:schemeClr val="bg1"/>
                </a:solidFill>
              </a:rPr>
              <a:t>الطبيعية</a:t>
            </a:r>
            <a:r>
              <a:rPr lang="ar-SA" sz="2700" b="1" dirty="0" smtClean="0">
                <a:solidFill>
                  <a:schemeClr val="bg1"/>
                </a:solidFill>
              </a:rPr>
              <a:t>:</a:t>
            </a:r>
            <a:endParaRPr lang="en-US" sz="2700" b="1" dirty="0">
              <a:solidFill>
                <a:schemeClr val="bg1"/>
              </a:solidFill>
            </a:endParaRPr>
          </a:p>
        </p:txBody>
      </p:sp>
      <p:sp>
        <p:nvSpPr>
          <p:cNvPr id="20" name="Rectangle 19"/>
          <p:cNvSpPr/>
          <p:nvPr/>
        </p:nvSpPr>
        <p:spPr>
          <a:xfrm>
            <a:off x="4439900" y="1686592"/>
            <a:ext cx="2848708" cy="4462760"/>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a:r>
              <a:rPr lang="ar-BH" sz="2400" b="1" dirty="0"/>
              <a:t>ب. الموضع </a:t>
            </a:r>
            <a:r>
              <a:rPr lang="ar-BH" sz="2000" b="1" dirty="0"/>
              <a:t>الجغرافي:</a:t>
            </a:r>
          </a:p>
          <a:p>
            <a:pPr algn="r"/>
            <a:r>
              <a:rPr lang="ar-BH" sz="2000" b="1" dirty="0"/>
              <a:t>خصائص الموضع الجغرافي وتأثيره على السياحية في البحرين :</a:t>
            </a:r>
          </a:p>
          <a:p>
            <a:pPr marL="342900" indent="-342900" algn="justLow" rtl="1">
              <a:buFont typeface="Wingdings" panose="05000000000000000000" pitchFamily="2" charset="2"/>
              <a:buChar char="v"/>
            </a:pPr>
            <a:r>
              <a:rPr lang="ar-BH" sz="2000" b="1" dirty="0"/>
              <a:t>البحرين عبارة عن أرخبيل مجموعة من الجزر جعلته يتمتع بمواصفات جمالية وسياحية .</a:t>
            </a:r>
          </a:p>
          <a:p>
            <a:pPr marL="342900" indent="-342900" algn="justLow" rtl="1">
              <a:buFont typeface="Wingdings" panose="05000000000000000000" pitchFamily="2" charset="2"/>
              <a:buChar char="v"/>
            </a:pPr>
            <a:r>
              <a:rPr lang="ar-BH" sz="2000" b="1" dirty="0"/>
              <a:t>صغر حجم الدولة يساعد السائح على الحركة بسهولة. </a:t>
            </a:r>
          </a:p>
          <a:p>
            <a:pPr marL="342900" indent="-342900" algn="justLow" rtl="1">
              <a:buFont typeface="Wingdings" panose="05000000000000000000" pitchFamily="2" charset="2"/>
              <a:buChar char="v"/>
            </a:pPr>
            <a:r>
              <a:rPr lang="ar-BH" sz="2000" b="1" dirty="0"/>
              <a:t>تنوع أشكال سطح البحرين الطبيعية ووجود جزر </a:t>
            </a:r>
            <a:r>
              <a:rPr lang="ar-BH" sz="2000" b="1" dirty="0" smtClean="0"/>
              <a:t>اصطناعية </a:t>
            </a:r>
            <a:r>
              <a:rPr lang="ar-BH" sz="2000" b="1" dirty="0"/>
              <a:t>مثل جزر أمواج. </a:t>
            </a:r>
          </a:p>
        </p:txBody>
      </p:sp>
      <p:sp>
        <p:nvSpPr>
          <p:cNvPr id="22" name="Rectangle 21"/>
          <p:cNvSpPr/>
          <p:nvPr/>
        </p:nvSpPr>
        <p:spPr>
          <a:xfrm>
            <a:off x="1542118" y="2967205"/>
            <a:ext cx="2519911" cy="3231654"/>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a:r>
              <a:rPr lang="ar-BH" sz="2400" b="1" dirty="0"/>
              <a:t>ج.المناخ</a:t>
            </a:r>
            <a:r>
              <a:rPr lang="ar-BH" sz="2000" b="1" dirty="0"/>
              <a:t>:</a:t>
            </a:r>
          </a:p>
          <a:p>
            <a:pPr algn="justLow" rtl="1"/>
            <a:r>
              <a:rPr lang="ar-BH" sz="2000" b="1" dirty="0"/>
              <a:t>المناخ في البحرين من المناخات الحارة مما يؤثر على الحركة السياحية فيها، فنلاحظ في الصيف تقل الحركة السياحية بسبب ارتفاع درجة الحرارة، وفي فصل الشتاء يكون مشجعا على الحركة والأنشطة السياحية مثل الفورملا 1.</a:t>
            </a:r>
          </a:p>
        </p:txBody>
      </p:sp>
      <p:sp>
        <p:nvSpPr>
          <p:cNvPr id="21" name="Title 1"/>
          <p:cNvSpPr txBox="1">
            <a:spLocks/>
          </p:cNvSpPr>
          <p:nvPr/>
        </p:nvSpPr>
        <p:spPr>
          <a:xfrm>
            <a:off x="4062029" y="145987"/>
            <a:ext cx="6201542" cy="660289"/>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BH" dirty="0">
                <a:solidFill>
                  <a:schemeClr val="bg1"/>
                </a:solidFill>
              </a:rPr>
              <a:t>المقومات السياحية في مملكة البحرين</a:t>
            </a:r>
            <a:endParaRPr lang="en-US" dirty="0">
              <a:solidFill>
                <a:schemeClr val="bg1"/>
              </a:solidFill>
            </a:endParaRPr>
          </a:p>
        </p:txBody>
      </p:sp>
      <p:pic>
        <p:nvPicPr>
          <p:cNvPr id="3" name="Picture 2"/>
          <p:cNvPicPr>
            <a:picLocks noChangeAspect="1"/>
          </p:cNvPicPr>
          <p:nvPr/>
        </p:nvPicPr>
        <p:blipFill>
          <a:blip r:embed="rId4"/>
          <a:stretch>
            <a:fillRect/>
          </a:stretch>
        </p:blipFill>
        <p:spPr>
          <a:xfrm>
            <a:off x="8645507" y="4279225"/>
            <a:ext cx="1618064" cy="1618064"/>
          </a:xfrm>
          <a:prstGeom prst="ellipse">
            <a:avLst/>
          </a:prstGeom>
          <a:ln>
            <a:noFill/>
          </a:ln>
          <a:effectLst>
            <a:softEdge rad="112500"/>
          </a:effectLst>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4062029" y="1557566"/>
            <a:ext cx="836919" cy="1331257"/>
          </a:xfrm>
          <a:prstGeom prst="rect">
            <a:avLst/>
          </a:prstGeom>
        </p:spPr>
      </p:pic>
      <p:pic>
        <p:nvPicPr>
          <p:cNvPr id="2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336" y="2215915"/>
            <a:ext cx="1935794" cy="113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25003" y="6302411"/>
            <a:ext cx="7156178"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في مملكة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سفر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324</a:t>
            </a:r>
            <a:r>
              <a:rPr lang="ar-BH" b="1" dirty="0">
                <a:solidFill>
                  <a:schemeClr val="tx1"/>
                </a:solidFill>
              </a:rPr>
              <a:t>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7" name="Straight Connector 1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7735543" y="6306207"/>
            <a:ext cx="403341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36144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subTnLst>
                                    <p:audio>
                                      <p:cMediaNode>
                                        <p:cTn display="0" masterRel="sameClick">
                                          <p:stCondLst>
                                            <p:cond evt="begin" delay="0">
                                              <p:tn val="33"/>
                                            </p:cond>
                                          </p:stCondLst>
                                          <p:endCondLst>
                                            <p:cond evt="onStopAudio" delay="0">
                                              <p:tgtEl>
                                                <p:sldTgt/>
                                              </p:tgtEl>
                                            </p:cond>
                                          </p:endCondLst>
                                        </p:cTn>
                                        <p:tgtEl>
                                          <p:sndTgt r:embed="rId3" name="wind.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circle(in)">
                                      <p:cBhvr>
                                        <p:cTn id="47" dur="2000"/>
                                        <p:tgtEl>
                                          <p:spTgt spid="24"/>
                                        </p:tgtEl>
                                      </p:cBhvr>
                                    </p:animEffect>
                                  </p:childTnLst>
                                  <p:subTnLst>
                                    <p:audio>
                                      <p:cMediaNode>
                                        <p:cTn display="0" masterRel="sameClick">
                                          <p:stCondLst>
                                            <p:cond evt="begin" delay="0">
                                              <p:tn val="45"/>
                                            </p:cond>
                                          </p:stCondLst>
                                          <p:endCondLst>
                                            <p:cond evt="onStopAudio" delay="0">
                                              <p:tgtEl>
                                                <p:sldTgt/>
                                              </p:tgtEl>
                                            </p:cond>
                                          </p:endCondLst>
                                        </p:cTn>
                                        <p:tgtEl>
                                          <p:sndTgt r:embed="rId3" name="wind.wav"/>
                                        </p:tgtEl>
                                      </p:cMediaNode>
                                    </p:audio>
                                  </p:sub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anim calcmode="lin" valueType="num">
                                      <p:cBhvr>
                                        <p:cTn id="53" dur="1000" fill="hold"/>
                                        <p:tgtEl>
                                          <p:spTgt spid="3"/>
                                        </p:tgtEl>
                                        <p:attrNameLst>
                                          <p:attrName>ppt_x</p:attrName>
                                        </p:attrNameLst>
                                      </p:cBhvr>
                                      <p:tavLst>
                                        <p:tav tm="0">
                                          <p:val>
                                            <p:strVal val="#ppt_x"/>
                                          </p:val>
                                        </p:tav>
                                        <p:tav tm="100000">
                                          <p:val>
                                            <p:strVal val="#ppt_x"/>
                                          </p:val>
                                        </p:tav>
                                      </p:tavLst>
                                    </p:anim>
                                    <p:anim calcmode="lin" valueType="num">
                                      <p:cBhvr>
                                        <p:cTn id="5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animBg="1"/>
      <p:bldP spid="22"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377" y="432321"/>
            <a:ext cx="1684234" cy="1358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430751" y="1418526"/>
            <a:ext cx="4147554" cy="1999009"/>
          </a:xfrm>
          <a:prstGeom prst="rect">
            <a:avLst/>
          </a:prstGeom>
          <a:solidFill>
            <a:schemeClr val="accent4">
              <a:lumMod val="40000"/>
              <a:lumOff val="60000"/>
            </a:schemeClr>
          </a:solidFill>
          <a:ln>
            <a:noFill/>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2900" indent="-342900" algn="justLow" defTabSz="933450" rtl="1">
              <a:lnSpc>
                <a:spcPct val="90000"/>
              </a:lnSpc>
              <a:spcBef>
                <a:spcPct val="0"/>
              </a:spcBef>
              <a:spcAft>
                <a:spcPct val="35000"/>
              </a:spcAft>
              <a:buFont typeface="Wingdings" panose="05000000000000000000" pitchFamily="2" charset="2"/>
              <a:buChar char="q"/>
            </a:pPr>
            <a:r>
              <a:rPr lang="ar-BH" sz="2100" dirty="0">
                <a:ln w="0"/>
                <a:effectLst>
                  <a:outerShdw blurRad="38100" dist="19050" dir="2700000" algn="tl" rotWithShape="0">
                    <a:schemeClr val="dk1">
                      <a:alpha val="40000"/>
                    </a:schemeClr>
                  </a:outerShdw>
                </a:effectLst>
              </a:rPr>
              <a:t>قلعة عراد</a:t>
            </a:r>
          </a:p>
          <a:p>
            <a:pPr marL="342900" indent="-342900" algn="justLow" defTabSz="933450" rtl="1">
              <a:lnSpc>
                <a:spcPct val="90000"/>
              </a:lnSpc>
              <a:spcBef>
                <a:spcPct val="0"/>
              </a:spcBef>
              <a:spcAft>
                <a:spcPct val="35000"/>
              </a:spcAft>
              <a:buFont typeface="Wingdings" panose="05000000000000000000" pitchFamily="2" charset="2"/>
              <a:buChar char="q"/>
            </a:pPr>
            <a:r>
              <a:rPr lang="ar-BH" sz="2100" dirty="0">
                <a:ln w="0"/>
                <a:effectLst>
                  <a:outerShdw blurRad="38100" dist="19050" dir="2700000" algn="tl" rotWithShape="0">
                    <a:schemeClr val="dk1">
                      <a:alpha val="40000"/>
                    </a:schemeClr>
                  </a:outerShdw>
                </a:effectLst>
              </a:rPr>
              <a:t>قلعة البحرين </a:t>
            </a:r>
          </a:p>
          <a:p>
            <a:pPr marL="342900" indent="-342900" algn="justLow" defTabSz="933450" rtl="1">
              <a:lnSpc>
                <a:spcPct val="90000"/>
              </a:lnSpc>
              <a:spcBef>
                <a:spcPct val="0"/>
              </a:spcBef>
              <a:spcAft>
                <a:spcPct val="35000"/>
              </a:spcAft>
              <a:buFont typeface="Wingdings" panose="05000000000000000000" pitchFamily="2" charset="2"/>
              <a:buChar char="q"/>
            </a:pPr>
            <a:r>
              <a:rPr lang="ar-BH" sz="2100" dirty="0">
                <a:ln w="0"/>
                <a:effectLst>
                  <a:outerShdw blurRad="38100" dist="19050" dir="2700000" algn="tl" rotWithShape="0">
                    <a:schemeClr val="dk1">
                      <a:alpha val="40000"/>
                    </a:schemeClr>
                  </a:outerShdw>
                </a:effectLst>
              </a:rPr>
              <a:t>معابد باربار</a:t>
            </a:r>
          </a:p>
          <a:p>
            <a:pPr marL="342900" indent="-342900" algn="justLow" defTabSz="933450" rtl="1">
              <a:lnSpc>
                <a:spcPct val="90000"/>
              </a:lnSpc>
              <a:spcBef>
                <a:spcPct val="0"/>
              </a:spcBef>
              <a:spcAft>
                <a:spcPct val="35000"/>
              </a:spcAft>
              <a:buFont typeface="Wingdings" panose="05000000000000000000" pitchFamily="2" charset="2"/>
              <a:buChar char="q"/>
            </a:pPr>
            <a:r>
              <a:rPr lang="ar-BH" sz="2100" dirty="0">
                <a:ln w="0"/>
                <a:effectLst>
                  <a:outerShdw blurRad="38100" dist="19050" dir="2700000" algn="tl" rotWithShape="0">
                    <a:schemeClr val="dk1">
                      <a:alpha val="40000"/>
                    </a:schemeClr>
                  </a:outerShdw>
                </a:effectLst>
              </a:rPr>
              <a:t>البيوت القديمة </a:t>
            </a:r>
          </a:p>
          <a:p>
            <a:pPr marL="342900" indent="-342900" algn="justLow" defTabSz="933450" rtl="1">
              <a:lnSpc>
                <a:spcPct val="90000"/>
              </a:lnSpc>
              <a:spcBef>
                <a:spcPct val="0"/>
              </a:spcBef>
              <a:spcAft>
                <a:spcPct val="35000"/>
              </a:spcAft>
              <a:buFont typeface="Wingdings" panose="05000000000000000000" pitchFamily="2" charset="2"/>
              <a:buChar char="q"/>
            </a:pPr>
            <a:r>
              <a:rPr lang="ar-BH" sz="2100" dirty="0">
                <a:ln w="0"/>
                <a:effectLst>
                  <a:outerShdw blurRad="38100" dist="19050" dir="2700000" algn="tl" rotWithShape="0">
                    <a:schemeClr val="dk1">
                      <a:alpha val="40000"/>
                    </a:schemeClr>
                  </a:outerShdw>
                </a:effectLst>
              </a:rPr>
              <a:t>المدافن</a:t>
            </a:r>
          </a:p>
        </p:txBody>
      </p:sp>
      <p:sp>
        <p:nvSpPr>
          <p:cNvPr id="6" name="TextBox 5"/>
          <p:cNvSpPr txBox="1"/>
          <p:nvPr/>
        </p:nvSpPr>
        <p:spPr>
          <a:xfrm>
            <a:off x="4018049" y="736574"/>
            <a:ext cx="5560256" cy="646331"/>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a:r>
              <a:rPr lang="ar-BH" b="1" dirty="0"/>
              <a:t>مرت البحرين خلال تاريخها بالعديد من المراحل التاريخية المتعاقبة، مما نتج عنه إرث حضاري كبير خلف معالم أثرية كبيرة  كعامل جذب للسياح.</a:t>
            </a:r>
            <a:endParaRPr lang="en-US" b="1" dirty="0"/>
          </a:p>
        </p:txBody>
      </p:sp>
      <p:sp>
        <p:nvSpPr>
          <p:cNvPr id="8" name="TextBox 7"/>
          <p:cNvSpPr txBox="1"/>
          <p:nvPr/>
        </p:nvSpPr>
        <p:spPr>
          <a:xfrm>
            <a:off x="6798177" y="116985"/>
            <a:ext cx="3318164" cy="507831"/>
          </a:xfrm>
          <a:prstGeom prst="rec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ar-BH" sz="2700" b="1" dirty="0">
                <a:solidFill>
                  <a:schemeClr val="bg1"/>
                </a:solidFill>
              </a:rPr>
              <a:t>ثانيا: المقومات </a:t>
            </a:r>
            <a:r>
              <a:rPr lang="ar-BH" sz="2700" b="1" dirty="0" smtClean="0">
                <a:solidFill>
                  <a:schemeClr val="bg1"/>
                </a:solidFill>
              </a:rPr>
              <a:t>التاريخية</a:t>
            </a:r>
            <a:r>
              <a:rPr lang="ar-SA" sz="2700" b="1" dirty="0" smtClean="0">
                <a:solidFill>
                  <a:schemeClr val="bg1"/>
                </a:solidFill>
              </a:rPr>
              <a:t>:</a:t>
            </a:r>
            <a:r>
              <a:rPr lang="ar-BH" sz="2700" b="1" dirty="0" smtClean="0">
                <a:solidFill>
                  <a:schemeClr val="bg1"/>
                </a:solidFill>
              </a:rPr>
              <a:t> </a:t>
            </a:r>
            <a:endParaRPr lang="en-US" sz="2700" b="1" dirty="0">
              <a:solidFill>
                <a:schemeClr val="bg1"/>
              </a:solidFill>
            </a:endParaRPr>
          </a:p>
        </p:txBody>
      </p:sp>
      <p:pic>
        <p:nvPicPr>
          <p:cNvPr id="3" name="Picture 2"/>
          <p:cNvPicPr>
            <a:picLocks noChangeAspect="1"/>
          </p:cNvPicPr>
          <p:nvPr/>
        </p:nvPicPr>
        <p:blipFill>
          <a:blip r:embed="rId3"/>
          <a:stretch>
            <a:fillRect/>
          </a:stretch>
        </p:blipFill>
        <p:spPr>
          <a:xfrm>
            <a:off x="2329611" y="1828982"/>
            <a:ext cx="2243068" cy="1381125"/>
          </a:xfrm>
          <a:prstGeom prst="rect">
            <a:avLst/>
          </a:prstGeom>
        </p:spPr>
      </p:pic>
      <p:sp>
        <p:nvSpPr>
          <p:cNvPr id="12" name="TextBox 11"/>
          <p:cNvSpPr txBox="1"/>
          <p:nvPr/>
        </p:nvSpPr>
        <p:spPr>
          <a:xfrm>
            <a:off x="6798177" y="3417535"/>
            <a:ext cx="3318164" cy="507831"/>
          </a:xfrm>
          <a:prstGeom prst="rec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ar-BH" sz="2700" b="1" dirty="0">
                <a:solidFill>
                  <a:schemeClr val="bg1"/>
                </a:solidFill>
              </a:rPr>
              <a:t>ثالثا: المقومات </a:t>
            </a:r>
            <a:r>
              <a:rPr lang="ar-BH" sz="2700" b="1" dirty="0" smtClean="0">
                <a:solidFill>
                  <a:schemeClr val="bg1"/>
                </a:solidFill>
              </a:rPr>
              <a:t>الثقافية</a:t>
            </a:r>
            <a:r>
              <a:rPr lang="ar-SA" sz="2700" b="1" dirty="0" smtClean="0">
                <a:solidFill>
                  <a:schemeClr val="bg1"/>
                </a:solidFill>
              </a:rPr>
              <a:t>:</a:t>
            </a:r>
            <a:r>
              <a:rPr lang="ar-BH" sz="2700" b="1" dirty="0" smtClean="0">
                <a:solidFill>
                  <a:schemeClr val="bg1"/>
                </a:solidFill>
              </a:rPr>
              <a:t> </a:t>
            </a:r>
            <a:endParaRPr lang="en-US" sz="2700" b="1" dirty="0">
              <a:solidFill>
                <a:schemeClr val="bg1"/>
              </a:solidFill>
            </a:endParaRPr>
          </a:p>
        </p:txBody>
      </p:sp>
      <p:sp>
        <p:nvSpPr>
          <p:cNvPr id="13" name="TextBox 12"/>
          <p:cNvSpPr txBox="1"/>
          <p:nvPr/>
        </p:nvSpPr>
        <p:spPr>
          <a:xfrm>
            <a:off x="3187007" y="3963612"/>
            <a:ext cx="6552028" cy="2308324"/>
          </a:xfrm>
          <a:prstGeom prst="rect">
            <a:avLst/>
          </a:prstGeom>
          <a:solidFill>
            <a:schemeClr val="accent4">
              <a:lumMod val="40000"/>
              <a:lumOff val="60000"/>
            </a:schemeClr>
          </a:solidFill>
          <a:ln>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a:r>
              <a:rPr lang="ar-BH" dirty="0">
                <a:ln w="0"/>
                <a:effectLst>
                  <a:outerShdw blurRad="38100" dist="19050" dir="2700000" algn="tl" rotWithShape="0">
                    <a:schemeClr val="dk1">
                      <a:alpha val="40000"/>
                    </a:schemeClr>
                  </a:outerShdw>
                </a:effectLst>
              </a:rPr>
              <a:t>تتثمل المقومات الثقافية بالعادات والتقاليد الشعبية الخاصة في مملكة البحرين مثل :</a:t>
            </a:r>
          </a:p>
          <a:p>
            <a:pPr marL="342900" indent="-342900" algn="r" rtl="1">
              <a:buFont typeface="Wingdings" panose="05000000000000000000" pitchFamily="2" charset="2"/>
              <a:buChar char="q"/>
            </a:pPr>
            <a:r>
              <a:rPr lang="ar-BH" sz="2100" dirty="0">
                <a:ln w="0"/>
                <a:effectLst>
                  <a:outerShdw blurRad="38100" dist="19050" dir="2700000" algn="tl" rotWithShape="0">
                    <a:schemeClr val="dk1">
                      <a:alpha val="40000"/>
                    </a:schemeClr>
                  </a:outerShdw>
                </a:effectLst>
              </a:rPr>
              <a:t>الأزياء والملابس.</a:t>
            </a:r>
          </a:p>
          <a:p>
            <a:pPr marL="342900" indent="-342900" algn="r" rtl="1">
              <a:buFont typeface="Wingdings" panose="05000000000000000000" pitchFamily="2" charset="2"/>
              <a:buChar char="q"/>
            </a:pPr>
            <a:r>
              <a:rPr lang="ar-BH" sz="2100" dirty="0">
                <a:ln w="0"/>
                <a:effectLst>
                  <a:outerShdw blurRad="38100" dist="19050" dir="2700000" algn="tl" rotWithShape="0">
                    <a:schemeClr val="dk1">
                      <a:alpha val="40000"/>
                    </a:schemeClr>
                  </a:outerShdw>
                </a:effectLst>
              </a:rPr>
              <a:t>الصياغة والتحف.</a:t>
            </a:r>
          </a:p>
          <a:p>
            <a:pPr marL="342900" indent="-342900" algn="r" rtl="1">
              <a:buFont typeface="Wingdings" panose="05000000000000000000" pitchFamily="2" charset="2"/>
              <a:buChar char="q"/>
            </a:pPr>
            <a:r>
              <a:rPr lang="ar-BH" sz="2100" dirty="0">
                <a:ln w="0"/>
                <a:effectLst>
                  <a:outerShdw blurRad="38100" dist="19050" dir="2700000" algn="tl" rotWithShape="0">
                    <a:schemeClr val="dk1">
                      <a:alpha val="40000"/>
                    </a:schemeClr>
                  </a:outerShdw>
                </a:effectLst>
              </a:rPr>
              <a:t>الأسواق الشعبية. </a:t>
            </a:r>
          </a:p>
          <a:p>
            <a:pPr marL="342900" indent="-342900" algn="r" rtl="1">
              <a:buFont typeface="Wingdings" panose="05000000000000000000" pitchFamily="2" charset="2"/>
              <a:buChar char="q"/>
            </a:pPr>
            <a:r>
              <a:rPr lang="ar-BH" sz="2100" dirty="0">
                <a:ln w="0"/>
                <a:effectLst>
                  <a:outerShdw blurRad="38100" dist="19050" dir="2700000" algn="tl" rotWithShape="0">
                    <a:schemeClr val="dk1">
                      <a:alpha val="40000"/>
                    </a:schemeClr>
                  </a:outerShdw>
                </a:effectLst>
              </a:rPr>
              <a:t>فن العمارة البحرينية .</a:t>
            </a:r>
          </a:p>
          <a:p>
            <a:pPr marL="342900" indent="-342900" algn="r" rtl="1">
              <a:buFont typeface="Wingdings" panose="05000000000000000000" pitchFamily="2" charset="2"/>
              <a:buChar char="q"/>
            </a:pPr>
            <a:r>
              <a:rPr lang="ar-BH" sz="2100" dirty="0">
                <a:ln w="0"/>
                <a:effectLst>
                  <a:outerShdw blurRad="38100" dist="19050" dir="2700000" algn="tl" rotWithShape="0">
                    <a:schemeClr val="dk1">
                      <a:alpha val="40000"/>
                    </a:schemeClr>
                  </a:outerShdw>
                </a:effectLst>
              </a:rPr>
              <a:t>الأعمال الفكرية والأدبية والفلكلور الشعبي.</a:t>
            </a:r>
          </a:p>
          <a:p>
            <a:pPr marL="342900" indent="-342900" algn="r" rtl="1">
              <a:buFont typeface="Wingdings" panose="05000000000000000000" pitchFamily="2" charset="2"/>
              <a:buChar char="q"/>
            </a:pPr>
            <a:r>
              <a:rPr lang="ar-BH" sz="2100" dirty="0">
                <a:ln w="0"/>
                <a:effectLst>
                  <a:outerShdw blurRad="38100" dist="19050" dir="2700000" algn="tl" rotWithShape="0">
                    <a:schemeClr val="dk1">
                      <a:alpha val="40000"/>
                    </a:schemeClr>
                  </a:outerShdw>
                </a:effectLst>
              </a:rPr>
              <a:t>الحرف اليدوية </a:t>
            </a:r>
            <a:r>
              <a:rPr lang="ar-BH" sz="2100" dirty="0" smtClean="0">
                <a:ln w="0"/>
                <a:effectLst>
                  <a:outerShdw blurRad="38100" dist="19050" dir="2700000" algn="tl" rotWithShape="0">
                    <a:schemeClr val="dk1">
                      <a:alpha val="40000"/>
                    </a:schemeClr>
                  </a:outerShdw>
                </a:effectLst>
              </a:rPr>
              <a:t>.</a:t>
            </a:r>
            <a:endParaRPr lang="ar-BH" sz="1350" dirty="0">
              <a:ln w="0"/>
              <a:effectLst>
                <a:outerShdw blurRad="38100" dist="19050" dir="2700000" algn="tl" rotWithShape="0">
                  <a:schemeClr val="dk1">
                    <a:alpha val="40000"/>
                  </a:schemeClr>
                </a:outerShdw>
              </a:effectLst>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320" y="2828521"/>
            <a:ext cx="2120291" cy="1571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03031" y="6302411"/>
            <a:ext cx="7478150"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في مملكة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سفر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324</a:t>
            </a:r>
            <a:r>
              <a:rPr lang="ar-BH" b="1" dirty="0">
                <a:solidFill>
                  <a:schemeClr val="tx1"/>
                </a:solidFill>
              </a:rPr>
              <a:t>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20" name="Straight Connector 19"/>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ectangle 20"/>
          <p:cNvSpPr>
            <a:spLocks/>
          </p:cNvSpPr>
          <p:nvPr/>
        </p:nvSpPr>
        <p:spPr>
          <a:xfrm>
            <a:off x="7920507" y="6306207"/>
            <a:ext cx="3848451"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5828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7014105" y="579511"/>
            <a:ext cx="3318164" cy="507831"/>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ar-BH" sz="2700" b="1" dirty="0">
                <a:solidFill>
                  <a:schemeClr val="bg1"/>
                </a:solidFill>
              </a:rPr>
              <a:t>رابعا: المقومات </a:t>
            </a:r>
            <a:r>
              <a:rPr lang="ar-BH" sz="2700" b="1" dirty="0" smtClean="0">
                <a:solidFill>
                  <a:schemeClr val="bg1"/>
                </a:solidFill>
              </a:rPr>
              <a:t>الحضارية</a:t>
            </a:r>
            <a:r>
              <a:rPr lang="ar-SA" sz="2700" b="1" dirty="0" smtClean="0">
                <a:solidFill>
                  <a:schemeClr val="bg1"/>
                </a:solidFill>
              </a:rPr>
              <a:t>:</a:t>
            </a:r>
            <a:endParaRPr lang="en-US" sz="2700" b="1" dirty="0">
              <a:solidFill>
                <a:schemeClr val="bg1"/>
              </a:solidFill>
            </a:endParaRPr>
          </a:p>
        </p:txBody>
      </p:sp>
      <p:pic>
        <p:nvPicPr>
          <p:cNvPr id="2" name="Picture 1"/>
          <p:cNvPicPr>
            <a:picLocks noChangeAspect="1"/>
          </p:cNvPicPr>
          <p:nvPr/>
        </p:nvPicPr>
        <p:blipFill>
          <a:blip r:embed="rId2"/>
          <a:stretch>
            <a:fillRect/>
          </a:stretch>
        </p:blipFill>
        <p:spPr>
          <a:xfrm>
            <a:off x="7014105" y="1299428"/>
            <a:ext cx="3551588" cy="4833625"/>
          </a:xfrm>
          <a:prstGeom prst="rect">
            <a:avLst/>
          </a:prstGeom>
        </p:spPr>
      </p:pic>
      <p:pic>
        <p:nvPicPr>
          <p:cNvPr id="30" name="Picture 29"/>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740668" y="4461039"/>
            <a:ext cx="1107933" cy="1672014"/>
          </a:xfrm>
          <a:prstGeom prst="rect">
            <a:avLst/>
          </a:prstGeom>
          <a:noFill/>
          <a:ln>
            <a:noFill/>
          </a:ln>
        </p:spPr>
      </p:pic>
      <p:pic>
        <p:nvPicPr>
          <p:cNvPr id="7" name="Picture 6"/>
          <p:cNvPicPr>
            <a:picLocks noChangeAspect="1"/>
          </p:cNvPicPr>
          <p:nvPr/>
        </p:nvPicPr>
        <p:blipFill>
          <a:blip r:embed="rId5"/>
          <a:stretch>
            <a:fillRect/>
          </a:stretch>
        </p:blipFill>
        <p:spPr>
          <a:xfrm>
            <a:off x="3048001" y="1637253"/>
            <a:ext cx="3148809" cy="4495800"/>
          </a:xfrm>
          <a:prstGeom prst="rect">
            <a:avLst/>
          </a:prstGeom>
        </p:spPr>
      </p:pic>
      <p:pic>
        <p:nvPicPr>
          <p:cNvPr id="3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3406" y="3429000"/>
            <a:ext cx="139189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54547" y="6356047"/>
            <a:ext cx="6679660"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في مملكة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سفر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324</a:t>
            </a:r>
            <a:r>
              <a:rPr lang="ar-BH" b="1" dirty="0">
                <a:solidFill>
                  <a:schemeClr val="tx1"/>
                </a:solidFill>
              </a:rPr>
              <a:t>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3" name="Straight Connector 1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p:cNvSpPr>
            <a:spLocks/>
          </p:cNvSpPr>
          <p:nvPr/>
        </p:nvSpPr>
        <p:spPr>
          <a:xfrm>
            <a:off x="7469746" y="6364485"/>
            <a:ext cx="4118907"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1352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3419" y="1617676"/>
            <a:ext cx="7570333" cy="830997"/>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a:r>
              <a:rPr lang="ar-BH" sz="2400" b="1" dirty="0"/>
              <a:t>وفرت مملكة البحرين البنية التحتية لجذب الاستثمارات السياحية، ولجذب السائحين من ناحية اخرى مثل:</a:t>
            </a:r>
          </a:p>
        </p:txBody>
      </p:sp>
      <p:pic>
        <p:nvPicPr>
          <p:cNvPr id="21" name="Picture 20"/>
          <p:cNvPicPr>
            <a:picLocks noChangeAspect="1"/>
          </p:cNvPicPr>
          <p:nvPr/>
        </p:nvPicPr>
        <p:blipFill>
          <a:blip r:embed="rId3"/>
          <a:stretch>
            <a:fillRect/>
          </a:stretch>
        </p:blipFill>
        <p:spPr>
          <a:xfrm>
            <a:off x="1966823" y="2731304"/>
            <a:ext cx="8429034" cy="2316703"/>
          </a:xfrm>
          <a:prstGeom prst="rect">
            <a:avLst/>
          </a:prstGeom>
        </p:spPr>
      </p:pic>
      <p:sp>
        <p:nvSpPr>
          <p:cNvPr id="22" name="TextBox 21"/>
          <p:cNvSpPr txBox="1"/>
          <p:nvPr/>
        </p:nvSpPr>
        <p:spPr>
          <a:xfrm>
            <a:off x="5788118" y="811825"/>
            <a:ext cx="4271102" cy="523220"/>
          </a:xfrm>
          <a:prstGeom prst="rec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ar-BH" sz="2800" b="1" dirty="0">
                <a:solidFill>
                  <a:schemeClr val="bg1"/>
                </a:solidFill>
              </a:rPr>
              <a:t>خامسا: خدمات البنية </a:t>
            </a:r>
            <a:r>
              <a:rPr lang="ar-BH" sz="2800" b="1" dirty="0" smtClean="0">
                <a:solidFill>
                  <a:schemeClr val="bg1"/>
                </a:solidFill>
              </a:rPr>
              <a:t>التحتية</a:t>
            </a:r>
            <a:r>
              <a:rPr lang="ar-SA" sz="2800" b="1" dirty="0" smtClean="0">
                <a:solidFill>
                  <a:schemeClr val="bg1"/>
                </a:solidFill>
              </a:rPr>
              <a:t>:</a:t>
            </a:r>
            <a:r>
              <a:rPr lang="ar-BH" sz="2800" b="1" dirty="0" smtClean="0">
                <a:solidFill>
                  <a:schemeClr val="bg1"/>
                </a:solidFill>
              </a:rPr>
              <a:t> </a:t>
            </a:r>
            <a:endParaRPr lang="en-US" sz="2800" b="1" dirty="0">
              <a:solidFill>
                <a:schemeClr val="bg1"/>
              </a:solidFill>
            </a:endParaRPr>
          </a:p>
        </p:txBody>
      </p:sp>
      <p:sp>
        <p:nvSpPr>
          <p:cNvPr id="12" name="Rectangle 11"/>
          <p:cNvSpPr/>
          <p:nvPr/>
        </p:nvSpPr>
        <p:spPr>
          <a:xfrm>
            <a:off x="270641" y="6353048"/>
            <a:ext cx="7066026" cy="33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SA"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السياحة في مملكة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البحرين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السفر والسياحة </a:t>
            </a:r>
            <a:r>
              <a:rPr lang="ar-SA"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سفر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324</a:t>
            </a:r>
            <a:r>
              <a:rPr lang="ar-BH" b="1" dirty="0">
                <a:solidFill>
                  <a:schemeClr val="tx1"/>
                </a:solidFill>
              </a:rPr>
              <a:t> </a:t>
            </a:r>
            <a:endParaRPr lang="en-US"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15" name="Straight Connector 1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7727325" y="6306207"/>
            <a:ext cx="4041634"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083404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76181" y="491707"/>
            <a:ext cx="5423140" cy="523220"/>
          </a:xfrm>
          <a:prstGeom prst="rec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ar-BH" sz="2800" b="1" dirty="0">
                <a:solidFill>
                  <a:schemeClr val="bg1"/>
                </a:solidFill>
              </a:rPr>
              <a:t>سادسا: خدمات البنية التحتية </a:t>
            </a:r>
            <a:r>
              <a:rPr lang="ar-BH" sz="2800" b="1" dirty="0" smtClean="0">
                <a:solidFill>
                  <a:schemeClr val="bg1"/>
                </a:solidFill>
              </a:rPr>
              <a:t>الأساسية</a:t>
            </a:r>
            <a:r>
              <a:rPr lang="ar-SA" sz="2800" b="1" dirty="0" smtClean="0">
                <a:solidFill>
                  <a:schemeClr val="bg1"/>
                </a:solidFill>
              </a:rPr>
              <a:t>:</a:t>
            </a:r>
            <a:r>
              <a:rPr lang="ar-BH" sz="2800" b="1" dirty="0" smtClean="0">
                <a:solidFill>
                  <a:schemeClr val="bg1"/>
                </a:solidFill>
              </a:rPr>
              <a:t> </a:t>
            </a:r>
            <a:endParaRPr lang="en-US" sz="2800" b="1" dirty="0">
              <a:solidFill>
                <a:schemeClr val="bg1"/>
              </a:solidFill>
            </a:endParaRPr>
          </a:p>
        </p:txBody>
      </p:sp>
      <p:sp>
        <p:nvSpPr>
          <p:cNvPr id="5" name="TextBox 4"/>
          <p:cNvSpPr txBox="1"/>
          <p:nvPr/>
        </p:nvSpPr>
        <p:spPr>
          <a:xfrm>
            <a:off x="2907102" y="1065656"/>
            <a:ext cx="7934179" cy="5544146"/>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a:lnSpc>
                <a:spcPct val="200000"/>
              </a:lnSpc>
            </a:pPr>
            <a:r>
              <a:rPr lang="ar-BH" sz="2000" b="1" dirty="0"/>
              <a:t>حرصت مملكة البحرين على توفير خدمات البنية السياحية المتطورة والمتكاملة، مثل:</a:t>
            </a:r>
          </a:p>
          <a:p>
            <a:pPr marL="285750" indent="-285750" algn="r" rtl="1">
              <a:lnSpc>
                <a:spcPct val="200000"/>
              </a:lnSpc>
              <a:buFont typeface="Wingdings" panose="05000000000000000000" pitchFamily="2" charset="2"/>
              <a:buChar char="q"/>
            </a:pPr>
            <a:r>
              <a:rPr lang="ar-BH" sz="2000" b="1" dirty="0"/>
              <a:t>الفنادق العالمية الفخمة.</a:t>
            </a:r>
          </a:p>
          <a:p>
            <a:pPr marL="285750" indent="-285750" algn="r" rtl="1">
              <a:lnSpc>
                <a:spcPct val="200000"/>
              </a:lnSpc>
              <a:buFont typeface="Wingdings" panose="05000000000000000000" pitchFamily="2" charset="2"/>
              <a:buChar char="q"/>
            </a:pPr>
            <a:r>
              <a:rPr lang="ar-BH" sz="2000" b="1" dirty="0"/>
              <a:t>المنتجعات البحرية الممتعة.</a:t>
            </a:r>
          </a:p>
          <a:p>
            <a:pPr marL="285750" indent="-285750" algn="r" rtl="1">
              <a:lnSpc>
                <a:spcPct val="200000"/>
              </a:lnSpc>
              <a:buFont typeface="Wingdings" panose="05000000000000000000" pitchFamily="2" charset="2"/>
              <a:buChar char="q"/>
            </a:pPr>
            <a:r>
              <a:rPr lang="ar-BH" sz="2000" b="1" dirty="0"/>
              <a:t>الشقق والشاليهات. </a:t>
            </a:r>
          </a:p>
          <a:p>
            <a:pPr marL="285750" indent="-285750" algn="r" rtl="1">
              <a:lnSpc>
                <a:spcPct val="200000"/>
              </a:lnSpc>
              <a:buFont typeface="Wingdings" panose="05000000000000000000" pitchFamily="2" charset="2"/>
              <a:buChar char="q"/>
            </a:pPr>
            <a:r>
              <a:rPr lang="ar-BH" sz="2000" b="1" dirty="0"/>
              <a:t>بيوت الشباب.</a:t>
            </a:r>
          </a:p>
          <a:p>
            <a:pPr marL="285750" indent="-285750" algn="r" rtl="1">
              <a:lnSpc>
                <a:spcPct val="200000"/>
              </a:lnSpc>
              <a:buFont typeface="Wingdings" panose="05000000000000000000" pitchFamily="2" charset="2"/>
              <a:buChar char="q"/>
            </a:pPr>
            <a:r>
              <a:rPr lang="ar-BH" sz="2000" b="1" dirty="0"/>
              <a:t>مراكز المؤتمرات.</a:t>
            </a:r>
          </a:p>
          <a:p>
            <a:pPr marL="285750" indent="-285750" algn="r" rtl="1">
              <a:lnSpc>
                <a:spcPct val="200000"/>
              </a:lnSpc>
              <a:buFont typeface="Wingdings" panose="05000000000000000000" pitchFamily="2" charset="2"/>
              <a:buChar char="q"/>
            </a:pPr>
            <a:r>
              <a:rPr lang="ar-BH" sz="2000" b="1" dirty="0"/>
              <a:t>معسكرات الاجازات.</a:t>
            </a:r>
          </a:p>
          <a:p>
            <a:pPr marL="285750" indent="-285750" algn="r" rtl="1">
              <a:lnSpc>
                <a:spcPct val="200000"/>
              </a:lnSpc>
              <a:buFont typeface="Wingdings" panose="05000000000000000000" pitchFamily="2" charset="2"/>
              <a:buChar char="q"/>
            </a:pPr>
            <a:r>
              <a:rPr lang="ar-BH" sz="2000" b="1" dirty="0"/>
              <a:t> الأسواق الزاخرة بالمنتجات التقليدية المحلية.</a:t>
            </a:r>
          </a:p>
          <a:p>
            <a:pPr marL="285750" indent="-285750" algn="r" rtl="1">
              <a:lnSpc>
                <a:spcPct val="200000"/>
              </a:lnSpc>
              <a:buFont typeface="Wingdings" panose="05000000000000000000" pitchFamily="2" charset="2"/>
              <a:buChar char="q"/>
            </a:pPr>
            <a:r>
              <a:rPr lang="ar-BH" sz="2000" b="1" dirty="0"/>
              <a:t> محالات التجزئة والبنوك.</a:t>
            </a:r>
            <a:r>
              <a:rPr lang="ar-BH" sz="2000" dirty="0"/>
              <a:t> </a:t>
            </a:r>
            <a:endParaRPr lang="en-US" sz="2000"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84" y="2058083"/>
            <a:ext cx="2819400" cy="175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8732" y="3837729"/>
            <a:ext cx="2438400" cy="153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38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explode.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81</TotalTime>
  <Words>1347</Words>
  <Application>Microsoft Office PowerPoint</Application>
  <PresentationFormat>Widescreen</PresentationFormat>
  <Paragraphs>181</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Sakkal Majalla</vt:lpstr>
      <vt:lpstr>Times New Roman</vt:lpstr>
      <vt:lpstr>Wingdings</vt:lpstr>
      <vt:lpstr>Office Theme</vt:lpstr>
      <vt:lpstr>الوحدة الأولى السياحة في مملكة البحرين الفصل الثالث</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التقويم</vt:lpstr>
      <vt:lpstr>التقويم</vt:lpstr>
      <vt:lpstr>التقويم</vt:lpstr>
      <vt:lpstr>التقويم</vt:lpstr>
      <vt:lpstr>التقويم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Amro Hussain Ali Salman</cp:lastModifiedBy>
  <cp:revision>20</cp:revision>
  <cp:lastPrinted>2021-01-17T11:49:49Z</cp:lastPrinted>
  <dcterms:created xsi:type="dcterms:W3CDTF">2020-03-04T10:47:58Z</dcterms:created>
  <dcterms:modified xsi:type="dcterms:W3CDTF">2021-01-28T10:45:18Z</dcterms:modified>
</cp:coreProperties>
</file>