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1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Google Shape;184;p11"/>
          <p:cNvSpPr txBox="1">
            <a:spLocks noGrp="1"/>
          </p:cNvSpPr>
          <p:nvPr>
            <p:ph type="ctrTitle"/>
          </p:nvPr>
        </p:nvSpPr>
        <p:spPr>
          <a:xfrm>
            <a:off x="3487896" y="2836682"/>
            <a:ext cx="9333317" cy="1913707"/>
          </a:xfrm>
          <a:prstGeom prst="rect">
            <a:avLst/>
          </a:prstGeom>
        </p:spPr>
        <p:txBody>
          <a:bodyPr spcFirstLastPara="1" wrap="square" lIns="91425" tIns="91425" rIns="91425" bIns="91425" anchor="ctr" anchorCtr="0">
            <a:noAutofit/>
          </a:bodyPr>
          <a:lstStyle/>
          <a:p>
            <a:pPr lvl="0" algn="ctr"/>
            <a:r>
              <a:rPr lang="ar-SA" sz="5400" b="1" dirty="0">
                <a:solidFill>
                  <a:srgbClr val="3F5378"/>
                </a:solidFill>
                <a:latin typeface="Arial Black" panose="020B0A04020102020204" pitchFamily="34" charset="0"/>
                <a:cs typeface="PT Bold Heading" panose="02010400000000000000" pitchFamily="2" charset="-78"/>
              </a:rPr>
              <a:t>أعمال مكاتب وكالات </a:t>
            </a:r>
            <a:r>
              <a:rPr lang="ar-SA" sz="5400" b="1" dirty="0" smtClean="0">
                <a:solidFill>
                  <a:srgbClr val="3F5378"/>
                </a:solidFill>
                <a:latin typeface="Arial Black" panose="020B0A04020102020204" pitchFamily="34" charset="0"/>
                <a:cs typeface="PT Bold Heading" panose="02010400000000000000" pitchFamily="2" charset="-78"/>
              </a:rPr>
              <a:t>السفريات</a:t>
            </a:r>
            <a:r>
              <a:rPr lang="en-US" sz="5400" b="1" dirty="0" smtClean="0">
                <a:solidFill>
                  <a:srgbClr val="3F5378"/>
                </a:solidFill>
                <a:latin typeface="Arial Black" panose="020B0A04020102020204" pitchFamily="34" charset="0"/>
                <a:cs typeface="PT Bold Heading" panose="02010400000000000000" pitchFamily="2" charset="-78"/>
              </a:rPr>
              <a:t/>
            </a:r>
            <a:br>
              <a:rPr lang="en-US" sz="5400" b="1" dirty="0" smtClean="0">
                <a:solidFill>
                  <a:srgbClr val="3F5378"/>
                </a:solidFill>
                <a:latin typeface="Arial Black" panose="020B0A04020102020204" pitchFamily="34" charset="0"/>
                <a:cs typeface="PT Bold Heading" panose="02010400000000000000" pitchFamily="2" charset="-78"/>
              </a:rPr>
            </a:br>
            <a:r>
              <a:rPr lang="ar-SA" sz="5400" b="1" dirty="0" smtClean="0">
                <a:solidFill>
                  <a:srgbClr val="3F5378"/>
                </a:solidFill>
                <a:latin typeface="Arial Black" panose="020B0A04020102020204" pitchFamily="34" charset="0"/>
                <a:cs typeface="PT Bold Heading" panose="02010400000000000000" pitchFamily="2" charset="-78"/>
              </a:rPr>
              <a:t>(2)</a:t>
            </a:r>
            <a:br>
              <a:rPr lang="ar-SA" sz="5400" b="1" dirty="0" smtClean="0">
                <a:solidFill>
                  <a:srgbClr val="3F5378"/>
                </a:solidFill>
                <a:latin typeface="Arial Black" panose="020B0A04020102020204" pitchFamily="34" charset="0"/>
                <a:cs typeface="PT Bold Heading" panose="02010400000000000000" pitchFamily="2" charset="-78"/>
              </a:rPr>
            </a:br>
            <a:r>
              <a:rPr lang="ar-SA" sz="2400" b="1" dirty="0">
                <a:solidFill>
                  <a:srgbClr val="3F5378"/>
                </a:solidFill>
                <a:latin typeface="Arial Black" panose="020B0A04020102020204" pitchFamily="34" charset="0"/>
                <a:cs typeface="Al-Mateen" panose="02060803050605020204" pitchFamily="18" charset="-78"/>
              </a:rPr>
              <a:t/>
            </a:r>
            <a:br>
              <a:rPr lang="ar-SA" sz="2400" b="1" dirty="0">
                <a:solidFill>
                  <a:srgbClr val="3F5378"/>
                </a:solidFill>
                <a:latin typeface="Arial Black" panose="020B0A04020102020204" pitchFamily="34" charset="0"/>
                <a:cs typeface="Al-Mateen" panose="02060803050605020204" pitchFamily="18" charset="-78"/>
              </a:rPr>
            </a:br>
            <a:r>
              <a:rPr lang="ar-SA" sz="8000" b="1" dirty="0" smtClean="0">
                <a:solidFill>
                  <a:srgbClr val="FF9800"/>
                </a:solidFill>
                <a:latin typeface="Arial Black" panose="020B0A04020102020204" pitchFamily="34" charset="0"/>
                <a:cs typeface="Al-Mateen" panose="02060803050605020204" pitchFamily="18" charset="-78"/>
              </a:rPr>
              <a:t>سفر </a:t>
            </a:r>
            <a:r>
              <a:rPr lang="ar-SA" sz="8000" b="1" dirty="0">
                <a:solidFill>
                  <a:srgbClr val="FF9800"/>
                </a:solidFill>
                <a:latin typeface="Arial Black" panose="020B0A04020102020204" pitchFamily="34" charset="0"/>
                <a:cs typeface="Al-Mateen" panose="02060803050605020204" pitchFamily="18" charset="-78"/>
              </a:rPr>
              <a:t>312</a:t>
            </a:r>
            <a:r>
              <a:rPr lang="ar-SA" sz="5400" b="1" dirty="0">
                <a:solidFill>
                  <a:srgbClr val="3F5378"/>
                </a:solidFill>
                <a:latin typeface="Arial Black" panose="020B0A04020102020204" pitchFamily="34" charset="0"/>
                <a:cs typeface="Al-Mateen" panose="02060803050605020204" pitchFamily="18" charset="-78"/>
              </a:rPr>
              <a:t/>
            </a:r>
            <a:br>
              <a:rPr lang="ar-SA" sz="5400" b="1" dirty="0">
                <a:solidFill>
                  <a:srgbClr val="3F5378"/>
                </a:solidFill>
                <a:latin typeface="Arial Black" panose="020B0A04020102020204" pitchFamily="34" charset="0"/>
                <a:cs typeface="Al-Mateen" panose="02060803050605020204" pitchFamily="18" charset="-78"/>
              </a:rPr>
            </a:br>
            <a:endParaRPr sz="7200" b="1" dirty="0">
              <a:solidFill>
                <a:srgbClr val="FF9800"/>
              </a:solidFill>
              <a:latin typeface="Al-Mateen" panose="02060803050605020204" pitchFamily="18" charset="-78"/>
              <a:cs typeface="Al-Mateen" panose="02060803050605020204" pitchFamily="18" charset="-78"/>
            </a:endParaRPr>
          </a:p>
        </p:txBody>
      </p:sp>
      <p:pic>
        <p:nvPicPr>
          <p:cNvPr id="12" name="Picture 11">
            <a:extLst>
              <a:ext uri="{FF2B5EF4-FFF2-40B4-BE49-F238E27FC236}">
                <a16:creationId xmlns="" xmlns:a16="http://schemas.microsoft.com/office/drawing/2014/main" id="{0529F568-4BA2-445E-9581-361945352BEC}"/>
              </a:ext>
            </a:extLst>
          </p:cNvPr>
          <p:cNvPicPr>
            <a:picLocks noChangeAspect="1"/>
          </p:cNvPicPr>
          <p:nvPr/>
        </p:nvPicPr>
        <p:blipFill rotWithShape="1">
          <a:blip r:embed="rId3"/>
          <a:srcRect l="37924" t="28050" r="37948" b="14088"/>
          <a:stretch/>
        </p:blipFill>
        <p:spPr>
          <a:xfrm>
            <a:off x="716690" y="1903152"/>
            <a:ext cx="3217255" cy="4339992"/>
          </a:xfrm>
          <a:prstGeom prst="rect">
            <a:avLst/>
          </a:prstGeom>
          <a:ln>
            <a:solidFill>
              <a:schemeClr val="tx1"/>
            </a:solidFill>
          </a:ln>
        </p:spPr>
      </p:pic>
      <p:sp>
        <p:nvSpPr>
          <p:cNvPr id="13" name="Rectangle 12">
            <a:extLst>
              <a:ext uri="{FF2B5EF4-FFF2-40B4-BE49-F238E27FC236}">
                <a16:creationId xmlns="" xmlns:a16="http://schemas.microsoft.com/office/drawing/2014/main" id="{01E8EEDB-1A32-45DC-A10A-01C07E459A90}"/>
              </a:ext>
            </a:extLst>
          </p:cNvPr>
          <p:cNvSpPr/>
          <p:nvPr/>
        </p:nvSpPr>
        <p:spPr>
          <a:xfrm>
            <a:off x="4802701" y="5473703"/>
            <a:ext cx="6325771" cy="769441"/>
          </a:xfrm>
          <a:prstGeom prst="rect">
            <a:avLst/>
          </a:prstGeom>
          <a:noFill/>
        </p:spPr>
        <p:txBody>
          <a:bodyPr wrap="none" lIns="91440" tIns="45720" rIns="91440" bIns="45720">
            <a:spAutoFit/>
          </a:bodyPr>
          <a:lstStyle/>
          <a:p>
            <a:pPr algn="ctr"/>
            <a:r>
              <a:rPr lang="ar-SA" sz="44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مقرر اختياري غير ملزم/ المسار التجاري</a:t>
            </a:r>
            <a:endParaRPr lang="en-US" sz="44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025051" y="262323"/>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342800" y="386825"/>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20"/>
            <a:ext cx="11898702" cy="4672152"/>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6837908" y="-111675"/>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 xmlns:a16="http://schemas.microsoft.com/office/drawing/2014/main" id="{2CCE1C5A-EBE4-4EAA-B3C2-7AACA1CC56E8}"/>
              </a:ext>
            </a:extLst>
          </p:cNvPr>
          <p:cNvSpPr txBox="1"/>
          <p:nvPr/>
        </p:nvSpPr>
        <p:spPr>
          <a:xfrm>
            <a:off x="146649" y="1756297"/>
            <a:ext cx="11436173" cy="707886"/>
          </a:xfrm>
          <a:prstGeom prst="rect">
            <a:avLst/>
          </a:prstGeom>
          <a:noFill/>
        </p:spPr>
        <p:txBody>
          <a:bodyPr wrap="square" rtlCol="1">
            <a:spAutoFit/>
          </a:bodyPr>
          <a:lstStyle/>
          <a:p>
            <a:pPr algn="r" rtl="1"/>
            <a:r>
              <a:rPr lang="ar-SA" sz="4000" b="1" dirty="0">
                <a:latin typeface="Sakkal Majalla" panose="02000000000000000000" pitchFamily="2" charset="-78"/>
                <a:cs typeface="Sakkal Majalla" panose="02000000000000000000" pitchFamily="2" charset="-78"/>
              </a:rPr>
              <a:t>5. لرحلة دولية إلى داخلية، يستعمل مصطلح </a:t>
            </a:r>
            <a:r>
              <a:rPr lang="en-US" sz="4000" b="1" dirty="0">
                <a:latin typeface="Sakkal Majalla" panose="02000000000000000000" pitchFamily="2" charset="-78"/>
                <a:cs typeface="Sakkal Majalla" panose="02000000000000000000" pitchFamily="2" charset="-78"/>
              </a:rPr>
              <a:t>International to Domestic</a:t>
            </a:r>
            <a:r>
              <a:rPr lang="ar-SA" sz="4000" b="1" dirty="0">
                <a:latin typeface="Sakkal Majalla" panose="02000000000000000000" pitchFamily="2" charset="-78"/>
                <a:cs typeface="Sakkal Majalla" panose="02000000000000000000" pitchFamily="2" charset="-78"/>
              </a:rPr>
              <a:t>.</a:t>
            </a:r>
          </a:p>
        </p:txBody>
      </p:sp>
      <p:sp>
        <p:nvSpPr>
          <p:cNvPr id="31" name="Flowchart: Terminator 5">
            <a:hlinkClick r:id="" action="ppaction://noaction"/>
            <a:extLst>
              <a:ext uri="{FF2B5EF4-FFF2-40B4-BE49-F238E27FC236}">
                <a16:creationId xmlns="" xmlns:a16="http://schemas.microsoft.com/office/drawing/2014/main" id="{C2C242FD-D4B4-411A-B7D0-9F429FC9E38C}"/>
              </a:ext>
            </a:extLst>
          </p:cNvPr>
          <p:cNvSpPr/>
          <p:nvPr/>
        </p:nvSpPr>
        <p:spPr>
          <a:xfrm>
            <a:off x="6707176" y="3429000"/>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hlinkClick r:id="rId2" action="ppaction://hlinksldjump"/>
              </a:rPr>
              <a:t>صح</a:t>
            </a:r>
            <a:r>
              <a:rPr lang="en-US" sz="3600" dirty="0">
                <a:solidFill>
                  <a:schemeClr val="bg1"/>
                </a:solidFill>
                <a:cs typeface="PT Bold Heading" panose="02010400000000000000" pitchFamily="2" charset="-78"/>
              </a:rPr>
              <a:t> </a:t>
            </a:r>
          </a:p>
        </p:txBody>
      </p:sp>
      <p:sp>
        <p:nvSpPr>
          <p:cNvPr id="32" name="Flowchart: Terminator 6">
            <a:hlinkClick r:id="rId3" action="ppaction://hlinksldjump"/>
            <a:extLst>
              <a:ext uri="{FF2B5EF4-FFF2-40B4-BE49-F238E27FC236}">
                <a16:creationId xmlns="" xmlns:a16="http://schemas.microsoft.com/office/drawing/2014/main" id="{5C8C1C8F-423E-4C9B-886D-0403D68E4CDD}"/>
              </a:ext>
            </a:extLst>
          </p:cNvPr>
          <p:cNvSpPr/>
          <p:nvPr/>
        </p:nvSpPr>
        <p:spPr>
          <a:xfrm>
            <a:off x="2880684" y="3429000"/>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خطأ</a:t>
            </a:r>
            <a:endParaRPr lang="en-US" sz="3600" dirty="0">
              <a:solidFill>
                <a:schemeClr val="bg1"/>
              </a:solidFill>
              <a:cs typeface="PT Bold Heading" panose="02010400000000000000" pitchFamily="2" charset="-78"/>
            </a:endParaRPr>
          </a:p>
        </p:txBody>
      </p:sp>
      <p:sp>
        <p:nvSpPr>
          <p:cNvPr id="10" name="TextBox 9">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2" name="Straight Connector 1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4566456"/>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242457" y="513925"/>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779495" y="692476"/>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46649" y="1635968"/>
            <a:ext cx="11898702" cy="4568890"/>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7176003" y="239852"/>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 xmlns:a16="http://schemas.microsoft.com/office/drawing/2014/main" id="{2CCE1C5A-EBE4-4EAA-B3C2-7AACA1CC56E8}"/>
              </a:ext>
            </a:extLst>
          </p:cNvPr>
          <p:cNvSpPr txBox="1"/>
          <p:nvPr/>
        </p:nvSpPr>
        <p:spPr>
          <a:xfrm>
            <a:off x="270641" y="1867998"/>
            <a:ext cx="11436173" cy="1323439"/>
          </a:xfrm>
          <a:prstGeom prst="rect">
            <a:avLst/>
          </a:prstGeom>
          <a:noFill/>
        </p:spPr>
        <p:txBody>
          <a:bodyPr wrap="square" rtlCol="1">
            <a:spAutoFit/>
          </a:bodyPr>
          <a:lstStyle/>
          <a:p>
            <a:pPr algn="r" rtl="1"/>
            <a:r>
              <a:rPr lang="ar-SA" sz="4000" b="1" dirty="0" smtClean="0">
                <a:latin typeface="Sakkal Majalla" panose="02000000000000000000" pitchFamily="2" charset="-78"/>
                <a:cs typeface="Sakkal Majalla" panose="02000000000000000000" pitchFamily="2" charset="-78"/>
              </a:rPr>
              <a:t>3. عدد الحروف التي وضعتها المنظمة العالمية لنقل الجوي </a:t>
            </a:r>
            <a:r>
              <a:rPr lang="ar-SA" sz="4000" b="1" dirty="0" err="1" smtClean="0">
                <a:latin typeface="Sakkal Majalla" panose="02000000000000000000" pitchFamily="2" charset="-78"/>
                <a:cs typeface="Sakkal Majalla" panose="02000000000000000000" pitchFamily="2" charset="-78"/>
              </a:rPr>
              <a:t>أياتا</a:t>
            </a:r>
            <a:r>
              <a:rPr lang="ar-SA" sz="4000" b="1" dirty="0" smtClean="0">
                <a:latin typeface="Sakkal Majalla" panose="02000000000000000000" pitchFamily="2" charset="-78"/>
                <a:cs typeface="Sakkal Majalla" panose="02000000000000000000" pitchFamily="2" charset="-78"/>
              </a:rPr>
              <a:t> (</a:t>
            </a:r>
            <a:r>
              <a:rPr lang="en-US" sz="4000" b="1" dirty="0" smtClean="0">
                <a:latin typeface="Sakkal Majalla" panose="02000000000000000000" pitchFamily="2" charset="-78"/>
                <a:cs typeface="Sakkal Majalla" panose="02000000000000000000" pitchFamily="2" charset="-78"/>
              </a:rPr>
              <a:t>IATA</a:t>
            </a:r>
            <a:r>
              <a:rPr lang="ar-SA" sz="4000" b="1" dirty="0" smtClean="0">
                <a:latin typeface="Sakkal Majalla" panose="02000000000000000000" pitchFamily="2" charset="-78"/>
                <a:cs typeface="Sakkal Majalla" panose="02000000000000000000" pitchFamily="2" charset="-78"/>
              </a:rPr>
              <a:t>) </a:t>
            </a:r>
            <a:r>
              <a:rPr lang="ar-SA" sz="4000" b="1" dirty="0" smtClean="0">
                <a:latin typeface="Sakkal Majalla" panose="02000000000000000000" pitchFamily="2" charset="-78"/>
                <a:cs typeface="Sakkal Majalla" panose="02000000000000000000" pitchFamily="2" charset="-78"/>
              </a:rPr>
              <a:t>لرموز </a:t>
            </a:r>
            <a:r>
              <a:rPr lang="ar-SA" sz="4000" b="1" dirty="0" smtClean="0">
                <a:latin typeface="Sakkal Majalla" panose="02000000000000000000" pitchFamily="2" charset="-78"/>
                <a:cs typeface="Sakkal Majalla" panose="02000000000000000000" pitchFamily="2" charset="-78"/>
              </a:rPr>
              <a:t>المدن والمطارات 4 احرف</a:t>
            </a:r>
            <a:endParaRPr lang="ar-SA" sz="4000" b="1" dirty="0">
              <a:latin typeface="Sakkal Majalla" panose="02000000000000000000" pitchFamily="2" charset="-78"/>
              <a:cs typeface="Sakkal Majalla" panose="02000000000000000000" pitchFamily="2" charset="-78"/>
            </a:endParaRPr>
          </a:p>
        </p:txBody>
      </p:sp>
      <p:sp>
        <p:nvSpPr>
          <p:cNvPr id="31" name="Flowchart: Terminator 5">
            <a:hlinkClick r:id="rId2" action="ppaction://hlinksldjump"/>
            <a:extLst>
              <a:ext uri="{FF2B5EF4-FFF2-40B4-BE49-F238E27FC236}">
                <a16:creationId xmlns="" xmlns:a16="http://schemas.microsoft.com/office/drawing/2014/main" id="{C2C242FD-D4B4-411A-B7D0-9F429FC9E38C}"/>
              </a:ext>
            </a:extLst>
          </p:cNvPr>
          <p:cNvSpPr/>
          <p:nvPr/>
        </p:nvSpPr>
        <p:spPr>
          <a:xfrm>
            <a:off x="7365370" y="3724329"/>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صح</a:t>
            </a:r>
            <a:r>
              <a:rPr lang="en-US" sz="3600" dirty="0">
                <a:solidFill>
                  <a:schemeClr val="bg1"/>
                </a:solidFill>
                <a:cs typeface="PT Bold Heading" panose="02010400000000000000" pitchFamily="2" charset="-78"/>
              </a:rPr>
              <a:t> </a:t>
            </a:r>
          </a:p>
        </p:txBody>
      </p:sp>
      <p:sp>
        <p:nvSpPr>
          <p:cNvPr id="32" name="Flowchart: Terminator 6">
            <a:hlinkClick r:id="rId3" action="ppaction://hlinksldjump"/>
            <a:extLst>
              <a:ext uri="{FF2B5EF4-FFF2-40B4-BE49-F238E27FC236}">
                <a16:creationId xmlns="" xmlns:a16="http://schemas.microsoft.com/office/drawing/2014/main" id="{5C8C1C8F-423E-4C9B-886D-0403D68E4CDD}"/>
              </a:ext>
            </a:extLst>
          </p:cNvPr>
          <p:cNvSpPr/>
          <p:nvPr/>
        </p:nvSpPr>
        <p:spPr>
          <a:xfrm>
            <a:off x="2519410" y="3724329"/>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خطأ</a:t>
            </a:r>
            <a:endParaRPr lang="en-US" sz="3600" dirty="0">
              <a:solidFill>
                <a:schemeClr val="bg1"/>
              </a:solidFill>
              <a:cs typeface="PT Bold Heading" panose="02010400000000000000" pitchFamily="2" charset="-78"/>
            </a:endParaRPr>
          </a:p>
        </p:txBody>
      </p:sp>
      <p:sp>
        <p:nvSpPr>
          <p:cNvPr id="10" name="TextBox 9">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2" name="Straight Connector 1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73116867"/>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025051" y="31714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025051" y="40977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4350" lvl="0" indent="-514350" algn="just" rtl="1">
              <a:buFont typeface="+mj-lt"/>
              <a:buAutoNum type="arabicParenR"/>
            </a:pPr>
            <a:r>
              <a:rPr lang="ar-SA" sz="2800" b="1" dirty="0" smtClean="0">
                <a:solidFill>
                  <a:schemeClr val="tx1"/>
                </a:solidFill>
                <a:latin typeface="Sakkal Majalla" panose="02000000000000000000" pitchFamily="2" charset="-78"/>
                <a:cs typeface="Sakkal Majalla" panose="02000000000000000000" pitchFamily="2" charset="-78"/>
              </a:rPr>
              <a:t>ما الغرض من استخدام رموز الولايات.</a:t>
            </a:r>
            <a:endParaRPr lang="ar-SA" sz="2800" b="1" dirty="0">
              <a:solidFill>
                <a:schemeClr val="tx1"/>
              </a:solidFill>
              <a:latin typeface="Sakkal Majalla" panose="02000000000000000000" pitchFamily="2" charset="-78"/>
              <a:cs typeface="Sakkal Majalla" panose="02000000000000000000" pitchFamily="2" charset="-78"/>
            </a:endParaRPr>
          </a:p>
          <a:p>
            <a:pPr marL="514350" lvl="0" indent="-514350" algn="just" rtl="1">
              <a:lnSpc>
                <a:spcPct val="250000"/>
              </a:lnSpc>
              <a:buFont typeface="+mj-lt"/>
              <a:buAutoNum type="arabicParenR"/>
            </a:pPr>
            <a:r>
              <a:rPr lang="ar-SA" sz="2800" b="1" dirty="0" smtClean="0">
                <a:solidFill>
                  <a:schemeClr val="tx1"/>
                </a:solidFill>
                <a:latin typeface="Sakkal Majalla" panose="02000000000000000000" pitchFamily="2" charset="-78"/>
                <a:cs typeface="Sakkal Majalla" panose="02000000000000000000" pitchFamily="2" charset="-78"/>
              </a:rPr>
              <a:t>ما هو الأسلوب المتبع في ترتيب رموز المدن والمطارات في كتاب دليل الرحلات لخطوط الطيران.</a:t>
            </a:r>
            <a:endParaRPr lang="en-US" sz="2800" b="1" dirty="0">
              <a:solidFill>
                <a:schemeClr val="tx1"/>
              </a:solidFill>
              <a:latin typeface="Sakkal Majalla" panose="02000000000000000000" pitchFamily="2" charset="-78"/>
              <a:cs typeface="Sakkal Majalla" panose="02000000000000000000" pitchFamily="2" charset="-78"/>
            </a:endParaRPr>
          </a:p>
          <a:p>
            <a:pPr algn="just" rtl="1"/>
            <a:endParaRPr lang="ar-SA" sz="2800" b="1" dirty="0">
              <a:solidFill>
                <a:schemeClr val="tx1"/>
              </a:solidFill>
              <a:latin typeface="Sakkal Majalla" panose="02000000000000000000" pitchFamily="2" charset="-78"/>
              <a:cs typeface="Sakkal Majalla" panose="02000000000000000000" pitchFamily="2" charset="-78"/>
            </a:endParaRPr>
          </a:p>
          <a:p>
            <a:pPr marL="457200" indent="-457200" algn="just" rtl="1">
              <a:buFont typeface="Wingdings" panose="05000000000000000000" pitchFamily="2" charset="2"/>
              <a:buChar char="v"/>
            </a:pPr>
            <a:r>
              <a:rPr lang="ar-SA" sz="2800" b="1" dirty="0" smtClean="0">
                <a:solidFill>
                  <a:schemeClr val="tx1"/>
                </a:solidFill>
                <a:latin typeface="Sakkal Majalla" panose="02000000000000000000" pitchFamily="2" charset="-78"/>
                <a:cs typeface="Sakkal Majalla" panose="02000000000000000000" pitchFamily="2" charset="-78"/>
              </a:rPr>
              <a:t>   علل </a:t>
            </a:r>
            <a:r>
              <a:rPr lang="ar-SA" sz="2800" b="1" dirty="0">
                <a:solidFill>
                  <a:schemeClr val="tx1"/>
                </a:solidFill>
                <a:latin typeface="Sakkal Majalla" panose="02000000000000000000" pitchFamily="2" charset="-78"/>
                <a:cs typeface="Sakkal Majalla" panose="02000000000000000000" pitchFamily="2" charset="-78"/>
              </a:rPr>
              <a:t>لما يأتي</a:t>
            </a:r>
            <a:r>
              <a:rPr lang="ar-SA" sz="2800" b="1" dirty="0" smtClean="0">
                <a:solidFill>
                  <a:schemeClr val="tx1"/>
                </a:solidFill>
                <a:latin typeface="Sakkal Majalla" panose="02000000000000000000" pitchFamily="2" charset="-78"/>
                <a:cs typeface="Sakkal Majalla" panose="02000000000000000000" pitchFamily="2" charset="-78"/>
              </a:rPr>
              <a:t>:</a:t>
            </a:r>
          </a:p>
          <a:p>
            <a:pPr algn="just" rtl="1"/>
            <a:endParaRPr lang="ar-SA" sz="2400" b="1" dirty="0">
              <a:solidFill>
                <a:schemeClr val="tx1"/>
              </a:solidFill>
              <a:latin typeface="Sakkal Majalla" panose="02000000000000000000" pitchFamily="2" charset="-78"/>
              <a:cs typeface="Sakkal Majalla" panose="02000000000000000000" pitchFamily="2" charset="-78"/>
            </a:endParaRPr>
          </a:p>
          <a:p>
            <a:pPr marL="896938" indent="-514350" algn="just" rtl="1">
              <a:buFont typeface="Arial" panose="020B0604020202020204" pitchFamily="34" charset="0"/>
              <a:buChar char="•"/>
            </a:pPr>
            <a:r>
              <a:rPr lang="ar-SA" sz="2800" b="1" dirty="0">
                <a:solidFill>
                  <a:schemeClr val="tx1"/>
                </a:solidFill>
                <a:latin typeface="Sakkal Majalla" panose="02000000000000000000" pitchFamily="2" charset="-78"/>
                <a:cs typeface="Sakkal Majalla" panose="02000000000000000000" pitchFamily="2" charset="-78"/>
              </a:rPr>
              <a:t>حددت المنظمة العالمية للنقل الجوي (</a:t>
            </a:r>
            <a:r>
              <a:rPr lang="en-US" sz="2800" b="1" dirty="0">
                <a:solidFill>
                  <a:schemeClr val="tx1"/>
                </a:solidFill>
                <a:latin typeface="Sakkal Majalla" panose="02000000000000000000" pitchFamily="2" charset="-78"/>
                <a:cs typeface="Sakkal Majalla" panose="02000000000000000000" pitchFamily="2" charset="-78"/>
              </a:rPr>
              <a:t>IATA</a:t>
            </a:r>
            <a:r>
              <a:rPr lang="ar-SA" sz="2800" b="1" dirty="0">
                <a:solidFill>
                  <a:schemeClr val="tx1"/>
                </a:solidFill>
                <a:latin typeface="Sakkal Majalla" panose="02000000000000000000" pitchFamily="2" charset="-78"/>
                <a:cs typeface="Sakkal Majalla" panose="02000000000000000000" pitchFamily="2" charset="-78"/>
              </a:rPr>
              <a:t>) أقصر وقت لمواصلة السفر بالنسبة للمسافر.</a:t>
            </a:r>
          </a:p>
          <a:p>
            <a:pPr algn="just" rtl="1"/>
            <a:endParaRPr lang="ar-SA" sz="2800" dirty="0">
              <a:solidFill>
                <a:schemeClr val="tx1"/>
              </a:solidFill>
              <a:latin typeface="Simplified Arabic" panose="02020603050405020304" pitchFamily="18" charset="-78"/>
              <a:cs typeface="Simplified Arabic" panose="02020603050405020304" pitchFamily="18" charset="-78"/>
            </a:endParaRPr>
          </a:p>
          <a:p>
            <a:pPr marL="514350" indent="-514350" algn="just" rtl="1">
              <a:buFont typeface="+mj-lt"/>
              <a:buAutoNum type="arabicParenR"/>
            </a:pPr>
            <a:endParaRPr lang="ar-BH" sz="2800" dirty="0">
              <a:solidFill>
                <a:schemeClr val="tx1"/>
              </a:solidFill>
              <a:latin typeface="Simplified Arabic" panose="02020603050405020304" pitchFamily="18" charset="-78"/>
              <a:cs typeface="Simplified Arabic" panose="02020603050405020304" pitchFamily="18" charset="-78"/>
            </a:endParaRPr>
          </a:p>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6604768" y="0"/>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7" name="TextBox 6">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9" name="Straight Connector 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31899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503;p34"/>
          <p:cNvSpPr txBox="1">
            <a:spLocks/>
          </p:cNvSpPr>
          <p:nvPr/>
        </p:nvSpPr>
        <p:spPr>
          <a:xfrm>
            <a:off x="2557240" y="2910021"/>
            <a:ext cx="7077520" cy="11598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ar-SA" sz="5400" dirty="0">
                <a:solidFill>
                  <a:srgbClr val="FF9800"/>
                </a:solidFill>
                <a:latin typeface="Arial Black" panose="020B0A04020102020204" pitchFamily="34" charset="0"/>
                <a:cs typeface="PT Bold Heading" panose="02010400000000000000" pitchFamily="2" charset="-78"/>
              </a:rPr>
              <a:t>مع تمنياتنا لكم بالتوفيق</a:t>
            </a:r>
            <a:endParaRPr lang="en-US" sz="5400" dirty="0">
              <a:solidFill>
                <a:srgbClr val="FF9800"/>
              </a:solidFill>
              <a:latin typeface="Arial Black" panose="020B0A04020102020204" pitchFamily="34" charset="0"/>
              <a:cs typeface="PT Bold Heading" panose="02010400000000000000" pitchFamily="2" charset="-78"/>
            </a:endParaRPr>
          </a:p>
        </p:txBody>
      </p:sp>
      <p:sp>
        <p:nvSpPr>
          <p:cNvPr id="4" name="TextBox 3">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6" name="Straight Connector 5"/>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62164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Click="0">
        <p15:prstTrans prst="origami"/>
      </p:transition>
    </mc:Choice>
    <mc:Fallback>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Terminator 5">
            <a:hlinkClick r:id="" action="ppaction://noaction"/>
          </p:cNvPr>
          <p:cNvSpPr/>
          <p:nvPr/>
        </p:nvSpPr>
        <p:spPr>
          <a:xfrm>
            <a:off x="270641" y="5300917"/>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hlinkClick r:id="rId2" action="ppaction://hlinksldjump"/>
              </a:rPr>
              <a:t>Next</a:t>
            </a:r>
            <a:endParaRPr lang="en-US" sz="3600" b="1" dirty="0">
              <a:solidFill>
                <a:schemeClr val="bg1"/>
              </a:solidFill>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6" name="TextBox 5">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8" name="Straight Connector 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039809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Terminator 6">
            <a:hlinkClick r:id="rId2" action="ppaction://hlinksldjump"/>
          </p:cNvPr>
          <p:cNvSpPr/>
          <p:nvPr/>
        </p:nvSpPr>
        <p:spPr>
          <a:xfrm>
            <a:off x="270641" y="5265507"/>
            <a:ext cx="198882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smtClean="0">
                <a:solidFill>
                  <a:schemeClr val="bg1"/>
                </a:solidFill>
              </a:rPr>
              <a:t>Back</a:t>
            </a:r>
            <a:endParaRPr lang="en-US" sz="3600" b="1" dirty="0">
              <a:solidFill>
                <a:schemeClr val="bg1"/>
              </a:solidFill>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948" y="262795"/>
            <a:ext cx="4938049" cy="5823512"/>
          </a:xfrm>
          <a:prstGeom prst="rect">
            <a:avLst/>
          </a:prstGeom>
        </p:spPr>
      </p:pic>
      <p:sp>
        <p:nvSpPr>
          <p:cNvPr id="6" name="TextBox 5">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8" name="Straight Connector 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348602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Terminator 5">
            <a:hlinkClick r:id="" action="ppaction://noaction"/>
          </p:cNvPr>
          <p:cNvSpPr/>
          <p:nvPr/>
        </p:nvSpPr>
        <p:spPr>
          <a:xfrm>
            <a:off x="476794" y="5358060"/>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hlinkClick r:id="rId2" action="ppaction://hlinksldjump"/>
              </a:rPr>
              <a:t>Next</a:t>
            </a:r>
            <a:endParaRPr lang="en-US" sz="3600" b="1" dirty="0">
              <a:solidFill>
                <a:schemeClr val="bg1"/>
              </a:solidFill>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6" name="TextBox 5">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8" name="Straight Connector 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047857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Terminator 6">
            <a:hlinkClick r:id="" action="ppaction://noaction"/>
          </p:cNvPr>
          <p:cNvSpPr/>
          <p:nvPr/>
        </p:nvSpPr>
        <p:spPr>
          <a:xfrm>
            <a:off x="574766" y="5265507"/>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hlinkClick r:id="rId2" action="ppaction://hlinksldjump"/>
              </a:rPr>
              <a:t>Back</a:t>
            </a:r>
            <a:endParaRPr lang="en-US" sz="3600" b="1" dirty="0">
              <a:solidFill>
                <a:schemeClr val="bg1"/>
              </a:solidFill>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434" y="213278"/>
            <a:ext cx="5035880" cy="5938885"/>
          </a:xfrm>
          <a:prstGeom prst="rect">
            <a:avLst/>
          </a:prstGeom>
        </p:spPr>
      </p:pic>
      <p:sp>
        <p:nvSpPr>
          <p:cNvPr id="6" name="TextBox 5">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8" name="Straight Connector 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555251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Terminator 5">
            <a:hlinkClick r:id="rId2" action="ppaction://hlinksldjump"/>
          </p:cNvPr>
          <p:cNvSpPr/>
          <p:nvPr/>
        </p:nvSpPr>
        <p:spPr>
          <a:xfrm>
            <a:off x="476055" y="5300917"/>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hlinkClick r:id="rId3" action="ppaction://hlinksldjump"/>
              </a:rPr>
              <a:t>Next</a:t>
            </a:r>
            <a:endParaRPr lang="en-US" sz="3600" b="1" dirty="0">
              <a:solidFill>
                <a:schemeClr val="bg1"/>
              </a:solidFill>
            </a:endParaRP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6" name="TextBox 5">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8" name="Straight Connector 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23613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Terminator 6">
            <a:hlinkClick r:id="" action="ppaction://noaction"/>
          </p:cNvPr>
          <p:cNvSpPr/>
          <p:nvPr/>
        </p:nvSpPr>
        <p:spPr>
          <a:xfrm>
            <a:off x="399855" y="5265507"/>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hlinkClick r:id="rId2" action="ppaction://hlinksldjump"/>
              </a:rPr>
              <a:t>Back</a:t>
            </a:r>
            <a:endParaRPr lang="en-US" sz="3600" b="1" dirty="0">
              <a:solidFill>
                <a:schemeClr val="bg1"/>
              </a:solidFill>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786" y="186952"/>
            <a:ext cx="4904471" cy="5783913"/>
          </a:xfrm>
          <a:prstGeom prst="rect">
            <a:avLst/>
          </a:prstGeom>
        </p:spPr>
      </p:pic>
      <p:sp>
        <p:nvSpPr>
          <p:cNvPr id="6" name="TextBox 5">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8" name="Straight Connector 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748059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931971" y="2285999"/>
            <a:ext cx="9110069" cy="3790735"/>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4999057" y="2556296"/>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الأولى</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4242553" y="3901441"/>
            <a:ext cx="7661899" cy="230832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4800" dirty="0">
                <a:ln>
                  <a:solidFill>
                    <a:srgbClr val="3F5378"/>
                  </a:solidFill>
                </a:ln>
                <a:solidFill>
                  <a:schemeClr val="bg1"/>
                </a:solidFill>
                <a:latin typeface="Arial Black" panose="020B0A04020102020204" pitchFamily="34" charset="0"/>
                <a:cs typeface="PT Bold Heading" panose="02010400000000000000" pitchFamily="2" charset="-78"/>
              </a:rPr>
              <a:t>دليل الرحلات بشركات الطيران</a:t>
            </a:r>
          </a:p>
          <a:p>
            <a:pPr algn="ctr"/>
            <a:r>
              <a:rPr lang="ar-SA" sz="4800" dirty="0">
                <a:ln>
                  <a:solidFill>
                    <a:srgbClr val="3F5378"/>
                  </a:solidFill>
                </a:ln>
                <a:solidFill>
                  <a:schemeClr val="bg1"/>
                </a:solidFill>
                <a:latin typeface="Arial Black" panose="020B0A04020102020204" pitchFamily="34" charset="0"/>
                <a:cs typeface="PT Bold Heading" panose="02010400000000000000" pitchFamily="2" charset="-78"/>
              </a:rPr>
              <a:t> (النسخة العالمية</a:t>
            </a:r>
            <a:r>
              <a:rPr lang="ar-SA" sz="4800" dirty="0" smtClean="0">
                <a:ln>
                  <a:solidFill>
                    <a:srgbClr val="3F5378"/>
                  </a:solidFill>
                </a:ln>
                <a:solidFill>
                  <a:schemeClr val="bg1"/>
                </a:solidFill>
                <a:latin typeface="Arial Black" panose="020B0A04020102020204" pitchFamily="34" charset="0"/>
                <a:cs typeface="PT Bold Heading" panose="02010400000000000000" pitchFamily="2" charset="-78"/>
              </a:rPr>
              <a:t>)</a:t>
            </a:r>
          </a:p>
          <a:p>
            <a:pPr algn="ctr"/>
            <a:r>
              <a:rPr lang="ar-SA" sz="4800" cap="none" spc="0" dirty="0" smtClean="0">
                <a:ln>
                  <a:solidFill>
                    <a:srgbClr val="3F5378"/>
                  </a:solidFill>
                </a:ln>
                <a:solidFill>
                  <a:schemeClr val="bg1"/>
                </a:solidFill>
                <a:effectLst/>
                <a:latin typeface="Arial Black" panose="020B0A04020102020204" pitchFamily="34" charset="0"/>
                <a:cs typeface="PT Bold Heading" panose="02010400000000000000" pitchFamily="2" charset="-78"/>
              </a:rPr>
              <a:t>(2)</a:t>
            </a:r>
            <a:endParaRPr lang="ar-SA" sz="4800" cap="none" spc="0" dirty="0">
              <a:ln>
                <a:solidFill>
                  <a:srgbClr val="3F5378"/>
                </a:solidFill>
              </a:ln>
              <a:solidFill>
                <a:schemeClr val="bg1"/>
              </a:solidFill>
              <a:effectLst/>
              <a:latin typeface="Arial Black" panose="020B0A04020102020204" pitchFamily="34" charset="0"/>
              <a:cs typeface="PT Bold Heading" panose="02010400000000000000" pitchFamily="2" charset="-78"/>
            </a:endParaRPr>
          </a:p>
        </p:txBody>
      </p:sp>
      <p:pic>
        <p:nvPicPr>
          <p:cNvPr id="5" name="Picture 4">
            <a:extLst>
              <a:ext uri="{FF2B5EF4-FFF2-40B4-BE49-F238E27FC236}">
                <a16:creationId xmlns="" xmlns:a16="http://schemas.microsoft.com/office/drawing/2014/main" id="{1F5FCFC6-E1A1-47F5-80FF-08434F78D171}"/>
              </a:ext>
            </a:extLst>
          </p:cNvPr>
          <p:cNvPicPr>
            <a:picLocks noChangeAspect="1"/>
          </p:cNvPicPr>
          <p:nvPr/>
        </p:nvPicPr>
        <p:blipFill rotWithShape="1">
          <a:blip r:embed="rId2"/>
          <a:srcRect l="37924" t="28050" r="37948" b="14088"/>
          <a:stretch/>
        </p:blipFill>
        <p:spPr>
          <a:xfrm>
            <a:off x="155352" y="2707441"/>
            <a:ext cx="2596288" cy="3502324"/>
          </a:xfrm>
          <a:prstGeom prst="rect">
            <a:avLst/>
          </a:prstGeom>
          <a:ln>
            <a:solidFill>
              <a:schemeClr val="tx1"/>
            </a:solidFill>
          </a:ln>
        </p:spPr>
      </p:pic>
      <p:sp>
        <p:nvSpPr>
          <p:cNvPr id="2" name="Flowchart: Process 1">
            <a:extLst>
              <a:ext uri="{FF2B5EF4-FFF2-40B4-BE49-F238E27FC236}">
                <a16:creationId xmlns="" xmlns:a16="http://schemas.microsoft.com/office/drawing/2014/main" id="{E559DDD1-AE14-4650-8488-CEAEF07C36E1}"/>
              </a:ext>
            </a:extLst>
          </p:cNvPr>
          <p:cNvSpPr/>
          <p:nvPr/>
        </p:nvSpPr>
        <p:spPr>
          <a:xfrm>
            <a:off x="155352" y="5565425"/>
            <a:ext cx="2596288" cy="69874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cs typeface="PT Bold Heading" panose="02010400000000000000" pitchFamily="2" charset="-78"/>
              </a:rPr>
              <a:t>صفحات </a:t>
            </a:r>
            <a:r>
              <a:rPr lang="ar-SA" sz="3200" dirty="0" smtClean="0">
                <a:cs typeface="PT Bold Heading" panose="02010400000000000000" pitchFamily="2" charset="-78"/>
              </a:rPr>
              <a:t>18-21</a:t>
            </a:r>
            <a:endParaRPr lang="ar-SA" sz="3200" dirty="0">
              <a:cs typeface="PT Bold Heading" panose="02010400000000000000" pitchFamily="2" charset="-78"/>
            </a:endParaRPr>
          </a:p>
        </p:txBody>
      </p:sp>
      <p:pic>
        <p:nvPicPr>
          <p:cNvPr id="9" name="Picture 8">
            <a:extLst>
              <a:ext uri="{FF2B5EF4-FFF2-40B4-BE49-F238E27FC236}">
                <a16:creationId xmlns="" xmlns:a16="http://schemas.microsoft.com/office/drawing/2014/main" id="{419EACD4-014C-4901-8876-ABE23328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9043" y="95808"/>
            <a:ext cx="2210014" cy="3126894"/>
          </a:xfrm>
          <a:prstGeom prst="rect">
            <a:avLst/>
          </a:prstGeom>
          <a:ln>
            <a:solidFill>
              <a:schemeClr val="tx2"/>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012804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930C97ED-1EA4-4F48-AB8D-314B631154AC}"/>
              </a:ext>
            </a:extLst>
          </p:cNvPr>
          <p:cNvSpPr/>
          <p:nvPr/>
        </p:nvSpPr>
        <p:spPr>
          <a:xfrm>
            <a:off x="152400" y="1445619"/>
            <a:ext cx="11933208" cy="4686337"/>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defTabSz="914012" rtl="1">
              <a:spcBef>
                <a:spcPts val="600"/>
              </a:spcBef>
              <a:spcAft>
                <a:spcPts val="600"/>
              </a:spcAft>
              <a:defRPr/>
            </a:pPr>
            <a:r>
              <a:rPr lang="ar-BH" sz="4000" b="1" dirty="0">
                <a:solidFill>
                  <a:srgbClr val="C00000"/>
                </a:solidFill>
                <a:latin typeface="Arial" pitchFamily="34" charset="0"/>
              </a:rPr>
              <a:t>يُتوقَع من الطالب بعد دراسة هذا الفصل أن</a:t>
            </a:r>
            <a:r>
              <a:rPr lang="ar-BH" sz="4000" b="1" dirty="0" smtClean="0">
                <a:solidFill>
                  <a:srgbClr val="C00000"/>
                </a:solidFill>
                <a:latin typeface="Arial" pitchFamily="34" charset="0"/>
              </a:rPr>
              <a:t>:</a:t>
            </a:r>
            <a:endParaRPr lang="ar-SA" sz="4000" b="1" dirty="0" smtClean="0">
              <a:solidFill>
                <a:srgbClr val="C00000"/>
              </a:solidFill>
              <a:latin typeface="Arial" pitchFamily="34" charset="0"/>
            </a:endParaRPr>
          </a:p>
          <a:p>
            <a:pPr algn="r" defTabSz="914012" rtl="1">
              <a:spcBef>
                <a:spcPts val="600"/>
              </a:spcBef>
              <a:spcAft>
                <a:spcPts val="600"/>
              </a:spcAft>
              <a:defRPr/>
            </a:pPr>
            <a:r>
              <a:rPr lang="ar-SA" sz="4000" b="1" dirty="0" smtClean="0">
                <a:solidFill>
                  <a:schemeClr val="tx1"/>
                </a:solidFill>
                <a:latin typeface="Arial" pitchFamily="34" charset="0"/>
              </a:rPr>
              <a:t>يلم  باستخدام  دليل الرحلات بشركات الطيران في تحديد المعلومات الآتية:</a:t>
            </a:r>
          </a:p>
          <a:p>
            <a:pPr marL="571500" indent="-571500" algn="r" defTabSz="914012" rtl="1">
              <a:spcBef>
                <a:spcPts val="600"/>
              </a:spcBef>
              <a:spcAft>
                <a:spcPts val="600"/>
              </a:spcAft>
              <a:buFont typeface="Arial" panose="020B0604020202020204" pitchFamily="34" charset="0"/>
              <a:buChar char="•"/>
              <a:defRPr/>
            </a:pPr>
            <a:r>
              <a:rPr lang="ar-SA" sz="2800" b="1" dirty="0" smtClean="0">
                <a:solidFill>
                  <a:schemeClr val="tx1"/>
                </a:solidFill>
                <a:latin typeface="Arial" pitchFamily="34" charset="0"/>
              </a:rPr>
              <a:t>رموز الولايات</a:t>
            </a:r>
          </a:p>
          <a:p>
            <a:pPr marL="571500" indent="-571500" algn="r" defTabSz="914012" rtl="1">
              <a:spcBef>
                <a:spcPts val="600"/>
              </a:spcBef>
              <a:spcAft>
                <a:spcPts val="600"/>
              </a:spcAft>
              <a:buFont typeface="Arial" panose="020B0604020202020204" pitchFamily="34" charset="0"/>
              <a:buChar char="•"/>
              <a:defRPr/>
            </a:pPr>
            <a:r>
              <a:rPr lang="ar-SA" sz="2800" b="1" dirty="0" smtClean="0">
                <a:solidFill>
                  <a:schemeClr val="tx1"/>
                </a:solidFill>
                <a:latin typeface="Arial" pitchFamily="34" charset="0"/>
              </a:rPr>
              <a:t>رموز المدن والمطارات</a:t>
            </a:r>
          </a:p>
          <a:p>
            <a:pPr marL="571500" indent="-571500" algn="r" defTabSz="914012" rtl="1">
              <a:spcBef>
                <a:spcPts val="600"/>
              </a:spcBef>
              <a:spcAft>
                <a:spcPts val="600"/>
              </a:spcAft>
              <a:buFont typeface="Arial" panose="020B0604020202020204" pitchFamily="34" charset="0"/>
              <a:buChar char="•"/>
              <a:defRPr/>
            </a:pPr>
            <a:r>
              <a:rPr lang="ar-SA" sz="2800" b="1" dirty="0" smtClean="0">
                <a:solidFill>
                  <a:schemeClr val="tx1"/>
                </a:solidFill>
                <a:latin typeface="Arial" pitchFamily="34" charset="0"/>
              </a:rPr>
              <a:t>أقصر وقت للمواصلة</a:t>
            </a:r>
          </a:p>
          <a:p>
            <a:pPr marL="571500" indent="-571500" algn="r" defTabSz="914012" rtl="1">
              <a:spcBef>
                <a:spcPts val="600"/>
              </a:spcBef>
              <a:spcAft>
                <a:spcPts val="600"/>
              </a:spcAft>
              <a:buFont typeface="Arial" panose="020B0604020202020204" pitchFamily="34" charset="0"/>
              <a:buChar char="•"/>
              <a:defRPr/>
            </a:pPr>
            <a:r>
              <a:rPr lang="ar-SA" sz="2800" b="1" dirty="0">
                <a:solidFill>
                  <a:schemeClr val="tx1"/>
                </a:solidFill>
                <a:latin typeface="Arial" pitchFamily="34" charset="0"/>
              </a:rPr>
              <a:t>خط </a:t>
            </a:r>
            <a:r>
              <a:rPr lang="ar-SA" sz="2800" b="1" dirty="0" smtClean="0">
                <a:solidFill>
                  <a:schemeClr val="tx1"/>
                </a:solidFill>
                <a:latin typeface="Arial" pitchFamily="34" charset="0"/>
              </a:rPr>
              <a:t>سير الرحلات</a:t>
            </a:r>
            <a:endParaRPr lang="ar-SA" sz="2800" b="1" dirty="0">
              <a:solidFill>
                <a:schemeClr val="tx1"/>
              </a:solidFill>
              <a:latin typeface="Arial" pitchFamily="34" charset="0"/>
            </a:endParaRPr>
          </a:p>
        </p:txBody>
      </p:sp>
      <p:sp>
        <p:nvSpPr>
          <p:cNvPr id="14" name="مستطيل مستدير الزوايا 13"/>
          <p:cNvSpPr/>
          <p:nvPr/>
        </p:nvSpPr>
        <p:spPr>
          <a:xfrm>
            <a:off x="2936330" y="344598"/>
            <a:ext cx="7564898"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584719" y="536420"/>
            <a:ext cx="4268121"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أهداف الوحدة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8639240" y="410427"/>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 name="TextBox 1">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6" name="Straight Connector 15"/>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70053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616426" y="411258"/>
            <a:ext cx="7776511"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728888" y="645260"/>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9265160" y="423856"/>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20"/>
            <a:ext cx="11898702" cy="4606838"/>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6" name="مستطيل مستدير الزوايا 5">
            <a:extLst>
              <a:ext uri="{FF2B5EF4-FFF2-40B4-BE49-F238E27FC236}">
                <a16:creationId xmlns="" xmlns:a16="http://schemas.microsoft.com/office/drawing/2014/main" id="{36A7A073-DF2D-4333-8646-84AED5652101}"/>
              </a:ext>
            </a:extLst>
          </p:cNvPr>
          <p:cNvSpPr/>
          <p:nvPr/>
        </p:nvSpPr>
        <p:spPr>
          <a:xfrm>
            <a:off x="5983682" y="1621512"/>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a:solidFill>
                  <a:srgbClr val="3F5378"/>
                </a:solidFill>
              </a:rPr>
              <a:t>6. </a:t>
            </a:r>
            <a:r>
              <a:rPr lang="ar-SA" sz="2400" dirty="0">
                <a:solidFill>
                  <a:srgbClr val="3F5378"/>
                </a:solidFill>
                <a:cs typeface="PT Bold Heading" panose="02010400000000000000" pitchFamily="2" charset="-78"/>
              </a:rPr>
              <a:t>رموز الولايات </a:t>
            </a:r>
            <a:r>
              <a:rPr lang="en-US" sz="2400" b="1" dirty="0">
                <a:solidFill>
                  <a:srgbClr val="3F5378"/>
                </a:solidFill>
                <a:cs typeface="PT Bold Heading" panose="02010400000000000000" pitchFamily="2" charset="-78"/>
              </a:rPr>
              <a:t>State Codes</a:t>
            </a:r>
            <a:endParaRPr lang="ar-SA" sz="2400" b="1" dirty="0">
              <a:solidFill>
                <a:srgbClr val="3F5378"/>
              </a:solidFill>
              <a:cs typeface="PT Bold Heading" panose="02010400000000000000" pitchFamily="2" charset="-78"/>
            </a:endParaRPr>
          </a:p>
        </p:txBody>
      </p:sp>
      <p:sp>
        <p:nvSpPr>
          <p:cNvPr id="4" name="Rectangle 3">
            <a:extLst>
              <a:ext uri="{FF2B5EF4-FFF2-40B4-BE49-F238E27FC236}">
                <a16:creationId xmlns="" xmlns:a16="http://schemas.microsoft.com/office/drawing/2014/main" id="{C378E704-251F-4FAB-BDAF-258808BC3DF0}"/>
              </a:ext>
            </a:extLst>
          </p:cNvPr>
          <p:cNvSpPr/>
          <p:nvPr/>
        </p:nvSpPr>
        <p:spPr>
          <a:xfrm>
            <a:off x="204322" y="2676293"/>
            <a:ext cx="11459557" cy="2062103"/>
          </a:xfrm>
          <a:prstGeom prst="rect">
            <a:avLst/>
          </a:prstGeom>
        </p:spPr>
        <p:txBody>
          <a:bodyPr wrap="square">
            <a:spAutoFit/>
          </a:bodyPr>
          <a:lstStyle/>
          <a:p>
            <a:pPr algn="r" rtl="1">
              <a:defRPr/>
            </a:pPr>
            <a:r>
              <a:rPr lang="ar-SA" sz="3200" b="1" dirty="0">
                <a:latin typeface="Sakkal Majalla" panose="02000000000000000000" pitchFamily="2" charset="-78"/>
                <a:cs typeface="Sakkal Majalla" panose="02000000000000000000" pitchFamily="2" charset="-78"/>
              </a:rPr>
              <a:t>في بعض البلدان يقسم البلد إلى ولايات ولتسهيل استعمال أسماء هذه الولايات تقوم المنظمة العالمية للطيران بتحديد حرفين باللغة الإنجليزية يرمزان لكل ولاية، وتستعمل هذه الرموز في الدول كالأرجنتين والبرازيل وكندا والولايات المتحدة الأمريكية؛ </a:t>
            </a:r>
            <a:r>
              <a:rPr lang="ar-SA" sz="3200" b="1" dirty="0">
                <a:highlight>
                  <a:srgbClr val="00FFFF"/>
                </a:highlight>
                <a:latin typeface="Sakkal Majalla" panose="02000000000000000000" pitchFamily="2" charset="-78"/>
                <a:cs typeface="Sakkal Majalla" panose="02000000000000000000" pitchFamily="2" charset="-78"/>
              </a:rPr>
              <a:t>والغرض منها تحديد مكان مدينة معينة</a:t>
            </a:r>
            <a:r>
              <a:rPr lang="ar-SA" sz="3200" b="1" dirty="0">
                <a:latin typeface="Sakkal Majalla" panose="02000000000000000000" pitchFamily="2" charset="-78"/>
                <a:cs typeface="Sakkal Majalla" panose="02000000000000000000" pitchFamily="2" charset="-78"/>
              </a:rPr>
              <a:t>.</a:t>
            </a:r>
            <a:endParaRPr lang="en-US" sz="3200" b="1" dirty="0">
              <a:latin typeface="Sakkal Majalla" panose="02000000000000000000" pitchFamily="2" charset="-78"/>
              <a:cs typeface="Sakkal Majalla" panose="02000000000000000000" pitchFamily="2" charset="-78"/>
            </a:endParaRPr>
          </a:p>
          <a:p>
            <a:pPr algn="r" rtl="1">
              <a:buFont typeface="Arial" charset="0"/>
              <a:buNone/>
              <a:defRPr/>
            </a:pPr>
            <a:r>
              <a:rPr lang="ar-EG" sz="3200" b="1" dirty="0">
                <a:highlight>
                  <a:srgbClr val="FFFF00"/>
                </a:highlight>
                <a:latin typeface="Sakkal Majalla" panose="02000000000000000000" pitchFamily="2" charset="-78"/>
                <a:cs typeface="Sakkal Majalla" panose="02000000000000000000" pitchFamily="2" charset="-78"/>
              </a:rPr>
              <a:t>مثال:  يرمز </a:t>
            </a:r>
            <a:r>
              <a:rPr lang="ar-SA" sz="3200" b="1" dirty="0">
                <a:highlight>
                  <a:srgbClr val="FFFF00"/>
                </a:highlight>
                <a:latin typeface="Sakkal Majalla" panose="02000000000000000000" pitchFamily="2" charset="-78"/>
                <a:cs typeface="Sakkal Majalla" panose="02000000000000000000" pitchFamily="2" charset="-78"/>
              </a:rPr>
              <a:t>إ</a:t>
            </a:r>
            <a:r>
              <a:rPr lang="ar-EG" sz="3200" b="1" dirty="0" err="1">
                <a:highlight>
                  <a:srgbClr val="FFFF00"/>
                </a:highlight>
                <a:latin typeface="Sakkal Majalla" panose="02000000000000000000" pitchFamily="2" charset="-78"/>
                <a:cs typeface="Sakkal Majalla" panose="02000000000000000000" pitchFamily="2" charset="-78"/>
              </a:rPr>
              <a:t>لى</a:t>
            </a:r>
            <a:r>
              <a:rPr lang="ar-EG" sz="3200" b="1" dirty="0">
                <a:highlight>
                  <a:srgbClr val="FFFF00"/>
                </a:highlight>
                <a:latin typeface="Sakkal Majalla" panose="02000000000000000000" pitchFamily="2" charset="-78"/>
                <a:cs typeface="Sakkal Majalla" panose="02000000000000000000" pitchFamily="2" charset="-78"/>
              </a:rPr>
              <a:t> ولاية دالاس </a:t>
            </a:r>
            <a:r>
              <a:rPr lang="en-US" sz="3200" b="1" dirty="0">
                <a:highlight>
                  <a:srgbClr val="FFFF00"/>
                </a:highlight>
                <a:latin typeface="Sakkal Majalla" panose="02000000000000000000" pitchFamily="2" charset="-78"/>
                <a:cs typeface="Sakkal Majalla" panose="02000000000000000000" pitchFamily="2" charset="-78"/>
              </a:rPr>
              <a:t> </a:t>
            </a:r>
            <a:r>
              <a:rPr lang="ar-EG" sz="3200" b="1" dirty="0">
                <a:highlight>
                  <a:srgbClr val="FFFF00"/>
                </a:highlight>
                <a:latin typeface="Sakkal Majalla" panose="02000000000000000000" pitchFamily="2" charset="-78"/>
                <a:cs typeface="Sakkal Majalla" panose="02000000000000000000" pitchFamily="2" charset="-78"/>
              </a:rPr>
              <a:t>بالرمز </a:t>
            </a:r>
            <a:r>
              <a:rPr lang="en-US" sz="3200" b="1" dirty="0">
                <a:highlight>
                  <a:srgbClr val="FFFF00"/>
                </a:highlight>
                <a:latin typeface="Sakkal Majalla" panose="02000000000000000000" pitchFamily="2" charset="-78"/>
                <a:cs typeface="Sakkal Majalla" panose="02000000000000000000" pitchFamily="2" charset="-78"/>
              </a:rPr>
              <a:t>Dallas TX</a:t>
            </a:r>
            <a:r>
              <a:rPr lang="ar-SA" sz="3200" b="1" dirty="0">
                <a:highlight>
                  <a:srgbClr val="FFFF00"/>
                </a:highlight>
                <a:latin typeface="Sakkal Majalla" panose="02000000000000000000" pitchFamily="2" charset="-78"/>
                <a:cs typeface="Sakkal Majalla" panose="02000000000000000000" pitchFamily="2" charset="-78"/>
              </a:rPr>
              <a:t>.</a:t>
            </a:r>
            <a:endParaRPr lang="en-US" sz="3200" b="1" dirty="0">
              <a:highlight>
                <a:srgbClr val="FFFF00"/>
              </a:highlight>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30" name="Straight Connector 2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Rectangle 3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10803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203109" y="343582"/>
            <a:ext cx="7654569"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066113" y="609912"/>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8402735" y="427251"/>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96676" y="1463932"/>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5" name="مستطيل مستدير الزوايا 5">
            <a:extLst>
              <a:ext uri="{FF2B5EF4-FFF2-40B4-BE49-F238E27FC236}">
                <a16:creationId xmlns="" xmlns:a16="http://schemas.microsoft.com/office/drawing/2014/main" id="{C12519FC-B869-4A68-9BDF-6EE7CC6DD33B}"/>
              </a:ext>
            </a:extLst>
          </p:cNvPr>
          <p:cNvSpPr/>
          <p:nvPr/>
        </p:nvSpPr>
        <p:spPr>
          <a:xfrm>
            <a:off x="5917721" y="1577130"/>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a:solidFill>
                  <a:srgbClr val="3F5378"/>
                </a:solidFill>
              </a:rPr>
              <a:t>7. </a:t>
            </a:r>
            <a:r>
              <a:rPr lang="ar-SA" sz="2400" dirty="0">
                <a:solidFill>
                  <a:srgbClr val="3F5378"/>
                </a:solidFill>
                <a:cs typeface="PT Bold Heading" panose="02010400000000000000" pitchFamily="2" charset="-78"/>
              </a:rPr>
              <a:t>رموز المدن والمطارات - </a:t>
            </a:r>
            <a:r>
              <a:rPr lang="en-US" sz="2400" b="1" dirty="0">
                <a:solidFill>
                  <a:srgbClr val="3F5378"/>
                </a:solidFill>
                <a:cs typeface="PT Bold Heading" panose="02010400000000000000" pitchFamily="2" charset="-78"/>
              </a:rPr>
              <a:t>City/Airport Codes</a:t>
            </a:r>
            <a:endParaRPr lang="ar-SA" sz="2400" b="1" dirty="0">
              <a:solidFill>
                <a:srgbClr val="3F5378"/>
              </a:solidFill>
              <a:cs typeface="PT Bold Heading" panose="02010400000000000000" pitchFamily="2" charset="-78"/>
            </a:endParaRPr>
          </a:p>
        </p:txBody>
      </p:sp>
      <p:sp>
        <p:nvSpPr>
          <p:cNvPr id="2" name="Rectangle 1">
            <a:extLst>
              <a:ext uri="{FF2B5EF4-FFF2-40B4-BE49-F238E27FC236}">
                <a16:creationId xmlns="" xmlns:a16="http://schemas.microsoft.com/office/drawing/2014/main" id="{11C9B21F-CD88-42F3-AA11-7013DC4C0AA2}"/>
              </a:ext>
            </a:extLst>
          </p:cNvPr>
          <p:cNvSpPr/>
          <p:nvPr/>
        </p:nvSpPr>
        <p:spPr>
          <a:xfrm>
            <a:off x="4615132" y="2383028"/>
            <a:ext cx="7251078" cy="954107"/>
          </a:xfrm>
          <a:prstGeom prst="rect">
            <a:avLst/>
          </a:prstGeom>
        </p:spPr>
        <p:txBody>
          <a:bodyPr wrap="square">
            <a:spAutoFit/>
          </a:bodyPr>
          <a:lstStyle/>
          <a:p>
            <a:pPr algn="r" rtl="1">
              <a:defRPr/>
            </a:pPr>
            <a:r>
              <a:rPr lang="ar-EG" sz="2800" b="1" dirty="0">
                <a:latin typeface="Sakkal Majalla" panose="02000000000000000000" pitchFamily="2" charset="-78"/>
                <a:cs typeface="Sakkal Majalla" panose="02000000000000000000" pitchFamily="2" charset="-78"/>
              </a:rPr>
              <a:t>تعين منظمة الآيات</a:t>
            </a:r>
            <a:r>
              <a:rPr lang="ar-SA" sz="2800" b="1" dirty="0">
                <a:latin typeface="Sakkal Majalla" panose="02000000000000000000" pitchFamily="2" charset="-78"/>
                <a:cs typeface="Sakkal Majalla" panose="02000000000000000000" pitchFamily="2" charset="-78"/>
              </a:rPr>
              <a:t>ا</a:t>
            </a:r>
            <a:r>
              <a:rPr lang="ar-EG" sz="2800" b="1" dirty="0">
                <a:latin typeface="Sakkal Majalla" panose="02000000000000000000" pitchFamily="2" charset="-78"/>
                <a:cs typeface="Sakkal Majalla" panose="02000000000000000000" pitchFamily="2" charset="-78"/>
              </a:rPr>
              <a:t> للنقل الجوي ثلاثة </a:t>
            </a:r>
            <a:r>
              <a:rPr lang="ar-SA" sz="2800" b="1" dirty="0">
                <a:latin typeface="Sakkal Majalla" panose="02000000000000000000" pitchFamily="2" charset="-78"/>
                <a:cs typeface="Sakkal Majalla" panose="02000000000000000000" pitchFamily="2" charset="-78"/>
              </a:rPr>
              <a:t>أ</a:t>
            </a:r>
            <a:r>
              <a:rPr lang="ar-EG" sz="2800" b="1" dirty="0">
                <a:latin typeface="Sakkal Majalla" panose="02000000000000000000" pitchFamily="2" charset="-78"/>
                <a:cs typeface="Sakkal Majalla" panose="02000000000000000000" pitchFamily="2" charset="-78"/>
              </a:rPr>
              <a:t>حرف باللغة الانجليزية </a:t>
            </a:r>
            <a:r>
              <a:rPr lang="ar-BH" sz="2800" b="1" dirty="0">
                <a:latin typeface="Sakkal Majalla" panose="02000000000000000000" pitchFamily="2" charset="-78"/>
                <a:cs typeface="Sakkal Majalla" panose="02000000000000000000" pitchFamily="2" charset="-78"/>
              </a:rPr>
              <a:t> يتم ترتيبها بالحروف الأبجدية </a:t>
            </a:r>
            <a:r>
              <a:rPr lang="ar-EG" sz="2800" b="1" dirty="0">
                <a:latin typeface="Sakkal Majalla" panose="02000000000000000000" pitchFamily="2" charset="-78"/>
                <a:cs typeface="Sakkal Majalla" panose="02000000000000000000" pitchFamily="2" charset="-78"/>
              </a:rPr>
              <a:t>لكل مدينة / مطار </a:t>
            </a:r>
            <a:r>
              <a:rPr lang="ar-SA" sz="2800" b="1" dirty="0">
                <a:latin typeface="Sakkal Majalla" panose="02000000000000000000" pitchFamily="2" charset="-78"/>
                <a:cs typeface="Sakkal Majalla" panose="02000000000000000000" pitchFamily="2" charset="-78"/>
              </a:rPr>
              <a:t> </a:t>
            </a:r>
            <a:r>
              <a:rPr lang="ar-EG" sz="2800" b="1" dirty="0">
                <a:latin typeface="Sakkal Majalla" panose="02000000000000000000" pitchFamily="2" charset="-78"/>
                <a:cs typeface="Sakkal Majalla" panose="02000000000000000000" pitchFamily="2" charset="-78"/>
              </a:rPr>
              <a:t>والبلد</a:t>
            </a:r>
            <a:r>
              <a:rPr lang="ar-SA" sz="2800" b="1" dirty="0">
                <a:latin typeface="Sakkal Majalla" panose="02000000000000000000" pitchFamily="2" charset="-78"/>
                <a:cs typeface="Sakkal Majalla" panose="02000000000000000000" pitchFamily="2" charset="-78"/>
              </a:rPr>
              <a:t>.</a:t>
            </a:r>
            <a:endParaRPr lang="ar-EG" sz="2800" b="1" dirty="0">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 xmlns:a16="http://schemas.microsoft.com/office/drawing/2014/main" id="{6A08B3B1-F6D1-4399-BE68-ED54DE5FE579}"/>
              </a:ext>
            </a:extLst>
          </p:cNvPr>
          <p:cNvPicPr>
            <a:picLocks noChangeAspect="1"/>
          </p:cNvPicPr>
          <p:nvPr/>
        </p:nvPicPr>
        <p:blipFill rotWithShape="1">
          <a:blip r:embed="rId2"/>
          <a:srcRect l="37075" t="59245" r="34906" b="25912"/>
          <a:stretch/>
        </p:blipFill>
        <p:spPr>
          <a:xfrm>
            <a:off x="1019194" y="3271025"/>
            <a:ext cx="10253665" cy="3055382"/>
          </a:xfrm>
          <a:prstGeom prst="rect">
            <a:avLst/>
          </a:prstGeom>
        </p:spPr>
      </p:pic>
      <p:sp>
        <p:nvSpPr>
          <p:cNvPr id="26" name="TextBox 25">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30" name="Straight Connector 2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Rectangle 3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52320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2510613" y="384313"/>
            <a:ext cx="797153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2778360" y="659907"/>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 xmlns:a16="http://schemas.microsoft.com/office/drawing/2014/main" id="{7FC1B916-0A62-4F9E-AE2F-2B9EAB95432E}"/>
              </a:ext>
            </a:extLst>
          </p:cNvPr>
          <p:cNvGrpSpPr/>
          <p:nvPr/>
        </p:nvGrpSpPr>
        <p:grpSpPr>
          <a:xfrm>
            <a:off x="9161254" y="459997"/>
            <a:ext cx="723406" cy="912661"/>
            <a:chOff x="590250" y="244200"/>
            <a:chExt cx="407975" cy="532175"/>
          </a:xfrm>
        </p:grpSpPr>
        <p:sp>
          <p:nvSpPr>
            <p:cNvPr id="7"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96676" y="1463933"/>
            <a:ext cx="11898702" cy="4708578"/>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6" name="مستطيل مستدير الزوايا 5">
            <a:extLst>
              <a:ext uri="{FF2B5EF4-FFF2-40B4-BE49-F238E27FC236}">
                <a16:creationId xmlns="" xmlns:a16="http://schemas.microsoft.com/office/drawing/2014/main" id="{36A7A073-DF2D-4333-8646-84AED5652101}"/>
              </a:ext>
            </a:extLst>
          </p:cNvPr>
          <p:cNvSpPr/>
          <p:nvPr/>
        </p:nvSpPr>
        <p:spPr>
          <a:xfrm>
            <a:off x="5754250" y="1639825"/>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srgbClr val="3F5378"/>
                </a:solidFill>
              </a:rPr>
              <a:t>8. </a:t>
            </a:r>
            <a:r>
              <a:rPr lang="ar-SA" sz="2400" dirty="0">
                <a:solidFill>
                  <a:srgbClr val="3F5378"/>
                </a:solidFill>
                <a:cs typeface="PT Bold Heading" panose="02010400000000000000" pitchFamily="2" charset="-78"/>
              </a:rPr>
              <a:t>أقصر وقت للمواصلة </a:t>
            </a:r>
            <a:r>
              <a:rPr lang="ar-SA" sz="2000" dirty="0">
                <a:solidFill>
                  <a:srgbClr val="3F5378"/>
                </a:solidFill>
                <a:cs typeface="PT Bold Heading" panose="02010400000000000000" pitchFamily="2" charset="-78"/>
              </a:rPr>
              <a:t>(مواصلة السفر على رحلة أخرى)</a:t>
            </a:r>
          </a:p>
          <a:p>
            <a:pPr algn="ctr" rtl="1"/>
            <a:r>
              <a:rPr lang="en-US" sz="2400" b="1" dirty="0">
                <a:solidFill>
                  <a:srgbClr val="3F5378"/>
                </a:solidFill>
                <a:cs typeface="PT Bold Heading" panose="02010400000000000000" pitchFamily="2" charset="-78"/>
              </a:rPr>
              <a:t>Minimum Connecting Times</a:t>
            </a:r>
            <a:endParaRPr lang="ar-SA" sz="2400" b="1" dirty="0">
              <a:solidFill>
                <a:srgbClr val="3F5378"/>
              </a:solidFill>
              <a:cs typeface="PT Bold Heading" panose="02010400000000000000" pitchFamily="2" charset="-78"/>
            </a:endParaRPr>
          </a:p>
        </p:txBody>
      </p:sp>
      <p:sp>
        <p:nvSpPr>
          <p:cNvPr id="4" name="Rectangle 3">
            <a:extLst>
              <a:ext uri="{FF2B5EF4-FFF2-40B4-BE49-F238E27FC236}">
                <a16:creationId xmlns="" xmlns:a16="http://schemas.microsoft.com/office/drawing/2014/main" id="{6B75AB29-A9D1-4550-9976-CE8162F303DD}"/>
              </a:ext>
            </a:extLst>
          </p:cNvPr>
          <p:cNvSpPr/>
          <p:nvPr/>
        </p:nvSpPr>
        <p:spPr>
          <a:xfrm>
            <a:off x="5205034" y="2531222"/>
            <a:ext cx="6569591" cy="2092881"/>
          </a:xfrm>
          <a:prstGeom prst="rect">
            <a:avLst/>
          </a:prstGeom>
        </p:spPr>
        <p:txBody>
          <a:bodyPr wrap="square">
            <a:spAutoFit/>
          </a:bodyPr>
          <a:lstStyle/>
          <a:p>
            <a:pPr algn="r" rtl="1">
              <a:defRPr/>
            </a:pPr>
            <a:r>
              <a:rPr lang="ar-EG" sz="2600" b="1" dirty="0">
                <a:latin typeface="Sakkal Majalla" panose="02000000000000000000" pitchFamily="2" charset="-78"/>
                <a:cs typeface="Sakkal Majalla" panose="02000000000000000000" pitchFamily="2" charset="-78"/>
              </a:rPr>
              <a:t>يحتاج المسافر أحيانا </a:t>
            </a:r>
            <a:r>
              <a:rPr lang="ar-SA" sz="2600" b="1" dirty="0">
                <a:latin typeface="Sakkal Majalla" panose="02000000000000000000" pitchFamily="2" charset="-78"/>
                <a:cs typeface="Sakkal Majalla" panose="02000000000000000000" pitchFamily="2" charset="-78"/>
              </a:rPr>
              <a:t>إ</a:t>
            </a:r>
            <a:r>
              <a:rPr lang="ar-EG" sz="2600" b="1" dirty="0">
                <a:latin typeface="Sakkal Majalla" panose="02000000000000000000" pitchFamily="2" charset="-78"/>
                <a:cs typeface="Sakkal Majalla" panose="02000000000000000000" pitchFamily="2" charset="-78"/>
              </a:rPr>
              <a:t>لى </a:t>
            </a:r>
            <a:r>
              <a:rPr lang="ar-SA" sz="2600" b="1" dirty="0">
                <a:latin typeface="Sakkal Majalla" panose="02000000000000000000" pitchFamily="2" charset="-78"/>
                <a:cs typeface="Sakkal Majalla" panose="02000000000000000000" pitchFamily="2" charset="-78"/>
              </a:rPr>
              <a:t>أ</a:t>
            </a:r>
            <a:r>
              <a:rPr lang="ar-EG" sz="2600" b="1" dirty="0">
                <a:latin typeface="Sakkal Majalla" panose="02000000000000000000" pitchFamily="2" charset="-78"/>
                <a:cs typeface="Sakkal Majalla" panose="02000000000000000000" pitchFamily="2" charset="-78"/>
              </a:rPr>
              <a:t>كثر من رحلة للوصول </a:t>
            </a:r>
            <a:r>
              <a:rPr lang="ar-SA" sz="2600" b="1" dirty="0">
                <a:latin typeface="Sakkal Majalla" panose="02000000000000000000" pitchFamily="2" charset="-78"/>
                <a:cs typeface="Sakkal Majalla" panose="02000000000000000000" pitchFamily="2" charset="-78"/>
              </a:rPr>
              <a:t>إ</a:t>
            </a:r>
            <a:r>
              <a:rPr lang="ar-EG" sz="2600" b="1" dirty="0">
                <a:latin typeface="Sakkal Majalla" panose="02000000000000000000" pitchFamily="2" charset="-78"/>
                <a:cs typeface="Sakkal Majalla" panose="02000000000000000000" pitchFamily="2" charset="-78"/>
              </a:rPr>
              <a:t>لى المدينة التي يقصدها. ويحتاج </a:t>
            </a:r>
            <a:r>
              <a:rPr lang="ar-SA" sz="2600" b="1" dirty="0">
                <a:latin typeface="Sakkal Majalla" panose="02000000000000000000" pitchFamily="2" charset="-78"/>
                <a:cs typeface="Sakkal Majalla" panose="02000000000000000000" pitchFamily="2" charset="-78"/>
              </a:rPr>
              <a:t>إ</a:t>
            </a:r>
            <a:r>
              <a:rPr lang="ar-EG" sz="2600" b="1" dirty="0">
                <a:latin typeface="Sakkal Majalla" panose="02000000000000000000" pitchFamily="2" charset="-78"/>
                <a:cs typeface="Sakkal Majalla" panose="02000000000000000000" pitchFamily="2" charset="-78"/>
              </a:rPr>
              <a:t>لى وقت ل</a:t>
            </a:r>
            <a:r>
              <a:rPr lang="ar-BH" sz="2600" b="1" dirty="0">
                <a:latin typeface="Sakkal Majalla" panose="02000000000000000000" pitchFamily="2" charset="-78"/>
                <a:cs typeface="Sakkal Majalla" panose="02000000000000000000" pitchFamily="2" charset="-78"/>
              </a:rPr>
              <a:t>إ</a:t>
            </a:r>
            <a:r>
              <a:rPr lang="ar-EG" sz="2600" b="1" dirty="0">
                <a:latin typeface="Sakkal Majalla" panose="02000000000000000000" pitchFamily="2" charset="-78"/>
                <a:cs typeface="Sakkal Majalla" panose="02000000000000000000" pitchFamily="2" charset="-78"/>
              </a:rPr>
              <a:t>كمال إجراءاته للانتقال </a:t>
            </a:r>
            <a:r>
              <a:rPr lang="ar-SA" sz="2600" b="1" dirty="0">
                <a:latin typeface="Sakkal Majalla" panose="02000000000000000000" pitchFamily="2" charset="-78"/>
                <a:cs typeface="Sakkal Majalla" panose="02000000000000000000" pitchFamily="2" charset="-78"/>
              </a:rPr>
              <a:t>إ</a:t>
            </a:r>
            <a:r>
              <a:rPr lang="ar-EG" sz="2600" b="1" dirty="0">
                <a:latin typeface="Sakkal Majalla" panose="02000000000000000000" pitchFamily="2" charset="-78"/>
                <a:cs typeface="Sakkal Majalla" panose="02000000000000000000" pitchFamily="2" charset="-78"/>
              </a:rPr>
              <a:t>لى طائرة </a:t>
            </a:r>
            <a:r>
              <a:rPr lang="ar-SA" sz="2600" b="1" dirty="0">
                <a:latin typeface="Sakkal Majalla" panose="02000000000000000000" pitchFamily="2" charset="-78"/>
                <a:cs typeface="Sakkal Majalla" panose="02000000000000000000" pitchFamily="2" charset="-78"/>
              </a:rPr>
              <a:t>أ</a:t>
            </a:r>
            <a:r>
              <a:rPr lang="ar-EG" sz="2600" b="1" dirty="0">
                <a:latin typeface="Sakkal Majalla" panose="02000000000000000000" pitchFamily="2" charset="-78"/>
                <a:cs typeface="Sakkal Majalla" panose="02000000000000000000" pitchFamily="2" charset="-78"/>
              </a:rPr>
              <a:t>خرى.</a:t>
            </a:r>
            <a:endParaRPr lang="ar-SA" sz="2600" b="1" dirty="0">
              <a:latin typeface="Sakkal Majalla" panose="02000000000000000000" pitchFamily="2" charset="-78"/>
              <a:cs typeface="Sakkal Majalla" panose="02000000000000000000" pitchFamily="2" charset="-78"/>
            </a:endParaRPr>
          </a:p>
          <a:p>
            <a:pPr algn="r" rtl="1">
              <a:defRPr/>
            </a:pPr>
            <a:r>
              <a:rPr lang="ar-EG" sz="2600" b="1" dirty="0">
                <a:latin typeface="Sakkal Majalla" panose="02000000000000000000" pitchFamily="2" charset="-78"/>
                <a:cs typeface="Sakkal Majalla" panose="02000000000000000000" pitchFamily="2" charset="-78"/>
              </a:rPr>
              <a:t>حددت الآيات</a:t>
            </a:r>
            <a:r>
              <a:rPr lang="ar-SA" sz="2600" b="1" dirty="0">
                <a:latin typeface="Sakkal Majalla" panose="02000000000000000000" pitchFamily="2" charset="-78"/>
                <a:cs typeface="Sakkal Majalla" panose="02000000000000000000" pitchFamily="2" charset="-78"/>
              </a:rPr>
              <a:t>ا</a:t>
            </a:r>
            <a:r>
              <a:rPr lang="ar-EG" sz="2600" b="1" dirty="0">
                <a:latin typeface="Sakkal Majalla" panose="02000000000000000000" pitchFamily="2" charset="-78"/>
                <a:cs typeface="Sakkal Majalla" panose="02000000000000000000" pitchFamily="2" charset="-78"/>
              </a:rPr>
              <a:t> </a:t>
            </a:r>
            <a:r>
              <a:rPr lang="ar-SA" sz="2600" b="1" dirty="0">
                <a:latin typeface="Sakkal Majalla" panose="02000000000000000000" pitchFamily="2" charset="-78"/>
                <a:cs typeface="Sakkal Majalla" panose="02000000000000000000" pitchFamily="2" charset="-78"/>
              </a:rPr>
              <a:t>أ</a:t>
            </a:r>
            <a:r>
              <a:rPr lang="ar-EG" sz="2600" b="1" dirty="0">
                <a:latin typeface="Sakkal Majalla" panose="02000000000000000000" pitchFamily="2" charset="-78"/>
                <a:cs typeface="Sakkal Majalla" panose="02000000000000000000" pitchFamily="2" charset="-78"/>
              </a:rPr>
              <a:t>قصر وقت لمواصلة السفر </a:t>
            </a:r>
            <a:r>
              <a:rPr lang="ar-EG" sz="2600" b="1" u="sng" dirty="0">
                <a:latin typeface="Sakkal Majalla" panose="02000000000000000000" pitchFamily="2" charset="-78"/>
                <a:cs typeface="Sakkal Majalla" panose="02000000000000000000" pitchFamily="2" charset="-78"/>
              </a:rPr>
              <a:t>ماعدا </a:t>
            </a:r>
            <a:r>
              <a:rPr lang="ar-EG" sz="2600" b="1" dirty="0">
                <a:latin typeface="Sakkal Majalla" panose="02000000000000000000" pitchFamily="2" charset="-78"/>
                <a:cs typeface="Sakkal Majalla" panose="02000000000000000000" pitchFamily="2" charset="-78"/>
              </a:rPr>
              <a:t>الدول التي تستغرق 20 دقيقة لمواصلة الرحلات الداخلية و60 دقيقة لمواصلة </a:t>
            </a:r>
            <a:r>
              <a:rPr lang="ar-SA" sz="2600" b="1" dirty="0" smtClean="0">
                <a:latin typeface="Sakkal Majalla" panose="02000000000000000000" pitchFamily="2" charset="-78"/>
                <a:cs typeface="Sakkal Majalla" panose="02000000000000000000" pitchFamily="2" charset="-78"/>
              </a:rPr>
              <a:t> </a:t>
            </a:r>
          </a:p>
          <a:p>
            <a:pPr algn="r" rtl="1">
              <a:defRPr/>
            </a:pPr>
            <a:r>
              <a:rPr lang="ar-EG" sz="2600" b="1" dirty="0" smtClean="0">
                <a:latin typeface="Sakkal Majalla" panose="02000000000000000000" pitchFamily="2" charset="-78"/>
                <a:cs typeface="Sakkal Majalla" panose="02000000000000000000" pitchFamily="2" charset="-78"/>
              </a:rPr>
              <a:t>الرحلات </a:t>
            </a:r>
            <a:r>
              <a:rPr lang="ar-EG" sz="2600" b="1" dirty="0">
                <a:latin typeface="Sakkal Majalla" panose="02000000000000000000" pitchFamily="2" charset="-78"/>
                <a:cs typeface="Sakkal Majalla" panose="02000000000000000000" pitchFamily="2" charset="-78"/>
              </a:rPr>
              <a:t>العالمية</a:t>
            </a:r>
            <a:r>
              <a:rPr lang="en-US" sz="2600" b="1" dirty="0">
                <a:latin typeface="Sakkal Majalla" panose="02000000000000000000" pitchFamily="2" charset="-78"/>
                <a:cs typeface="Sakkal Majalla" panose="02000000000000000000" pitchFamily="2" charset="-78"/>
              </a:rPr>
              <a:t>.</a:t>
            </a:r>
          </a:p>
        </p:txBody>
      </p:sp>
      <p:graphicFrame>
        <p:nvGraphicFramePr>
          <p:cNvPr id="5" name="Table 12">
            <a:extLst>
              <a:ext uri="{FF2B5EF4-FFF2-40B4-BE49-F238E27FC236}">
                <a16:creationId xmlns="" xmlns:a16="http://schemas.microsoft.com/office/drawing/2014/main" id="{69EC1841-27D8-4FB9-9469-A5CCFEA78AC2}"/>
              </a:ext>
            </a:extLst>
          </p:cNvPr>
          <p:cNvGraphicFramePr>
            <a:graphicFrameLocks noGrp="1"/>
          </p:cNvGraphicFramePr>
          <p:nvPr>
            <p:extLst>
              <p:ext uri="{D42A27DB-BD31-4B8C-83A1-F6EECF244321}">
                <p14:modId xmlns:p14="http://schemas.microsoft.com/office/powerpoint/2010/main" val="1078414463"/>
              </p:ext>
            </p:extLst>
          </p:nvPr>
        </p:nvGraphicFramePr>
        <p:xfrm>
          <a:off x="270641" y="3956417"/>
          <a:ext cx="5646015" cy="2180610"/>
        </p:xfrm>
        <a:graphic>
          <a:graphicData uri="http://schemas.openxmlformats.org/drawingml/2006/table">
            <a:tbl>
              <a:tblPr rtl="1" firstRow="1" bandRow="1">
                <a:tableStyleId>{22838BEF-8BB2-4498-84A7-C5851F593DF1}</a:tableStyleId>
              </a:tblPr>
              <a:tblGrid>
                <a:gridCol w="2548237">
                  <a:extLst>
                    <a:ext uri="{9D8B030D-6E8A-4147-A177-3AD203B41FA5}">
                      <a16:colId xmlns="" xmlns:a16="http://schemas.microsoft.com/office/drawing/2014/main" val="4009757727"/>
                    </a:ext>
                  </a:extLst>
                </a:gridCol>
                <a:gridCol w="3097778">
                  <a:extLst>
                    <a:ext uri="{9D8B030D-6E8A-4147-A177-3AD203B41FA5}">
                      <a16:colId xmlns="" xmlns:a16="http://schemas.microsoft.com/office/drawing/2014/main" val="171633448"/>
                    </a:ext>
                  </a:extLst>
                </a:gridCol>
              </a:tblGrid>
              <a:tr h="517487">
                <a:tc>
                  <a:txBody>
                    <a:bodyPr/>
                    <a:lstStyle/>
                    <a:p>
                      <a:pPr algn="r" rtl="1"/>
                      <a:r>
                        <a:rPr lang="ar-SA" sz="1600" b="1" dirty="0"/>
                        <a:t>م</a:t>
                      </a:r>
                      <a:r>
                        <a:rPr lang="ar-EG" sz="1600" b="1" dirty="0"/>
                        <a:t>ن رحلة دولية </a:t>
                      </a:r>
                      <a:r>
                        <a:rPr lang="ar-SA" sz="1600" b="1" dirty="0"/>
                        <a:t>إ</a:t>
                      </a:r>
                      <a:r>
                        <a:rPr lang="ar-EG" sz="1600" b="1" dirty="0"/>
                        <a:t>لى </a:t>
                      </a:r>
                      <a:r>
                        <a:rPr lang="ar-SA" sz="1600" b="1" dirty="0"/>
                        <a:t>أ</a:t>
                      </a:r>
                      <a:r>
                        <a:rPr lang="ar-EG" sz="1600" b="1" dirty="0"/>
                        <a:t>خرى </a:t>
                      </a:r>
                      <a:endParaRPr lang="ar-SA" sz="1600" b="1" dirty="0">
                        <a:solidFill>
                          <a:schemeClr val="tx1"/>
                        </a:solidFill>
                      </a:endParaRPr>
                    </a:p>
                  </a:txBody>
                  <a:tcPr/>
                </a:tc>
                <a:tc>
                  <a:txBody>
                    <a:bodyPr/>
                    <a:lstStyle/>
                    <a:p>
                      <a:pPr algn="l" rtl="0"/>
                      <a:r>
                        <a:rPr lang="en-US" sz="1400" b="1" dirty="0"/>
                        <a:t>International to International</a:t>
                      </a:r>
                      <a:endParaRPr lang="ar-SA" sz="1400" b="1"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920202645"/>
                  </a:ext>
                </a:extLst>
              </a:tr>
              <a:tr h="51748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600" b="1" dirty="0"/>
                        <a:t>من رحلة دولية </a:t>
                      </a:r>
                      <a:r>
                        <a:rPr lang="ar-SA" sz="1600" b="1" dirty="0"/>
                        <a:t>إ</a:t>
                      </a:r>
                      <a:r>
                        <a:rPr lang="ar-EG" sz="1600" b="1" dirty="0"/>
                        <a:t>لى داخلية</a:t>
                      </a:r>
                      <a:endParaRPr lang="en-US" sz="16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International to Domestic                            </a:t>
                      </a:r>
                      <a:endParaRPr lang="en-US" sz="1400" b="1"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971493463"/>
                  </a:ext>
                </a:extLst>
              </a:tr>
              <a:tr h="62814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600" b="1" dirty="0"/>
                        <a:t>من رحلة داخلية </a:t>
                      </a:r>
                      <a:r>
                        <a:rPr lang="ar-SA" sz="1600" b="1" dirty="0"/>
                        <a:t>إ</a:t>
                      </a:r>
                      <a:r>
                        <a:rPr lang="ar-EG" sz="1600" b="1" dirty="0"/>
                        <a:t>لى دولية</a:t>
                      </a:r>
                      <a:endParaRPr lang="en-US" sz="16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Domestic to International</a:t>
                      </a:r>
                      <a:endParaRPr lang="ar-EG" sz="1400" b="1"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337525996"/>
                  </a:ext>
                </a:extLst>
              </a:tr>
              <a:tr h="51748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600" b="1" dirty="0"/>
                        <a:t>من رحلة داخلية </a:t>
                      </a:r>
                      <a:r>
                        <a:rPr lang="ar-SA" sz="1600" b="1" dirty="0"/>
                        <a:t>إ</a:t>
                      </a:r>
                      <a:r>
                        <a:rPr lang="ar-EG" sz="1600" b="1" dirty="0"/>
                        <a:t>لى داخلية</a:t>
                      </a:r>
                      <a:endParaRPr lang="en-US" sz="16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Domestic to Domestic                            </a:t>
                      </a:r>
                      <a:endParaRPr lang="ar-EG" sz="1400" b="1"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34576345"/>
                  </a:ext>
                </a:extLst>
              </a:tr>
            </a:tbl>
          </a:graphicData>
        </a:graphic>
      </p:graphicFrame>
      <p:sp>
        <p:nvSpPr>
          <p:cNvPr id="29" name="Rectangle 28">
            <a:extLst>
              <a:ext uri="{FF2B5EF4-FFF2-40B4-BE49-F238E27FC236}">
                <a16:creationId xmlns="" xmlns:a16="http://schemas.microsoft.com/office/drawing/2014/main" id="{7C8CF1D8-BA29-4D32-A683-BF792B3A431F}"/>
              </a:ext>
            </a:extLst>
          </p:cNvPr>
          <p:cNvSpPr/>
          <p:nvPr/>
        </p:nvSpPr>
        <p:spPr>
          <a:xfrm>
            <a:off x="1003411" y="3403062"/>
            <a:ext cx="3880870" cy="523220"/>
          </a:xfrm>
          <a:prstGeom prst="rect">
            <a:avLst/>
          </a:prstGeom>
          <a:solidFill>
            <a:srgbClr val="718DB7"/>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EG" sz="2800" dirty="0">
                <a:ln w="11430"/>
                <a:solidFill>
                  <a:srgbClr val="C00000"/>
                </a:solidFill>
                <a:effectLst>
                  <a:outerShdw blurRad="50800" dist="39000" dir="5460000" algn="tl">
                    <a:srgbClr val="000000">
                      <a:alpha val="38000"/>
                    </a:srgbClr>
                  </a:outerShdw>
                </a:effectLst>
                <a:latin typeface="Arial" charset="0"/>
                <a:cs typeface="PT Bold Heading" panose="02010400000000000000" pitchFamily="2" charset="-78"/>
              </a:rPr>
              <a:t>نوع الرحلة القادمة والمواصلة</a:t>
            </a:r>
            <a:endParaRPr lang="en-US" sz="2800" dirty="0">
              <a:ln w="11430"/>
              <a:solidFill>
                <a:srgbClr val="C00000"/>
              </a:solidFill>
              <a:effectLst>
                <a:outerShdw blurRad="50800" dist="39000" dir="5460000" algn="tl">
                  <a:srgbClr val="000000">
                    <a:alpha val="38000"/>
                  </a:srgbClr>
                </a:outerShdw>
              </a:effectLst>
              <a:latin typeface="Arial" charset="0"/>
              <a:cs typeface="PT Bold Heading" panose="02010400000000000000" pitchFamily="2" charset="-78"/>
            </a:endParaRPr>
          </a:p>
        </p:txBody>
      </p:sp>
      <p:sp>
        <p:nvSpPr>
          <p:cNvPr id="25" name="TextBox 24">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31" name="Straight Connector 3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Rectangle 3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285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ox(in)">
                                      <p:cBhvr>
                                        <p:cTn id="19" dur="2000"/>
                                        <p:tgtEl>
                                          <p:spTgt spid="29"/>
                                        </p:tgtEl>
                                      </p:cBhvr>
                                    </p:animEffect>
                                  </p:childTnLst>
                                </p:cTn>
                              </p:par>
                              <p:par>
                                <p:cTn id="20" presetID="4"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79425" y="1463932"/>
            <a:ext cx="11898702" cy="4770098"/>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6" name="مستطيل مستدير الزوايا 5">
            <a:extLst>
              <a:ext uri="{FF2B5EF4-FFF2-40B4-BE49-F238E27FC236}">
                <a16:creationId xmlns="" xmlns:a16="http://schemas.microsoft.com/office/drawing/2014/main" id="{36A7A073-DF2D-4333-8646-84AED5652101}"/>
              </a:ext>
            </a:extLst>
          </p:cNvPr>
          <p:cNvSpPr/>
          <p:nvPr/>
        </p:nvSpPr>
        <p:spPr>
          <a:xfrm>
            <a:off x="5932096" y="1537736"/>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srgbClr val="3F5378"/>
                </a:solidFill>
              </a:rPr>
              <a:t>8. </a:t>
            </a:r>
            <a:r>
              <a:rPr lang="ar-SA" sz="2400" dirty="0">
                <a:solidFill>
                  <a:srgbClr val="3F5378"/>
                </a:solidFill>
                <a:cs typeface="PT Bold Heading" panose="02010400000000000000" pitchFamily="2" charset="-78"/>
              </a:rPr>
              <a:t>أقصر وقت للمواصلة </a:t>
            </a:r>
            <a:r>
              <a:rPr lang="ar-SA" sz="2000" dirty="0">
                <a:solidFill>
                  <a:srgbClr val="3F5378"/>
                </a:solidFill>
                <a:cs typeface="PT Bold Heading" panose="02010400000000000000" pitchFamily="2" charset="-78"/>
              </a:rPr>
              <a:t>(مواصلة السفر على رحلة أخرى)</a:t>
            </a:r>
          </a:p>
          <a:p>
            <a:pPr algn="ctr" rtl="1"/>
            <a:r>
              <a:rPr lang="en-US" sz="2400" b="1" dirty="0">
                <a:solidFill>
                  <a:srgbClr val="3F5378"/>
                </a:solidFill>
                <a:cs typeface="PT Bold Heading" panose="02010400000000000000" pitchFamily="2" charset="-78"/>
              </a:rPr>
              <a:t>Minimum Connecting Times</a:t>
            </a:r>
            <a:endParaRPr lang="ar-SA" sz="2400" b="1" dirty="0">
              <a:solidFill>
                <a:srgbClr val="3F5378"/>
              </a:solidFill>
              <a:cs typeface="PT Bold Heading" panose="02010400000000000000" pitchFamily="2" charset="-78"/>
            </a:endParaRPr>
          </a:p>
        </p:txBody>
      </p:sp>
      <p:pic>
        <p:nvPicPr>
          <p:cNvPr id="13" name="Picture 12">
            <a:extLst>
              <a:ext uri="{FF2B5EF4-FFF2-40B4-BE49-F238E27FC236}">
                <a16:creationId xmlns="" xmlns:a16="http://schemas.microsoft.com/office/drawing/2014/main" id="{4C669074-0199-46E4-9E55-841AA6944B6F}"/>
              </a:ext>
            </a:extLst>
          </p:cNvPr>
          <p:cNvPicPr>
            <a:picLocks noChangeAspect="1"/>
          </p:cNvPicPr>
          <p:nvPr/>
        </p:nvPicPr>
        <p:blipFill rotWithShape="1">
          <a:blip r:embed="rId2"/>
          <a:srcRect l="33467" t="36981" r="34693" b="45786"/>
          <a:stretch/>
        </p:blipFill>
        <p:spPr>
          <a:xfrm>
            <a:off x="2967922" y="4176584"/>
            <a:ext cx="6428679" cy="1957176"/>
          </a:xfrm>
          <a:prstGeom prst="rect">
            <a:avLst/>
          </a:prstGeom>
        </p:spPr>
      </p:pic>
      <p:sp>
        <p:nvSpPr>
          <p:cNvPr id="30" name="TextBox 29">
            <a:extLst>
              <a:ext uri="{FF2B5EF4-FFF2-40B4-BE49-F238E27FC236}">
                <a16:creationId xmlns="" xmlns:a16="http://schemas.microsoft.com/office/drawing/2014/main" id="{A6CFF5C7-8EA6-4675-B661-FC14F3124E8F}"/>
              </a:ext>
            </a:extLst>
          </p:cNvPr>
          <p:cNvSpPr txBox="1"/>
          <p:nvPr/>
        </p:nvSpPr>
        <p:spPr>
          <a:xfrm>
            <a:off x="6583263" y="3289675"/>
            <a:ext cx="3155960" cy="461665"/>
          </a:xfrm>
          <a:prstGeom prst="rect">
            <a:avLst/>
          </a:prstGeom>
          <a:solidFill>
            <a:srgbClr val="718DB7"/>
          </a:solidFill>
        </p:spPr>
        <p:txBody>
          <a:bodyPr wrap="square" rtlCol="1">
            <a:spAutoFit/>
          </a:bodyPr>
          <a:lstStyle/>
          <a:p>
            <a:r>
              <a:rPr lang="en-US" sz="2400" b="1" dirty="0"/>
              <a:t>Alexandria ,  Egypt ALY</a:t>
            </a:r>
            <a:endParaRPr lang="ar-BH" sz="2400" b="1" dirty="0"/>
          </a:p>
        </p:txBody>
      </p:sp>
      <p:sp>
        <p:nvSpPr>
          <p:cNvPr id="31" name="TextBox 30">
            <a:extLst>
              <a:ext uri="{FF2B5EF4-FFF2-40B4-BE49-F238E27FC236}">
                <a16:creationId xmlns="" xmlns:a16="http://schemas.microsoft.com/office/drawing/2014/main" id="{9ED36218-2782-456B-9C32-5422D5C4961B}"/>
              </a:ext>
            </a:extLst>
          </p:cNvPr>
          <p:cNvSpPr txBox="1"/>
          <p:nvPr/>
        </p:nvSpPr>
        <p:spPr>
          <a:xfrm>
            <a:off x="2816433" y="3289675"/>
            <a:ext cx="2590800" cy="461665"/>
          </a:xfrm>
          <a:prstGeom prst="rect">
            <a:avLst/>
          </a:prstGeom>
          <a:solidFill>
            <a:srgbClr val="718DB7"/>
          </a:solidFill>
        </p:spPr>
        <p:txBody>
          <a:bodyPr wrap="square" rtlCol="1">
            <a:spAutoFit/>
          </a:bodyPr>
          <a:lstStyle/>
          <a:p>
            <a:pPr algn="ctr"/>
            <a:r>
              <a:rPr lang="en-US" sz="2400" b="1" dirty="0"/>
              <a:t>Alghero, Italy AHO</a:t>
            </a:r>
            <a:endParaRPr lang="ar-BH" sz="2400" b="1" dirty="0"/>
          </a:p>
        </p:txBody>
      </p:sp>
      <p:sp>
        <p:nvSpPr>
          <p:cNvPr id="20" name="Rectangle 19">
            <a:extLst>
              <a:ext uri="{FF2B5EF4-FFF2-40B4-BE49-F238E27FC236}">
                <a16:creationId xmlns="" xmlns:a16="http://schemas.microsoft.com/office/drawing/2014/main" id="{0054C9B1-AA85-4CAC-BEC4-04935E5A0D88}"/>
              </a:ext>
            </a:extLst>
          </p:cNvPr>
          <p:cNvSpPr/>
          <p:nvPr/>
        </p:nvSpPr>
        <p:spPr>
          <a:xfrm>
            <a:off x="1584729" y="2583441"/>
            <a:ext cx="9645589" cy="523220"/>
          </a:xfrm>
          <a:prstGeom prst="rect">
            <a:avLst/>
          </a:prstGeom>
        </p:spPr>
        <p:txBody>
          <a:bodyPr wrap="none">
            <a:spAutoFit/>
          </a:bodyPr>
          <a:lstStyle/>
          <a:p>
            <a:pPr algn="ctr"/>
            <a:r>
              <a:rPr lang="ar-BH" sz="2800" b="1" dirty="0">
                <a:solidFill>
                  <a:sysClr val="windowText" lastClr="000000"/>
                </a:solidFill>
                <a:latin typeface="Sakkal Majalla" panose="02000000000000000000" pitchFamily="2" charset="-78"/>
                <a:cs typeface="Sakkal Majalla" panose="02000000000000000000" pitchFamily="2" charset="-78"/>
              </a:rPr>
              <a:t>اذكر </a:t>
            </a:r>
            <a:r>
              <a:rPr lang="ar-SA" sz="2800" b="1" dirty="0">
                <a:solidFill>
                  <a:sysClr val="windowText" lastClr="000000"/>
                </a:solidFill>
                <a:latin typeface="Sakkal Majalla" panose="02000000000000000000" pitchFamily="2" charset="-78"/>
                <a:cs typeface="Sakkal Majalla" panose="02000000000000000000" pitchFamily="2" charset="-78"/>
              </a:rPr>
              <a:t>أ</a:t>
            </a:r>
            <a:r>
              <a:rPr lang="ar-BH" sz="2800" b="1" dirty="0">
                <a:solidFill>
                  <a:sysClr val="windowText" lastClr="000000"/>
                </a:solidFill>
                <a:latin typeface="Sakkal Majalla" panose="02000000000000000000" pitchFamily="2" charset="-78"/>
                <a:cs typeface="Sakkal Majalla" panose="02000000000000000000" pitchFamily="2" charset="-78"/>
              </a:rPr>
              <a:t>قصر وقت للتبديل بين رحلة داخلية إلى دولية في المناطق التالية</a:t>
            </a:r>
            <a:r>
              <a:rPr lang="ar-SA" sz="2800" b="1" dirty="0">
                <a:solidFill>
                  <a:sysClr val="windowText" lastClr="000000"/>
                </a:solidFill>
                <a:latin typeface="Sakkal Majalla" panose="02000000000000000000" pitchFamily="2" charset="-78"/>
                <a:cs typeface="Sakkal Majalla" panose="02000000000000000000" pitchFamily="2" charset="-78"/>
              </a:rPr>
              <a:t> باستعانة بالجدول ادناه</a:t>
            </a:r>
            <a:r>
              <a:rPr lang="ar-BH" sz="2800" b="1" dirty="0">
                <a:solidFill>
                  <a:sysClr val="windowText" lastClr="000000"/>
                </a:solidFill>
                <a:latin typeface="Sakkal Majalla" panose="02000000000000000000" pitchFamily="2" charset="-78"/>
                <a:cs typeface="Sakkal Majalla" panose="02000000000000000000" pitchFamily="2" charset="-78"/>
              </a:rPr>
              <a:t>:</a:t>
            </a:r>
          </a:p>
        </p:txBody>
      </p:sp>
      <p:sp>
        <p:nvSpPr>
          <p:cNvPr id="34" name="مستطيل مستدير الزوايا 13">
            <a:extLst>
              <a:ext uri="{FF2B5EF4-FFF2-40B4-BE49-F238E27FC236}">
                <a16:creationId xmlns="" xmlns:a16="http://schemas.microsoft.com/office/drawing/2014/main" id="{BE5A6DA0-7BEC-41AA-B6FC-AACC3032D8BA}"/>
              </a:ext>
            </a:extLst>
          </p:cNvPr>
          <p:cNvSpPr/>
          <p:nvPr/>
        </p:nvSpPr>
        <p:spPr>
          <a:xfrm>
            <a:off x="6128776" y="364035"/>
            <a:ext cx="4005824"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35" name="Shape 606">
            <a:extLst>
              <a:ext uri="{FF2B5EF4-FFF2-40B4-BE49-F238E27FC236}">
                <a16:creationId xmlns="" xmlns:a16="http://schemas.microsoft.com/office/drawing/2014/main" id="{67C6D91B-8958-46F6-A978-91C82F1F73D2}"/>
              </a:ext>
            </a:extLst>
          </p:cNvPr>
          <p:cNvGrpSpPr/>
          <p:nvPr/>
        </p:nvGrpSpPr>
        <p:grpSpPr>
          <a:xfrm>
            <a:off x="8942837" y="475875"/>
            <a:ext cx="737899" cy="780556"/>
            <a:chOff x="1923675" y="1633650"/>
            <a:chExt cx="436000" cy="435975"/>
          </a:xfrm>
        </p:grpSpPr>
        <p:sp>
          <p:nvSpPr>
            <p:cNvPr id="36" name="Shape 607">
              <a:extLst>
                <a:ext uri="{FF2B5EF4-FFF2-40B4-BE49-F238E27FC236}">
                  <a16:creationId xmlns="" xmlns:a16="http://schemas.microsoft.com/office/drawing/2014/main" id="{CA436F41-E824-4E79-BBCC-A00479E8AF54}"/>
                </a:ext>
              </a:extLst>
            </p:cNvPr>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608">
              <a:extLst>
                <a:ext uri="{FF2B5EF4-FFF2-40B4-BE49-F238E27FC236}">
                  <a16:creationId xmlns="" xmlns:a16="http://schemas.microsoft.com/office/drawing/2014/main" id="{99885492-9A9A-4FAB-819B-A9243F1E35C9}"/>
                </a:ext>
              </a:extLst>
            </p:cNvPr>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609">
              <a:extLst>
                <a:ext uri="{FF2B5EF4-FFF2-40B4-BE49-F238E27FC236}">
                  <a16:creationId xmlns="" xmlns:a16="http://schemas.microsoft.com/office/drawing/2014/main" id="{64F5B9A1-D061-429B-BEA6-2780CA8A55B4}"/>
                </a:ext>
              </a:extLst>
            </p:cNvPr>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9" name="Shape 610">
              <a:extLst>
                <a:ext uri="{FF2B5EF4-FFF2-40B4-BE49-F238E27FC236}">
                  <a16:creationId xmlns="" xmlns:a16="http://schemas.microsoft.com/office/drawing/2014/main" id="{F91B63F0-2365-4FF9-817A-F48C6C4CE0FE}"/>
                </a:ext>
              </a:extLst>
            </p:cNvPr>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0" name="Shape 611">
              <a:extLst>
                <a:ext uri="{FF2B5EF4-FFF2-40B4-BE49-F238E27FC236}">
                  <a16:creationId xmlns="" xmlns:a16="http://schemas.microsoft.com/office/drawing/2014/main" id="{D5D27AB1-FE8C-4120-BD48-29BB307E58F0}"/>
                </a:ext>
              </a:extLst>
            </p:cNvPr>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1" name="Shape 612">
              <a:extLst>
                <a:ext uri="{FF2B5EF4-FFF2-40B4-BE49-F238E27FC236}">
                  <a16:creationId xmlns="" xmlns:a16="http://schemas.microsoft.com/office/drawing/2014/main" id="{33773EC9-4CD6-462E-9AE4-80387BCCC5CE}"/>
                </a:ext>
              </a:extLst>
            </p:cNvPr>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2" name="Rectangle 6">
            <a:extLst>
              <a:ext uri="{FF2B5EF4-FFF2-40B4-BE49-F238E27FC236}">
                <a16:creationId xmlns="" xmlns:a16="http://schemas.microsoft.com/office/drawing/2014/main" id="{0B769655-DF20-4845-97C8-A24971AD99C7}"/>
              </a:ext>
            </a:extLst>
          </p:cNvPr>
          <p:cNvSpPr/>
          <p:nvPr/>
        </p:nvSpPr>
        <p:spPr>
          <a:xfrm>
            <a:off x="5495026" y="541428"/>
            <a:ext cx="4268121"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نشــــــاط</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7" name="Rectangle 26">
            <a:extLst>
              <a:ext uri="{FF2B5EF4-FFF2-40B4-BE49-F238E27FC236}">
                <a16:creationId xmlns="" xmlns:a16="http://schemas.microsoft.com/office/drawing/2014/main" id="{ABAEF328-105B-43E2-B549-104332C0AA37}"/>
              </a:ext>
            </a:extLst>
          </p:cNvPr>
          <p:cNvSpPr/>
          <p:nvPr/>
        </p:nvSpPr>
        <p:spPr>
          <a:xfrm>
            <a:off x="2967922" y="4813540"/>
            <a:ext cx="2527104" cy="3019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3" name="Rectangle 42">
            <a:extLst>
              <a:ext uri="{FF2B5EF4-FFF2-40B4-BE49-F238E27FC236}">
                <a16:creationId xmlns="" xmlns:a16="http://schemas.microsoft.com/office/drawing/2014/main" id="{60A377A0-9729-46CD-B2C2-91F368825DBC}"/>
              </a:ext>
            </a:extLst>
          </p:cNvPr>
          <p:cNvSpPr/>
          <p:nvPr/>
        </p:nvSpPr>
        <p:spPr>
          <a:xfrm>
            <a:off x="6164141" y="4214668"/>
            <a:ext cx="2527104" cy="58161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TextBox 20">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3" name="Straight Connector 2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19732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ستطيل مستدير الزوايا 5">
            <a:extLst>
              <a:ext uri="{FF2B5EF4-FFF2-40B4-BE49-F238E27FC236}">
                <a16:creationId xmlns="" xmlns:a16="http://schemas.microsoft.com/office/drawing/2014/main" id="{36A7A073-DF2D-4333-8646-84AED5652101}"/>
              </a:ext>
            </a:extLst>
          </p:cNvPr>
          <p:cNvSpPr/>
          <p:nvPr/>
        </p:nvSpPr>
        <p:spPr>
          <a:xfrm>
            <a:off x="5932096" y="1537736"/>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smtClean="0">
                <a:solidFill>
                  <a:srgbClr val="3F5378"/>
                </a:solidFill>
              </a:rPr>
              <a:t>9. خط سير الرحلات </a:t>
            </a:r>
            <a:r>
              <a:rPr lang="en-US" sz="2000" b="1" dirty="0">
                <a:solidFill>
                  <a:srgbClr val="3F5378"/>
                </a:solidFill>
                <a:cs typeface="PT Bold Heading" panose="02010400000000000000" pitchFamily="2" charset="-78"/>
              </a:rPr>
              <a:t>Flight </a:t>
            </a:r>
            <a:r>
              <a:rPr lang="en-US" sz="2000" b="1" dirty="0" smtClean="0">
                <a:solidFill>
                  <a:srgbClr val="3F5378"/>
                </a:solidFill>
                <a:cs typeface="PT Bold Heading" panose="02010400000000000000" pitchFamily="2" charset="-78"/>
              </a:rPr>
              <a:t>routings</a:t>
            </a:r>
            <a:endParaRPr lang="ar-SA" sz="2000" b="1" dirty="0">
              <a:solidFill>
                <a:srgbClr val="3F5378"/>
              </a:solidFill>
              <a:cs typeface="PT Bold Heading" panose="02010400000000000000" pitchFamily="2" charset="-78"/>
            </a:endParaRPr>
          </a:p>
        </p:txBody>
      </p:sp>
      <p:sp>
        <p:nvSpPr>
          <p:cNvPr id="20" name="Rectangle 19">
            <a:extLst>
              <a:ext uri="{FF2B5EF4-FFF2-40B4-BE49-F238E27FC236}">
                <a16:creationId xmlns="" xmlns:a16="http://schemas.microsoft.com/office/drawing/2014/main" id="{0054C9B1-AA85-4CAC-BEC4-04935E5A0D88}"/>
              </a:ext>
            </a:extLst>
          </p:cNvPr>
          <p:cNvSpPr/>
          <p:nvPr/>
        </p:nvSpPr>
        <p:spPr>
          <a:xfrm>
            <a:off x="896923" y="2405452"/>
            <a:ext cx="10846238" cy="954107"/>
          </a:xfrm>
          <a:prstGeom prst="rect">
            <a:avLst/>
          </a:prstGeom>
        </p:spPr>
        <p:txBody>
          <a:bodyPr wrap="none">
            <a:spAutoFit/>
          </a:bodyPr>
          <a:lstStyle/>
          <a:p>
            <a:pPr algn="ctr"/>
            <a:r>
              <a:rPr lang="ar-SA" sz="2800" b="1" dirty="0" smtClean="0">
                <a:solidFill>
                  <a:sysClr val="windowText" lastClr="000000"/>
                </a:solidFill>
                <a:latin typeface="Sakkal Majalla" panose="02000000000000000000" pitchFamily="2" charset="-78"/>
                <a:cs typeface="Sakkal Majalla" panose="02000000000000000000" pitchFamily="2" charset="-78"/>
              </a:rPr>
              <a:t>تتطلب الكثير من الرحلات التوقف في بلد أو  اكثر , لذا فقد خصص في الدليل لكل شركة طيران جزء بأرقام </a:t>
            </a:r>
          </a:p>
          <a:p>
            <a:pPr algn="ctr"/>
            <a:r>
              <a:rPr lang="ar-SA" sz="2800" b="1" dirty="0" smtClean="0">
                <a:solidFill>
                  <a:sysClr val="windowText" lastClr="000000"/>
                </a:solidFill>
                <a:latin typeface="Sakkal Majalla" panose="02000000000000000000" pitchFamily="2" charset="-78"/>
                <a:cs typeface="Sakkal Majalla" panose="02000000000000000000" pitchFamily="2" charset="-78"/>
              </a:rPr>
              <a:t>رحلاتها المتعددة التوقف وأماكن توقفها باستعمال رموز المدن والمطارات مثال:</a:t>
            </a:r>
            <a:endParaRPr lang="ar-BH" sz="2800" b="1" dirty="0">
              <a:solidFill>
                <a:sysClr val="windowText" lastClr="000000"/>
              </a:solidFill>
              <a:latin typeface="Sakkal Majalla" panose="02000000000000000000" pitchFamily="2" charset="-78"/>
              <a:cs typeface="Sakkal Majalla" panose="02000000000000000000" pitchFamily="2" charset="-78"/>
            </a:endParaRPr>
          </a:p>
        </p:txBody>
      </p:sp>
      <p:sp>
        <p:nvSpPr>
          <p:cNvPr id="34" name="مستطيل مستدير الزوايا 13">
            <a:extLst>
              <a:ext uri="{FF2B5EF4-FFF2-40B4-BE49-F238E27FC236}">
                <a16:creationId xmlns="" xmlns:a16="http://schemas.microsoft.com/office/drawing/2014/main" id="{BE5A6DA0-7BEC-41AA-B6FC-AACC3032D8BA}"/>
              </a:ext>
            </a:extLst>
          </p:cNvPr>
          <p:cNvSpPr/>
          <p:nvPr/>
        </p:nvSpPr>
        <p:spPr>
          <a:xfrm>
            <a:off x="584005" y="334569"/>
            <a:ext cx="9975721"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2" name="Rectangle 6">
            <a:extLst>
              <a:ext uri="{FF2B5EF4-FFF2-40B4-BE49-F238E27FC236}">
                <a16:creationId xmlns="" xmlns:a16="http://schemas.microsoft.com/office/drawing/2014/main" id="{0B769655-DF20-4845-97C8-A24971AD99C7}"/>
              </a:ext>
            </a:extLst>
          </p:cNvPr>
          <p:cNvSpPr/>
          <p:nvPr/>
        </p:nvSpPr>
        <p:spPr>
          <a:xfrm>
            <a:off x="54715" y="393422"/>
            <a:ext cx="10128337"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1" name="Google Shape;536;p37">
            <a:extLst>
              <a:ext uri="{FF2B5EF4-FFF2-40B4-BE49-F238E27FC236}">
                <a16:creationId xmlns="" xmlns:a16="http://schemas.microsoft.com/office/drawing/2014/main" id="{7FC1B916-0A62-4F9E-AE2F-2B9EAB95432E}"/>
              </a:ext>
            </a:extLst>
          </p:cNvPr>
          <p:cNvGrpSpPr/>
          <p:nvPr/>
        </p:nvGrpSpPr>
        <p:grpSpPr>
          <a:xfrm>
            <a:off x="9757863" y="390612"/>
            <a:ext cx="723406" cy="912661"/>
            <a:chOff x="590250" y="244200"/>
            <a:chExt cx="407975" cy="532175"/>
          </a:xfrm>
        </p:grpSpPr>
        <p:sp>
          <p:nvSpPr>
            <p:cNvPr id="22" name="Google Shape;537;p37">
              <a:extLst>
                <a:ext uri="{FF2B5EF4-FFF2-40B4-BE49-F238E27FC236}">
                  <a16:creationId xmlns=""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8;p37">
              <a:extLst>
                <a:ext uri="{FF2B5EF4-FFF2-40B4-BE49-F238E27FC236}">
                  <a16:creationId xmlns=""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39;p37">
              <a:extLst>
                <a:ext uri="{FF2B5EF4-FFF2-40B4-BE49-F238E27FC236}">
                  <a16:creationId xmlns=""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40;p37">
              <a:extLst>
                <a:ext uri="{FF2B5EF4-FFF2-40B4-BE49-F238E27FC236}">
                  <a16:creationId xmlns=""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1;p37">
              <a:extLst>
                <a:ext uri="{FF2B5EF4-FFF2-40B4-BE49-F238E27FC236}">
                  <a16:creationId xmlns=""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2;p37">
              <a:extLst>
                <a:ext uri="{FF2B5EF4-FFF2-40B4-BE49-F238E27FC236}">
                  <a16:creationId xmlns=""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43;p37">
              <a:extLst>
                <a:ext uri="{FF2B5EF4-FFF2-40B4-BE49-F238E27FC236}">
                  <a16:creationId xmlns=""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4;p37">
              <a:extLst>
                <a:ext uri="{FF2B5EF4-FFF2-40B4-BE49-F238E27FC236}">
                  <a16:creationId xmlns=""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5;p37">
              <a:extLst>
                <a:ext uri="{FF2B5EF4-FFF2-40B4-BE49-F238E27FC236}">
                  <a16:creationId xmlns=""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6;p37">
              <a:extLst>
                <a:ext uri="{FF2B5EF4-FFF2-40B4-BE49-F238E27FC236}">
                  <a16:creationId xmlns=""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7;p37">
              <a:extLst>
                <a:ext uri="{FF2B5EF4-FFF2-40B4-BE49-F238E27FC236}">
                  <a16:creationId xmlns=""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8;p37">
              <a:extLst>
                <a:ext uri="{FF2B5EF4-FFF2-40B4-BE49-F238E27FC236}">
                  <a16:creationId xmlns=""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9;p37">
              <a:extLst>
                <a:ext uri="{FF2B5EF4-FFF2-40B4-BE49-F238E27FC236}">
                  <a16:creationId xmlns=""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0;p37">
              <a:extLst>
                <a:ext uri="{FF2B5EF4-FFF2-40B4-BE49-F238E27FC236}">
                  <a16:creationId xmlns=""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6118" r="1454" b="-1"/>
          <a:stretch/>
        </p:blipFill>
        <p:spPr>
          <a:xfrm>
            <a:off x="175759" y="4461738"/>
            <a:ext cx="5756337" cy="1509426"/>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441" t="29277" r="-1405" b="38376"/>
          <a:stretch/>
        </p:blipFill>
        <p:spPr>
          <a:xfrm>
            <a:off x="5642517" y="3359559"/>
            <a:ext cx="6435610" cy="1689631"/>
          </a:xfrm>
          <a:prstGeom prst="rect">
            <a:avLst/>
          </a:prstGeom>
        </p:spPr>
      </p:pic>
      <p:sp>
        <p:nvSpPr>
          <p:cNvPr id="24" name="TextBox 23">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30" name="Straight Connector 2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Rectangle 30"/>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40104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مستدير الزوايا 13"/>
          <p:cNvSpPr/>
          <p:nvPr/>
        </p:nvSpPr>
        <p:spPr>
          <a:xfrm>
            <a:off x="3194517" y="276844"/>
            <a:ext cx="7025316"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028120" y="333506"/>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 xmlns:a16="http://schemas.microsoft.com/office/drawing/2014/main" id="{E428B626-5282-4644-B004-273CB12F5E62}"/>
              </a:ext>
            </a:extLst>
          </p:cNvPr>
          <p:cNvSpPr/>
          <p:nvPr/>
        </p:nvSpPr>
        <p:spPr>
          <a:xfrm>
            <a:off x="152400" y="1445619"/>
            <a:ext cx="11898702" cy="471498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 xmlns:a16="http://schemas.microsoft.com/office/drawing/2014/main" id="{D43DF005-8041-4649-930B-EA0F93BF19FC}"/>
              </a:ext>
            </a:extLst>
          </p:cNvPr>
          <p:cNvSpPr/>
          <p:nvPr/>
        </p:nvSpPr>
        <p:spPr>
          <a:xfrm>
            <a:off x="7693340"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 xmlns:a16="http://schemas.microsoft.com/office/drawing/2014/main" id="{2CCE1C5A-EBE4-4EAA-B3C2-7AACA1CC56E8}"/>
              </a:ext>
            </a:extLst>
          </p:cNvPr>
          <p:cNvSpPr txBox="1"/>
          <p:nvPr/>
        </p:nvSpPr>
        <p:spPr>
          <a:xfrm>
            <a:off x="146649" y="1756297"/>
            <a:ext cx="11436173" cy="1323439"/>
          </a:xfrm>
          <a:prstGeom prst="rect">
            <a:avLst/>
          </a:prstGeom>
          <a:noFill/>
        </p:spPr>
        <p:txBody>
          <a:bodyPr wrap="square" rtlCol="1">
            <a:spAutoFit/>
          </a:bodyPr>
          <a:lstStyle/>
          <a:p>
            <a:pPr algn="r" rtl="1"/>
            <a:r>
              <a:rPr lang="ar-SA" sz="4000" b="1" dirty="0">
                <a:latin typeface="Sakkal Majalla" panose="02000000000000000000" pitchFamily="2" charset="-78"/>
                <a:cs typeface="Sakkal Majalla" panose="02000000000000000000" pitchFamily="2" charset="-78"/>
              </a:rPr>
              <a:t>4. تستعمل </a:t>
            </a:r>
            <a:r>
              <a:rPr lang="en-US" sz="4000" b="1" dirty="0">
                <a:latin typeface="Sakkal Majalla" panose="02000000000000000000" pitchFamily="2" charset="-78"/>
                <a:cs typeface="Sakkal Majalla" panose="02000000000000000000" pitchFamily="2" charset="-78"/>
              </a:rPr>
              <a:t>Minimum Connecting Times</a:t>
            </a:r>
            <a:r>
              <a:rPr lang="ar-SA" sz="4000" b="1" dirty="0">
                <a:latin typeface="Sakkal Majalla" panose="02000000000000000000" pitchFamily="2" charset="-78"/>
                <a:cs typeface="Sakkal Majalla" panose="02000000000000000000" pitchFamily="2" charset="-78"/>
              </a:rPr>
              <a:t> لمعرفة وقت الإقلاع والوصول للرحلة.</a:t>
            </a:r>
          </a:p>
        </p:txBody>
      </p:sp>
      <p:sp>
        <p:nvSpPr>
          <p:cNvPr id="31" name="Flowchart: Terminator 5">
            <a:hlinkClick r:id="rId2" action="ppaction://hlinksldjump"/>
            <a:extLst>
              <a:ext uri="{FF2B5EF4-FFF2-40B4-BE49-F238E27FC236}">
                <a16:creationId xmlns="" xmlns:a16="http://schemas.microsoft.com/office/drawing/2014/main" id="{C2C242FD-D4B4-411A-B7D0-9F429FC9E38C}"/>
              </a:ext>
            </a:extLst>
          </p:cNvPr>
          <p:cNvSpPr/>
          <p:nvPr/>
        </p:nvSpPr>
        <p:spPr>
          <a:xfrm>
            <a:off x="6707176" y="3429000"/>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صح</a:t>
            </a:r>
            <a:r>
              <a:rPr lang="en-US" sz="3600" dirty="0">
                <a:solidFill>
                  <a:schemeClr val="bg1"/>
                </a:solidFill>
                <a:cs typeface="PT Bold Heading" panose="02010400000000000000" pitchFamily="2" charset="-78"/>
              </a:rPr>
              <a:t> </a:t>
            </a:r>
          </a:p>
        </p:txBody>
      </p:sp>
      <p:sp>
        <p:nvSpPr>
          <p:cNvPr id="32" name="Flowchart: Terminator 6">
            <a:hlinkClick r:id="rId3" action="ppaction://hlinksldjump"/>
            <a:extLst>
              <a:ext uri="{FF2B5EF4-FFF2-40B4-BE49-F238E27FC236}">
                <a16:creationId xmlns="" xmlns:a16="http://schemas.microsoft.com/office/drawing/2014/main" id="{5C8C1C8F-423E-4C9B-886D-0403D68E4CDD}"/>
              </a:ext>
            </a:extLst>
          </p:cNvPr>
          <p:cNvSpPr/>
          <p:nvPr/>
        </p:nvSpPr>
        <p:spPr>
          <a:xfrm>
            <a:off x="2880684" y="3429000"/>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خطأ</a:t>
            </a:r>
            <a:endParaRPr lang="en-US" sz="3600" dirty="0">
              <a:solidFill>
                <a:schemeClr val="bg1"/>
              </a:solidFill>
              <a:cs typeface="PT Bold Heading" panose="02010400000000000000" pitchFamily="2" charset="-78"/>
            </a:endParaRPr>
          </a:p>
        </p:txBody>
      </p:sp>
      <p:sp>
        <p:nvSpPr>
          <p:cNvPr id="10" name="TextBox 9">
            <a:extLst>
              <a:ext uri="{FF2B5EF4-FFF2-40B4-BE49-F238E27FC236}">
                <a16:creationId xmlns="" xmlns:a16="http://schemas.microsoft.com/office/drawing/2014/main" id="{96F1A031-4685-48D9-B8FB-35492BE61E33}"/>
              </a:ext>
            </a:extLst>
          </p:cNvPr>
          <p:cNvSpPr txBox="1"/>
          <p:nvPr/>
        </p:nvSpPr>
        <p:spPr>
          <a:xfrm>
            <a:off x="399855" y="6336342"/>
            <a:ext cx="7522234" cy="32072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R="0" algn="r">
              <a:lnSpc>
                <a:spcPct val="106000"/>
              </a:lnSpc>
              <a:spcBef>
                <a:spcPts val="0"/>
              </a:spcBef>
              <a:spcAft>
                <a:spcPts val="800"/>
              </a:spcAft>
              <a:defRPr sz="1400" b="1">
                <a:solidFill>
                  <a:srgbClr val="000000"/>
                </a:solidFill>
                <a:effectLst/>
                <a:latin typeface="Calibri" panose="020F0502020204030204" pitchFamily="34" charset="0"/>
                <a:ea typeface="Calibri" panose="020F0502020204030204" pitchFamily="34" charset="0"/>
                <a:cs typeface="Sakkal Majalla" panose="02000000000000000000" pitchFamily="2" charset="-78"/>
              </a:defRPr>
            </a:lvl1pPr>
          </a:lstStyle>
          <a:p>
            <a:r>
              <a:rPr lang="ar-SA" dirty="0"/>
              <a:t>الوحدة:  دليل الرحلات بشركات الطيران (النسخة العالمية)  </a:t>
            </a:r>
            <a:r>
              <a:rPr lang="ar-SA" dirty="0"/>
              <a:t>2                </a:t>
            </a:r>
            <a:r>
              <a:rPr lang="ar-SA" dirty="0"/>
              <a:t>أعمال مكاتب وكالات السفريات       </a:t>
            </a:r>
            <a:r>
              <a:rPr lang="ar-SA" dirty="0"/>
              <a:t>           </a:t>
            </a:r>
            <a:r>
              <a:rPr lang="ar-SA" dirty="0"/>
              <a:t>سفر 312</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2" name="Straight Connector 11"/>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48958125"/>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48</TotalTime>
  <Words>911</Words>
  <Application>Microsoft Office PowerPoint</Application>
  <PresentationFormat>Widescreen</PresentationFormat>
  <Paragraphs>113</Paragraphs>
  <Slides>19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Al-Mateen</vt:lpstr>
      <vt:lpstr>AL-Mohanad</vt:lpstr>
      <vt:lpstr>Arial</vt:lpstr>
      <vt:lpstr>Arial Black</vt:lpstr>
      <vt:lpstr>Calibri</vt:lpstr>
      <vt:lpstr>Calibri Light</vt:lpstr>
      <vt:lpstr>Century</vt:lpstr>
      <vt:lpstr>PT Bold Heading</vt:lpstr>
      <vt:lpstr>Sakkal Majalla</vt:lpstr>
      <vt:lpstr>Simplified Arabic</vt:lpstr>
      <vt:lpstr>Times New Roman</vt:lpstr>
      <vt:lpstr>Wingdings</vt:lpstr>
      <vt:lpstr>Office Theme</vt:lpstr>
      <vt:lpstr>أعمال مكاتب وكالات السفريات (2)  سفر 312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Mariam Jassim Khadem</cp:lastModifiedBy>
  <cp:revision>8</cp:revision>
  <cp:lastPrinted>2021-01-17T11:49:49Z</cp:lastPrinted>
  <dcterms:created xsi:type="dcterms:W3CDTF">2020-03-04T10:47:58Z</dcterms:created>
  <dcterms:modified xsi:type="dcterms:W3CDTF">2021-01-25T08:05:27Z</dcterms:modified>
</cp:coreProperties>
</file>