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edunet.com/" TargetMode="Externa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6007" y="2670595"/>
            <a:ext cx="5014140" cy="1779049"/>
          </a:xfrm>
        </p:spPr>
        <p:txBody>
          <a:bodyPr>
            <a:noAutofit/>
          </a:bodyPr>
          <a:lstStyle/>
          <a:p>
            <a:pPr rtl="1"/>
            <a:r>
              <a:rPr lang="ar-BH" b="1" dirty="0" smtClean="0">
                <a:cs typeface="+mn-cs"/>
              </a:rPr>
              <a:t>الوحدة الخامسة</a:t>
            </a:r>
            <a:br>
              <a:rPr lang="ar-BH" b="1" dirty="0" smtClean="0">
                <a:cs typeface="+mn-cs"/>
              </a:rPr>
            </a:br>
            <a:r>
              <a:rPr lang="ar-BH" b="1" dirty="0" smtClean="0">
                <a:cs typeface="+mn-cs"/>
              </a:rPr>
              <a:t>آثار السياحة</a:t>
            </a:r>
            <a:br>
              <a:rPr lang="ar-BH" b="1" dirty="0" smtClean="0">
                <a:cs typeface="+mn-cs"/>
              </a:rPr>
            </a:br>
            <a:r>
              <a:rPr lang="ar-BH" sz="3600" b="1" dirty="0">
                <a:cs typeface="+mn-cs"/>
              </a:rPr>
              <a:t>(الفصل </a:t>
            </a:r>
            <a:r>
              <a:rPr lang="ar-SA" sz="3600" b="1" dirty="0">
                <a:cs typeface="+mn-cs"/>
              </a:rPr>
              <a:t>14</a:t>
            </a:r>
            <a:r>
              <a:rPr lang="ar-BH" sz="3600" b="1" dirty="0">
                <a:cs typeface="+mn-cs"/>
              </a:rPr>
              <a:t> ـ 15)</a:t>
            </a:r>
            <a:br>
              <a:rPr lang="ar-BH" sz="3600" b="1" dirty="0">
                <a:cs typeface="+mn-cs"/>
              </a:rPr>
            </a:br>
            <a:endParaRPr lang="en-US" sz="3600" b="1" dirty="0">
              <a:cs typeface="+mn-cs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4845565"/>
            <a:ext cx="42672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>
                <a:solidFill>
                  <a:schemeClr val="bg1"/>
                </a:solidFill>
              </a:rPr>
              <a:t>مقرر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ar-BH" sz="2800" b="1" dirty="0">
                <a:solidFill>
                  <a:schemeClr val="bg1"/>
                </a:solidFill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07366" y="6345985"/>
            <a:ext cx="8164513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الفصل: الدراسي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(اختياري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                 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الثاني أو الثالث    </a:t>
            </a:r>
            <a:r>
              <a:rPr lang="ar-SA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الصفحة: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134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-143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00289" y="1716113"/>
            <a:ext cx="3107652" cy="2756695"/>
            <a:chOff x="741032" y="1384685"/>
            <a:chExt cx="3107652" cy="2756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189958" y="935759"/>
              <a:ext cx="2209800" cy="31076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ContrastingRightFacing"/>
              <a:lightRig rig="threePt" dir="t"/>
            </a:scene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4000" y="2804678"/>
              <a:ext cx="1905000" cy="1336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AutoShape 4" descr="كيفية وزن حقائب السفر: 10 خطوات (صور توضيحية) - wikiHo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133600" y="40116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603" y="768295"/>
            <a:ext cx="49717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انتهى الدرس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آملين 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تحقيق 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أهدف درس </a:t>
            </a:r>
            <a:r>
              <a:rPr lang="ar-SA" sz="3200" b="1" dirty="0" smtClean="0">
                <a:solidFill>
                  <a:schemeClr val="bg1"/>
                </a:solidFill>
                <a:latin typeface="Sakkal Majalla"/>
              </a:rPr>
              <a:t>آثار السياحة 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/>
              </a:rPr>
              <a:t>شكرا 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مع التوفيق </a:t>
            </a:r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والنجاح</a:t>
            </a:r>
          </a:p>
          <a:p>
            <a:pPr algn="r"/>
            <a:endParaRPr lang="ar-BH" sz="2400" b="1" u="sng" dirty="0">
              <a:solidFill>
                <a:srgbClr val="FF0000"/>
              </a:solidFill>
              <a:latin typeface="Sakkal Majalla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Sakkal Majalla"/>
                <a:cs typeface="Arial" panose="020B0604020202020204" pitchFamily="34" charset="0"/>
                <a:hlinkClick r:id="rId5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Sakkal Majalla"/>
                <a:cs typeface="Arial" panose="020B0604020202020204" pitchFamily="34" charset="0"/>
              </a:rPr>
              <a:t>       </a:t>
            </a:r>
            <a:r>
              <a:rPr lang="ar-BH" sz="2000" b="1" dirty="0">
                <a:latin typeface="Sakkal Majalla"/>
              </a:rPr>
              <a:t>1- </a:t>
            </a:r>
            <a:r>
              <a:rPr lang="ar-BH" sz="2000" b="1" dirty="0">
                <a:latin typeface="Sakkal Majalla"/>
              </a:rPr>
              <a:t>زيارة البوابة التعليمية </a:t>
            </a:r>
            <a:endParaRPr lang="en-US" sz="2000" b="1" dirty="0">
              <a:latin typeface="Sakkal Majalla"/>
              <a:cs typeface="Arial" panose="020B0604020202020204" pitchFamily="34" charset="0"/>
            </a:endParaRPr>
          </a:p>
          <a:p>
            <a:pPr algn="r"/>
            <a:r>
              <a:rPr lang="ar-BH" sz="2000" b="1" dirty="0">
                <a:latin typeface="Sakkal Majalla"/>
              </a:rPr>
              <a:t>        2- </a:t>
            </a:r>
            <a:r>
              <a:rPr lang="ar-BH" sz="2000" b="1" dirty="0">
                <a:latin typeface="Sakkal Majalla"/>
              </a:rPr>
              <a:t>حل أسئلة وأنشطة الكتاب المدرسي.</a:t>
            </a:r>
            <a:endParaRPr lang="en-US" sz="2000" b="1" dirty="0">
              <a:latin typeface="Sakkal Majalla"/>
              <a:cs typeface="Arial" pitchFamily="34" charset="0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0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1" y="2350173"/>
            <a:ext cx="7671593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/>
              <a:t>بعد </a:t>
            </a:r>
            <a:r>
              <a:rPr lang="ar-BH" sz="3400" b="1" u="sng" dirty="0"/>
              <a:t>درستك لهذه الوحدة ينبغي أن تكون قادرًا على أن</a:t>
            </a:r>
            <a:r>
              <a:rPr lang="en-GB" sz="3400" b="1" u="sng" dirty="0"/>
              <a:t>:</a:t>
            </a:r>
            <a:endParaRPr lang="en-GB" sz="3400" b="1" u="sng" dirty="0"/>
          </a:p>
        </p:txBody>
      </p:sp>
      <p:grpSp>
        <p:nvGrpSpPr>
          <p:cNvPr id="6" name="Group 5"/>
          <p:cNvGrpSpPr/>
          <p:nvPr/>
        </p:nvGrpSpPr>
        <p:grpSpPr>
          <a:xfrm>
            <a:off x="2667000" y="1460017"/>
            <a:ext cx="7539352" cy="736642"/>
            <a:chOff x="1143000" y="1460017"/>
            <a:chExt cx="7539352" cy="736642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</a:rPr>
                <a:t>الهداف</a:t>
              </a:r>
              <a:r>
                <a:rPr lang="en-GB" sz="3200" b="1" dirty="0">
                  <a:solidFill>
                    <a:schemeClr val="bg1"/>
                  </a:solidFill>
                </a:rPr>
                <a:t> 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799812" y="3244335"/>
            <a:ext cx="4953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/>
              <a:t>1- </a:t>
            </a:r>
            <a:r>
              <a:rPr lang="ar-SA" sz="2400" b="1" dirty="0"/>
              <a:t>يعدد الآثار الاقتصادية للسياحة.</a:t>
            </a:r>
            <a:endParaRPr lang="ar-BH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2514600" y="3682482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/>
              <a:t>2- </a:t>
            </a:r>
            <a:r>
              <a:rPr lang="ar-SA" sz="2400" b="1" dirty="0"/>
              <a:t>يستنتج الآثار الإيجابية والسلبية الاجتماعية والثقافية للسياحة</a:t>
            </a:r>
            <a:r>
              <a:rPr lang="ar-BH" sz="2400" b="1" dirty="0"/>
              <a:t>.</a:t>
            </a:r>
            <a:endParaRPr lang="ar-BH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3764847" y="4099146"/>
            <a:ext cx="5952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3</a:t>
            </a:r>
            <a:r>
              <a:rPr lang="ar-BH" sz="2400" b="1" dirty="0"/>
              <a:t>- </a:t>
            </a:r>
            <a:r>
              <a:rPr lang="ar-SA" sz="2400" b="1" dirty="0"/>
              <a:t>يحدد التأثيرات السلبية للسياحة على البيئة الطبيعية</a:t>
            </a:r>
            <a:r>
              <a:rPr lang="ar-BH" sz="2400" b="1" dirty="0"/>
              <a:t>.</a:t>
            </a:r>
            <a:endParaRPr lang="ar-BH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24201" y="360070"/>
            <a:ext cx="4793108" cy="4566842"/>
            <a:chOff x="4208283" y="924043"/>
            <a:chExt cx="4793108" cy="4566842"/>
          </a:xfrm>
        </p:grpSpPr>
        <p:sp>
          <p:nvSpPr>
            <p:cNvPr id="16" name="Pentagon 15"/>
            <p:cNvSpPr/>
            <p:nvPr/>
          </p:nvSpPr>
          <p:spPr>
            <a:xfrm rot="10800000" flipV="1">
              <a:off x="6053335" y="924043"/>
              <a:ext cx="2502070" cy="689875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>
                <a:rot lat="21299999" lon="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bg1"/>
                  </a:solidFill>
                </a:rPr>
                <a:t>الآثار الاقتصادية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08283" y="1705233"/>
              <a:ext cx="479310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SA" sz="2000" b="1" dirty="0"/>
                <a:t>تولد السياحة الدخول للبلد المضيف</a:t>
              </a:r>
              <a:r>
                <a:rPr lang="ar-BH" sz="2000" b="1" dirty="0"/>
                <a:t>.</a:t>
              </a:r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SA" sz="2000" b="1" dirty="0"/>
                <a:t>تحتاج صناعة السياحة إلى أعداد كبيرة من العاملين</a:t>
              </a:r>
              <a:r>
                <a:rPr lang="ar-BH" sz="2000" b="1" dirty="0"/>
                <a:t>.</a:t>
              </a:r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SA" sz="2000" b="1" dirty="0"/>
                <a:t>تساهم السياحة في زيادة مصادر وحجم الإيرادات العامة للدولة </a:t>
              </a:r>
              <a:r>
                <a:rPr lang="ar-BH" sz="2000" b="1" dirty="0"/>
                <a:t>.</a:t>
              </a:r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SA" sz="2000" b="1" dirty="0"/>
                <a:t>زيادة العملات الأجنبية </a:t>
              </a:r>
              <a:r>
                <a:rPr lang="ar-BH" sz="2000" b="1" dirty="0"/>
                <a:t>.</a:t>
              </a:r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SA" sz="2000" b="1" dirty="0"/>
                <a:t>انتعاش الحركة السياحية في الدولة </a:t>
              </a:r>
              <a:r>
                <a:rPr lang="ar-BH" sz="2000" b="1" dirty="0"/>
                <a:t>.</a:t>
              </a:r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BH" sz="2000" b="1" dirty="0"/>
                <a:t> </a:t>
              </a:r>
              <a:r>
                <a:rPr lang="ar-SA" sz="2000" b="1" dirty="0"/>
                <a:t>تحقيق التوازن الاقتصادي والاجتماعي بين سكان المناطق النائية </a:t>
              </a:r>
              <a:r>
                <a:rPr lang="ar-BH" sz="2000" b="1" dirty="0"/>
                <a:t>. </a:t>
              </a:r>
              <a:endParaRPr lang="ar-SA" sz="2000" b="1" dirty="0"/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SA" sz="2000" b="1" dirty="0"/>
                <a:t>التنمية السياحية في الأماكن التي تتمتع بالمزايا الطبيعية والمناخية كالشواطئ وغيرها.</a:t>
              </a:r>
            </a:p>
            <a:p>
              <a:pPr marL="285750" indent="-285750" algn="r" rtl="1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ar-SA" sz="2000" b="1" dirty="0"/>
                <a:t>تحول المبالغ التي يصرفها السايح الى رواتب وأجور للعاملين.</a:t>
              </a:r>
              <a:endParaRPr lang="ar-BH" sz="2000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961" y="4191000"/>
            <a:ext cx="2023120" cy="1872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1576897" y="120082"/>
            <a:ext cx="1760808" cy="165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98574" y="116027"/>
            <a:ext cx="4885348" cy="54938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dirty="0"/>
              <a:t>الفصل الرابع والخامس عشر: آثار السياحة</a:t>
            </a:r>
            <a:endParaRPr lang="en-US" dirty="0"/>
          </a:p>
        </p:txBody>
      </p:sp>
      <p:sp>
        <p:nvSpPr>
          <p:cNvPr id="49" name="Pentagon 48"/>
          <p:cNvSpPr/>
          <p:nvPr/>
        </p:nvSpPr>
        <p:spPr>
          <a:xfrm rot="10800000" flipV="1">
            <a:off x="4871459" y="805400"/>
            <a:ext cx="2837587" cy="689875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</a:rPr>
              <a:t>الآثار </a:t>
            </a:r>
            <a:r>
              <a:rPr lang="ar-BH" sz="2400" b="1" dirty="0">
                <a:solidFill>
                  <a:schemeClr val="tx1"/>
                </a:solidFill>
              </a:rPr>
              <a:t>الاجتماعية والثقافية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15034" y="1896461"/>
            <a:ext cx="3464949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solidFill>
                  <a:srgbClr val="00B050"/>
                </a:solidFill>
              </a:rPr>
              <a:t>معرفة ثقافات وأفكار مختلفة.</a:t>
            </a: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solidFill>
                  <a:srgbClr val="00B050"/>
                </a:solidFill>
              </a:rPr>
              <a:t>دعم الثقافة والاهتمام بالتراث.</a:t>
            </a: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solidFill>
                  <a:srgbClr val="00B050"/>
                </a:solidFill>
              </a:rPr>
              <a:t>تبادل الأفكار والثقافات. </a:t>
            </a: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solidFill>
                  <a:srgbClr val="00B050"/>
                </a:solidFill>
              </a:rPr>
              <a:t>رفع المستوى الاجتماعي والثقافي.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72284" y="1974019"/>
            <a:ext cx="358401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solidFill>
                  <a:srgbClr val="FF0000"/>
                </a:solidFill>
              </a:rPr>
              <a:t>التحولات الاجتماعية.</a:t>
            </a: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solidFill>
                  <a:srgbClr val="FF0000"/>
                </a:solidFill>
              </a:rPr>
              <a:t>التصادم الثقافي.</a:t>
            </a: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solidFill>
                  <a:srgbClr val="FF0000"/>
                </a:solidFill>
              </a:rPr>
              <a:t>انتشار بعض الأمراض والممنوعات.</a:t>
            </a: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ar-BH" sz="2000" b="1" dirty="0">
                <a:solidFill>
                  <a:srgbClr val="FF0000"/>
                </a:solidFill>
              </a:rPr>
              <a:t>انتشار بعض الجرائم كالتهريب.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35826" y="1444395"/>
            <a:ext cx="10134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الإيجابية</a:t>
            </a:r>
            <a:endParaRPr lang="en-US" sz="24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235356" y="2852742"/>
            <a:ext cx="2057869" cy="341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238896" y="2701321"/>
            <a:ext cx="2004705" cy="357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Rectangle 52"/>
          <p:cNvSpPr/>
          <p:nvPr/>
        </p:nvSpPr>
        <p:spPr>
          <a:xfrm>
            <a:off x="4003535" y="1370640"/>
            <a:ext cx="995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السلبية</a:t>
            </a:r>
            <a:endParaRPr lang="en-US" sz="28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9" grpId="0" animBg="1"/>
      <p:bldP spid="50" grpId="0" animBg="1"/>
      <p:bldP spid="52" grpId="0" animBg="1"/>
      <p:bldP spid="6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285698" y="603051"/>
            <a:ext cx="1955678" cy="2750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178939" y="4639954"/>
            <a:ext cx="1065612" cy="16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entagon 5"/>
          <p:cNvSpPr/>
          <p:nvPr/>
        </p:nvSpPr>
        <p:spPr>
          <a:xfrm rot="10800000" flipV="1">
            <a:off x="4953001" y="457201"/>
            <a:ext cx="2669829" cy="689875"/>
          </a:xfrm>
          <a:prstGeom prst="homePlat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الآثار </a:t>
            </a:r>
            <a:r>
              <a:rPr lang="ar-BH" sz="2400" b="1" dirty="0">
                <a:solidFill>
                  <a:schemeClr val="bg1"/>
                </a:solidFill>
              </a:rPr>
              <a:t>البيئية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924800" y="4795605"/>
            <a:ext cx="1714854" cy="1215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5910580" y="27908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00B050"/>
                </a:solidFill>
              </a:rPr>
              <a:t>الاهتمام بالسياحة.</a:t>
            </a: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00B050"/>
                </a:solidFill>
              </a:rPr>
              <a:t>غرس </a:t>
            </a:r>
            <a:r>
              <a:rPr lang="ar-BH" sz="2000" b="1" dirty="0">
                <a:solidFill>
                  <a:srgbClr val="00B050"/>
                </a:solidFill>
              </a:rPr>
              <a:t>قيم المحافظة على البيئة.</a:t>
            </a: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00B050"/>
                </a:solidFill>
              </a:rPr>
              <a:t>استغلال الحياة البرية سياحيا.</a:t>
            </a: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solidFill>
                  <a:srgbClr val="00B050"/>
                </a:solidFill>
              </a:rPr>
              <a:t>بناء محطات معالجة المياه لخفض التلوث</a:t>
            </a:r>
            <a:r>
              <a:rPr lang="ar-BH" b="1" dirty="0">
                <a:solidFill>
                  <a:srgbClr val="00B050"/>
                </a:solidFill>
              </a:rPr>
              <a:t>.</a:t>
            </a:r>
            <a:endParaRPr lang="ar-BH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0310" y="2704312"/>
            <a:ext cx="47771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b="1" dirty="0">
                <a:solidFill>
                  <a:srgbClr val="FF0000"/>
                </a:solidFill>
              </a:rPr>
              <a:t>تخريب البيئة الطبيعية.</a:t>
            </a:r>
            <a:endParaRPr lang="ar-BH" b="1" dirty="0">
              <a:solidFill>
                <a:srgbClr val="FF0000"/>
              </a:solidFill>
            </a:endParaRP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b="1" dirty="0">
                <a:solidFill>
                  <a:srgbClr val="FF0000"/>
                </a:solidFill>
              </a:rPr>
              <a:t>تلوث.</a:t>
            </a:r>
            <a:endParaRPr lang="ar-SA" b="1" dirty="0">
              <a:solidFill>
                <a:srgbClr val="FF0000"/>
              </a:solidFill>
            </a:endParaRPr>
          </a:p>
          <a:p>
            <a:pPr marL="800100" lvl="1" indent="-342900" algn="r" rt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ar-SA" sz="1600" b="1" dirty="0">
                <a:solidFill>
                  <a:srgbClr val="FF0000"/>
                </a:solidFill>
              </a:rPr>
              <a:t>تلوث الهواء والصوت نتيجة لاستخدام وسائل النقل.</a:t>
            </a:r>
          </a:p>
          <a:p>
            <a:pPr marL="800100" lvl="1" indent="-342900" algn="r" rt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ar-SA" sz="1600" b="1" dirty="0">
                <a:solidFill>
                  <a:srgbClr val="FF0000"/>
                </a:solidFill>
              </a:rPr>
              <a:t>تلوث الماء من عملية السقي واستخدام المبيدات والأدوية والأسمدة في المنتجات الطبيعية.</a:t>
            </a:r>
          </a:p>
          <a:p>
            <a:pPr marL="800100" lvl="1" indent="-342900" algn="r" rt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ar-SA" sz="1600" b="1" dirty="0">
                <a:solidFill>
                  <a:srgbClr val="FF0000"/>
                </a:solidFill>
              </a:rPr>
              <a:t>مخلفات السياح.</a:t>
            </a:r>
            <a:endParaRPr lang="ar-BH" sz="1600" b="1" dirty="0">
              <a:solidFill>
                <a:srgbClr val="FF0000"/>
              </a:solidFill>
            </a:endParaRP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b="1" dirty="0">
                <a:solidFill>
                  <a:srgbClr val="FF0000"/>
                </a:solidFill>
              </a:rPr>
              <a:t>الكثافة العددية تفتت الأبنية الأثرية.</a:t>
            </a: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BH" b="1" dirty="0">
                <a:solidFill>
                  <a:srgbClr val="FF0000"/>
                </a:solidFill>
              </a:rPr>
              <a:t>تضرر صحة الحيوانات البرية وعدونيتها.</a:t>
            </a:r>
            <a:endParaRPr lang="ar-BH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7130" y="1791920"/>
            <a:ext cx="11576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الإيجابيات</a:t>
            </a:r>
            <a:endParaRPr lang="en-US" sz="24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5392" y="1791919"/>
            <a:ext cx="11641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السلبيات</a:t>
            </a:r>
            <a:endParaRPr lang="en-US" sz="28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721434" y="1482392"/>
            <a:ext cx="471934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بناء بنية تحتية قوية.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5545305" y="2678591"/>
            <a:ext cx="4877183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ب- 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ترميم الأبنية التاريخية والحدائق.</a:t>
            </a:r>
            <a:endParaRPr lang="ar-BH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5536554" y="3874458"/>
            <a:ext cx="49387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ج- 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حياة برية أقل خطورة.</a:t>
            </a:r>
            <a:endParaRPr lang="ar-BH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Flowchart: Terminator 41">
            <a:hlinkClick r:id="rId5" action="ppaction://hlinksldjump"/>
          </p:cNvPr>
          <p:cNvSpPr/>
          <p:nvPr/>
        </p:nvSpPr>
        <p:spPr>
          <a:xfrm>
            <a:off x="5699830" y="5061436"/>
            <a:ext cx="4740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كل ما ذكر صحيح.</a:t>
            </a:r>
            <a:endParaRPr lang="ar-BH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500" y="231089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Century Gothic" panose="020B0502020202020204" pitchFamily="34" charset="0"/>
              </a:rPr>
              <a:t>3. من التأثيرات الإيجابية للسياحة على البيئة:</a:t>
            </a:r>
          </a:p>
          <a:p>
            <a:pPr algn="r" rtl="1"/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0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721434" y="1482392"/>
            <a:ext cx="471934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تخريب البيئة الطبيعية.</a:t>
            </a:r>
          </a:p>
        </p:txBody>
      </p:sp>
      <p:sp>
        <p:nvSpPr>
          <p:cNvPr id="32" name="Flowchart: Terminator 31">
            <a:hlinkClick r:id="rId5" action="ppaction://hlinksldjump"/>
          </p:cNvPr>
          <p:cNvSpPr/>
          <p:nvPr/>
        </p:nvSpPr>
        <p:spPr>
          <a:xfrm>
            <a:off x="5545305" y="2678591"/>
            <a:ext cx="4877183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ب- 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أصوات استخدام وسائل النقل.</a:t>
            </a:r>
            <a:endParaRPr lang="ar-BH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5536554" y="3874458"/>
            <a:ext cx="49387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ج- 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تعريت الممرات التاريخية.</a:t>
            </a:r>
            <a:endParaRPr lang="ar-BH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5699830" y="5061436"/>
            <a:ext cx="4740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د- 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كثافة القوارب على الشواطئ.</a:t>
            </a:r>
            <a:endParaRPr lang="ar-BH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500" y="231089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Century Gothic" panose="020B0502020202020204" pitchFamily="34" charset="0"/>
              </a:rPr>
              <a:t>4. </a:t>
            </a:r>
            <a:r>
              <a:rPr lang="ar-BH" sz="2300" b="1" dirty="0">
                <a:latin typeface="Century Gothic" panose="020B0502020202020204" pitchFamily="34" charset="0"/>
              </a:rPr>
              <a:t>من أشكال التلوث الناتج عن  السياحة</a:t>
            </a:r>
            <a:r>
              <a:rPr lang="ar-BH" sz="2300" b="1" dirty="0">
                <a:latin typeface="Century Gothic" panose="020B0502020202020204" pitchFamily="34" charset="0"/>
              </a:rPr>
              <a:t>:</a:t>
            </a:r>
          </a:p>
          <a:p>
            <a:pPr algn="r" rtl="1"/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1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721434" y="1482392"/>
            <a:ext cx="471934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SA" sz="2800" b="1" dirty="0"/>
              <a:t>زيادة العملات الأجنبية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2" name="Flowchart: Terminator 31">
            <a:hlinkClick r:id="rId5" action="ppaction://hlinksldjump"/>
          </p:cNvPr>
          <p:cNvSpPr/>
          <p:nvPr/>
        </p:nvSpPr>
        <p:spPr>
          <a:xfrm>
            <a:off x="5721434" y="2602573"/>
            <a:ext cx="4877183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/>
              <a:t>ب- غرس قيم المحافظة على البيئة.</a:t>
            </a:r>
          </a:p>
        </p:txBody>
      </p:sp>
      <p:sp>
        <p:nvSpPr>
          <p:cNvPr id="41" name="Flowchart: Terminator 40">
            <a:hlinkClick r:id="rId5" action="ppaction://hlinksldjump"/>
          </p:cNvPr>
          <p:cNvSpPr/>
          <p:nvPr/>
        </p:nvSpPr>
        <p:spPr>
          <a:xfrm>
            <a:off x="5536554" y="3874458"/>
            <a:ext cx="49387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/>
              <a:t>ج- تبادل الأفكار والثقافات</a:t>
            </a:r>
            <a:r>
              <a:rPr lang="ar-BH" sz="2800" b="1" dirty="0"/>
              <a:t>.</a:t>
            </a:r>
            <a:endParaRPr lang="ar-BH" sz="2800" b="1" dirty="0"/>
          </a:p>
        </p:txBody>
      </p:sp>
      <p:sp>
        <p:nvSpPr>
          <p:cNvPr id="42" name="Flowchart: Terminator 41">
            <a:hlinkClick r:id="rId5" action="ppaction://hlinksldjump"/>
          </p:cNvPr>
          <p:cNvSpPr/>
          <p:nvPr/>
        </p:nvSpPr>
        <p:spPr>
          <a:xfrm>
            <a:off x="5766537" y="5002280"/>
            <a:ext cx="4740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/>
              <a:t>د- </a:t>
            </a:r>
            <a:r>
              <a:rPr lang="ar-SA" sz="2800" b="1" dirty="0"/>
              <a:t>كل ما ذكر</a:t>
            </a:r>
            <a:r>
              <a:rPr lang="ar-BH" sz="2800" b="1" dirty="0"/>
              <a:t>. </a:t>
            </a:r>
            <a:endParaRPr lang="ar-BH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47824" y="366651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Century Gothic" panose="020B0502020202020204" pitchFamily="34" charset="0"/>
              </a:rPr>
              <a:t>4. </a:t>
            </a:r>
            <a:r>
              <a:rPr lang="ar-SA" sz="2300" b="1" dirty="0">
                <a:latin typeface="Century Gothic" panose="020B0502020202020204" pitchFamily="34" charset="0"/>
              </a:rPr>
              <a:t>من الآثار الاقتصادية</a:t>
            </a:r>
            <a:r>
              <a:rPr lang="ar-BH" sz="2300" b="1" dirty="0">
                <a:latin typeface="Century Gothic" panose="020B0502020202020204" pitchFamily="34" charset="0"/>
              </a:rPr>
              <a:t>:</a:t>
            </a:r>
          </a:p>
          <a:p>
            <a:pPr algn="r" rtl="1"/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7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20" y="1007289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483" y="6336342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آثار السياحة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المقرر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11</TotalTime>
  <Words>630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Sakkal Majalla</vt:lpstr>
      <vt:lpstr>Times New Roman</vt:lpstr>
      <vt:lpstr>Wingdings</vt:lpstr>
      <vt:lpstr>Office Theme</vt:lpstr>
      <vt:lpstr>الوحدة الخامسة آثار السياحة (الفصل 14 ـ 15)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Mariam Jassim Khadem</cp:lastModifiedBy>
  <cp:revision>4</cp:revision>
  <cp:lastPrinted>2021-01-17T11:49:49Z</cp:lastPrinted>
  <dcterms:created xsi:type="dcterms:W3CDTF">2020-03-04T10:47:58Z</dcterms:created>
  <dcterms:modified xsi:type="dcterms:W3CDTF">2021-01-20T09:10:49Z</dcterms:modified>
</cp:coreProperties>
</file>