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5CB3B-4B5B-46EF-94BE-DF0B31D7410E}" v="20" dt="2021-01-30T08:16:44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ama amro" userId="0d241074f5ebfa64" providerId="LiveId" clId="{FC75CB3B-4B5B-46EF-94BE-DF0B31D7410E}"/>
    <pc:docChg chg="custSel modSld">
      <pc:chgData name="osama amro" userId="0d241074f5ebfa64" providerId="LiveId" clId="{FC75CB3B-4B5B-46EF-94BE-DF0B31D7410E}" dt="2021-01-30T08:16:44.054" v="25"/>
      <pc:docMkLst>
        <pc:docMk/>
      </pc:docMkLst>
      <pc:sldChg chg="modSp mod">
        <pc:chgData name="osama amro" userId="0d241074f5ebfa64" providerId="LiveId" clId="{FC75CB3B-4B5B-46EF-94BE-DF0B31D7410E}" dt="2021-01-30T08:12:40.156" v="3" actId="27636"/>
        <pc:sldMkLst>
          <pc:docMk/>
          <pc:sldMk cId="3921355717" sldId="261"/>
        </pc:sldMkLst>
        <pc:spChg chg="mod">
          <ac:chgData name="osama amro" userId="0d241074f5ebfa64" providerId="LiveId" clId="{FC75CB3B-4B5B-46EF-94BE-DF0B31D7410E}" dt="2021-01-30T08:12:40.156" v="3" actId="27636"/>
          <ac:spMkLst>
            <pc:docMk/>
            <pc:sldMk cId="3921355717" sldId="261"/>
            <ac:spMk id="13" creationId="{00000000-0000-0000-0000-000000000000}"/>
          </ac:spMkLst>
        </pc:spChg>
        <pc:spChg chg="mod">
          <ac:chgData name="osama amro" userId="0d241074f5ebfa64" providerId="LiveId" clId="{FC75CB3B-4B5B-46EF-94BE-DF0B31D7410E}" dt="2021-01-30T08:12:40.156" v="2" actId="27636"/>
          <ac:spMkLst>
            <pc:docMk/>
            <pc:sldMk cId="3921355717" sldId="261"/>
            <ac:spMk id="18" creationId="{00000000-0000-0000-0000-000000000000}"/>
          </ac:spMkLst>
        </pc:spChg>
      </pc:sldChg>
      <pc:sldChg chg="modAnim">
        <pc:chgData name="osama amro" userId="0d241074f5ebfa64" providerId="LiveId" clId="{FC75CB3B-4B5B-46EF-94BE-DF0B31D7410E}" dt="2021-01-30T08:12:59.110" v="8"/>
        <pc:sldMkLst>
          <pc:docMk/>
          <pc:sldMk cId="2784993912" sldId="263"/>
        </pc:sldMkLst>
      </pc:sldChg>
      <pc:sldChg chg="modSp mod">
        <pc:chgData name="osama amro" userId="0d241074f5ebfa64" providerId="LiveId" clId="{FC75CB3B-4B5B-46EF-94BE-DF0B31D7410E}" dt="2021-01-30T08:12:40.044" v="1" actId="27636"/>
        <pc:sldMkLst>
          <pc:docMk/>
          <pc:sldMk cId="962328447" sldId="264"/>
        </pc:sldMkLst>
        <pc:spChg chg="mod">
          <ac:chgData name="osama amro" userId="0d241074f5ebfa64" providerId="LiveId" clId="{FC75CB3B-4B5B-46EF-94BE-DF0B31D7410E}" dt="2021-01-30T08:12:40.044" v="1" actId="27636"/>
          <ac:spMkLst>
            <pc:docMk/>
            <pc:sldMk cId="962328447" sldId="264"/>
            <ac:spMk id="13" creationId="{00000000-0000-0000-0000-000000000000}"/>
          </ac:spMkLst>
        </pc:spChg>
      </pc:sldChg>
      <pc:sldChg chg="modSp mod modAnim">
        <pc:chgData name="osama amro" userId="0d241074f5ebfa64" providerId="LiveId" clId="{FC75CB3B-4B5B-46EF-94BE-DF0B31D7410E}" dt="2021-01-30T08:16:44.054" v="25"/>
        <pc:sldMkLst>
          <pc:docMk/>
          <pc:sldMk cId="2958468656" sldId="265"/>
        </pc:sldMkLst>
        <pc:spChg chg="mod">
          <ac:chgData name="osama amro" userId="0d241074f5ebfa64" providerId="LiveId" clId="{FC75CB3B-4B5B-46EF-94BE-DF0B31D7410E}" dt="2021-01-30T08:16:33.269" v="23" actId="20577"/>
          <ac:spMkLst>
            <pc:docMk/>
            <pc:sldMk cId="2958468656" sldId="265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jpg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edune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7.wdp"/><Relationship Id="rId3" Type="http://schemas.openxmlformats.org/officeDocument/2006/relationships/audio" Target="../media/audio6.wav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2" Type="http://schemas.openxmlformats.org/officeDocument/2006/relationships/audio" Target="../media/audio4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5.wdp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6399" y="1918142"/>
            <a:ext cx="5014140" cy="21101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الرابعة </a:t>
            </a:r>
            <a:b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 السياحي</a:t>
            </a:r>
            <a:b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 عشر 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4845565"/>
            <a:ext cx="42672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مقرر</a:t>
            </a:r>
            <a:r>
              <a:rPr lang="en-GB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السفر والسياحة سفر 324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432611" y="6448289"/>
            <a:ext cx="8624888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الفصل: الدراسي ال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ثاني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(اختياري)                  الصف: الثاني أو الثالث               الصفحة: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122-127</a:t>
            </a:r>
          </a:p>
        </p:txBody>
      </p:sp>
      <p:sp>
        <p:nvSpPr>
          <p:cNvPr id="6" name="AutoShape 4" descr="كيفية وزن حقائب السفر: 10 خطوات (صور توضيحية) - wikiHow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34213" y="981598"/>
            <a:ext cx="3994500" cy="4446302"/>
            <a:chOff x="307975" y="1053800"/>
            <a:chExt cx="4146031" cy="4446302"/>
          </a:xfrm>
        </p:grpSpPr>
        <p:grpSp>
          <p:nvGrpSpPr>
            <p:cNvPr id="13" name="Group 12"/>
            <p:cNvGrpSpPr/>
            <p:nvPr/>
          </p:nvGrpSpPr>
          <p:grpSpPr>
            <a:xfrm>
              <a:off x="307975" y="1053800"/>
              <a:ext cx="3107652" cy="2756695"/>
              <a:chOff x="741032" y="1384685"/>
              <a:chExt cx="3107652" cy="275669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1189958" y="935759"/>
                <a:ext cx="2209800" cy="310765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scene3d>
                <a:camera prst="perspectiveContrastingRightFacing"/>
                <a:lightRig rig="threePt" dir="t"/>
              </a:scene3d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524000" y="2804678"/>
                <a:ext cx="1905000" cy="13367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2780289" y="2910238"/>
              <a:ext cx="1320356" cy="20270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perspectiveContrastingRightFacing"/>
              <a:lightRig rig="threePt" dir="t"/>
            </a:scene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43077" y="3954110"/>
              <a:ext cx="1164442" cy="15459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1Right"/>
              <a:lightRig rig="threePt" dir="t"/>
            </a:scene3d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300376" y="123806"/>
            <a:ext cx="7162800" cy="118221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132618" y="6397133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8120062" y="641815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9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" action="ppaction://noaction"/>
          </p:cNvPr>
          <p:cNvSpPr/>
          <p:nvPr/>
        </p:nvSpPr>
        <p:spPr>
          <a:xfrm>
            <a:off x="4495837" y="1367397"/>
            <a:ext cx="586877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كمية ما يرغبه السياح من أماكن سياحية.</a:t>
            </a:r>
          </a:p>
        </p:txBody>
      </p:sp>
      <p:sp>
        <p:nvSpPr>
          <p:cNvPr id="32" name="Flowchart: Terminator 31">
            <a:hlinkClick r:id="" action="ppaction://noaction"/>
          </p:cNvPr>
          <p:cNvSpPr/>
          <p:nvPr/>
        </p:nvSpPr>
        <p:spPr>
          <a:xfrm>
            <a:off x="4038600" y="2546322"/>
            <a:ext cx="5715384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معرفة السائح و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اكتشاف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حاجاته ورغباته.</a:t>
            </a:r>
          </a:p>
        </p:txBody>
      </p:sp>
      <p:sp>
        <p:nvSpPr>
          <p:cNvPr id="41" name="Flowchart: Terminator 40">
            <a:hlinkClick r:id="" action="ppaction://noaction"/>
          </p:cNvPr>
          <p:cNvSpPr/>
          <p:nvPr/>
        </p:nvSpPr>
        <p:spPr>
          <a:xfrm>
            <a:off x="3119328" y="3654862"/>
            <a:ext cx="606229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ج-هو كل ما يمكن أن يقدم ويعرض للسائح المرتقب.</a:t>
            </a:r>
          </a:p>
        </p:txBody>
      </p:sp>
      <p:sp>
        <p:nvSpPr>
          <p:cNvPr id="42" name="Flowchart: Terminator 41">
            <a:hlinkClick r:id="" action="ppaction://noaction"/>
          </p:cNvPr>
          <p:cNvSpPr/>
          <p:nvPr/>
        </p:nvSpPr>
        <p:spPr>
          <a:xfrm>
            <a:off x="1778501" y="4689264"/>
            <a:ext cx="702694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انعاش النشاط الاقتصادي عن طريق زيادة الدخل القومي.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5202" y="416550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العرض السياحي هو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4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907" y="1235430"/>
            <a:ext cx="874395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هو نشاط ادري وفني تقوم  به المنظمات والمنشآت السياحية داخل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الدولة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وخارج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ها:</a:t>
            </a:r>
            <a:endParaRPr lang="en-US" sz="2000" dirty="0"/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943601" y="2124461"/>
            <a:ext cx="44423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تعر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 التسويق السياحي.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4876801" y="3076305"/>
            <a:ext cx="452313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أهمية التسويق السياحي.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3650838" y="4028149"/>
            <a:ext cx="458552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أهداف التسويق السياحي. 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1836158" y="4970400"/>
            <a:ext cx="44423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خصائص التسويق السياحي.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81586" y="1660488"/>
            <a:ext cx="6881415" cy="3759157"/>
            <a:chOff x="357585" y="1660487"/>
            <a:chExt cx="6881415" cy="3759157"/>
          </a:xfrm>
        </p:grpSpPr>
        <p:sp>
          <p:nvSpPr>
            <p:cNvPr id="10" name="Smiley Face 9"/>
            <p:cNvSpPr/>
            <p:nvPr/>
          </p:nvSpPr>
          <p:spPr>
            <a:xfrm>
              <a:off x="357585" y="1660487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5800" y="2102550"/>
              <a:ext cx="6553200" cy="3317094"/>
              <a:chOff x="685800" y="2784599"/>
              <a:chExt cx="6553200" cy="331709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5800" y="4958693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7" name="Action Button: Back or Previous 6">
                  <a:hlinkClick r:id="rId2" action="ppaction://hlinksldjump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Rectangular Callout 7"/>
              <p:cNvSpPr/>
              <p:nvPr/>
            </p:nvSpPr>
            <p:spPr>
              <a:xfrm>
                <a:off x="3048000" y="2784599"/>
                <a:ext cx="4191000" cy="1672649"/>
              </a:xfrm>
              <a:prstGeom prst="wedgeRectCallout">
                <a:avLst>
                  <a:gd name="adj1" fmla="val -63668"/>
                  <a:gd name="adj2" fmla="val 14249"/>
                </a:avLst>
              </a:prstGeom>
              <a:solidFill>
                <a:srgbClr val="FF66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خصائص التسويق السياحي.</a:t>
                </a:r>
                <a:endParaRPr lang="en-US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4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304801"/>
            <a:ext cx="6096000" cy="5925563"/>
            <a:chOff x="609600" y="304800"/>
            <a:chExt cx="6096000" cy="59255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524000" y="304800"/>
              <a:ext cx="5181600" cy="43434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2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9801" y="1752601"/>
            <a:ext cx="6881415" cy="3759157"/>
            <a:chOff x="357585" y="1660487"/>
            <a:chExt cx="6881415" cy="3759157"/>
          </a:xfrm>
        </p:grpSpPr>
        <p:sp>
          <p:nvSpPr>
            <p:cNvPr id="10" name="Smiley Face 9"/>
            <p:cNvSpPr/>
            <p:nvPr/>
          </p:nvSpPr>
          <p:spPr>
            <a:xfrm>
              <a:off x="357585" y="1660487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5800" y="2102550"/>
              <a:ext cx="6553200" cy="3317094"/>
              <a:chOff x="685800" y="2784599"/>
              <a:chExt cx="6553200" cy="331709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5800" y="4958693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7" name="Action Button: Back or Previous 6">
                  <a:hlinkClick r:id="rId2" action="ppaction://hlinksldjump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Rectangular Callout 7"/>
              <p:cNvSpPr/>
              <p:nvPr/>
            </p:nvSpPr>
            <p:spPr>
              <a:xfrm>
                <a:off x="3048000" y="2784599"/>
                <a:ext cx="4191000" cy="1672649"/>
              </a:xfrm>
              <a:prstGeom prst="wedgeRectCallout">
                <a:avLst>
                  <a:gd name="adj1" fmla="val -63668"/>
                  <a:gd name="adj2" fmla="val 14249"/>
                </a:avLst>
              </a:prstGeom>
              <a:solidFill>
                <a:srgbClr val="FF66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ar-BH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توفير فرص عمل، وتنمية سياحية.</a:t>
                </a: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37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304801"/>
            <a:ext cx="6096000" cy="5925563"/>
            <a:chOff x="609600" y="304800"/>
            <a:chExt cx="6096000" cy="59255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524000" y="304800"/>
              <a:ext cx="5181600" cy="43434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5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81586" y="1660488"/>
            <a:ext cx="6881415" cy="3759157"/>
            <a:chOff x="357585" y="1660487"/>
            <a:chExt cx="6881415" cy="3759157"/>
          </a:xfrm>
        </p:grpSpPr>
        <p:sp>
          <p:nvSpPr>
            <p:cNvPr id="10" name="Smiley Face 9"/>
            <p:cNvSpPr/>
            <p:nvPr/>
          </p:nvSpPr>
          <p:spPr>
            <a:xfrm>
              <a:off x="357585" y="1660487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5800" y="2102550"/>
              <a:ext cx="6553200" cy="3317094"/>
              <a:chOff x="685800" y="2784599"/>
              <a:chExt cx="6553200" cy="331709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5800" y="4958693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7" name="Action Button: Back or Previous 6">
                  <a:hlinkClick r:id="rId2" action="ppaction://hlinksldjump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Rectangular Callout 7"/>
              <p:cNvSpPr/>
              <p:nvPr/>
            </p:nvSpPr>
            <p:spPr>
              <a:xfrm>
                <a:off x="3048000" y="2784599"/>
                <a:ext cx="4191000" cy="1672649"/>
              </a:xfrm>
              <a:prstGeom prst="wedgeRectCallout">
                <a:avLst>
                  <a:gd name="adj1" fmla="val -63668"/>
                  <a:gd name="adj2" fmla="val 14249"/>
                </a:avLst>
              </a:prstGeom>
              <a:solidFill>
                <a:srgbClr val="FF66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هو كل ما يمكن أن يقدم ويعرض للسائح المرتقب.</a:t>
                </a: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76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304801"/>
            <a:ext cx="6096000" cy="5925563"/>
            <a:chOff x="609600" y="304800"/>
            <a:chExt cx="6096000" cy="59255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524000" y="304800"/>
              <a:ext cx="5181600" cy="43434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30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81586" y="1660488"/>
            <a:ext cx="6881415" cy="3759157"/>
            <a:chOff x="357585" y="1660487"/>
            <a:chExt cx="6881415" cy="3759157"/>
          </a:xfrm>
        </p:grpSpPr>
        <p:sp>
          <p:nvSpPr>
            <p:cNvPr id="10" name="Smiley Face 9"/>
            <p:cNvSpPr/>
            <p:nvPr/>
          </p:nvSpPr>
          <p:spPr>
            <a:xfrm>
              <a:off x="357585" y="1660487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5800" y="2102550"/>
              <a:ext cx="6553200" cy="3317094"/>
              <a:chOff x="685800" y="2784599"/>
              <a:chExt cx="6553200" cy="331709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5800" y="4958693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7" name="Action Button: Back or Previous 6">
                  <a:hlinkClick r:id="" action="ppaction://hlinkshowjump?jump=lastslide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Rectangular Callout 7"/>
              <p:cNvSpPr/>
              <p:nvPr/>
            </p:nvSpPr>
            <p:spPr>
              <a:xfrm>
                <a:off x="3048000" y="2784599"/>
                <a:ext cx="4191000" cy="1672649"/>
              </a:xfrm>
              <a:prstGeom prst="wedgeRectCallout">
                <a:avLst>
                  <a:gd name="adj1" fmla="val -63668"/>
                  <a:gd name="adj2" fmla="val 14249"/>
                </a:avLst>
              </a:prstGeom>
              <a:solidFill>
                <a:srgbClr val="FF66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التسويق السياحي</a:t>
                </a:r>
                <a:r>
                  <a:rPr lang="ar-BH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</a:t>
                </a: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05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304801"/>
            <a:ext cx="6096000" cy="5925563"/>
            <a:chOff x="609600" y="304800"/>
            <a:chExt cx="6096000" cy="59255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524000" y="304800"/>
              <a:ext cx="5181600" cy="43434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9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1" y="2350173"/>
            <a:ext cx="7944195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در</a:t>
            </a:r>
            <a:r>
              <a:rPr lang="ar-SA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 الطالب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u="sng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لل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وحدة ينبغي أن </a:t>
            </a:r>
            <a:r>
              <a:rPr lang="ar-SA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كون قادرًا على أن</a:t>
            </a:r>
            <a:r>
              <a:rPr lang="en-GB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1460017"/>
            <a:ext cx="7539352" cy="736642"/>
            <a:chOff x="1143000" y="1460017"/>
            <a:chExt cx="7539352" cy="736642"/>
          </a:xfrm>
        </p:grpSpPr>
        <p:sp>
          <p:nvSpPr>
            <p:cNvPr id="2" name="TextBox 1"/>
            <p:cNvSpPr txBox="1"/>
            <p:nvPr/>
          </p:nvSpPr>
          <p:spPr>
            <a:xfrm>
              <a:off x="1143000" y="1460017"/>
              <a:ext cx="6464733" cy="70788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الأهداف</a:t>
              </a:r>
              <a:endPara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3355">
              <a:off x="7633128" y="1517749"/>
              <a:ext cx="1049224" cy="6789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799812" y="3244335"/>
            <a:ext cx="4953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يعرف التسويق السياحي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4800" y="3682482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يعدد أهمية التسويق السياحي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14800" y="4144147"/>
            <a:ext cx="5616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أهداف التسويق السياحي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67200" y="4577281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خصائص التسويق السياحي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44454" y="5085212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يميز بين الطلب السياحي والعرض السياحي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7" grpId="0"/>
      <p:bldP spid="18" grpId="0"/>
      <p:bldP spid="1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2133600" y="40116"/>
            <a:ext cx="7543800" cy="5550133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603" y="768295"/>
            <a:ext cx="497179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 السياحي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والنجاح</a:t>
            </a:r>
          </a:p>
          <a:p>
            <a:pPr algn="r"/>
            <a:endParaRPr lang="ar-BH" sz="24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5232064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>
                <a:solidFill>
                  <a:srgbClr val="FF0000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     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1- زيارة البوابة التعليمية </a:t>
            </a:r>
            <a:endParaRPr lang="en-US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حل أسئلة وأنشطة الكتاب المدرسي.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85498" y="509536"/>
            <a:ext cx="5273722" cy="54938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 عشر: التسويق السياحي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1905000"/>
            <a:ext cx="7513661" cy="266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200000"/>
              </a:lnSpc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نشاط ادري وفني تقوم  به المنظمات والمنشآت السياحية داخل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الدولة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وخارج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لتحديد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الأسواق السياحية المرتقبة، بهدف تنمية وزيادة الحركة السياحية.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1" y="1447801"/>
            <a:ext cx="2636861" cy="54938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 السياحي: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7172900" y="855192"/>
            <a:ext cx="2764125" cy="801011"/>
          </a:xfrm>
          <a:prstGeom prst="downArrow">
            <a:avLst>
              <a:gd name="adj1" fmla="val 98316"/>
              <a:gd name="adj2" fmla="val 2955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أهمية التسويق السياحي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39362" y="3124200"/>
          <a:ext cx="7315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r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يؤدي التسويق السياحي إلى انعاش النشاط الاقتصادي عن طريق زيادة الدخل القومي.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1- إنعاش النشاط الاقتصادي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r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تتطلب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</a:rPr>
                        <a:t> السياحة توفير العديد من المشروعات وتخصيص إدارات وأقسام في هياكلها التنظيمية, فهناك فرص عمل كثيرة تتولد من جراء ذلك.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2-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المساهمة في القضاء على البطالة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r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يساعد التسويق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</a:rPr>
                        <a:t> المنظمة في وضع استراتيجياتها وتوجيه أنشطتها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3- توجيه استراتيجيات المنظمة السياحية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5723" t="39732" r="25402" b="47449"/>
          <a:stretch/>
        </p:blipFill>
        <p:spPr bwMode="auto">
          <a:xfrm>
            <a:off x="2590801" y="1693843"/>
            <a:ext cx="7412325" cy="1201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7696201" y="533401"/>
            <a:ext cx="2764125" cy="801011"/>
          </a:xfrm>
          <a:prstGeom prst="downArrow">
            <a:avLst>
              <a:gd name="adj1" fmla="val 98316"/>
              <a:gd name="adj2" fmla="val 3466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التسويق السياحي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266403"/>
            <a:ext cx="7586172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>
              <a:defRPr sz="2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 rtl="1">
              <a:buClr>
                <a:srgbClr val="FF0000"/>
              </a:buClr>
              <a:buFont typeface="+mj-lt"/>
              <a:buAutoNum type="arabicPeriod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معرفة السائح و</a:t>
            </a:r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اكتشاف </a:t>
            </a: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حاجاته ورغباته.</a:t>
            </a:r>
          </a:p>
          <a:p>
            <a:pPr marL="457200" indent="-457200" rtl="1">
              <a:buClr>
                <a:srgbClr val="FF0000"/>
              </a:buClr>
              <a:buFont typeface="+mj-lt"/>
              <a:buAutoNum type="arabicPeriod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دعم مركز المنطقة السياحية</a:t>
            </a:r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المعلن عنها في الأسواق السياحية وزيادة طلب السياح لزيارتها.</a:t>
            </a:r>
            <a:endParaRPr lang="ar-BH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8270" t="23537" r="16666" b="57949"/>
          <a:stretch/>
        </p:blipFill>
        <p:spPr bwMode="auto">
          <a:xfrm>
            <a:off x="3599430" y="2394424"/>
            <a:ext cx="6854468" cy="1856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6185" t="41026" r="17949" b="34102"/>
          <a:stretch/>
        </p:blipFill>
        <p:spPr bwMode="auto">
          <a:xfrm>
            <a:off x="1915462" y="4114800"/>
            <a:ext cx="7162800" cy="1947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49470" y="134102"/>
            <a:ext cx="5273722" cy="54938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 عشر: التسويق السياحي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564509" y="1300084"/>
            <a:ext cx="1737224" cy="2023779"/>
            <a:chOff x="7130025" y="3332694"/>
            <a:chExt cx="1647519" cy="201179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0025" y="3990121"/>
              <a:ext cx="1602026" cy="135436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7180999" y="3332694"/>
              <a:ext cx="1596545" cy="7036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إثارة دوافع </a:t>
              </a:r>
            </a:p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واتجاهات السائحين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49470" y="4147821"/>
            <a:ext cx="2821605" cy="2192655"/>
            <a:chOff x="5946755" y="4748882"/>
            <a:chExt cx="2821605" cy="2192655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5507" y="4748882"/>
              <a:ext cx="1700145" cy="1564359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946755" y="6233651"/>
              <a:ext cx="282160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المنتج السياحي</a:t>
              </a:r>
            </a:p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متاح لأكثر من شخص في وقت واحد 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267803" y="3744366"/>
            <a:ext cx="1775141" cy="2099696"/>
            <a:chOff x="4525228" y="4450472"/>
            <a:chExt cx="1775141" cy="2099696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22921" y="5090311"/>
              <a:ext cx="1577448" cy="145985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4525228" y="4450472"/>
              <a:ext cx="17751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يبرز معالم </a:t>
              </a:r>
            </a:p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الدولة السياحية 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40314" y="3749995"/>
            <a:ext cx="1714736" cy="2267237"/>
            <a:chOff x="3203872" y="4532198"/>
            <a:chExt cx="1714736" cy="2267237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03872" y="5161532"/>
              <a:ext cx="1714736" cy="1637903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3269178" y="4532198"/>
              <a:ext cx="14606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جمود مكونات </a:t>
              </a:r>
            </a:p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العرض السياحي 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650125" y="1629421"/>
            <a:ext cx="2842817" cy="2181869"/>
            <a:chOff x="749648" y="4341458"/>
            <a:chExt cx="2842817" cy="2204058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84592" y="4341458"/>
              <a:ext cx="1572930" cy="1701072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749648" y="5892612"/>
              <a:ext cx="2842817" cy="652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علاقة مباشرة </a:t>
              </a:r>
            </a:p>
            <a:p>
              <a:pPr algn="ctr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بين المنشأة السياحية والسائح</a:t>
              </a:r>
              <a:endParaRPr lang="en-US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31248" y="1309822"/>
            <a:ext cx="2107800" cy="2072010"/>
            <a:chOff x="80889" y="3599243"/>
            <a:chExt cx="2107800" cy="207201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6563" y="4206130"/>
              <a:ext cx="1697725" cy="1465123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80889" y="3599243"/>
              <a:ext cx="2107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يمكن تسويقه</a:t>
              </a:r>
            </a:p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في كل وقت ومكان 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" name="Curved Down Ribbon 3"/>
          <p:cNvSpPr/>
          <p:nvPr/>
        </p:nvSpPr>
        <p:spPr>
          <a:xfrm>
            <a:off x="4013570" y="717752"/>
            <a:ext cx="4115929" cy="762925"/>
          </a:xfrm>
          <a:prstGeom prst="ellipseRibbon">
            <a:avLst>
              <a:gd name="adj1" fmla="val 25000"/>
              <a:gd name="adj2" fmla="val 71565"/>
              <a:gd name="adj3" fmla="val 125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التسويق السياحي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/>
        </p:nvSpPr>
        <p:spPr>
          <a:xfrm>
            <a:off x="5797417" y="757459"/>
            <a:ext cx="4299463" cy="986618"/>
          </a:xfrm>
          <a:prstGeom prst="flowChartManualInpu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العرض السياحي</a:t>
            </a:r>
          </a:p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كل ما يمكن أن يقدم ويعرض للسائح المرتقب.</a:t>
            </a:r>
          </a:p>
        </p:txBody>
      </p:sp>
      <p:sp>
        <p:nvSpPr>
          <p:cNvPr id="5" name="Flowchart: Manual Input 4"/>
          <p:cNvSpPr/>
          <p:nvPr/>
        </p:nvSpPr>
        <p:spPr>
          <a:xfrm flipH="1">
            <a:off x="2026705" y="757459"/>
            <a:ext cx="3802844" cy="986618"/>
          </a:xfrm>
          <a:prstGeom prst="flowChartManualInpu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الطلب السياحي</a:t>
            </a:r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كمية ما يرغبه السياح من أماكن سياحية.</a:t>
            </a:r>
          </a:p>
        </p:txBody>
      </p:sp>
      <p:sp>
        <p:nvSpPr>
          <p:cNvPr id="6" name="Flowchart: Merge 5"/>
          <p:cNvSpPr/>
          <p:nvPr/>
        </p:nvSpPr>
        <p:spPr>
          <a:xfrm>
            <a:off x="3442747" y="457200"/>
            <a:ext cx="4755245" cy="617392"/>
          </a:xfrm>
          <a:prstGeom prst="flowChartMerge">
            <a:avLst/>
          </a:prstGeom>
          <a:solidFill>
            <a:srgbClr val="FF0000"/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العرض والطلب السياحي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49741" y="1843589"/>
            <a:ext cx="1905000" cy="182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عوامل العرض السياحي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7000" y="4267200"/>
            <a:ext cx="1828800" cy="1828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الخدمات والسلع المقدمة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203855" y="4267200"/>
            <a:ext cx="1828800" cy="1828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الطبيعة الجذابة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977320" y="4343400"/>
            <a:ext cx="1828800" cy="1828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تاريخ الحضارات والثقافة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999480" y="3581400"/>
            <a:ext cx="977841" cy="6858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00752" y="3513723"/>
            <a:ext cx="762000" cy="76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48253" y="3771900"/>
            <a:ext cx="25341" cy="4953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1500" y="6392425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907" y="1016744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يقوم التسويق السياحي على إثارة الدوافع والاتجاهات لدى السائحين: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943601" y="2124461"/>
            <a:ext cx="44423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تعر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 التسويق السياحي.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4876801" y="3076305"/>
            <a:ext cx="452313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أهمية التسويق السياحي.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3650838" y="4028149"/>
            <a:ext cx="458552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أهداف التسويق السياحي. 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1836158" y="4970400"/>
            <a:ext cx="44423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خصائص التسويق السياحي.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5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363398" y="1482392"/>
            <a:ext cx="50773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بناء محطات معالجة وفنادق.</a:t>
            </a: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4533900" y="2546322"/>
            <a:ext cx="5203228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توفير فرص عمل، وتنمية سياحية.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3242598" y="3652435"/>
            <a:ext cx="511195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تغيير شريحة من المجتمع.</a:t>
            </a: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1905001" y="4766966"/>
            <a:ext cx="479452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غرس قيم المحافظة على البيئة.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7824" y="530413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2.تلعب السياحة دورا فاعلا في اقتصاديات الدول، حيث تساهم في</a:t>
            </a:r>
            <a:r>
              <a:rPr lang="ar-BH" b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endParaRPr lang="en-US" b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7185" y="6368771"/>
            <a:ext cx="6019800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التسويق السياحي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17</TotalTime>
  <Words>895</Words>
  <Application>Microsoft Office PowerPoint</Application>
  <PresentationFormat>Widescreen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Sakkal Majalla</vt:lpstr>
      <vt:lpstr>Office Theme</vt:lpstr>
      <vt:lpstr>الوحدة الرابعة  التسويق السياحي الفصل الثاني عشر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osama amro</cp:lastModifiedBy>
  <cp:revision>4</cp:revision>
  <cp:lastPrinted>2021-01-17T11:49:49Z</cp:lastPrinted>
  <dcterms:created xsi:type="dcterms:W3CDTF">2020-03-04T10:47:58Z</dcterms:created>
  <dcterms:modified xsi:type="dcterms:W3CDTF">2021-01-30T08:17:10Z</dcterms:modified>
</cp:coreProperties>
</file>