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2" r:id="rId4"/>
    <p:sldId id="261" r:id="rId5"/>
    <p:sldId id="262" r:id="rId6"/>
    <p:sldId id="283" r:id="rId7"/>
    <p:sldId id="263" r:id="rId8"/>
    <p:sldId id="284" r:id="rId9"/>
    <p:sldId id="264" r:id="rId10"/>
    <p:sldId id="285" r:id="rId11"/>
    <p:sldId id="286" r:id="rId12"/>
    <p:sldId id="278" r:id="rId13"/>
    <p:sldId id="280" r:id="rId14"/>
    <p:sldId id="287" r:id="rId15"/>
    <p:sldId id="288" r:id="rId16"/>
    <p:sldId id="281" r:id="rId17"/>
    <p:sldId id="279" r:id="rId18"/>
    <p:sldId id="276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aeropostal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eromexico.com/" TargetMode="External"/><Relationship Id="rId5" Type="http://schemas.openxmlformats.org/officeDocument/2006/relationships/hyperlink" Target="http://www.aeroperlas.com/" TargetMode="External"/><Relationship Id="rId4" Type="http://schemas.openxmlformats.org/officeDocument/2006/relationships/hyperlink" Target="http://www.aerloolyd.d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aeroperlas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erloolyd.de/" TargetMode="External"/><Relationship Id="rId5" Type="http://schemas.openxmlformats.org/officeDocument/2006/relationships/hyperlink" Target="http://www.aeromexico.com/" TargetMode="External"/><Relationship Id="rId4" Type="http://schemas.openxmlformats.org/officeDocument/2006/relationships/hyperlink" Target="http://www.aeropostal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83832" y="3421022"/>
            <a:ext cx="6063380" cy="2301603"/>
          </a:xfrm>
        </p:spPr>
        <p:txBody>
          <a:bodyPr>
            <a:normAutofit/>
          </a:bodyPr>
          <a:lstStyle/>
          <a:p>
            <a:r>
              <a:rPr lang="ar-SA" sz="7200" b="1" dirty="0" smtClean="0"/>
              <a:t>تطبيقات</a:t>
            </a:r>
            <a:endParaRPr lang="ar-BH" sz="7200" b="1" dirty="0"/>
          </a:p>
        </p:txBody>
      </p:sp>
      <p:sp>
        <p:nvSpPr>
          <p:cNvPr id="8" name="Google Shape;184;p11"/>
          <p:cNvSpPr txBox="1">
            <a:spLocks noGrp="1"/>
          </p:cNvSpPr>
          <p:nvPr>
            <p:ph type="ctrTitle"/>
          </p:nvPr>
        </p:nvSpPr>
        <p:spPr>
          <a:xfrm>
            <a:off x="2927649" y="1774371"/>
            <a:ext cx="8841309" cy="166638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 algn="ctr"/>
            <a: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أعمال مكاتب وكالات السفريات</a:t>
            </a:r>
            <a: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14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14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4800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سفر 312</a:t>
            </a:r>
            <a: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1100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0529F568-4BA2-445E-9581-361945352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24" t="28050" r="37948" b="14088"/>
          <a:stretch/>
        </p:blipFill>
        <p:spPr>
          <a:xfrm>
            <a:off x="1339148" y="1732136"/>
            <a:ext cx="2804805" cy="3783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01E8EEDB-1A32-45DC-A10A-01C07E459A90}"/>
              </a:ext>
            </a:extLst>
          </p:cNvPr>
          <p:cNvSpPr/>
          <p:nvPr/>
        </p:nvSpPr>
        <p:spPr>
          <a:xfrm>
            <a:off x="4609909" y="5515745"/>
            <a:ext cx="74791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اختياري غير ملزم/ المسار التجاري</a:t>
            </a:r>
            <a:endParaRPr lang="en-US" sz="44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787418" y="204541"/>
            <a:ext cx="3608439" cy="8589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إجابة مثال </a:t>
            </a:r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4</a:t>
            </a:r>
            <a:endParaRPr lang="en-US" sz="2800" dirty="0">
              <a:solidFill>
                <a:srgbClr val="C00000"/>
              </a:solidFill>
              <a:latin typeface="Arial Black" pitchFamily="34" charset="0"/>
              <a:cs typeface="PT Bold Heading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9282" t="21922" r="31462" b="35045"/>
          <a:stretch/>
        </p:blipFill>
        <p:spPr>
          <a:xfrm>
            <a:off x="545786" y="388488"/>
            <a:ext cx="5943601" cy="4072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8684" t="67720" r="31170" b="9204"/>
          <a:stretch/>
        </p:blipFill>
        <p:spPr>
          <a:xfrm>
            <a:off x="6489387" y="4162941"/>
            <a:ext cx="5279571" cy="18966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39110" y="1617445"/>
            <a:ext cx="3113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dirty="0" smtClean="0"/>
              <a:t>من </a:t>
            </a:r>
            <a:r>
              <a:rPr lang="ar-BH" dirty="0"/>
              <a:t>نموذج رموز شركات الطيران </a:t>
            </a:r>
            <a:r>
              <a:rPr lang="en-US" dirty="0"/>
              <a:t>Airline Codes</a:t>
            </a:r>
            <a:r>
              <a:rPr lang="ar-BH" dirty="0"/>
              <a:t>، أكمل بيانات الجدول الذي يليه: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39727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715" y="-85261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477000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349483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288774" y="6941"/>
            <a:ext cx="1705009" cy="6047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مثال </a:t>
            </a:r>
            <a:r>
              <a:rPr lang="en-US" sz="2800" dirty="0" smtClean="0">
                <a:solidFill>
                  <a:srgbClr val="C00000"/>
                </a:solidFill>
                <a:cs typeface="PT Bold Heading" pitchFamily="2" charset="-78"/>
              </a:rPr>
              <a:t>5</a:t>
            </a:r>
            <a:endParaRPr lang="en-US" sz="2800" dirty="0">
              <a:solidFill>
                <a:srgbClr val="C00000"/>
              </a:solidFill>
              <a:latin typeface="Arial Black" pitchFamily="34" charset="0"/>
              <a:cs typeface="PT Bold Heading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824" t="3399" r="28694" b="4593"/>
          <a:stretch/>
        </p:blipFill>
        <p:spPr>
          <a:xfrm>
            <a:off x="4345966" y="141515"/>
            <a:ext cx="4821569" cy="6335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7342" t="4094" r="45433" b="6655"/>
          <a:stretch/>
        </p:blipFill>
        <p:spPr>
          <a:xfrm>
            <a:off x="9288774" y="1071392"/>
            <a:ext cx="2841368" cy="5279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0" y="94643"/>
            <a:ext cx="4224728" cy="6043399"/>
            <a:chOff x="0" y="94643"/>
            <a:chExt cx="4224728" cy="6043399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94643"/>
              <a:ext cx="4224728" cy="6043399"/>
              <a:chOff x="189853" y="0"/>
              <a:chExt cx="5829946" cy="643528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6"/>
              <a:srcRect l="27604" r="27358"/>
              <a:stretch/>
            </p:blipFill>
            <p:spPr>
              <a:xfrm>
                <a:off x="189853" y="0"/>
                <a:ext cx="5829946" cy="643528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567453" y="5978331"/>
                <a:ext cx="58933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1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9853" y="6002555"/>
                <a:ext cx="2781125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100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260605" y="242385"/>
              <a:ext cx="134982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TIM</a:t>
              </a:r>
              <a:r>
                <a:rPr lang="ar-SA" sz="1100" dirty="0" smtClean="0"/>
                <a:t>شرح كتاب 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6543249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081" y="169699"/>
            <a:ext cx="5112568" cy="92867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rgbClr val="C00000"/>
                </a:solidFill>
                <a:cs typeface="PT Bold Heading" pitchFamily="2" charset="-78"/>
              </a:rPr>
              <a:t>تطبيق (1)</a:t>
            </a:r>
            <a:endParaRPr lang="en-US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95" y="5733133"/>
            <a:ext cx="1792379" cy="573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3873" t="17146" r="25314" b="7731"/>
          <a:stretch/>
        </p:blipFill>
        <p:spPr>
          <a:xfrm>
            <a:off x="270641" y="453560"/>
            <a:ext cx="5301343" cy="489857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87236"/>
              </p:ext>
            </p:extLst>
          </p:nvPr>
        </p:nvGraphicFramePr>
        <p:xfrm>
          <a:off x="5715000" y="2168139"/>
          <a:ext cx="6327040" cy="2588920"/>
        </p:xfrm>
        <a:graphic>
          <a:graphicData uri="http://schemas.openxmlformats.org/drawingml/2006/table">
            <a:tbl>
              <a:tblPr rtl="1" firstRow="1" firstCol="1" bandRow="1">
                <a:tableStyleId>{F5AB1C69-6EDB-4FF4-983F-18BD219EF322}</a:tableStyleId>
              </a:tblPr>
              <a:tblGrid>
                <a:gridCol w="3974188"/>
                <a:gridCol w="665566"/>
                <a:gridCol w="1687286"/>
              </a:tblGrid>
              <a:tr h="28765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ar-BH" sz="1600" dirty="0">
                          <a:solidFill>
                            <a:schemeClr val="tx1"/>
                          </a:solidFill>
                          <a:effectLst/>
                        </a:rPr>
                        <a:t>العبارة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الإشارة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تصحيح الخطأ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575315">
                <a:tc>
                  <a:txBody>
                    <a:bodyPr/>
                    <a:lstStyle/>
                    <a:p>
                      <a:pPr marL="342900" marR="0" lvl="0" indent="-34290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37155" algn="ctr"/>
                          <a:tab pos="5274310" algn="r"/>
                          <a:tab pos="104775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المسافران هما فهد أحمد وزوجته أمل.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87658">
                <a:tc>
                  <a:txBody>
                    <a:bodyPr/>
                    <a:lstStyle/>
                    <a:p>
                      <a:pPr marL="342900" marR="0" lvl="0" indent="-34290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37155" algn="ctr"/>
                          <a:tab pos="5274310" algn="r"/>
                          <a:tab pos="104775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سعر التذكرتين فقط بلغ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64.000</a:t>
                      </a: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</a:rPr>
                        <a:t> دينار.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87658">
                <a:tc>
                  <a:txBody>
                    <a:bodyPr/>
                    <a:lstStyle/>
                    <a:p>
                      <a:pPr marL="342900" marR="0" lvl="0" indent="-34290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37155" algn="ctr"/>
                          <a:tab pos="5274310" algn="r"/>
                          <a:tab pos="104775" algn="l"/>
                          <a:tab pos="2637155" algn="ctr"/>
                          <a:tab pos="5274310" algn="r"/>
                        </a:tabLst>
                      </a:pPr>
                      <a:r>
                        <a:rPr lang="ar-BH" sz="1600" dirty="0">
                          <a:solidFill>
                            <a:schemeClr val="tx1"/>
                          </a:solidFill>
                          <a:effectLst/>
                        </a:rPr>
                        <a:t>بلغت قيمة التذكرة مع الضرائب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153.400 </a:t>
                      </a: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</a:rPr>
                        <a:t> دينار.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87658">
                <a:tc>
                  <a:txBody>
                    <a:bodyPr/>
                    <a:lstStyle/>
                    <a:p>
                      <a:pPr marL="342900" marR="0" lvl="0" indent="-34290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37155" algn="ctr"/>
                          <a:tab pos="5274310" algn="r"/>
                          <a:tab pos="104775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طريقة دفع قيمة التذاكر كانت بالشيك.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575315">
                <a:tc>
                  <a:txBody>
                    <a:bodyPr/>
                    <a:lstStyle/>
                    <a:p>
                      <a:pPr marL="342900" marR="0" lvl="0" indent="-34290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37155" algn="ctr"/>
                          <a:tab pos="5274310" algn="r"/>
                          <a:tab pos="104775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الرحلة الأخيرة التي قام بها المسافران هي من دبي إلى البحرين.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87658">
                <a:tc>
                  <a:txBody>
                    <a:bodyPr/>
                    <a:lstStyle/>
                    <a:p>
                      <a:pPr marL="342900" marR="0" lvl="0" indent="-34290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37155" algn="ctr"/>
                          <a:tab pos="5274310" algn="r"/>
                          <a:tab pos="104775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مقاعد المسافران على الدرجة الأولى.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672958" y="13640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باست</a:t>
            </a:r>
            <a:r>
              <a:rPr lang="ar-BH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خدام </a:t>
            </a:r>
            <a:r>
              <a:rPr lang="ar-BH" dirty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نموذج التذكرة أدناه،</a:t>
            </a:r>
            <a:r>
              <a:rPr lang="ar-BH" b="1" dirty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r>
              <a:rPr lang="ar-BH" dirty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حدد صحة أو خطأ العبارات باستخدام إشارة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Wingdings 2" panose="05020102010507070707" pitchFamily="18" charset="2"/>
              </a:rPr>
              <a:t></a:t>
            </a:r>
            <a:r>
              <a:rPr lang="ar-BH" dirty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) أو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Wingdings" panose="05000000000000000000" pitchFamily="2" charset="2"/>
              </a:rPr>
              <a:t></a:t>
            </a:r>
            <a:r>
              <a:rPr lang="ar-BH" dirty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)، مع تصحيح العبارة الخاطئة: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11999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081" y="169699"/>
            <a:ext cx="5112568" cy="92867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rgbClr val="C00000"/>
                </a:solidFill>
                <a:cs typeface="PT Bold Heading" pitchFamily="2" charset="-78"/>
              </a:rPr>
              <a:t>تطبيق (2)</a:t>
            </a:r>
            <a:endParaRPr lang="en-US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95" y="5733133"/>
            <a:ext cx="1792379" cy="573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6884" t="13385" r="16777" b="23307"/>
          <a:stretch/>
        </p:blipFill>
        <p:spPr>
          <a:xfrm>
            <a:off x="270641" y="1098369"/>
            <a:ext cx="6575113" cy="3921654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563198"/>
              </p:ext>
            </p:extLst>
          </p:nvPr>
        </p:nvGraphicFramePr>
        <p:xfrm>
          <a:off x="6911242" y="1827067"/>
          <a:ext cx="5206998" cy="370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3941"/>
                <a:gridCol w="2601686"/>
                <a:gridCol w="631371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الإجابة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البيان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الرقم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رقم الوثيقة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اسم المسافر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تاريخ الإصدار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مكان الإصدار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نوع الخدمة التي</a:t>
                      </a:r>
                      <a:r>
                        <a:rPr lang="ar-SA" baseline="0" dirty="0" smtClean="0"/>
                        <a:t> أصدر من أجالها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الرمز</a:t>
                      </a:r>
                      <a:r>
                        <a:rPr lang="ar-SA" baseline="0" dirty="0" smtClean="0"/>
                        <a:t> الثنائي لشركة الطيران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طريقة الدفع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الضريبة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المجموع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16929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853" y="-4427"/>
            <a:ext cx="5112568" cy="92867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rgbClr val="C00000"/>
                </a:solidFill>
                <a:cs typeface="PT Bold Heading" pitchFamily="2" charset="-78"/>
              </a:rPr>
              <a:t>تطبيق (3)</a:t>
            </a:r>
            <a:endParaRPr lang="en-US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95" y="5733133"/>
            <a:ext cx="1792379" cy="573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8671" t="10391" r="48239" b="8751"/>
          <a:stretch/>
        </p:blipFill>
        <p:spPr>
          <a:xfrm>
            <a:off x="2404032" y="97903"/>
            <a:ext cx="2780996" cy="608660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121199" y="1083608"/>
            <a:ext cx="4274658" cy="4915041"/>
            <a:chOff x="6121199" y="1083608"/>
            <a:chExt cx="4274658" cy="49150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/>
            <a:srcRect l="51843" t="8071" r="27107" b="4394"/>
            <a:stretch/>
          </p:blipFill>
          <p:spPr>
            <a:xfrm>
              <a:off x="6121199" y="1083608"/>
              <a:ext cx="4274658" cy="491504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424877" y="2214677"/>
              <a:ext cx="263434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41842" y="1742580"/>
              <a:ext cx="263434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71261" y="2811198"/>
              <a:ext cx="263434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1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70171" y="3315953"/>
              <a:ext cx="394144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92762" y="4261187"/>
              <a:ext cx="316692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25417" y="4849013"/>
              <a:ext cx="313426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70171" y="5587052"/>
              <a:ext cx="34624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9265666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853" y="-4427"/>
            <a:ext cx="5112568" cy="92867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rgbClr val="C00000"/>
                </a:solidFill>
                <a:cs typeface="PT Bold Heading" pitchFamily="2" charset="-78"/>
              </a:rPr>
              <a:t>الإجابة</a:t>
            </a:r>
            <a:r>
              <a:rPr lang="ar-SA" dirty="0" smtClean="0">
                <a:solidFill>
                  <a:srgbClr val="C00000"/>
                </a:solidFill>
                <a:cs typeface="PT Bold Heading" pitchFamily="2" charset="-78"/>
              </a:rPr>
              <a:t> (3)</a:t>
            </a:r>
            <a:endParaRPr lang="en-US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8671" t="10391" r="48239" b="8751"/>
          <a:stretch/>
        </p:blipFill>
        <p:spPr>
          <a:xfrm>
            <a:off x="2404032" y="97903"/>
            <a:ext cx="2780996" cy="6086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1843" t="8071" r="27107" b="4394"/>
          <a:stretch/>
        </p:blipFill>
        <p:spPr>
          <a:xfrm>
            <a:off x="6121199" y="1083608"/>
            <a:ext cx="4274658" cy="4915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Flowchart: Terminator 5">
            <a:hlinkClick r:id="rId5" action="ppaction://hlinksldjump"/>
          </p:cNvPr>
          <p:cNvSpPr/>
          <p:nvPr/>
        </p:nvSpPr>
        <p:spPr>
          <a:xfrm>
            <a:off x="373956" y="5423504"/>
            <a:ext cx="1417320" cy="462751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6257003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081" y="169699"/>
            <a:ext cx="5112568" cy="92867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rgbClr val="C00000"/>
                </a:solidFill>
                <a:cs typeface="PT Bold Heading" pitchFamily="2" charset="-78"/>
              </a:rPr>
              <a:t>الاجابة</a:t>
            </a:r>
            <a:r>
              <a:rPr lang="ar-SA" dirty="0" smtClean="0">
                <a:solidFill>
                  <a:srgbClr val="C00000"/>
                </a:solidFill>
                <a:cs typeface="PT Bold Heading" pitchFamily="2" charset="-78"/>
              </a:rPr>
              <a:t> (2)</a:t>
            </a:r>
            <a:endParaRPr lang="en-US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6884" t="13385" r="16777" b="23307"/>
          <a:stretch/>
        </p:blipFill>
        <p:spPr>
          <a:xfrm>
            <a:off x="87085" y="390797"/>
            <a:ext cx="6237515" cy="3921654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204029"/>
              </p:ext>
            </p:extLst>
          </p:nvPr>
        </p:nvGraphicFramePr>
        <p:xfrm>
          <a:off x="6496332" y="2110865"/>
          <a:ext cx="5695668" cy="3703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9193"/>
                <a:gridCol w="2845851"/>
                <a:gridCol w="690624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الإجابة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البيان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الرقم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1058200000017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رقم الوثيقة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DOE/JOHN</a:t>
                      </a:r>
                      <a:r>
                        <a:rPr lang="en-US" baseline="0" dirty="0" smtClean="0"/>
                        <a:t>   MR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اسم المسافر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 MAY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تاريخ الإصدار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POI-HEL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مكان الإصدار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(EXESS</a:t>
                      </a:r>
                      <a:r>
                        <a:rPr lang="en-US" baseline="0" dirty="0" smtClean="0"/>
                        <a:t> WEIGHT) </a:t>
                      </a:r>
                      <a:r>
                        <a:rPr lang="ar-SA" baseline="0" dirty="0" smtClean="0"/>
                        <a:t>عفش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نوع الخدمة التي</a:t>
                      </a:r>
                      <a:r>
                        <a:rPr lang="ar-SA" baseline="0" dirty="0" smtClean="0"/>
                        <a:t> أصدر من أجالها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الرمز</a:t>
                      </a:r>
                      <a:r>
                        <a:rPr lang="ar-SA" baseline="0" dirty="0" smtClean="0"/>
                        <a:t> الثنائي لشركة الطيران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طريقة الدفع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EUR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الضريبة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EUR  170.00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المجموع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lowchart: Terminator 5">
            <a:hlinkClick r:id="rId5" action="ppaction://hlinksldjump"/>
          </p:cNvPr>
          <p:cNvSpPr/>
          <p:nvPr/>
        </p:nvSpPr>
        <p:spPr>
          <a:xfrm>
            <a:off x="373956" y="5423504"/>
            <a:ext cx="1417320" cy="462751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092707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081" y="169699"/>
            <a:ext cx="5112568" cy="92867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rgbClr val="C00000"/>
                </a:solidFill>
                <a:cs typeface="PT Bold Heading" pitchFamily="2" charset="-78"/>
              </a:rPr>
              <a:t>الاجابة </a:t>
            </a:r>
            <a:r>
              <a:rPr lang="ar-SA" dirty="0" smtClean="0">
                <a:solidFill>
                  <a:srgbClr val="C00000"/>
                </a:solidFill>
                <a:cs typeface="PT Bold Heading" pitchFamily="2" charset="-78"/>
              </a:rPr>
              <a:t>(1)</a:t>
            </a:r>
            <a:endParaRPr lang="en-US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3873" t="17146" r="25314" b="7731"/>
          <a:stretch/>
        </p:blipFill>
        <p:spPr>
          <a:xfrm>
            <a:off x="270641" y="453560"/>
            <a:ext cx="5301343" cy="48985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72958" y="13640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باست</a:t>
            </a:r>
            <a:r>
              <a:rPr lang="ar-BH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خدام </a:t>
            </a:r>
            <a:r>
              <a:rPr lang="ar-BH" dirty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نموذج التذكرة أدناه،</a:t>
            </a:r>
            <a:r>
              <a:rPr lang="ar-BH" b="1" dirty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r>
              <a:rPr lang="ar-BH" dirty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حدد صحة أو خطأ العبارات باستخدام إشارة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Wingdings 2" panose="05020102010507070707" pitchFamily="18" charset="2"/>
              </a:rPr>
              <a:t></a:t>
            </a:r>
            <a:r>
              <a:rPr lang="ar-BH" dirty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) أو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  <a:sym typeface="Wingdings" panose="05000000000000000000" pitchFamily="2" charset="2"/>
              </a:rPr>
              <a:t></a:t>
            </a:r>
            <a:r>
              <a:rPr lang="ar-BH" dirty="0"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)، مع تصحيح العبارة الخاطئة: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067476"/>
              </p:ext>
            </p:extLst>
          </p:nvPr>
        </p:nvGraphicFramePr>
        <p:xfrm>
          <a:off x="5672958" y="2331426"/>
          <a:ext cx="6369082" cy="2937260"/>
        </p:xfrm>
        <a:graphic>
          <a:graphicData uri="http://schemas.openxmlformats.org/drawingml/2006/table">
            <a:tbl>
              <a:tblPr rtl="1" firstRow="1" firstCol="1" bandRow="1">
                <a:tableStyleId>{F5AB1C69-6EDB-4FF4-983F-18BD219EF322}</a:tableStyleId>
              </a:tblPr>
              <a:tblGrid>
                <a:gridCol w="4000596"/>
                <a:gridCol w="637422"/>
                <a:gridCol w="1731064"/>
              </a:tblGrid>
              <a:tr h="2937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العبارة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الإشارة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تصحيح الخطأ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587452">
                <a:tc>
                  <a:txBody>
                    <a:bodyPr/>
                    <a:lstStyle/>
                    <a:p>
                      <a:pPr marL="342900" marR="0" lvl="0" indent="-34290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37155" algn="ctr"/>
                          <a:tab pos="5274310" algn="r"/>
                          <a:tab pos="104775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المسافران هما فهد أحمد وزوجته أمل.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المسافران هما فهد أحمد وابنه (الطفل) عبدالله فهد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587452">
                <a:tc>
                  <a:txBody>
                    <a:bodyPr/>
                    <a:lstStyle/>
                    <a:p>
                      <a:pPr marL="342900" marR="0" lvl="0" indent="-34290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37155" algn="ctr"/>
                          <a:tab pos="5274310" algn="r"/>
                          <a:tab pos="104775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سعر التذكرتين فقط بلغ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64.000</a:t>
                      </a: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</a:rPr>
                        <a:t> دينار.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سعر التذكرتين 128  دينار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93726">
                <a:tc>
                  <a:txBody>
                    <a:bodyPr/>
                    <a:lstStyle/>
                    <a:p>
                      <a:pPr marL="342900" marR="0" lvl="0" indent="-34290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37155" algn="ctr"/>
                          <a:tab pos="5274310" algn="r"/>
                          <a:tab pos="104775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بلغت قيمة التذكرة مع الضرائب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153.400 </a:t>
                      </a: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</a:rPr>
                        <a:t> دينار.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93726">
                <a:tc>
                  <a:txBody>
                    <a:bodyPr/>
                    <a:lstStyle/>
                    <a:p>
                      <a:pPr marL="342900" marR="0" lvl="0" indent="-34290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37155" algn="ctr"/>
                          <a:tab pos="5274310" algn="r"/>
                          <a:tab pos="104775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طريقة دفع قيمة التذاكر كانت بالشيك.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ببطاقة الائتمان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587452">
                <a:tc>
                  <a:txBody>
                    <a:bodyPr/>
                    <a:lstStyle/>
                    <a:p>
                      <a:pPr marL="342900" marR="0" lvl="0" indent="-34290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37155" algn="ctr"/>
                          <a:tab pos="5274310" algn="r"/>
                          <a:tab pos="104775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الرحلة الأخيرة التي قام بها المسافران هي من دبي إلى البحرين.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93726">
                <a:tc>
                  <a:txBody>
                    <a:bodyPr/>
                    <a:lstStyle/>
                    <a:p>
                      <a:pPr marL="342900" marR="0" lvl="0" indent="-34290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37155" algn="ctr"/>
                          <a:tab pos="5274310" algn="r"/>
                          <a:tab pos="104775" algn="l"/>
                          <a:tab pos="2637155" algn="ctr"/>
                          <a:tab pos="5274310" algn="r"/>
                        </a:tabLst>
                      </a:pPr>
                      <a:r>
                        <a:rPr lang="ar-BH" sz="1600">
                          <a:solidFill>
                            <a:schemeClr val="tx1"/>
                          </a:solidFill>
                          <a:effectLst/>
                        </a:rPr>
                        <a:t>مقاعد المسافران على الدرجة الأولى.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ar-BH" sz="1600" dirty="0">
                          <a:solidFill>
                            <a:schemeClr val="tx1"/>
                          </a:solidFill>
                          <a:effectLst/>
                        </a:rPr>
                        <a:t>الدرجة السياحية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Flowchart: Terminator 5">
            <a:hlinkClick r:id="rId5" action="ppaction://hlinksldjump"/>
          </p:cNvPr>
          <p:cNvSpPr/>
          <p:nvPr/>
        </p:nvSpPr>
        <p:spPr>
          <a:xfrm>
            <a:off x="373956" y="5423504"/>
            <a:ext cx="1417320" cy="462751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0901878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03;p34"/>
          <p:cNvSpPr txBox="1">
            <a:spLocks/>
          </p:cNvSpPr>
          <p:nvPr/>
        </p:nvSpPr>
        <p:spPr>
          <a:xfrm>
            <a:off x="2771554" y="2636912"/>
            <a:ext cx="707752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5400" dirty="0">
                <a:solidFill>
                  <a:srgbClr val="FF9800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مع تمنياتنا لكم بالتوفيق</a:t>
            </a:r>
            <a:endParaRPr lang="en-US" sz="5400" dirty="0">
              <a:solidFill>
                <a:srgbClr val="FF9800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20488"/>
      </p:ext>
    </p:extLst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290" y="1428736"/>
            <a:ext cx="6643734" cy="642942"/>
          </a:xfrm>
        </p:spPr>
        <p:txBody>
          <a:bodyPr>
            <a:normAutofit fontScale="90000"/>
          </a:bodyPr>
          <a:lstStyle/>
          <a:p>
            <a:pPr algn="r" rtl="1"/>
            <a:r>
              <a:rPr lang="ar-BH" dirty="0" smtClean="0">
                <a:solidFill>
                  <a:srgbClr val="C00000"/>
                </a:solidFill>
                <a:cs typeface="PT Bold Heading" pitchFamily="2" charset="-78"/>
              </a:rPr>
              <a:t>أهداف الوحدة:</a:t>
            </a:r>
            <a:endParaRPr lang="en-US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532" y="2462877"/>
            <a:ext cx="8389564" cy="3361006"/>
          </a:xfrm>
        </p:spPr>
        <p:txBody>
          <a:bodyPr>
            <a:noAutofit/>
          </a:bodyPr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b="1" dirty="0">
                <a:solidFill>
                  <a:srgbClr val="C00000"/>
                </a:solidFill>
                <a:latin typeface="Arial" pitchFamily="34" charset="0"/>
              </a:rPr>
              <a:t>يُتوقَع من الطالب بعد دراسة هذا الفصل أن:</a:t>
            </a:r>
            <a:endParaRPr lang="ar-SA" b="1" dirty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en-US" sz="1050" b="1" dirty="0">
              <a:solidFill>
                <a:srgbClr val="C00000"/>
              </a:solidFill>
              <a:latin typeface="Arial" pitchFamily="34" charset="0"/>
            </a:endParaRPr>
          </a:p>
          <a:p>
            <a:pPr marL="896938" indent="-285750" algn="r" rtl="1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يطبق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تمارين  على الوثيقة الإلكترونية.</a:t>
            </a:r>
          </a:p>
          <a:p>
            <a:pPr marL="896938" indent="-285750" algn="r" rtl="1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يطبق تمارين على التذكرة الإلكترونية.</a:t>
            </a:r>
          </a:p>
          <a:p>
            <a:pPr marL="896938" indent="-285750" algn="r" rtl="1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يطبق تمارين على كتيب </a:t>
            </a:r>
            <a:r>
              <a:rPr 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TIM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896938" indent="-285750" algn="r" rtl="1"/>
            <a:endParaRPr lang="ar-SA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62157"/>
      </p:ext>
    </p:extLst>
  </p:cSld>
  <p:clrMapOvr>
    <a:masterClrMapping/>
  </p:clrMapOvr>
  <p:transition spd="slow"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302871"/>
              </p:ext>
            </p:extLst>
          </p:nvPr>
        </p:nvGraphicFramePr>
        <p:xfrm>
          <a:off x="7152005" y="3754188"/>
          <a:ext cx="5039995" cy="245364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50215"/>
                <a:gridCol w="2429510"/>
                <a:gridCol w="2160270"/>
              </a:tblGrid>
              <a:tr h="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dirty="0">
                          <a:effectLst/>
                        </a:rPr>
                        <a:t>الرقم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البيان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الإجابة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 dirty="0">
                          <a:effectLst/>
                        </a:rPr>
                        <a:t>رقم الوثيقة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 dirty="0">
                          <a:effectLst/>
                        </a:rPr>
                        <a:t>اسم المسافر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 dirty="0">
                          <a:effectLst/>
                        </a:rPr>
                        <a:t>نوع المسافر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 dirty="0">
                          <a:effectLst/>
                        </a:rPr>
                        <a:t>تاريخ الإصدار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>
                          <a:effectLst/>
                        </a:rPr>
                        <a:t>عدد الكوبونات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>
                          <a:effectLst/>
                        </a:rPr>
                        <a:t>الرمز الثنائي لشركة الطيران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>
                          <a:effectLst/>
                        </a:rPr>
                        <a:t>طريقة الدفع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>
                          <a:effectLst/>
                        </a:rPr>
                        <a:t>قيمة الخدمة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>
                          <a:effectLst/>
                        </a:rPr>
                        <a:t>المجموع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9020" y="1063527"/>
          <a:ext cx="6774815" cy="39624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774815"/>
              </a:tblGrid>
              <a:tr h="3926840"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8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EMD – 1000911100017                   TYPE-A            SYS-1A           LOC-ZJ6YLS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INT-                  FCI-0            2            POI-HEL        DOI-25  JUNE  11        IOI-19490004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PAX       DOE/HUSSAIN      MR                                                                      ADT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RFIC – C          BAGGAGE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REMAKS-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CPN – 2        RFISC – 99Z    GF    HELLHR       S-O   SAC-            VALUE-150.00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DESCRIPTION – EXESS  WEIGHT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PRESENT  TO -  GF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PRESENT   AT – HEL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EXCESS BAGGAGE-        10  N  PATE    PER   UNIT-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SERVICE  REMARKS-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FARE                 F             EUR        150.00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EXCH    VAL         EUR       150.00          REND   VAL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TAX-       EUR     50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TOTAL                        EUR      200.00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/FC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FP      CASH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FOID-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45362" y="3239281"/>
            <a:ext cx="402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b="1" dirty="0"/>
              <a:t>باستخدام النموذج السابق </a:t>
            </a:r>
            <a:r>
              <a:rPr lang="ar-BH" b="1" dirty="0" smtClean="0"/>
              <a:t>استخرج </a:t>
            </a:r>
            <a:r>
              <a:rPr lang="ar-BH" b="1" dirty="0"/>
              <a:t>البيانات الآتية:</a:t>
            </a:r>
            <a:endParaRPr lang="en-US" dirty="0"/>
          </a:p>
          <a:p>
            <a:pPr algn="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87418" y="170089"/>
            <a:ext cx="3608439" cy="8589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مثال 1</a:t>
            </a:r>
            <a:endParaRPr lang="en-US" sz="2800" dirty="0">
              <a:solidFill>
                <a:srgbClr val="C00000"/>
              </a:solidFill>
              <a:latin typeface="Arial Black" pitchFamily="34" charset="0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5992328"/>
      </p:ext>
    </p:extLst>
  </p:cSld>
  <p:clrMapOvr>
    <a:masterClrMapping/>
  </p:clrMapOvr>
  <p:transition spd="slow"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611836"/>
              </p:ext>
            </p:extLst>
          </p:nvPr>
        </p:nvGraphicFramePr>
        <p:xfrm>
          <a:off x="7152005" y="3754188"/>
          <a:ext cx="5039995" cy="245364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50215"/>
                <a:gridCol w="2429510"/>
                <a:gridCol w="2160270"/>
              </a:tblGrid>
              <a:tr h="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dirty="0">
                          <a:effectLst/>
                        </a:rPr>
                        <a:t>الرقم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البيان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الإجابة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 dirty="0">
                          <a:effectLst/>
                        </a:rPr>
                        <a:t>رقم الوثيقة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</a:rPr>
                        <a:t>1000911100017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 dirty="0">
                          <a:effectLst/>
                        </a:rPr>
                        <a:t>اسم المسافر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</a:rPr>
                        <a:t>HUSSAIN      MR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 dirty="0">
                          <a:effectLst/>
                        </a:rPr>
                        <a:t>نوع المسافر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</a:rPr>
                        <a:t>ADT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 dirty="0">
                          <a:effectLst/>
                        </a:rPr>
                        <a:t>تاريخ الإصدار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</a:rPr>
                        <a:t>25  JUNE  11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>
                          <a:effectLst/>
                        </a:rPr>
                        <a:t>عدد الكوبونات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>
                          <a:effectLst/>
                        </a:rPr>
                        <a:t>الرمز الثنائي لشركة الطيران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</a:rPr>
                        <a:t>GF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>
                          <a:effectLst/>
                        </a:rPr>
                        <a:t>طريقة الدفع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</a:rPr>
                        <a:t>CASH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>
                          <a:effectLst/>
                        </a:rPr>
                        <a:t>قيمة الخدمة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</a:rPr>
                        <a:t>150.00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1400" b="1">
                          <a:effectLst/>
                        </a:rPr>
                        <a:t>المجموع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</a:rPr>
                        <a:t>EUR  200.00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627825"/>
              </p:ext>
            </p:extLst>
          </p:nvPr>
        </p:nvGraphicFramePr>
        <p:xfrm>
          <a:off x="269020" y="1063527"/>
          <a:ext cx="6774815" cy="39624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774815"/>
              </a:tblGrid>
              <a:tr h="3926840"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BH" sz="8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EMD – 1000911100017                   TYPE-A            SYS-1A           LOC-ZJ6YLS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INT-                  FCI-0            2            POI-HEL        DOI-25  JUNE  11        IOI-19490004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PAX       DOE/HUSSAIN      MR                                                                      ADT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RFIC – C          BAGGAGE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REMAKS-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CPN – 2        RFISC – 99Z    GF    HELLHR       S-O   SAC-            VALUE-150.00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DESCRIPTION – EXESS  WEIGHT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PRESENT  TO -  GF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PRESENT   AT – HEL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EXCESS BAGGAGE-        10  N  PATE    PER   UNIT-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SERVICE  REMARKS-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FARE                 F             EUR        150.00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EXCH    VAL         EUR       150.00          REND   VAL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TAX-       EUR     50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TOTAL                        EUR      200.00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/FC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FP      CASH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FOID-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45362" y="3239281"/>
            <a:ext cx="402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b="1" dirty="0"/>
              <a:t>باستخدام النموذج السابق </a:t>
            </a:r>
            <a:r>
              <a:rPr lang="ar-BH" b="1" dirty="0" smtClean="0"/>
              <a:t>استخرج </a:t>
            </a:r>
            <a:r>
              <a:rPr lang="ar-BH" b="1" dirty="0"/>
              <a:t>البيانات الآتية:</a:t>
            </a:r>
            <a:endParaRPr lang="en-US" dirty="0"/>
          </a:p>
          <a:p>
            <a:pPr algn="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87418" y="170089"/>
            <a:ext cx="3608439" cy="8589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مثال 1</a:t>
            </a:r>
            <a:endParaRPr lang="en-US" sz="2800" dirty="0">
              <a:solidFill>
                <a:srgbClr val="C00000"/>
              </a:solidFill>
              <a:latin typeface="Arial Black" pitchFamily="34" charset="0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4595585"/>
      </p:ext>
    </p:extLst>
  </p:cSld>
  <p:clrMapOvr>
    <a:masterClrMapping/>
  </p:clrMapOvr>
  <p:transition spd="slow"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34922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34922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950" t="16587" r="26230" b="7108"/>
          <a:stretch/>
        </p:blipFill>
        <p:spPr>
          <a:xfrm>
            <a:off x="76201" y="75085"/>
            <a:ext cx="6335486" cy="6189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70914" y="1300974"/>
            <a:ext cx="4998044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400" b="1" dirty="0"/>
              <a:t>ما اسم المسافر؟</a:t>
            </a:r>
            <a:endParaRPr lang="en-US" sz="1400" b="1" dirty="0"/>
          </a:p>
          <a:p>
            <a:pPr algn="r" rtl="1"/>
            <a:r>
              <a:rPr lang="en-US" sz="1400" b="1" dirty="0"/>
              <a:t> </a:t>
            </a:r>
          </a:p>
          <a:p>
            <a:pPr algn="r" rtl="1"/>
            <a:r>
              <a:rPr lang="ar-BH" sz="1400" b="1" dirty="0"/>
              <a:t>ما اسم شركة الطيران الناقلة؟ </a:t>
            </a:r>
            <a:r>
              <a:rPr lang="en-US" sz="1400" b="1" dirty="0"/>
              <a:t> </a:t>
            </a:r>
          </a:p>
          <a:p>
            <a:pPr algn="r" rtl="1"/>
            <a:r>
              <a:rPr lang="ar-BH" sz="1400" b="1" dirty="0"/>
              <a:t> </a:t>
            </a:r>
            <a:endParaRPr lang="en-US" sz="1400" b="1" dirty="0"/>
          </a:p>
          <a:p>
            <a:pPr algn="r" rtl="1"/>
            <a:r>
              <a:rPr lang="ar-BH" sz="1400" b="1" dirty="0"/>
              <a:t>ما خط سير الرحلة رقم (</a:t>
            </a:r>
            <a:r>
              <a:rPr lang="en-US" sz="1400" b="1" dirty="0"/>
              <a:t>GF544</a:t>
            </a:r>
            <a:r>
              <a:rPr lang="ar-BH" sz="1400" b="1" dirty="0"/>
              <a:t>)؟</a:t>
            </a:r>
            <a:endParaRPr lang="en-US" sz="1400" b="1" dirty="0"/>
          </a:p>
          <a:p>
            <a:pPr algn="r" rtl="1"/>
            <a:r>
              <a:rPr lang="en-US" sz="1400" b="1" dirty="0"/>
              <a:t> </a:t>
            </a:r>
          </a:p>
          <a:p>
            <a:pPr algn="r" rtl="1"/>
            <a:r>
              <a:rPr lang="ar-BH" sz="1400" b="1" dirty="0"/>
              <a:t> </a:t>
            </a:r>
            <a:endParaRPr lang="en-US" sz="1400" b="1" dirty="0"/>
          </a:p>
          <a:p>
            <a:pPr algn="r" rtl="1"/>
            <a:r>
              <a:rPr lang="ar-BH" sz="1400" b="1" dirty="0"/>
              <a:t>أكتب رقم التذكرة؟ </a:t>
            </a:r>
            <a:r>
              <a:rPr lang="en-US" sz="1400" b="1" dirty="0"/>
              <a:t> </a:t>
            </a:r>
          </a:p>
          <a:p>
            <a:pPr algn="r" rtl="1"/>
            <a:r>
              <a:rPr lang="ar-BH" sz="1400" b="1" dirty="0"/>
              <a:t> </a:t>
            </a:r>
            <a:endParaRPr lang="en-US" sz="1400" b="1" dirty="0"/>
          </a:p>
          <a:p>
            <a:pPr algn="r" rtl="1"/>
            <a:r>
              <a:rPr lang="ar-BH" sz="1400" b="1" dirty="0"/>
              <a:t>ما إجمالي سعر للتذكرة؟   </a:t>
            </a:r>
            <a:endParaRPr lang="en-US" sz="1400" b="1" dirty="0"/>
          </a:p>
          <a:p>
            <a:pPr algn="r" rtl="1"/>
            <a:r>
              <a:rPr lang="en-US" sz="1400" b="1" dirty="0"/>
              <a:t> </a:t>
            </a:r>
          </a:p>
          <a:p>
            <a:pPr algn="r" rtl="1"/>
            <a:r>
              <a:rPr lang="ar-BH" sz="1400" b="1" dirty="0"/>
              <a:t> </a:t>
            </a:r>
            <a:endParaRPr lang="en-US" sz="1400" b="1" dirty="0"/>
          </a:p>
          <a:p>
            <a:pPr algn="r" rtl="1"/>
            <a:r>
              <a:rPr lang="ar-BH" sz="1400" b="1" dirty="0"/>
              <a:t>ما قيمة الضريبة؟ </a:t>
            </a:r>
            <a:endParaRPr lang="ar-SA" sz="1400" b="1" dirty="0" smtClean="0"/>
          </a:p>
          <a:p>
            <a:pPr algn="r" rtl="1"/>
            <a:r>
              <a:rPr lang="en-US" sz="1400" b="1" dirty="0"/>
              <a:t> </a:t>
            </a:r>
          </a:p>
          <a:p>
            <a:pPr algn="r" rtl="1"/>
            <a:r>
              <a:rPr lang="ar-BH" sz="1400" b="1" dirty="0"/>
              <a:t>ما هي طريقة دفع ثمن التذكرة؟    </a:t>
            </a:r>
            <a:endParaRPr lang="en-US" sz="1400" b="1" dirty="0"/>
          </a:p>
          <a:p>
            <a:pPr algn="r" rtl="1"/>
            <a:r>
              <a:rPr lang="ar-BH" sz="1400" b="1" dirty="0"/>
              <a:t> </a:t>
            </a:r>
            <a:endParaRPr lang="en-US" sz="1400" b="1" dirty="0"/>
          </a:p>
          <a:p>
            <a:pPr algn="r" rtl="1"/>
            <a:r>
              <a:rPr lang="en-US" sz="1400" b="1" dirty="0"/>
              <a:t> </a:t>
            </a:r>
          </a:p>
          <a:p>
            <a:pPr algn="r" rtl="1"/>
            <a:r>
              <a:rPr lang="ar-BH" sz="1400" b="1" dirty="0"/>
              <a:t>ما هو تاريخ إصدار التذكرة؟  </a:t>
            </a:r>
            <a:endParaRPr lang="en-US" sz="1400" b="1" dirty="0"/>
          </a:p>
          <a:p>
            <a:pPr algn="r" rtl="1"/>
            <a:r>
              <a:rPr lang="en-US" sz="1400" b="1" dirty="0"/>
              <a:t> </a:t>
            </a:r>
          </a:p>
          <a:p>
            <a:pPr algn="r" rtl="1"/>
            <a:r>
              <a:rPr lang="ar-BH" sz="1400" b="1" dirty="0"/>
              <a:t>في أي بلد تم إصدار التذكرة</a:t>
            </a:r>
            <a:r>
              <a:rPr lang="ar-BH" sz="1400" b="1" dirty="0" smtClean="0"/>
              <a:t>؟</a:t>
            </a:r>
            <a:endParaRPr lang="en-US" sz="14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87418" y="204541"/>
            <a:ext cx="3608439" cy="8589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المثال </a:t>
            </a:r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2</a:t>
            </a:r>
            <a:endParaRPr lang="en-US" sz="2800" dirty="0">
              <a:solidFill>
                <a:srgbClr val="C00000"/>
              </a:solidFill>
              <a:latin typeface="Arial Black" pitchFamily="34" charset="0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2746874"/>
      </p:ext>
    </p:extLst>
  </p:cSld>
  <p:clrMapOvr>
    <a:masterClrMapping/>
  </p:clrMapOvr>
  <p:transition spd="slow"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34922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34922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950" t="16587" r="26230" b="7108"/>
          <a:stretch/>
        </p:blipFill>
        <p:spPr>
          <a:xfrm>
            <a:off x="76201" y="75085"/>
            <a:ext cx="6335486" cy="6189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70914" y="1170463"/>
            <a:ext cx="4998044" cy="50937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300" b="1" dirty="0"/>
              <a:t>ما اسم المسافر؟</a:t>
            </a:r>
            <a:endParaRPr lang="en-US" sz="1300" b="1" dirty="0"/>
          </a:p>
          <a:p>
            <a:pPr algn="r" rtl="1"/>
            <a:r>
              <a:rPr lang="en-US" sz="1300" b="1" u="sng" dirty="0"/>
              <a:t>Mr. </a:t>
            </a:r>
            <a:r>
              <a:rPr lang="en-US" sz="1300" b="1" u="sng" dirty="0" err="1"/>
              <a:t>Showaiter</a:t>
            </a:r>
            <a:r>
              <a:rPr lang="en-US" sz="1300" b="1" u="sng" dirty="0"/>
              <a:t> Ahmed</a:t>
            </a:r>
          </a:p>
          <a:p>
            <a:pPr algn="r" rtl="1"/>
            <a:r>
              <a:rPr lang="en-US" sz="1300" b="1" dirty="0"/>
              <a:t> </a:t>
            </a:r>
          </a:p>
          <a:p>
            <a:pPr algn="r" rtl="1"/>
            <a:r>
              <a:rPr lang="ar-BH" sz="1300" b="1" dirty="0"/>
              <a:t>ما اسم شركة الطيران الناقلة؟  </a:t>
            </a:r>
            <a:r>
              <a:rPr lang="en-US" sz="1300" b="1" u="sng" dirty="0"/>
              <a:t>Gulf Air</a:t>
            </a:r>
            <a:endParaRPr lang="en-US" sz="1300" b="1" dirty="0"/>
          </a:p>
          <a:p>
            <a:pPr algn="r" rtl="1"/>
            <a:r>
              <a:rPr lang="en-US" sz="1300" b="1" dirty="0"/>
              <a:t> </a:t>
            </a:r>
          </a:p>
          <a:p>
            <a:pPr algn="r" rtl="1"/>
            <a:r>
              <a:rPr lang="ar-BH" sz="1300" b="1" dirty="0"/>
              <a:t> </a:t>
            </a:r>
            <a:endParaRPr lang="en-US" sz="1300" b="1" dirty="0"/>
          </a:p>
          <a:p>
            <a:pPr algn="r" rtl="1"/>
            <a:r>
              <a:rPr lang="ar-BH" sz="1300" b="1" dirty="0"/>
              <a:t>ما خط سير الرحلة رقم (</a:t>
            </a:r>
            <a:r>
              <a:rPr lang="en-US" sz="1300" b="1" dirty="0"/>
              <a:t>GF544</a:t>
            </a:r>
            <a:r>
              <a:rPr lang="ar-BH" sz="1300" b="1" dirty="0"/>
              <a:t>)؟</a:t>
            </a:r>
            <a:endParaRPr lang="en-US" sz="1300" b="1" dirty="0"/>
          </a:p>
          <a:p>
            <a:pPr algn="r" rtl="1"/>
            <a:r>
              <a:rPr lang="en-US" sz="1300" b="1" u="sng" dirty="0"/>
              <a:t>Bahrain (BAH)  - Abu Dhabi (AUH)</a:t>
            </a:r>
            <a:endParaRPr lang="en-US" sz="1300" b="1" dirty="0"/>
          </a:p>
          <a:p>
            <a:pPr algn="r" rtl="1"/>
            <a:r>
              <a:rPr lang="en-US" sz="1300" b="1" dirty="0"/>
              <a:t> </a:t>
            </a:r>
          </a:p>
          <a:p>
            <a:pPr algn="r" rtl="1"/>
            <a:r>
              <a:rPr lang="ar-BH" sz="1300" b="1" dirty="0"/>
              <a:t> </a:t>
            </a:r>
            <a:endParaRPr lang="en-US" sz="1300" b="1" dirty="0"/>
          </a:p>
          <a:p>
            <a:pPr algn="r" rtl="1"/>
            <a:r>
              <a:rPr lang="ar-BH" sz="1300" b="1" dirty="0"/>
              <a:t>أكتب رقم التذكرة؟   </a:t>
            </a:r>
            <a:r>
              <a:rPr lang="en-US" sz="1300" b="1" u="sng" dirty="0"/>
              <a:t>0711100123412</a:t>
            </a:r>
            <a:endParaRPr lang="en-US" sz="1300" b="1" dirty="0"/>
          </a:p>
          <a:p>
            <a:pPr algn="r" rtl="1"/>
            <a:r>
              <a:rPr lang="en-US" sz="1300" b="1" dirty="0"/>
              <a:t> </a:t>
            </a:r>
          </a:p>
          <a:p>
            <a:pPr algn="r" rtl="1"/>
            <a:r>
              <a:rPr lang="ar-BH" sz="1300" b="1" dirty="0"/>
              <a:t> </a:t>
            </a:r>
            <a:endParaRPr lang="en-US" sz="1300" b="1" dirty="0"/>
          </a:p>
          <a:p>
            <a:pPr algn="r" rtl="1"/>
            <a:r>
              <a:rPr lang="ar-BH" sz="1300" b="1" dirty="0"/>
              <a:t>ما إجمالي سعر للتذكرة؟   </a:t>
            </a:r>
            <a:r>
              <a:rPr lang="en-US" sz="1300" b="1" u="sng" dirty="0"/>
              <a:t>BHD 100.000</a:t>
            </a:r>
            <a:endParaRPr lang="en-US" sz="1300" b="1" dirty="0"/>
          </a:p>
          <a:p>
            <a:pPr algn="r" rtl="1"/>
            <a:r>
              <a:rPr lang="en-US" sz="1300" b="1" dirty="0"/>
              <a:t> </a:t>
            </a:r>
          </a:p>
          <a:p>
            <a:pPr algn="r" rtl="1"/>
            <a:r>
              <a:rPr lang="ar-BH" sz="1300" b="1" dirty="0"/>
              <a:t> </a:t>
            </a:r>
            <a:endParaRPr lang="en-US" sz="1300" b="1" dirty="0"/>
          </a:p>
          <a:p>
            <a:pPr algn="r" rtl="1"/>
            <a:r>
              <a:rPr lang="ar-BH" sz="1300" b="1" dirty="0"/>
              <a:t>ما قيمة الضريبة؟   </a:t>
            </a:r>
            <a:r>
              <a:rPr lang="en-US" sz="1300" b="1" u="sng" dirty="0"/>
              <a:t>20.000</a:t>
            </a:r>
            <a:endParaRPr lang="en-US" sz="1300" b="1" dirty="0"/>
          </a:p>
          <a:p>
            <a:pPr algn="r" rtl="1"/>
            <a:r>
              <a:rPr lang="en-US" sz="1300" b="1" dirty="0"/>
              <a:t> </a:t>
            </a:r>
          </a:p>
          <a:p>
            <a:pPr algn="r" rtl="1"/>
            <a:r>
              <a:rPr lang="ar-BH" sz="1300" b="1" dirty="0"/>
              <a:t>ما هي طريقة دفع ثمن التذكرة؟    </a:t>
            </a:r>
            <a:r>
              <a:rPr lang="en-US" sz="1300" b="1" u="sng" dirty="0"/>
              <a:t>Credit Card</a:t>
            </a:r>
            <a:endParaRPr lang="en-US" sz="1300" b="1" dirty="0"/>
          </a:p>
          <a:p>
            <a:pPr algn="r" rtl="1"/>
            <a:r>
              <a:rPr lang="ar-BH" sz="1300" b="1" dirty="0"/>
              <a:t> </a:t>
            </a:r>
            <a:endParaRPr lang="en-US" sz="1300" b="1" dirty="0"/>
          </a:p>
          <a:p>
            <a:pPr algn="r" rtl="1"/>
            <a:r>
              <a:rPr lang="en-US" sz="1300" b="1" dirty="0"/>
              <a:t> </a:t>
            </a:r>
          </a:p>
          <a:p>
            <a:pPr algn="r" rtl="1"/>
            <a:r>
              <a:rPr lang="ar-BH" sz="1300" b="1" dirty="0"/>
              <a:t>ما هو تاريخ إصدار التذكرة؟  </a:t>
            </a:r>
            <a:r>
              <a:rPr lang="en-US" sz="1300" b="1" u="sng" dirty="0"/>
              <a:t>14 May 2011</a:t>
            </a:r>
            <a:endParaRPr lang="en-US" sz="1300" b="1" dirty="0"/>
          </a:p>
          <a:p>
            <a:pPr algn="r" rtl="1"/>
            <a:r>
              <a:rPr lang="en-US" sz="1300" b="1" dirty="0"/>
              <a:t> </a:t>
            </a:r>
          </a:p>
          <a:p>
            <a:pPr algn="r" rtl="1"/>
            <a:r>
              <a:rPr lang="ar-BH" sz="1300" b="1" dirty="0"/>
              <a:t>في أي بلد تم إصدار التذكرة؟</a:t>
            </a:r>
            <a:endParaRPr lang="en-US" sz="1300" b="1" dirty="0"/>
          </a:p>
          <a:p>
            <a:pPr algn="r" rtl="1"/>
            <a:r>
              <a:rPr lang="en-US" sz="1300" b="1" u="sng" dirty="0"/>
              <a:t>Manama, Kingdom of Bahrain</a:t>
            </a:r>
            <a:endParaRPr lang="en-US" sz="13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87418" y="204541"/>
            <a:ext cx="3608439" cy="8589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إجابة مثال</a:t>
            </a:r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2</a:t>
            </a:r>
            <a:endParaRPr lang="en-US" sz="2800" dirty="0">
              <a:solidFill>
                <a:srgbClr val="C00000"/>
              </a:solidFill>
              <a:latin typeface="Arial Black" pitchFamily="34" charset="0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0499474"/>
      </p:ext>
    </p:extLst>
  </p:cSld>
  <p:clrMapOvr>
    <a:masterClrMapping/>
  </p:clrMapOvr>
  <p:transition spd="slow"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418" y="204541"/>
            <a:ext cx="3608439" cy="8589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مثال </a:t>
            </a:r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3</a:t>
            </a:r>
            <a:endParaRPr lang="en-US" sz="2800" dirty="0">
              <a:solidFill>
                <a:srgbClr val="C00000"/>
              </a:solidFill>
              <a:latin typeface="Arial Black" pitchFamily="34" charset="0"/>
              <a:cs typeface="PT Bold Heading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306207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478796"/>
              </p:ext>
            </p:extLst>
          </p:nvPr>
        </p:nvGraphicFramePr>
        <p:xfrm>
          <a:off x="3997499" y="4349029"/>
          <a:ext cx="8044541" cy="18288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40096"/>
                <a:gridCol w="2020725"/>
                <a:gridCol w="1498440"/>
                <a:gridCol w="1663618"/>
                <a:gridCol w="2021662"/>
              </a:tblGrid>
              <a:tr h="3657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التسلسل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اسم الشركة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الرمز الحرفي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الرمز الرقمي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600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البريد الالكتروني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65918"/>
              </p:ext>
            </p:extLst>
          </p:nvPr>
        </p:nvGraphicFramePr>
        <p:xfrm>
          <a:off x="152400" y="19484"/>
          <a:ext cx="6355079" cy="42127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77852"/>
                <a:gridCol w="3177227"/>
              </a:tblGrid>
              <a:tr h="11800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Aero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LIoyd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YP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sym typeface="Wingdings 3" panose="05040102010807070707" pitchFamily="18" charset="2"/>
                        </a:rPr>
                        <a:t>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  633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Luftverkehrs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KG, Lessing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Strasse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7-9 Germany 61440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Tel:( 6171) 625347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web: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www.aerloolyd.de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Aeromexpress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QO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sym typeface="Wingdings 2" panose="05020102010507070707" pitchFamily="18" charset="2"/>
                        </a:rPr>
                        <a:t>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976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Av.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Texcoco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S/N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Esp.Av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Tahel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PO Mexico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Tel:( 5) 2370224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Fax:(5) 2370226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997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Aerolyon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   4Q  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sym typeface="Wingdings 3" panose="05040102010807070707" pitchFamily="18" charset="2"/>
                        </a:rPr>
                        <a:t>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 640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BP 138, Lyon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Satolas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France 63125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Tel04 72237777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Fax:  0472237808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Aeroperlas     WL    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sym typeface="Wingdings 3" panose="05040102010807070707" pitchFamily="18" charset="2"/>
                        </a:rPr>
                        <a:t>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   603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Apartado 6-3596 El Dorado Panama City , Panama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Tel:235300, 694555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 web: </a:t>
                      </a:r>
                      <a:r>
                        <a:rPr lang="en-US" sz="1600" u="sng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www.Aeroperlas.com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30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Aeromexico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AM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sym typeface="Wingdings 3" panose="05040102010807070707" pitchFamily="18" charset="2"/>
                        </a:rPr>
                        <a:t>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 139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Paseo de la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Reforma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445, Col.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Cuauhtemoc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Mexico City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Tel:( 5) 13304000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web: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www.aeromexico.com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Aeropostal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  VH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sym typeface="Wingdings 3" panose="05040102010807070707" pitchFamily="18" charset="2"/>
                        </a:rPr>
                        <a:t>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152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Torre Polar  Piso22, Plaza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Venezula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1051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Tel:( 2) 7086200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web: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www.aeropostal.com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273474"/>
      </p:ext>
    </p:extLst>
  </p:cSld>
  <p:clrMapOvr>
    <a:masterClrMapping/>
  </p:clrMapOvr>
  <p:transition spd="slow"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418" y="204541"/>
            <a:ext cx="3608439" cy="8589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إجابة المثال </a:t>
            </a:r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3</a:t>
            </a:r>
            <a:endParaRPr lang="en-US" sz="2800" dirty="0">
              <a:solidFill>
                <a:srgbClr val="C00000"/>
              </a:solidFill>
              <a:latin typeface="Arial Black" pitchFamily="34" charset="0"/>
              <a:cs typeface="PT Bold Heading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306207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6647"/>
              </p:ext>
            </p:extLst>
          </p:nvPr>
        </p:nvGraphicFramePr>
        <p:xfrm>
          <a:off x="3997499" y="4349029"/>
          <a:ext cx="8044541" cy="18288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40096"/>
                <a:gridCol w="2020725"/>
                <a:gridCol w="1498440"/>
                <a:gridCol w="1663618"/>
                <a:gridCol w="2021662"/>
              </a:tblGrid>
              <a:tr h="3657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التسلسل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اسم الشركة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الرمز الحرفي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الرمز الرقمي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600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البريد الالكتروني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+mj-cs"/>
                        </a:rPr>
                        <a:t>Aeropostal</a:t>
                      </a: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+mj-cs"/>
                        </a:rPr>
                        <a:t> 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+mj-cs"/>
                        </a:rPr>
                        <a:t>VH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+mj-cs"/>
                        </a:rPr>
                        <a:t>152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cs typeface="+mj-cs"/>
                          <a:hlinkClick r:id="rId4"/>
                        </a:rPr>
                        <a:t>www.aeropostal.com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+mj-cs"/>
                        </a:rPr>
                        <a:t>AEROMEXICO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+mj-cs"/>
                        </a:rPr>
                        <a:t>AM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+mj-cs"/>
                        </a:rPr>
                        <a:t>139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cs typeface="+mj-cs"/>
                          <a:hlinkClick r:id="rId5"/>
                        </a:rPr>
                        <a:t>www.aeromexico.com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+mj-cs"/>
                        </a:rPr>
                        <a:t>Aero LIoyd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+mj-cs"/>
                        </a:rPr>
                        <a:t>YP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+mj-cs"/>
                        </a:rPr>
                        <a:t>633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cs typeface="+mj-cs"/>
                          <a:hlinkClick r:id="rId6"/>
                        </a:rPr>
                        <a:t>www.aerloolyd.de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+mj-cs"/>
                        </a:rPr>
                        <a:t>Aeroperlas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+mj-cs"/>
                        </a:rPr>
                        <a:t>WL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+mj-cs"/>
                        </a:rPr>
                        <a:t>603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cs typeface="+mj-cs"/>
                          <a:hlinkClick r:id="rId7"/>
                        </a:rPr>
                        <a:t>www.Aeroperlas.com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65918"/>
              </p:ext>
            </p:extLst>
          </p:nvPr>
        </p:nvGraphicFramePr>
        <p:xfrm>
          <a:off x="152400" y="19484"/>
          <a:ext cx="6355079" cy="42127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77852"/>
                <a:gridCol w="3177227"/>
              </a:tblGrid>
              <a:tr h="11800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Aero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LIoyd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YP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sym typeface="Wingdings 3" panose="05040102010807070707" pitchFamily="18" charset="2"/>
                        </a:rPr>
                        <a:t>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  633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Luftverkehrs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KG, Lessing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Strasse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7-9 Germany 61440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Tel:( 6171) 625347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web: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www.aerloolyd.de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Aeromexpress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QO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sym typeface="Wingdings 2" panose="05020102010507070707" pitchFamily="18" charset="2"/>
                        </a:rPr>
                        <a:t>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976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Av.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Texcoco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S/N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Esp.Av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Tahel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PO Mexico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Tel:( 5) 2370224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Fax:(5) 2370226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997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Aerolyon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   4Q  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sym typeface="Wingdings 3" panose="05040102010807070707" pitchFamily="18" charset="2"/>
                        </a:rPr>
                        <a:t>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 640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BP 138, Lyon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Satolas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France 63125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Tel04 72237777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Fax:  0472237808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Aeroperlas     WL    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sym typeface="Wingdings 3" panose="05040102010807070707" pitchFamily="18" charset="2"/>
                        </a:rPr>
                        <a:t>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   603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Apartado 6-3596 El Dorado Panama City , Panama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Tel:235300, 694555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 web: </a:t>
                      </a:r>
                      <a:r>
                        <a:rPr lang="en-US" sz="1600" u="sng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www.Aeroperlas.com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30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Aeromexico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AM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sym typeface="Wingdings 3" panose="05040102010807070707" pitchFamily="18" charset="2"/>
                        </a:rPr>
                        <a:t>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 139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Paseo de la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Reforma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445, Col.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Cuauhtemoc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Mexico City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Tel:( 5) 13304000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web: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www.aeromexico.com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Aeropostal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  VH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sym typeface="Wingdings 3" panose="05040102010807070707" pitchFamily="18" charset="2"/>
                        </a:rPr>
                        <a:t>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152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Torre Polar  Piso22, Plaza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Venezula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1051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Tel:( 2) 7086200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web: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www.aeropostal.com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273728"/>
      </p:ext>
    </p:extLst>
  </p:cSld>
  <p:clrMapOvr>
    <a:masterClrMapping/>
  </p:clrMapOvr>
  <p:transition spd="slow"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787418" y="204541"/>
            <a:ext cx="3608439" cy="8589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مثال </a:t>
            </a:r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4</a:t>
            </a:r>
            <a:endParaRPr lang="en-US" sz="2800" dirty="0">
              <a:solidFill>
                <a:srgbClr val="C00000"/>
              </a:solidFill>
              <a:latin typeface="Arial Black" pitchFamily="34" charset="0"/>
              <a:cs typeface="PT Bold Heading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9282" t="21922" r="31462" b="35045"/>
          <a:stretch/>
        </p:blipFill>
        <p:spPr>
          <a:xfrm>
            <a:off x="545786" y="388488"/>
            <a:ext cx="5943601" cy="4072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8684" t="67720" r="31170" b="9204"/>
          <a:stretch/>
        </p:blipFill>
        <p:spPr>
          <a:xfrm>
            <a:off x="6489387" y="4162941"/>
            <a:ext cx="5279571" cy="18966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39110" y="1617445"/>
            <a:ext cx="3113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dirty="0" smtClean="0"/>
              <a:t>من </a:t>
            </a:r>
            <a:r>
              <a:rPr lang="ar-BH" dirty="0"/>
              <a:t>نموذج رموز شركات الطيران </a:t>
            </a:r>
            <a:r>
              <a:rPr lang="en-US" dirty="0"/>
              <a:t>Airline Codes</a:t>
            </a:r>
            <a:r>
              <a:rPr lang="ar-BH" dirty="0"/>
              <a:t>، أكمل بيانات الجدول الذي يليه:</a:t>
            </a:r>
            <a:endParaRPr lang="en-US" dirty="0"/>
          </a:p>
          <a:p>
            <a:pPr algn="r" rtl="1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23801"/>
              </p:ext>
            </p:extLst>
          </p:nvPr>
        </p:nvGraphicFramePr>
        <p:xfrm>
          <a:off x="6678610" y="4593770"/>
          <a:ext cx="200819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8190"/>
              </a:tblGrid>
              <a:tr h="27311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311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311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311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311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974202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319</TotalTime>
  <Words>929</Words>
  <Application>Microsoft Office PowerPoint</Application>
  <PresentationFormat>Widescreen</PresentationFormat>
  <Paragraphs>354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Al-Mateen</vt:lpstr>
      <vt:lpstr>Arial</vt:lpstr>
      <vt:lpstr>Arial Black</vt:lpstr>
      <vt:lpstr>Calibri</vt:lpstr>
      <vt:lpstr>Calibri Light</vt:lpstr>
      <vt:lpstr>PT Bold Heading</vt:lpstr>
      <vt:lpstr>Sakkal Majalla</vt:lpstr>
      <vt:lpstr>Simplified Arabic</vt:lpstr>
      <vt:lpstr>Times New Roman</vt:lpstr>
      <vt:lpstr>Wingdings</vt:lpstr>
      <vt:lpstr>Wingdings 2</vt:lpstr>
      <vt:lpstr>Wingdings 3</vt:lpstr>
      <vt:lpstr>Office Theme</vt:lpstr>
      <vt:lpstr>أعمال مكاتب وكالات السفريات  سفر 312 </vt:lpstr>
      <vt:lpstr>أهداف الوحدة:</vt:lpstr>
      <vt:lpstr>مثال 1</vt:lpstr>
      <vt:lpstr>مثال 1</vt:lpstr>
      <vt:lpstr>المثال 2</vt:lpstr>
      <vt:lpstr>إجابة مثال 2</vt:lpstr>
      <vt:lpstr>مثال 3</vt:lpstr>
      <vt:lpstr>إجابة المثال 3</vt:lpstr>
      <vt:lpstr>مثال 4</vt:lpstr>
      <vt:lpstr>إجابة مثال 4</vt:lpstr>
      <vt:lpstr>مثال 5</vt:lpstr>
      <vt:lpstr>تطبيق (1)</vt:lpstr>
      <vt:lpstr>تطبيق (2)</vt:lpstr>
      <vt:lpstr>تطبيق (3)</vt:lpstr>
      <vt:lpstr>الإجابة (3)</vt:lpstr>
      <vt:lpstr>الاجابة (2)</vt:lpstr>
      <vt:lpstr>الاجابة (1)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Mariam Jassim Khadem</cp:lastModifiedBy>
  <cp:revision>21</cp:revision>
  <cp:lastPrinted>2021-01-17T11:49:49Z</cp:lastPrinted>
  <dcterms:created xsi:type="dcterms:W3CDTF">2020-03-04T10:47:58Z</dcterms:created>
  <dcterms:modified xsi:type="dcterms:W3CDTF">2021-02-04T08:50:49Z</dcterms:modified>
</cp:coreProperties>
</file>