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19FFB564-8B76-4B05-A800-DCDE7BEDC057}"/>
    <pc:docChg chg="modSld">
      <pc:chgData name="osama amro" userId="0d241074f5ebfa64" providerId="LiveId" clId="{19FFB564-8B76-4B05-A800-DCDE7BEDC057}" dt="2021-01-30T08:05:47.667" v="8" actId="20577"/>
      <pc:docMkLst>
        <pc:docMk/>
      </pc:docMkLst>
      <pc:sldChg chg="modSp mod">
        <pc:chgData name="osama amro" userId="0d241074f5ebfa64" providerId="LiveId" clId="{19FFB564-8B76-4B05-A800-DCDE7BEDC057}" dt="2021-01-30T08:05:23.030" v="5" actId="20577"/>
        <pc:sldMkLst>
          <pc:docMk/>
          <pc:sldMk cId="1194227096" sldId="266"/>
        </pc:sldMkLst>
        <pc:spChg chg="mod">
          <ac:chgData name="osama amro" userId="0d241074f5ebfa64" providerId="LiveId" clId="{19FFB564-8B76-4B05-A800-DCDE7BEDC057}" dt="2021-01-30T08:05:23.030" v="5" actId="20577"/>
          <ac:spMkLst>
            <pc:docMk/>
            <pc:sldMk cId="1194227096" sldId="266"/>
            <ac:spMk id="5" creationId="{00000000-0000-0000-0000-000000000000}"/>
          </ac:spMkLst>
        </pc:spChg>
      </pc:sldChg>
      <pc:sldChg chg="modSp mod">
        <pc:chgData name="osama amro" userId="0d241074f5ebfa64" providerId="LiveId" clId="{19FFB564-8B76-4B05-A800-DCDE7BEDC057}" dt="2021-01-30T08:05:32.843" v="6" actId="20577"/>
        <pc:sldMkLst>
          <pc:docMk/>
          <pc:sldMk cId="879349632" sldId="267"/>
        </pc:sldMkLst>
        <pc:spChg chg="mod">
          <ac:chgData name="osama amro" userId="0d241074f5ebfa64" providerId="LiveId" clId="{19FFB564-8B76-4B05-A800-DCDE7BEDC057}" dt="2021-01-30T08:05:32.843" v="6" actId="20577"/>
          <ac:spMkLst>
            <pc:docMk/>
            <pc:sldMk cId="879349632" sldId="267"/>
            <ac:spMk id="5" creationId="{00000000-0000-0000-0000-000000000000}"/>
          </ac:spMkLst>
        </pc:spChg>
      </pc:sldChg>
      <pc:sldChg chg="modSp mod">
        <pc:chgData name="osama amro" userId="0d241074f5ebfa64" providerId="LiveId" clId="{19FFB564-8B76-4B05-A800-DCDE7BEDC057}" dt="2021-01-30T08:05:38.457" v="7" actId="20577"/>
        <pc:sldMkLst>
          <pc:docMk/>
          <pc:sldMk cId="1751405715" sldId="268"/>
        </pc:sldMkLst>
        <pc:spChg chg="mod">
          <ac:chgData name="osama amro" userId="0d241074f5ebfa64" providerId="LiveId" clId="{19FFB564-8B76-4B05-A800-DCDE7BEDC057}" dt="2021-01-30T08:05:38.457" v="7" actId="20577"/>
          <ac:spMkLst>
            <pc:docMk/>
            <pc:sldMk cId="1751405715" sldId="268"/>
            <ac:spMk id="5" creationId="{00000000-0000-0000-0000-000000000000}"/>
          </ac:spMkLst>
        </pc:spChg>
      </pc:sldChg>
      <pc:sldChg chg="modSp mod">
        <pc:chgData name="osama amro" userId="0d241074f5ebfa64" providerId="LiveId" clId="{19FFB564-8B76-4B05-A800-DCDE7BEDC057}" dt="2021-01-30T08:05:47.667" v="8" actId="20577"/>
        <pc:sldMkLst>
          <pc:docMk/>
          <pc:sldMk cId="224441968" sldId="269"/>
        </pc:sldMkLst>
        <pc:spChg chg="mod">
          <ac:chgData name="osama amro" userId="0d241074f5ebfa64" providerId="LiveId" clId="{19FFB564-8B76-4B05-A800-DCDE7BEDC057}" dt="2021-01-30T08:05:47.667" v="8" actId="20577"/>
          <ac:spMkLst>
            <pc:docMk/>
            <pc:sldMk cId="224441968" sldId="26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8.wav"/><Relationship Id="rId7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6399" y="1918142"/>
            <a:ext cx="5014140" cy="2110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</a:t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أمتعة المسافر ( 2) </a:t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الحادي عشر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69" y="6306207"/>
            <a:ext cx="78486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(اختياري)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الصف: الثاني أو الثالث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الصفحة: 10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9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-118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262" y="2098724"/>
            <a:ext cx="2649435" cy="192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8001001" y="1715295"/>
            <a:ext cx="240683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 د.ب. 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7162801" y="2651759"/>
            <a:ext cx="23937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ب- 22 د.ب. </a:t>
            </a: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5943600" y="3621523"/>
            <a:ext cx="2438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ج- 17 د.ب. 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4490422" y="4611683"/>
            <a:ext cx="24743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د- 19 د.ب.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1399" y="245025"/>
            <a:ext cx="874395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قسط التأمين عن التعويض الغير عادي للدرجة الأولى، إذا طلب المسافر تقدير مبلغ  </a:t>
            </a:r>
          </a:p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التعويض بـ 3000 $، علما بأن قسط التأمين 1%:</a:t>
            </a:r>
          </a:p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399" y="24502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GB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الشروط الخاصة بقبول الحيوانات المنزلية التي يصطحبها المسافر معه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4">
            <a:hlinkClick r:id="rId3" action="ppaction://hlinksldjump"/>
          </p:cNvPr>
          <p:cNvSpPr/>
          <p:nvPr/>
        </p:nvSpPr>
        <p:spPr>
          <a:xfrm>
            <a:off x="3200401" y="1715295"/>
            <a:ext cx="720743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اللازمة خلال رحلة الطيران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2743201" y="2651759"/>
            <a:ext cx="68133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احضار الأغذية المطلوبة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7" name="Flowchart: Terminator 6">
            <a:hlinkClick r:id="rId4" action="ppaction://hlinksldjump"/>
          </p:cNvPr>
          <p:cNvSpPr/>
          <p:nvPr/>
        </p:nvSpPr>
        <p:spPr>
          <a:xfrm>
            <a:off x="2362200" y="3621523"/>
            <a:ext cx="60198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إخطار شركة الطيران مسبقاً لعمل الترتيب اللازم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8" name="Flowchart: Terminator 7">
            <a:hlinkClick r:id="rId4" action="ppaction://hlinksldjump"/>
          </p:cNvPr>
          <p:cNvSpPr/>
          <p:nvPr/>
        </p:nvSpPr>
        <p:spPr>
          <a:xfrm>
            <a:off x="1731400" y="4611683"/>
            <a:ext cx="523337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3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5" action="ppaction://hlinksldjump"/>
          </p:cNvPr>
          <p:cNvSpPr/>
          <p:nvPr/>
        </p:nvSpPr>
        <p:spPr>
          <a:xfrm>
            <a:off x="1752600" y="1981200"/>
            <a:ext cx="4038600" cy="10494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المواد المسببة للتآكل كالقلويات.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3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779">
            <a:off x="2262388" y="1281374"/>
            <a:ext cx="2819309" cy="1919117"/>
          </a:xfrm>
          <a:prstGeom prst="rect">
            <a:avLst/>
          </a:prstGeom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509139" y="323497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10×20=200 د.ب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5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6" y="591824"/>
            <a:ext cx="4414614" cy="5206217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 rot="9282949" flipV="1">
            <a:off x="3709003" y="757873"/>
            <a:ext cx="2736401" cy="1211285"/>
          </a:xfrm>
          <a:prstGeom prst="homePlat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r-BH" sz="2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درجة رجال الأعمال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2350107"/>
            <a:ext cx="423798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    =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$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8300" y="2797385"/>
            <a:ext cx="4495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المضاف=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3000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$ -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$ =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2400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2100" y="3194932"/>
            <a:ext cx="464820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تأمين مبلغ التعويض المضاف=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2400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×1%=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06" y="822385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5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6" y="591824"/>
            <a:ext cx="4414614" cy="52062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/>
          <a:srcRect l="16055" t="34676" r="21848" b="27858"/>
          <a:stretch/>
        </p:blipFill>
        <p:spPr bwMode="auto">
          <a:xfrm>
            <a:off x="1752600" y="1295400"/>
            <a:ext cx="4191000" cy="2984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2819400"/>
            <a:ext cx="4267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2350173"/>
            <a:ext cx="794419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الطالب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ينبغي أن 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4114800" y="3682482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المواد الخطرة المحظور حملها ضمن العفش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0" y="4144147"/>
            <a:ext cx="561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المواد التي يمكن قبولها للنقل بدون موافقة مسبقة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7200" y="4577281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الشروط الخاصة بقبول الحيوانات المنزلية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1" y="5067477"/>
            <a:ext cx="663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حالة مسافر يحمل امتعة تفحص وتوزن وامتعة تفحص ولا توزن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7615" y="552914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يحسب مبلغ التعويض العادي لكل درجة.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4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أمتعة المسافر(2)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32820" y="116027"/>
            <a:ext cx="5751103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الحادي عشر: أمتعة المسافر(2)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491" y="1856120"/>
            <a:ext cx="42569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أنظمة الأمان كالإنذار والبطاريات.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المتفجرات والألعاب النارية والقنابل المضيئة.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الغازات القابلة للاشتعال والمواد النارية.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المشعة والبطاريات ذات مادة الليثيوم.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المسببة للتآكل كالزئبق والأحماض.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الممغنطة والمواد المؤكسدة .</a:t>
            </a:r>
          </a:p>
          <a:p>
            <a:pPr marL="285750" indent="-2857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الصلبة و السائلة القابلة للاشتعال.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Pentagon 16"/>
          <p:cNvSpPr/>
          <p:nvPr/>
        </p:nvSpPr>
        <p:spPr>
          <a:xfrm rot="10800000" flipV="1">
            <a:off x="7457337" y="860830"/>
            <a:ext cx="2883070" cy="921485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مواد خطرة يحظر حملها ضمن العفش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507" y="184266"/>
            <a:ext cx="1758948" cy="118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12" y="1322760"/>
            <a:ext cx="1958374" cy="138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620" y="2745146"/>
            <a:ext cx="1692281" cy="1200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560" y="3973200"/>
            <a:ext cx="1579390" cy="1146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474" y="4916892"/>
            <a:ext cx="1600200" cy="1031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824" y="5336367"/>
            <a:ext cx="1762125" cy="9239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615204"/>
            <a:ext cx="47461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الطبية وأدوات الزينة.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أدوات التدخين الشخصية 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الثلج الجاف في حدود 2 كجم للراكب.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جهاز قياس سرعة نبضات القلب والمثبت جراحيا.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العطور ومواد التجميل. </a:t>
            </a:r>
          </a:p>
          <a:p>
            <a:pPr algn="r" rtl="1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Pentagon 19"/>
          <p:cNvSpPr/>
          <p:nvPr/>
        </p:nvSpPr>
        <p:spPr>
          <a:xfrm rot="10800000" flipH="1" flipV="1">
            <a:off x="7315200" y="471434"/>
            <a:ext cx="2913006" cy="98369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مواد يمكن قبولها للنقل بدون موافقة مسبقة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92520"/>
            <a:ext cx="2873372" cy="2405758"/>
            <a:chOff x="189976" y="4228017"/>
            <a:chExt cx="2992569" cy="1997756"/>
          </a:xfrm>
        </p:grpSpPr>
        <p:sp>
          <p:nvSpPr>
            <p:cNvPr id="5" name="Vertical Scroll 4"/>
            <p:cNvSpPr/>
            <p:nvPr/>
          </p:nvSpPr>
          <p:spPr>
            <a:xfrm>
              <a:off x="189976" y="4228017"/>
              <a:ext cx="2992569" cy="1997756"/>
            </a:xfrm>
            <a:prstGeom prst="verticalScroll">
              <a:avLst>
                <a:gd name="adj" fmla="val 1703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حسب أنظمة(</a:t>
              </a:r>
              <a:r>
                <a:rPr lang="ar-BH" sz="2000" b="1" dirty="0" err="1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الأياتا</a:t>
              </a:r>
              <a:r>
                <a:rPr lang="ar-BH" sz="2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 تُعتبر الحيوانات الأليفة مثل القطط والكلاب والطيور من التي يمكن نقلها في اقفاص خاصة ووفق شروط معينة. </a:t>
              </a:r>
              <a:endParaRPr lang="en-US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308" y="4251926"/>
              <a:ext cx="1672625" cy="292476"/>
            </a:xfrm>
            <a:prstGeom prst="rect">
              <a:avLst/>
            </a:prstGeom>
          </p:spPr>
        </p:pic>
      </p:grpSp>
      <p:pic>
        <p:nvPicPr>
          <p:cNvPr id="7" name="Picture 6"/>
          <p:cNvPicPr/>
          <p:nvPr/>
        </p:nvPicPr>
        <p:blipFill rotWithShape="1">
          <a:blip r:embed="rId4"/>
          <a:srcRect l="16055" t="34676" r="21848" b="27858"/>
          <a:stretch/>
        </p:blipFill>
        <p:spPr bwMode="auto">
          <a:xfrm>
            <a:off x="1600200" y="2527070"/>
            <a:ext cx="8932806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18198" t="37030" r="59197" b="29144"/>
          <a:stretch/>
        </p:blipFill>
        <p:spPr bwMode="auto">
          <a:xfrm>
            <a:off x="2153799" y="4953000"/>
            <a:ext cx="1190625" cy="1031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entagon 8"/>
          <p:cNvSpPr/>
          <p:nvPr/>
        </p:nvSpPr>
        <p:spPr>
          <a:xfrm rot="10800000" flipH="1" flipV="1">
            <a:off x="6096000" y="66486"/>
            <a:ext cx="4437006" cy="67156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 المنزلية التي يصطحبها المسافر معه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322" t="20334" r="12764" b="28065"/>
          <a:stretch/>
        </p:blipFill>
        <p:spPr bwMode="auto">
          <a:xfrm>
            <a:off x="1922443" y="152400"/>
            <a:ext cx="82296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1409" t="17766" r="24375" b="9191"/>
          <a:stretch/>
        </p:blipFill>
        <p:spPr bwMode="auto">
          <a:xfrm>
            <a:off x="2104222" y="2514601"/>
            <a:ext cx="7866042" cy="3563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5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1" y="152400"/>
            <a:ext cx="609600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 والتأمين عن الأمتعة التالفة </a:t>
            </a:r>
            <a:r>
              <a:rPr lang="ar-BH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أوالمفقودة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76774" y="703101"/>
            <a:ext cx="8198575" cy="1922634"/>
            <a:chOff x="880075" y="1442368"/>
            <a:chExt cx="7997995" cy="1824235"/>
          </a:xfrm>
        </p:grpSpPr>
        <p:sp>
          <p:nvSpPr>
            <p:cNvPr id="18" name="TextBox 17"/>
            <p:cNvSpPr txBox="1"/>
            <p:nvPr/>
          </p:nvSpPr>
          <p:spPr>
            <a:xfrm>
              <a:off x="880075" y="1602062"/>
              <a:ext cx="7879590" cy="1664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glow rad="1016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احسب مبلغ التعويض المقرر، ومبلغ التعويض</a:t>
              </a: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المستحق لكل من ما يلي:</a:t>
              </a:r>
            </a:p>
            <a:p>
              <a:pPr marL="342900" indent="-342900" algn="justLow" rtl="1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مسافر درجة أولى، وقد فُقدت حقيبته وزن 45 كجم.</a:t>
              </a:r>
            </a:p>
            <a:p>
              <a:pPr marL="342900" indent="-342900" algn="justLow" rtl="1">
                <a:buClr>
                  <a:srgbClr val="00B050"/>
                </a:buClr>
                <a:buFont typeface="Wingdings" panose="05000000000000000000" pitchFamily="2" charset="2"/>
                <a:buChar char="Ø"/>
              </a:pPr>
              <a:r>
                <a:rPr lang="ar-BH" sz="20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مسافر درجة سياحية، وقد فُقدت حقيبته وزن 15كجم.</a:t>
              </a:r>
            </a:p>
            <a:p>
              <a:pPr marL="342900" indent="-342900" algn="justLow" rtl="1"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ar-BH" sz="2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مسافر درجة رجال أعمال، وأضاف تعويض بحد 2200$، علما بأن قسط التأمين 1%.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2231" y="1442368"/>
              <a:ext cx="845839" cy="496442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 </a:t>
              </a:r>
            </a:p>
          </p:txBody>
        </p:sp>
      </p:grpSp>
      <p:sp>
        <p:nvSpPr>
          <p:cNvPr id="22" name="Pentagon 21"/>
          <p:cNvSpPr/>
          <p:nvPr/>
        </p:nvSpPr>
        <p:spPr>
          <a:xfrm rot="10800000" flipV="1">
            <a:off x="7346581" y="2672045"/>
            <a:ext cx="2901217" cy="766346"/>
          </a:xfrm>
          <a:prstGeom prst="homePlat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الدرجة الأولى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2700" y="2657483"/>
            <a:ext cx="480862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    =40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=800 $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69780" y="2999196"/>
            <a:ext cx="487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التعويض المستحق= 40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=800$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779">
            <a:off x="1564621" y="464964"/>
            <a:ext cx="3534693" cy="1521278"/>
          </a:xfrm>
          <a:prstGeom prst="rect">
            <a:avLst/>
          </a:prstGeom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sp>
        <p:nvSpPr>
          <p:cNvPr id="34" name="Pentagon 33"/>
          <p:cNvSpPr/>
          <p:nvPr/>
        </p:nvSpPr>
        <p:spPr>
          <a:xfrm rot="10800000" flipV="1">
            <a:off x="7261737" y="3665481"/>
            <a:ext cx="3057824" cy="621280"/>
          </a:xfrm>
          <a:prstGeom prst="homePlat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ar-BH" sz="24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الدرجة السياحية</a:t>
            </a:r>
            <a:endParaRPr lang="en-US" sz="24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20745" y="3567633"/>
            <a:ext cx="480862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    =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=400 $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52573" y="3925581"/>
            <a:ext cx="487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التعويض المستحق= 15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=300$</a:t>
            </a:r>
          </a:p>
        </p:txBody>
      </p:sp>
      <p:sp>
        <p:nvSpPr>
          <p:cNvPr id="39" name="Pentagon 38"/>
          <p:cNvSpPr/>
          <p:nvPr/>
        </p:nvSpPr>
        <p:spPr>
          <a:xfrm rot="10800000" flipV="1">
            <a:off x="7321999" y="4492675"/>
            <a:ext cx="3104856" cy="1062010"/>
          </a:xfrm>
          <a:prstGeom prst="homePlat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ar-BH" sz="2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مسافر درجة رجال الأعمال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52700" y="4513851"/>
            <a:ext cx="480862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    =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×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65265" y="4902066"/>
            <a:ext cx="580324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مبلغ التعويض المضاف= 2200$ -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$ =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00$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92909" y="5300702"/>
            <a:ext cx="580324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تأمين مبلغ التعويض المضاف= 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00$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×1%=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$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30" grpId="0" animBg="1"/>
      <p:bldP spid="34" grpId="0" animBg="1"/>
      <p:bldP spid="35" grpId="0" animBg="1"/>
      <p:bldP spid="33" grpId="0" animBg="1"/>
      <p:bldP spid="39" grpId="0" animBg="1"/>
      <p:bldP spid="40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138401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المواد الخطرة المحظور حملها ضمن أمتعة المسافر: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181600" y="2116867"/>
            <a:ext cx="52043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المواد المسببة للتآكل كالقلويات.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4191000" y="3109563"/>
            <a:ext cx="52589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الثلج المجفف (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Dry Ice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2712447" y="4102259"/>
            <a:ext cx="53475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مواد هلامية لا تتعدى 100 مليلتر.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906527" y="5096755"/>
            <a:ext cx="51414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العطور كعفش معاين.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7010401" y="1238995"/>
            <a:ext cx="329062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800 د.ب.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6107496" y="2240055"/>
            <a:ext cx="335404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ب- 600 د.ب.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843611" y="3244241"/>
            <a:ext cx="329580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ج- 400 د.ب.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545452" y="4255666"/>
            <a:ext cx="34649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د- 200 د.ب.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091" y="245026"/>
            <a:ext cx="8888259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قيمة التعويض المستحق لمسافر على الدرجة السياحية، إذا فقدت حقيبة وزنها 10كجم:</a:t>
            </a:r>
          </a:p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أمتعة المسا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ر(2)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15</TotalTime>
  <Words>1094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Sakkal Majalla</vt:lpstr>
      <vt:lpstr>Wingdings</vt:lpstr>
      <vt:lpstr>Office Theme</vt:lpstr>
      <vt:lpstr>الوحدة الثالثة  أمتعة المسافر ( 2)  الفصل الحادي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4</cp:revision>
  <cp:lastPrinted>2021-01-17T11:49:49Z</cp:lastPrinted>
  <dcterms:created xsi:type="dcterms:W3CDTF">2020-03-04T10:47:58Z</dcterms:created>
  <dcterms:modified xsi:type="dcterms:W3CDTF">2021-01-30T08:05:50Z</dcterms:modified>
</cp:coreProperties>
</file>