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83832" y="3421022"/>
            <a:ext cx="6063380" cy="2301603"/>
          </a:xfrm>
        </p:spPr>
        <p:txBody>
          <a:bodyPr>
            <a:normAutofit fontScale="92500" lnSpcReduction="20000"/>
          </a:bodyPr>
          <a:lstStyle/>
          <a:p>
            <a:r>
              <a:rPr lang="ar-BH" sz="4000" b="1" dirty="0"/>
              <a:t>الوحدة الثالثة</a:t>
            </a:r>
          </a:p>
          <a:p>
            <a:r>
              <a:rPr lang="ar-BH" sz="4800" dirty="0">
                <a:solidFill>
                  <a:srgbClr val="FF0000"/>
                </a:solidFill>
                <a:cs typeface="PT Bold Heading" pitchFamily="2" charset="-78"/>
              </a:rPr>
              <a:t>كتيب معلومات السفر</a:t>
            </a:r>
          </a:p>
          <a:p>
            <a:r>
              <a:rPr lang="en-US" sz="4000" b="1" dirty="0" smtClean="0"/>
              <a:t>(</a:t>
            </a:r>
            <a:r>
              <a:rPr lang="en-US" sz="4000" b="1" dirty="0"/>
              <a:t>TIM</a:t>
            </a:r>
            <a:r>
              <a:rPr lang="en-US" sz="4000" b="1" dirty="0" smtClean="0"/>
              <a:t>)</a:t>
            </a:r>
            <a:endParaRPr lang="ar-SA" sz="4000" b="1" dirty="0" smtClean="0"/>
          </a:p>
          <a:p>
            <a:r>
              <a:rPr lang="ar-SA" sz="4000" b="1" dirty="0" smtClean="0"/>
              <a:t>(3)</a:t>
            </a:r>
            <a:endParaRPr lang="ar-BH" sz="4000" b="1" dirty="0"/>
          </a:p>
        </p:txBody>
      </p:sp>
      <p:sp>
        <p:nvSpPr>
          <p:cNvPr id="8" name="Google Shape;184;p11"/>
          <p:cNvSpPr txBox="1">
            <a:spLocks noGrp="1"/>
          </p:cNvSpPr>
          <p:nvPr>
            <p:ph type="ctrTitle"/>
          </p:nvPr>
        </p:nvSpPr>
        <p:spPr>
          <a:xfrm>
            <a:off x="2927649" y="1774371"/>
            <a:ext cx="8841309" cy="16663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السفريات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14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14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4800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1100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1339148" y="1732136"/>
            <a:ext cx="2804805" cy="3783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01E8EEDB-1A32-45DC-A10A-01C07E459A90}"/>
              </a:ext>
            </a:extLst>
          </p:cNvPr>
          <p:cNvSpPr/>
          <p:nvPr/>
        </p:nvSpPr>
        <p:spPr>
          <a:xfrm>
            <a:off x="4609909" y="5515745"/>
            <a:ext cx="74791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239" y="1362076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2. </a:t>
            </a:r>
            <a:r>
              <a:rPr lang="ar-SA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من المنتوجات الحيوانية التي تستورد في الدول الاوروبية </a:t>
            </a:r>
            <a:r>
              <a:rPr lang="ar-EG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lang="ar-EG" sz="3200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1825238" y="2857497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ب. </a:t>
            </a:r>
            <a:r>
              <a:rPr lang="ar-SA" sz="2000" dirty="0">
                <a:solidFill>
                  <a:schemeClr val="tx1"/>
                </a:solidFill>
              </a:rPr>
              <a:t>كمية صغيرة من اللحم</a:t>
            </a:r>
            <a:r>
              <a:rPr lang="ar-BH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hlinkClick r:id="rId3" action="ppaction://hlinksldjump"/>
          </p:cNvPr>
          <p:cNvSpPr/>
          <p:nvPr/>
        </p:nvSpPr>
        <p:spPr>
          <a:xfrm>
            <a:off x="6024562" y="2857497"/>
            <a:ext cx="374384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أ. </a:t>
            </a:r>
            <a:r>
              <a:rPr lang="ar-SA" sz="2000" dirty="0">
                <a:solidFill>
                  <a:schemeClr val="tx1"/>
                </a:solidFill>
              </a:rPr>
              <a:t>السمك الطازج منزوع الأحشاء.</a:t>
            </a:r>
          </a:p>
        </p:txBody>
      </p:sp>
      <p:sp>
        <p:nvSpPr>
          <p:cNvPr id="5" name="Flowchart: Terminator 4">
            <a:hlinkClick r:id="rId4" action="ppaction://hlinksldjump"/>
          </p:cNvPr>
          <p:cNvSpPr/>
          <p:nvPr/>
        </p:nvSpPr>
        <p:spPr>
          <a:xfrm>
            <a:off x="1819538" y="3819520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د. </a:t>
            </a:r>
            <a:r>
              <a:rPr lang="ar-SA" sz="2000" dirty="0">
                <a:solidFill>
                  <a:schemeClr val="tx1"/>
                </a:solidFill>
              </a:rPr>
              <a:t>جميع ما ذكر صحيح.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024562" y="3819521"/>
            <a:ext cx="374384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SA" sz="2000" dirty="0">
                <a:solidFill>
                  <a:schemeClr val="tx1"/>
                </a:solidFill>
              </a:rPr>
              <a:t>ج</a:t>
            </a:r>
            <a:r>
              <a:rPr lang="ar-BH" sz="2000" dirty="0">
                <a:solidFill>
                  <a:schemeClr val="tx1"/>
                </a:solidFill>
              </a:rPr>
              <a:t>. </a:t>
            </a:r>
            <a:r>
              <a:rPr lang="ar-SA" sz="2000" dirty="0">
                <a:solidFill>
                  <a:schemeClr val="tx1"/>
                </a:solidFill>
              </a:rPr>
              <a:t>حليب الأطفال المجفف.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26751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239" y="1362076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2. </a:t>
            </a:r>
            <a:r>
              <a:rPr lang="ar-SA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يمكن استيراد كميات كبيرة من المنتجات الحيوانية بشرط </a:t>
            </a:r>
            <a:r>
              <a:rPr lang="ar-EG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 </a:t>
            </a:r>
            <a:endParaRPr lang="en-US" sz="3200" b="1" dirty="0">
              <a:solidFill>
                <a:srgbClr val="FF0000"/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1825238" y="2857497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ب. </a:t>
            </a:r>
            <a:r>
              <a:rPr lang="ar-SA" sz="2000" dirty="0">
                <a:solidFill>
                  <a:schemeClr val="tx1"/>
                </a:solidFill>
              </a:rPr>
              <a:t>التقيد بقوانين البضائع التجارية</a:t>
            </a:r>
            <a:r>
              <a:rPr lang="ar-SA" sz="2000" dirty="0">
                <a:solidFill>
                  <a:schemeClr val="tx1"/>
                </a:solidFill>
              </a:rPr>
              <a:t>.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6024562" y="2857497"/>
            <a:ext cx="374384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أ. </a:t>
            </a:r>
            <a:r>
              <a:rPr lang="ar-SA" sz="2000" dirty="0">
                <a:solidFill>
                  <a:schemeClr val="tx1"/>
                </a:solidFill>
              </a:rPr>
              <a:t>التقيد بقوانين اللحوم.</a:t>
            </a:r>
          </a:p>
        </p:txBody>
      </p:sp>
      <p:sp>
        <p:nvSpPr>
          <p:cNvPr id="5" name="Flowchart: Terminator 4">
            <a:hlinkClick r:id="rId4" action="ppaction://hlinksldjump"/>
          </p:cNvPr>
          <p:cNvSpPr/>
          <p:nvPr/>
        </p:nvSpPr>
        <p:spPr>
          <a:xfrm>
            <a:off x="1819538" y="3819520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د. </a:t>
            </a:r>
            <a:r>
              <a:rPr lang="ar-SA" sz="2000" dirty="0">
                <a:solidFill>
                  <a:schemeClr val="tx1"/>
                </a:solidFill>
              </a:rPr>
              <a:t>التقيد بقوانين الايراد.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6024562" y="3819521"/>
            <a:ext cx="374384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ar-SA" sz="2000" dirty="0">
                <a:solidFill>
                  <a:schemeClr val="tx1"/>
                </a:solidFill>
              </a:rPr>
              <a:t>ج</a:t>
            </a:r>
            <a:r>
              <a:rPr lang="ar-BH" sz="2000" dirty="0">
                <a:solidFill>
                  <a:schemeClr val="tx1"/>
                </a:solidFill>
              </a:rPr>
              <a:t>. </a:t>
            </a:r>
            <a:r>
              <a:rPr lang="ar-SA" sz="2000" dirty="0">
                <a:solidFill>
                  <a:schemeClr val="tx1"/>
                </a:solidFill>
              </a:rPr>
              <a:t>التقيد بقوانين الدولة.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19394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5" y="5072186"/>
            <a:ext cx="1776699" cy="8100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4073965" y="81624"/>
            <a:ext cx="4176073" cy="4888355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317264" y="5108215"/>
            <a:ext cx="4245928" cy="959940"/>
            <a:chOff x="1771491" y="5474305"/>
            <a:chExt cx="4245928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7877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14306" y="4731490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47942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23" y="67348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5" y="4979708"/>
            <a:ext cx="1224816" cy="1015718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427142" y="5108215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67361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6" y="5077597"/>
            <a:ext cx="1776699" cy="8100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4128394" y="103395"/>
            <a:ext cx="4176073" cy="4888355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442845" y="5207954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07870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8" y="101596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9" y="4929198"/>
            <a:ext cx="1224816" cy="1158595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329170" y="5108215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01819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35300"/>
            <a:ext cx="1776699" cy="95294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4150165" y="92510"/>
            <a:ext cx="4176073" cy="4888355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307399" y="5108215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0440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0" y="173034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86" y="4708075"/>
            <a:ext cx="1224816" cy="1087157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3448913" y="4939293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27594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03;p34"/>
          <p:cNvSpPr txBox="1">
            <a:spLocks/>
          </p:cNvSpPr>
          <p:nvPr/>
        </p:nvSpPr>
        <p:spPr>
          <a:xfrm>
            <a:off x="2771554" y="2636912"/>
            <a:ext cx="707752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5400" dirty="0">
                <a:solidFill>
                  <a:srgbClr val="FF98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 تمنياتنا لكم بالتوفيق</a:t>
            </a:r>
            <a:endParaRPr lang="en-US" sz="5400" dirty="0">
              <a:solidFill>
                <a:srgbClr val="FF9800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20488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290" y="1428736"/>
            <a:ext cx="6643734" cy="642942"/>
          </a:xfrm>
        </p:spPr>
        <p:txBody>
          <a:bodyPr>
            <a:normAutofit fontScale="90000"/>
          </a:bodyPr>
          <a:lstStyle/>
          <a:p>
            <a:pPr algn="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أهداف الوحدة: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532" y="2462877"/>
            <a:ext cx="8389564" cy="3361006"/>
          </a:xfrm>
        </p:spPr>
        <p:txBody>
          <a:bodyPr>
            <a:noAutofit/>
          </a:bodyPr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1050" b="1" dirty="0">
              <a:solidFill>
                <a:srgbClr val="C00000"/>
              </a:solidFill>
              <a:latin typeface="Arial" pitchFamily="34" charset="0"/>
            </a:endParaRPr>
          </a:p>
          <a:p>
            <a:pPr marL="896938" indent="-285750" algn="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يصنف المنتوجات الحيوانية التي تستورد في الدول الأوروبية.</a:t>
            </a:r>
          </a:p>
          <a:p>
            <a:pPr marL="896938" indent="-285750" algn="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قوانين اصطحاب الحيوانات الاليفة اثناء السفر.</a:t>
            </a:r>
          </a:p>
          <a:p>
            <a:pPr marL="896938" indent="-285750" algn="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إجراءات تخليص العفش.</a:t>
            </a:r>
          </a:p>
          <a:p>
            <a:pPr marL="896938" indent="-285750" algn="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القوانين الخاصة بالعملات.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62157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>
            <a:normAutofit/>
          </a:bodyPr>
          <a:lstStyle/>
          <a:p>
            <a:pPr algn="ctr" rtl="1"/>
            <a:r>
              <a:rPr lang="ar-SA" sz="3200" dirty="0">
                <a:solidFill>
                  <a:srgbClr val="C00000"/>
                </a:solidFill>
                <a:cs typeface="PT Bold Heading" pitchFamily="2" charset="-78"/>
              </a:rPr>
              <a:t>استيراد المنتوجات الحيوانية إلى الاتحاد الأوربي:</a:t>
            </a:r>
            <a:endParaRPr lang="en-US" sz="32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1442086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r>
              <a:rPr lang="ar-SA" sz="2400" dirty="0">
                <a:latin typeface="+mn-lt"/>
                <a:cs typeface="PT Bold Heading" pitchFamily="2" charset="-78"/>
              </a:rPr>
              <a:t>إن استيراد منتوجات حيوانية إلى أي دول الاتحاد الأوربي ممنوع من غير الدول الأعضاء أو (اندورا-</a:t>
            </a:r>
            <a:r>
              <a:rPr lang="ar-SA" sz="2400" dirty="0" err="1">
                <a:latin typeface="+mn-lt"/>
                <a:cs typeface="PT Bold Heading" pitchFamily="2" charset="-78"/>
              </a:rPr>
              <a:t>ليشتنشتين</a:t>
            </a:r>
            <a:r>
              <a:rPr lang="ar-SA" sz="2400" dirty="0">
                <a:latin typeface="+mn-lt"/>
                <a:cs typeface="PT Bold Heading" pitchFamily="2" charset="-78"/>
              </a:rPr>
              <a:t>-النرويج-سان مارينو-سويسرا- باستثناء:</a:t>
            </a:r>
            <a:endParaRPr lang="en-US" sz="2400" dirty="0">
              <a:latin typeface="+mn-lt"/>
              <a:cs typeface="PT Bold Heading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19536" y="3277525"/>
            <a:ext cx="7174632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1800" dirty="0">
                <a:latin typeface="+mn-lt"/>
                <a:cs typeface="PT Bold Heading" pitchFamily="2" charset="-78"/>
              </a:rPr>
              <a:t>كمية صغيرة من اللحم.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1800" dirty="0">
                <a:latin typeface="+mn-lt"/>
                <a:cs typeface="PT Bold Heading" pitchFamily="2" charset="-78"/>
              </a:rPr>
              <a:t>حليب الأطفال المجفف وأكل الأطفال والطعام الخاص لدواعي صحية بالشروط الآتية:</a:t>
            </a:r>
          </a:p>
          <a:p>
            <a:pPr marL="342900" indent="-34290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+mn-lt"/>
                <a:cs typeface="PT Bold Heading" pitchFamily="2" charset="-78"/>
              </a:rPr>
              <a:t>أن يكون المنتج صادراً من كرواتيا بحيث لا يزيد عن 10 كيلوجرامات, ومن دول غير كرواتيا لا يزيد الوزن عن 2 كيلوجرام</a:t>
            </a:r>
          </a:p>
          <a:p>
            <a:pPr marL="342900" indent="-34290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+mn-lt"/>
                <a:cs typeface="PT Bold Heading" pitchFamily="2" charset="-78"/>
              </a:rPr>
              <a:t>أن لا يحتاج المنتج إلى تبريد قبل الاستهلاك.</a:t>
            </a:r>
          </a:p>
          <a:p>
            <a:pPr marL="342900" indent="-34290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+mn-lt"/>
                <a:cs typeface="PT Bold Heading" pitchFamily="2" charset="-78"/>
              </a:rPr>
              <a:t>أن يكون المنتج معلباً ومغلفاً بماركة تجارية.</a:t>
            </a:r>
          </a:p>
          <a:p>
            <a:pPr marL="342900" indent="-342900" algn="ct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dirty="0">
                <a:latin typeface="+mn-lt"/>
                <a:cs typeface="PT Bold Heading" pitchFamily="2" charset="-78"/>
              </a:rPr>
              <a:t>أن لا يكون المنتج مفتوحاً إلا إذا كان مستعمل في حينه.</a:t>
            </a:r>
            <a:endParaRPr lang="ar-SA" sz="1800" dirty="0">
              <a:latin typeface="+mn-lt"/>
              <a:cs typeface="PT Bold Heading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>
                <a:latin typeface="+mn-lt"/>
                <a:cs typeface="PT Bold Heading" pitchFamily="2" charset="-78"/>
              </a:rPr>
              <a:t>3. كمية صغيرة من منتج الأسماك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95585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236" y="0"/>
            <a:ext cx="6310536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استيراد المنتوجات الحيوانية إلى الاتحاد الأوربي: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47528" y="70182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ar-SA" sz="2400" dirty="0">
                <a:latin typeface="+mn-lt"/>
                <a:cs typeface="+mn-cs"/>
              </a:rPr>
              <a:t>إن استيراد منتوجات حيوانية إلى أي دول الاتحاد الأوربي ممنوع من غير الدول الأعضاء أو (اندورا-</a:t>
            </a:r>
            <a:r>
              <a:rPr lang="ar-SA" sz="2400" dirty="0" err="1">
                <a:latin typeface="+mn-lt"/>
                <a:cs typeface="+mn-cs"/>
              </a:rPr>
              <a:t>ليشتنشتين</a:t>
            </a:r>
            <a:r>
              <a:rPr lang="ar-SA" sz="2400" dirty="0">
                <a:latin typeface="+mn-lt"/>
                <a:cs typeface="+mn-cs"/>
              </a:rPr>
              <a:t>-النرويج-سان مارينو-سويسرا- باستثناء: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67632"/>
              </p:ext>
            </p:extLst>
          </p:nvPr>
        </p:nvGraphicFramePr>
        <p:xfrm>
          <a:off x="1847528" y="1738374"/>
          <a:ext cx="9001000" cy="4413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/>
                <a:gridCol w="3528392"/>
              </a:tblGrid>
              <a:tr h="36835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dirty="0" smtClean="0">
                          <a:cs typeface="+mn-cs"/>
                        </a:rPr>
                        <a:t>الشروط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dirty="0" smtClean="0">
                          <a:cs typeface="+mn-cs"/>
                        </a:rPr>
                        <a:t>الاستثناءات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</a:tr>
              <a:tr h="504757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SA" sz="180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+mn-lt"/>
                          <a:cs typeface="+mn-cs"/>
                        </a:rPr>
                        <a:t>كمية صغيرة من اللحم.</a:t>
                      </a:r>
                    </a:p>
                  </a:txBody>
                  <a:tcPr/>
                </a:tc>
              </a:tr>
              <a:tr h="1907346">
                <a:tc>
                  <a:txBody>
                    <a:bodyPr/>
                    <a:lstStyle/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600" dirty="0" smtClean="0">
                          <a:latin typeface="+mn-lt"/>
                          <a:cs typeface="+mn-cs"/>
                        </a:rPr>
                        <a:t>أن يكون المنتج صادراً من كرواتيا بحيث لا يزيد عن 10 كيلوجرامات, ومن دول غير كرواتيا لا يزيد الوزن عن 2 كيلوجرام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600" dirty="0" smtClean="0">
                          <a:latin typeface="+mn-lt"/>
                          <a:cs typeface="+mn-cs"/>
                        </a:rPr>
                        <a:t>أن لا يحتاج المنتج إلى تبريد قبل الاستهلاك.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600" dirty="0" smtClean="0">
                          <a:latin typeface="+mn-lt"/>
                          <a:cs typeface="+mn-cs"/>
                        </a:rPr>
                        <a:t>أن يكون المنتج معلباً ومغلفاً بماركة تجارية.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600" dirty="0" smtClean="0">
                          <a:latin typeface="+mn-lt"/>
                          <a:cs typeface="+mn-cs"/>
                        </a:rPr>
                        <a:t>أن لا يكون المنتج مفتوحاً إلا إذا كان مستعمل في حينه.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1800" dirty="0" smtClean="0">
                          <a:latin typeface="+mn-lt"/>
                          <a:cs typeface="+mn-cs"/>
                        </a:rPr>
                        <a:t>حليب الأطفال المجفف وأكل الأطفال والطعام الخاص لدواعي صحية 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</a:tr>
              <a:tr h="714839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dirty="0" smtClean="0">
                          <a:cs typeface="+mn-cs"/>
                        </a:rPr>
                        <a:t>السمك الطازج</a:t>
                      </a:r>
                      <a:r>
                        <a:rPr lang="ar-SA" baseline="0" dirty="0" smtClean="0">
                          <a:cs typeface="+mn-cs"/>
                        </a:rPr>
                        <a:t> منزوع الأحشاء</a:t>
                      </a:r>
                    </a:p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baseline="0" dirty="0" smtClean="0">
                          <a:cs typeface="+mn-cs"/>
                        </a:rPr>
                        <a:t>الوزن للشخص الواحد لا يتعدى 20 كجم للسمكة الواحدة.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 smtClean="0">
                          <a:latin typeface="+mn-lt"/>
                          <a:cs typeface="+mn-cs"/>
                        </a:rPr>
                        <a:t>3. كمية صغيرة من منتج الأسماك  (للاستعمال الشخصي)</a:t>
                      </a:r>
                    </a:p>
                  </a:txBody>
                  <a:tcPr/>
                </a:tc>
              </a:tr>
              <a:tr h="917739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dirty="0" smtClean="0">
                          <a:cs typeface="+mn-cs"/>
                        </a:rPr>
                        <a:t>مصدرها كرواتيا,</a:t>
                      </a:r>
                      <a:r>
                        <a:rPr lang="ar-SA" baseline="0" dirty="0" smtClean="0">
                          <a:cs typeface="+mn-cs"/>
                        </a:rPr>
                        <a:t> جزر </a:t>
                      </a:r>
                      <a:r>
                        <a:rPr lang="ar-SA" baseline="0" dirty="0" err="1" smtClean="0">
                          <a:cs typeface="+mn-cs"/>
                        </a:rPr>
                        <a:t>فارما</a:t>
                      </a:r>
                      <a:r>
                        <a:rPr lang="ar-SA" baseline="0" dirty="0" smtClean="0">
                          <a:cs typeface="+mn-cs"/>
                        </a:rPr>
                        <a:t>, قرين لاند, </a:t>
                      </a:r>
                      <a:r>
                        <a:rPr lang="ar-SA" baseline="0" dirty="0" err="1" smtClean="0">
                          <a:cs typeface="+mn-cs"/>
                        </a:rPr>
                        <a:t>آيسلندا</a:t>
                      </a:r>
                      <a:r>
                        <a:rPr lang="ar-SA" baseline="0" dirty="0" smtClean="0">
                          <a:cs typeface="+mn-cs"/>
                        </a:rPr>
                        <a:t>, ووزنها لا يتعدى 10 كيلوجرامات للشخص.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dirty="0" smtClean="0">
                          <a:cs typeface="+mn-cs"/>
                        </a:rPr>
                        <a:t>4. كمية صغيرة من منتوجات حيوانية أخرى</a:t>
                      </a:r>
                      <a:r>
                        <a:rPr lang="ar-SA" baseline="0" dirty="0" smtClean="0">
                          <a:cs typeface="+mn-cs"/>
                        </a:rPr>
                        <a:t> مثل ( العسل, المحار الحي, الرخويات الحية, الحلزونيات) للاستعمال الشخصي</a:t>
                      </a:r>
                      <a:endParaRPr lang="en-US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46874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321" y="170089"/>
            <a:ext cx="6310536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استيراد المنتوجات الحيوانية إلى الاتحاد الأوربي: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816768" y="1844824"/>
            <a:ext cx="8686800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endParaRPr lang="ar-SA" sz="1100" dirty="0">
              <a:latin typeface="+mn-lt"/>
              <a:cs typeface="PT Bold Heading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33328" y="1859672"/>
          <a:ext cx="9001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/>
                <a:gridCol w="3528392"/>
              </a:tblGrid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المتطلبات من الشهادات اللازمة.</a:t>
                      </a:r>
                    </a:p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إظهار البضاعة عن</a:t>
                      </a: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الوصول مع الوثائق اللازمة</a:t>
                      </a:r>
                      <a:endParaRPr lang="ar-SA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يمكن استيراد كميات كبيرة من المنتجات الحيوانية بشرط التقيد بقوانين البضائع التجارية</a:t>
                      </a:r>
                      <a:endParaRPr lang="ar-SA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الخبز,</a:t>
                      </a: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الكعك, البسكويت, الشكولاتة, الحلوى (الحلويات) التي لا تحتوي على منتج اللحوم.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إضافات الطعام المعلبة للمستهلك.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مشتقات اللحم ومشتقات مركزه.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زيتون محشو بالسمك.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الباستا والمعكرونة غير المخلوطة بمنتجات اللحوم.</a:t>
                      </a:r>
                    </a:p>
                    <a:p>
                      <a:pPr marL="342900" indent="-34290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الشوربة والنكهات الجاهزة لاستعمال المستهلك.</a:t>
                      </a:r>
                    </a:p>
                    <a:p>
                      <a:pPr marL="0" indent="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أي منتج طعام يحتوي على لحم معالج أو ألبان أو أقل من 50% بيض معالج  أو منتوجات سمكية.</a:t>
                      </a:r>
                      <a:endParaRPr lang="ar-SA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المنتجات</a:t>
                      </a:r>
                      <a:r>
                        <a:rPr lang="ar-S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الحيوانية المعفاة: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منتجات حيوانية فصائل محمية-لفصائل محمية محددة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47528" y="69924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latin typeface="+mn-lt"/>
                <a:cs typeface="+mn-cs"/>
              </a:rPr>
              <a:t>كمية صغيرة متعددة يمكن استيرادها وفق الشروط المذكورة</a:t>
            </a: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73474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662" y="0"/>
            <a:ext cx="7629524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الحيوانات الأليفة: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10" y="1068101"/>
            <a:ext cx="8001056" cy="494825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الحيوانات الأليفة هي (قطط, كلاب, طيور) وقوانين كتيب معلومات السفر تنطبق على هذه الحيوانات الأليفة إذا كانت :</a:t>
            </a:r>
          </a:p>
          <a:p>
            <a:pPr algn="just" rtl="1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مصاحبة للمسافر كالعفش الشخصي </a:t>
            </a: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سواء كانت داخل مقصورة الطائرة (إذا سمح لها) أو داخل مخزن الطائرة.</a:t>
            </a:r>
          </a:p>
          <a:p>
            <a:pPr algn="just" rtl="1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ليست لأسباب تجارية.</a:t>
            </a:r>
          </a:p>
          <a:p>
            <a:pPr algn="just" rtl="1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أن تحمل وشماً واضحاً </a:t>
            </a: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أو رقاقة بمقاييس معينه إذا لم تكن مطابقة للرقاقة فيجب على المالك توفير قارئ يستطيع كشف الرقاقة.</a:t>
            </a:r>
          </a:p>
          <a:p>
            <a:pPr algn="just" rtl="1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أن يصاحب الحيوان الأليف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جواز صدار من بيطري 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endParaRPr lang="ar-BH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74202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405205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تخليص العفش: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408" y="1484784"/>
            <a:ext cx="8249559" cy="417435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تختلف إجراءات تخليص العفش على حسب السلطات الجمركية لكل بلد حيث تعد كل بلد قوانينها بشكل مستقل, وتختلف هذه القوانين من مطار إلى آخر في البلد نفسة.</a:t>
            </a:r>
          </a:p>
          <a:p>
            <a:pPr marL="0" indent="0" algn="just" rtl="1">
              <a:buNone/>
            </a:pP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تحدد ظروف السفر للمسافر عادة مكان التخليص فمثلاً عفش المسافر الواصل يتم تخليصه بينما لا يتم تخليص عفش المسافر العابر (الترانزيت).</a:t>
            </a:r>
          </a:p>
          <a:p>
            <a:pPr marL="0" indent="0" algn="just" rtl="1">
              <a:buNone/>
            </a:pP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وهذه القوانين تنطبق على كل المسافرين بما فيهم البحارة التجار.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8161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405205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العملة: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408" y="1484784"/>
            <a:ext cx="8426065" cy="331236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إن قوانين العملة المذكورة للتصدير والاستيراد مبنية على تكاليف السفر والفندق العادية. </a:t>
            </a:r>
          </a:p>
          <a:p>
            <a:pPr marL="0" indent="0" algn="just" rtl="1">
              <a:buNone/>
            </a:pP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للقوانين المتعلقة بالمدفوعات الحالية ومدفوعات رأس المال يجب مراجعة البنك الوطني في البلد المعني.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62734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239" y="1362076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من قوانين اصطحاب الحيوانات الاليفة</a:t>
            </a:r>
            <a:r>
              <a:rPr lang="ar-EG" sz="3200" b="1" dirty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1991544" y="2857497"/>
            <a:ext cx="383128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ب. </a:t>
            </a:r>
            <a:r>
              <a:rPr lang="ar-SA" sz="2000" dirty="0">
                <a:solidFill>
                  <a:schemeClr val="tx1"/>
                </a:solidFill>
              </a:rPr>
              <a:t>ان يكون مصاحب له طبيب بيطري</a:t>
            </a:r>
            <a:r>
              <a:rPr lang="ar-BH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hlinkClick r:id="rId3" action="ppaction://hlinksldjump"/>
          </p:cNvPr>
          <p:cNvSpPr/>
          <p:nvPr/>
        </p:nvSpPr>
        <p:spPr>
          <a:xfrm>
            <a:off x="6024562" y="2857497"/>
            <a:ext cx="3887862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أ.  </a:t>
            </a:r>
            <a:r>
              <a:rPr lang="ar-SA" sz="2000" dirty="0">
                <a:solidFill>
                  <a:schemeClr val="tx1"/>
                </a:solidFill>
              </a:rPr>
              <a:t>ان يكون صغير الحجم</a:t>
            </a:r>
            <a:r>
              <a:rPr lang="ar-BH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lowchart: Terminator 4">
            <a:hlinkClick r:id="rId3" action="ppaction://hlinksldjump"/>
          </p:cNvPr>
          <p:cNvSpPr/>
          <p:nvPr/>
        </p:nvSpPr>
        <p:spPr>
          <a:xfrm>
            <a:off x="1991544" y="3819521"/>
            <a:ext cx="383128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dirty="0">
                <a:solidFill>
                  <a:schemeClr val="tx1"/>
                </a:solidFill>
              </a:rPr>
              <a:t>د. </a:t>
            </a:r>
            <a:r>
              <a:rPr lang="ar-SA" sz="2000" dirty="0">
                <a:solidFill>
                  <a:schemeClr val="tx1"/>
                </a:solidFill>
              </a:rPr>
              <a:t>جميع ما ذكر صحيح</a:t>
            </a:r>
            <a:r>
              <a:rPr lang="ar-BH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6024562" y="3819521"/>
            <a:ext cx="3887862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SA" sz="2000" dirty="0">
                <a:solidFill>
                  <a:schemeClr val="tx1"/>
                </a:solidFill>
              </a:rPr>
              <a:t>ج</a:t>
            </a:r>
            <a:r>
              <a:rPr lang="ar-BH" sz="2000" dirty="0">
                <a:solidFill>
                  <a:schemeClr val="tx1"/>
                </a:solidFill>
              </a:rPr>
              <a:t>. </a:t>
            </a:r>
            <a:r>
              <a:rPr lang="ar-SA" sz="2000" dirty="0">
                <a:solidFill>
                  <a:schemeClr val="tx1"/>
                </a:solidFill>
              </a:rPr>
              <a:t>ليست لأسباب تجارية</a:t>
            </a:r>
            <a:r>
              <a:rPr lang="ar-BH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46278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</TotalTime>
  <Words>912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Al-Mateen</vt:lpstr>
      <vt:lpstr>Arial</vt:lpstr>
      <vt:lpstr>Arial Black</vt:lpstr>
      <vt:lpstr>Calibri</vt:lpstr>
      <vt:lpstr>Calibri Light</vt:lpstr>
      <vt:lpstr>PT Bold Heading</vt:lpstr>
      <vt:lpstr>Sakkal Majalla</vt:lpstr>
      <vt:lpstr>Simplified Arabic</vt:lpstr>
      <vt:lpstr>Times New Roman</vt:lpstr>
      <vt:lpstr>Wingdings</vt:lpstr>
      <vt:lpstr>Office Theme</vt:lpstr>
      <vt:lpstr>أعمال مكاتب وكالات السفريات  سفر 312 </vt:lpstr>
      <vt:lpstr>أهداف الوحدة:</vt:lpstr>
      <vt:lpstr>استيراد المنتوجات الحيوانية إلى الاتحاد الأوربي:</vt:lpstr>
      <vt:lpstr>استيراد المنتوجات الحيوانية إلى الاتحاد الأوربي:</vt:lpstr>
      <vt:lpstr>استيراد المنتوجات الحيوانية إلى الاتحاد الأوربي:</vt:lpstr>
      <vt:lpstr>الحيوانات الأليفة:</vt:lpstr>
      <vt:lpstr>تخليص العفش:</vt:lpstr>
      <vt:lpstr>العملة: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4</cp:revision>
  <cp:lastPrinted>2021-01-17T11:49:49Z</cp:lastPrinted>
  <dcterms:created xsi:type="dcterms:W3CDTF">2020-03-04T10:47:58Z</dcterms:created>
  <dcterms:modified xsi:type="dcterms:W3CDTF">2021-02-01T06:55:33Z</dcterms:modified>
</cp:coreProperties>
</file>