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78"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dunet.com/" TargetMode="External"/><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6930" y="2036396"/>
            <a:ext cx="4447861" cy="2112134"/>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rtl="1"/>
            <a:r>
              <a:rPr lang="ar-BH" sz="4800" b="1" dirty="0">
                <a:cs typeface="+mn-cs"/>
              </a:rPr>
              <a:t>الوحدة</a:t>
            </a:r>
            <a:r>
              <a:rPr lang="en-US" sz="4800" b="1" dirty="0">
                <a:cs typeface="+mn-cs"/>
              </a:rPr>
              <a:t> </a:t>
            </a:r>
            <a:r>
              <a:rPr lang="ar-BH" sz="4800" b="1" dirty="0">
                <a:cs typeface="+mn-cs"/>
              </a:rPr>
              <a:t>الأولى</a:t>
            </a:r>
            <a:r>
              <a:rPr lang="ar-SA" sz="4800" b="1" dirty="0">
                <a:cs typeface="+mn-cs"/>
              </a:rPr>
              <a:t/>
            </a:r>
            <a:br>
              <a:rPr lang="ar-SA" sz="4800" b="1" dirty="0">
                <a:cs typeface="+mn-cs"/>
              </a:rPr>
            </a:br>
            <a:r>
              <a:rPr lang="ar-SA" sz="4800" b="1" dirty="0"/>
              <a:t>الفصل الأول</a:t>
            </a:r>
            <a:r>
              <a:rPr lang="en-US" sz="4800" b="1" dirty="0">
                <a:cs typeface="+mn-cs"/>
              </a:rPr>
              <a:t/>
            </a:r>
            <a:br>
              <a:rPr lang="en-US" sz="4800" b="1" dirty="0">
                <a:cs typeface="+mn-cs"/>
              </a:rPr>
            </a:br>
            <a:r>
              <a:rPr lang="ar-SA" sz="4800" b="1" dirty="0" smtClean="0">
                <a:cs typeface="+mn-cs"/>
              </a:rPr>
              <a:t>السياحة</a:t>
            </a:r>
            <a:endParaRPr lang="en-US" sz="3600" b="1" dirty="0">
              <a:cs typeface="+mn-cs"/>
            </a:endParaRPr>
          </a:p>
        </p:txBody>
      </p:sp>
      <p:sp>
        <p:nvSpPr>
          <p:cNvPr id="4" name="TextBox 3"/>
          <p:cNvSpPr txBox="1"/>
          <p:nvPr/>
        </p:nvSpPr>
        <p:spPr>
          <a:xfrm>
            <a:off x="5732889" y="4621716"/>
            <a:ext cx="4038600" cy="52322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en-GB" sz="2800" b="1" dirty="0" err="1">
                <a:solidFill>
                  <a:schemeClr val="bg1"/>
                </a:solidFill>
              </a:rPr>
              <a:t>مقرر</a:t>
            </a:r>
            <a:r>
              <a:rPr lang="en-GB" sz="2800" b="1" dirty="0">
                <a:solidFill>
                  <a:schemeClr val="bg1"/>
                </a:solidFill>
              </a:rPr>
              <a:t> </a:t>
            </a:r>
            <a:r>
              <a:rPr lang="ar-BH" sz="2800" b="1" dirty="0">
                <a:solidFill>
                  <a:schemeClr val="bg1"/>
                </a:solidFill>
              </a:rPr>
              <a:t>السفر والسياحة سفر 324</a:t>
            </a:r>
            <a:endParaRPr lang="en-US" sz="2800" b="1" dirty="0">
              <a:solidFill>
                <a:schemeClr val="bg1"/>
              </a:solidFill>
            </a:endParaRPr>
          </a:p>
        </p:txBody>
      </p:sp>
      <p:sp>
        <p:nvSpPr>
          <p:cNvPr id="5" name="AutoShape 2" descr="Image result for شعار علم البحرين"/>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rot="20713226">
            <a:off x="1002873" y="1747036"/>
            <a:ext cx="2871055" cy="4044244"/>
          </a:xfrm>
          <a:prstGeom prst="rect">
            <a:avLst/>
          </a:prstGeom>
          <a:effectLst>
            <a:outerShdw blurRad="76200" dir="18900000" sy="23000" kx="-1200000" algn="bl" rotWithShape="0">
              <a:prstClr val="black">
                <a:alpha val="20000"/>
              </a:prstClr>
            </a:outerShdw>
          </a:effectLst>
        </p:spPr>
      </p:pic>
      <p:sp>
        <p:nvSpPr>
          <p:cNvPr id="9" name="Rectangle 8"/>
          <p:cNvSpPr/>
          <p:nvPr/>
        </p:nvSpPr>
        <p:spPr>
          <a:xfrm>
            <a:off x="167424" y="6256319"/>
            <a:ext cx="7791719"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a:solidFill>
                  <a:schemeClr val="tx1"/>
                </a:solidFill>
              </a:rPr>
              <a:t> </a:t>
            </a:r>
            <a:r>
              <a:rPr lang="ar-BH"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الفصل: الدراسي </a:t>
            </a:r>
            <a:r>
              <a:rPr lang="ar-SA"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الثاني</a:t>
            </a:r>
            <a:r>
              <a:rPr lang="ar-BH"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(اختياري)      </a:t>
            </a:r>
            <a:r>
              <a:rPr lang="ar-BH" sz="16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6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6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الصف: الثاني أو الثالث </a:t>
            </a:r>
            <a:r>
              <a:rPr lang="ar-BH" sz="16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6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6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الصفحة: </a:t>
            </a:r>
            <a:r>
              <a:rPr lang="ar-SA"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4</a:t>
            </a:r>
            <a:r>
              <a:rPr lang="ar-BH"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-1</a:t>
            </a:r>
            <a:r>
              <a:rPr lang="ar-SA"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8</a:t>
            </a:r>
            <a:endParaRPr lang="en-US" sz="16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075055" y="6306207"/>
            <a:ext cx="369390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Tree>
    <p:extLst>
      <p:ext uri="{BB962C8B-B14F-4D97-AF65-F5344CB8AC3E}">
        <p14:creationId xmlns:p14="http://schemas.microsoft.com/office/powerpoint/2010/main" val="671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89171" y="1155107"/>
            <a:ext cx="4724400" cy="11430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b="1">
                <a:solidFill>
                  <a:schemeClr val="bg1"/>
                </a:solidFill>
              </a:rPr>
              <a:t>التقويم</a:t>
            </a:r>
            <a:endParaRPr lang="en-US" b="1" dirty="0">
              <a:solidFill>
                <a:schemeClr val="bg1"/>
              </a:solidFill>
            </a:endParaRPr>
          </a:p>
        </p:txBody>
      </p:sp>
      <p:sp>
        <p:nvSpPr>
          <p:cNvPr id="5" name="TextBox 4"/>
          <p:cNvSpPr txBox="1"/>
          <p:nvPr/>
        </p:nvSpPr>
        <p:spPr>
          <a:xfrm>
            <a:off x="2730322" y="2480642"/>
            <a:ext cx="7477274"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ar-BH" sz="3600" b="1" dirty="0"/>
              <a:t>3. يعتبر الطلاب الذين يدرسون بالجامعات الأجنبية، من السياح الداخليين. </a:t>
            </a:r>
            <a:endParaRPr lang="en-US" sz="3600" b="1" dirty="0"/>
          </a:p>
        </p:txBody>
      </p:sp>
      <p:sp>
        <p:nvSpPr>
          <p:cNvPr id="6" name="Flowchart: Terminator 5">
            <a:hlinkClick r:id="rId2" action="ppaction://hlinksldjump"/>
          </p:cNvPr>
          <p:cNvSpPr/>
          <p:nvPr/>
        </p:nvSpPr>
        <p:spPr>
          <a:xfrm>
            <a:off x="3048000" y="4330583"/>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3" action="ppaction://hlinksldjump"/>
          </p:cNvPr>
          <p:cNvSpPr/>
          <p:nvPr/>
        </p:nvSpPr>
        <p:spPr>
          <a:xfrm>
            <a:off x="7014771" y="4330583"/>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075055" y="6306207"/>
            <a:ext cx="369390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600093" y="6348015"/>
            <a:ext cx="6650712"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92900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03763" y="1268068"/>
            <a:ext cx="4724400" cy="11430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b="1">
                <a:solidFill>
                  <a:schemeClr val="bg1"/>
                </a:solidFill>
              </a:rPr>
              <a:t>التقويم</a:t>
            </a:r>
            <a:endParaRPr lang="en-US" b="1" dirty="0">
              <a:solidFill>
                <a:schemeClr val="bg1"/>
              </a:solidFill>
            </a:endParaRPr>
          </a:p>
        </p:txBody>
      </p:sp>
      <p:sp>
        <p:nvSpPr>
          <p:cNvPr id="5" name="TextBox 4"/>
          <p:cNvSpPr txBox="1"/>
          <p:nvPr/>
        </p:nvSpPr>
        <p:spPr>
          <a:xfrm>
            <a:off x="2405742" y="2565787"/>
            <a:ext cx="7858274"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wrap="square" rtlCol="0">
            <a:spAutoFit/>
          </a:bodyPr>
          <a:lstStyle/>
          <a:p>
            <a:pPr algn="r" rtl="1"/>
            <a:r>
              <a:rPr lang="ar-SA" sz="3600" b="1" dirty="0"/>
              <a:t>4</a:t>
            </a:r>
            <a:r>
              <a:rPr lang="ar-BH" sz="3600" b="1" dirty="0"/>
              <a:t>. </a:t>
            </a:r>
            <a:r>
              <a:rPr lang="ar-SA" sz="3600" b="1" dirty="0"/>
              <a:t>من أهداف السياحة نقل ثقافات وحضارات البلاد الأخرى.</a:t>
            </a:r>
            <a:endParaRPr lang="en-US" sz="3600" b="1" dirty="0"/>
          </a:p>
        </p:txBody>
      </p:sp>
      <p:sp>
        <p:nvSpPr>
          <p:cNvPr id="6" name="Flowchart: Terminator 5">
            <a:hlinkClick r:id="rId2" action="ppaction://hlinksldjump"/>
          </p:cNvPr>
          <p:cNvSpPr/>
          <p:nvPr/>
        </p:nvSpPr>
        <p:spPr>
          <a:xfrm>
            <a:off x="2721428" y="4350081"/>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3" action="ppaction://hlinksldjump"/>
          </p:cNvPr>
          <p:cNvSpPr/>
          <p:nvPr/>
        </p:nvSpPr>
        <p:spPr>
          <a:xfrm>
            <a:off x="6809621" y="4350081"/>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7856113" y="6306207"/>
            <a:ext cx="391284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406910" y="6327111"/>
            <a:ext cx="6702228"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71159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306" y="1007289"/>
            <a:ext cx="4953000" cy="48758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72384"/>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023539" y="6306207"/>
            <a:ext cx="374542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759854" y="6348015"/>
            <a:ext cx="6722771"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060807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257" y="886091"/>
            <a:ext cx="4414614" cy="52062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051335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34" y="1268068"/>
            <a:ext cx="4953000" cy="48758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270641" y="6348015"/>
            <a:ext cx="6723658"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581597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943" y="886091"/>
            <a:ext cx="4414614" cy="52062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811664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334" y="1007289"/>
            <a:ext cx="4953000" cy="48758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55064"/>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036417" y="6306207"/>
            <a:ext cx="3732541"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153884" y="6348015"/>
            <a:ext cx="6689349"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162704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371" y="1036927"/>
            <a:ext cx="4414614" cy="52062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820400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734" y="1186543"/>
            <a:ext cx="4953000" cy="48758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167215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57" y="886091"/>
            <a:ext cx="4414614" cy="52062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101199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1" y="1460017"/>
            <a:ext cx="6464733" cy="707886"/>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4000" b="1" dirty="0">
                <a:solidFill>
                  <a:schemeClr val="bg1"/>
                </a:solidFill>
              </a:rPr>
              <a:t>الأهداف</a:t>
            </a:r>
            <a:r>
              <a:rPr lang="en-GB" sz="3200" b="1" dirty="0">
                <a:solidFill>
                  <a:schemeClr val="bg1"/>
                </a:solidFill>
              </a:rPr>
              <a:t> </a:t>
            </a:r>
            <a:endParaRPr lang="en-US" sz="3200" b="1" dirty="0">
              <a:solidFill>
                <a:schemeClr val="bg1"/>
              </a:solidFill>
            </a:endParaRPr>
          </a:p>
        </p:txBody>
      </p:sp>
      <p:sp>
        <p:nvSpPr>
          <p:cNvPr id="9" name="TextBox 8"/>
          <p:cNvSpPr txBox="1"/>
          <p:nvPr/>
        </p:nvSpPr>
        <p:spPr>
          <a:xfrm>
            <a:off x="2362201" y="2350173"/>
            <a:ext cx="7671593" cy="615553"/>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0">
            <a:spAutoFit/>
          </a:bodyPr>
          <a:lstStyle/>
          <a:p>
            <a:pPr algn="r" rtl="1"/>
            <a:r>
              <a:rPr lang="ar-BH" sz="3400" b="1" u="sng" dirty="0"/>
              <a:t>بعد درستك لهذه الوحدة ينبغي أن تكون قادرًا على أن</a:t>
            </a:r>
            <a:r>
              <a:rPr lang="en-GB" sz="3400" b="1" u="sng" dirty="0"/>
              <a:t>:</a:t>
            </a:r>
          </a:p>
        </p:txBody>
      </p:sp>
      <p:sp>
        <p:nvSpPr>
          <p:cNvPr id="11" name="TextBox 10"/>
          <p:cNvSpPr txBox="1"/>
          <p:nvPr/>
        </p:nvSpPr>
        <p:spPr>
          <a:xfrm>
            <a:off x="4044189" y="3118338"/>
            <a:ext cx="5965721" cy="46166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1- </a:t>
            </a:r>
            <a:r>
              <a:rPr lang="ar-SA" sz="2400" b="1" dirty="0"/>
              <a:t>ي</a:t>
            </a:r>
            <a:r>
              <a:rPr lang="en-GB" sz="2400" b="1" dirty="0"/>
              <a:t>عرف </a:t>
            </a:r>
            <a:r>
              <a:rPr lang="ar-BH" sz="2400" b="1" dirty="0"/>
              <a:t>مفهوم </a:t>
            </a:r>
            <a:r>
              <a:rPr lang="ar-SA" sz="2400" b="1" dirty="0"/>
              <a:t>السياحة والسائح</a:t>
            </a:r>
            <a:r>
              <a:rPr lang="en-GB" sz="2400" b="1" dirty="0"/>
              <a:t>.</a:t>
            </a:r>
            <a:endParaRPr lang="en-US" sz="2400" dirty="0"/>
          </a:p>
        </p:txBody>
      </p:sp>
      <p:sp>
        <p:nvSpPr>
          <p:cNvPr id="12" name="TextBox 11"/>
          <p:cNvSpPr txBox="1"/>
          <p:nvPr/>
        </p:nvSpPr>
        <p:spPr>
          <a:xfrm>
            <a:off x="4044189" y="3607854"/>
            <a:ext cx="5965720" cy="46166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2- </a:t>
            </a:r>
            <a:r>
              <a:rPr lang="ar-SA" sz="2400" b="1" dirty="0"/>
              <a:t>يعدد أنواع السواح</a:t>
            </a:r>
            <a:r>
              <a:rPr lang="ar-BH" sz="2400" b="1" dirty="0"/>
              <a:t>.</a:t>
            </a:r>
            <a:endParaRPr lang="en-US" sz="2400" b="1" dirty="0"/>
          </a:p>
        </p:txBody>
      </p:sp>
      <p:sp>
        <p:nvSpPr>
          <p:cNvPr id="13" name="TextBox 12"/>
          <p:cNvSpPr txBox="1"/>
          <p:nvPr/>
        </p:nvSpPr>
        <p:spPr>
          <a:xfrm>
            <a:off x="4044189" y="4115573"/>
            <a:ext cx="5989604" cy="46166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3- </a:t>
            </a:r>
            <a:r>
              <a:rPr lang="ar-SA" sz="2400" b="1" dirty="0"/>
              <a:t>يعرف فئات المسافرين لا ينطبق عليهم تعريف السائح</a:t>
            </a:r>
            <a:r>
              <a:rPr lang="en-GB" sz="2400" b="1" dirty="0"/>
              <a:t>.</a:t>
            </a:r>
            <a:endParaRPr lang="en-US" sz="2400" b="1" dirty="0"/>
          </a:p>
        </p:txBody>
      </p:sp>
      <p:sp>
        <p:nvSpPr>
          <p:cNvPr id="14" name="TextBox 13"/>
          <p:cNvSpPr txBox="1"/>
          <p:nvPr/>
        </p:nvSpPr>
        <p:spPr>
          <a:xfrm>
            <a:off x="4044189" y="4623292"/>
            <a:ext cx="5971228" cy="46166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4- </a:t>
            </a:r>
            <a:r>
              <a:rPr lang="ar-SA" sz="2400" b="1" dirty="0"/>
              <a:t>يعرف منظمة السياحة العالمية</a:t>
            </a:r>
            <a:r>
              <a:rPr lang="en-GB" sz="2400" b="1" dirty="0"/>
              <a:t>.</a:t>
            </a:r>
            <a:r>
              <a:rPr lang="ar-BH" sz="2400" dirty="0"/>
              <a:t> </a:t>
            </a:r>
            <a:endParaRPr lang="en-US" sz="2400" dirty="0"/>
          </a:p>
        </p:txBody>
      </p:sp>
      <p:sp>
        <p:nvSpPr>
          <p:cNvPr id="15" name="TextBox 14"/>
          <p:cNvSpPr txBox="1"/>
          <p:nvPr/>
        </p:nvSpPr>
        <p:spPr>
          <a:xfrm>
            <a:off x="4044189" y="5140936"/>
            <a:ext cx="5960212" cy="46166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SA" sz="2400" b="1" dirty="0"/>
              <a:t>5</a:t>
            </a:r>
            <a:r>
              <a:rPr lang="ar-BH" sz="2400" b="1" dirty="0"/>
              <a:t>- </a:t>
            </a:r>
            <a:r>
              <a:rPr lang="ar-SA" sz="2400" b="1" dirty="0"/>
              <a:t>يذكر أهداف السياحة</a:t>
            </a:r>
            <a:r>
              <a:rPr lang="en-GB" sz="2400" b="1" dirty="0"/>
              <a:t>.</a:t>
            </a:r>
            <a:r>
              <a:rPr lang="ar-BH" sz="2400" dirty="0"/>
              <a:t> </a:t>
            </a:r>
            <a:endParaRPr lang="en-US" sz="24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023539" y="6306207"/>
            <a:ext cx="374542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1153884" y="6348015"/>
            <a:ext cx="6663591"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049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1828800" y="333032"/>
            <a:ext cx="8409904" cy="5550133"/>
          </a:xfrm>
          <a:prstGeom prst="smileyFac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5400" dirty="0"/>
              <a:t> </a:t>
            </a:r>
            <a:endParaRPr lang="en-US" sz="5400" dirty="0">
              <a:latin typeface="Sakkal Majalla"/>
            </a:endParaRPr>
          </a:p>
        </p:txBody>
      </p:sp>
      <p:sp>
        <p:nvSpPr>
          <p:cNvPr id="4" name="Rectangle 3"/>
          <p:cNvSpPr/>
          <p:nvPr/>
        </p:nvSpPr>
        <p:spPr>
          <a:xfrm>
            <a:off x="3562605" y="1189043"/>
            <a:ext cx="4971795" cy="3908762"/>
          </a:xfrm>
          <a:prstGeom prst="rect">
            <a:avLst/>
          </a:prstGeom>
        </p:spPr>
        <p:txBody>
          <a:bodyPr wrap="square">
            <a:spAutoFit/>
          </a:bodyPr>
          <a:lstStyle/>
          <a:p>
            <a:pPr algn="ctr"/>
            <a:r>
              <a:rPr lang="ar-BH" sz="3200" b="1" dirty="0">
                <a:latin typeface="Sakkal Majalla"/>
              </a:rPr>
              <a:t>انتهى الدرس </a:t>
            </a:r>
          </a:p>
          <a:p>
            <a:pPr algn="ctr"/>
            <a:r>
              <a:rPr lang="ar-BH" sz="3200" b="1" dirty="0">
                <a:latin typeface="Sakkal Majalla"/>
              </a:rPr>
              <a:t>آملين  </a:t>
            </a:r>
          </a:p>
          <a:p>
            <a:pPr algn="ctr"/>
            <a:r>
              <a:rPr lang="ar-BH" sz="3200" b="1" dirty="0">
                <a:latin typeface="Sakkal Majalla"/>
              </a:rPr>
              <a:t>تحقيق </a:t>
            </a:r>
          </a:p>
          <a:p>
            <a:pPr algn="ctr"/>
            <a:r>
              <a:rPr lang="ar-BH" sz="3200" b="1" dirty="0">
                <a:latin typeface="Sakkal Majalla"/>
              </a:rPr>
              <a:t>أهدف درس </a:t>
            </a:r>
            <a:r>
              <a:rPr lang="ar-BH" sz="3200" b="1" dirty="0" smtClean="0">
                <a:latin typeface="Sakkal Majalla"/>
              </a:rPr>
              <a:t>السياحة </a:t>
            </a:r>
            <a:endParaRPr lang="ar-SA" sz="3200" b="1" dirty="0" smtClean="0">
              <a:latin typeface="Sakkal Majalla"/>
            </a:endParaRPr>
          </a:p>
          <a:p>
            <a:pPr algn="ctr"/>
            <a:r>
              <a:rPr lang="ar-BH" sz="3200" b="1" dirty="0" smtClean="0">
                <a:latin typeface="Sakkal Majalla"/>
              </a:rPr>
              <a:t>شكرا </a:t>
            </a:r>
            <a:endParaRPr lang="ar-BH" sz="3200" b="1" dirty="0">
              <a:latin typeface="Sakkal Majalla"/>
            </a:endParaRPr>
          </a:p>
          <a:p>
            <a:pPr algn="ctr"/>
            <a:r>
              <a:rPr lang="ar-BH" sz="3200" b="1" dirty="0">
                <a:latin typeface="Sakkal Majalla"/>
              </a:rPr>
              <a:t>مع التوفيق والنجاح</a:t>
            </a:r>
          </a:p>
          <a:p>
            <a:pPr algn="r"/>
            <a:endParaRPr lang="ar-BH" sz="2400" b="1" u="sng" dirty="0">
              <a:solidFill>
                <a:srgbClr val="FF0000"/>
              </a:solidFill>
              <a:latin typeface="Sakkal Majalla"/>
            </a:endParaRPr>
          </a:p>
          <a:p>
            <a:pPr algn="ctr"/>
            <a:r>
              <a:rPr lang="ar-BH" sz="3200" b="1" dirty="0">
                <a:latin typeface="Sakkal Majalla"/>
              </a:rPr>
              <a:t> </a:t>
            </a:r>
            <a:endParaRPr lang="en-US" sz="3200" b="1" dirty="0">
              <a:latin typeface="Sakkal Majalla"/>
            </a:endParaRPr>
          </a:p>
        </p:txBody>
      </p:sp>
      <p:sp>
        <p:nvSpPr>
          <p:cNvPr id="14" name="Rectangle 13"/>
          <p:cNvSpPr/>
          <p:nvPr/>
        </p:nvSpPr>
        <p:spPr>
          <a:xfrm>
            <a:off x="1828800" y="4128839"/>
            <a:ext cx="6248400" cy="1754326"/>
          </a:xfrm>
          <a:prstGeom prst="rect">
            <a:avLst/>
          </a:prstGeom>
        </p:spPr>
        <p:txBody>
          <a:bodyPr wrap="square">
            <a:spAutoFit/>
          </a:bodyPr>
          <a:lstStyle/>
          <a:p>
            <a:pPr algn="r"/>
            <a:r>
              <a:rPr lang="ar-BH" sz="2400" b="1" u="sng" dirty="0">
                <a:solidFill>
                  <a:srgbClr val="FF0000"/>
                </a:solidFill>
                <a:latin typeface="Sakkal Majalla"/>
              </a:rPr>
              <a:t>لمزيد من المعلومات:</a:t>
            </a:r>
            <a:endParaRPr lang="en-US" sz="2400" b="1" dirty="0">
              <a:solidFill>
                <a:srgbClr val="FF0000"/>
              </a:solidFill>
              <a:latin typeface="Sakkal Majalla"/>
              <a:cs typeface="Arial" panose="020B0604020202020204" pitchFamily="34" charset="0"/>
            </a:endParaRPr>
          </a:p>
          <a:p>
            <a:endParaRPr lang="en-US" sz="1200" b="1" dirty="0">
              <a:solidFill>
                <a:srgbClr val="FF0000"/>
              </a:solidFill>
              <a:latin typeface="Sakkal Majalla"/>
              <a:cs typeface="Arial" panose="020B0604020202020204" pitchFamily="34" charset="0"/>
            </a:endParaRPr>
          </a:p>
          <a:p>
            <a:pPr algn="r"/>
            <a:r>
              <a:rPr lang="en-US" sz="2000" b="1" dirty="0" smtClean="0">
                <a:solidFill>
                  <a:srgbClr val="C00000"/>
                </a:solidFill>
                <a:latin typeface="Sakkal Majalla"/>
                <a:cs typeface="Arial" panose="020B0604020202020204" pitchFamily="34" charset="0"/>
                <a:hlinkClick r:id="rId5"/>
              </a:rPr>
              <a:t>www.Edunet.com</a:t>
            </a:r>
            <a:r>
              <a:rPr lang="ar-BH" sz="2000" b="1" dirty="0" smtClean="0">
                <a:solidFill>
                  <a:srgbClr val="C00000"/>
                </a:solidFill>
                <a:latin typeface="Sakkal Majalla"/>
              </a:rPr>
              <a:t>1- </a:t>
            </a:r>
            <a:r>
              <a:rPr lang="ar-BH" sz="2000" b="1" dirty="0">
                <a:solidFill>
                  <a:srgbClr val="C00000"/>
                </a:solidFill>
                <a:latin typeface="Sakkal Majalla"/>
              </a:rPr>
              <a:t>زيارة البوابة التعليمية</a:t>
            </a:r>
            <a:r>
              <a:rPr lang="ar-BH" sz="2000" b="1" dirty="0">
                <a:latin typeface="Sakkal Majalla"/>
              </a:rPr>
              <a:t> </a:t>
            </a:r>
            <a:endParaRPr lang="en-US" sz="2000" b="1" dirty="0">
              <a:latin typeface="Sakkal Majalla"/>
              <a:cs typeface="Arial" panose="020B0604020202020204" pitchFamily="34" charset="0"/>
            </a:endParaRPr>
          </a:p>
          <a:p>
            <a:pPr algn="r"/>
            <a:r>
              <a:rPr lang="ar-BH" sz="2000" b="1" dirty="0" smtClean="0">
                <a:latin typeface="Sakkal Majalla"/>
              </a:rPr>
              <a:t>2- </a:t>
            </a:r>
            <a:r>
              <a:rPr lang="ar-BH" sz="2000" b="1" dirty="0">
                <a:latin typeface="Sakkal Majalla"/>
              </a:rPr>
              <a:t>حل أسئلة وأنشطة الكتاب المدرسي.</a:t>
            </a:r>
            <a:endParaRPr lang="en-US" sz="2000" b="1" dirty="0">
              <a:latin typeface="Sakkal Majalla"/>
              <a:cs typeface="Arial" pitchFamily="34" charset="0"/>
            </a:endParaRPr>
          </a:p>
          <a:p>
            <a:pPr algn="r"/>
            <a:r>
              <a:rPr lang="ar-BH" sz="3200" b="1" dirty="0">
                <a:latin typeface="Sakkal Majalla"/>
              </a:rPr>
              <a:t> </a:t>
            </a:r>
            <a:endParaRPr lang="en-US" sz="3200" b="1" dirty="0">
              <a:latin typeface="Sakkal Majalla"/>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7701567" y="6306207"/>
            <a:ext cx="4067392"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128789" y="6348015"/>
            <a:ext cx="6865510"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28958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5606283" y="276800"/>
            <a:ext cx="2743200" cy="1143000"/>
          </a:xfr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lstStyle/>
          <a:p>
            <a:pPr algn="ctr"/>
            <a:r>
              <a:rPr lang="ar-BH" dirty="0" smtClean="0">
                <a:solidFill>
                  <a:schemeClr val="bg1"/>
                </a:solidFill>
              </a:rPr>
              <a:t>السياحة</a:t>
            </a:r>
            <a:endParaRPr lang="en-US" dirty="0">
              <a:solidFill>
                <a:schemeClr val="bg1"/>
              </a:solidFill>
            </a:endParaRPr>
          </a:p>
        </p:txBody>
      </p:sp>
      <p:sp>
        <p:nvSpPr>
          <p:cNvPr id="7" name="TextBox 6"/>
          <p:cNvSpPr txBox="1"/>
          <p:nvPr/>
        </p:nvSpPr>
        <p:spPr>
          <a:xfrm>
            <a:off x="8043488" y="4136653"/>
            <a:ext cx="2352369" cy="58477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BH" sz="3200" b="1" dirty="0">
                <a:solidFill>
                  <a:schemeClr val="bg1"/>
                </a:solidFill>
              </a:rPr>
              <a:t>مفهوم السياحة </a:t>
            </a:r>
            <a:endParaRPr lang="en-US" sz="2800" b="1" dirty="0">
              <a:solidFill>
                <a:schemeClr val="bg1"/>
              </a:solidFill>
            </a:endParaRPr>
          </a:p>
        </p:txBody>
      </p:sp>
      <p:pic>
        <p:nvPicPr>
          <p:cNvPr id="6" name="Picture 5"/>
          <p:cNvPicPr>
            <a:picLocks noChangeAspect="1"/>
          </p:cNvPicPr>
          <p:nvPr/>
        </p:nvPicPr>
        <p:blipFill>
          <a:blip r:embed="rId2"/>
          <a:stretch>
            <a:fillRect/>
          </a:stretch>
        </p:blipFill>
        <p:spPr>
          <a:xfrm>
            <a:off x="2488635" y="4941010"/>
            <a:ext cx="904344" cy="871459"/>
          </a:xfrm>
          <a:prstGeom prst="rect">
            <a:avLst/>
          </a:prstGeom>
        </p:spPr>
      </p:pic>
      <p:sp>
        <p:nvSpPr>
          <p:cNvPr id="12" name="TextBox 11"/>
          <p:cNvSpPr txBox="1"/>
          <p:nvPr/>
        </p:nvSpPr>
        <p:spPr>
          <a:xfrm>
            <a:off x="9067014" y="1537188"/>
            <a:ext cx="1297971" cy="58477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ar-BH" sz="3200" b="1" dirty="0">
                <a:solidFill>
                  <a:schemeClr val="bg1"/>
                </a:solidFill>
              </a:rPr>
              <a:t>مقدمة </a:t>
            </a:r>
            <a:endParaRPr lang="en-US" sz="2800" b="1" dirty="0">
              <a:solidFill>
                <a:schemeClr val="bg1"/>
              </a:solidFill>
            </a:endParaRPr>
          </a:p>
        </p:txBody>
      </p:sp>
      <p:sp>
        <p:nvSpPr>
          <p:cNvPr id="13" name="TextBox 12"/>
          <p:cNvSpPr txBox="1"/>
          <p:nvPr/>
        </p:nvSpPr>
        <p:spPr>
          <a:xfrm>
            <a:off x="3058850" y="2177688"/>
            <a:ext cx="7404098" cy="175432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lnSpc>
                <a:spcPct val="150000"/>
              </a:lnSpc>
            </a:pPr>
            <a:r>
              <a:rPr lang="ar-BH" sz="2400" b="1" dirty="0"/>
              <a:t>عرف الإنسان السياحة من فجر التاريخ، وتطورت مع تطور وسائل النقل، وتلعب السياحة دورًا هامًا في علمية التنمية الاقتصادية للدول، وتشكل جزءا من مصادر الدخل القومي، لذا أولت الدول اهتمامها بقطاع السياحة. </a:t>
            </a:r>
            <a:endParaRPr lang="en-US" sz="2400" b="1"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896026" y="2895600"/>
            <a:ext cx="1162824" cy="910938"/>
          </a:xfrm>
          <a:prstGeom prst="rect">
            <a:avLst/>
          </a:prstGeom>
        </p:spPr>
      </p:pic>
      <p:pic>
        <p:nvPicPr>
          <p:cNvPr id="3" name="Picture 2"/>
          <p:cNvPicPr>
            <a:picLocks noChangeAspect="1"/>
          </p:cNvPicPr>
          <p:nvPr/>
        </p:nvPicPr>
        <p:blipFill>
          <a:blip r:embed="rId5"/>
          <a:stretch>
            <a:fillRect/>
          </a:stretch>
        </p:blipFill>
        <p:spPr>
          <a:xfrm>
            <a:off x="1895101" y="2146017"/>
            <a:ext cx="1153188" cy="795281"/>
          </a:xfrm>
          <a:prstGeom prst="rect">
            <a:avLst/>
          </a:prstGeom>
        </p:spPr>
      </p:pic>
      <p:sp>
        <p:nvSpPr>
          <p:cNvPr id="19" name="TextBox 18"/>
          <p:cNvSpPr txBox="1"/>
          <p:nvPr/>
        </p:nvSpPr>
        <p:spPr>
          <a:xfrm>
            <a:off x="3600327" y="4776574"/>
            <a:ext cx="6755112" cy="120032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Low" rtl="1">
              <a:lnSpc>
                <a:spcPct val="150000"/>
              </a:lnSpc>
            </a:pPr>
            <a:r>
              <a:rPr lang="ar-BH" sz="2400" b="1" dirty="0"/>
              <a:t>عبارة عن انتقال الإنسان مؤقتًا من بلد إقامته المعتاد إلى أي بلد أخر أو منطقة أخرى مدة تزيد عن 24 ساعة، وتقل عن عام واحد.</a:t>
            </a:r>
            <a:endParaRPr lang="en-US" sz="2400" b="1" dirty="0"/>
          </a:p>
        </p:txBody>
      </p:sp>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276476" y="36503"/>
            <a:ext cx="2548861" cy="1958418"/>
          </a:xfrm>
          <a:prstGeom prst="ellipse">
            <a:avLst/>
          </a:prstGeom>
          <a:ln>
            <a:noFill/>
          </a:ln>
          <a:effectLst>
            <a:softEdge rad="112500"/>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5" name="Straight Connector 1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043489" y="6306207"/>
            <a:ext cx="372547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651608" y="6359764"/>
            <a:ext cx="6599197"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62712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12" grpId="0" animBg="1"/>
      <p:bldP spid="13"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976662" y="1474942"/>
            <a:ext cx="4989063" cy="1742684"/>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justLow" rtl="1">
              <a:lnSpc>
                <a:spcPct val="150000"/>
              </a:lnSpc>
            </a:pPr>
            <a:r>
              <a:rPr lang="ar-BH" dirty="0"/>
              <a:t> </a:t>
            </a:r>
            <a:r>
              <a:rPr lang="ar-BH" b="1" dirty="0">
                <a:solidFill>
                  <a:srgbClr val="FF0000"/>
                </a:solidFill>
              </a:rPr>
              <a:t>السائح الداخلي: </a:t>
            </a:r>
            <a:r>
              <a:rPr lang="ar-BH" b="1" dirty="0"/>
              <a:t>أي شخص يقوم بزيارة أي مكان داخل الدولة التي يقيم بها غير محل إقامته، ولمدة لا تقل عن 24ساعة، مثل السفر من الدمام إلى مكة المكرمة</a:t>
            </a:r>
            <a:r>
              <a:rPr lang="ar-BH" dirty="0"/>
              <a:t>.</a:t>
            </a:r>
            <a:endParaRPr lang="en-US" dirty="0"/>
          </a:p>
        </p:txBody>
      </p:sp>
      <p:sp>
        <p:nvSpPr>
          <p:cNvPr id="15" name="Pentagon 14"/>
          <p:cNvSpPr/>
          <p:nvPr/>
        </p:nvSpPr>
        <p:spPr>
          <a:xfrm>
            <a:off x="1976662" y="3429001"/>
            <a:ext cx="4989063" cy="1676399"/>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justLow" rtl="1">
              <a:lnSpc>
                <a:spcPct val="150000"/>
              </a:lnSpc>
            </a:pPr>
            <a:r>
              <a:rPr lang="ar-BH" dirty="0"/>
              <a:t> </a:t>
            </a:r>
            <a:r>
              <a:rPr lang="ar-BH" b="1" dirty="0">
                <a:solidFill>
                  <a:srgbClr val="FF0000"/>
                </a:solidFill>
              </a:rPr>
              <a:t>السائح الدولي: </a:t>
            </a:r>
            <a:r>
              <a:rPr lang="ar-BH" b="1" dirty="0"/>
              <a:t>أي شخص يقوم بزيارة أي مكان غير الدولة التي يقيم فيها ويعمل بها، و لمدة لا تقل عن 24ساعة، مثل السفر إلى  دول الخليج أو أوربا.</a:t>
            </a:r>
            <a:endParaRPr lang="en-US" dirty="0"/>
          </a:p>
        </p:txBody>
      </p:sp>
      <p:sp>
        <p:nvSpPr>
          <p:cNvPr id="11" name="TextBox 10"/>
          <p:cNvSpPr txBox="1"/>
          <p:nvPr/>
        </p:nvSpPr>
        <p:spPr>
          <a:xfrm>
            <a:off x="7086600" y="2226371"/>
            <a:ext cx="3470090" cy="2308324"/>
          </a:xfrm>
          <a:prstGeom prst="rect">
            <a:avLst/>
          </a:prstGeom>
          <a:solidFill>
            <a:srgbClr val="E7E20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Low" rtl="1"/>
            <a:r>
              <a:rPr lang="ar-BH" sz="2400" b="1" dirty="0"/>
              <a:t>تعرفه منظمة السياحة العالمية (</a:t>
            </a:r>
            <a:r>
              <a:rPr lang="en-US" sz="2400" b="1" dirty="0"/>
              <a:t>WTO</a:t>
            </a:r>
            <a:r>
              <a:rPr lang="ar-BH" sz="2400" b="1" dirty="0"/>
              <a:t>) بأنه :</a:t>
            </a:r>
          </a:p>
          <a:p>
            <a:pPr algn="justLow" rtl="1"/>
            <a:r>
              <a:rPr lang="ar-BH" sz="2400" b="1" dirty="0"/>
              <a:t>"هو كل شخص يقيم خارج موطنه المعتاد لفترة تزيد على 24 ساعة ولا تتحول إلى إقامة دائمة". </a:t>
            </a:r>
            <a:endParaRPr lang="en-US" sz="2400" b="1" dirty="0"/>
          </a:p>
        </p:txBody>
      </p:sp>
      <p:sp>
        <p:nvSpPr>
          <p:cNvPr id="14" name="TextBox 13"/>
          <p:cNvSpPr txBox="1"/>
          <p:nvPr/>
        </p:nvSpPr>
        <p:spPr>
          <a:xfrm>
            <a:off x="7848600" y="990601"/>
            <a:ext cx="2286000" cy="5847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BH" sz="3200" b="1" dirty="0">
                <a:solidFill>
                  <a:schemeClr val="bg1"/>
                </a:solidFill>
              </a:rPr>
              <a:t>السائح </a:t>
            </a:r>
            <a:endParaRPr lang="en-US" sz="2800" b="1"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14516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6187" y="1744264"/>
            <a:ext cx="6979785" cy="58477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r-BH" sz="3200" b="1" dirty="0">
                <a:solidFill>
                  <a:schemeClr val="bg1"/>
                </a:solidFill>
              </a:rPr>
              <a:t>فئات من المسافرين لا ينطبق عليهم تعريف السائح  </a:t>
            </a:r>
            <a:endParaRPr lang="en-US" sz="2800" b="1" dirty="0">
              <a:solidFill>
                <a:schemeClr val="bg1"/>
              </a:solidFill>
            </a:endParaRPr>
          </a:p>
        </p:txBody>
      </p:sp>
      <p:sp>
        <p:nvSpPr>
          <p:cNvPr id="8" name="TextBox 7"/>
          <p:cNvSpPr txBox="1"/>
          <p:nvPr/>
        </p:nvSpPr>
        <p:spPr>
          <a:xfrm>
            <a:off x="4610531" y="2564217"/>
            <a:ext cx="6155440" cy="40011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ar-BH" sz="2000" dirty="0"/>
              <a:t>1</a:t>
            </a:r>
            <a:r>
              <a:rPr lang="ar-BH" sz="2000" b="1" dirty="0"/>
              <a:t>- الزائرون المؤقتون الذين لا يمكثون لمدة ليلة واحدة في بلد الزيارة.</a:t>
            </a:r>
          </a:p>
        </p:txBody>
      </p:sp>
      <p:sp>
        <p:nvSpPr>
          <p:cNvPr id="9" name="TextBox 8"/>
          <p:cNvSpPr txBox="1"/>
          <p:nvPr/>
        </p:nvSpPr>
        <p:spPr>
          <a:xfrm>
            <a:off x="2324531" y="3020110"/>
            <a:ext cx="8441440" cy="40011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ar-BH" sz="2000" dirty="0"/>
              <a:t>2</a:t>
            </a:r>
            <a:r>
              <a:rPr lang="ar-BH" sz="2000" b="1" dirty="0"/>
              <a:t>- المسافرون بغرض الإقامة الدائمة في الدولة، أو الحاصل على مهنة أو ممارس للأنشطة التجارية. </a:t>
            </a:r>
          </a:p>
        </p:txBody>
      </p:sp>
      <p:sp>
        <p:nvSpPr>
          <p:cNvPr id="10" name="TextBox 9"/>
          <p:cNvSpPr txBox="1"/>
          <p:nvPr/>
        </p:nvSpPr>
        <p:spPr>
          <a:xfrm>
            <a:off x="4579916" y="3459507"/>
            <a:ext cx="6155440" cy="40011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ar-BH" sz="2000" dirty="0"/>
              <a:t>3</a:t>
            </a:r>
            <a:r>
              <a:rPr lang="ar-BH" sz="2000" b="1" dirty="0"/>
              <a:t>- الطلبة والدارسون الملتحقون بالمعاهد و الجامعات.</a:t>
            </a:r>
          </a:p>
        </p:txBody>
      </p:sp>
      <p:sp>
        <p:nvSpPr>
          <p:cNvPr id="11" name="TextBox 10"/>
          <p:cNvSpPr txBox="1"/>
          <p:nvPr/>
        </p:nvSpPr>
        <p:spPr>
          <a:xfrm>
            <a:off x="4578080" y="3913534"/>
            <a:ext cx="6155440" cy="40011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ar-BH" sz="2000" dirty="0"/>
              <a:t>4</a:t>
            </a:r>
            <a:r>
              <a:rPr lang="ar-BH" sz="2000" b="1" dirty="0"/>
              <a:t>- سكان الحدود الذين يعملون في أراضي دولة أخرى.</a:t>
            </a:r>
          </a:p>
        </p:txBody>
      </p:sp>
      <p:sp>
        <p:nvSpPr>
          <p:cNvPr id="12" name="TextBox 11"/>
          <p:cNvSpPr txBox="1"/>
          <p:nvPr/>
        </p:nvSpPr>
        <p:spPr>
          <a:xfrm>
            <a:off x="4578080" y="4373907"/>
            <a:ext cx="6155440" cy="40011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ar-BH" sz="2000" dirty="0"/>
              <a:t>5</a:t>
            </a:r>
            <a:r>
              <a:rPr lang="ar-BH" sz="2000" b="1" dirty="0"/>
              <a:t>- المسافرون العابرون( ترانزيت).</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3967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1086" y="2373086"/>
            <a:ext cx="9008423" cy="206947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Low" rtl="1">
              <a:lnSpc>
                <a:spcPct val="250000"/>
              </a:lnSpc>
            </a:pPr>
            <a:r>
              <a:rPr lang="ar-BH" sz="2800" b="1" dirty="0"/>
              <a:t>منظمة تابعة للأمم المتحدة تهتم بشؤون الدول من الناحية السياحية، وتصدر إحصائيات الطلب والعرض السياحي على مستوى العالم، ومقرها في مدريد. </a:t>
            </a:r>
            <a:endParaRPr lang="en-US" sz="2800" b="1" dirty="0"/>
          </a:p>
        </p:txBody>
      </p:sp>
      <p:sp>
        <p:nvSpPr>
          <p:cNvPr id="5" name="TextBox 4"/>
          <p:cNvSpPr txBox="1"/>
          <p:nvPr/>
        </p:nvSpPr>
        <p:spPr>
          <a:xfrm>
            <a:off x="6868886" y="1260081"/>
            <a:ext cx="4288970" cy="646331"/>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ar-BH" sz="3600" b="1" dirty="0">
                <a:solidFill>
                  <a:schemeClr val="bg1"/>
                </a:solidFill>
              </a:rPr>
              <a:t>منظمة السياحة العالمية </a:t>
            </a:r>
            <a:endParaRPr lang="en-US" sz="32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4506"/>
            <a:ext cx="1646183" cy="1268068"/>
          </a:xfrm>
          <a:prstGeom prst="rect">
            <a:avLst/>
          </a:prstGeom>
        </p:spPr>
      </p:pic>
      <p:cxnSp>
        <p:nvCxnSpPr>
          <p:cNvPr id="7" name="Straight Connector 6"/>
          <p:cNvCxnSpPr/>
          <p:nvPr/>
        </p:nvCxnSpPr>
        <p:spPr>
          <a:xfrm flipV="1">
            <a:off x="270641" y="6298671"/>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a:spLocks/>
          </p:cNvSpPr>
          <p:nvPr/>
        </p:nvSpPr>
        <p:spPr>
          <a:xfrm>
            <a:off x="7933387" y="6340713"/>
            <a:ext cx="3835572"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638729" y="6382521"/>
            <a:ext cx="6637833"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36989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1" y="1752600"/>
            <a:ext cx="7571509" cy="378565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Low" rtl="1">
              <a:lnSpc>
                <a:spcPct val="200000"/>
              </a:lnSpc>
              <a:buAutoNum type="arabicPeriod"/>
            </a:pPr>
            <a:r>
              <a:rPr lang="ar-SA" sz="2400" b="1" dirty="0"/>
              <a:t>اكتساب المعرفة والعلم.</a:t>
            </a:r>
          </a:p>
          <a:p>
            <a:pPr marL="457200" indent="-457200" algn="justLow" rtl="1">
              <a:lnSpc>
                <a:spcPct val="200000"/>
              </a:lnSpc>
              <a:buAutoNum type="arabicPeriod"/>
            </a:pPr>
            <a:r>
              <a:rPr lang="ar-SA" sz="2400" b="1" dirty="0"/>
              <a:t>تعرف عادات وتقاليد الشعوب والأمم الأخرى.</a:t>
            </a:r>
          </a:p>
          <a:p>
            <a:pPr marL="457200" indent="-457200" algn="justLow" rtl="1">
              <a:lnSpc>
                <a:spcPct val="200000"/>
              </a:lnSpc>
              <a:buAutoNum type="arabicPeriod"/>
            </a:pPr>
            <a:r>
              <a:rPr lang="ar-SA" sz="2400" b="1" dirty="0"/>
              <a:t>نقل ثقافات وحضارات البلاد الأخرى.</a:t>
            </a:r>
          </a:p>
          <a:p>
            <a:pPr marL="457200" indent="-457200" algn="justLow" rtl="1">
              <a:lnSpc>
                <a:spcPct val="200000"/>
              </a:lnSpc>
              <a:buAutoNum type="arabicPeriod"/>
            </a:pPr>
            <a:r>
              <a:rPr lang="ar-SA" sz="2400" b="1" dirty="0"/>
              <a:t>إعادة بناء الإنسان جسدياً ونفسياً وذهنياً.</a:t>
            </a:r>
          </a:p>
          <a:p>
            <a:pPr marL="457200" indent="-457200" algn="justLow" rtl="1">
              <a:lnSpc>
                <a:spcPct val="200000"/>
              </a:lnSpc>
              <a:buAutoNum type="arabicPeriod"/>
            </a:pPr>
            <a:r>
              <a:rPr lang="ar-SA" sz="2400" b="1" dirty="0"/>
              <a:t>الترويح عن النفس وتجديد النشاط.</a:t>
            </a:r>
            <a:endParaRPr lang="en-US" sz="2400" b="1" dirty="0"/>
          </a:p>
        </p:txBody>
      </p:sp>
      <p:sp>
        <p:nvSpPr>
          <p:cNvPr id="5" name="TextBox 4"/>
          <p:cNvSpPr txBox="1"/>
          <p:nvPr/>
        </p:nvSpPr>
        <p:spPr>
          <a:xfrm>
            <a:off x="6324600" y="990601"/>
            <a:ext cx="3352800" cy="584775"/>
          </a:xfrm>
          <a:prstGeom prst="rect">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ar-SA" sz="3200" b="1" dirty="0">
                <a:solidFill>
                  <a:schemeClr val="bg1"/>
                </a:solidFill>
              </a:rPr>
              <a:t>أهداف السياحة</a:t>
            </a:r>
            <a:endParaRPr lang="en-US" sz="2800" b="1"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1153885" y="6348015"/>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3786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19799" y="1333502"/>
            <a:ext cx="4724400" cy="1143000"/>
          </a:xfr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BH" b="1" dirty="0" smtClean="0">
                <a:solidFill>
                  <a:schemeClr val="bg1"/>
                </a:solidFill>
              </a:rPr>
              <a:t>التقويم</a:t>
            </a:r>
            <a:endParaRPr lang="en-US" b="1" dirty="0">
              <a:solidFill>
                <a:schemeClr val="bg1"/>
              </a:solidFill>
            </a:endParaRPr>
          </a:p>
        </p:txBody>
      </p:sp>
      <p:sp>
        <p:nvSpPr>
          <p:cNvPr id="5" name="TextBox 4"/>
          <p:cNvSpPr txBox="1"/>
          <p:nvPr/>
        </p:nvSpPr>
        <p:spPr>
          <a:xfrm>
            <a:off x="2996926" y="2647951"/>
            <a:ext cx="7172474"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BH" sz="3600" b="1" dirty="0"/>
              <a:t>1. السياحة هي انتقال الأنسان إلى بلد أخر مدة تزيد عن 24 ساعة وتقل عن عام </a:t>
            </a:r>
            <a:r>
              <a:rPr lang="en-US" sz="3600" b="1" dirty="0"/>
              <a:t>.</a:t>
            </a:r>
            <a:r>
              <a:rPr lang="ar-BH" sz="3600" b="1" dirty="0"/>
              <a:t>   </a:t>
            </a:r>
            <a:endParaRPr lang="en-US" sz="3600" b="1" dirty="0"/>
          </a:p>
        </p:txBody>
      </p:sp>
      <p:sp>
        <p:nvSpPr>
          <p:cNvPr id="8" name="Flowchart: Terminator 7">
            <a:hlinkClick r:id="rId4" action="ppaction://hlinksldjump"/>
          </p:cNvPr>
          <p:cNvSpPr/>
          <p:nvPr/>
        </p:nvSpPr>
        <p:spPr>
          <a:xfrm>
            <a:off x="3189006" y="4645822"/>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9" name="Flowchart: Terminator 8">
            <a:hlinkClick r:id="rId5" action="ppaction://hlinksldjump"/>
          </p:cNvPr>
          <p:cNvSpPr/>
          <p:nvPr/>
        </p:nvSpPr>
        <p:spPr>
          <a:xfrm>
            <a:off x="7145399" y="4645822"/>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8049297" y="6306207"/>
            <a:ext cx="3719662"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669702" y="6348015"/>
            <a:ext cx="6851560"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389224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03763" y="1371103"/>
            <a:ext cx="4724400" cy="11430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b="1" dirty="0">
                <a:solidFill>
                  <a:schemeClr val="bg1"/>
                </a:solidFill>
              </a:rPr>
              <a:t>التقويم</a:t>
            </a:r>
            <a:endParaRPr lang="en-US" b="1" dirty="0">
              <a:solidFill>
                <a:schemeClr val="bg1"/>
              </a:solidFill>
            </a:endParaRPr>
          </a:p>
        </p:txBody>
      </p:sp>
      <p:sp>
        <p:nvSpPr>
          <p:cNvPr id="5" name="TextBox 4"/>
          <p:cNvSpPr txBox="1"/>
          <p:nvPr/>
        </p:nvSpPr>
        <p:spPr>
          <a:xfrm>
            <a:off x="2689983" y="2650999"/>
            <a:ext cx="7477274" cy="1754326"/>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rtl="1"/>
            <a:r>
              <a:rPr lang="ar-BH" sz="3600" b="1" dirty="0"/>
              <a:t>2. السائح الدولي هو أي شخص يقوم بزيارة خارج المكان الذي يقيم فيه لمدة لا تقل على 24 ساعة، كالسفر من الرياض إلى مكة المكرمة.</a:t>
            </a:r>
            <a:r>
              <a:rPr lang="en-US" sz="3600" b="1" dirty="0"/>
              <a:t>.</a:t>
            </a:r>
            <a:r>
              <a:rPr lang="ar-BH" sz="3600" b="1" dirty="0"/>
              <a:t>  </a:t>
            </a:r>
            <a:endParaRPr lang="en-US" sz="3600" b="1" dirty="0"/>
          </a:p>
        </p:txBody>
      </p:sp>
      <p:sp>
        <p:nvSpPr>
          <p:cNvPr id="6" name="Flowchart: Terminator 5">
            <a:hlinkClick r:id="rId2" action="ppaction://hlinksldjump"/>
          </p:cNvPr>
          <p:cNvSpPr/>
          <p:nvPr/>
        </p:nvSpPr>
        <p:spPr>
          <a:xfrm>
            <a:off x="2689983" y="5365181"/>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3" action="ppaction://hlinksldjump"/>
          </p:cNvPr>
          <p:cNvSpPr/>
          <p:nvPr/>
        </p:nvSpPr>
        <p:spPr>
          <a:xfrm>
            <a:off x="6537478" y="5365181"/>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7856113" y="6306207"/>
            <a:ext cx="391284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270642" y="6348015"/>
            <a:ext cx="6723658"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السياحة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سفر 324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502892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
  <TotalTime>95</TotalTime>
  <Words>807</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Sakkal Majalla</vt:lpstr>
      <vt:lpstr>Times New Roman</vt:lpstr>
      <vt:lpstr>Office Theme</vt:lpstr>
      <vt:lpstr>الوحدة الأولى الفصل الأول السياحة</vt:lpstr>
      <vt:lpstr>PowerPoint Presentation</vt:lpstr>
      <vt:lpstr>السياحة</vt:lpstr>
      <vt:lpstr>PowerPoint Presentation</vt:lpstr>
      <vt:lpstr>PowerPoint Presentation</vt:lpstr>
      <vt:lpstr>PowerPoint Presentation</vt:lpstr>
      <vt:lpstr>PowerPoint Presentation</vt:lpstr>
      <vt:lpstr>التقويم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Amro Hussain Ali Salman</cp:lastModifiedBy>
  <cp:revision>22</cp:revision>
  <cp:lastPrinted>2021-01-17T11:49:49Z</cp:lastPrinted>
  <dcterms:created xsi:type="dcterms:W3CDTF">2020-03-04T10:47:58Z</dcterms:created>
  <dcterms:modified xsi:type="dcterms:W3CDTF">2021-01-28T09:55:05Z</dcterms:modified>
</cp:coreProperties>
</file>