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4;p11"/>
          <p:cNvSpPr txBox="1">
            <a:spLocks noGrp="1"/>
          </p:cNvSpPr>
          <p:nvPr>
            <p:ph type="ctrTitle"/>
          </p:nvPr>
        </p:nvSpPr>
        <p:spPr>
          <a:xfrm>
            <a:off x="3144047" y="3402364"/>
            <a:ext cx="9333317" cy="391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4000" b="1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أعمال مكاتب وكالات السفريات</a:t>
            </a:r>
            <a:r>
              <a:rPr lang="ar-SA" sz="40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40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en-US" sz="40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en-US" sz="4000" b="1" dirty="0" smtClean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b="1" dirty="0" smtClean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سفر </a:t>
            </a:r>
            <a:r>
              <a:rPr lang="ar-SA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312</a:t>
            </a:r>
            <a:r>
              <a:rPr lang="ar-SA" sz="40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40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54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29F568-4BA2-445E-9581-361945352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24" t="28050" r="37948" b="14088"/>
          <a:stretch/>
        </p:blipFill>
        <p:spPr>
          <a:xfrm>
            <a:off x="1004737" y="1701051"/>
            <a:ext cx="3280473" cy="4425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C9EDA64-62B3-49CB-907D-D5D870846797}"/>
              </a:ext>
            </a:extLst>
          </p:cNvPr>
          <p:cNvSpPr/>
          <p:nvPr/>
        </p:nvSpPr>
        <p:spPr>
          <a:xfrm>
            <a:off x="6652792" y="4323922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1E8EEDB-1A32-45DC-A10A-01C07E459A90}"/>
              </a:ext>
            </a:extLst>
          </p:cNvPr>
          <p:cNvSpPr/>
          <p:nvPr/>
        </p:nvSpPr>
        <p:spPr>
          <a:xfrm>
            <a:off x="5019306" y="5536766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930C97ED-1EA4-4F48-AB8D-314B631154AC}"/>
              </a:ext>
            </a:extLst>
          </p:cNvPr>
          <p:cNvSpPr/>
          <p:nvPr/>
        </p:nvSpPr>
        <p:spPr>
          <a:xfrm>
            <a:off x="141514" y="1445619"/>
            <a:ext cx="11909588" cy="478075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مستطيل مستدير الزوايا 13">
            <a:extLst>
              <a:ext uri="{FF2B5EF4-FFF2-40B4-BE49-F238E27FC236}">
                <a16:creationId xmlns="" xmlns:a16="http://schemas.microsoft.com/office/drawing/2014/main" id="{B87604EA-452A-4F2C-9B9F-407C12F7F056}"/>
              </a:ext>
            </a:extLst>
          </p:cNvPr>
          <p:cNvSpPr/>
          <p:nvPr/>
        </p:nvSpPr>
        <p:spPr>
          <a:xfrm>
            <a:off x="5224909" y="423006"/>
            <a:ext cx="4343634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10" name="Shape 606">
            <a:extLst>
              <a:ext uri="{FF2B5EF4-FFF2-40B4-BE49-F238E27FC236}">
                <a16:creationId xmlns="" xmlns:a16="http://schemas.microsoft.com/office/drawing/2014/main" id="{26721DDC-BB4A-437F-8465-00EE5CB8E6D4}"/>
              </a:ext>
            </a:extLst>
          </p:cNvPr>
          <p:cNvGrpSpPr/>
          <p:nvPr/>
        </p:nvGrpSpPr>
        <p:grpSpPr>
          <a:xfrm>
            <a:off x="7952182" y="559435"/>
            <a:ext cx="737899" cy="780556"/>
            <a:chOff x="1923675" y="1633650"/>
            <a:chExt cx="436000" cy="435975"/>
          </a:xfrm>
        </p:grpSpPr>
        <p:sp>
          <p:nvSpPr>
            <p:cNvPr id="11" name="Shape 607">
              <a:extLst>
                <a:ext uri="{FF2B5EF4-FFF2-40B4-BE49-F238E27FC236}">
                  <a16:creationId xmlns="" xmlns:a16="http://schemas.microsoft.com/office/drawing/2014/main" id="{955CD3B8-2FFF-4CEA-8E9B-DDB8374B3E9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08">
              <a:extLst>
                <a:ext uri="{FF2B5EF4-FFF2-40B4-BE49-F238E27FC236}">
                  <a16:creationId xmlns="" xmlns:a16="http://schemas.microsoft.com/office/drawing/2014/main" id="{5B8152AC-6D25-491D-88C2-CE9EF626B8D6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09">
              <a:extLst>
                <a:ext uri="{FF2B5EF4-FFF2-40B4-BE49-F238E27FC236}">
                  <a16:creationId xmlns="" xmlns:a16="http://schemas.microsoft.com/office/drawing/2014/main" id="{AC56F717-EE9B-4537-B407-BB7E870FFBA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10">
              <a:extLst>
                <a:ext uri="{FF2B5EF4-FFF2-40B4-BE49-F238E27FC236}">
                  <a16:creationId xmlns="" xmlns:a16="http://schemas.microsoft.com/office/drawing/2014/main" id="{182E7D04-40A9-4D90-9D73-07A8EB405820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11">
              <a:extLst>
                <a:ext uri="{FF2B5EF4-FFF2-40B4-BE49-F238E27FC236}">
                  <a16:creationId xmlns="" xmlns:a16="http://schemas.microsoft.com/office/drawing/2014/main" id="{B59DE6B3-E392-4D57-9480-A0F420B5700E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12">
              <a:extLst>
                <a:ext uri="{FF2B5EF4-FFF2-40B4-BE49-F238E27FC236}">
                  <a16:creationId xmlns="" xmlns:a16="http://schemas.microsoft.com/office/drawing/2014/main" id="{A13D022E-E2C5-426E-AD9D-015343F6E938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Rectangle 6"/>
          <p:cNvSpPr/>
          <p:nvPr/>
        </p:nvSpPr>
        <p:spPr>
          <a:xfrm>
            <a:off x="4418716" y="614620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نشــــــاط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D00C92-D438-4322-8249-A910C5319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0" t="40126" r="26486" b="17860"/>
          <a:stretch/>
        </p:blipFill>
        <p:spPr>
          <a:xfrm>
            <a:off x="1440612" y="2426382"/>
            <a:ext cx="4870604" cy="29631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DFC8221-BC52-4BFC-B89B-95030B6A1FF0}"/>
              </a:ext>
            </a:extLst>
          </p:cNvPr>
          <p:cNvSpPr txBox="1"/>
          <p:nvPr/>
        </p:nvSpPr>
        <p:spPr>
          <a:xfrm>
            <a:off x="7335451" y="1503006"/>
            <a:ext cx="4466183" cy="5763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 algn="just" rtl="1">
              <a:buAutoNum type="arabicPeriod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أر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قام الآتية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6008-6005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تشترك مع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AA 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لتكوين رحلة مشتركة بين ناقلتين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هما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lvl="1" algn="just" rtl="1"/>
            <a:endParaRPr lang="ar-BH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أكتب رمز الرحلة السابقة باختيار رقم من 6008-6005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just" rtl="1"/>
            <a:endParaRPr lang="ar-BH" sz="105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AA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رمز لشركة طيران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</a:t>
            </a:r>
            <a:endParaRPr lang="ar-BH" sz="2400" dirty="0"/>
          </a:p>
          <a:p>
            <a:pPr algn="just" rtl="1"/>
            <a:endParaRPr lang="ar-BH" sz="2400" dirty="0"/>
          </a:p>
          <a:p>
            <a:pPr algn="just" rtl="1"/>
            <a:endParaRPr lang="ar-BH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558292-0475-4958-8652-40425DE9D158}"/>
              </a:ext>
            </a:extLst>
          </p:cNvPr>
          <p:cNvSpPr/>
          <p:nvPr/>
        </p:nvSpPr>
        <p:spPr>
          <a:xfrm>
            <a:off x="7406334" y="2715958"/>
            <a:ext cx="47336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/>
              </a:rPr>
              <a:t>EY </a:t>
            </a:r>
            <a:r>
              <a:rPr lang="ar-SA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طيران الاتحاد</a:t>
            </a:r>
            <a:endParaRPr lang="en-US" sz="4400" b="1" cap="none" spc="0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1651C5D-A59A-4A00-81BF-4C735F6733E5}"/>
              </a:ext>
            </a:extLst>
          </p:cNvPr>
          <p:cNvSpPr/>
          <p:nvPr/>
        </p:nvSpPr>
        <p:spPr>
          <a:xfrm>
            <a:off x="8116729" y="4144470"/>
            <a:ext cx="4112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/>
              </a:rPr>
              <a:t>EY6006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9D3757C-9BBF-4A24-968D-94501E1D8612}"/>
              </a:ext>
            </a:extLst>
          </p:cNvPr>
          <p:cNvSpPr/>
          <p:nvPr/>
        </p:nvSpPr>
        <p:spPr>
          <a:xfrm>
            <a:off x="7133682" y="5545694"/>
            <a:ext cx="50064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American Airline</a:t>
            </a:r>
            <a:endParaRPr lang="en-US" sz="4400" b="1" cap="none" spc="0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337126" y="450435"/>
            <a:ext cx="8153400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9023051" y="49552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79362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مستطيل مستدير الزوايا 5">
            <a:extLst>
              <a:ext uri="{FF2B5EF4-FFF2-40B4-BE49-F238E27FC236}">
                <a16:creationId xmlns="" xmlns:a16="http://schemas.microsoft.com/office/drawing/2014/main" id="{C12519FC-B869-4A68-9BDF-6EE7CC6DD33B}"/>
              </a:ext>
            </a:extLst>
          </p:cNvPr>
          <p:cNvSpPr/>
          <p:nvPr/>
        </p:nvSpPr>
        <p:spPr>
          <a:xfrm>
            <a:off x="5917721" y="1577130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dirty="0">
                <a:solidFill>
                  <a:srgbClr val="3F5378"/>
                </a:solidFill>
              </a:rPr>
              <a:t>3. </a:t>
            </a:r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الرموز الرقمية لشركات الطيران</a:t>
            </a:r>
          </a:p>
          <a:p>
            <a:pPr algn="ctr" rtl="1"/>
            <a:r>
              <a:rPr lang="ar-SA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 </a:t>
            </a:r>
            <a:r>
              <a:rPr lang="en-US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Airline Code Numbers</a:t>
            </a:r>
            <a:endParaRPr lang="ar-SA" sz="28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B98AE2-E8BA-4CF3-A513-B678F52CD172}"/>
              </a:ext>
            </a:extLst>
          </p:cNvPr>
          <p:cNvSpPr/>
          <p:nvPr/>
        </p:nvSpPr>
        <p:spPr>
          <a:xfrm>
            <a:off x="276045" y="2329336"/>
            <a:ext cx="114374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لكل  شركة  طيران ثلاثة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أرقام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مسجلة باسمها دوليا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تبدأ هذه الرموز من الرقم 001 و تنتهي ب 999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 هذه الارقام في </a:t>
            </a:r>
            <a:r>
              <a:rPr lang="ar-BH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بداية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رقام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متسلسلة في مستنداتها  مثل: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30238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التذاكر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630238"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تذاكر الوزن الزائد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630238"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الوثيقة الإلكترونية المتنوعة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630238"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بوالص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الشحن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54B1F1-830D-4079-8CC1-1252CDEDF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32" t="59749" r="26415" b="18239"/>
          <a:stretch/>
        </p:blipFill>
        <p:spPr>
          <a:xfrm>
            <a:off x="152400" y="3607733"/>
            <a:ext cx="5590305" cy="252140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DF0EA44-A125-480E-B11F-F98D58BEF01E}"/>
              </a:ext>
            </a:extLst>
          </p:cNvPr>
          <p:cNvSpPr/>
          <p:nvPr/>
        </p:nvSpPr>
        <p:spPr>
          <a:xfrm>
            <a:off x="3782475" y="5428099"/>
            <a:ext cx="388188" cy="3623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DCC7E00-D3F7-44F9-839B-7F81F9A3666C}"/>
              </a:ext>
            </a:extLst>
          </p:cNvPr>
          <p:cNvSpPr/>
          <p:nvPr/>
        </p:nvSpPr>
        <p:spPr>
          <a:xfrm>
            <a:off x="6019799" y="5777734"/>
            <a:ext cx="2473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C00000"/>
                </a:solidFill>
              </a:rPr>
              <a:t>رمز الطيران التركي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cxnSp>
        <p:nvCxnSpPr>
          <p:cNvPr id="29" name="Connector: Curved 28">
            <a:extLst>
              <a:ext uri="{FF2B5EF4-FFF2-40B4-BE49-F238E27FC236}">
                <a16:creationId xmlns="" xmlns:a16="http://schemas.microsoft.com/office/drawing/2014/main" id="{BE57FAB7-71E9-4F8D-ADB1-B3B55AA500BC}"/>
              </a:ext>
            </a:extLst>
          </p:cNvPr>
          <p:cNvCxnSpPr/>
          <p:nvPr/>
        </p:nvCxnSpPr>
        <p:spPr>
          <a:xfrm rot="16200000" flipH="1">
            <a:off x="4874464" y="4962453"/>
            <a:ext cx="424219" cy="1998184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">
            <a:extLst>
              <a:ext uri="{FF2B5EF4-FFF2-40B4-BE49-F238E27FC236}">
                <a16:creationId xmlns="" xmlns:a16="http://schemas.microsoft.com/office/drawing/2014/main" id="{CD62BBDE-84C5-4FEE-B008-CE08DCA3BDAE}"/>
              </a:ext>
            </a:extLst>
          </p:cNvPr>
          <p:cNvSpPr/>
          <p:nvPr/>
        </p:nvSpPr>
        <p:spPr>
          <a:xfrm>
            <a:off x="2461888" y="710299"/>
            <a:ext cx="72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3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719711" y="413569"/>
            <a:ext cx="7012118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004109" y="688661"/>
            <a:ext cx="72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402735" y="429730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40898" y="1445619"/>
            <a:ext cx="11910204" cy="479362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مستدير الزوايا 5">
            <a:extLst>
              <a:ext uri="{FF2B5EF4-FFF2-40B4-BE49-F238E27FC236}">
                <a16:creationId xmlns="" xmlns:a16="http://schemas.microsoft.com/office/drawing/2014/main" id="{36A7A073-DF2D-4333-8646-84AED5652101}"/>
              </a:ext>
            </a:extLst>
          </p:cNvPr>
          <p:cNvSpPr/>
          <p:nvPr/>
        </p:nvSpPr>
        <p:spPr>
          <a:xfrm>
            <a:off x="5932099" y="1577130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b="1" dirty="0">
                <a:solidFill>
                  <a:srgbClr val="3F5378"/>
                </a:solidFill>
              </a:rPr>
              <a:t>4. </a:t>
            </a:r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رموز الطائرات – تحديد رموزها </a:t>
            </a:r>
          </a:p>
          <a:p>
            <a:pPr algn="ctr" rtl="1"/>
            <a:r>
              <a:rPr lang="en-US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 </a:t>
            </a:r>
            <a:r>
              <a:rPr lang="en-GB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Aircraft </a:t>
            </a:r>
            <a:r>
              <a:rPr lang="en-US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Codes - Encoding</a:t>
            </a:r>
            <a:endParaRPr lang="ar-SA" sz="24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0B3300-87EB-40E2-B377-7FEBC7FC50FC}"/>
              </a:ext>
            </a:extLst>
          </p:cNvPr>
          <p:cNvSpPr/>
          <p:nvPr/>
        </p:nvSpPr>
        <p:spPr>
          <a:xfrm>
            <a:off x="785004" y="2296774"/>
            <a:ext cx="11059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في النموذج الخاص برموز الطائرات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أسماء الطائرات تقابلها </a:t>
            </a:r>
            <a:r>
              <a:rPr lang="ar-EG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الرموز الثلاثية</a:t>
            </a:r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EG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حرف </a:t>
            </a:r>
            <a:r>
              <a:rPr lang="ar-SA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EG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خر </a:t>
            </a:r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يرمز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EG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لى</a:t>
            </a:r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28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المحرك</a:t>
            </a:r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endParaRPr lang="ar-EG" sz="2800" dirty="0"/>
          </a:p>
          <a:p>
            <a:pPr algn="r" rtl="1">
              <a:buFont typeface="Arial" charset="0"/>
              <a:buChar char="•"/>
              <a:defRPr/>
            </a:pPr>
            <a:r>
              <a:rPr lang="ar-EG" sz="2800" b="1" dirty="0">
                <a:solidFill>
                  <a:srgbClr val="002060"/>
                </a:solidFill>
              </a:rPr>
              <a:t>طائرة برمائية 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ar-EG" sz="2800" b="1" dirty="0">
                <a:solidFill>
                  <a:srgbClr val="002060"/>
                </a:solidFill>
              </a:rPr>
              <a:t> </a:t>
            </a:r>
            <a:r>
              <a:rPr lang="ar-BH" sz="2800" b="1" dirty="0">
                <a:solidFill>
                  <a:srgbClr val="002060"/>
                </a:solidFill>
              </a:rPr>
              <a:t> </a:t>
            </a:r>
            <a:r>
              <a:rPr lang="ar-EG" sz="2800" b="1" dirty="0">
                <a:solidFill>
                  <a:srgbClr val="002060"/>
                </a:solidFill>
              </a:rPr>
              <a:t>   </a:t>
            </a:r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en-US" sz="2800" b="1" dirty="0"/>
              <a:t>       Amphibian</a:t>
            </a:r>
            <a:endParaRPr lang="ar-EG" sz="2800" b="1" dirty="0"/>
          </a:p>
          <a:p>
            <a:pPr algn="r" rtl="1">
              <a:buFont typeface="Arial" charset="0"/>
              <a:buChar char="•"/>
              <a:defRPr/>
            </a:pPr>
            <a:r>
              <a:rPr lang="ar-EG" sz="2800" b="1" dirty="0">
                <a:solidFill>
                  <a:srgbClr val="002060"/>
                </a:solidFill>
              </a:rPr>
              <a:t>طائرة </a:t>
            </a:r>
            <a:r>
              <a:rPr lang="ar-EG" sz="2800" b="1" dirty="0" err="1" smtClean="0">
                <a:solidFill>
                  <a:srgbClr val="002060"/>
                </a:solidFill>
              </a:rPr>
              <a:t>هيلوكبتر</a:t>
            </a:r>
            <a:r>
              <a:rPr lang="ar-EG" sz="2800" b="1" dirty="0" smtClean="0">
                <a:solidFill>
                  <a:srgbClr val="002060"/>
                </a:solidFill>
              </a:rPr>
              <a:t>  </a:t>
            </a:r>
            <a:r>
              <a:rPr lang="ar-BH" sz="2800" b="1" dirty="0" smtClean="0">
                <a:solidFill>
                  <a:srgbClr val="002060"/>
                </a:solidFill>
              </a:rPr>
              <a:t> </a:t>
            </a:r>
            <a:r>
              <a:rPr lang="ar-EG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         </a:t>
            </a:r>
            <a:r>
              <a:rPr lang="en-US" sz="2800" b="1" dirty="0">
                <a:solidFill>
                  <a:srgbClr val="C00000"/>
                </a:solidFill>
              </a:rPr>
              <a:t>H</a:t>
            </a:r>
            <a:r>
              <a:rPr lang="en-US" sz="2800" b="1" dirty="0"/>
              <a:t>        Helicopter</a:t>
            </a:r>
            <a:endParaRPr lang="ar-EG" sz="2800" b="1" dirty="0"/>
          </a:p>
          <a:p>
            <a:pPr algn="r" rtl="1">
              <a:buFont typeface="Arial" charset="0"/>
              <a:buChar char="•"/>
              <a:defRPr/>
            </a:pPr>
            <a:r>
              <a:rPr lang="ar-EG" sz="2800" b="1" dirty="0">
                <a:solidFill>
                  <a:srgbClr val="002060"/>
                </a:solidFill>
              </a:rPr>
              <a:t>طائرة نفاثة       </a:t>
            </a:r>
            <a:r>
              <a:rPr lang="ar-BH" sz="2800" b="1" dirty="0">
                <a:solidFill>
                  <a:srgbClr val="002060"/>
                </a:solidFill>
              </a:rPr>
              <a:t> </a:t>
            </a:r>
            <a:r>
              <a:rPr lang="ar-EG" sz="2800" b="1" dirty="0">
                <a:solidFill>
                  <a:srgbClr val="002060"/>
                </a:solidFill>
              </a:rPr>
              <a:t>   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J </a:t>
            </a:r>
            <a:r>
              <a:rPr lang="en-US" sz="2800" b="1" dirty="0"/>
              <a:t>          Pure Jet</a:t>
            </a:r>
            <a:r>
              <a:rPr lang="ar-EG" sz="2800" b="1" dirty="0"/>
              <a:t> </a:t>
            </a:r>
          </a:p>
          <a:p>
            <a:pPr algn="r" rtl="1">
              <a:buFont typeface="Arial" charset="0"/>
              <a:buChar char="•"/>
              <a:defRPr/>
            </a:pPr>
            <a:r>
              <a:rPr lang="ar-EG" sz="2800" b="1" dirty="0">
                <a:solidFill>
                  <a:srgbClr val="002060"/>
                </a:solidFill>
              </a:rPr>
              <a:t>طائرة مروحية</a:t>
            </a:r>
            <a:r>
              <a:rPr lang="ar-EG" sz="2800" b="1" dirty="0"/>
              <a:t>    </a:t>
            </a:r>
            <a:r>
              <a:rPr lang="ar-BH" sz="2800" b="1" dirty="0"/>
              <a:t> </a:t>
            </a:r>
            <a:r>
              <a:rPr lang="ar-EG" sz="2800" b="1" dirty="0"/>
              <a:t> 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/>
              <a:t>           Propeller</a:t>
            </a:r>
            <a:endParaRPr lang="ar-BH" sz="2800" b="1" dirty="0"/>
          </a:p>
          <a:p>
            <a:pPr algn="r" rtl="1">
              <a:buFont typeface="Arial" charset="0"/>
              <a:buChar char="•"/>
              <a:defRPr/>
            </a:pPr>
            <a:r>
              <a:rPr lang="ar-BH" sz="2800" b="1" dirty="0">
                <a:solidFill>
                  <a:srgbClr val="002060"/>
                </a:solidFill>
              </a:rPr>
              <a:t>رمز للقطار            </a:t>
            </a:r>
            <a:r>
              <a:rPr lang="en-US" sz="2800" b="1" dirty="0"/>
              <a:t>Surface</a:t>
            </a:r>
            <a:r>
              <a:rPr lang="ar-BH" sz="2800" b="1" dirty="0"/>
              <a:t>    </a:t>
            </a:r>
            <a:r>
              <a:rPr lang="en-US" sz="2800" b="1" dirty="0"/>
              <a:t>  </a:t>
            </a:r>
            <a:r>
              <a:rPr lang="ar-BH" sz="2800" b="1" dirty="0"/>
              <a:t>   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endParaRPr lang="ar-EG" sz="2800" b="1" dirty="0">
              <a:solidFill>
                <a:srgbClr val="C00000"/>
              </a:solidFill>
            </a:endParaRPr>
          </a:p>
          <a:p>
            <a:pPr algn="r" rtl="1">
              <a:buFont typeface="Arial" charset="0"/>
              <a:buChar char="•"/>
              <a:defRPr/>
            </a:pPr>
            <a:r>
              <a:rPr lang="ar-EG" sz="2800" b="1" dirty="0">
                <a:solidFill>
                  <a:srgbClr val="002060"/>
                </a:solidFill>
              </a:rPr>
              <a:t>طائرة نفاثة</a:t>
            </a:r>
            <a:r>
              <a:rPr lang="en-US" sz="2800" b="1" dirty="0"/>
              <a:t>         </a:t>
            </a:r>
            <a:r>
              <a:rPr lang="ar-EG" sz="2800" b="1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T </a:t>
            </a:r>
            <a:r>
              <a:rPr lang="en-US" sz="2800" b="1" dirty="0"/>
              <a:t>            Prop Jet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61B4F4-472A-42FD-A779-55B2FF1EA2C0}"/>
              </a:ext>
            </a:extLst>
          </p:cNvPr>
          <p:cNvSpPr/>
          <p:nvPr/>
        </p:nvSpPr>
        <p:spPr>
          <a:xfrm>
            <a:off x="250166" y="3579962"/>
            <a:ext cx="6599207" cy="2687130"/>
          </a:xfrm>
          <a:prstGeom prst="rect">
            <a:avLst/>
          </a:prstGeom>
          <a:solidFill>
            <a:srgbClr val="FCF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مثال: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D23FD2D-4D71-4DED-A0E4-6290B7F8FEF3}"/>
              </a:ext>
            </a:extLst>
          </p:cNvPr>
          <p:cNvSpPr/>
          <p:nvPr/>
        </p:nvSpPr>
        <p:spPr>
          <a:xfrm>
            <a:off x="140898" y="4106372"/>
            <a:ext cx="3726422" cy="3884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Boeing (Douglas) md-80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501E831-AE72-4429-98B1-B1F15F9A5FE4}"/>
              </a:ext>
            </a:extLst>
          </p:cNvPr>
          <p:cNvSpPr/>
          <p:nvPr/>
        </p:nvSpPr>
        <p:spPr>
          <a:xfrm>
            <a:off x="3901482" y="4056048"/>
            <a:ext cx="354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21FB2AE7-D6DC-44DE-AC05-6857C14F662B}"/>
              </a:ext>
            </a:extLst>
          </p:cNvPr>
          <p:cNvSpPr/>
          <p:nvPr/>
        </p:nvSpPr>
        <p:spPr>
          <a:xfrm>
            <a:off x="5265434" y="4045789"/>
            <a:ext cx="1152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M11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78ADCFFE-F721-4544-96A3-2F7334073CC9}"/>
              </a:ext>
            </a:extLst>
          </p:cNvPr>
          <p:cNvCxnSpPr/>
          <p:nvPr/>
        </p:nvCxnSpPr>
        <p:spPr>
          <a:xfrm>
            <a:off x="1850804" y="4833362"/>
            <a:ext cx="0" cy="48466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2976A40E-E2AD-4399-AF32-B951063D3C4F}"/>
              </a:ext>
            </a:extLst>
          </p:cNvPr>
          <p:cNvCxnSpPr/>
          <p:nvPr/>
        </p:nvCxnSpPr>
        <p:spPr>
          <a:xfrm>
            <a:off x="5840585" y="4833362"/>
            <a:ext cx="0" cy="48466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23F656BD-1640-47D8-A28F-95CD70F8A7CB}"/>
              </a:ext>
            </a:extLst>
          </p:cNvPr>
          <p:cNvCxnSpPr/>
          <p:nvPr/>
        </p:nvCxnSpPr>
        <p:spPr>
          <a:xfrm>
            <a:off x="4073660" y="4833362"/>
            <a:ext cx="0" cy="48466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8D32B19-C4F5-4A87-8EC5-FB636D363603}"/>
              </a:ext>
            </a:extLst>
          </p:cNvPr>
          <p:cNvSpPr txBox="1"/>
          <p:nvPr/>
        </p:nvSpPr>
        <p:spPr>
          <a:xfrm>
            <a:off x="900856" y="5499769"/>
            <a:ext cx="1773236" cy="3884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400" b="1" dirty="0">
                <a:solidFill>
                  <a:schemeClr val="accent5">
                    <a:lumMod val="75000"/>
                  </a:schemeClr>
                </a:solidFill>
              </a:rPr>
              <a:t>اسم الطائرة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B502170-2283-467D-9D6E-3DD878B3DC62}"/>
              </a:ext>
            </a:extLst>
          </p:cNvPr>
          <p:cNvSpPr txBox="1"/>
          <p:nvPr/>
        </p:nvSpPr>
        <p:spPr>
          <a:xfrm>
            <a:off x="3174522" y="5499769"/>
            <a:ext cx="2032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000" b="1" dirty="0">
                <a:solidFill>
                  <a:schemeClr val="accent5">
                    <a:lumMod val="75000"/>
                  </a:schemeClr>
                </a:solidFill>
              </a:rPr>
              <a:t>رمز نوع المحرك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B2C1E09-E826-4E5C-9CF1-66C7BDC0FBE4}"/>
              </a:ext>
            </a:extLst>
          </p:cNvPr>
          <p:cNvSpPr txBox="1"/>
          <p:nvPr/>
        </p:nvSpPr>
        <p:spPr>
          <a:xfrm>
            <a:off x="5017296" y="5499769"/>
            <a:ext cx="18320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000" b="1" dirty="0">
                <a:solidFill>
                  <a:schemeClr val="accent5">
                    <a:lumMod val="75000"/>
                  </a:schemeClr>
                </a:solidFill>
              </a:rPr>
              <a:t>رمز الطائرة الدولي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9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9" grpId="0"/>
      <p:bldP spid="30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689835" y="347542"/>
            <a:ext cx="7237936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1988216" y="625932"/>
            <a:ext cx="72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402735" y="443120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مستدير الزوايا 5">
            <a:extLst>
              <a:ext uri="{FF2B5EF4-FFF2-40B4-BE49-F238E27FC236}">
                <a16:creationId xmlns="" xmlns:a16="http://schemas.microsoft.com/office/drawing/2014/main" id="{36A7A073-DF2D-4333-8646-84AED5652101}"/>
              </a:ext>
            </a:extLst>
          </p:cNvPr>
          <p:cNvSpPr/>
          <p:nvPr/>
        </p:nvSpPr>
        <p:spPr>
          <a:xfrm>
            <a:off x="5932099" y="1577130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b="1" dirty="0">
                <a:solidFill>
                  <a:srgbClr val="3F5378"/>
                </a:solidFill>
              </a:rPr>
              <a:t>4. </a:t>
            </a:r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رموز الطائرات – تحديد رموزها </a:t>
            </a:r>
          </a:p>
          <a:p>
            <a:pPr rtl="1"/>
            <a:r>
              <a:rPr lang="en-US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 </a:t>
            </a:r>
            <a:r>
              <a:rPr lang="en-GB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Aircraft </a:t>
            </a:r>
            <a:r>
              <a:rPr lang="en-US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Codes - Encoding</a:t>
            </a:r>
            <a:endParaRPr lang="ar-SA" sz="24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9D3642-D04E-4E0B-ABB9-97F85F12CAE8}"/>
              </a:ext>
            </a:extLst>
          </p:cNvPr>
          <p:cNvSpPr/>
          <p:nvPr/>
        </p:nvSpPr>
        <p:spPr>
          <a:xfrm>
            <a:off x="4373592" y="2428285"/>
            <a:ext cx="73398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تختلف أنواع الطائرات من حيث :</a:t>
            </a:r>
          </a:p>
          <a:p>
            <a:pPr lvl="1" algn="r" rtl="1">
              <a:buFont typeface="Wingdings" pitchFamily="2" charset="2"/>
              <a:buChar char="q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المحركات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q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أنواع المحركات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q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كفاءة المحركات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q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حمولتها القصوى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))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للركاب والشحن))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q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سرعتها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q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والمسافات التي يمكن أن تقطعها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q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اقصى ارتفاع ممكن لها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BB98D9-00A4-4354-9C44-F0E965882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3" t="52830" r="32854" b="27296"/>
          <a:stretch/>
        </p:blipFill>
        <p:spPr>
          <a:xfrm>
            <a:off x="379561" y="2449369"/>
            <a:ext cx="6046061" cy="18841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253548" y="377470"/>
            <a:ext cx="7358538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1844614" y="683078"/>
            <a:ext cx="72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:a16="http://schemas.microsoft.com/office/drawing/2014/main" xmlns="" id="{7FC1B916-0A62-4F9E-AE2F-2B9EAB95432E}"/>
              </a:ext>
            </a:extLst>
          </p:cNvPr>
          <p:cNvGrpSpPr/>
          <p:nvPr/>
        </p:nvGrpSpPr>
        <p:grpSpPr>
          <a:xfrm>
            <a:off x="8350689" y="467202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:a16="http://schemas.microsoft.com/office/drawing/2014/main" xmlns="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:a16="http://schemas.microsoft.com/office/drawing/2014/main" xmlns="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:a16="http://schemas.microsoft.com/office/drawing/2014/main" xmlns="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:a16="http://schemas.microsoft.com/office/drawing/2014/main" xmlns="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:a16="http://schemas.microsoft.com/office/drawing/2014/main" xmlns="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:a16="http://schemas.microsoft.com/office/drawing/2014/main" xmlns="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:a16="http://schemas.microsoft.com/office/drawing/2014/main" xmlns="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:a16="http://schemas.microsoft.com/office/drawing/2014/main" xmlns="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:a16="http://schemas.microsoft.com/office/drawing/2014/main" xmlns="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:a16="http://schemas.microsoft.com/office/drawing/2014/main" xmlns="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:a16="http://schemas.microsoft.com/office/drawing/2014/main" xmlns="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:a16="http://schemas.microsoft.com/office/drawing/2014/main" xmlns="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:a16="http://schemas.microsoft.com/office/drawing/2014/main" xmlns="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:a16="http://schemas.microsoft.com/office/drawing/2014/main" xmlns="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:a16="http://schemas.microsoft.com/office/drawing/2014/main" xmlns="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مستطيل مستدير الزوايا 5">
            <a:extLst>
              <a:ext uri="{FF2B5EF4-FFF2-40B4-BE49-F238E27FC236}">
                <a16:creationId xmlns:a16="http://schemas.microsoft.com/office/drawing/2014/main" xmlns="" id="{C12519FC-B869-4A68-9BDF-6EE7CC6DD33B}"/>
              </a:ext>
            </a:extLst>
          </p:cNvPr>
          <p:cNvSpPr/>
          <p:nvPr/>
        </p:nvSpPr>
        <p:spPr>
          <a:xfrm>
            <a:off x="5917721" y="1577130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b="1" dirty="0">
                <a:solidFill>
                  <a:srgbClr val="3F5378"/>
                </a:solidFill>
              </a:rPr>
              <a:t>5</a:t>
            </a:r>
            <a:r>
              <a:rPr lang="ar-SA" sz="2800" dirty="0">
                <a:solidFill>
                  <a:srgbClr val="3F5378"/>
                </a:solidFill>
              </a:rPr>
              <a:t>. </a:t>
            </a:r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رموز الطائرات – فك رموزها </a:t>
            </a:r>
          </a:p>
          <a:p>
            <a:pPr rtl="1"/>
            <a:r>
              <a:rPr lang="en-US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 </a:t>
            </a:r>
            <a:r>
              <a:rPr lang="en-GB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Aircraft </a:t>
            </a:r>
            <a:r>
              <a:rPr lang="en-US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Codes - Decoding</a:t>
            </a:r>
            <a:endParaRPr lang="ar-SA" sz="24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3FD23A-D32D-4C07-A33D-FD411DA9F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62390" r="35118" b="19497"/>
          <a:stretch/>
        </p:blipFill>
        <p:spPr>
          <a:xfrm>
            <a:off x="2340634" y="3232450"/>
            <a:ext cx="7522234" cy="3137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C5C542-8776-45E8-B261-6754016C82A3}"/>
              </a:ext>
            </a:extLst>
          </p:cNvPr>
          <p:cNvSpPr txBox="1"/>
          <p:nvPr/>
        </p:nvSpPr>
        <p:spPr>
          <a:xfrm>
            <a:off x="5022862" y="2361323"/>
            <a:ext cx="673810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هذه القائمة المرفقة لفك رموز الطائرات المتعددة – كما يوجد أمام ك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الرموز حرف يبين نوع المحرك.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6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025528" y="229547"/>
            <a:ext cx="6383814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216475" y="354463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7442968" y="-105751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يصدر دليل الرحلات شهريًا عن شركة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UBM Aviation Business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31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9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221480" y="177021"/>
            <a:ext cx="5847806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8592002" y="-105751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500332" y="1756297"/>
            <a:ext cx="11082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المقصود باختصار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(OAG)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الدليل الخاص بالفنادق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5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221480" y="177021"/>
            <a:ext cx="6032863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598048" y="301522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8764438" y="-105751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CE1C5A-EBE4-4EAA-B3C2-7AACA1CC56E8}"/>
              </a:ext>
            </a:extLst>
          </p:cNvPr>
          <p:cNvSpPr txBox="1"/>
          <p:nvPr/>
        </p:nvSpPr>
        <p:spPr>
          <a:xfrm>
            <a:off x="297712" y="1756297"/>
            <a:ext cx="112851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3.تستعمل رموز شركات الطيران لتحديد الطيران في أثناء الحجز  وفي التذاكر.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2C242FD-D4B4-411A-B7D0-9F429FC9E38C}"/>
              </a:ext>
            </a:extLst>
          </p:cNvPr>
          <p:cNvSpPr/>
          <p:nvPr/>
        </p:nvSpPr>
        <p:spPr>
          <a:xfrm>
            <a:off x="6707176" y="3429000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  <a:hlinkClick r:id="rId3" action="ppaction://hlinksldjump"/>
              </a:rPr>
              <a:t>صح</a:t>
            </a:r>
            <a:r>
              <a:rPr lang="en-US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2" name="Flowchart: Terminator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5C8C1C8F-423E-4C9B-886D-0403D68E4CDD}"/>
              </a:ext>
            </a:extLst>
          </p:cNvPr>
          <p:cNvSpPr/>
          <p:nvPr/>
        </p:nvSpPr>
        <p:spPr>
          <a:xfrm>
            <a:off x="2880684" y="3429000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خطأ</a:t>
            </a:r>
            <a:endParaRPr lang="en-US" sz="3600" dirty="0">
              <a:solidFill>
                <a:schemeClr val="bg1"/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8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533511" y="262324"/>
            <a:ext cx="7547082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800868" y="35813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14350" lvl="0" indent="-514350" algn="just" rtl="1">
              <a:buFont typeface="+mj-lt"/>
              <a:buAutoNum type="arabicPeriod"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أهم الكتب الموجودة لدى مكاتب السفريات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just" rtl="1">
              <a:buFont typeface="+mj-lt"/>
              <a:buAutoNum type="arabicPeriod"/>
            </a:pP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7442968" y="-55127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78" t="41609" r="10868" b="14943"/>
          <a:stretch/>
        </p:blipFill>
        <p:spPr>
          <a:xfrm>
            <a:off x="3816207" y="2789592"/>
            <a:ext cx="6136602" cy="2530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2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993571" y="252385"/>
            <a:ext cx="7184880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3628183" y="350065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/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رموز شركات الطيران والرموز الرقمية لشركات الطيران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just" rtl="1"/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8498883" y="-31879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450" t="35121" r="5013" b="41847"/>
          <a:stretch/>
        </p:blipFill>
        <p:spPr>
          <a:xfrm>
            <a:off x="6012897" y="2358519"/>
            <a:ext cx="5748273" cy="1704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682" t="36292" r="5501" b="42118"/>
          <a:stretch/>
        </p:blipFill>
        <p:spPr>
          <a:xfrm>
            <a:off x="633989" y="3534937"/>
            <a:ext cx="5088976" cy="1642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1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217425" y="2146827"/>
            <a:ext cx="8974575" cy="4062938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999057" y="2556296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الأولى</a:t>
            </a:r>
            <a:endParaRPr lang="en-US" sz="8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42553" y="3901441"/>
            <a:ext cx="76618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دليل الرحلات بشركات الطيران</a:t>
            </a:r>
          </a:p>
          <a:p>
            <a:pPr algn="ctr"/>
            <a:r>
              <a:rPr lang="ar-SA" sz="48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(النسخة العالمية</a:t>
            </a:r>
            <a:r>
              <a:rPr lang="ar-SA" sz="48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)</a:t>
            </a:r>
          </a:p>
          <a:p>
            <a:pPr algn="ctr"/>
            <a:r>
              <a:rPr lang="ar-SA" sz="4800" cap="none" spc="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(1)</a:t>
            </a:r>
            <a:endParaRPr lang="ar-SA" sz="48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5FCFC6-E1A1-47F5-80FF-08434F78D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4" t="28050" r="37948" b="14088"/>
          <a:stretch/>
        </p:blipFill>
        <p:spPr>
          <a:xfrm>
            <a:off x="198095" y="2369955"/>
            <a:ext cx="2596288" cy="3502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E559DDD1-AE14-4650-8488-CEAEF07C36E1}"/>
              </a:ext>
            </a:extLst>
          </p:cNvPr>
          <p:cNvSpPr/>
          <p:nvPr/>
        </p:nvSpPr>
        <p:spPr>
          <a:xfrm>
            <a:off x="198095" y="5219125"/>
            <a:ext cx="2596288" cy="698740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PT Bold Heading" panose="02010400000000000000" pitchFamily="2" charset="-78"/>
              </a:rPr>
              <a:t>صفحات </a:t>
            </a:r>
            <a:r>
              <a:rPr lang="ar-SA" sz="3200" dirty="0" smtClean="0">
                <a:cs typeface="PT Bold Heading" panose="02010400000000000000" pitchFamily="2" charset="-78"/>
              </a:rPr>
              <a:t>14-18</a:t>
            </a:r>
            <a:endParaRPr lang="ar-SA" sz="3200" dirty="0">
              <a:cs typeface="PT Bold Heading" panose="0201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19EACD4-014C-4901-8876-ABE23328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83399"/>
            <a:ext cx="2319074" cy="328120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4244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712029" y="262324"/>
            <a:ext cx="6890657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الرموز المشتركة للناقلات مع دعمه بمثال.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8724670" y="-128700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623" t="63566" r="5312" b="16267"/>
          <a:stretch/>
        </p:blipFill>
        <p:spPr>
          <a:xfrm>
            <a:off x="3955388" y="2196344"/>
            <a:ext cx="6861295" cy="1167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217" t="45399" r="5452" b="15745"/>
          <a:stretch/>
        </p:blipFill>
        <p:spPr>
          <a:xfrm>
            <a:off x="3624147" y="3489999"/>
            <a:ext cx="7192536" cy="2381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3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221480" y="177021"/>
            <a:ext cx="5945777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303097" y="262324"/>
            <a:ext cx="727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14350" indent="-514350" algn="just" rtl="1">
              <a:buFont typeface="+mj-lt"/>
              <a:buAutoNum type="arabicPeriod"/>
            </a:pPr>
            <a:r>
              <a:rPr lang="ar-SA" sz="2800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اذكر اثنان من المستندات التي يطبع عليها الرمز الرقمي لشركة الطيران</a:t>
            </a:r>
          </a:p>
          <a:p>
            <a:pPr lvl="0" algn="just" rtl="1"/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D43DF005-8041-4649-930B-EA0F93BF19FC}"/>
              </a:ext>
            </a:extLst>
          </p:cNvPr>
          <p:cNvSpPr/>
          <p:nvPr/>
        </p:nvSpPr>
        <p:spPr>
          <a:xfrm>
            <a:off x="8629511" y="-127523"/>
            <a:ext cx="117348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115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؟</a:t>
            </a:r>
            <a:endParaRPr lang="en-US" sz="11500" b="1" cap="none" spc="0" dirty="0">
              <a:ln w="10160">
                <a:solidFill>
                  <a:srgbClr val="FF9933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" panose="02040604050505020304" pitchFamily="18" charset="0"/>
              <a:cs typeface="AL-Mohanad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741" t="57923" r="8486" b="24975"/>
          <a:stretch/>
        </p:blipFill>
        <p:spPr>
          <a:xfrm>
            <a:off x="6530711" y="3072427"/>
            <a:ext cx="3534937" cy="1466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7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19017" y="2516616"/>
            <a:ext cx="7077520" cy="115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SA" sz="5400" dirty="0">
                <a:solidFill>
                  <a:srgbClr val="FF9800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 تمنياتنا لكم بالتوفيق</a:t>
            </a:r>
            <a:endParaRPr lang="en-US" sz="5400" dirty="0">
              <a:solidFill>
                <a:srgbClr val="FF9800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1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" action="ppaction://noaction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2" action="ppaction://hlinksldjump"/>
              </a:rPr>
              <a:t>Next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8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2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" action="ppaction://noaction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2" action="ppaction://hlinksldjump"/>
              </a:rPr>
              <a:t>Next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3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2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  <a:hlinkClick r:id="rId3" action="ppaction://hlinksldjump"/>
              </a:rPr>
              <a:t>Back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1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5">
            <a:hlinkClick r:id="" action="ppaction://noaction"/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2" action="ppaction://hlinksldjump"/>
              </a:rPr>
              <a:t>Next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7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6">
            <a:hlinkClick r:id="rId2" action="ppaction://hlinksldjump"/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  <a:hlinkClick r:id="rId3" action="ppaction://hlinksldjump"/>
              </a:rPr>
              <a:t>Back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8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930C97ED-1EA4-4F48-AB8D-314B631154AC}"/>
              </a:ext>
            </a:extLst>
          </p:cNvPr>
          <p:cNvSpPr/>
          <p:nvPr/>
        </p:nvSpPr>
        <p:spPr>
          <a:xfrm>
            <a:off x="152400" y="1445619"/>
            <a:ext cx="11933208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000" b="1" dirty="0" smtClean="0">
                <a:solidFill>
                  <a:srgbClr val="C00000"/>
                </a:solidFill>
                <a:latin typeface="Arial" pitchFamily="34" charset="0"/>
              </a:rPr>
              <a:t>يُتوقَع </a:t>
            </a:r>
            <a:r>
              <a:rPr lang="ar-BH" sz="4000" b="1" dirty="0">
                <a:solidFill>
                  <a:srgbClr val="C00000"/>
                </a:solidFill>
                <a:latin typeface="Arial" pitchFamily="34" charset="0"/>
              </a:rPr>
              <a:t>من الطالب بعد دراسة هذا الفصل أن:</a:t>
            </a:r>
            <a:endParaRPr lang="ar-SA" sz="4000" b="1" dirty="0">
              <a:solidFill>
                <a:srgbClr val="C00000"/>
              </a:solidFill>
              <a:latin typeface="Arial" pitchFamily="34" charset="0"/>
            </a:endParaRPr>
          </a:p>
          <a:p>
            <a:pPr marL="611188" algn="r" rtl="1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يلم باستخدام دليل الرحلات بشركات الطيران في تحديد المعلومات الآتية:</a:t>
            </a:r>
          </a:p>
          <a:p>
            <a:pPr marL="611188" algn="r" rtl="1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رموز شركات الطيران</a:t>
            </a:r>
          </a:p>
          <a:p>
            <a:pPr marL="611188" algn="r" rtl="1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الرموز المشتركة للناقلات</a:t>
            </a:r>
          </a:p>
          <a:p>
            <a:pPr marL="611188" algn="r" rtl="1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الرموز الرقمية لشركات الطيران</a:t>
            </a:r>
          </a:p>
          <a:p>
            <a:pPr marL="611188" algn="r" rtl="1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رموز الطائرات-تحديد رموزها </a:t>
            </a:r>
            <a:r>
              <a:rPr lang="en-US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encoding</a:t>
            </a:r>
            <a:endParaRPr lang="ar-SA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11188" algn="r" rtl="1"/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رموز الطائرات-فك رموزها</a:t>
            </a:r>
            <a:r>
              <a:rPr lang="en-US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decoding </a:t>
            </a:r>
            <a:endParaRPr lang="ar-SA" sz="32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11188" algn="r" rtl="1"/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655120" y="1015245"/>
            <a:ext cx="8153400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214765" y="1139746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الوحدة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10691765" y="1193189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349137" y="322510"/>
            <a:ext cx="8153400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372212" y="619163"/>
            <a:ext cx="648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الكتب والنشرات التي تصدرها شركات الطيران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882181" y="406179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 الكتب التي يجب أن تكون موجودة لدى مكاتب السفريات هي: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4090C7A-E00B-482C-8AE9-527B35219C1A}"/>
              </a:ext>
            </a:extLst>
          </p:cNvPr>
          <p:cNvSpPr/>
          <p:nvPr/>
        </p:nvSpPr>
        <p:spPr>
          <a:xfrm>
            <a:off x="6163125" y="2087592"/>
            <a:ext cx="5235022" cy="940280"/>
          </a:xfrm>
          <a:prstGeom prst="roundRect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1. دليل الرحلات لشركات الطيران.</a:t>
            </a:r>
          </a:p>
          <a:p>
            <a:pPr algn="ctr"/>
            <a:r>
              <a:rPr lang="en-US" sz="2000" dirty="0">
                <a:solidFill>
                  <a:srgbClr val="3F5378"/>
                </a:solidFill>
              </a:rPr>
              <a:t>(OAG) Other Airlines Guide – Flight Guide</a:t>
            </a:r>
            <a:endParaRPr lang="ar-SA" sz="2000" dirty="0">
              <a:solidFill>
                <a:srgbClr val="3F5378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F607EC91-E919-413B-8983-0E602BA35700}"/>
              </a:ext>
            </a:extLst>
          </p:cNvPr>
          <p:cNvSpPr/>
          <p:nvPr/>
        </p:nvSpPr>
        <p:spPr>
          <a:xfrm>
            <a:off x="545665" y="2087592"/>
            <a:ext cx="5235022" cy="940280"/>
          </a:xfrm>
          <a:prstGeom prst="roundRect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2. كتاب أسعار المسافر بالجو.</a:t>
            </a:r>
          </a:p>
          <a:p>
            <a:pPr algn="ctr"/>
            <a:r>
              <a:rPr lang="en-US" sz="2000" dirty="0">
                <a:solidFill>
                  <a:srgbClr val="3F5378"/>
                </a:solidFill>
              </a:rPr>
              <a:t>(P.A.T) Passenger Air Tariff</a:t>
            </a:r>
            <a:endParaRPr lang="ar-SA" sz="2000" dirty="0">
              <a:solidFill>
                <a:srgbClr val="3F5378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3251472-6285-4E7B-B1AB-560C81F23156}"/>
              </a:ext>
            </a:extLst>
          </p:cNvPr>
          <p:cNvSpPr/>
          <p:nvPr/>
        </p:nvSpPr>
        <p:spPr>
          <a:xfrm>
            <a:off x="6163125" y="3216470"/>
            <a:ext cx="5235022" cy="940280"/>
          </a:xfrm>
          <a:prstGeom prst="roundRect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3. كتيب معلومات السفر.</a:t>
            </a:r>
          </a:p>
          <a:p>
            <a:pPr algn="ctr"/>
            <a:r>
              <a:rPr lang="en-US" sz="2000" dirty="0">
                <a:solidFill>
                  <a:srgbClr val="3F5378"/>
                </a:solidFill>
              </a:rPr>
              <a:t>(TIM) Travel information Manual</a:t>
            </a:r>
            <a:endParaRPr lang="ar-SA" sz="2000" dirty="0">
              <a:solidFill>
                <a:srgbClr val="3F5378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5FD171C-FC7A-4929-B03F-0A3BD21294D0}"/>
              </a:ext>
            </a:extLst>
          </p:cNvPr>
          <p:cNvSpPr/>
          <p:nvPr/>
        </p:nvSpPr>
        <p:spPr>
          <a:xfrm>
            <a:off x="545665" y="3216470"/>
            <a:ext cx="5235022" cy="940280"/>
          </a:xfrm>
          <a:prstGeom prst="roundRect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4. كتيب تحديد مواعيد الطائرات لبعض شركات الطيران.</a:t>
            </a:r>
          </a:p>
          <a:p>
            <a:pPr algn="ctr"/>
            <a:r>
              <a:rPr lang="en-US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Timetable</a:t>
            </a:r>
            <a:endParaRPr lang="ar-SA" sz="2000" dirty="0">
              <a:solidFill>
                <a:srgbClr val="3F5378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76F0849-CA4D-482B-9F3F-C45662514FAB}"/>
              </a:ext>
            </a:extLst>
          </p:cNvPr>
          <p:cNvSpPr/>
          <p:nvPr/>
        </p:nvSpPr>
        <p:spPr>
          <a:xfrm>
            <a:off x="6163125" y="4323255"/>
            <a:ext cx="5235022" cy="940280"/>
          </a:xfrm>
          <a:prstGeom prst="roundRect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5. كتيب تحديد رحلات الطيران الداخلي لبعض شركات الطيران.</a:t>
            </a:r>
          </a:p>
          <a:p>
            <a:pPr algn="ctr"/>
            <a:r>
              <a:rPr lang="en-US" sz="2000" dirty="0">
                <a:solidFill>
                  <a:srgbClr val="3F5378"/>
                </a:solidFill>
              </a:rPr>
              <a:t>Domestic Timetables </a:t>
            </a:r>
            <a:endParaRPr lang="ar-SA" sz="2000" dirty="0">
              <a:solidFill>
                <a:srgbClr val="3F5378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ED1B9052-30CC-4CF1-A7B0-2F5F1E278B36}"/>
              </a:ext>
            </a:extLst>
          </p:cNvPr>
          <p:cNvSpPr/>
          <p:nvPr/>
        </p:nvSpPr>
        <p:spPr>
          <a:xfrm>
            <a:off x="545665" y="4323255"/>
            <a:ext cx="5235022" cy="940280"/>
          </a:xfrm>
          <a:prstGeom prst="roundRect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6. كتيبات السياحة الشاملة.</a:t>
            </a:r>
          </a:p>
          <a:p>
            <a:pPr algn="ctr"/>
            <a:r>
              <a:rPr lang="en-US" sz="2000" dirty="0">
                <a:solidFill>
                  <a:srgbClr val="3F5378"/>
                </a:solidFill>
              </a:rPr>
              <a:t>Inclusive Tours</a:t>
            </a:r>
            <a:endParaRPr lang="ar-SA" sz="2000" dirty="0">
              <a:solidFill>
                <a:srgbClr val="3F5378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A350967B-F87C-471B-9D34-2692A9F13210}"/>
              </a:ext>
            </a:extLst>
          </p:cNvPr>
          <p:cNvSpPr/>
          <p:nvPr/>
        </p:nvSpPr>
        <p:spPr>
          <a:xfrm>
            <a:off x="3624084" y="5346787"/>
            <a:ext cx="5235022" cy="940280"/>
          </a:xfrm>
          <a:prstGeom prst="roundRect">
            <a:avLst/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3F5378"/>
                </a:solidFill>
                <a:cs typeface="PT Bold Heading" panose="02010400000000000000" pitchFamily="2" charset="-78"/>
              </a:rPr>
              <a:t>7. دليل الفنادق.</a:t>
            </a:r>
          </a:p>
          <a:p>
            <a:pPr algn="ctr"/>
            <a:r>
              <a:rPr lang="en-US" sz="2000" dirty="0">
                <a:solidFill>
                  <a:srgbClr val="3F5378"/>
                </a:solidFill>
              </a:rPr>
              <a:t>Hotels Guide</a:t>
            </a:r>
            <a:endParaRPr lang="ar-SA" sz="2000" dirty="0">
              <a:solidFill>
                <a:srgbClr val="3F5378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2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678898" y="539377"/>
            <a:ext cx="7673416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462849" y="699603"/>
            <a:ext cx="648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دليل الرحلات لشركات الطيران </a:t>
            </a:r>
            <a:endParaRPr lang="en-US" sz="40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782906" y="597215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270640" y="1644828"/>
            <a:ext cx="11442819" cy="4736466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يصدر دليل الرحلات </a:t>
            </a: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شهريًا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شركة 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UBM aviation business</a:t>
            </a: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ويمكن الحصول عليه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بالاشتراك عن طريق أحد مكاتب الشركة المعتمدة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ويحتوي الدليل على المعلومات الآتية: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12">
            <a:extLst>
              <a:ext uri="{FF2B5EF4-FFF2-40B4-BE49-F238E27FC236}">
                <a16:creationId xmlns="" xmlns:a16="http://schemas.microsoft.com/office/drawing/2014/main" id="{BD819683-6F31-4A46-913A-122E468F4A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1638" y="2848862"/>
          <a:ext cx="11528724" cy="3444240"/>
        </p:xfrm>
        <a:graphic>
          <a:graphicData uri="http://schemas.openxmlformats.org/drawingml/2006/table">
            <a:tbl>
              <a:tblPr rtl="1" firstRow="1" bandRow="1">
                <a:tableStyleId>{E269D01E-BC32-4049-B463-5C60D7B0CCD2}</a:tableStyleId>
              </a:tblPr>
              <a:tblGrid>
                <a:gridCol w="3544522">
                  <a:extLst>
                    <a:ext uri="{9D8B030D-6E8A-4147-A177-3AD203B41FA5}">
                      <a16:colId xmlns="" xmlns:a16="http://schemas.microsoft.com/office/drawing/2014/main" val="2757792862"/>
                    </a:ext>
                  </a:extLst>
                </a:gridCol>
                <a:gridCol w="4141294">
                  <a:extLst>
                    <a:ext uri="{9D8B030D-6E8A-4147-A177-3AD203B41FA5}">
                      <a16:colId xmlns="" xmlns:a16="http://schemas.microsoft.com/office/drawing/2014/main" val="3065806235"/>
                    </a:ext>
                  </a:extLst>
                </a:gridCol>
                <a:gridCol w="3842908">
                  <a:extLst>
                    <a:ext uri="{9D8B030D-6E8A-4147-A177-3AD203B41FA5}">
                      <a16:colId xmlns="" xmlns:a16="http://schemas.microsoft.com/office/drawing/2014/main" val="4146507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 algn="ctr" rtl="1">
                        <a:buAutoNum type="arabicPeriod"/>
                      </a:pP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رموز شركات الطيران 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Airline Codes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2. الرموز المشتركة للناقلات </a:t>
                      </a:r>
                    </a:p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Airline Code Share Carriers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3. الرموز الرقمية لشركات الطيران</a:t>
                      </a:r>
                    </a:p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Airline Code Numbers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571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4. رموز الطائرات – تحديد رموزها 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Aircraft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Codes - Encoding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5. رموز الطائرات – فك رموزها 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Aircraft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Codes - Decoding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6. رموز الولايات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State Codes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646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7. رموز المدن والمطارات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City/Airport Codes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8. أقصر وقت للمواصلة </a:t>
                      </a:r>
                      <a:r>
                        <a:rPr lang="ar-SA" sz="1400" b="1" dirty="0">
                          <a:solidFill>
                            <a:schemeClr val="tx1"/>
                          </a:solidFill>
                        </a:rPr>
                        <a:t>(مواصلة السفر على رحلة أخرى)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Minimum Connecting Times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9. خط سير الرحلات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Flight Routings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477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. مباني المطارات 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Airport Terminals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11. شركات الطيران العالمية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Airlines of the World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12. أرقام هواتف شركات الطيران المجانية في الولايات المتحدة الأمريكية</a:t>
                      </a:r>
                    </a:p>
                    <a:p>
                      <a:pPr algn="ctr" rtl="1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U.S. Toll-Free Airline Telephone Numbers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156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. التوقيت العالمي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International Time Calculator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14. التخطيط للرحلات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Planning your Flight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15. جدول الرحلات</a:t>
                      </a:r>
                    </a:p>
                    <a:p>
                      <a:pPr algn="ctr" rtl="1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Flight Schedules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149252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CDF1E8-A41D-4066-9E60-1F09E9229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8" y="110002"/>
            <a:ext cx="1853672" cy="26227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521519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270641" y="6434958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8349483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5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930C97ED-1EA4-4F48-AB8D-314B631154AC}"/>
              </a:ext>
            </a:extLst>
          </p:cNvPr>
          <p:cNvSpPr/>
          <p:nvPr/>
        </p:nvSpPr>
        <p:spPr>
          <a:xfrm>
            <a:off x="267418" y="1445619"/>
            <a:ext cx="11783683" cy="479362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highlight>
                  <a:srgbClr val="FFFF00"/>
                </a:highlight>
                <a:latin typeface="Simplified Arabic" panose="02020603050405020304" pitchFamily="18" charset="-78"/>
                <a:cs typeface="PT Bold Heading" panose="02010400000000000000" pitchFamily="2" charset="-78"/>
              </a:rPr>
              <a:t>     </a:t>
            </a:r>
            <a:endParaRPr lang="ar-SA" sz="4000" dirty="0" smtClean="0">
              <a:solidFill>
                <a:schemeClr val="tx1"/>
              </a:solidFill>
              <a:highlight>
                <a:srgbClr val="FFFF00"/>
              </a:highligh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highlight>
                  <a:srgbClr val="FFFF00"/>
                </a:highlight>
                <a:latin typeface="Simplified Arabic" panose="02020603050405020304" pitchFamily="18" charset="-78"/>
                <a:cs typeface="PT Bold Heading" panose="02010400000000000000" pitchFamily="2" charset="-78"/>
              </a:rPr>
              <a:t>     </a:t>
            </a:r>
            <a:r>
              <a:rPr lang="ar-SA" sz="4000" dirty="0" smtClean="0">
                <a:solidFill>
                  <a:schemeClr val="tx1"/>
                </a:solidFill>
                <a:highlight>
                  <a:srgbClr val="FFFF00"/>
                </a:highlight>
                <a:latin typeface="Simplified Arabic" panose="02020603050405020304" pitchFamily="18" charset="-78"/>
                <a:cs typeface="PT Bold Heading" panose="02010400000000000000" pitchFamily="2" charset="-78"/>
              </a:rPr>
              <a:t>علل</a:t>
            </a:r>
            <a:r>
              <a:rPr lang="ar-SA" sz="40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PT Bold Heading" panose="02010400000000000000" pitchFamily="2" charset="-78"/>
              </a:rPr>
              <a:t>: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هناك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العديد من الكتب والنشرات التي تصدرها شركات الطيران والمنظمات التي تهتم بخدمات الطيران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96938"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DF1FAD9-A247-4308-8499-E8CA4B6A1CF4}"/>
              </a:ext>
            </a:extLst>
          </p:cNvPr>
          <p:cNvSpPr/>
          <p:nvPr/>
        </p:nvSpPr>
        <p:spPr>
          <a:xfrm>
            <a:off x="643932" y="4246551"/>
            <a:ext cx="10265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itchFamily="34" charset="0"/>
              <a:buChar char="←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تمدنا بالمعلومات الخاصة بالطيران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itchFamily="34" charset="0"/>
              <a:buChar char="←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الأسعار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itchFamily="34" charset="0"/>
              <a:buChar char="←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القوانين والقواعد التي تفرضها شركات الطيران والمنظمات والدول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مستدير الزوايا 13">
            <a:extLst>
              <a:ext uri="{FF2B5EF4-FFF2-40B4-BE49-F238E27FC236}">
                <a16:creationId xmlns="" xmlns:a16="http://schemas.microsoft.com/office/drawing/2014/main" id="{B87604EA-452A-4F2C-9B9F-407C12F7F056}"/>
              </a:ext>
            </a:extLst>
          </p:cNvPr>
          <p:cNvSpPr/>
          <p:nvPr/>
        </p:nvSpPr>
        <p:spPr>
          <a:xfrm>
            <a:off x="6194827" y="966605"/>
            <a:ext cx="4567974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10" name="Shape 606">
            <a:extLst>
              <a:ext uri="{FF2B5EF4-FFF2-40B4-BE49-F238E27FC236}">
                <a16:creationId xmlns="" xmlns:a16="http://schemas.microsoft.com/office/drawing/2014/main" id="{26721DDC-BB4A-437F-8465-00EE5CB8E6D4}"/>
              </a:ext>
            </a:extLst>
          </p:cNvPr>
          <p:cNvGrpSpPr/>
          <p:nvPr/>
        </p:nvGrpSpPr>
        <p:grpSpPr>
          <a:xfrm>
            <a:off x="9730197" y="1043784"/>
            <a:ext cx="737899" cy="780556"/>
            <a:chOff x="1923675" y="1633650"/>
            <a:chExt cx="436000" cy="435975"/>
          </a:xfrm>
        </p:grpSpPr>
        <p:sp>
          <p:nvSpPr>
            <p:cNvPr id="11" name="Shape 607">
              <a:extLst>
                <a:ext uri="{FF2B5EF4-FFF2-40B4-BE49-F238E27FC236}">
                  <a16:creationId xmlns="" xmlns:a16="http://schemas.microsoft.com/office/drawing/2014/main" id="{955CD3B8-2FFF-4CEA-8E9B-DDB8374B3E9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08">
              <a:extLst>
                <a:ext uri="{FF2B5EF4-FFF2-40B4-BE49-F238E27FC236}">
                  <a16:creationId xmlns="" xmlns:a16="http://schemas.microsoft.com/office/drawing/2014/main" id="{5B8152AC-6D25-491D-88C2-CE9EF626B8D6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09">
              <a:extLst>
                <a:ext uri="{FF2B5EF4-FFF2-40B4-BE49-F238E27FC236}">
                  <a16:creationId xmlns="" xmlns:a16="http://schemas.microsoft.com/office/drawing/2014/main" id="{AC56F717-EE9B-4537-B407-BB7E870FFBA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10">
              <a:extLst>
                <a:ext uri="{FF2B5EF4-FFF2-40B4-BE49-F238E27FC236}">
                  <a16:creationId xmlns="" xmlns:a16="http://schemas.microsoft.com/office/drawing/2014/main" id="{182E7D04-40A9-4D90-9D73-07A8EB405820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11">
              <a:extLst>
                <a:ext uri="{FF2B5EF4-FFF2-40B4-BE49-F238E27FC236}">
                  <a16:creationId xmlns="" xmlns:a16="http://schemas.microsoft.com/office/drawing/2014/main" id="{B59DE6B3-E392-4D57-9480-A0F420B5700E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12">
              <a:extLst>
                <a:ext uri="{FF2B5EF4-FFF2-40B4-BE49-F238E27FC236}">
                  <a16:creationId xmlns="" xmlns:a16="http://schemas.microsoft.com/office/drawing/2014/main" id="{A13D022E-E2C5-426E-AD9D-015343F6E938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Rectangle 6"/>
          <p:cNvSpPr/>
          <p:nvPr/>
        </p:nvSpPr>
        <p:spPr>
          <a:xfrm>
            <a:off x="5831026" y="1091107"/>
            <a:ext cx="426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نشــــــاط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7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586030" y="342032"/>
            <a:ext cx="7657427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998362" y="416401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270640" y="1445620"/>
            <a:ext cx="11780461" cy="4789358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مستطيل مستدير الزوايا 5">
            <a:extLst>
              <a:ext uri="{FF2B5EF4-FFF2-40B4-BE49-F238E27FC236}">
                <a16:creationId xmlns="" xmlns:a16="http://schemas.microsoft.com/office/drawing/2014/main" id="{C12519FC-B869-4A68-9BDF-6EE7CC6DD33B}"/>
              </a:ext>
            </a:extLst>
          </p:cNvPr>
          <p:cNvSpPr/>
          <p:nvPr/>
        </p:nvSpPr>
        <p:spPr>
          <a:xfrm>
            <a:off x="5889258" y="1451407"/>
            <a:ext cx="6020375" cy="95341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 rtl="1">
              <a:buAutoNum type="arabicPeriod"/>
            </a:pPr>
            <a:r>
              <a:rPr lang="ar-SA" sz="2800" dirty="0">
                <a:solidFill>
                  <a:srgbClr val="3F5378"/>
                </a:solidFill>
                <a:cs typeface="PT Bold Heading" panose="02010400000000000000" pitchFamily="2" charset="-78"/>
              </a:rPr>
              <a:t>رموز شركات الطيران -  </a:t>
            </a:r>
            <a:r>
              <a:rPr lang="en-US" sz="28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Airline Codes</a:t>
            </a:r>
            <a:endParaRPr lang="ar-SA" sz="28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024435B-7394-498F-BE66-01C157B66840}"/>
              </a:ext>
            </a:extLst>
          </p:cNvPr>
          <p:cNvSpPr/>
          <p:nvPr/>
        </p:nvSpPr>
        <p:spPr>
          <a:xfrm>
            <a:off x="402566" y="2385853"/>
            <a:ext cx="112569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عبارة عن قائمة لرموز شركات الطيران تحددها منظمة «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الأياتا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»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الرموز مكونة من حرفين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حرف ورقم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لتحديد الطيران في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ثناء الحجز وفي التذاكر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مثال: الخطوط الجوية الامريكية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AA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طيران الخليج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 مستدير الزوايا 5">
            <a:extLst>
              <a:ext uri="{FF2B5EF4-FFF2-40B4-BE49-F238E27FC236}">
                <a16:creationId xmlns="" xmlns:a16="http://schemas.microsoft.com/office/drawing/2014/main" id="{36A7A073-DF2D-4333-8646-84AED5652101}"/>
              </a:ext>
            </a:extLst>
          </p:cNvPr>
          <p:cNvSpPr/>
          <p:nvPr/>
        </p:nvSpPr>
        <p:spPr>
          <a:xfrm>
            <a:off x="5845835" y="4290814"/>
            <a:ext cx="6020375" cy="996301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3F5378"/>
                </a:solidFill>
              </a:rPr>
              <a:t>2. </a:t>
            </a:r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الرموز المشتركة للناقلات </a:t>
            </a:r>
          </a:p>
          <a:p>
            <a:pPr rtl="1"/>
            <a:r>
              <a:rPr lang="ar-SA" sz="2800" dirty="0">
                <a:solidFill>
                  <a:srgbClr val="3F5378"/>
                </a:solidFill>
                <a:cs typeface="PT Bold Heading" panose="02010400000000000000" pitchFamily="2" charset="-78"/>
              </a:rPr>
              <a:t> </a:t>
            </a:r>
            <a:r>
              <a:rPr lang="en-US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Airline Code Share Carriers</a:t>
            </a:r>
            <a:endParaRPr lang="ar-SA" sz="28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E5E3DDC-A700-449C-A845-7CC1403FA189}"/>
              </a:ext>
            </a:extLst>
          </p:cNvPr>
          <p:cNvSpPr/>
          <p:nvPr/>
        </p:nvSpPr>
        <p:spPr>
          <a:xfrm>
            <a:off x="325790" y="5280870"/>
            <a:ext cx="11431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رمز خاص بشركة طيران محددة  توافق هذه الشركة في استعماله على خط تابع لشركة طيران أخرى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؛ </a:t>
            </a:r>
            <a:r>
              <a:rPr lang="ar-BH" sz="2800" b="1" dirty="0">
                <a:highlight>
                  <a:srgbClr val="00FFFF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لتسهيل عملية البيع في </a:t>
            </a:r>
            <a:r>
              <a:rPr lang="ar-SA" sz="2800" b="1" dirty="0">
                <a:highlight>
                  <a:srgbClr val="00FFFF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highlight>
                  <a:srgbClr val="00FFFF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جهزتها و</a:t>
            </a:r>
            <a:r>
              <a:rPr lang="ar-SA" sz="2800" b="1" dirty="0">
                <a:highlight>
                  <a:srgbClr val="00FFFF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>
                <a:highlight>
                  <a:srgbClr val="00FFFF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صدار التذاكر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556C269-A1F7-4DA2-ADC7-6C6366550981}"/>
              </a:ext>
            </a:extLst>
          </p:cNvPr>
          <p:cNvSpPr/>
          <p:nvPr/>
        </p:nvSpPr>
        <p:spPr>
          <a:xfrm>
            <a:off x="2586030" y="556551"/>
            <a:ext cx="6412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32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9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5967220" y="331245"/>
            <a:ext cx="4058523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555333" y="407156"/>
            <a:ext cx="3694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مـــثـــال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مستدير الزوايا 5">
            <a:extLst>
              <a:ext uri="{FF2B5EF4-FFF2-40B4-BE49-F238E27FC236}">
                <a16:creationId xmlns="" xmlns:a16="http://schemas.microsoft.com/office/drawing/2014/main" id="{36A7A073-DF2D-4333-8646-84AED5652101}"/>
              </a:ext>
            </a:extLst>
          </p:cNvPr>
          <p:cNvSpPr/>
          <p:nvPr/>
        </p:nvSpPr>
        <p:spPr>
          <a:xfrm>
            <a:off x="5845835" y="1574118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3F5378"/>
                </a:solidFill>
              </a:rPr>
              <a:t>2. </a:t>
            </a:r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الرموز المشتركة للناقلات </a:t>
            </a:r>
          </a:p>
          <a:p>
            <a:pPr rtl="1"/>
            <a:r>
              <a:rPr lang="ar-SA" sz="2800" dirty="0">
                <a:solidFill>
                  <a:srgbClr val="3F5378"/>
                </a:solidFill>
                <a:cs typeface="PT Bold Heading" panose="02010400000000000000" pitchFamily="2" charset="-78"/>
              </a:rPr>
              <a:t> </a:t>
            </a:r>
            <a:r>
              <a:rPr lang="en-US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Airline Code Share Carriers</a:t>
            </a:r>
            <a:endParaRPr lang="ar-SA" sz="28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35" name="Shape 700">
            <a:extLst>
              <a:ext uri="{FF2B5EF4-FFF2-40B4-BE49-F238E27FC236}">
                <a16:creationId xmlns="" xmlns:a16="http://schemas.microsoft.com/office/drawing/2014/main" id="{731E3892-1465-43D8-B04D-24423510F3CE}"/>
              </a:ext>
            </a:extLst>
          </p:cNvPr>
          <p:cNvGrpSpPr/>
          <p:nvPr/>
        </p:nvGrpSpPr>
        <p:grpSpPr>
          <a:xfrm>
            <a:off x="8738854" y="497170"/>
            <a:ext cx="810883" cy="884199"/>
            <a:chOff x="3951850" y="2985350"/>
            <a:chExt cx="407950" cy="416500"/>
          </a:xfrm>
        </p:grpSpPr>
        <p:sp>
          <p:nvSpPr>
            <p:cNvPr id="36" name="Shape 701">
              <a:extLst>
                <a:ext uri="{FF2B5EF4-FFF2-40B4-BE49-F238E27FC236}">
                  <a16:creationId xmlns="" xmlns:a16="http://schemas.microsoft.com/office/drawing/2014/main" id="{8BF1C93F-59DB-4516-82FE-21818EED2289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702">
              <a:extLst>
                <a:ext uri="{FF2B5EF4-FFF2-40B4-BE49-F238E27FC236}">
                  <a16:creationId xmlns="" xmlns:a16="http://schemas.microsoft.com/office/drawing/2014/main" id="{509008AF-C6A3-4F75-9EAD-B2296172965B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703">
              <a:extLst>
                <a:ext uri="{FF2B5EF4-FFF2-40B4-BE49-F238E27FC236}">
                  <a16:creationId xmlns="" xmlns:a16="http://schemas.microsoft.com/office/drawing/2014/main" id="{C4839DE8-CFEF-4125-81D9-E19DA4C52DBA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704">
              <a:extLst>
                <a:ext uri="{FF2B5EF4-FFF2-40B4-BE49-F238E27FC236}">
                  <a16:creationId xmlns="" xmlns:a16="http://schemas.microsoft.com/office/drawing/2014/main" id="{6496B199-CE45-4246-9DC9-2C8E6466C6EF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9B04304-CE99-4001-8782-8B96FBAC516F}"/>
              </a:ext>
            </a:extLst>
          </p:cNvPr>
          <p:cNvSpPr/>
          <p:nvPr/>
        </p:nvSpPr>
        <p:spPr>
          <a:xfrm>
            <a:off x="6422645" y="2514754"/>
            <a:ext cx="5443303" cy="3515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rtl="1">
              <a:buFont typeface="Arial" charset="0"/>
              <a:buNone/>
              <a:defRPr/>
            </a:pPr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فالرمز </a:t>
            </a:r>
            <a:r>
              <a:rPr lang="en-US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AA</a:t>
            </a:r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تابع لشركة الخطوط الجوية الأمريكية، والرحلة </a:t>
            </a:r>
            <a:r>
              <a:rPr lang="en-US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GF6440</a:t>
            </a:r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هي في الواقع رحلة على الخطوط الجوية الامريكية من "سياتل إلى دالاس إلى أوستن"، مجزئة تحت رقم 6440 وباستعمال رمز </a:t>
            </a:r>
            <a:r>
              <a:rPr lang="en-US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GF </a:t>
            </a:r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جهاز طيران الخليج.</a:t>
            </a:r>
            <a:r>
              <a:rPr lang="en-US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EG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</p:txBody>
      </p:sp>
      <p:grpSp>
        <p:nvGrpSpPr>
          <p:cNvPr id="41" name="Group 23">
            <a:extLst>
              <a:ext uri="{FF2B5EF4-FFF2-40B4-BE49-F238E27FC236}">
                <a16:creationId xmlns="" xmlns:a16="http://schemas.microsoft.com/office/drawing/2014/main" id="{7FEBC15B-6AF5-4A39-9A09-824E802516E4}"/>
              </a:ext>
            </a:extLst>
          </p:cNvPr>
          <p:cNvGrpSpPr>
            <a:grpSpLocks/>
          </p:cNvGrpSpPr>
          <p:nvPr/>
        </p:nvGrpSpPr>
        <p:grpSpPr bwMode="auto">
          <a:xfrm>
            <a:off x="463412" y="2708694"/>
            <a:ext cx="5959233" cy="2482517"/>
            <a:chOff x="185579" y="1613208"/>
            <a:chExt cx="5807386" cy="2524017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4EDCF6BB-1D5E-46D1-9B36-18B51116D8BC}"/>
                </a:ext>
              </a:extLst>
            </p:cNvPr>
            <p:cNvSpPr/>
            <p:nvPr/>
          </p:nvSpPr>
          <p:spPr>
            <a:xfrm>
              <a:off x="185579" y="2100374"/>
              <a:ext cx="5629622" cy="20368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2800" b="1" dirty="0">
                  <a:solidFill>
                    <a:schemeClr val="bg1"/>
                  </a:solidFill>
                </a:rPr>
                <a:t>AA  American Airlines</a:t>
              </a:r>
            </a:p>
            <a:p>
              <a:pPr algn="l">
                <a:defRPr/>
              </a:pPr>
              <a:r>
                <a:rPr lang="en-US" sz="2000" b="1" dirty="0">
                  <a:solidFill>
                    <a:schemeClr val="tx1"/>
                  </a:solidFill>
                  <a:highlight>
                    <a:srgbClr val="FF0000"/>
                  </a:highlight>
                </a:rPr>
                <a:t>2700 - 4699 </a:t>
              </a:r>
              <a:r>
                <a:rPr lang="en-US" sz="2000" b="1" dirty="0">
                  <a:solidFill>
                    <a:schemeClr val="tx1"/>
                  </a:solidFill>
                </a:rPr>
                <a:t>American Eagle</a:t>
              </a:r>
            </a:p>
            <a:p>
              <a:pPr marL="514350" indent="-514350" algn="l">
                <a:buFontTx/>
                <a:buAutoNum type="arabicPlain" startAt="4700"/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 -  4999 Executive as American Eagle</a:t>
              </a:r>
            </a:p>
            <a:p>
              <a:pPr algn="l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5001 – 5098  Chautauqua as American Connection</a:t>
              </a:r>
            </a:p>
            <a:p>
              <a:pPr algn="l">
                <a:defRPr/>
              </a:pPr>
              <a:endParaRPr lang="en-US" sz="2800" b="1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8D74E196-4DAA-4161-9EE2-AB32FC1512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5025" y="1613208"/>
              <a:ext cx="2887940" cy="12193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9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2894947" y="343582"/>
            <a:ext cx="6815110" cy="1080000"/>
          </a:xfrm>
          <a:prstGeom prst="roundRect">
            <a:avLst>
              <a:gd name="adj" fmla="val 1035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2241702" y="621972"/>
            <a:ext cx="727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معلومات دليل الرحلات لشركات الطيران 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6" name="Google Shape;536;p37">
            <a:extLst>
              <a:ext uri="{FF2B5EF4-FFF2-40B4-BE49-F238E27FC236}">
                <a16:creationId xmlns="" xmlns:a16="http://schemas.microsoft.com/office/drawing/2014/main" id="{7FC1B916-0A62-4F9E-AE2F-2B9EAB95432E}"/>
              </a:ext>
            </a:extLst>
          </p:cNvPr>
          <p:cNvGrpSpPr/>
          <p:nvPr/>
        </p:nvGrpSpPr>
        <p:grpSpPr>
          <a:xfrm>
            <a:off x="8757788" y="467202"/>
            <a:ext cx="723406" cy="912661"/>
            <a:chOff x="590250" y="244200"/>
            <a:chExt cx="407975" cy="532175"/>
          </a:xfrm>
        </p:grpSpPr>
        <p:sp>
          <p:nvSpPr>
            <p:cNvPr id="7" name="Google Shape;537;p37">
              <a:extLst>
                <a:ext uri="{FF2B5EF4-FFF2-40B4-BE49-F238E27FC236}">
                  <a16:creationId xmlns="" xmlns:a16="http://schemas.microsoft.com/office/drawing/2014/main" id="{1281F76F-3FA9-4457-AA25-8ABD765ED3F0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8;p37">
              <a:extLst>
                <a:ext uri="{FF2B5EF4-FFF2-40B4-BE49-F238E27FC236}">
                  <a16:creationId xmlns="" xmlns:a16="http://schemas.microsoft.com/office/drawing/2014/main" id="{1C558410-4C32-4B68-9FCC-A4037194F953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9;p37">
              <a:extLst>
                <a:ext uri="{FF2B5EF4-FFF2-40B4-BE49-F238E27FC236}">
                  <a16:creationId xmlns="" xmlns:a16="http://schemas.microsoft.com/office/drawing/2014/main" id="{E2F9AAF5-D698-4BD8-8C25-D844DEB5E49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0;p37">
              <a:extLst>
                <a:ext uri="{FF2B5EF4-FFF2-40B4-BE49-F238E27FC236}">
                  <a16:creationId xmlns="" xmlns:a16="http://schemas.microsoft.com/office/drawing/2014/main" id="{D3A26BA2-4BFC-4053-A086-D3CB78A509C7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1;p37">
              <a:extLst>
                <a:ext uri="{FF2B5EF4-FFF2-40B4-BE49-F238E27FC236}">
                  <a16:creationId xmlns="" xmlns:a16="http://schemas.microsoft.com/office/drawing/2014/main" id="{5982B587-152F-4CEB-B8F4-7A0597F58614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37">
              <a:extLst>
                <a:ext uri="{FF2B5EF4-FFF2-40B4-BE49-F238E27FC236}">
                  <a16:creationId xmlns="" xmlns:a16="http://schemas.microsoft.com/office/drawing/2014/main" id="{5DE117C0-6FAE-488F-AB3A-BCF065344DB1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3;p37">
              <a:extLst>
                <a:ext uri="{FF2B5EF4-FFF2-40B4-BE49-F238E27FC236}">
                  <a16:creationId xmlns="" xmlns:a16="http://schemas.microsoft.com/office/drawing/2014/main" id="{7930F5DF-8A57-422A-B0B1-5B43BBAE66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4;p37">
              <a:extLst>
                <a:ext uri="{FF2B5EF4-FFF2-40B4-BE49-F238E27FC236}">
                  <a16:creationId xmlns="" xmlns:a16="http://schemas.microsoft.com/office/drawing/2014/main" id="{FD3BE007-EA00-475C-ABCD-FD0F8EF42793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;p37">
              <a:extLst>
                <a:ext uri="{FF2B5EF4-FFF2-40B4-BE49-F238E27FC236}">
                  <a16:creationId xmlns="" xmlns:a16="http://schemas.microsoft.com/office/drawing/2014/main" id="{0379C008-93F2-45D5-829F-AB5931E60B8E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6;p37">
              <a:extLst>
                <a:ext uri="{FF2B5EF4-FFF2-40B4-BE49-F238E27FC236}">
                  <a16:creationId xmlns="" xmlns:a16="http://schemas.microsoft.com/office/drawing/2014/main" id="{5DF866A5-78F5-4601-B0B1-4322BF00952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7;p37">
              <a:extLst>
                <a:ext uri="{FF2B5EF4-FFF2-40B4-BE49-F238E27FC236}">
                  <a16:creationId xmlns="" xmlns:a16="http://schemas.microsoft.com/office/drawing/2014/main" id="{394AE3AC-FBB7-4C79-96A4-81C31DE4F20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8;p37">
              <a:extLst>
                <a:ext uri="{FF2B5EF4-FFF2-40B4-BE49-F238E27FC236}">
                  <a16:creationId xmlns="" xmlns:a16="http://schemas.microsoft.com/office/drawing/2014/main" id="{8038E78C-438D-4D57-85A0-883970A16C7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9;p37">
              <a:extLst>
                <a:ext uri="{FF2B5EF4-FFF2-40B4-BE49-F238E27FC236}">
                  <a16:creationId xmlns="" xmlns:a16="http://schemas.microsoft.com/office/drawing/2014/main" id="{F2B52DFF-07D0-4E76-909C-380F39A0942D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7">
              <a:extLst>
                <a:ext uri="{FF2B5EF4-FFF2-40B4-BE49-F238E27FC236}">
                  <a16:creationId xmlns="" xmlns:a16="http://schemas.microsoft.com/office/drawing/2014/main" id="{36590B1A-8F02-4A2A-894A-604A4B87681F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ستطيل مستدير الزوايا 15">
            <a:extLst>
              <a:ext uri="{FF2B5EF4-FFF2-40B4-BE49-F238E27FC236}">
                <a16:creationId xmlns="" xmlns:a16="http://schemas.microsoft.com/office/drawing/2014/main" id="{E428B626-5282-4644-B004-273CB12F5E62}"/>
              </a:ext>
            </a:extLst>
          </p:cNvPr>
          <p:cNvSpPr/>
          <p:nvPr/>
        </p:nvSpPr>
        <p:spPr>
          <a:xfrm>
            <a:off x="152400" y="1445619"/>
            <a:ext cx="11898702" cy="4924701"/>
          </a:xfrm>
          <a:prstGeom prst="roundRect">
            <a:avLst>
              <a:gd name="adj" fmla="val 192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S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مستطيل مستدير الزوايا 5">
            <a:extLst>
              <a:ext uri="{FF2B5EF4-FFF2-40B4-BE49-F238E27FC236}">
                <a16:creationId xmlns="" xmlns:a16="http://schemas.microsoft.com/office/drawing/2014/main" id="{36A7A073-DF2D-4333-8646-84AED5652101}"/>
              </a:ext>
            </a:extLst>
          </p:cNvPr>
          <p:cNvSpPr/>
          <p:nvPr/>
        </p:nvSpPr>
        <p:spPr>
          <a:xfrm>
            <a:off x="5863088" y="1577130"/>
            <a:ext cx="6020375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3F5378"/>
                </a:solidFill>
              </a:rPr>
              <a:t>2. </a:t>
            </a:r>
            <a:r>
              <a:rPr lang="ar-SA" sz="2400" dirty="0">
                <a:solidFill>
                  <a:srgbClr val="3F5378"/>
                </a:solidFill>
                <a:cs typeface="PT Bold Heading" panose="02010400000000000000" pitchFamily="2" charset="-78"/>
              </a:rPr>
              <a:t>الرموز المشتركة للناقلات </a:t>
            </a:r>
          </a:p>
          <a:p>
            <a:pPr rtl="1"/>
            <a:r>
              <a:rPr lang="ar-SA" sz="2800" dirty="0">
                <a:solidFill>
                  <a:srgbClr val="3F5378"/>
                </a:solidFill>
                <a:cs typeface="PT Bold Heading" panose="02010400000000000000" pitchFamily="2" charset="-78"/>
              </a:rPr>
              <a:t> </a:t>
            </a:r>
            <a:r>
              <a:rPr lang="en-US" sz="2400" b="1" dirty="0">
                <a:solidFill>
                  <a:srgbClr val="3F5378"/>
                </a:solidFill>
                <a:cs typeface="PT Bold Heading" panose="02010400000000000000" pitchFamily="2" charset="-78"/>
              </a:rPr>
              <a:t>Airline Code Share Carriers</a:t>
            </a:r>
            <a:endParaRPr lang="ar-SA" sz="2800" b="1" dirty="0">
              <a:solidFill>
                <a:srgbClr val="3F5378"/>
              </a:solidFill>
              <a:cs typeface="PT Bold Heading" panose="02010400000000000000" pitchFamily="2" charset="-78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="" xmlns:a16="http://schemas.microsoft.com/office/drawing/2014/main" id="{32099367-099F-4A20-BDB0-50BF78D828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5056" y="2778181"/>
          <a:ext cx="11237766" cy="323088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2205909">
                  <a:extLst>
                    <a:ext uri="{9D8B030D-6E8A-4147-A177-3AD203B41FA5}">
                      <a16:colId xmlns="" xmlns:a16="http://schemas.microsoft.com/office/drawing/2014/main" val="3691283543"/>
                    </a:ext>
                  </a:extLst>
                </a:gridCol>
                <a:gridCol w="9031857">
                  <a:extLst>
                    <a:ext uri="{9D8B030D-6E8A-4147-A177-3AD203B41FA5}">
                      <a16:colId xmlns="" xmlns:a16="http://schemas.microsoft.com/office/drawing/2014/main" val="2948923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4000" dirty="0"/>
                        <a:t>الرمز المحدد</a:t>
                      </a:r>
                      <a:endParaRPr lang="ar-SA" sz="4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4000" dirty="0"/>
                        <a:t>رمز خاص بشركة طيران محددة يستعمل في الحجز والتذكرة وغيرها.</a:t>
                      </a:r>
                      <a:endParaRPr lang="ar-SA" sz="4000" b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3545126"/>
                  </a:ext>
                </a:extLst>
              </a:tr>
              <a:tr h="298515">
                <a:tc>
                  <a:txBody>
                    <a:bodyPr/>
                    <a:lstStyle/>
                    <a:p>
                      <a:pPr algn="just" rtl="1"/>
                      <a:r>
                        <a:rPr lang="ar-SA" sz="4000" dirty="0"/>
                        <a:t>الرمز المشترك</a:t>
                      </a:r>
                      <a:endParaRPr lang="ar-SA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4000" dirty="0"/>
                        <a:t>رمز خاص بشركة طيران محددة ولكنها توافق على استخدامه على خط تابع لشركة طيران أخرى باستعمال بعض أرقام رحلاتها لتسهيل عملية البيع.</a:t>
                      </a:r>
                      <a:endParaRPr lang="ar-SA" sz="40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120873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6F1A031-4685-48D9-B8FB-35492BE61E33}"/>
              </a:ext>
            </a:extLst>
          </p:cNvPr>
          <p:cNvSpPr txBox="1"/>
          <p:nvPr/>
        </p:nvSpPr>
        <p:spPr>
          <a:xfrm>
            <a:off x="643932" y="6370320"/>
            <a:ext cx="75222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الوحدة:  دليل الرحلات بشركات الطيران (النسخة العالمية)                  أعمال مكاتب وكالات السفريات                    سفر 312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-119077"/>
            <a:ext cx="1646183" cy="12680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270641" y="628375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/>
          </p:cNvSpPr>
          <p:nvPr/>
        </p:nvSpPr>
        <p:spPr>
          <a:xfrm>
            <a:off x="8349483" y="6325801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22</TotalTime>
  <Words>1589</Words>
  <Application>Microsoft Office PowerPoint</Application>
  <PresentationFormat>Widescreen</PresentationFormat>
  <Paragraphs>243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Al-Mateen</vt:lpstr>
      <vt:lpstr>AL-Mohanad</vt:lpstr>
      <vt:lpstr>Arial</vt:lpstr>
      <vt:lpstr>Arial Black</vt:lpstr>
      <vt:lpstr>Calibri</vt:lpstr>
      <vt:lpstr>Calibri Light</vt:lpstr>
      <vt:lpstr>Century</vt:lpstr>
      <vt:lpstr>PT Bold Heading</vt:lpstr>
      <vt:lpstr>Sakkal Majalla</vt:lpstr>
      <vt:lpstr>Simplified Arabic</vt:lpstr>
      <vt:lpstr>Times New Roman</vt:lpstr>
      <vt:lpstr>Wingdings</vt:lpstr>
      <vt:lpstr>Office Theme</vt:lpstr>
      <vt:lpstr>أعمال مكاتب وكالات السفريات  سفر 312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Mariam Jassim Khadem</cp:lastModifiedBy>
  <cp:revision>5</cp:revision>
  <cp:lastPrinted>2021-01-17T11:49:49Z</cp:lastPrinted>
  <dcterms:created xsi:type="dcterms:W3CDTF">2020-03-04T10:47:58Z</dcterms:created>
  <dcterms:modified xsi:type="dcterms:W3CDTF">2021-01-25T07:38:47Z</dcterms:modified>
</cp:coreProperties>
</file>