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dia/audio10.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sldIdLst>
    <p:sldId id="256" r:id="rId2"/>
    <p:sldId id="262" r:id="rId3"/>
    <p:sldId id="298" r:id="rId4"/>
    <p:sldId id="263" r:id="rId5"/>
    <p:sldId id="267" r:id="rId6"/>
    <p:sldId id="269" r:id="rId7"/>
    <p:sldId id="268" r:id="rId8"/>
    <p:sldId id="270" r:id="rId9"/>
    <p:sldId id="271" r:id="rId10"/>
    <p:sldId id="273" r:id="rId11"/>
    <p:sldId id="297" r:id="rId12"/>
    <p:sldId id="272" r:id="rId13"/>
    <p:sldId id="274" r:id="rId14"/>
    <p:sldId id="275" r:id="rId15"/>
    <p:sldId id="276" r:id="rId16"/>
    <p:sldId id="278" r:id="rId17"/>
    <p:sldId id="281" r:id="rId18"/>
    <p:sldId id="300" r:id="rId19"/>
    <p:sldId id="284" r:id="rId20"/>
    <p:sldId id="301" r:id="rId21"/>
    <p:sldId id="295" r:id="rId22"/>
    <p:sldId id="290" r:id="rId23"/>
    <p:sldId id="291" r:id="rId24"/>
    <p:sldId id="296" r:id="rId25"/>
    <p:sldId id="29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5" autoAdjust="0"/>
    <p:restoredTop sz="94662" autoAdjust="0"/>
  </p:normalViewPr>
  <p:slideViewPr>
    <p:cSldViewPr snapToGrid="0">
      <p:cViewPr varScale="1">
        <p:scale>
          <a:sx n="70" d="100"/>
          <a:sy n="70" d="100"/>
        </p:scale>
        <p:origin x="54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ABCD3A-1B49-4267-9539-1DF3C857205E}" type="doc">
      <dgm:prSet loTypeId="urn:microsoft.com/office/officeart/2005/8/layout/cycle6" loCatId="relationship" qsTypeId="urn:microsoft.com/office/officeart/2005/8/quickstyle/3d1" qsCatId="3D" csTypeId="urn:microsoft.com/office/officeart/2005/8/colors/colorful1#1" csCatId="colorful" phldr="1"/>
      <dgm:spPr/>
      <dgm:t>
        <a:bodyPr/>
        <a:lstStyle/>
        <a:p>
          <a:endParaRPr lang="en-US"/>
        </a:p>
      </dgm:t>
    </dgm:pt>
    <dgm:pt modelId="{2F22DF38-38C7-43DE-A669-36E7C215BBBB}">
      <dgm:prSet phldrT="[Text]"/>
      <dgm:spPr/>
      <dgm:t>
        <a:bodyPr/>
        <a:lstStyle/>
        <a:p>
          <a:r>
            <a:rPr lang="ar-BH" dirty="0" smtClean="0">
              <a:solidFill>
                <a:schemeClr val="tx1"/>
              </a:solidFill>
              <a:latin typeface="Sakkal Majalla" panose="02000000000000000000" pitchFamily="2" charset="-78"/>
              <a:cs typeface="Sakkal Majalla" panose="02000000000000000000" pitchFamily="2" charset="-78"/>
            </a:rPr>
            <a:t>العلاوات</a:t>
          </a:r>
          <a:endParaRPr lang="en-US" dirty="0">
            <a:solidFill>
              <a:schemeClr val="tx1"/>
            </a:solidFill>
            <a:latin typeface="Sakkal Majalla" panose="02000000000000000000" pitchFamily="2" charset="-78"/>
            <a:cs typeface="Sakkal Majalla" panose="02000000000000000000" pitchFamily="2" charset="-78"/>
          </a:endParaRPr>
        </a:p>
      </dgm:t>
    </dgm:pt>
    <dgm:pt modelId="{28637492-1F89-4AAD-BD48-BDB5225D3FA4}" type="parTrans" cxnId="{3D0510D0-FAF6-415B-B99F-53459575ABD4}">
      <dgm:prSet/>
      <dgm:spPr/>
      <dgm:t>
        <a:bodyPr/>
        <a:lstStyle/>
        <a:p>
          <a:endParaRPr lang="en-US">
            <a:solidFill>
              <a:schemeClr val="tx1"/>
            </a:solidFill>
            <a:cs typeface="Bader" pitchFamily="2" charset="-78"/>
          </a:endParaRPr>
        </a:p>
      </dgm:t>
    </dgm:pt>
    <dgm:pt modelId="{DC07E0B4-75BF-4BA3-82E2-48EADDF5B117}" type="sibTrans" cxnId="{3D0510D0-FAF6-415B-B99F-53459575ABD4}">
      <dgm:prSet/>
      <dgm:spPr>
        <a:ln w="38100"/>
      </dgm:spPr>
      <dgm:t>
        <a:bodyPr/>
        <a:lstStyle/>
        <a:p>
          <a:endParaRPr lang="en-US">
            <a:solidFill>
              <a:schemeClr val="tx1"/>
            </a:solidFill>
            <a:cs typeface="Bader" pitchFamily="2" charset="-78"/>
          </a:endParaRPr>
        </a:p>
      </dgm:t>
    </dgm:pt>
    <dgm:pt modelId="{CCD3C9FB-A70B-4019-A9D8-ABA6BFCA5ED4}">
      <dgm:prSet phldrT="[Text]"/>
      <dgm:spPr/>
      <dgm:t>
        <a:bodyPr/>
        <a:lstStyle/>
        <a:p>
          <a:r>
            <a:rPr lang="ar-BH" dirty="0" smtClean="0">
              <a:solidFill>
                <a:schemeClr val="tx1"/>
              </a:solidFill>
              <a:latin typeface="Sakkal Majalla" panose="02000000000000000000" pitchFamily="2" charset="-78"/>
              <a:cs typeface="Sakkal Majalla" panose="02000000000000000000" pitchFamily="2" charset="-78"/>
            </a:rPr>
            <a:t>العمولات</a:t>
          </a:r>
          <a:endParaRPr lang="en-US" dirty="0">
            <a:solidFill>
              <a:schemeClr val="tx1"/>
            </a:solidFill>
            <a:latin typeface="Sakkal Majalla" panose="02000000000000000000" pitchFamily="2" charset="-78"/>
            <a:cs typeface="Sakkal Majalla" panose="02000000000000000000" pitchFamily="2" charset="-78"/>
          </a:endParaRPr>
        </a:p>
      </dgm:t>
    </dgm:pt>
    <dgm:pt modelId="{0015DC06-D5B5-4463-8B79-CC61D1FBE159}" type="parTrans" cxnId="{EB051117-25E7-4601-ACE2-A8ECBEA1EC42}">
      <dgm:prSet/>
      <dgm:spPr/>
      <dgm:t>
        <a:bodyPr/>
        <a:lstStyle/>
        <a:p>
          <a:endParaRPr lang="en-US">
            <a:solidFill>
              <a:schemeClr val="tx1"/>
            </a:solidFill>
            <a:cs typeface="Bader" pitchFamily="2" charset="-78"/>
          </a:endParaRPr>
        </a:p>
      </dgm:t>
    </dgm:pt>
    <dgm:pt modelId="{9585A0B9-F8A8-4F1E-A1BF-5E4B6A384C87}" type="sibTrans" cxnId="{EB051117-25E7-4601-ACE2-A8ECBEA1EC42}">
      <dgm:prSet/>
      <dgm:spPr>
        <a:ln w="28575">
          <a:solidFill>
            <a:schemeClr val="tx1"/>
          </a:solidFill>
        </a:ln>
      </dgm:spPr>
      <dgm:t>
        <a:bodyPr/>
        <a:lstStyle/>
        <a:p>
          <a:endParaRPr lang="en-US">
            <a:solidFill>
              <a:schemeClr val="tx1"/>
            </a:solidFill>
            <a:cs typeface="Bader" pitchFamily="2" charset="-78"/>
          </a:endParaRPr>
        </a:p>
      </dgm:t>
    </dgm:pt>
    <dgm:pt modelId="{B9E17387-6D87-483A-9168-2A27466B65B6}">
      <dgm:prSet phldrT="[Text]"/>
      <dgm:spPr/>
      <dgm:t>
        <a:bodyPr/>
        <a:lstStyle/>
        <a:p>
          <a:r>
            <a:rPr lang="ar-BH" dirty="0" smtClean="0">
              <a:solidFill>
                <a:schemeClr val="tx1"/>
              </a:solidFill>
              <a:latin typeface="Sakkal Majalla" panose="02000000000000000000" pitchFamily="2" charset="-78"/>
              <a:cs typeface="Sakkal Majalla" panose="02000000000000000000" pitchFamily="2" charset="-78"/>
            </a:rPr>
            <a:t>المزايا العينية والبدلات</a:t>
          </a:r>
          <a:endParaRPr lang="en-US" dirty="0">
            <a:solidFill>
              <a:schemeClr val="tx1"/>
            </a:solidFill>
            <a:latin typeface="Sakkal Majalla" panose="02000000000000000000" pitchFamily="2" charset="-78"/>
            <a:cs typeface="Sakkal Majalla" panose="02000000000000000000" pitchFamily="2" charset="-78"/>
          </a:endParaRPr>
        </a:p>
      </dgm:t>
    </dgm:pt>
    <dgm:pt modelId="{6AC8C55C-1268-4AEF-B03C-BFF67B98AF59}" type="parTrans" cxnId="{A301BE8E-4D53-4F20-864F-89924513EAAC}">
      <dgm:prSet/>
      <dgm:spPr/>
      <dgm:t>
        <a:bodyPr/>
        <a:lstStyle/>
        <a:p>
          <a:endParaRPr lang="en-US">
            <a:solidFill>
              <a:schemeClr val="tx1"/>
            </a:solidFill>
            <a:cs typeface="Bader" pitchFamily="2" charset="-78"/>
          </a:endParaRPr>
        </a:p>
      </dgm:t>
    </dgm:pt>
    <dgm:pt modelId="{5F5D0D90-74F6-4560-8C53-E643AF6DB20A}" type="sibTrans" cxnId="{A301BE8E-4D53-4F20-864F-89924513EAAC}">
      <dgm:prSet/>
      <dgm:spPr>
        <a:ln w="28575"/>
      </dgm:spPr>
      <dgm:t>
        <a:bodyPr/>
        <a:lstStyle/>
        <a:p>
          <a:endParaRPr lang="en-US">
            <a:solidFill>
              <a:schemeClr val="tx1"/>
            </a:solidFill>
            <a:cs typeface="Bader" pitchFamily="2" charset="-78"/>
          </a:endParaRPr>
        </a:p>
      </dgm:t>
    </dgm:pt>
    <dgm:pt modelId="{A70EA3AF-F453-4065-9D02-5B72421AF653}">
      <dgm:prSet phldrT="[Text]"/>
      <dgm:spPr/>
      <dgm:t>
        <a:bodyPr/>
        <a:lstStyle/>
        <a:p>
          <a:r>
            <a:rPr lang="ar-BH" dirty="0" smtClean="0">
              <a:solidFill>
                <a:schemeClr val="tx1"/>
              </a:solidFill>
              <a:latin typeface="Sakkal Majalla" panose="02000000000000000000" pitchFamily="2" charset="-78"/>
              <a:cs typeface="Sakkal Majalla" panose="02000000000000000000" pitchFamily="2" charset="-78"/>
            </a:rPr>
            <a:t>النسب المئوية والأرباح</a:t>
          </a:r>
          <a:endParaRPr lang="en-US" dirty="0">
            <a:solidFill>
              <a:schemeClr val="tx1"/>
            </a:solidFill>
            <a:latin typeface="Sakkal Majalla" panose="02000000000000000000" pitchFamily="2" charset="-78"/>
            <a:cs typeface="Sakkal Majalla" panose="02000000000000000000" pitchFamily="2" charset="-78"/>
          </a:endParaRPr>
        </a:p>
      </dgm:t>
    </dgm:pt>
    <dgm:pt modelId="{2A03B455-EC10-4713-ABE4-08CFCAF7ED4A}" type="parTrans" cxnId="{5EEE6532-30CE-4AB4-9A8C-6C4A574AF121}">
      <dgm:prSet/>
      <dgm:spPr/>
      <dgm:t>
        <a:bodyPr/>
        <a:lstStyle/>
        <a:p>
          <a:endParaRPr lang="en-US">
            <a:solidFill>
              <a:schemeClr val="tx1"/>
            </a:solidFill>
            <a:cs typeface="Bader" pitchFamily="2" charset="-78"/>
          </a:endParaRPr>
        </a:p>
      </dgm:t>
    </dgm:pt>
    <dgm:pt modelId="{F0A7D60E-635B-4CB6-847A-DF99E0B95804}" type="sibTrans" cxnId="{5EEE6532-30CE-4AB4-9A8C-6C4A574AF121}">
      <dgm:prSet/>
      <dgm:spPr>
        <a:ln w="28575"/>
      </dgm:spPr>
      <dgm:t>
        <a:bodyPr/>
        <a:lstStyle/>
        <a:p>
          <a:endParaRPr lang="en-US">
            <a:solidFill>
              <a:schemeClr val="tx1"/>
            </a:solidFill>
            <a:cs typeface="Bader" pitchFamily="2" charset="-78"/>
          </a:endParaRPr>
        </a:p>
      </dgm:t>
    </dgm:pt>
    <dgm:pt modelId="{1D0F03A4-D4E3-4C27-899C-506B2A1CB0DB}">
      <dgm:prSet phldrT="[Text]"/>
      <dgm:spPr/>
      <dgm:t>
        <a:bodyPr/>
        <a:lstStyle/>
        <a:p>
          <a:r>
            <a:rPr lang="ar-BH" dirty="0" smtClean="0">
              <a:solidFill>
                <a:schemeClr val="tx1"/>
              </a:solidFill>
              <a:latin typeface="Sakkal Majalla" panose="02000000000000000000" pitchFamily="2" charset="-78"/>
              <a:cs typeface="Sakkal Majalla" panose="02000000000000000000" pitchFamily="2" charset="-78"/>
            </a:rPr>
            <a:t>المنح والمكافآت</a:t>
          </a:r>
          <a:endParaRPr lang="en-US" dirty="0">
            <a:solidFill>
              <a:schemeClr val="tx1"/>
            </a:solidFill>
            <a:latin typeface="Sakkal Majalla" panose="02000000000000000000" pitchFamily="2" charset="-78"/>
            <a:cs typeface="Sakkal Majalla" panose="02000000000000000000" pitchFamily="2" charset="-78"/>
          </a:endParaRPr>
        </a:p>
      </dgm:t>
    </dgm:pt>
    <dgm:pt modelId="{DF552AE4-EE87-42E2-AE00-F0D3FE9AF2DB}" type="parTrans" cxnId="{0B750086-C2A5-433E-A256-3FCCD25FF02A}">
      <dgm:prSet/>
      <dgm:spPr/>
      <dgm:t>
        <a:bodyPr/>
        <a:lstStyle/>
        <a:p>
          <a:endParaRPr lang="en-US">
            <a:solidFill>
              <a:schemeClr val="tx1"/>
            </a:solidFill>
            <a:cs typeface="Bader" pitchFamily="2" charset="-78"/>
          </a:endParaRPr>
        </a:p>
      </dgm:t>
    </dgm:pt>
    <dgm:pt modelId="{BC9C9C0E-72EB-4CA8-B42C-51A2BDD2998C}" type="sibTrans" cxnId="{0B750086-C2A5-433E-A256-3FCCD25FF02A}">
      <dgm:prSet/>
      <dgm:spPr>
        <a:ln w="28575"/>
      </dgm:spPr>
      <dgm:t>
        <a:bodyPr/>
        <a:lstStyle/>
        <a:p>
          <a:endParaRPr lang="en-US">
            <a:solidFill>
              <a:schemeClr val="tx1"/>
            </a:solidFill>
            <a:cs typeface="Bader" pitchFamily="2" charset="-78"/>
          </a:endParaRPr>
        </a:p>
      </dgm:t>
    </dgm:pt>
    <dgm:pt modelId="{65DB8BFC-AA0D-4E69-A94C-D2C7AAB99C30}" type="pres">
      <dgm:prSet presAssocID="{34ABCD3A-1B49-4267-9539-1DF3C857205E}" presName="cycle" presStyleCnt="0">
        <dgm:presLayoutVars>
          <dgm:dir/>
          <dgm:resizeHandles val="exact"/>
        </dgm:presLayoutVars>
      </dgm:prSet>
      <dgm:spPr/>
      <dgm:t>
        <a:bodyPr/>
        <a:lstStyle/>
        <a:p>
          <a:endParaRPr lang="en-US"/>
        </a:p>
      </dgm:t>
    </dgm:pt>
    <dgm:pt modelId="{30CDA87F-13E3-4D29-BB78-3E29A8E0EB5D}" type="pres">
      <dgm:prSet presAssocID="{2F22DF38-38C7-43DE-A669-36E7C215BBBB}" presName="node" presStyleLbl="node1" presStyleIdx="0" presStyleCnt="5">
        <dgm:presLayoutVars>
          <dgm:bulletEnabled val="1"/>
        </dgm:presLayoutVars>
      </dgm:prSet>
      <dgm:spPr/>
      <dgm:t>
        <a:bodyPr/>
        <a:lstStyle/>
        <a:p>
          <a:endParaRPr lang="en-US"/>
        </a:p>
      </dgm:t>
    </dgm:pt>
    <dgm:pt modelId="{6D23C74D-E385-487C-8A06-DB865A4F8387}" type="pres">
      <dgm:prSet presAssocID="{2F22DF38-38C7-43DE-A669-36E7C215BBBB}" presName="spNode" presStyleCnt="0"/>
      <dgm:spPr/>
    </dgm:pt>
    <dgm:pt modelId="{351B280F-6555-425B-BBDF-093F6A1CD021}" type="pres">
      <dgm:prSet presAssocID="{DC07E0B4-75BF-4BA3-82E2-48EADDF5B117}" presName="sibTrans" presStyleLbl="sibTrans1D1" presStyleIdx="0" presStyleCnt="5"/>
      <dgm:spPr/>
      <dgm:t>
        <a:bodyPr/>
        <a:lstStyle/>
        <a:p>
          <a:endParaRPr lang="en-US"/>
        </a:p>
      </dgm:t>
    </dgm:pt>
    <dgm:pt modelId="{4AD5A54F-0643-45CC-89CA-22171D12401B}" type="pres">
      <dgm:prSet presAssocID="{CCD3C9FB-A70B-4019-A9D8-ABA6BFCA5ED4}" presName="node" presStyleLbl="node1" presStyleIdx="1" presStyleCnt="5">
        <dgm:presLayoutVars>
          <dgm:bulletEnabled val="1"/>
        </dgm:presLayoutVars>
      </dgm:prSet>
      <dgm:spPr/>
      <dgm:t>
        <a:bodyPr/>
        <a:lstStyle/>
        <a:p>
          <a:endParaRPr lang="en-US"/>
        </a:p>
      </dgm:t>
    </dgm:pt>
    <dgm:pt modelId="{F407822C-EA8C-43BE-8E4A-B0F182FA9F4E}" type="pres">
      <dgm:prSet presAssocID="{CCD3C9FB-A70B-4019-A9D8-ABA6BFCA5ED4}" presName="spNode" presStyleCnt="0"/>
      <dgm:spPr/>
    </dgm:pt>
    <dgm:pt modelId="{198D8219-C26D-4C71-9FD1-75525BFAE26C}" type="pres">
      <dgm:prSet presAssocID="{9585A0B9-F8A8-4F1E-A1BF-5E4B6A384C87}" presName="sibTrans" presStyleLbl="sibTrans1D1" presStyleIdx="1" presStyleCnt="5"/>
      <dgm:spPr/>
      <dgm:t>
        <a:bodyPr/>
        <a:lstStyle/>
        <a:p>
          <a:endParaRPr lang="en-US"/>
        </a:p>
      </dgm:t>
    </dgm:pt>
    <dgm:pt modelId="{506BE31E-0600-42B7-BA59-3C3B5E4AFB1C}" type="pres">
      <dgm:prSet presAssocID="{B9E17387-6D87-483A-9168-2A27466B65B6}" presName="node" presStyleLbl="node1" presStyleIdx="2" presStyleCnt="5">
        <dgm:presLayoutVars>
          <dgm:bulletEnabled val="1"/>
        </dgm:presLayoutVars>
      </dgm:prSet>
      <dgm:spPr/>
      <dgm:t>
        <a:bodyPr/>
        <a:lstStyle/>
        <a:p>
          <a:endParaRPr lang="en-US"/>
        </a:p>
      </dgm:t>
    </dgm:pt>
    <dgm:pt modelId="{45C956D6-16AA-494B-A5B2-080C5F167C1C}" type="pres">
      <dgm:prSet presAssocID="{B9E17387-6D87-483A-9168-2A27466B65B6}" presName="spNode" presStyleCnt="0"/>
      <dgm:spPr/>
    </dgm:pt>
    <dgm:pt modelId="{4B4FEC6B-4714-4C79-801B-80CDDEADCB8A}" type="pres">
      <dgm:prSet presAssocID="{5F5D0D90-74F6-4560-8C53-E643AF6DB20A}" presName="sibTrans" presStyleLbl="sibTrans1D1" presStyleIdx="2" presStyleCnt="5"/>
      <dgm:spPr/>
      <dgm:t>
        <a:bodyPr/>
        <a:lstStyle/>
        <a:p>
          <a:endParaRPr lang="en-US"/>
        </a:p>
      </dgm:t>
    </dgm:pt>
    <dgm:pt modelId="{3145FEE6-6305-4BE7-8001-05219EBB4CE9}" type="pres">
      <dgm:prSet presAssocID="{A70EA3AF-F453-4065-9D02-5B72421AF653}" presName="node" presStyleLbl="node1" presStyleIdx="3" presStyleCnt="5">
        <dgm:presLayoutVars>
          <dgm:bulletEnabled val="1"/>
        </dgm:presLayoutVars>
      </dgm:prSet>
      <dgm:spPr/>
      <dgm:t>
        <a:bodyPr/>
        <a:lstStyle/>
        <a:p>
          <a:endParaRPr lang="en-US"/>
        </a:p>
      </dgm:t>
    </dgm:pt>
    <dgm:pt modelId="{90A9FE5A-BBC5-4692-9A9D-228A59D37EA9}" type="pres">
      <dgm:prSet presAssocID="{A70EA3AF-F453-4065-9D02-5B72421AF653}" presName="spNode" presStyleCnt="0"/>
      <dgm:spPr/>
    </dgm:pt>
    <dgm:pt modelId="{49554C27-3BD4-4F6C-BC59-D26323FC8B28}" type="pres">
      <dgm:prSet presAssocID="{F0A7D60E-635B-4CB6-847A-DF99E0B95804}" presName="sibTrans" presStyleLbl="sibTrans1D1" presStyleIdx="3" presStyleCnt="5"/>
      <dgm:spPr/>
      <dgm:t>
        <a:bodyPr/>
        <a:lstStyle/>
        <a:p>
          <a:endParaRPr lang="en-US"/>
        </a:p>
      </dgm:t>
    </dgm:pt>
    <dgm:pt modelId="{9D663DF0-BD64-4833-9CE3-DAD8BD1A751E}" type="pres">
      <dgm:prSet presAssocID="{1D0F03A4-D4E3-4C27-899C-506B2A1CB0DB}" presName="node" presStyleLbl="node1" presStyleIdx="4" presStyleCnt="5">
        <dgm:presLayoutVars>
          <dgm:bulletEnabled val="1"/>
        </dgm:presLayoutVars>
      </dgm:prSet>
      <dgm:spPr/>
      <dgm:t>
        <a:bodyPr/>
        <a:lstStyle/>
        <a:p>
          <a:endParaRPr lang="en-US"/>
        </a:p>
      </dgm:t>
    </dgm:pt>
    <dgm:pt modelId="{6B0818D0-3D6F-4385-B63D-A84F383E12C5}" type="pres">
      <dgm:prSet presAssocID="{1D0F03A4-D4E3-4C27-899C-506B2A1CB0DB}" presName="spNode" presStyleCnt="0"/>
      <dgm:spPr/>
    </dgm:pt>
    <dgm:pt modelId="{2773FE75-51ED-4DF3-82EF-FFCD7580EC82}" type="pres">
      <dgm:prSet presAssocID="{BC9C9C0E-72EB-4CA8-B42C-51A2BDD2998C}" presName="sibTrans" presStyleLbl="sibTrans1D1" presStyleIdx="4" presStyleCnt="5"/>
      <dgm:spPr/>
      <dgm:t>
        <a:bodyPr/>
        <a:lstStyle/>
        <a:p>
          <a:endParaRPr lang="en-US"/>
        </a:p>
      </dgm:t>
    </dgm:pt>
  </dgm:ptLst>
  <dgm:cxnLst>
    <dgm:cxn modelId="{478018EC-8B20-41D1-8C0C-0E4B71D2ADF3}" type="presOf" srcId="{B9E17387-6D87-483A-9168-2A27466B65B6}" destId="{506BE31E-0600-42B7-BA59-3C3B5E4AFB1C}" srcOrd="0" destOrd="0" presId="urn:microsoft.com/office/officeart/2005/8/layout/cycle6"/>
    <dgm:cxn modelId="{485D4FC2-772E-4B68-B4DA-F17E123A425F}" type="presOf" srcId="{A70EA3AF-F453-4065-9D02-5B72421AF653}" destId="{3145FEE6-6305-4BE7-8001-05219EBB4CE9}" srcOrd="0" destOrd="0" presId="urn:microsoft.com/office/officeart/2005/8/layout/cycle6"/>
    <dgm:cxn modelId="{ACE7CA00-8562-4D43-A6A2-061C1648991E}" type="presOf" srcId="{1D0F03A4-D4E3-4C27-899C-506B2A1CB0DB}" destId="{9D663DF0-BD64-4833-9CE3-DAD8BD1A751E}" srcOrd="0" destOrd="0" presId="urn:microsoft.com/office/officeart/2005/8/layout/cycle6"/>
    <dgm:cxn modelId="{5EEE6532-30CE-4AB4-9A8C-6C4A574AF121}" srcId="{34ABCD3A-1B49-4267-9539-1DF3C857205E}" destId="{A70EA3AF-F453-4065-9D02-5B72421AF653}" srcOrd="3" destOrd="0" parTransId="{2A03B455-EC10-4713-ABE4-08CFCAF7ED4A}" sibTransId="{F0A7D60E-635B-4CB6-847A-DF99E0B95804}"/>
    <dgm:cxn modelId="{3D0510D0-FAF6-415B-B99F-53459575ABD4}" srcId="{34ABCD3A-1B49-4267-9539-1DF3C857205E}" destId="{2F22DF38-38C7-43DE-A669-36E7C215BBBB}" srcOrd="0" destOrd="0" parTransId="{28637492-1F89-4AAD-BD48-BDB5225D3FA4}" sibTransId="{DC07E0B4-75BF-4BA3-82E2-48EADDF5B117}"/>
    <dgm:cxn modelId="{A301BE8E-4D53-4F20-864F-89924513EAAC}" srcId="{34ABCD3A-1B49-4267-9539-1DF3C857205E}" destId="{B9E17387-6D87-483A-9168-2A27466B65B6}" srcOrd="2" destOrd="0" parTransId="{6AC8C55C-1268-4AEF-B03C-BFF67B98AF59}" sibTransId="{5F5D0D90-74F6-4560-8C53-E643AF6DB20A}"/>
    <dgm:cxn modelId="{4C930255-A53A-4763-9B53-5B4250E466FF}" type="presOf" srcId="{CCD3C9FB-A70B-4019-A9D8-ABA6BFCA5ED4}" destId="{4AD5A54F-0643-45CC-89CA-22171D12401B}" srcOrd="0" destOrd="0" presId="urn:microsoft.com/office/officeart/2005/8/layout/cycle6"/>
    <dgm:cxn modelId="{EB051117-25E7-4601-ACE2-A8ECBEA1EC42}" srcId="{34ABCD3A-1B49-4267-9539-1DF3C857205E}" destId="{CCD3C9FB-A70B-4019-A9D8-ABA6BFCA5ED4}" srcOrd="1" destOrd="0" parTransId="{0015DC06-D5B5-4463-8B79-CC61D1FBE159}" sibTransId="{9585A0B9-F8A8-4F1E-A1BF-5E4B6A384C87}"/>
    <dgm:cxn modelId="{D8AAE13B-27F8-498E-8E69-684FA9A8420F}" type="presOf" srcId="{5F5D0D90-74F6-4560-8C53-E643AF6DB20A}" destId="{4B4FEC6B-4714-4C79-801B-80CDDEADCB8A}" srcOrd="0" destOrd="0" presId="urn:microsoft.com/office/officeart/2005/8/layout/cycle6"/>
    <dgm:cxn modelId="{0C633456-87DC-419D-B0C4-6BC4FA0FEDC2}" type="presOf" srcId="{DC07E0B4-75BF-4BA3-82E2-48EADDF5B117}" destId="{351B280F-6555-425B-BBDF-093F6A1CD021}" srcOrd="0" destOrd="0" presId="urn:microsoft.com/office/officeart/2005/8/layout/cycle6"/>
    <dgm:cxn modelId="{7B52F361-6398-47C6-8E59-457AE51085CE}" type="presOf" srcId="{BC9C9C0E-72EB-4CA8-B42C-51A2BDD2998C}" destId="{2773FE75-51ED-4DF3-82EF-FFCD7580EC82}" srcOrd="0" destOrd="0" presId="urn:microsoft.com/office/officeart/2005/8/layout/cycle6"/>
    <dgm:cxn modelId="{00E840B4-88DD-419E-A12B-227E09C418A4}" type="presOf" srcId="{34ABCD3A-1B49-4267-9539-1DF3C857205E}" destId="{65DB8BFC-AA0D-4E69-A94C-D2C7AAB99C30}" srcOrd="0" destOrd="0" presId="urn:microsoft.com/office/officeart/2005/8/layout/cycle6"/>
    <dgm:cxn modelId="{072F89B1-0679-4DAA-805D-E159152BF6C1}" type="presOf" srcId="{9585A0B9-F8A8-4F1E-A1BF-5E4B6A384C87}" destId="{198D8219-C26D-4C71-9FD1-75525BFAE26C}" srcOrd="0" destOrd="0" presId="urn:microsoft.com/office/officeart/2005/8/layout/cycle6"/>
    <dgm:cxn modelId="{3CFC30A5-3A2C-49BC-8F62-07A50B2A7689}" type="presOf" srcId="{2F22DF38-38C7-43DE-A669-36E7C215BBBB}" destId="{30CDA87F-13E3-4D29-BB78-3E29A8E0EB5D}" srcOrd="0" destOrd="0" presId="urn:microsoft.com/office/officeart/2005/8/layout/cycle6"/>
    <dgm:cxn modelId="{0B750086-C2A5-433E-A256-3FCCD25FF02A}" srcId="{34ABCD3A-1B49-4267-9539-1DF3C857205E}" destId="{1D0F03A4-D4E3-4C27-899C-506B2A1CB0DB}" srcOrd="4" destOrd="0" parTransId="{DF552AE4-EE87-42E2-AE00-F0D3FE9AF2DB}" sibTransId="{BC9C9C0E-72EB-4CA8-B42C-51A2BDD2998C}"/>
    <dgm:cxn modelId="{FDC29BE0-E19B-4213-8561-D2A316539B8E}" type="presOf" srcId="{F0A7D60E-635B-4CB6-847A-DF99E0B95804}" destId="{49554C27-3BD4-4F6C-BC59-D26323FC8B28}" srcOrd="0" destOrd="0" presId="urn:microsoft.com/office/officeart/2005/8/layout/cycle6"/>
    <dgm:cxn modelId="{DF8DC9BC-EB1B-435E-BD6F-0C6B25B32C8B}" type="presParOf" srcId="{65DB8BFC-AA0D-4E69-A94C-D2C7AAB99C30}" destId="{30CDA87F-13E3-4D29-BB78-3E29A8E0EB5D}" srcOrd="0" destOrd="0" presId="urn:microsoft.com/office/officeart/2005/8/layout/cycle6"/>
    <dgm:cxn modelId="{DAA3E5AE-3CB3-44E2-9E30-35CF8F351468}" type="presParOf" srcId="{65DB8BFC-AA0D-4E69-A94C-D2C7AAB99C30}" destId="{6D23C74D-E385-487C-8A06-DB865A4F8387}" srcOrd="1" destOrd="0" presId="urn:microsoft.com/office/officeart/2005/8/layout/cycle6"/>
    <dgm:cxn modelId="{F42DF155-2CB8-4924-BD02-165B3F36090F}" type="presParOf" srcId="{65DB8BFC-AA0D-4E69-A94C-D2C7AAB99C30}" destId="{351B280F-6555-425B-BBDF-093F6A1CD021}" srcOrd="2" destOrd="0" presId="urn:microsoft.com/office/officeart/2005/8/layout/cycle6"/>
    <dgm:cxn modelId="{0B87E306-DE24-4AB7-BA33-564500252831}" type="presParOf" srcId="{65DB8BFC-AA0D-4E69-A94C-D2C7AAB99C30}" destId="{4AD5A54F-0643-45CC-89CA-22171D12401B}" srcOrd="3" destOrd="0" presId="urn:microsoft.com/office/officeart/2005/8/layout/cycle6"/>
    <dgm:cxn modelId="{3BFF7EB7-1740-4FD0-BED2-1D3514822DBF}" type="presParOf" srcId="{65DB8BFC-AA0D-4E69-A94C-D2C7AAB99C30}" destId="{F407822C-EA8C-43BE-8E4A-B0F182FA9F4E}" srcOrd="4" destOrd="0" presId="urn:microsoft.com/office/officeart/2005/8/layout/cycle6"/>
    <dgm:cxn modelId="{E5E22487-A36C-43BE-8E4B-874B8D36129D}" type="presParOf" srcId="{65DB8BFC-AA0D-4E69-A94C-D2C7AAB99C30}" destId="{198D8219-C26D-4C71-9FD1-75525BFAE26C}" srcOrd="5" destOrd="0" presId="urn:microsoft.com/office/officeart/2005/8/layout/cycle6"/>
    <dgm:cxn modelId="{77FDE3F6-DD3F-47BD-A478-C3FC3DC599F2}" type="presParOf" srcId="{65DB8BFC-AA0D-4E69-A94C-D2C7AAB99C30}" destId="{506BE31E-0600-42B7-BA59-3C3B5E4AFB1C}" srcOrd="6" destOrd="0" presId="urn:microsoft.com/office/officeart/2005/8/layout/cycle6"/>
    <dgm:cxn modelId="{41FB1905-A2B6-4551-87C6-E081633CA8CB}" type="presParOf" srcId="{65DB8BFC-AA0D-4E69-A94C-D2C7AAB99C30}" destId="{45C956D6-16AA-494B-A5B2-080C5F167C1C}" srcOrd="7" destOrd="0" presId="urn:microsoft.com/office/officeart/2005/8/layout/cycle6"/>
    <dgm:cxn modelId="{739C2C74-3968-4F2F-9F29-C060862D731B}" type="presParOf" srcId="{65DB8BFC-AA0D-4E69-A94C-D2C7AAB99C30}" destId="{4B4FEC6B-4714-4C79-801B-80CDDEADCB8A}" srcOrd="8" destOrd="0" presId="urn:microsoft.com/office/officeart/2005/8/layout/cycle6"/>
    <dgm:cxn modelId="{F9CEE349-8ED2-48C1-8FA2-75FE34DE8DA5}" type="presParOf" srcId="{65DB8BFC-AA0D-4E69-A94C-D2C7AAB99C30}" destId="{3145FEE6-6305-4BE7-8001-05219EBB4CE9}" srcOrd="9" destOrd="0" presId="urn:microsoft.com/office/officeart/2005/8/layout/cycle6"/>
    <dgm:cxn modelId="{105C7F0A-30D0-4A40-882A-8694D8B09557}" type="presParOf" srcId="{65DB8BFC-AA0D-4E69-A94C-D2C7AAB99C30}" destId="{90A9FE5A-BBC5-4692-9A9D-228A59D37EA9}" srcOrd="10" destOrd="0" presId="urn:microsoft.com/office/officeart/2005/8/layout/cycle6"/>
    <dgm:cxn modelId="{01DA440B-B9B6-49F5-8C58-704DF0FECD9A}" type="presParOf" srcId="{65DB8BFC-AA0D-4E69-A94C-D2C7AAB99C30}" destId="{49554C27-3BD4-4F6C-BC59-D26323FC8B28}" srcOrd="11" destOrd="0" presId="urn:microsoft.com/office/officeart/2005/8/layout/cycle6"/>
    <dgm:cxn modelId="{F4086260-4938-4DAD-AADE-3B0AABB8662E}" type="presParOf" srcId="{65DB8BFC-AA0D-4E69-A94C-D2C7AAB99C30}" destId="{9D663DF0-BD64-4833-9CE3-DAD8BD1A751E}" srcOrd="12" destOrd="0" presId="urn:microsoft.com/office/officeart/2005/8/layout/cycle6"/>
    <dgm:cxn modelId="{0817726E-94CA-43EF-B933-1CB4139F3E25}" type="presParOf" srcId="{65DB8BFC-AA0D-4E69-A94C-D2C7AAB99C30}" destId="{6B0818D0-3D6F-4385-B63D-A84F383E12C5}" srcOrd="13" destOrd="0" presId="urn:microsoft.com/office/officeart/2005/8/layout/cycle6"/>
    <dgm:cxn modelId="{00FA7EB1-2CD0-4D52-8EC2-9BFDA0CCE82A}" type="presParOf" srcId="{65DB8BFC-AA0D-4E69-A94C-D2C7AAB99C30}" destId="{2773FE75-51ED-4DF3-82EF-FFCD7580EC82}"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DA87F-13E3-4D29-BB78-3E29A8E0EB5D}">
      <dsp:nvSpPr>
        <dsp:cNvPr id="0" name=""/>
        <dsp:cNvSpPr/>
      </dsp:nvSpPr>
      <dsp:spPr>
        <a:xfrm>
          <a:off x="3174007" y="3160"/>
          <a:ext cx="1779984" cy="115698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BH" sz="2600" kern="1200" dirty="0" smtClean="0">
              <a:solidFill>
                <a:schemeClr val="tx1"/>
              </a:solidFill>
              <a:latin typeface="Sakkal Majalla" panose="02000000000000000000" pitchFamily="2" charset="-78"/>
              <a:cs typeface="Sakkal Majalla" panose="02000000000000000000" pitchFamily="2" charset="-78"/>
            </a:rPr>
            <a:t>العلاوات</a:t>
          </a:r>
          <a:endParaRPr lang="en-US" sz="2600" kern="1200" dirty="0">
            <a:solidFill>
              <a:schemeClr val="tx1"/>
            </a:solidFill>
            <a:latin typeface="Sakkal Majalla" panose="02000000000000000000" pitchFamily="2" charset="-78"/>
            <a:cs typeface="Sakkal Majalla" panose="02000000000000000000" pitchFamily="2" charset="-78"/>
          </a:endParaRPr>
        </a:p>
      </dsp:txBody>
      <dsp:txXfrm>
        <a:off x="3230487" y="59640"/>
        <a:ext cx="1667024" cy="1044029"/>
      </dsp:txXfrm>
    </dsp:sp>
    <dsp:sp modelId="{351B280F-6555-425B-BBDF-093F6A1CD021}">
      <dsp:nvSpPr>
        <dsp:cNvPr id="0" name=""/>
        <dsp:cNvSpPr/>
      </dsp:nvSpPr>
      <dsp:spPr>
        <a:xfrm>
          <a:off x="1753873" y="581655"/>
          <a:ext cx="4620252" cy="4620252"/>
        </a:xfrm>
        <a:custGeom>
          <a:avLst/>
          <a:gdLst/>
          <a:ahLst/>
          <a:cxnLst/>
          <a:rect l="0" t="0" r="0" b="0"/>
          <a:pathLst>
            <a:path>
              <a:moveTo>
                <a:pt x="3212328" y="183458"/>
              </a:moveTo>
              <a:arcTo wR="2310126" hR="2310126" stAng="17579295" swAng="1959991"/>
            </a:path>
          </a:pathLst>
        </a:custGeom>
        <a:noFill/>
        <a:ln w="38100" cap="flat" cmpd="sng" algn="ctr">
          <a:solidFill>
            <a:scrgbClr r="0" g="0" b="0"/>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4AD5A54F-0643-45CC-89CA-22171D12401B}">
      <dsp:nvSpPr>
        <dsp:cNvPr id="0" name=""/>
        <dsp:cNvSpPr/>
      </dsp:nvSpPr>
      <dsp:spPr>
        <a:xfrm>
          <a:off x="5371068" y="1599418"/>
          <a:ext cx="1779984" cy="115698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BH" sz="2600" kern="1200" dirty="0" smtClean="0">
              <a:solidFill>
                <a:schemeClr val="tx1"/>
              </a:solidFill>
              <a:latin typeface="Sakkal Majalla" panose="02000000000000000000" pitchFamily="2" charset="-78"/>
              <a:cs typeface="Sakkal Majalla" panose="02000000000000000000" pitchFamily="2" charset="-78"/>
            </a:rPr>
            <a:t>العمولات</a:t>
          </a:r>
          <a:endParaRPr lang="en-US" sz="2600" kern="1200" dirty="0">
            <a:solidFill>
              <a:schemeClr val="tx1"/>
            </a:solidFill>
            <a:latin typeface="Sakkal Majalla" panose="02000000000000000000" pitchFamily="2" charset="-78"/>
            <a:cs typeface="Sakkal Majalla" panose="02000000000000000000" pitchFamily="2" charset="-78"/>
          </a:endParaRPr>
        </a:p>
      </dsp:txBody>
      <dsp:txXfrm>
        <a:off x="5427548" y="1655898"/>
        <a:ext cx="1667024" cy="1044029"/>
      </dsp:txXfrm>
    </dsp:sp>
    <dsp:sp modelId="{198D8219-C26D-4C71-9FD1-75525BFAE26C}">
      <dsp:nvSpPr>
        <dsp:cNvPr id="0" name=""/>
        <dsp:cNvSpPr/>
      </dsp:nvSpPr>
      <dsp:spPr>
        <a:xfrm>
          <a:off x="1753873" y="581655"/>
          <a:ext cx="4620252" cy="4620252"/>
        </a:xfrm>
        <a:custGeom>
          <a:avLst/>
          <a:gdLst/>
          <a:ahLst/>
          <a:cxnLst/>
          <a:rect l="0" t="0" r="0" b="0"/>
          <a:pathLst>
            <a:path>
              <a:moveTo>
                <a:pt x="4617101" y="2189512"/>
              </a:moveTo>
              <a:arcTo wR="2310126" hR="2310126" stAng="21420430" swAng="2195114"/>
            </a:path>
          </a:pathLst>
        </a:custGeom>
        <a:noFill/>
        <a:ln w="28575" cap="flat" cmpd="sng" algn="ctr">
          <a:solidFill>
            <a:schemeClr val="tx1"/>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06BE31E-0600-42B7-BA59-3C3B5E4AFB1C}">
      <dsp:nvSpPr>
        <dsp:cNvPr id="0" name=""/>
        <dsp:cNvSpPr/>
      </dsp:nvSpPr>
      <dsp:spPr>
        <a:xfrm>
          <a:off x="4531865" y="4182218"/>
          <a:ext cx="1779984" cy="115698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BH" sz="2600" kern="1200" dirty="0" smtClean="0">
              <a:solidFill>
                <a:schemeClr val="tx1"/>
              </a:solidFill>
              <a:latin typeface="Sakkal Majalla" panose="02000000000000000000" pitchFamily="2" charset="-78"/>
              <a:cs typeface="Sakkal Majalla" panose="02000000000000000000" pitchFamily="2" charset="-78"/>
            </a:rPr>
            <a:t>المزايا العينية والبدلات</a:t>
          </a:r>
          <a:endParaRPr lang="en-US" sz="2600" kern="1200" dirty="0">
            <a:solidFill>
              <a:schemeClr val="tx1"/>
            </a:solidFill>
            <a:latin typeface="Sakkal Majalla" panose="02000000000000000000" pitchFamily="2" charset="-78"/>
            <a:cs typeface="Sakkal Majalla" panose="02000000000000000000" pitchFamily="2" charset="-78"/>
          </a:endParaRPr>
        </a:p>
      </dsp:txBody>
      <dsp:txXfrm>
        <a:off x="4588345" y="4238698"/>
        <a:ext cx="1667024" cy="1044029"/>
      </dsp:txXfrm>
    </dsp:sp>
    <dsp:sp modelId="{4B4FEC6B-4714-4C79-801B-80CDDEADCB8A}">
      <dsp:nvSpPr>
        <dsp:cNvPr id="0" name=""/>
        <dsp:cNvSpPr/>
      </dsp:nvSpPr>
      <dsp:spPr>
        <a:xfrm>
          <a:off x="1753873" y="581655"/>
          <a:ext cx="4620252" cy="4620252"/>
        </a:xfrm>
        <a:custGeom>
          <a:avLst/>
          <a:gdLst/>
          <a:ahLst/>
          <a:cxnLst/>
          <a:rect l="0" t="0" r="0" b="0"/>
          <a:pathLst>
            <a:path>
              <a:moveTo>
                <a:pt x="2768824" y="4574254"/>
              </a:moveTo>
              <a:arcTo wR="2310126" hR="2310126" stAng="4712834" swAng="1374332"/>
            </a:path>
          </a:pathLst>
        </a:custGeom>
        <a:noFill/>
        <a:ln w="28575" cap="flat" cmpd="sng" algn="ctr">
          <a:solidFill>
            <a:scrgbClr r="0" g="0" b="0"/>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145FEE6-6305-4BE7-8001-05219EBB4CE9}">
      <dsp:nvSpPr>
        <dsp:cNvPr id="0" name=""/>
        <dsp:cNvSpPr/>
      </dsp:nvSpPr>
      <dsp:spPr>
        <a:xfrm>
          <a:off x="1816149" y="4182218"/>
          <a:ext cx="1779984" cy="115698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BH" sz="2600" kern="1200" dirty="0" smtClean="0">
              <a:solidFill>
                <a:schemeClr val="tx1"/>
              </a:solidFill>
              <a:latin typeface="Sakkal Majalla" panose="02000000000000000000" pitchFamily="2" charset="-78"/>
              <a:cs typeface="Sakkal Majalla" panose="02000000000000000000" pitchFamily="2" charset="-78"/>
            </a:rPr>
            <a:t>النسب المئوية والأرباح</a:t>
          </a:r>
          <a:endParaRPr lang="en-US" sz="2600" kern="1200" dirty="0">
            <a:solidFill>
              <a:schemeClr val="tx1"/>
            </a:solidFill>
            <a:latin typeface="Sakkal Majalla" panose="02000000000000000000" pitchFamily="2" charset="-78"/>
            <a:cs typeface="Sakkal Majalla" panose="02000000000000000000" pitchFamily="2" charset="-78"/>
          </a:endParaRPr>
        </a:p>
      </dsp:txBody>
      <dsp:txXfrm>
        <a:off x="1872629" y="4238698"/>
        <a:ext cx="1667024" cy="1044029"/>
      </dsp:txXfrm>
    </dsp:sp>
    <dsp:sp modelId="{49554C27-3BD4-4F6C-BC59-D26323FC8B28}">
      <dsp:nvSpPr>
        <dsp:cNvPr id="0" name=""/>
        <dsp:cNvSpPr/>
      </dsp:nvSpPr>
      <dsp:spPr>
        <a:xfrm>
          <a:off x="1753873" y="581655"/>
          <a:ext cx="4620252" cy="4620252"/>
        </a:xfrm>
        <a:custGeom>
          <a:avLst/>
          <a:gdLst/>
          <a:ahLst/>
          <a:cxnLst/>
          <a:rect l="0" t="0" r="0" b="0"/>
          <a:pathLst>
            <a:path>
              <a:moveTo>
                <a:pt x="385803" y="3588275"/>
              </a:moveTo>
              <a:arcTo wR="2310126" hR="2310126" stAng="8784456" swAng="2195114"/>
            </a:path>
          </a:pathLst>
        </a:custGeom>
        <a:noFill/>
        <a:ln w="28575" cap="flat" cmpd="sng" algn="ctr">
          <a:solidFill>
            <a:scrgbClr r="0" g="0" b="0"/>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D663DF0-BD64-4833-9CE3-DAD8BD1A751E}">
      <dsp:nvSpPr>
        <dsp:cNvPr id="0" name=""/>
        <dsp:cNvSpPr/>
      </dsp:nvSpPr>
      <dsp:spPr>
        <a:xfrm>
          <a:off x="976947" y="1599418"/>
          <a:ext cx="1779984" cy="115698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BH" sz="2600" kern="1200" dirty="0" smtClean="0">
              <a:solidFill>
                <a:schemeClr val="tx1"/>
              </a:solidFill>
              <a:latin typeface="Sakkal Majalla" panose="02000000000000000000" pitchFamily="2" charset="-78"/>
              <a:cs typeface="Sakkal Majalla" panose="02000000000000000000" pitchFamily="2" charset="-78"/>
            </a:rPr>
            <a:t>المنح والمكافآت</a:t>
          </a:r>
          <a:endParaRPr lang="en-US" sz="2600" kern="1200" dirty="0">
            <a:solidFill>
              <a:schemeClr val="tx1"/>
            </a:solidFill>
            <a:latin typeface="Sakkal Majalla" panose="02000000000000000000" pitchFamily="2" charset="-78"/>
            <a:cs typeface="Sakkal Majalla" panose="02000000000000000000" pitchFamily="2" charset="-78"/>
          </a:endParaRPr>
        </a:p>
      </dsp:txBody>
      <dsp:txXfrm>
        <a:off x="1033427" y="1655898"/>
        <a:ext cx="1667024" cy="1044029"/>
      </dsp:txXfrm>
    </dsp:sp>
    <dsp:sp modelId="{2773FE75-51ED-4DF3-82EF-FFCD7580EC82}">
      <dsp:nvSpPr>
        <dsp:cNvPr id="0" name=""/>
        <dsp:cNvSpPr/>
      </dsp:nvSpPr>
      <dsp:spPr>
        <a:xfrm>
          <a:off x="1753873" y="581655"/>
          <a:ext cx="4620252" cy="4620252"/>
        </a:xfrm>
        <a:custGeom>
          <a:avLst/>
          <a:gdLst/>
          <a:ahLst/>
          <a:cxnLst/>
          <a:rect l="0" t="0" r="0" b="0"/>
          <a:pathLst>
            <a:path>
              <a:moveTo>
                <a:pt x="402763" y="1006803"/>
              </a:moveTo>
              <a:arcTo wR="2310126" hR="2310126" stAng="12860714" swAng="1959991"/>
            </a:path>
          </a:pathLst>
        </a:custGeom>
        <a:noFill/>
        <a:ln w="28575" cap="flat" cmpd="sng" algn="ctr">
          <a:solidFill>
            <a:scrgbClr r="0" g="0" b="0"/>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5636760"/>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3495067252"/>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4229661"/>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7749050"/>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170765"/>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712588-04B1-427B-82EE-E8DB90309F08}" type="datetimeFigureOut">
              <a:rPr lang="en-US" smtClean="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val="1934561116"/>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2307855"/>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5030670"/>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5593034"/>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2810518136"/>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5427599"/>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spd="slow">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0.wav"/><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rcRect l="36539" t="17094" r="36378" b="18234"/>
          <a:stretch>
            <a:fillRect/>
          </a:stretch>
        </p:blipFill>
        <p:spPr bwMode="auto">
          <a:xfrm>
            <a:off x="1058021" y="2286875"/>
            <a:ext cx="3075993" cy="3728423"/>
          </a:xfrm>
          <a:prstGeom prst="rect">
            <a:avLst/>
          </a:prstGeom>
          <a:noFill/>
          <a:ln w="9525">
            <a:noFill/>
            <a:miter lim="800000"/>
            <a:headEnd/>
            <a:tailEnd/>
          </a:ln>
          <a:effectLst>
            <a:glow rad="749300">
              <a:schemeClr val="accent6">
                <a:satMod val="175000"/>
                <a:alpha val="40000"/>
              </a:schemeClr>
            </a:glow>
            <a:outerShdw blurRad="50800" dist="50800" dir="5400000" sx="126000" sy="126000" algn="ctr" rotWithShape="0">
              <a:srgbClr val="000000">
                <a:alpha val="43137"/>
              </a:srgbClr>
            </a:outerShdw>
          </a:effectLst>
        </p:spPr>
      </p:pic>
      <p:sp>
        <p:nvSpPr>
          <p:cNvPr id="3" name="Oval 2"/>
          <p:cNvSpPr/>
          <p:nvPr/>
        </p:nvSpPr>
        <p:spPr>
          <a:xfrm>
            <a:off x="4688114" y="2714171"/>
            <a:ext cx="7213599" cy="2830286"/>
          </a:xfrm>
          <a:prstGeom prst="ellipse">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ar-BH" sz="3200" b="1" dirty="0">
                <a:solidFill>
                  <a:schemeClr val="tx1"/>
                </a:solidFill>
                <a:latin typeface="Sakkal Majalla" panose="02000000000000000000" pitchFamily="2" charset="-78"/>
                <a:cs typeface="Sakkal Majalla" panose="02000000000000000000" pitchFamily="2" charset="-78"/>
              </a:rPr>
              <a:t>قانون العمل – قان322 – قان806</a:t>
            </a:r>
          </a:p>
          <a:p>
            <a:pPr algn="ctr"/>
            <a:r>
              <a:rPr lang="ar-BH" sz="3200" b="1" dirty="0">
                <a:solidFill>
                  <a:schemeClr val="tx1"/>
                </a:solidFill>
                <a:latin typeface="Sakkal Majalla" panose="02000000000000000000" pitchFamily="2" charset="-78"/>
                <a:cs typeface="Sakkal Majalla" panose="02000000000000000000" pitchFamily="2" charset="-78"/>
              </a:rPr>
              <a:t>الوحدة الثالثة: الدرس السادس</a:t>
            </a:r>
          </a:p>
          <a:p>
            <a:pPr algn="ctr"/>
            <a:r>
              <a:rPr lang="ar-BH" sz="3200" b="1" dirty="0">
                <a:solidFill>
                  <a:schemeClr val="tx1"/>
                </a:solidFill>
                <a:latin typeface="Sakkal Majalla" panose="02000000000000000000" pitchFamily="2" charset="-78"/>
                <a:cs typeface="Sakkal Majalla" panose="02000000000000000000" pitchFamily="2" charset="-78"/>
              </a:rPr>
              <a:t>التزام صاحب العمل </a:t>
            </a:r>
            <a:r>
              <a:rPr lang="ar-BH" sz="3200" b="1" dirty="0" smtClean="0">
                <a:solidFill>
                  <a:schemeClr val="tx1"/>
                </a:solidFill>
                <a:latin typeface="Sakkal Majalla" panose="02000000000000000000" pitchFamily="2" charset="-78"/>
                <a:cs typeface="Sakkal Majalla" panose="02000000000000000000" pitchFamily="2" charset="-78"/>
              </a:rPr>
              <a:t>الوفاء بالأجر (المنح والمكافآت)</a:t>
            </a:r>
            <a:endParaRPr lang="ar-BH" sz="3200" b="1" dirty="0">
              <a:solidFill>
                <a:schemeClr val="tx1"/>
              </a:solidFill>
              <a:latin typeface="Sakkal Majalla" panose="02000000000000000000" pitchFamily="2" charset="-78"/>
              <a:cs typeface="Sakkal Majalla" panose="02000000000000000000" pitchFamily="2" charset="-78"/>
            </a:endParaRPr>
          </a:p>
        </p:txBody>
      </p:sp>
      <p:pic>
        <p:nvPicPr>
          <p:cNvPr id="6" name="Picture 5"/>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176806" y="425217"/>
            <a:ext cx="7162800" cy="1182210"/>
          </a:xfrm>
          <a:prstGeom prst="rect">
            <a:avLst/>
          </a:prstGeom>
        </p:spPr>
      </p:pic>
      <p:sp>
        <p:nvSpPr>
          <p:cNvPr id="7" name="Rectangle 6"/>
          <p:cNvSpPr/>
          <p:nvPr/>
        </p:nvSpPr>
        <p:spPr>
          <a:xfrm>
            <a:off x="9815736" y="6509697"/>
            <a:ext cx="2376264" cy="348303"/>
          </a:xfrm>
          <a:prstGeom prst="rect">
            <a:avLst/>
          </a:prstGeom>
          <a:solidFill>
            <a:schemeClr val="bg1">
              <a:lumMod val="9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الفصل الدراسي الثاني -2020 /2021م</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5361233" y="6509696"/>
            <a:ext cx="2376264" cy="348303"/>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المرحلة الثانوية – المستوى الثاني</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0" y="6520594"/>
            <a:ext cx="165618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الصفحات 60 - 64</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32995233"/>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200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397" y="1235700"/>
            <a:ext cx="9390174" cy="4825675"/>
          </a:xfr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ormAutofit fontScale="90000"/>
          </a:bodyPr>
          <a:lstStyle/>
          <a:p>
            <a:pPr algn="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4000" b="1" dirty="0" smtClean="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4- </a:t>
            </a:r>
            <a:r>
              <a:rPr lang="ar-BH" sz="40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وسيلة الوفاء بالأجر</a:t>
            </a:r>
            <a:r>
              <a:rPr lang="ar-BH" sz="4000" b="1" dirty="0" smtClean="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en-US" sz="4400" b="1" dirty="0">
                <a:solidFill>
                  <a:schemeClr val="tx1"/>
                </a:solidFill>
                <a:cs typeface="AL-Mohanad" pitchFamily="2" charset="-78"/>
              </a:rPr>
              <a:t/>
            </a:r>
            <a:br>
              <a:rPr lang="en-US" sz="4400" b="1" dirty="0">
                <a:solidFill>
                  <a:schemeClr val="tx1"/>
                </a:solidFill>
                <a:cs typeface="AL-Mohanad" pitchFamily="2" charset="-78"/>
              </a:rPr>
            </a:br>
            <a:r>
              <a:rPr lang="ar-BH" sz="4000" b="1" dirty="0" smtClean="0">
                <a:solidFill>
                  <a:schemeClr val="tx1"/>
                </a:solidFill>
                <a:latin typeface="Simplified Arabic" pitchFamily="18" charset="-78"/>
                <a:cs typeface="Simplified Arabic" pitchFamily="18" charset="-78"/>
              </a:rPr>
              <a:t/>
            </a:r>
            <a:br>
              <a:rPr lang="ar-BH" sz="4000" b="1" dirty="0" smtClean="0">
                <a:solidFill>
                  <a:schemeClr val="tx1"/>
                </a:solidFill>
                <a:latin typeface="Simplified Arabic" pitchFamily="18" charset="-78"/>
                <a:cs typeface="Simplified Arabic" pitchFamily="18" charset="-78"/>
              </a:rPr>
            </a:br>
            <a:r>
              <a:rPr lang="ar-BH" sz="3600" b="1" dirty="0" smtClean="0">
                <a:solidFill>
                  <a:schemeClr val="tx1"/>
                </a:solidFill>
                <a:latin typeface="Sakkal Majalla" panose="02000000000000000000" pitchFamily="2" charset="-78"/>
                <a:cs typeface="Sakkal Majalla" panose="02000000000000000000" pitchFamily="2" charset="-78"/>
              </a:rPr>
              <a:t>الأصل في الوفاء بالأجر أن يدفع بالعملة الرسمية للبلاد وهي الدينار البحريني، ويجوز بالاتفاق أن يدفع بعملة أجنبية متداولة قانونًا؛ كالدولار أو الريال.</a:t>
            </a:r>
            <a:r>
              <a:rPr lang="en-US" sz="3600" b="1" dirty="0" smtClean="0">
                <a:solidFill>
                  <a:schemeClr val="tx1"/>
                </a:solidFill>
                <a:latin typeface="Sakkal Majalla" panose="02000000000000000000" pitchFamily="2" charset="-78"/>
                <a:cs typeface="Sakkal Majalla" panose="02000000000000000000" pitchFamily="2" charset="-78"/>
              </a:rPr>
              <a:t/>
            </a:r>
            <a:br>
              <a:rPr lang="en-US" sz="3600" b="1" dirty="0" smtClean="0">
                <a:solidFill>
                  <a:schemeClr val="tx1"/>
                </a:solidFill>
                <a:latin typeface="Sakkal Majalla" panose="02000000000000000000" pitchFamily="2" charset="-78"/>
                <a:cs typeface="Sakkal Majalla" panose="02000000000000000000" pitchFamily="2" charset="-78"/>
              </a:rPr>
            </a:br>
            <a:r>
              <a:rPr lang="ar-BH" sz="3600" b="1" dirty="0" smtClean="0">
                <a:solidFill>
                  <a:schemeClr val="tx1"/>
                </a:solidFill>
                <a:latin typeface="Sakkal Majalla" panose="02000000000000000000" pitchFamily="2" charset="-78"/>
                <a:cs typeface="Sakkal Majalla" panose="02000000000000000000" pitchFamily="2" charset="-78"/>
              </a:rPr>
              <a:t/>
            </a:r>
            <a:br>
              <a:rPr lang="ar-BH" sz="3600" b="1" dirty="0" smtClean="0">
                <a:solidFill>
                  <a:schemeClr val="tx1"/>
                </a:solidFill>
                <a:latin typeface="Sakkal Majalla" panose="02000000000000000000" pitchFamily="2" charset="-78"/>
                <a:cs typeface="Sakkal Majalla" panose="02000000000000000000" pitchFamily="2" charset="-78"/>
              </a:rPr>
            </a:br>
            <a:r>
              <a:rPr lang="ar-BH" sz="3600" b="1" dirty="0">
                <a:latin typeface="Sakkal Majalla" panose="02000000000000000000" pitchFamily="2" charset="-78"/>
                <a:cs typeface="Sakkal Majalla" panose="02000000000000000000" pitchFamily="2" charset="-78"/>
              </a:rPr>
              <a:t/>
            </a:r>
            <a:br>
              <a:rPr lang="ar-BH" sz="3600" b="1" dirty="0">
                <a:latin typeface="Sakkal Majalla" panose="02000000000000000000" pitchFamily="2" charset="-78"/>
                <a:cs typeface="Sakkal Majalla" panose="02000000000000000000" pitchFamily="2" charset="-78"/>
              </a:rPr>
            </a:br>
            <a:r>
              <a:rPr lang="ar-BH" sz="3600" b="1" dirty="0" smtClean="0">
                <a:solidFill>
                  <a:schemeClr val="tx1"/>
                </a:solidFill>
                <a:latin typeface="Sakkal Majalla" panose="02000000000000000000" pitchFamily="2" charset="-78"/>
                <a:cs typeface="Sakkal Majalla" panose="02000000000000000000" pitchFamily="2" charset="-78"/>
              </a:rPr>
              <a:t>لكن لا يجوز الوفاء بغير النقود، كما لا يجوز إلزام العامل بشراء أغذية أو سلع من محلات مملوكة لصاحب العمل أو لغيره أو مما ينتجه أو يقدمه من خدمات.</a:t>
            </a:r>
            <a:r>
              <a:rPr lang="ar-BH" sz="3600" b="1" dirty="0" smtClean="0">
                <a:solidFill>
                  <a:schemeClr val="tx1"/>
                </a:solidFill>
                <a:latin typeface="Simplified Arabic" pitchFamily="18" charset="-78"/>
                <a:cs typeface="Simplified Arabic" pitchFamily="18" charset="-78"/>
              </a:rPr>
              <a:t/>
            </a:r>
            <a:br>
              <a:rPr lang="ar-BH" sz="3600" b="1" dirty="0" smtClean="0">
                <a:solidFill>
                  <a:schemeClr val="tx1"/>
                </a:solidFill>
                <a:latin typeface="Simplified Arabic" pitchFamily="18" charset="-78"/>
                <a:cs typeface="Simplified Arabic" pitchFamily="18"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endParaRPr lang="en-US" sz="4000" b="1" dirty="0">
              <a:solidFill>
                <a:schemeClr val="tx1"/>
              </a:solidFill>
              <a:cs typeface="AL-Mohanad" pitchFamily="2" charset="-78"/>
            </a:endParaRPr>
          </a:p>
        </p:txBody>
      </p:sp>
      <p:cxnSp>
        <p:nvCxnSpPr>
          <p:cNvPr id="4" name="Straight Connector 3"/>
          <p:cNvCxnSpPr/>
          <p:nvPr/>
        </p:nvCxnSpPr>
        <p:spPr>
          <a:xfrm>
            <a:off x="215981" y="6465525"/>
            <a:ext cx="1185817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29153" y="32664"/>
            <a:ext cx="315155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 (المنح والمكافآت)</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9" name="Rectangle 8"/>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449195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235" y="989937"/>
            <a:ext cx="9373925" cy="4825675"/>
          </a:xfr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ormAutofit/>
          </a:bodyPr>
          <a:lstStyle/>
          <a:p>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40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5- إثبات الوفاء بالأجر</a:t>
            </a:r>
            <a:r>
              <a:rPr lang="ar-BH" sz="36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br>
              <a:rPr lang="ar-BH" sz="36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BH" sz="4000" b="1" dirty="0" smtClean="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BH" sz="4000" b="1" dirty="0" smtClean="0">
                <a:solidFill>
                  <a:schemeClr val="tx1"/>
                </a:solidFill>
                <a:latin typeface="Sakkal Majalla" panose="02000000000000000000" pitchFamily="2" charset="-78"/>
                <a:cs typeface="Sakkal Majalla" panose="02000000000000000000" pitchFamily="2" charset="-78"/>
              </a:rPr>
              <a:t/>
            </a:r>
            <a:br>
              <a:rPr lang="ar-BH" sz="4000" b="1" dirty="0" smtClean="0">
                <a:solidFill>
                  <a:schemeClr val="tx1"/>
                </a:solidFill>
                <a:latin typeface="Sakkal Majalla" panose="02000000000000000000" pitchFamily="2" charset="-78"/>
                <a:cs typeface="Sakkal Majalla" panose="02000000000000000000" pitchFamily="2" charset="-78"/>
              </a:rPr>
            </a:br>
            <a:r>
              <a:rPr lang="ar-BH" sz="3600" b="1" dirty="0" smtClean="0">
                <a:solidFill>
                  <a:schemeClr val="tx1"/>
                </a:solidFill>
                <a:latin typeface="Sakkal Majalla" panose="02000000000000000000" pitchFamily="2" charset="-78"/>
                <a:cs typeface="Sakkal Majalla" panose="02000000000000000000" pitchFamily="2" charset="-78"/>
              </a:rPr>
              <a:t>يمكن لصاحب العمل إثبات الأجر من خلال إفادة من البنك بإجراء التحويل على حساب العامل، أو توقيع العامل في السجل المعد للأجور، بما يفيد تسلمه لأجره.  </a:t>
            </a:r>
            <a:r>
              <a:rPr lang="ar-BH" sz="3600" b="1" dirty="0">
                <a:latin typeface="Simplified Arabic" pitchFamily="18" charset="-78"/>
                <a:cs typeface="Simplified Arabic" pitchFamily="18" charset="-78"/>
              </a:rPr>
              <a:t/>
            </a:r>
            <a:br>
              <a:rPr lang="ar-BH" sz="3600" b="1" dirty="0">
                <a:latin typeface="Simplified Arabic" pitchFamily="18" charset="-78"/>
                <a:cs typeface="Simplified Arabic" pitchFamily="18"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endParaRPr lang="en-US" sz="4000" b="1" dirty="0">
              <a:solidFill>
                <a:schemeClr val="tx1"/>
              </a:solidFill>
              <a:cs typeface="AL-Mohanad" pitchFamily="2" charset="-78"/>
            </a:endParaRPr>
          </a:p>
        </p:txBody>
      </p:sp>
      <p:cxnSp>
        <p:nvCxnSpPr>
          <p:cNvPr id="4" name="Straight Connector 3"/>
          <p:cNvCxnSpPr/>
          <p:nvPr/>
        </p:nvCxnSpPr>
        <p:spPr>
          <a:xfrm>
            <a:off x="229630" y="6424582"/>
            <a:ext cx="1185817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29153" y="32664"/>
            <a:ext cx="315155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 (المنح والمكافآت)</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9" name="Rectangle 8"/>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65836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155" y="1257887"/>
            <a:ext cx="9186676" cy="5071782"/>
          </a:xfr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a:normAutofit fontScale="90000"/>
          </a:bodyPr>
          <a:lstStyle/>
          <a:p>
            <a:pPr rtl="1"/>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smtClean="0">
                <a:solidFill>
                  <a:srgbClr val="FF0000"/>
                </a:solidFill>
                <a:effectLst>
                  <a:outerShdw blurRad="38100" dist="38100" dir="2700000" algn="tl">
                    <a:srgbClr val="000000">
                      <a:alpha val="43137"/>
                    </a:srgbClr>
                  </a:outerShdw>
                </a:effectLst>
                <a:cs typeface="AL-Mohanad" pitchFamily="2" charset="-78"/>
              </a:rPr>
              <a:t/>
            </a:r>
            <a:br>
              <a:rPr lang="ar-BH" sz="3600" b="1" dirty="0" smtClean="0">
                <a:solidFill>
                  <a:srgbClr val="FF0000"/>
                </a:solidFill>
                <a:effectLst>
                  <a:outerShdw blurRad="38100" dist="38100" dir="2700000" algn="tl">
                    <a:srgbClr val="000000">
                      <a:alpha val="43137"/>
                    </a:srgbClr>
                  </a:outerShdw>
                </a:effectLst>
                <a:cs typeface="AL-Mohanad" pitchFamily="2" charset="-78"/>
              </a:rPr>
            </a:br>
            <a:r>
              <a:rPr lang="ar-BH" sz="4000" b="1" dirty="0" smtClean="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6- سقوط حق العامل في المطالبة القضائية بالأجر:</a:t>
            </a:r>
            <a:r>
              <a:rPr lang="en-US" sz="4000" b="1" dirty="0" smtClean="0">
                <a:solidFill>
                  <a:schemeClr val="tx1"/>
                </a:solidFill>
                <a:latin typeface="Sakkal Majalla" panose="02000000000000000000" pitchFamily="2" charset="-78"/>
                <a:cs typeface="Sakkal Majalla" panose="02000000000000000000" pitchFamily="2" charset="-78"/>
              </a:rPr>
              <a:t/>
            </a:r>
            <a:br>
              <a:rPr lang="en-US" sz="4000" b="1" dirty="0" smtClean="0">
                <a:solidFill>
                  <a:schemeClr val="tx1"/>
                </a:solidFill>
                <a:latin typeface="Sakkal Majalla" panose="02000000000000000000" pitchFamily="2" charset="-78"/>
                <a:cs typeface="Sakkal Majalla" panose="02000000000000000000" pitchFamily="2" charset="-78"/>
              </a:rPr>
            </a:br>
            <a:r>
              <a:rPr lang="ar-BH" sz="4000" b="1" dirty="0" smtClean="0">
                <a:solidFill>
                  <a:schemeClr val="tx1"/>
                </a:solidFill>
                <a:latin typeface="Sakkal Majalla" panose="02000000000000000000" pitchFamily="2" charset="-78"/>
                <a:cs typeface="Sakkal Majalla" panose="02000000000000000000" pitchFamily="2" charset="-78"/>
              </a:rPr>
              <a:t/>
            </a:r>
            <a:br>
              <a:rPr lang="ar-BH" sz="4000" b="1" dirty="0" smtClean="0">
                <a:solidFill>
                  <a:schemeClr val="tx1"/>
                </a:solidFill>
                <a:latin typeface="Sakkal Majalla" panose="02000000000000000000" pitchFamily="2" charset="-78"/>
                <a:cs typeface="Sakkal Majalla" panose="02000000000000000000" pitchFamily="2" charset="-78"/>
              </a:rPr>
            </a:br>
            <a:r>
              <a:rPr lang="ar-BH" sz="4000" b="1" dirty="0" smtClean="0">
                <a:solidFill>
                  <a:schemeClr val="tx1"/>
                </a:solidFill>
                <a:latin typeface="Sakkal Majalla" panose="02000000000000000000" pitchFamily="2" charset="-78"/>
                <a:cs typeface="Sakkal Majalla" panose="02000000000000000000" pitchFamily="2" charset="-78"/>
              </a:rPr>
              <a:t/>
            </a:r>
            <a:br>
              <a:rPr lang="ar-BH" sz="4000" b="1" dirty="0" smtClean="0">
                <a:solidFill>
                  <a:schemeClr val="tx1"/>
                </a:solidFill>
                <a:latin typeface="Sakkal Majalla" panose="02000000000000000000" pitchFamily="2" charset="-78"/>
                <a:cs typeface="Sakkal Majalla" panose="02000000000000000000" pitchFamily="2" charset="-78"/>
              </a:rPr>
            </a:br>
            <a:r>
              <a:rPr lang="ar-BH" sz="3600" b="1" dirty="0" smtClean="0">
                <a:solidFill>
                  <a:schemeClr val="tx1"/>
                </a:solidFill>
                <a:latin typeface="Sakkal Majalla" panose="02000000000000000000" pitchFamily="2" charset="-78"/>
                <a:cs typeface="Sakkal Majalla" panose="02000000000000000000" pitchFamily="2" charset="-78"/>
              </a:rPr>
              <a:t>إذا انتهى عقد العمل فإن الدعاوى الناشئة عن عقد العمل تسقط بمضي سنة تبدأ من انتهاء العقد، وإذا كان عقد العمل قائمًا فيتقادم الحق في الأجر بمضي خمس سنوات من تاريخ استحقاقه.</a:t>
            </a: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endParaRPr lang="en-US" sz="4000" b="1" dirty="0">
              <a:solidFill>
                <a:schemeClr val="tx1"/>
              </a:solidFill>
              <a:cs typeface="AL-Mohanad" pitchFamily="2" charset="-78"/>
            </a:endParaRPr>
          </a:p>
        </p:txBody>
      </p:sp>
      <p:cxnSp>
        <p:nvCxnSpPr>
          <p:cNvPr id="4" name="Straight Connector 3"/>
          <p:cNvCxnSpPr/>
          <p:nvPr/>
        </p:nvCxnSpPr>
        <p:spPr>
          <a:xfrm>
            <a:off x="72572" y="6430869"/>
            <a:ext cx="11916228"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29153" y="32664"/>
            <a:ext cx="315155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 (المنح والمكافآت)</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9" name="Rectangle 8"/>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07435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872" y="532263"/>
            <a:ext cx="10039139" cy="5482538"/>
          </a:xfr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a:lstStyle/>
          <a:p>
            <a:pPr rtl="1"/>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endParaRPr lang="en-US" sz="4000" b="1" dirty="0">
              <a:solidFill>
                <a:schemeClr val="tx1"/>
              </a:solidFill>
              <a:cs typeface="AL-Mohanad" pitchFamily="2" charset="-78"/>
            </a:endParaRPr>
          </a:p>
        </p:txBody>
      </p:sp>
      <p:sp>
        <p:nvSpPr>
          <p:cNvPr id="7" name="Oval 6"/>
          <p:cNvSpPr/>
          <p:nvPr/>
        </p:nvSpPr>
        <p:spPr>
          <a:xfrm>
            <a:off x="761863" y="4798054"/>
            <a:ext cx="2060620" cy="890791"/>
          </a:xfrm>
          <a:prstGeom prst="ellipse">
            <a:avLst/>
          </a:prstGeom>
          <a:solidFill>
            <a:schemeClr val="accent1">
              <a:lumMod val="40000"/>
              <a:lumOff val="6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p:cNvSpPr/>
          <p:nvPr/>
        </p:nvSpPr>
        <p:spPr>
          <a:xfrm>
            <a:off x="1720822" y="2078068"/>
            <a:ext cx="2060620" cy="890791"/>
          </a:xfrm>
          <a:prstGeom prst="ellipse">
            <a:avLst/>
          </a:prstGeom>
          <a:solidFill>
            <a:schemeClr val="accent6">
              <a:lumMod val="40000"/>
              <a:lumOff val="6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p:cNvSpPr/>
          <p:nvPr/>
        </p:nvSpPr>
        <p:spPr>
          <a:xfrm>
            <a:off x="4254928" y="1996135"/>
            <a:ext cx="2060620" cy="890791"/>
          </a:xfrm>
          <a:prstGeom prst="ellipse">
            <a:avLst/>
          </a:prstGeom>
          <a:solidFill>
            <a:schemeClr val="accent6">
              <a:lumMod val="40000"/>
              <a:lumOff val="6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6964088" y="2043368"/>
            <a:ext cx="2060620" cy="890791"/>
          </a:xfrm>
          <a:prstGeom prst="ellipse">
            <a:avLst/>
          </a:prstGeom>
          <a:solidFill>
            <a:schemeClr val="accent6">
              <a:lumMod val="40000"/>
              <a:lumOff val="6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6298376" y="3406578"/>
            <a:ext cx="2060620" cy="890791"/>
          </a:xfrm>
          <a:prstGeom prst="ellipse">
            <a:avLst/>
          </a:prstGeom>
          <a:solidFill>
            <a:schemeClr val="accent2">
              <a:lumMod val="40000"/>
              <a:lumOff val="6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Oval 13"/>
          <p:cNvSpPr/>
          <p:nvPr/>
        </p:nvSpPr>
        <p:spPr>
          <a:xfrm>
            <a:off x="2376759" y="3503991"/>
            <a:ext cx="2060620" cy="890791"/>
          </a:xfrm>
          <a:prstGeom prst="ellipse">
            <a:avLst/>
          </a:prstGeom>
          <a:solidFill>
            <a:schemeClr val="accent2">
              <a:lumMod val="40000"/>
              <a:lumOff val="6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Oval 14"/>
          <p:cNvSpPr/>
          <p:nvPr/>
        </p:nvSpPr>
        <p:spPr>
          <a:xfrm>
            <a:off x="4237756" y="702953"/>
            <a:ext cx="2060620" cy="890791"/>
          </a:xfrm>
          <a:prstGeom prst="ellipse">
            <a:avLst/>
          </a:prstGeom>
          <a:solidFill>
            <a:schemeClr val="accent6">
              <a:lumMod val="40000"/>
              <a:lumOff val="6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Oval 15"/>
          <p:cNvSpPr/>
          <p:nvPr/>
        </p:nvSpPr>
        <p:spPr>
          <a:xfrm>
            <a:off x="3164522" y="4870542"/>
            <a:ext cx="2060620" cy="890791"/>
          </a:xfrm>
          <a:prstGeom prst="ellipse">
            <a:avLst/>
          </a:prstGeom>
          <a:solidFill>
            <a:schemeClr val="accent1">
              <a:lumMod val="40000"/>
              <a:lumOff val="6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Oval 16"/>
          <p:cNvSpPr/>
          <p:nvPr/>
        </p:nvSpPr>
        <p:spPr>
          <a:xfrm>
            <a:off x="5574664" y="4914432"/>
            <a:ext cx="2060620" cy="890791"/>
          </a:xfrm>
          <a:prstGeom prst="ellipse">
            <a:avLst/>
          </a:prstGeom>
          <a:solidFill>
            <a:schemeClr val="accent1">
              <a:lumMod val="40000"/>
              <a:lumOff val="6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Oval 17"/>
          <p:cNvSpPr/>
          <p:nvPr/>
        </p:nvSpPr>
        <p:spPr>
          <a:xfrm>
            <a:off x="7855175" y="4887374"/>
            <a:ext cx="2060620" cy="890791"/>
          </a:xfrm>
          <a:prstGeom prst="ellipse">
            <a:avLst/>
          </a:prstGeom>
          <a:solidFill>
            <a:schemeClr val="accent1">
              <a:lumMod val="40000"/>
              <a:lumOff val="6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TextBox 19"/>
          <p:cNvSpPr txBox="1"/>
          <p:nvPr/>
        </p:nvSpPr>
        <p:spPr>
          <a:xfrm>
            <a:off x="4488894" y="963682"/>
            <a:ext cx="1558344" cy="400110"/>
          </a:xfrm>
          <a:prstGeom prst="rect">
            <a:avLst/>
          </a:prstGeom>
          <a:noFill/>
        </p:spPr>
        <p:txBody>
          <a:bodyPr wrap="square" rtlCol="0">
            <a:spAutoFit/>
          </a:bodyPr>
          <a:lstStyle/>
          <a:p>
            <a:pPr algn="ctr"/>
            <a:r>
              <a:rPr lang="ar-BH" sz="2000" b="1" dirty="0" smtClean="0">
                <a:latin typeface="Sakkal Majalla" panose="02000000000000000000" pitchFamily="2" charset="-78"/>
                <a:cs typeface="Sakkal Majalla" panose="02000000000000000000" pitchFamily="2" charset="-78"/>
              </a:rPr>
              <a:t>حماية الأجر</a:t>
            </a:r>
            <a:endParaRPr lang="en-US" sz="2000" b="1" dirty="0">
              <a:latin typeface="Sakkal Majalla" panose="02000000000000000000" pitchFamily="2" charset="-78"/>
              <a:cs typeface="Sakkal Majalla" panose="02000000000000000000" pitchFamily="2" charset="-78"/>
            </a:endParaRPr>
          </a:p>
        </p:txBody>
      </p:sp>
      <p:sp>
        <p:nvSpPr>
          <p:cNvPr id="21" name="TextBox 20"/>
          <p:cNvSpPr txBox="1"/>
          <p:nvPr/>
        </p:nvSpPr>
        <p:spPr>
          <a:xfrm>
            <a:off x="1886053" y="2175599"/>
            <a:ext cx="1558344" cy="707886"/>
          </a:xfrm>
          <a:prstGeom prst="rect">
            <a:avLst/>
          </a:prstGeom>
          <a:noFill/>
        </p:spPr>
        <p:txBody>
          <a:bodyPr wrap="square" rtlCol="0">
            <a:spAutoFit/>
          </a:bodyPr>
          <a:lstStyle>
            <a:defPPr>
              <a:defRPr lang="en-US"/>
            </a:defPPr>
            <a:lvl1pPr algn="ctr">
              <a:defRPr>
                <a:cs typeface="Bader" pitchFamily="2" charset="-78"/>
              </a:defRPr>
            </a:lvl1pPr>
          </a:lstStyle>
          <a:p>
            <a:r>
              <a:rPr lang="ar-BH" sz="2000" b="1" dirty="0">
                <a:latin typeface="Sakkal Majalla" panose="02000000000000000000" pitchFamily="2" charset="-78"/>
                <a:cs typeface="Sakkal Majalla" panose="02000000000000000000" pitchFamily="2" charset="-78"/>
              </a:rPr>
              <a:t>مواجهة دائني صاحب العمل</a:t>
            </a:r>
            <a:endParaRPr lang="en-US" sz="2000" b="1" dirty="0">
              <a:latin typeface="Sakkal Majalla" panose="02000000000000000000" pitchFamily="2" charset="-78"/>
              <a:cs typeface="Sakkal Majalla" panose="02000000000000000000" pitchFamily="2" charset="-78"/>
            </a:endParaRPr>
          </a:p>
        </p:txBody>
      </p:sp>
      <p:sp>
        <p:nvSpPr>
          <p:cNvPr id="22" name="TextBox 21"/>
          <p:cNvSpPr txBox="1"/>
          <p:nvPr/>
        </p:nvSpPr>
        <p:spPr>
          <a:xfrm>
            <a:off x="4506066" y="2124537"/>
            <a:ext cx="1558344" cy="707886"/>
          </a:xfrm>
          <a:prstGeom prst="rect">
            <a:avLst/>
          </a:prstGeom>
          <a:noFill/>
        </p:spPr>
        <p:txBody>
          <a:bodyPr wrap="square" rtlCol="0">
            <a:spAutoFit/>
          </a:bodyPr>
          <a:lstStyle>
            <a:defPPr>
              <a:defRPr lang="en-US"/>
            </a:defPPr>
            <a:lvl1pPr algn="ctr">
              <a:defRPr>
                <a:cs typeface="Bader" pitchFamily="2" charset="-78"/>
              </a:defRPr>
            </a:lvl1pPr>
          </a:lstStyle>
          <a:p>
            <a:r>
              <a:rPr lang="ar-BH" sz="2000" b="1" dirty="0">
                <a:latin typeface="Sakkal Majalla" panose="02000000000000000000" pitchFamily="2" charset="-78"/>
                <a:cs typeface="Sakkal Majalla" panose="02000000000000000000" pitchFamily="2" charset="-78"/>
              </a:rPr>
              <a:t>مواجهة صاحب العمل</a:t>
            </a:r>
            <a:endParaRPr lang="en-US" sz="2000" b="1" dirty="0">
              <a:latin typeface="Sakkal Majalla" panose="02000000000000000000" pitchFamily="2" charset="-78"/>
              <a:cs typeface="Sakkal Majalla" panose="02000000000000000000" pitchFamily="2" charset="-78"/>
            </a:endParaRPr>
          </a:p>
        </p:txBody>
      </p:sp>
      <p:sp>
        <p:nvSpPr>
          <p:cNvPr id="23" name="TextBox 22"/>
          <p:cNvSpPr txBox="1"/>
          <p:nvPr/>
        </p:nvSpPr>
        <p:spPr>
          <a:xfrm>
            <a:off x="7298991" y="2205471"/>
            <a:ext cx="1558344" cy="707886"/>
          </a:xfrm>
          <a:prstGeom prst="rect">
            <a:avLst/>
          </a:prstGeom>
          <a:noFill/>
        </p:spPr>
        <p:txBody>
          <a:bodyPr wrap="square" rtlCol="0">
            <a:spAutoFit/>
          </a:bodyPr>
          <a:lstStyle>
            <a:defPPr>
              <a:defRPr lang="en-US"/>
            </a:defPPr>
            <a:lvl1pPr algn="ctr">
              <a:defRPr>
                <a:cs typeface="Bader" pitchFamily="2" charset="-78"/>
              </a:defRPr>
            </a:lvl1pPr>
          </a:lstStyle>
          <a:p>
            <a:r>
              <a:rPr lang="ar-BH" sz="2000" b="1" dirty="0">
                <a:latin typeface="Sakkal Majalla" panose="02000000000000000000" pitchFamily="2" charset="-78"/>
                <a:cs typeface="Sakkal Majalla" panose="02000000000000000000" pitchFamily="2" charset="-78"/>
              </a:rPr>
              <a:t>مواجهة دائني العامل</a:t>
            </a:r>
            <a:endParaRPr lang="en-US" sz="2000" b="1" dirty="0">
              <a:latin typeface="Sakkal Majalla" panose="02000000000000000000" pitchFamily="2" charset="-78"/>
              <a:cs typeface="Sakkal Majalla" panose="02000000000000000000" pitchFamily="2" charset="-78"/>
            </a:endParaRPr>
          </a:p>
        </p:txBody>
      </p:sp>
      <p:sp>
        <p:nvSpPr>
          <p:cNvPr id="24" name="TextBox 23"/>
          <p:cNvSpPr txBox="1"/>
          <p:nvPr/>
        </p:nvSpPr>
        <p:spPr>
          <a:xfrm>
            <a:off x="2627897" y="3674517"/>
            <a:ext cx="1558344" cy="646331"/>
          </a:xfrm>
          <a:prstGeom prst="rect">
            <a:avLst/>
          </a:prstGeom>
          <a:noFill/>
        </p:spPr>
        <p:txBody>
          <a:bodyPr wrap="square" rtlCol="0">
            <a:spAutoFit/>
          </a:bodyPr>
          <a:lstStyle>
            <a:defPPr>
              <a:defRPr lang="en-US"/>
            </a:defPPr>
            <a:lvl1pPr algn="ctr">
              <a:defRPr>
                <a:cs typeface="Bader" pitchFamily="2" charset="-78"/>
              </a:defRPr>
            </a:lvl1pPr>
          </a:lstStyle>
          <a:p>
            <a:r>
              <a:rPr lang="ar-BH" b="1" dirty="0">
                <a:latin typeface="Sakkal Majalla" panose="02000000000000000000" pitchFamily="2" charset="-78"/>
                <a:cs typeface="Sakkal Majalla" panose="02000000000000000000" pitchFamily="2" charset="-78"/>
              </a:rPr>
              <a:t>ضمانات استيفاء الأجر</a:t>
            </a:r>
            <a:endParaRPr lang="en-US" b="1" dirty="0">
              <a:latin typeface="Sakkal Majalla" panose="02000000000000000000" pitchFamily="2" charset="-78"/>
              <a:cs typeface="Sakkal Majalla" panose="02000000000000000000" pitchFamily="2" charset="-78"/>
            </a:endParaRPr>
          </a:p>
        </p:txBody>
      </p:sp>
      <p:sp>
        <p:nvSpPr>
          <p:cNvPr id="25" name="TextBox 24"/>
          <p:cNvSpPr txBox="1"/>
          <p:nvPr/>
        </p:nvSpPr>
        <p:spPr>
          <a:xfrm>
            <a:off x="6549514" y="3549300"/>
            <a:ext cx="1558344" cy="646331"/>
          </a:xfrm>
          <a:prstGeom prst="rect">
            <a:avLst/>
          </a:prstGeom>
          <a:noFill/>
        </p:spPr>
        <p:txBody>
          <a:bodyPr wrap="square" rtlCol="0">
            <a:spAutoFit/>
          </a:bodyPr>
          <a:lstStyle>
            <a:defPPr>
              <a:defRPr lang="en-US"/>
            </a:defPPr>
            <a:lvl1pPr algn="ctr">
              <a:defRPr>
                <a:cs typeface="Bader" pitchFamily="2" charset="-78"/>
              </a:defRPr>
            </a:lvl1pPr>
          </a:lstStyle>
          <a:p>
            <a:r>
              <a:rPr lang="ar-BH" b="1" dirty="0">
                <a:latin typeface="Sakkal Majalla" panose="02000000000000000000" pitchFamily="2" charset="-78"/>
                <a:cs typeface="Sakkal Majalla" panose="02000000000000000000" pitchFamily="2" charset="-78"/>
              </a:rPr>
              <a:t>الاقتطاع في الحالات الآتية:</a:t>
            </a:r>
            <a:endParaRPr lang="en-US" b="1" dirty="0">
              <a:latin typeface="Sakkal Majalla" panose="02000000000000000000" pitchFamily="2" charset="-78"/>
              <a:cs typeface="Sakkal Majalla" panose="02000000000000000000" pitchFamily="2" charset="-78"/>
            </a:endParaRPr>
          </a:p>
        </p:txBody>
      </p:sp>
      <p:sp>
        <p:nvSpPr>
          <p:cNvPr id="26" name="TextBox 25"/>
          <p:cNvSpPr txBox="1"/>
          <p:nvPr/>
        </p:nvSpPr>
        <p:spPr>
          <a:xfrm>
            <a:off x="954479" y="5049558"/>
            <a:ext cx="1558344" cy="369332"/>
          </a:xfrm>
          <a:prstGeom prst="rect">
            <a:avLst/>
          </a:prstGeom>
          <a:noFill/>
        </p:spPr>
        <p:txBody>
          <a:bodyPr wrap="square" rtlCol="0">
            <a:spAutoFit/>
          </a:bodyPr>
          <a:lstStyle>
            <a:defPPr>
              <a:defRPr lang="en-US"/>
            </a:defPPr>
            <a:lvl1pPr algn="ctr">
              <a:defRPr>
                <a:cs typeface="Bader" pitchFamily="2" charset="-78"/>
              </a:defRPr>
            </a:lvl1pPr>
          </a:lstStyle>
          <a:p>
            <a:r>
              <a:rPr lang="ar-BH" b="1" dirty="0"/>
              <a:t>جزاء تأديبي</a:t>
            </a:r>
            <a:endParaRPr lang="en-US" b="1" dirty="0"/>
          </a:p>
        </p:txBody>
      </p:sp>
      <p:sp>
        <p:nvSpPr>
          <p:cNvPr id="27" name="TextBox 26"/>
          <p:cNvSpPr txBox="1"/>
          <p:nvPr/>
        </p:nvSpPr>
        <p:spPr>
          <a:xfrm>
            <a:off x="3412484" y="5013404"/>
            <a:ext cx="1558344" cy="369332"/>
          </a:xfrm>
          <a:prstGeom prst="rect">
            <a:avLst/>
          </a:prstGeom>
          <a:noFill/>
        </p:spPr>
        <p:txBody>
          <a:bodyPr wrap="square" rtlCol="0">
            <a:spAutoFit/>
          </a:bodyPr>
          <a:lstStyle>
            <a:defPPr>
              <a:defRPr lang="en-US"/>
            </a:defPPr>
            <a:lvl1pPr algn="ctr">
              <a:defRPr>
                <a:cs typeface="Bader" pitchFamily="2" charset="-78"/>
              </a:defRPr>
            </a:lvl1pPr>
          </a:lstStyle>
          <a:p>
            <a:r>
              <a:rPr lang="ar-BH" b="1" dirty="0"/>
              <a:t>اشتراكات التأمينات </a:t>
            </a:r>
            <a:endParaRPr lang="en-US" b="1" dirty="0"/>
          </a:p>
        </p:txBody>
      </p:sp>
      <p:sp>
        <p:nvSpPr>
          <p:cNvPr id="28" name="TextBox 27"/>
          <p:cNvSpPr txBox="1"/>
          <p:nvPr/>
        </p:nvSpPr>
        <p:spPr>
          <a:xfrm>
            <a:off x="5760986" y="5154370"/>
            <a:ext cx="1558344" cy="369332"/>
          </a:xfrm>
          <a:prstGeom prst="rect">
            <a:avLst/>
          </a:prstGeom>
          <a:noFill/>
        </p:spPr>
        <p:txBody>
          <a:bodyPr wrap="square" rtlCol="0">
            <a:spAutoFit/>
          </a:bodyPr>
          <a:lstStyle>
            <a:defPPr>
              <a:defRPr lang="en-US"/>
            </a:defPPr>
            <a:lvl1pPr algn="ctr">
              <a:defRPr>
                <a:cs typeface="Bader" pitchFamily="2" charset="-78"/>
              </a:defRPr>
            </a:lvl1pPr>
          </a:lstStyle>
          <a:p>
            <a:r>
              <a:rPr lang="ar-BH" b="1" dirty="0"/>
              <a:t>سداد القرض</a:t>
            </a:r>
            <a:endParaRPr lang="en-US" b="1" dirty="0"/>
          </a:p>
        </p:txBody>
      </p:sp>
      <p:sp>
        <p:nvSpPr>
          <p:cNvPr id="29" name="TextBox 28"/>
          <p:cNvSpPr txBox="1"/>
          <p:nvPr/>
        </p:nvSpPr>
        <p:spPr>
          <a:xfrm>
            <a:off x="8101298" y="5134665"/>
            <a:ext cx="1558344" cy="369332"/>
          </a:xfrm>
          <a:prstGeom prst="rect">
            <a:avLst/>
          </a:prstGeom>
          <a:noFill/>
        </p:spPr>
        <p:txBody>
          <a:bodyPr wrap="square" rtlCol="0">
            <a:spAutoFit/>
          </a:bodyPr>
          <a:lstStyle>
            <a:defPPr>
              <a:defRPr lang="en-US"/>
            </a:defPPr>
            <a:lvl1pPr algn="ctr">
              <a:defRPr>
                <a:cs typeface="Bader" pitchFamily="2" charset="-78"/>
              </a:defRPr>
            </a:lvl1pPr>
          </a:lstStyle>
          <a:p>
            <a:r>
              <a:rPr lang="ar-BH" b="1" dirty="0"/>
              <a:t>تعويض </a:t>
            </a:r>
            <a:r>
              <a:rPr lang="ar-BH" b="1" dirty="0" err="1"/>
              <a:t>التلفيات</a:t>
            </a:r>
            <a:endParaRPr lang="en-US" b="1" dirty="0"/>
          </a:p>
        </p:txBody>
      </p:sp>
      <p:cxnSp>
        <p:nvCxnSpPr>
          <p:cNvPr id="31" name="Straight Connector 30"/>
          <p:cNvCxnSpPr/>
          <p:nvPr/>
        </p:nvCxnSpPr>
        <p:spPr>
          <a:xfrm flipV="1">
            <a:off x="2504343" y="1714829"/>
            <a:ext cx="5481469" cy="205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504343" y="1742753"/>
            <a:ext cx="0" cy="2062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7972024" y="1714829"/>
            <a:ext cx="13788" cy="2298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5" idx="4"/>
          </p:cNvCxnSpPr>
          <p:nvPr/>
        </p:nvCxnSpPr>
        <p:spPr>
          <a:xfrm>
            <a:off x="5268066" y="1593744"/>
            <a:ext cx="0" cy="3070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3390048" y="3129969"/>
            <a:ext cx="3938638" cy="79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3390048" y="3161651"/>
            <a:ext cx="0" cy="2440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7332209" y="3137889"/>
            <a:ext cx="0" cy="2440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8885485" y="4553641"/>
            <a:ext cx="0" cy="2440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574175" y="4541394"/>
            <a:ext cx="0" cy="2440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194832" y="4523719"/>
            <a:ext cx="0" cy="2440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1733651" y="4498223"/>
            <a:ext cx="0" cy="2440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748159" y="4476413"/>
            <a:ext cx="7137326" cy="473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285238" y="2899805"/>
            <a:ext cx="0" cy="209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3" idx="4"/>
          </p:cNvCxnSpPr>
          <p:nvPr/>
        </p:nvCxnSpPr>
        <p:spPr>
          <a:xfrm>
            <a:off x="7328686" y="4297369"/>
            <a:ext cx="0" cy="1790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367981" y="692181"/>
            <a:ext cx="3982030" cy="523220"/>
          </a:xfrm>
          <a:prstGeom prst="rect">
            <a:avLst/>
          </a:prstGeom>
          <a:noFill/>
        </p:spPr>
        <p:txBody>
          <a:bodyPr wrap="square" rtlCol="0">
            <a:spAutoFit/>
          </a:bodyPr>
          <a:lstStyle/>
          <a:p>
            <a:pPr algn="r"/>
            <a:r>
              <a:rPr lang="ar-BH" sz="2800" dirty="0" smtClean="0">
                <a:solidFill>
                  <a:srgbClr val="FF0000"/>
                </a:solidFill>
                <a:effectLst>
                  <a:outerShdw blurRad="38100" dist="38100" dir="2700000" algn="tl">
                    <a:srgbClr val="000000">
                      <a:alpha val="43137"/>
                    </a:srgbClr>
                  </a:outerShdw>
                </a:effectLst>
                <a:latin typeface="Simplified Arabic" pitchFamily="18" charset="-78"/>
                <a:cs typeface="Bader" pitchFamily="2" charset="-78"/>
              </a:rPr>
              <a:t> </a:t>
            </a:r>
            <a:r>
              <a:rPr lang="ar-BH" sz="2800" dirty="0" smtClean="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د-الحماية القانونية للأجر</a:t>
            </a:r>
            <a:r>
              <a:rPr lang="ar-BH" sz="2800" dirty="0" smtClean="0">
                <a:solidFill>
                  <a:srgbClr val="FF0000"/>
                </a:solidFill>
                <a:effectLst>
                  <a:outerShdw blurRad="38100" dist="38100" dir="2700000" algn="tl">
                    <a:srgbClr val="000000">
                      <a:alpha val="43137"/>
                    </a:srgbClr>
                  </a:outerShdw>
                </a:effectLst>
                <a:cs typeface="Bader" pitchFamily="2" charset="-78"/>
              </a:rPr>
              <a:t>:</a:t>
            </a:r>
            <a:endParaRPr lang="en-US" sz="2800" dirty="0">
              <a:solidFill>
                <a:srgbClr val="FF0000"/>
              </a:solidFill>
              <a:effectLst>
                <a:outerShdw blurRad="38100" dist="38100" dir="2700000" algn="tl">
                  <a:srgbClr val="000000">
                    <a:alpha val="43137"/>
                  </a:srgbClr>
                </a:outerShdw>
              </a:effectLst>
              <a:cs typeface="Bader" pitchFamily="2" charset="-78"/>
            </a:endParaRPr>
          </a:p>
        </p:txBody>
      </p:sp>
      <p:cxnSp>
        <p:nvCxnSpPr>
          <p:cNvPr id="39" name="Straight Connector 38"/>
          <p:cNvCxnSpPr/>
          <p:nvPr/>
        </p:nvCxnSpPr>
        <p:spPr>
          <a:xfrm>
            <a:off x="60284" y="6429628"/>
            <a:ext cx="12046857"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329153" y="32664"/>
            <a:ext cx="315155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 (المنح والمكافآت)</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42" name="Rectangle 41"/>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70324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64" y="843740"/>
            <a:ext cx="9635540" cy="4831486"/>
          </a:xfrm>
          <a:solidFill>
            <a:schemeClr val="accent6">
              <a:lumMod val="20000"/>
              <a:lumOff val="80000"/>
            </a:schemeClr>
          </a:solidFill>
        </p:spPr>
        <p:txBody>
          <a:bodyPr>
            <a:normAutofit fontScale="90000"/>
          </a:bodyPr>
          <a:lstStyle/>
          <a:p>
            <a:pPr rtl="1"/>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4000" b="1" dirty="0" smtClean="0">
                <a:solidFill>
                  <a:schemeClr val="tx1"/>
                </a:solidFill>
                <a:cs typeface="AL-Mohanad" pitchFamily="2" charset="-78"/>
              </a:rPr>
              <a:t/>
            </a:r>
            <a:br>
              <a:rPr lang="ar-BH" sz="4000" b="1" dirty="0" smtClean="0">
                <a:solidFill>
                  <a:schemeClr val="tx1"/>
                </a:solidFill>
                <a:cs typeface="AL-Mohanad" pitchFamily="2" charset="-78"/>
              </a:rPr>
            </a:br>
            <a:r>
              <a:rPr lang="ar-BH" sz="3600" b="1" dirty="0" smtClean="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نظرًا  لما يتمتع به الأجر من أهمية بالنسبة للعامل؛ فقد حرص قانون العمل على حمايته من خلال ضوابط أهمها: </a:t>
            </a:r>
            <a:r>
              <a:rPr lang="ar-BH" sz="4400" b="1" dirty="0" smtClean="0">
                <a:solidFill>
                  <a:schemeClr val="tx1"/>
                </a:solidFill>
                <a:latin typeface="Sakkal Majalla" panose="02000000000000000000" pitchFamily="2" charset="-78"/>
                <a:cs typeface="Sakkal Majalla" panose="02000000000000000000" pitchFamily="2" charset="-78"/>
              </a:rPr>
              <a:t/>
            </a:r>
            <a:br>
              <a:rPr lang="ar-BH" sz="4400" b="1" dirty="0" smtClean="0">
                <a:solidFill>
                  <a:schemeClr val="tx1"/>
                </a:solidFill>
                <a:latin typeface="Sakkal Majalla" panose="02000000000000000000" pitchFamily="2" charset="-78"/>
                <a:cs typeface="Sakkal Majalla" panose="02000000000000000000" pitchFamily="2" charset="-78"/>
              </a:rPr>
            </a:br>
            <a:r>
              <a:rPr lang="ar-BH" sz="4400" b="1" dirty="0" smtClean="0">
                <a:solidFill>
                  <a:schemeClr val="tx1"/>
                </a:solidFill>
                <a:latin typeface="Sakkal Majalla" panose="02000000000000000000" pitchFamily="2" charset="-78"/>
                <a:cs typeface="Sakkal Majalla" panose="02000000000000000000" pitchFamily="2" charset="-78"/>
              </a:rPr>
              <a:t/>
            </a:r>
            <a:br>
              <a:rPr lang="ar-BH" sz="4400" b="1" dirty="0" smtClean="0">
                <a:solidFill>
                  <a:schemeClr val="tx1"/>
                </a:solidFill>
                <a:latin typeface="Sakkal Majalla" panose="02000000000000000000" pitchFamily="2" charset="-78"/>
                <a:cs typeface="Sakkal Majalla" panose="02000000000000000000" pitchFamily="2" charset="-78"/>
              </a:rPr>
            </a:br>
            <a:r>
              <a:rPr lang="ar-BH" sz="4000" b="1" dirty="0" smtClean="0">
                <a:solidFill>
                  <a:srgbClr val="00B050"/>
                </a:solidFill>
                <a:latin typeface="Sakkal Majalla" panose="02000000000000000000" pitchFamily="2" charset="-78"/>
                <a:cs typeface="Sakkal Majalla" panose="02000000000000000000" pitchFamily="2" charset="-78"/>
              </a:rPr>
              <a:t>1- حماية الأجر في مواجهة دائني العامل:</a:t>
            </a:r>
            <a:r>
              <a:rPr lang="ar-BH" sz="4400" b="1" dirty="0" smtClean="0">
                <a:solidFill>
                  <a:schemeClr val="tx1"/>
                </a:solidFill>
                <a:latin typeface="Sakkal Majalla" panose="02000000000000000000" pitchFamily="2" charset="-78"/>
                <a:cs typeface="Sakkal Majalla" panose="02000000000000000000" pitchFamily="2" charset="-78"/>
              </a:rPr>
              <a:t/>
            </a:r>
            <a:br>
              <a:rPr lang="ar-BH" sz="4400" b="1" dirty="0" smtClean="0">
                <a:solidFill>
                  <a:schemeClr val="tx1"/>
                </a:solidFill>
                <a:latin typeface="Sakkal Majalla" panose="02000000000000000000" pitchFamily="2" charset="-78"/>
                <a:cs typeface="Sakkal Majalla" panose="02000000000000000000" pitchFamily="2" charset="-78"/>
              </a:rPr>
            </a:br>
            <a:r>
              <a:rPr lang="ar-BH" sz="3600" b="1" dirty="0" smtClean="0">
                <a:solidFill>
                  <a:schemeClr val="tx1"/>
                </a:solidFill>
                <a:latin typeface="Sakkal Majalla" panose="02000000000000000000" pitchFamily="2" charset="-78"/>
                <a:cs typeface="Sakkal Majalla" panose="02000000000000000000" pitchFamily="2" charset="-78"/>
              </a:rPr>
              <a:t>الاستقطاع بنسبة 25% لدائني العامل، وتزيد إلى 50% في حالة وجود دين نفقة على العامل.</a:t>
            </a:r>
            <a:r>
              <a:rPr lang="ar-BH" sz="4400" b="1" dirty="0" smtClean="0">
                <a:solidFill>
                  <a:schemeClr val="tx1"/>
                </a:solidFill>
                <a:latin typeface="Sakkal Majalla" panose="02000000000000000000" pitchFamily="2" charset="-78"/>
                <a:cs typeface="Sakkal Majalla" panose="02000000000000000000" pitchFamily="2" charset="-78"/>
              </a:rPr>
              <a:t/>
            </a:r>
            <a:br>
              <a:rPr lang="ar-BH" sz="4400" b="1" dirty="0" smtClean="0">
                <a:solidFill>
                  <a:schemeClr val="tx1"/>
                </a:solidFill>
                <a:latin typeface="Sakkal Majalla" panose="02000000000000000000" pitchFamily="2" charset="-78"/>
                <a:cs typeface="Sakkal Majalla" panose="02000000000000000000" pitchFamily="2" charset="-78"/>
              </a:rPr>
            </a:br>
            <a:r>
              <a:rPr lang="ar-BH" sz="4000" b="1" dirty="0" smtClean="0">
                <a:solidFill>
                  <a:schemeClr val="tx1"/>
                </a:solidFill>
                <a:latin typeface="Sakkal Majalla" panose="02000000000000000000" pitchFamily="2" charset="-78"/>
                <a:cs typeface="Sakkal Majalla" panose="02000000000000000000" pitchFamily="2" charset="-78"/>
              </a:rPr>
              <a:t/>
            </a:r>
            <a:br>
              <a:rPr lang="ar-BH" sz="4000" b="1" dirty="0" smtClean="0">
                <a:solidFill>
                  <a:schemeClr val="tx1"/>
                </a:solidFill>
                <a:latin typeface="Sakkal Majalla" panose="02000000000000000000" pitchFamily="2" charset="-78"/>
                <a:cs typeface="Sakkal Majalla" panose="02000000000000000000" pitchFamily="2" charset="-78"/>
              </a:rPr>
            </a:br>
            <a:r>
              <a:rPr lang="ar-BH" sz="4000" b="1" dirty="0" smtClean="0">
                <a:solidFill>
                  <a:srgbClr val="00B050"/>
                </a:solidFill>
                <a:latin typeface="Sakkal Majalla" panose="02000000000000000000" pitchFamily="2" charset="-78"/>
                <a:cs typeface="Sakkal Majalla" panose="02000000000000000000" pitchFamily="2" charset="-78"/>
              </a:rPr>
              <a:t>2- حماية الأجر في مواجهة صاحب العمل:</a:t>
            </a:r>
            <a:br>
              <a:rPr lang="ar-BH" sz="4000" b="1" dirty="0" smtClean="0">
                <a:solidFill>
                  <a:srgbClr val="00B050"/>
                </a:solidFill>
                <a:latin typeface="Sakkal Majalla" panose="02000000000000000000" pitchFamily="2" charset="-78"/>
                <a:cs typeface="Sakkal Majalla" panose="02000000000000000000" pitchFamily="2" charset="-78"/>
              </a:rPr>
            </a:br>
            <a:r>
              <a:rPr lang="ar-BH" sz="3600" b="1" dirty="0" smtClean="0">
                <a:solidFill>
                  <a:schemeClr val="tx1"/>
                </a:solidFill>
                <a:latin typeface="Sakkal Majalla" panose="02000000000000000000" pitchFamily="2" charset="-78"/>
                <a:cs typeface="Sakkal Majalla" panose="02000000000000000000" pitchFamily="2" charset="-78"/>
              </a:rPr>
              <a:t>حظر المشرّع على صاحب العمل الاقتطاع من أجر العامل إلا في حالات محددة هي:</a:t>
            </a:r>
            <a:r>
              <a:rPr lang="ar-BH" sz="4000" b="1" dirty="0" smtClean="0">
                <a:solidFill>
                  <a:schemeClr val="tx1"/>
                </a:solidFill>
                <a:latin typeface="Sakkal Majalla" panose="02000000000000000000" pitchFamily="2" charset="-78"/>
                <a:cs typeface="Sakkal Majalla" panose="02000000000000000000" pitchFamily="2" charset="-78"/>
              </a:rPr>
              <a:t>   </a:t>
            </a: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endParaRPr lang="en-US" sz="4000" b="1" dirty="0">
              <a:solidFill>
                <a:schemeClr val="tx1"/>
              </a:solidFill>
              <a:cs typeface="AL-Mohanad" pitchFamily="2" charset="-78"/>
            </a:endParaRPr>
          </a:p>
        </p:txBody>
      </p:sp>
      <p:cxnSp>
        <p:nvCxnSpPr>
          <p:cNvPr id="4" name="Straight Connector 3"/>
          <p:cNvCxnSpPr/>
          <p:nvPr/>
        </p:nvCxnSpPr>
        <p:spPr>
          <a:xfrm>
            <a:off x="174171" y="6439436"/>
            <a:ext cx="118581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29153" y="32664"/>
            <a:ext cx="315155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 (المنح والمكافآت)</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9" name="Rectangle 8"/>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38288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75771" y="6409729"/>
            <a:ext cx="11916229" cy="99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542486524"/>
              </p:ext>
            </p:extLst>
          </p:nvPr>
        </p:nvGraphicFramePr>
        <p:xfrm>
          <a:off x="275771" y="1289328"/>
          <a:ext cx="10590663" cy="5022377"/>
        </p:xfrm>
        <a:graphic>
          <a:graphicData uri="http://schemas.openxmlformats.org/drawingml/2006/table">
            <a:tbl>
              <a:tblPr firstRow="1" bandRow="1">
                <a:tableStyleId>{5C22544A-7EE6-4342-B048-85BDC9FD1C3A}</a:tableStyleId>
              </a:tblPr>
              <a:tblGrid>
                <a:gridCol w="7532733"/>
                <a:gridCol w="3057930"/>
              </a:tblGrid>
              <a:tr h="607803">
                <a:tc>
                  <a:txBody>
                    <a:bodyPr/>
                    <a:lstStyle/>
                    <a:p>
                      <a:pPr algn="ctr"/>
                      <a:r>
                        <a:rPr lang="ar-BH" sz="3200" b="0" dirty="0" smtClean="0">
                          <a:latin typeface="Sakkal Majalla" panose="02000000000000000000" pitchFamily="2" charset="-78"/>
                          <a:cs typeface="Sakkal Majalla" panose="02000000000000000000" pitchFamily="2" charset="-78"/>
                        </a:rPr>
                        <a:t>التصرف القانوني</a:t>
                      </a:r>
                      <a:endParaRPr lang="en-US" sz="3200" b="0" dirty="0">
                        <a:latin typeface="Sakkal Majalla" panose="02000000000000000000" pitchFamily="2" charset="-78"/>
                        <a:cs typeface="Sakkal Majalla" panose="02000000000000000000" pitchFamily="2" charset="-78"/>
                      </a:endParaRPr>
                    </a:p>
                  </a:txBody>
                  <a:tcPr/>
                </a:tc>
                <a:tc>
                  <a:txBody>
                    <a:bodyPr/>
                    <a:lstStyle/>
                    <a:p>
                      <a:pPr algn="ctr"/>
                      <a:r>
                        <a:rPr lang="ar-BH" sz="3200" b="0" dirty="0" smtClean="0">
                          <a:latin typeface="Sakkal Majalla" panose="02000000000000000000" pitchFamily="2" charset="-78"/>
                          <a:cs typeface="Sakkal Majalla" panose="02000000000000000000" pitchFamily="2" charset="-78"/>
                        </a:rPr>
                        <a:t>الحالات</a:t>
                      </a:r>
                      <a:endParaRPr lang="en-US" sz="3200" b="0" dirty="0">
                        <a:latin typeface="Sakkal Majalla" panose="02000000000000000000" pitchFamily="2" charset="-78"/>
                        <a:cs typeface="Sakkal Majalla" panose="02000000000000000000" pitchFamily="2" charset="-78"/>
                      </a:endParaRPr>
                    </a:p>
                  </a:txBody>
                  <a:tcPr/>
                </a:tc>
              </a:tr>
              <a:tr h="991680">
                <a:tc>
                  <a:txBody>
                    <a:bodyPr/>
                    <a:lstStyle/>
                    <a:p>
                      <a:pPr algn="just" rtl="1"/>
                      <a:r>
                        <a:rPr lang="ar-BH" sz="2800" b="1" dirty="0" smtClean="0">
                          <a:solidFill>
                            <a:schemeClr val="tx1"/>
                          </a:solidFill>
                          <a:latin typeface="Sakkal Majalla" panose="02000000000000000000" pitchFamily="2" charset="-78"/>
                          <a:cs typeface="Sakkal Majalla" panose="02000000000000000000" pitchFamily="2" charset="-78"/>
                        </a:rPr>
                        <a:t>يحق لصاحب العمل استيفاء مبلغ القرض بدون فائدة بنسبة 10% من الأجر، و25% إذا كان قرضًا سكنيًا بشرط موافقة العامل.</a:t>
                      </a:r>
                      <a:endParaRPr lang="en-US" sz="2800" dirty="0">
                        <a:latin typeface="Sakkal Majalla" panose="02000000000000000000" pitchFamily="2" charset="-78"/>
                        <a:cs typeface="Sakkal Majalla" panose="02000000000000000000" pitchFamily="2" charset="-78"/>
                      </a:endParaRPr>
                    </a:p>
                  </a:txBody>
                  <a:tcPr/>
                </a:tc>
                <a:tc>
                  <a:txBody>
                    <a:bodyPr/>
                    <a:lstStyle/>
                    <a:p>
                      <a:pPr algn="r"/>
                      <a:r>
                        <a:rPr lang="ar-BH" sz="2800" b="0" dirty="0" smtClean="0">
                          <a:solidFill>
                            <a:schemeClr val="tx1"/>
                          </a:solidFill>
                          <a:effectLst/>
                          <a:latin typeface="Sakkal Majalla" panose="02000000000000000000" pitchFamily="2" charset="-78"/>
                          <a:cs typeface="Sakkal Majalla" panose="02000000000000000000" pitchFamily="2" charset="-78"/>
                        </a:rPr>
                        <a:t>أ- اقتراض العامل من صاحب العمل:</a:t>
                      </a:r>
                      <a:endParaRPr lang="en-US" sz="2800" b="0" dirty="0">
                        <a:solidFill>
                          <a:schemeClr val="tx1"/>
                        </a:solidFill>
                        <a:effectLst/>
                        <a:latin typeface="Sakkal Majalla" panose="02000000000000000000" pitchFamily="2" charset="-78"/>
                        <a:cs typeface="Sakkal Majalla" panose="02000000000000000000" pitchFamily="2" charset="-78"/>
                      </a:endParaRPr>
                    </a:p>
                  </a:txBody>
                  <a:tcPr/>
                </a:tc>
              </a:tr>
              <a:tr h="991680">
                <a:tc>
                  <a:txBody>
                    <a:bodyPr/>
                    <a:lstStyle/>
                    <a:p>
                      <a:pPr algn="just" rtl="1"/>
                      <a:r>
                        <a:rPr lang="ar-BH" sz="2800" b="1" dirty="0" smtClean="0">
                          <a:solidFill>
                            <a:schemeClr val="tx1"/>
                          </a:solidFill>
                          <a:latin typeface="Sakkal Majalla" panose="02000000000000000000" pitchFamily="2" charset="-78"/>
                          <a:cs typeface="Sakkal Majalla" panose="02000000000000000000" pitchFamily="2" charset="-78"/>
                        </a:rPr>
                        <a:t>اقتطاع الاشتراكات المستحقة على العامل لصالح الهيئة العامة للتأمينات الاجتماعية.</a:t>
                      </a:r>
                      <a:endParaRPr lang="en-US" sz="2800" dirty="0">
                        <a:latin typeface="Sakkal Majalla" panose="02000000000000000000" pitchFamily="2" charset="-78"/>
                        <a:cs typeface="Sakkal Majalla" panose="02000000000000000000" pitchFamily="2" charset="-78"/>
                      </a:endParaRPr>
                    </a:p>
                  </a:txBody>
                  <a:tcPr/>
                </a:tc>
                <a:tc>
                  <a:txBody>
                    <a:bodyPr/>
                    <a:lstStyle/>
                    <a:p>
                      <a:pPr algn="r" rtl="1"/>
                      <a:r>
                        <a:rPr lang="ar-BH" sz="2800" b="0" dirty="0" smtClean="0">
                          <a:solidFill>
                            <a:schemeClr val="tx1"/>
                          </a:solidFill>
                          <a:effectLst/>
                          <a:latin typeface="Sakkal Majalla" panose="02000000000000000000" pitchFamily="2" charset="-78"/>
                          <a:cs typeface="Sakkal Majalla" panose="02000000000000000000" pitchFamily="2" charset="-78"/>
                        </a:rPr>
                        <a:t>ب- اشتراكات التأمينات الاجتماعية:</a:t>
                      </a:r>
                      <a:endParaRPr lang="en-US" sz="2800" b="0" dirty="0">
                        <a:solidFill>
                          <a:schemeClr val="tx1"/>
                        </a:solidFill>
                        <a:effectLst/>
                        <a:latin typeface="Sakkal Majalla" panose="02000000000000000000" pitchFamily="2" charset="-78"/>
                        <a:cs typeface="Sakkal Majalla" panose="02000000000000000000" pitchFamily="2" charset="-78"/>
                      </a:endParaRPr>
                    </a:p>
                  </a:txBody>
                  <a:tcPr/>
                </a:tc>
              </a:tr>
              <a:tr h="1439534">
                <a:tc>
                  <a:txBody>
                    <a:bodyPr/>
                    <a:lstStyle/>
                    <a:p>
                      <a:pPr algn="just" rtl="1"/>
                      <a:r>
                        <a:rPr lang="ar-BH" sz="2800" b="1" dirty="0" smtClean="0">
                          <a:solidFill>
                            <a:schemeClr val="tx1"/>
                          </a:solidFill>
                          <a:latin typeface="Sakkal Majalla" panose="02000000000000000000" pitchFamily="2" charset="-78"/>
                          <a:cs typeface="Sakkal Majalla" panose="02000000000000000000" pitchFamily="2" charset="-78"/>
                        </a:rPr>
                        <a:t>إذا تسبب العامل بتعمد أو إهمال منه في فقد أو إتلاف أدوات أو منتجات مملوكة لصاحب العمل أو موضوعه في عهدته، جاز لصاحب العمل خصم مبلغ التعويض بما لا يزيد على أجر خمسة أيام في الشهر الواحد.</a:t>
                      </a:r>
                      <a:endParaRPr lang="en-US" sz="2800" dirty="0">
                        <a:latin typeface="Sakkal Majalla" panose="02000000000000000000" pitchFamily="2" charset="-78"/>
                        <a:cs typeface="Sakkal Majalla" panose="02000000000000000000" pitchFamily="2" charset="-78"/>
                      </a:endParaRPr>
                    </a:p>
                  </a:txBody>
                  <a:tcPr/>
                </a:tc>
                <a:tc>
                  <a:txBody>
                    <a:bodyPr/>
                    <a:lstStyle/>
                    <a:p>
                      <a:pPr algn="r"/>
                      <a:r>
                        <a:rPr lang="ar-BH" sz="2800" b="0" dirty="0" smtClean="0">
                          <a:solidFill>
                            <a:schemeClr val="tx1"/>
                          </a:solidFill>
                          <a:effectLst/>
                          <a:latin typeface="Sakkal Majalla" panose="02000000000000000000" pitchFamily="2" charset="-78"/>
                          <a:cs typeface="Sakkal Majalla" panose="02000000000000000000" pitchFamily="2" charset="-78"/>
                        </a:rPr>
                        <a:t>ج- الاقتطاع من أجر العامل لتعويض التلفيات:</a:t>
                      </a:r>
                      <a:endParaRPr lang="en-US" sz="2800" b="0" dirty="0">
                        <a:solidFill>
                          <a:schemeClr val="tx1"/>
                        </a:solidFill>
                        <a:effectLst/>
                        <a:latin typeface="Sakkal Majalla" panose="02000000000000000000" pitchFamily="2" charset="-78"/>
                        <a:cs typeface="Sakkal Majalla" panose="02000000000000000000" pitchFamily="2" charset="-78"/>
                      </a:endParaRPr>
                    </a:p>
                  </a:txBody>
                  <a:tcPr/>
                </a:tc>
              </a:tr>
              <a:tr h="99168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BH" sz="2800" b="1" dirty="0" smtClean="0">
                          <a:latin typeface="Sakkal Majalla" panose="02000000000000000000" pitchFamily="2" charset="-78"/>
                          <a:cs typeface="Sakkal Majalla" panose="02000000000000000000" pitchFamily="2" charset="-78"/>
                        </a:rPr>
                        <a:t>يجوز لصاحب العمل توقيع جزاءات تأديبية على العامل، منها توقيع عقوبة الغرامة أو الوقف عن العمل.</a:t>
                      </a:r>
                      <a:endParaRPr lang="en-US" sz="2800" dirty="0" smtClean="0">
                        <a:latin typeface="Sakkal Majalla" panose="02000000000000000000" pitchFamily="2" charset="-78"/>
                        <a:cs typeface="Sakkal Majalla" panose="02000000000000000000" pitchFamily="2" charset="-78"/>
                      </a:endParaRPr>
                    </a:p>
                  </a:txBody>
                  <a:tcPr/>
                </a:tc>
                <a:tc>
                  <a:txBody>
                    <a:bodyPr/>
                    <a:lstStyle/>
                    <a:p>
                      <a:pPr algn="just" rtl="1"/>
                      <a:r>
                        <a:rPr lang="ar-BH" sz="2800" b="0" dirty="0" smtClean="0">
                          <a:solidFill>
                            <a:schemeClr val="tx1"/>
                          </a:solidFill>
                          <a:effectLst/>
                          <a:latin typeface="Sakkal Majalla" panose="02000000000000000000" pitchFamily="2" charset="-78"/>
                          <a:cs typeface="Sakkal Majalla" panose="02000000000000000000" pitchFamily="2" charset="-78"/>
                        </a:rPr>
                        <a:t>د- الاقتطاع من الأجر بسبب جزاء تأديبي:</a:t>
                      </a:r>
                      <a:endParaRPr lang="en-US" sz="2800" b="0" dirty="0">
                        <a:solidFill>
                          <a:schemeClr val="tx1"/>
                        </a:solidFill>
                        <a:effectLst/>
                        <a:latin typeface="Sakkal Majalla" panose="02000000000000000000" pitchFamily="2" charset="-78"/>
                        <a:cs typeface="Sakkal Majalla" panose="02000000000000000000" pitchFamily="2" charset="-78"/>
                      </a:endParaRPr>
                    </a:p>
                  </a:txBody>
                  <a:tcPr/>
                </a:tc>
              </a:tr>
            </a:tbl>
          </a:graphicData>
        </a:graphic>
      </p:graphicFrame>
      <p:sp>
        <p:nvSpPr>
          <p:cNvPr id="7" name="Rectangle 6"/>
          <p:cNvSpPr/>
          <p:nvPr/>
        </p:nvSpPr>
        <p:spPr>
          <a:xfrm>
            <a:off x="2791275" y="4599341"/>
            <a:ext cx="6096000" cy="984885"/>
          </a:xfrm>
          <a:prstGeom prst="rect">
            <a:avLst/>
          </a:prstGeom>
        </p:spPr>
        <p:txBody>
          <a:bodyPr>
            <a:spAutoFit/>
          </a:bodyPr>
          <a:lstStyle/>
          <a:p>
            <a:r>
              <a:rPr lang="en-US" sz="2000" b="1" dirty="0">
                <a:solidFill>
                  <a:srgbClr val="00B050"/>
                </a:solidFill>
                <a:effectLst>
                  <a:outerShdw blurRad="38100" dist="38100" dir="2700000" algn="tl">
                    <a:srgbClr val="000000">
                      <a:alpha val="43137"/>
                    </a:srgbClr>
                  </a:outerShdw>
                </a:effectLst>
                <a:latin typeface="Simplified Arabic" pitchFamily="18" charset="-78"/>
                <a:cs typeface="Simplified Arabic" pitchFamily="18" charset="-78"/>
              </a:rPr>
              <a:t/>
            </a:r>
            <a:br>
              <a:rPr lang="en-US" sz="2000" b="1" dirty="0">
                <a:solidFill>
                  <a:srgbClr val="00B050"/>
                </a:solidFill>
                <a:effectLst>
                  <a:outerShdw blurRad="38100" dist="38100" dir="2700000" algn="tl">
                    <a:srgbClr val="000000">
                      <a:alpha val="43137"/>
                    </a:srgbClr>
                  </a:outerShdw>
                </a:effectLst>
                <a:latin typeface="Simplified Arabic" pitchFamily="18" charset="-78"/>
                <a:cs typeface="Simplified Arabic" pitchFamily="18" charset="-78"/>
              </a:rPr>
            </a:br>
            <a:r>
              <a:rPr lang="ar-BH" sz="2000" b="1" dirty="0">
                <a:latin typeface="Simplified Arabic" pitchFamily="18" charset="-78"/>
                <a:cs typeface="Simplified Arabic" pitchFamily="18" charset="-78"/>
              </a:rPr>
              <a:t/>
            </a:r>
            <a:br>
              <a:rPr lang="ar-BH" sz="2000" b="1" dirty="0">
                <a:latin typeface="Simplified Arabic" pitchFamily="18" charset="-78"/>
                <a:cs typeface="Simplified Arabic" pitchFamily="18" charset="-78"/>
              </a:rPr>
            </a:br>
            <a:endParaRPr lang="en-US" dirty="0"/>
          </a:p>
        </p:txBody>
      </p:sp>
      <p:sp>
        <p:nvSpPr>
          <p:cNvPr id="6" name="Rectangle 5"/>
          <p:cNvSpPr/>
          <p:nvPr/>
        </p:nvSpPr>
        <p:spPr>
          <a:xfrm>
            <a:off x="4329153" y="32664"/>
            <a:ext cx="315155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 (المنح والمكافآت)</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10" name="Rectangle 9"/>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50980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6010" y="1948814"/>
            <a:ext cx="9868779" cy="3674384"/>
          </a:xfrm>
          <a:solidFill>
            <a:schemeClr val="accent4">
              <a:lumMod val="20000"/>
              <a:lumOff val="80000"/>
            </a:schemeClr>
          </a:solidFill>
        </p:spPr>
        <p:txBody>
          <a:bodyPr>
            <a:normAutofit fontScale="90000"/>
          </a:bodyPr>
          <a:lstStyle/>
          <a:p>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4000" b="1" dirty="0" smtClean="0">
                <a:solidFill>
                  <a:schemeClr val="tx1"/>
                </a:solidFill>
                <a:cs typeface="AL-Mohanad" pitchFamily="2" charset="-78"/>
              </a:rPr>
              <a:t/>
            </a:r>
            <a:br>
              <a:rPr lang="ar-BH" sz="4000" b="1" dirty="0" smtClean="0">
                <a:solidFill>
                  <a:schemeClr val="tx1"/>
                </a:solidFill>
                <a:cs typeface="AL-Mohanad" pitchFamily="2" charset="-78"/>
              </a:rPr>
            </a:br>
            <a:r>
              <a:rPr lang="ar-BH" sz="4000" b="1" dirty="0" smtClean="0">
                <a:solidFill>
                  <a:srgbClr val="FF0000"/>
                </a:solidFill>
                <a:effectLst>
                  <a:outerShdw blurRad="38100" dist="38100" dir="2700000" algn="tl">
                    <a:srgbClr val="000000">
                      <a:alpha val="43137"/>
                    </a:srgbClr>
                  </a:outerShdw>
                </a:effectLst>
                <a:cs typeface="AL-Mohanad" pitchFamily="2" charset="-78"/>
              </a:rPr>
              <a:t/>
            </a:r>
            <a:br>
              <a:rPr lang="ar-BH" sz="4000" b="1" dirty="0" smtClean="0">
                <a:solidFill>
                  <a:srgbClr val="FF0000"/>
                </a:solidFill>
                <a:effectLst>
                  <a:outerShdw blurRad="38100" dist="38100" dir="2700000" algn="tl">
                    <a:srgbClr val="000000">
                      <a:alpha val="43137"/>
                    </a:srgbClr>
                  </a:outerShdw>
                </a:effectLst>
                <a:cs typeface="AL-Mohanad" pitchFamily="2" charset="-78"/>
              </a:rPr>
            </a:br>
            <a:r>
              <a:rPr lang="en-US" sz="4000" b="1" dirty="0" smtClean="0">
                <a:solidFill>
                  <a:srgbClr val="FF0000"/>
                </a:solidFill>
                <a:effectLst>
                  <a:outerShdw blurRad="38100" dist="38100" dir="2700000" algn="tl">
                    <a:srgbClr val="000000">
                      <a:alpha val="43137"/>
                    </a:srgbClr>
                  </a:outerShdw>
                </a:effectLst>
                <a:cs typeface="AL-Mohanad" pitchFamily="2" charset="-78"/>
              </a:rPr>
              <a:t/>
            </a:r>
            <a:br>
              <a:rPr lang="en-US" sz="4000" b="1" dirty="0" smtClean="0">
                <a:solidFill>
                  <a:srgbClr val="FF0000"/>
                </a:solidFill>
                <a:effectLst>
                  <a:outerShdw blurRad="38100" dist="38100" dir="2700000" algn="tl">
                    <a:srgbClr val="000000">
                      <a:alpha val="43137"/>
                    </a:srgbClr>
                  </a:outerShdw>
                </a:effectLst>
                <a:cs typeface="AL-Mohanad" pitchFamily="2" charset="-78"/>
              </a:rPr>
            </a:br>
            <a:r>
              <a:rPr lang="en-US" sz="4000" b="1" dirty="0">
                <a:solidFill>
                  <a:srgbClr val="FF0000"/>
                </a:solidFill>
                <a:effectLst>
                  <a:outerShdw blurRad="38100" dist="38100" dir="2700000" algn="tl">
                    <a:srgbClr val="000000">
                      <a:alpha val="43137"/>
                    </a:srgbClr>
                  </a:outerShdw>
                </a:effectLst>
                <a:cs typeface="AL-Mohanad" pitchFamily="2" charset="-78"/>
              </a:rPr>
              <a:t/>
            </a:r>
            <a:br>
              <a:rPr lang="en-US" sz="4000" b="1" dirty="0">
                <a:solidFill>
                  <a:srgbClr val="FF0000"/>
                </a:solidFill>
                <a:effectLst>
                  <a:outerShdw blurRad="38100" dist="38100" dir="2700000" algn="tl">
                    <a:srgbClr val="000000">
                      <a:alpha val="43137"/>
                    </a:srgbClr>
                  </a:outerShdw>
                </a:effectLst>
                <a:cs typeface="AL-Mohanad" pitchFamily="2" charset="-78"/>
              </a:rPr>
            </a:br>
            <a:r>
              <a:rPr lang="en-US" sz="4000" b="1" dirty="0" smtClean="0">
                <a:solidFill>
                  <a:srgbClr val="FF0000"/>
                </a:solidFill>
                <a:effectLst>
                  <a:outerShdw blurRad="38100" dist="38100" dir="2700000" algn="tl">
                    <a:srgbClr val="000000">
                      <a:alpha val="43137"/>
                    </a:srgbClr>
                  </a:outerShdw>
                </a:effectLst>
                <a:cs typeface="AL-Mohanad" pitchFamily="2" charset="-78"/>
              </a:rPr>
              <a:t/>
            </a:r>
            <a:br>
              <a:rPr lang="en-US" sz="4000" b="1" dirty="0" smtClean="0">
                <a:solidFill>
                  <a:srgbClr val="FF0000"/>
                </a:solidFill>
                <a:effectLst>
                  <a:outerShdw blurRad="38100" dist="38100" dir="2700000" algn="tl">
                    <a:srgbClr val="000000">
                      <a:alpha val="43137"/>
                    </a:srgbClr>
                  </a:outerShdw>
                </a:effectLst>
                <a:cs typeface="AL-Mohanad" pitchFamily="2" charset="-78"/>
              </a:rPr>
            </a:br>
            <a:r>
              <a:rPr lang="en-US" sz="4000" b="1" dirty="0">
                <a:solidFill>
                  <a:srgbClr val="FF0000"/>
                </a:solidFill>
                <a:effectLst>
                  <a:outerShdw blurRad="38100" dist="38100" dir="2700000" algn="tl">
                    <a:srgbClr val="000000">
                      <a:alpha val="43137"/>
                    </a:srgbClr>
                  </a:outerShdw>
                </a:effectLst>
                <a:cs typeface="AL-Mohanad" pitchFamily="2" charset="-78"/>
              </a:rPr>
              <a:t/>
            </a:r>
            <a:br>
              <a:rPr lang="en-US" sz="4000" b="1" dirty="0">
                <a:solidFill>
                  <a:srgbClr val="FF0000"/>
                </a:solidFill>
                <a:effectLst>
                  <a:outerShdw blurRad="38100" dist="38100" dir="2700000" algn="tl">
                    <a:srgbClr val="000000">
                      <a:alpha val="43137"/>
                    </a:srgbClr>
                  </a:outerShdw>
                </a:effectLst>
                <a:cs typeface="AL-Mohanad" pitchFamily="2" charset="-78"/>
              </a:rPr>
            </a:br>
            <a:r>
              <a:rPr lang="en-US" sz="4000" b="1" dirty="0" smtClean="0">
                <a:solidFill>
                  <a:srgbClr val="FF0000"/>
                </a:solidFill>
                <a:effectLst>
                  <a:outerShdw blurRad="38100" dist="38100" dir="2700000" algn="tl">
                    <a:srgbClr val="000000">
                      <a:alpha val="43137"/>
                    </a:srgbClr>
                  </a:outerShdw>
                </a:effectLst>
                <a:cs typeface="AL-Mohanad" pitchFamily="2" charset="-78"/>
              </a:rPr>
              <a:t/>
            </a:r>
            <a:br>
              <a:rPr lang="en-US" sz="4000" b="1" dirty="0" smtClean="0">
                <a:solidFill>
                  <a:srgbClr val="FF0000"/>
                </a:solidFill>
                <a:effectLst>
                  <a:outerShdw blurRad="38100" dist="38100" dir="2700000" algn="tl">
                    <a:srgbClr val="000000">
                      <a:alpha val="43137"/>
                    </a:srgbClr>
                  </a:outerShdw>
                </a:effectLst>
                <a:cs typeface="AL-Mohanad" pitchFamily="2" charset="-78"/>
              </a:rPr>
            </a:br>
            <a:r>
              <a:rPr lang="en-US" sz="4000" b="1" dirty="0" smtClean="0">
                <a:solidFill>
                  <a:srgbClr val="FF0000"/>
                </a:solidFill>
                <a:effectLst>
                  <a:outerShdw blurRad="38100" dist="38100" dir="2700000" algn="tl">
                    <a:srgbClr val="000000">
                      <a:alpha val="43137"/>
                    </a:srgbClr>
                  </a:outerShdw>
                </a:effectLst>
                <a:cs typeface="AL-Mohanad" pitchFamily="2" charset="-78"/>
              </a:rPr>
              <a:t/>
            </a:r>
            <a:br>
              <a:rPr lang="en-US" sz="4000" b="1" dirty="0" smtClean="0">
                <a:solidFill>
                  <a:srgbClr val="FF0000"/>
                </a:solidFill>
                <a:effectLst>
                  <a:outerShdw blurRad="38100" dist="38100" dir="2700000" algn="tl">
                    <a:srgbClr val="000000">
                      <a:alpha val="43137"/>
                    </a:srgbClr>
                  </a:outerShdw>
                </a:effectLst>
                <a:cs typeface="AL-Mohanad" pitchFamily="2" charset="-78"/>
              </a:rPr>
            </a:br>
            <a:r>
              <a:rPr lang="ar-BH" sz="4000" b="1" dirty="0" smtClean="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
            </a:r>
            <a:br>
              <a:rPr lang="ar-BH" sz="4000" b="1" dirty="0" smtClean="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br>
            <a:r>
              <a:rPr lang="ar-BH" sz="4400" b="1" dirty="0" smtClean="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3 – حماية الأجر في مواجهة دائني صاحب العمل:</a:t>
            </a:r>
            <a:r>
              <a:rPr lang="en-US" sz="4400" b="1" dirty="0" smtClean="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r>
            <a:br>
              <a:rPr lang="en-US" sz="4400" b="1" dirty="0" smtClean="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BH" sz="4400" b="1" dirty="0" smtClean="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r>
            <a:br>
              <a:rPr lang="ar-BH" sz="4400" b="1" dirty="0" smtClean="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BH" sz="4000" b="1" dirty="0" smtClean="0">
                <a:solidFill>
                  <a:schemeClr val="tx1"/>
                </a:solidFill>
                <a:latin typeface="Sakkal Majalla" panose="02000000000000000000" pitchFamily="2" charset="-78"/>
                <a:cs typeface="Sakkal Majalla" panose="02000000000000000000" pitchFamily="2" charset="-78"/>
              </a:rPr>
              <a:t>إذا أفلس صاحب العمل، كان للعمال أولوية على غيرهم في استيفاء حقوقهم العمالية من أموال، متقدمين على غيرهم من سائر الدائنين، وهو ما يعرف بحق الامتياز.</a:t>
            </a:r>
            <a:r>
              <a:rPr lang="ar-BH" sz="3600" b="1" dirty="0" smtClean="0">
                <a:solidFill>
                  <a:schemeClr val="tx1"/>
                </a:solidFill>
                <a:latin typeface="Simplified Arabic" pitchFamily="18" charset="-78"/>
                <a:cs typeface="Simplified Arabic" pitchFamily="18" charset="-78"/>
              </a:rPr>
              <a:t/>
            </a:r>
            <a:br>
              <a:rPr lang="ar-BH" sz="3600" b="1" dirty="0" smtClean="0">
                <a:solidFill>
                  <a:schemeClr val="tx1"/>
                </a:solidFill>
                <a:latin typeface="Simplified Arabic" pitchFamily="18" charset="-78"/>
                <a:cs typeface="Simplified Arabic" pitchFamily="18" charset="-78"/>
              </a:rPr>
            </a:br>
            <a:endParaRPr lang="en-US" sz="4000" b="1" dirty="0">
              <a:solidFill>
                <a:schemeClr val="tx1"/>
              </a:solidFill>
              <a:latin typeface="Simplified Arabic" pitchFamily="18" charset="-78"/>
              <a:cs typeface="Simplified Arabic" pitchFamily="18" charset="-78"/>
            </a:endParaRPr>
          </a:p>
        </p:txBody>
      </p:sp>
      <p:cxnSp>
        <p:nvCxnSpPr>
          <p:cNvPr id="3" name="Straight Connector 2"/>
          <p:cNvCxnSpPr/>
          <p:nvPr/>
        </p:nvCxnSpPr>
        <p:spPr>
          <a:xfrm flipV="1">
            <a:off x="106800" y="6417618"/>
            <a:ext cx="11887200" cy="199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329153" y="32664"/>
            <a:ext cx="315155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 (المنح والمكافآت)</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8" name="Rectangle 7"/>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891530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BH" sz="3600" b="1" dirty="0" smtClean="0">
                <a:solidFill>
                  <a:schemeClr val="tx1"/>
                </a:solidFill>
                <a:latin typeface="Sakkal Majalla" panose="02000000000000000000" pitchFamily="2" charset="-78"/>
                <a:cs typeface="Sakkal Majalla" panose="02000000000000000000" pitchFamily="2" charset="-78"/>
              </a:rPr>
              <a:t>التقويم</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p:txBody>
          <a:bodyPr>
            <a:normAutofit/>
          </a:bodyPr>
          <a:lstStyle/>
          <a:p>
            <a:pPr marL="742950" indent="-742950" algn="r" rtl="1">
              <a:buFont typeface="+mj-lt"/>
              <a:buAutoNum type="arabicPeriod"/>
            </a:pPr>
            <a:r>
              <a:rPr lang="ar-BH" sz="3200" b="1" dirty="0" smtClean="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أحسب الأجر الشهري للعامل أحمد، مبينًا صافي المستحق له.</a:t>
            </a:r>
            <a:endParaRPr lang="en-US" sz="32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a:p>
            <a:pPr marL="0" indent="0" algn="r" rtl="1">
              <a:buNone/>
            </a:pPr>
            <a:r>
              <a:rPr lang="ar-BH" sz="3600" dirty="0" smtClean="0">
                <a:latin typeface="Sakkal Majalla" panose="02000000000000000000" pitchFamily="2" charset="-78"/>
                <a:cs typeface="Sakkal Majalla" panose="02000000000000000000" pitchFamily="2" charset="-78"/>
              </a:rPr>
              <a:t>الراتب الأساسي 500 دينار.</a:t>
            </a:r>
          </a:p>
          <a:p>
            <a:pPr marL="0" indent="0" algn="r" rtl="1">
              <a:buNone/>
            </a:pPr>
            <a:r>
              <a:rPr lang="ar-BH" sz="3600" dirty="0" smtClean="0">
                <a:latin typeface="Sakkal Majalla" panose="02000000000000000000" pitchFamily="2" charset="-78"/>
                <a:cs typeface="Sakkal Majalla" panose="02000000000000000000" pitchFamily="2" charset="-78"/>
              </a:rPr>
              <a:t>علاوة السيارة 50 دينار.</a:t>
            </a:r>
          </a:p>
          <a:p>
            <a:pPr marL="0" indent="0" algn="r" rtl="1">
              <a:buNone/>
            </a:pPr>
            <a:r>
              <a:rPr lang="ar-BH" sz="3600" dirty="0" smtClean="0">
                <a:latin typeface="Sakkal Majalla" panose="02000000000000000000" pitchFamily="2" charset="-78"/>
                <a:cs typeface="Sakkal Majalla" panose="02000000000000000000" pitchFamily="2" charset="-78"/>
              </a:rPr>
              <a:t>تحسين مستوى المعيشة 80 دينار.</a:t>
            </a:r>
          </a:p>
          <a:p>
            <a:pPr marL="0" indent="0" algn="r" rtl="1">
              <a:buNone/>
            </a:pPr>
            <a:r>
              <a:rPr lang="ar-BH" sz="3600" dirty="0" smtClean="0">
                <a:latin typeface="Sakkal Majalla" panose="02000000000000000000" pitchFamily="2" charset="-78"/>
                <a:cs typeface="Sakkal Majalla" panose="02000000000000000000" pitchFamily="2" charset="-78"/>
              </a:rPr>
              <a:t>تأمين التعطل 5 دنانير.</a:t>
            </a:r>
          </a:p>
          <a:p>
            <a:pPr marL="0" indent="0" algn="r" rtl="1">
              <a:buNone/>
            </a:pPr>
            <a:r>
              <a:rPr lang="ar-BH" sz="3600" dirty="0" smtClean="0">
                <a:latin typeface="Sakkal Majalla" panose="02000000000000000000" pitchFamily="2" charset="-78"/>
                <a:cs typeface="Sakkal Majalla" panose="02000000000000000000" pitchFamily="2" charset="-78"/>
              </a:rPr>
              <a:t>التقاعد 35 دينار.</a:t>
            </a:r>
          </a:p>
        </p:txBody>
      </p:sp>
      <p:cxnSp>
        <p:nvCxnSpPr>
          <p:cNvPr id="5" name="Straight Connector 4"/>
          <p:cNvCxnSpPr/>
          <p:nvPr/>
        </p:nvCxnSpPr>
        <p:spPr>
          <a:xfrm>
            <a:off x="109182" y="6433335"/>
            <a:ext cx="1197428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Cloud Callout 3"/>
          <p:cNvSpPr/>
          <p:nvPr/>
        </p:nvSpPr>
        <p:spPr>
          <a:xfrm rot="20476828">
            <a:off x="510137" y="914839"/>
            <a:ext cx="2980478" cy="2313576"/>
          </a:xfrm>
          <a:prstGeom prst="cloudCallout">
            <a:avLst>
              <a:gd name="adj1" fmla="val -35378"/>
              <a:gd name="adj2" fmla="val 1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5400" dirty="0" smtClean="0">
                <a:solidFill>
                  <a:schemeClr val="tx1"/>
                </a:solidFill>
                <a:latin typeface="Sakkal Majalla" panose="02000000000000000000" pitchFamily="2" charset="-78"/>
                <a:cs typeface="Sakkal Majalla" panose="02000000000000000000" pitchFamily="2" charset="-78"/>
              </a:rPr>
              <a:t>فكر</a:t>
            </a:r>
            <a:endParaRPr lang="en-US" sz="5400" dirty="0">
              <a:solidFill>
                <a:schemeClr val="tx1"/>
              </a:solidFill>
              <a:latin typeface="Sakkal Majalla" panose="02000000000000000000" pitchFamily="2" charset="-78"/>
              <a:cs typeface="Sakkal Majalla" panose="02000000000000000000" pitchFamily="2" charset="-78"/>
            </a:endParaRPr>
          </a:p>
        </p:txBody>
      </p:sp>
      <p:sp>
        <p:nvSpPr>
          <p:cNvPr id="7" name="Rectangle 6"/>
          <p:cNvSpPr/>
          <p:nvPr/>
        </p:nvSpPr>
        <p:spPr>
          <a:xfrm>
            <a:off x="4329153" y="32664"/>
            <a:ext cx="315155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 (المنح والمكافآت)</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10" name="Rectangle 9"/>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978868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BH" sz="3600" b="1" dirty="0" smtClean="0">
                <a:solidFill>
                  <a:schemeClr val="tx1"/>
                </a:solidFill>
                <a:latin typeface="Sakkal Majalla" panose="02000000000000000000" pitchFamily="2" charset="-78"/>
                <a:cs typeface="Sakkal Majalla" panose="02000000000000000000" pitchFamily="2" charset="-78"/>
              </a:rPr>
              <a:t>التقويم</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p:txBody>
          <a:bodyPr>
            <a:normAutofit/>
          </a:bodyPr>
          <a:lstStyle/>
          <a:p>
            <a:pPr marL="742950" indent="-742950" algn="r" rtl="1">
              <a:buFont typeface="+mj-lt"/>
              <a:buAutoNum type="arabicPeriod"/>
            </a:pPr>
            <a:r>
              <a:rPr lang="ar-BH" sz="3200" b="1" dirty="0" smtClean="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أحسب الأجر الشهري للعامل أحمد، مبينًا صافي المستحق له.</a:t>
            </a:r>
            <a:endParaRPr lang="en-US" sz="32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a:p>
            <a:pPr marL="0" indent="0" algn="r" rtl="1">
              <a:buNone/>
            </a:pPr>
            <a:r>
              <a:rPr lang="ar-BH" sz="3600" dirty="0" smtClean="0">
                <a:latin typeface="Sakkal Majalla" panose="02000000000000000000" pitchFamily="2" charset="-78"/>
                <a:cs typeface="Sakkal Majalla" panose="02000000000000000000" pitchFamily="2" charset="-78"/>
              </a:rPr>
              <a:t>الراتب الأساسي 500 دينار.</a:t>
            </a:r>
          </a:p>
          <a:p>
            <a:pPr marL="0" indent="0" algn="r" rtl="1">
              <a:buNone/>
            </a:pPr>
            <a:r>
              <a:rPr lang="ar-BH" sz="3600" dirty="0" smtClean="0">
                <a:latin typeface="Sakkal Majalla" panose="02000000000000000000" pitchFamily="2" charset="-78"/>
                <a:cs typeface="Sakkal Majalla" panose="02000000000000000000" pitchFamily="2" charset="-78"/>
              </a:rPr>
              <a:t>علاوة السيارة 50 دينار.</a:t>
            </a:r>
          </a:p>
          <a:p>
            <a:pPr marL="0" indent="0" algn="r" rtl="1">
              <a:buNone/>
            </a:pPr>
            <a:r>
              <a:rPr lang="ar-BH" sz="3600" dirty="0" smtClean="0">
                <a:latin typeface="Sakkal Majalla" panose="02000000000000000000" pitchFamily="2" charset="-78"/>
                <a:cs typeface="Sakkal Majalla" panose="02000000000000000000" pitchFamily="2" charset="-78"/>
              </a:rPr>
              <a:t>تحسين مستوى المعيشة 80 دينار.</a:t>
            </a:r>
          </a:p>
          <a:p>
            <a:pPr marL="0" indent="0" algn="r" rtl="1">
              <a:buNone/>
            </a:pPr>
            <a:r>
              <a:rPr lang="ar-BH" sz="3600" dirty="0" smtClean="0">
                <a:latin typeface="Sakkal Majalla" panose="02000000000000000000" pitchFamily="2" charset="-78"/>
                <a:cs typeface="Sakkal Majalla" panose="02000000000000000000" pitchFamily="2" charset="-78"/>
              </a:rPr>
              <a:t>تأمين التعطل 5 دنانير.</a:t>
            </a:r>
          </a:p>
          <a:p>
            <a:pPr marL="0" indent="0" algn="r" rtl="1">
              <a:buNone/>
            </a:pPr>
            <a:r>
              <a:rPr lang="ar-BH" sz="3600" dirty="0" smtClean="0">
                <a:latin typeface="Sakkal Majalla" panose="02000000000000000000" pitchFamily="2" charset="-78"/>
                <a:cs typeface="Sakkal Majalla" panose="02000000000000000000" pitchFamily="2" charset="-78"/>
              </a:rPr>
              <a:t>التقاعد 35 دينار.</a:t>
            </a:r>
          </a:p>
          <a:p>
            <a:pPr marL="0" indent="0" algn="r" rtl="1">
              <a:buNone/>
            </a:pPr>
            <a:r>
              <a:rPr lang="ar-BH" sz="3600" dirty="0" smtClean="0">
                <a:solidFill>
                  <a:srgbClr val="FF0000"/>
                </a:solidFill>
                <a:latin typeface="Sakkal Majalla" panose="02000000000000000000" pitchFamily="2" charset="-78"/>
                <a:cs typeface="Sakkal Majalla" panose="02000000000000000000" pitchFamily="2" charset="-78"/>
              </a:rPr>
              <a:t>الحل: (500 + 50 + 80) – (5 + 35) = 590 دينار.</a:t>
            </a:r>
          </a:p>
        </p:txBody>
      </p:sp>
      <p:cxnSp>
        <p:nvCxnSpPr>
          <p:cNvPr id="5" name="Straight Connector 4"/>
          <p:cNvCxnSpPr/>
          <p:nvPr/>
        </p:nvCxnSpPr>
        <p:spPr>
          <a:xfrm>
            <a:off x="0" y="6419688"/>
            <a:ext cx="1197428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Cloud Callout 3"/>
          <p:cNvSpPr/>
          <p:nvPr/>
        </p:nvSpPr>
        <p:spPr>
          <a:xfrm rot="20476828">
            <a:off x="510137" y="914839"/>
            <a:ext cx="2980478" cy="2313576"/>
          </a:xfrm>
          <a:prstGeom prst="cloudCallout">
            <a:avLst>
              <a:gd name="adj1" fmla="val -35378"/>
              <a:gd name="adj2" fmla="val 1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5400" dirty="0" smtClean="0">
                <a:solidFill>
                  <a:schemeClr val="tx1"/>
                </a:solidFill>
                <a:latin typeface="Simplified Arabic" pitchFamily="18" charset="-78"/>
                <a:cs typeface="Simplified Arabic" pitchFamily="18" charset="-78"/>
              </a:rPr>
              <a:t>فكر</a:t>
            </a:r>
            <a:endParaRPr lang="en-US" sz="5400" dirty="0">
              <a:solidFill>
                <a:schemeClr val="tx1"/>
              </a:solidFill>
              <a:latin typeface="Simplified Arabic" pitchFamily="18" charset="-78"/>
              <a:cs typeface="Simplified Arabic" pitchFamily="18" charset="-78"/>
            </a:endParaRPr>
          </a:p>
        </p:txBody>
      </p:sp>
      <p:sp>
        <p:nvSpPr>
          <p:cNvPr id="7" name="Rectangle 6"/>
          <p:cNvSpPr/>
          <p:nvPr/>
        </p:nvSpPr>
        <p:spPr>
          <a:xfrm>
            <a:off x="4329153" y="32664"/>
            <a:ext cx="315155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 (المنح والمكافآت)</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10" name="Rectangle 9"/>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20157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BH" sz="3600" b="1" dirty="0">
                <a:latin typeface="Sakkal Majalla" panose="02000000000000000000" pitchFamily="2" charset="-78"/>
                <a:cs typeface="Sakkal Majalla" panose="02000000000000000000" pitchFamily="2" charset="-78"/>
              </a:rPr>
              <a:t>التقويم</a:t>
            </a:r>
            <a:endParaRPr lang="en-US" sz="3600" b="1" dirty="0">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p:txBody>
          <a:bodyPr/>
          <a:lstStyle/>
          <a:p>
            <a:pPr marL="742950" indent="-742950" algn="r" rtl="1">
              <a:buFont typeface="+mj-lt"/>
              <a:buAutoNum type="arabicPeriod" startAt="2"/>
            </a:pPr>
            <a:r>
              <a:rPr lang="ar-BH" sz="4000" b="1" dirty="0" smtClean="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متى يلتزم صاحب العمل بدفع المنحة؟</a:t>
            </a:r>
          </a:p>
          <a:p>
            <a:pPr marL="0" indent="0" algn="r" rtl="1">
              <a:buNone/>
            </a:pPr>
            <a:r>
              <a:rPr lang="ar-BH" sz="40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a:t>
            </a:r>
          </a:p>
          <a:p>
            <a:pPr marL="0" indent="0" algn="r" rtl="1">
              <a:buNone/>
            </a:pPr>
            <a:r>
              <a:rPr lang="ar-BH" sz="40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a:t>
            </a:r>
            <a:r>
              <a:rPr lang="en-US" sz="40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a:t>
            </a:r>
            <a:endParaRPr lang="ar-BH" sz="40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a:p>
            <a:pPr marL="0" indent="0" algn="r" rtl="1">
              <a:buNone/>
            </a:pPr>
            <a:r>
              <a:rPr lang="ar-BH" sz="40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a:t>
            </a:r>
            <a:r>
              <a:rPr lang="en-US" sz="40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a:t>
            </a:r>
            <a:endParaRPr lang="ar-BH" sz="40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a:p>
            <a:pPr marL="0" indent="0" algn="r" rtl="1">
              <a:buNone/>
            </a:pPr>
            <a:r>
              <a:rPr lang="ar-BH" sz="40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a:t>
            </a:r>
            <a:r>
              <a:rPr lang="en-US" sz="40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a:t>
            </a:r>
            <a:endParaRPr lang="en-US" sz="40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p:txBody>
      </p:sp>
      <p:cxnSp>
        <p:nvCxnSpPr>
          <p:cNvPr id="4" name="Straight Connector 3"/>
          <p:cNvCxnSpPr/>
          <p:nvPr/>
        </p:nvCxnSpPr>
        <p:spPr>
          <a:xfrm>
            <a:off x="159657" y="6380662"/>
            <a:ext cx="1203234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loud Callout 5"/>
          <p:cNvSpPr/>
          <p:nvPr/>
        </p:nvSpPr>
        <p:spPr>
          <a:xfrm rot="20476828">
            <a:off x="623094" y="924844"/>
            <a:ext cx="2980478" cy="2313576"/>
          </a:xfrm>
          <a:prstGeom prst="cloudCallout">
            <a:avLst>
              <a:gd name="adj1" fmla="val -35378"/>
              <a:gd name="adj2" fmla="val 1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5400" dirty="0" smtClean="0">
                <a:solidFill>
                  <a:schemeClr val="tx1"/>
                </a:solidFill>
                <a:latin typeface="Simplified Arabic" pitchFamily="18" charset="-78"/>
                <a:cs typeface="Simplified Arabic" pitchFamily="18" charset="-78"/>
              </a:rPr>
              <a:t>فكر</a:t>
            </a:r>
            <a:endParaRPr lang="en-US" sz="5400" dirty="0">
              <a:solidFill>
                <a:schemeClr val="tx1"/>
              </a:solidFill>
              <a:latin typeface="Simplified Arabic" pitchFamily="18" charset="-78"/>
              <a:cs typeface="Simplified Arabic" pitchFamily="18" charset="-78"/>
            </a:endParaRPr>
          </a:p>
        </p:txBody>
      </p:sp>
      <p:sp>
        <p:nvSpPr>
          <p:cNvPr id="7" name="Rectangle 6"/>
          <p:cNvSpPr/>
          <p:nvPr/>
        </p:nvSpPr>
        <p:spPr>
          <a:xfrm>
            <a:off x="4329153" y="32664"/>
            <a:ext cx="315155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 (المنح والمكافآت)</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11" name="Rectangle 10"/>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7239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61257" y="6460438"/>
            <a:ext cx="11771086"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094329" y="14521"/>
            <a:ext cx="315155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 (المنح والمكافآت)</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Title 1"/>
          <p:cNvSpPr txBox="1">
            <a:spLocks/>
          </p:cNvSpPr>
          <p:nvPr/>
        </p:nvSpPr>
        <p:spPr>
          <a:xfrm>
            <a:off x="1011261" y="1473095"/>
            <a:ext cx="10271078" cy="8461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ar-BH" sz="3600" dirty="0" smtClean="0">
                <a:solidFill>
                  <a:srgbClr val="FF0000"/>
                </a:solidFill>
                <a:latin typeface="Sakkal Majalla" panose="02000000000000000000" pitchFamily="2" charset="-78"/>
                <a:cs typeface="Sakkal Majalla" panose="02000000000000000000" pitchFamily="2" charset="-78"/>
              </a:rPr>
              <a:t>الأهداف:</a:t>
            </a:r>
            <a:endParaRPr lang="en-US" sz="3600" dirty="0">
              <a:solidFill>
                <a:srgbClr val="FF0000"/>
              </a:solidFill>
              <a:latin typeface="Sakkal Majalla" panose="02000000000000000000" pitchFamily="2" charset="-78"/>
              <a:cs typeface="Sakkal Majalla" panose="02000000000000000000" pitchFamily="2" charset="-78"/>
            </a:endParaRPr>
          </a:p>
        </p:txBody>
      </p:sp>
      <p:sp>
        <p:nvSpPr>
          <p:cNvPr id="10" name="Content Placeholder 2"/>
          <p:cNvSpPr txBox="1">
            <a:spLocks/>
          </p:cNvSpPr>
          <p:nvPr/>
        </p:nvSpPr>
        <p:spPr>
          <a:xfrm>
            <a:off x="889000" y="1980884"/>
            <a:ext cx="10515600" cy="4187309"/>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endParaRPr lang="en-US" b="1" dirty="0" smtClean="0">
              <a:solidFill>
                <a:srgbClr val="FF0000"/>
              </a:solidFill>
              <a:latin typeface="Sakkal Majalla" panose="02000000000000000000" pitchFamily="2" charset="-78"/>
              <a:cs typeface="Sakkal Majalla" panose="02000000000000000000" pitchFamily="2" charset="-78"/>
            </a:endParaRPr>
          </a:p>
          <a:p>
            <a:pPr algn="r" rtl="1"/>
            <a:r>
              <a:rPr lang="ar-BH" sz="3200" b="1" dirty="0" smtClean="0">
                <a:solidFill>
                  <a:srgbClr val="FF0000"/>
                </a:solidFill>
                <a:latin typeface="Sakkal Majalla" panose="02000000000000000000" pitchFamily="2" charset="-78"/>
                <a:cs typeface="Sakkal Majalla" panose="02000000000000000000" pitchFamily="2" charset="-78"/>
              </a:rPr>
              <a:t>من خلال الدرس الطالب لهذا الدرس يتوقع منه </a:t>
            </a:r>
            <a:r>
              <a:rPr lang="ar-BH" sz="3200" b="1" dirty="0" smtClean="0">
                <a:solidFill>
                  <a:srgbClr val="00B050"/>
                </a:solidFill>
                <a:latin typeface="Sakkal Majalla" panose="02000000000000000000" pitchFamily="2" charset="-78"/>
                <a:cs typeface="Sakkal Majalla" panose="02000000000000000000" pitchFamily="2" charset="-78"/>
              </a:rPr>
              <a:t>أن يكون قادرًا على أن:</a:t>
            </a:r>
          </a:p>
          <a:p>
            <a:pPr algn="r" rtl="1"/>
            <a:endParaRPr lang="ar-BH" sz="3200" b="1" dirty="0" smtClean="0">
              <a:solidFill>
                <a:srgbClr val="00B050"/>
              </a:solidFill>
              <a:latin typeface="Sakkal Majalla" panose="02000000000000000000" pitchFamily="2" charset="-78"/>
              <a:cs typeface="Sakkal Majalla" panose="02000000000000000000" pitchFamily="2" charset="-78"/>
            </a:endParaRPr>
          </a:p>
          <a:p>
            <a:pPr algn="r" rtl="1">
              <a:buFont typeface="Wingdings" panose="05000000000000000000" pitchFamily="2" charset="2"/>
              <a:buChar char="q"/>
            </a:pPr>
            <a:r>
              <a:rPr lang="ar-BH" sz="3200" dirty="0" smtClean="0">
                <a:latin typeface="Sakkal Majalla" panose="02000000000000000000" pitchFamily="2" charset="-78"/>
                <a:cs typeface="Sakkal Majalla" panose="02000000000000000000" pitchFamily="2" charset="-78"/>
              </a:rPr>
              <a:t> يتعرف صور الأجر وملحقاته.</a:t>
            </a:r>
          </a:p>
          <a:p>
            <a:pPr algn="r" rtl="1">
              <a:buFont typeface="Wingdings" panose="05000000000000000000" pitchFamily="2" charset="2"/>
              <a:buChar char="q"/>
            </a:pPr>
            <a:r>
              <a:rPr lang="ar-BH" sz="3200" dirty="0" smtClean="0">
                <a:latin typeface="Sakkal Majalla" panose="02000000000000000000" pitchFamily="2" charset="-78"/>
                <a:cs typeface="Sakkal Majalla" panose="02000000000000000000" pitchFamily="2" charset="-78"/>
              </a:rPr>
              <a:t> يبين أحكام الوفاء بالأجر.</a:t>
            </a:r>
          </a:p>
          <a:p>
            <a:pPr algn="r" rtl="1">
              <a:buFont typeface="Wingdings" panose="05000000000000000000" pitchFamily="2" charset="2"/>
              <a:buChar char="q"/>
            </a:pPr>
            <a:r>
              <a:rPr lang="ar-BH" sz="3200" dirty="0" smtClean="0">
                <a:latin typeface="Sakkal Majalla" panose="02000000000000000000" pitchFamily="2" charset="-78"/>
                <a:cs typeface="Sakkal Majalla" panose="02000000000000000000" pitchFamily="2" charset="-78"/>
              </a:rPr>
              <a:t> يحدد الحماية القانونية للأجر.</a:t>
            </a:r>
          </a:p>
          <a:p>
            <a:pPr algn="r" rtl="1"/>
            <a:endParaRPr lang="ar-BH" dirty="0" smtClean="0"/>
          </a:p>
          <a:p>
            <a:pPr algn="r" rtl="1">
              <a:buFont typeface="Wingdings" panose="05000000000000000000" pitchFamily="2" charset="2"/>
              <a:buChar char="q"/>
            </a:pP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6160" y="-14030"/>
            <a:ext cx="1646183" cy="1342103"/>
          </a:xfrm>
          <a:prstGeom prst="rect">
            <a:avLst/>
          </a:prstGeom>
        </p:spPr>
      </p:pic>
      <p:sp>
        <p:nvSpPr>
          <p:cNvPr id="12" name="Rectangle 11"/>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22481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20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2000"/>
                                        <p:tgtEl>
                                          <p:spTgt spid="1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4" end="4"/>
                                            </p:txEl>
                                          </p:spTgt>
                                        </p:tgtEl>
                                        <p:attrNameLst>
                                          <p:attrName>style.visibility</p:attrName>
                                        </p:attrNameLst>
                                      </p:cBhvr>
                                      <p:to>
                                        <p:strVal val="visible"/>
                                      </p:to>
                                    </p:set>
                                    <p:animEffect transition="in" filter="fade">
                                      <p:cBhvr>
                                        <p:cTn id="20" dur="2000"/>
                                        <p:tgtEl>
                                          <p:spTgt spid="10">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Effect transition="in" filter="fade">
                                      <p:cBhvr>
                                        <p:cTn id="25" dur="2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BH" sz="3600" b="1" dirty="0">
                <a:latin typeface="Sakkal Majalla" panose="02000000000000000000" pitchFamily="2" charset="-78"/>
                <a:cs typeface="Sakkal Majalla" panose="02000000000000000000" pitchFamily="2" charset="-78"/>
              </a:rPr>
              <a:t>التقويم</a:t>
            </a:r>
            <a:endParaRPr lang="en-US" sz="3600" b="1" dirty="0">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p:txBody>
          <a:bodyPr>
            <a:normAutofit/>
          </a:bodyPr>
          <a:lstStyle/>
          <a:p>
            <a:pPr marL="742950" indent="-742950" algn="r" rtl="1">
              <a:buFont typeface="+mj-lt"/>
              <a:buAutoNum type="arabicPeriod" startAt="2"/>
            </a:pPr>
            <a:r>
              <a:rPr lang="ar-BH" sz="4400" b="1" dirty="0" smtClean="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متى يلتزم صاحب العمل بدفع المنحة؟</a:t>
            </a:r>
          </a:p>
          <a:p>
            <a:pPr marL="0" indent="0" algn="r" rtl="1">
              <a:buNone/>
            </a:pPr>
            <a:r>
              <a:rPr lang="ar-BH" sz="44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يلتزم صاحب العمل بدفع المنحة إذا توفرت فيها </a:t>
            </a:r>
          </a:p>
          <a:p>
            <a:pPr marL="0" indent="0" algn="r" rtl="1">
              <a:buNone/>
            </a:pPr>
            <a:r>
              <a:rPr lang="ar-BH" sz="44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الشروط الآتية:</a:t>
            </a:r>
          </a:p>
          <a:p>
            <a:pPr algn="r" rtl="1">
              <a:buFont typeface="Wingdings" panose="05000000000000000000" pitchFamily="2" charset="2"/>
              <a:buChar char="v"/>
            </a:pPr>
            <a:r>
              <a:rPr lang="ar-BH" sz="44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 </a:t>
            </a:r>
            <a:r>
              <a:rPr lang="ar-BH" sz="44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العمومية.</a:t>
            </a:r>
          </a:p>
          <a:p>
            <a:pPr algn="r" rtl="1">
              <a:buFont typeface="Wingdings" panose="05000000000000000000" pitchFamily="2" charset="2"/>
              <a:buChar char="v"/>
            </a:pPr>
            <a:r>
              <a:rPr lang="ar-BH" sz="44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 </a:t>
            </a:r>
            <a:r>
              <a:rPr lang="ar-BH" sz="44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الاستمرارية بمدة لا تقل عن 5 سنوات.</a:t>
            </a:r>
          </a:p>
          <a:p>
            <a:pPr algn="r" rtl="1">
              <a:buFont typeface="Wingdings" panose="05000000000000000000" pitchFamily="2" charset="2"/>
              <a:buChar char="v"/>
            </a:pPr>
            <a:r>
              <a:rPr lang="ar-BH" sz="44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 </a:t>
            </a:r>
            <a:r>
              <a:rPr lang="ar-BH" sz="44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أن يكون مقدارها مستقرًا وثابتًا.</a:t>
            </a:r>
            <a:endParaRPr lang="en-US" sz="44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p:txBody>
      </p:sp>
      <p:cxnSp>
        <p:nvCxnSpPr>
          <p:cNvPr id="4" name="Straight Connector 3"/>
          <p:cNvCxnSpPr/>
          <p:nvPr/>
        </p:nvCxnSpPr>
        <p:spPr>
          <a:xfrm>
            <a:off x="0" y="6448901"/>
            <a:ext cx="1203234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loud Callout 5"/>
          <p:cNvSpPr/>
          <p:nvPr/>
        </p:nvSpPr>
        <p:spPr>
          <a:xfrm rot="20476828">
            <a:off x="623094" y="924844"/>
            <a:ext cx="2980478" cy="2313576"/>
          </a:xfrm>
          <a:prstGeom prst="cloudCallout">
            <a:avLst>
              <a:gd name="adj1" fmla="val -35378"/>
              <a:gd name="adj2" fmla="val 1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5400" dirty="0" smtClean="0">
                <a:solidFill>
                  <a:schemeClr val="tx1"/>
                </a:solidFill>
                <a:latin typeface="Simplified Arabic" pitchFamily="18" charset="-78"/>
                <a:cs typeface="Simplified Arabic" pitchFamily="18" charset="-78"/>
              </a:rPr>
              <a:t>فكر</a:t>
            </a:r>
            <a:endParaRPr lang="en-US" sz="5400" dirty="0">
              <a:solidFill>
                <a:schemeClr val="tx1"/>
              </a:solidFill>
              <a:latin typeface="Simplified Arabic" pitchFamily="18" charset="-78"/>
              <a:cs typeface="Simplified Arabic" pitchFamily="18" charset="-78"/>
            </a:endParaRPr>
          </a:p>
        </p:txBody>
      </p:sp>
      <p:sp>
        <p:nvSpPr>
          <p:cNvPr id="7" name="Rectangle 6"/>
          <p:cNvSpPr/>
          <p:nvPr/>
        </p:nvSpPr>
        <p:spPr>
          <a:xfrm>
            <a:off x="4329153" y="32664"/>
            <a:ext cx="315155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 (المنح والمكافآت)</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10" name="Rectangle 9"/>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872001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ar-BH" sz="3600" dirty="0">
                <a:latin typeface="Simplified Arabic" pitchFamily="18" charset="-78"/>
                <a:cs typeface="Bader" pitchFamily="2" charset="-78"/>
              </a:rPr>
              <a:t>التقويم</a:t>
            </a:r>
            <a:endParaRPr lang="en-US" sz="3600" dirty="0">
              <a:latin typeface="Simplified Arabic" pitchFamily="18" charset="-78"/>
              <a:cs typeface="Bader" pitchFamily="2" charset="-78"/>
            </a:endParaRPr>
          </a:p>
        </p:txBody>
      </p:sp>
      <p:sp>
        <p:nvSpPr>
          <p:cNvPr id="5" name="Content Placeholder 2"/>
          <p:cNvSpPr>
            <a:spLocks noGrp="1"/>
          </p:cNvSpPr>
          <p:nvPr>
            <p:ph idx="1"/>
          </p:nvPr>
        </p:nvSpPr>
        <p:spPr>
          <a:xfrm>
            <a:off x="1356853" y="1812231"/>
            <a:ext cx="10102644" cy="3880773"/>
          </a:xfrm>
        </p:spPr>
        <p:txBody>
          <a:bodyPr>
            <a:noAutofit/>
          </a:bodyPr>
          <a:lstStyle/>
          <a:p>
            <a:pPr marL="742950" indent="-742950" algn="r" rtl="1">
              <a:buFont typeface="+mj-lt"/>
              <a:buAutoNum type="arabicPeriod" startAt="3"/>
            </a:pPr>
            <a:r>
              <a:rPr lang="ar-BH" sz="36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دفع صاحب العمل رواتب العمال بالعملة الأجنبية ولكن العمال </a:t>
            </a:r>
            <a:r>
              <a:rPr lang="ar-BH" sz="3600" b="1" dirty="0" smtClean="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رفضوا </a:t>
            </a:r>
            <a:r>
              <a:rPr lang="ar-BH" sz="36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ذلك </a:t>
            </a:r>
            <a:r>
              <a:rPr lang="ar-BH" sz="3600" b="1" dirty="0" smtClean="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فيُعد </a:t>
            </a:r>
            <a:r>
              <a:rPr lang="ar-BH" sz="36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تصرف صاحب العمل:</a:t>
            </a:r>
            <a:endParaRPr lang="en-US" sz="36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a:p>
            <a:pPr marL="0" indent="0" algn="r" rtl="1">
              <a:buNone/>
            </a:pPr>
            <a:endParaRPr lang="ar-BH" sz="3200" dirty="0" smtClean="0">
              <a:latin typeface="Sakkal Majalla" panose="02000000000000000000" pitchFamily="2" charset="-78"/>
              <a:cs typeface="Sakkal Majalla" panose="02000000000000000000" pitchFamily="2" charset="-78"/>
            </a:endParaRPr>
          </a:p>
          <a:p>
            <a:pPr algn="r" rtl="1">
              <a:lnSpc>
                <a:spcPct val="100000"/>
              </a:lnSpc>
            </a:pPr>
            <a:r>
              <a:rPr lang="ar-BH"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قانونيًا</a:t>
            </a:r>
            <a:endParaRPr lang="ar-BH"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a:p>
            <a:pPr algn="r" rtl="1">
              <a:lnSpc>
                <a:spcPct val="100000"/>
              </a:lnSpc>
            </a:pPr>
            <a:r>
              <a:rPr lang="ar-BH"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ملزمًا </a:t>
            </a:r>
            <a:r>
              <a:rPr lang="ar-BH"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تطبيقه</a:t>
            </a:r>
          </a:p>
          <a:p>
            <a:pPr algn="r" rtl="1">
              <a:lnSpc>
                <a:spcPct val="100000"/>
              </a:lnSpc>
            </a:pPr>
            <a:r>
              <a:rPr lang="ar-BH"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غير قانوني</a:t>
            </a:r>
          </a:p>
          <a:p>
            <a:pPr algn="r" rtl="1">
              <a:lnSpc>
                <a:spcPct val="100000"/>
              </a:lnSpc>
            </a:pPr>
            <a:r>
              <a:rPr lang="ar-BH"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لا شيء مما ذكر</a:t>
            </a:r>
            <a:endParaRPr lang="en-US"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p:txBody>
      </p:sp>
      <p:cxnSp>
        <p:nvCxnSpPr>
          <p:cNvPr id="6" name="Straight Connector 5"/>
          <p:cNvCxnSpPr/>
          <p:nvPr/>
        </p:nvCxnSpPr>
        <p:spPr>
          <a:xfrm flipV="1">
            <a:off x="160020" y="6373257"/>
            <a:ext cx="11871960" cy="199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rot="21186844">
            <a:off x="949690" y="2227746"/>
            <a:ext cx="2563994" cy="4708981"/>
          </a:xfrm>
          <a:prstGeom prst="rect">
            <a:avLst/>
          </a:prstGeom>
          <a:noFill/>
        </p:spPr>
        <p:txBody>
          <a:bodyPr wrap="square" rtlCol="0">
            <a:spAutoFit/>
          </a:bodyPr>
          <a:lstStyle/>
          <a:p>
            <a:r>
              <a:rPr lang="ar-BH" sz="30000" dirty="0" smtClean="0">
                <a:solidFill>
                  <a:schemeClr val="accent6">
                    <a:lumMod val="60000"/>
                    <a:lumOff val="40000"/>
                  </a:schemeClr>
                </a:solidFill>
              </a:rPr>
              <a:t>؟</a:t>
            </a:r>
            <a:endParaRPr lang="en-US" sz="30000" dirty="0">
              <a:solidFill>
                <a:schemeClr val="accent6">
                  <a:lumMod val="60000"/>
                  <a:lumOff val="40000"/>
                </a:schemeClr>
              </a:solidFill>
            </a:endParaRPr>
          </a:p>
        </p:txBody>
      </p:sp>
      <p:sp>
        <p:nvSpPr>
          <p:cNvPr id="8" name="Rectangle 7"/>
          <p:cNvSpPr/>
          <p:nvPr/>
        </p:nvSpPr>
        <p:spPr>
          <a:xfrm>
            <a:off x="4329153" y="32664"/>
            <a:ext cx="315155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 (المنح والمكافآت)</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11" name="Rectangle 10"/>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84162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ar-BH" sz="3600" dirty="0">
                <a:latin typeface="Sakkal Majalla" panose="02000000000000000000" pitchFamily="2" charset="-78"/>
                <a:cs typeface="Sakkal Majalla" panose="02000000000000000000" pitchFamily="2" charset="-78"/>
              </a:rPr>
              <a:t>التقويم</a:t>
            </a:r>
            <a:endParaRPr lang="en-US" sz="3600" dirty="0">
              <a:latin typeface="Sakkal Majalla" panose="02000000000000000000" pitchFamily="2" charset="-78"/>
              <a:cs typeface="Sakkal Majalla" panose="02000000000000000000" pitchFamily="2" charset="-78"/>
            </a:endParaRPr>
          </a:p>
        </p:txBody>
      </p:sp>
      <p:sp>
        <p:nvSpPr>
          <p:cNvPr id="5" name="Content Placeholder 2"/>
          <p:cNvSpPr>
            <a:spLocks noGrp="1"/>
          </p:cNvSpPr>
          <p:nvPr>
            <p:ph idx="1"/>
          </p:nvPr>
        </p:nvSpPr>
        <p:spPr>
          <a:xfrm>
            <a:off x="1356853" y="1812231"/>
            <a:ext cx="10102644" cy="3880773"/>
          </a:xfrm>
        </p:spPr>
        <p:txBody>
          <a:bodyPr>
            <a:normAutofit fontScale="92500" lnSpcReduction="10000"/>
          </a:bodyPr>
          <a:lstStyle/>
          <a:p>
            <a:pPr marL="742950" indent="-742950" algn="r" rtl="1">
              <a:buFont typeface="+mj-lt"/>
              <a:buAutoNum type="arabicPeriod" startAt="3"/>
            </a:pPr>
            <a:r>
              <a:rPr lang="ar-BH" sz="40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دفع صاحب العمل رواتب العمال بالعملة الأجنبية ولكن العمال </a:t>
            </a:r>
            <a:r>
              <a:rPr lang="ar-BH" sz="4000" b="1" dirty="0" smtClean="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رفضوا </a:t>
            </a:r>
            <a:r>
              <a:rPr lang="ar-BH" sz="40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ذلك </a:t>
            </a:r>
            <a:r>
              <a:rPr lang="ar-BH" sz="4000" b="1" dirty="0" smtClean="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فيُعد </a:t>
            </a:r>
            <a:r>
              <a:rPr lang="ar-BH" sz="40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تصرف صاحب العمل:</a:t>
            </a:r>
            <a:endParaRPr lang="en-US" sz="40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a:p>
            <a:pPr marL="0" indent="0" algn="r" rtl="1">
              <a:buNone/>
            </a:pPr>
            <a:endParaRPr lang="ar-BH" sz="3600" dirty="0" smtClean="0">
              <a:latin typeface="Sakkal Majalla" panose="02000000000000000000" pitchFamily="2" charset="-78"/>
              <a:cs typeface="Sakkal Majalla" panose="02000000000000000000" pitchFamily="2" charset="-78"/>
            </a:endParaRPr>
          </a:p>
          <a:p>
            <a:pPr algn="r" rtl="1">
              <a:lnSpc>
                <a:spcPct val="100000"/>
              </a:lnSpc>
            </a:pPr>
            <a:r>
              <a:rPr lang="ar-BH" sz="32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قانونيًا</a:t>
            </a:r>
            <a:endParaRPr lang="ar-BH" sz="32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a:p>
            <a:pPr algn="r" rtl="1">
              <a:lnSpc>
                <a:spcPct val="100000"/>
              </a:lnSpc>
            </a:pPr>
            <a:r>
              <a:rPr lang="ar-BH" sz="32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ملزمًا </a:t>
            </a:r>
            <a:r>
              <a:rPr lang="ar-BH" sz="32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تطبيقه</a:t>
            </a:r>
          </a:p>
          <a:p>
            <a:pPr algn="r" rtl="1">
              <a:lnSpc>
                <a:spcPct val="100000"/>
              </a:lnSpc>
            </a:pPr>
            <a:r>
              <a:rPr lang="ar-BH" sz="3200" b="1" dirty="0">
                <a:solidFill>
                  <a:schemeClr val="accent6"/>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غير قانوني</a:t>
            </a:r>
          </a:p>
          <a:p>
            <a:pPr algn="r" rtl="1">
              <a:lnSpc>
                <a:spcPct val="100000"/>
              </a:lnSpc>
            </a:pPr>
            <a:r>
              <a:rPr lang="ar-BH" sz="32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لا شيء مما ذكر</a:t>
            </a:r>
            <a:endParaRPr lang="en-US" sz="32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p:txBody>
      </p:sp>
      <p:cxnSp>
        <p:nvCxnSpPr>
          <p:cNvPr id="6" name="Straight Connector 5"/>
          <p:cNvCxnSpPr/>
          <p:nvPr/>
        </p:nvCxnSpPr>
        <p:spPr>
          <a:xfrm flipV="1">
            <a:off x="203200" y="6380536"/>
            <a:ext cx="11785600" cy="199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29153" y="32664"/>
            <a:ext cx="315155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 (المنح والمكافآت)</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11" name="Rectangle 10"/>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ar-BH" sz="3600" b="1" dirty="0">
                <a:latin typeface="Sakkal Majalla" panose="02000000000000000000" pitchFamily="2" charset="-78"/>
                <a:cs typeface="Sakkal Majalla" panose="02000000000000000000" pitchFamily="2" charset="-78"/>
              </a:rPr>
              <a:t>التقويم</a:t>
            </a:r>
            <a:endParaRPr lang="en-US" sz="3600" b="1" dirty="0">
              <a:latin typeface="Sakkal Majalla" panose="02000000000000000000" pitchFamily="2" charset="-78"/>
              <a:cs typeface="Sakkal Majalla" panose="02000000000000000000" pitchFamily="2" charset="-78"/>
            </a:endParaRPr>
          </a:p>
        </p:txBody>
      </p:sp>
      <p:sp>
        <p:nvSpPr>
          <p:cNvPr id="5" name="Content Placeholder 2"/>
          <p:cNvSpPr>
            <a:spLocks noGrp="1"/>
          </p:cNvSpPr>
          <p:nvPr>
            <p:ph idx="1"/>
          </p:nvPr>
        </p:nvSpPr>
        <p:spPr>
          <a:xfrm>
            <a:off x="746606" y="1966625"/>
            <a:ext cx="10607194" cy="3880773"/>
          </a:xfrm>
        </p:spPr>
        <p:txBody>
          <a:bodyPr>
            <a:normAutofit fontScale="92500" lnSpcReduction="10000"/>
          </a:bodyPr>
          <a:lstStyle/>
          <a:p>
            <a:pPr marL="742950" indent="-742950" algn="r" rtl="1">
              <a:lnSpc>
                <a:spcPct val="100000"/>
              </a:lnSpc>
              <a:buFont typeface="+mj-lt"/>
              <a:buAutoNum type="arabicPeriod" startAt="4"/>
            </a:pPr>
            <a:r>
              <a:rPr lang="ar-BH" sz="40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يحصل عليها العامل نظير طاقة إضافية يبذلها أو مخاطر معينة يتعرض لها في أداء عمله:</a:t>
            </a:r>
            <a:endParaRPr lang="en-US" sz="40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a:p>
            <a:pPr marL="0" indent="0" algn="r" rtl="1">
              <a:buNone/>
            </a:pPr>
            <a:endParaRPr lang="ar-BH" sz="3600" b="1" dirty="0" smtClean="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r" rtl="1">
              <a:lnSpc>
                <a:spcPct val="100000"/>
              </a:lnSpc>
            </a:pPr>
            <a:r>
              <a:rPr lang="ar-BH" sz="30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العمولات</a:t>
            </a:r>
          </a:p>
          <a:p>
            <a:pPr algn="r" rtl="1">
              <a:lnSpc>
                <a:spcPct val="100000"/>
              </a:lnSpc>
            </a:pPr>
            <a:r>
              <a:rPr lang="ar-BH" sz="30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المكافأة</a:t>
            </a:r>
          </a:p>
          <a:p>
            <a:pPr algn="r" rtl="1">
              <a:lnSpc>
                <a:spcPct val="100000"/>
              </a:lnSpc>
            </a:pPr>
            <a:r>
              <a:rPr lang="ar-BH" sz="30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المنحة</a:t>
            </a:r>
          </a:p>
          <a:p>
            <a:pPr algn="r" rtl="1">
              <a:lnSpc>
                <a:spcPct val="100000"/>
              </a:lnSpc>
            </a:pPr>
            <a:r>
              <a:rPr lang="ar-BH" sz="30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البدلات</a:t>
            </a:r>
            <a:endParaRPr lang="en-US" sz="30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p:txBody>
      </p:sp>
      <p:cxnSp>
        <p:nvCxnSpPr>
          <p:cNvPr id="6" name="Straight Connector 5"/>
          <p:cNvCxnSpPr/>
          <p:nvPr/>
        </p:nvCxnSpPr>
        <p:spPr>
          <a:xfrm>
            <a:off x="-45797" y="6480505"/>
            <a:ext cx="12192000"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21186844">
            <a:off x="2550455" y="1994987"/>
            <a:ext cx="2852798" cy="4708981"/>
          </a:xfrm>
          <a:prstGeom prst="rect">
            <a:avLst/>
          </a:prstGeom>
          <a:noFill/>
        </p:spPr>
        <p:txBody>
          <a:bodyPr wrap="square" rtlCol="0">
            <a:spAutoFit/>
          </a:bodyPr>
          <a:lstStyle/>
          <a:p>
            <a:r>
              <a:rPr lang="ar-BH" sz="30000" dirty="0" smtClean="0">
                <a:solidFill>
                  <a:schemeClr val="accent6">
                    <a:lumMod val="60000"/>
                    <a:lumOff val="40000"/>
                  </a:schemeClr>
                </a:solidFill>
              </a:rPr>
              <a:t>؟</a:t>
            </a:r>
            <a:endParaRPr lang="en-US" sz="30000" dirty="0">
              <a:solidFill>
                <a:schemeClr val="accent6">
                  <a:lumMod val="60000"/>
                  <a:lumOff val="40000"/>
                </a:schemeClr>
              </a:solidFill>
            </a:endParaRPr>
          </a:p>
        </p:txBody>
      </p:sp>
      <p:sp>
        <p:nvSpPr>
          <p:cNvPr id="9" name="Rectangle 8"/>
          <p:cNvSpPr/>
          <p:nvPr/>
        </p:nvSpPr>
        <p:spPr>
          <a:xfrm>
            <a:off x="4329153" y="32664"/>
            <a:ext cx="315155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 (المنح والمكافآت)</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12" name="Rectangle 11"/>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ar-BH" sz="3600" dirty="0">
                <a:latin typeface="Simplified Arabic" pitchFamily="18" charset="-78"/>
                <a:cs typeface="Bader" pitchFamily="2" charset="-78"/>
              </a:rPr>
              <a:t>التقويم</a:t>
            </a:r>
            <a:endParaRPr lang="en-US" sz="3600" dirty="0">
              <a:latin typeface="Simplified Arabic" pitchFamily="18" charset="-78"/>
              <a:cs typeface="Bader" pitchFamily="2" charset="-78"/>
            </a:endParaRPr>
          </a:p>
        </p:txBody>
      </p:sp>
      <p:sp>
        <p:nvSpPr>
          <p:cNvPr id="5" name="Content Placeholder 2"/>
          <p:cNvSpPr>
            <a:spLocks noGrp="1"/>
          </p:cNvSpPr>
          <p:nvPr>
            <p:ph idx="1"/>
          </p:nvPr>
        </p:nvSpPr>
        <p:spPr>
          <a:xfrm>
            <a:off x="746606" y="1966625"/>
            <a:ext cx="10607194" cy="3880773"/>
          </a:xfrm>
        </p:spPr>
        <p:txBody>
          <a:bodyPr>
            <a:normAutofit fontScale="92500" lnSpcReduction="10000"/>
          </a:bodyPr>
          <a:lstStyle/>
          <a:p>
            <a:pPr marL="742950" indent="-742950" algn="r" rtl="1">
              <a:lnSpc>
                <a:spcPct val="100000"/>
              </a:lnSpc>
              <a:buFont typeface="+mj-lt"/>
              <a:buAutoNum type="arabicPeriod" startAt="4"/>
            </a:pPr>
            <a:r>
              <a:rPr lang="ar-BH" sz="40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يحصل عليها العامل نظير طاقة إضافية يبذلها أو مخاطر معينة يتعرض لها في أداء عمله:</a:t>
            </a:r>
            <a:endParaRPr lang="en-US" sz="40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a:p>
            <a:pPr marL="0" indent="0" algn="r" rtl="1">
              <a:buNone/>
            </a:pPr>
            <a:endParaRPr lang="ar-BH" sz="3600" b="1" dirty="0" smtClean="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r" rtl="1">
              <a:lnSpc>
                <a:spcPct val="100000"/>
              </a:lnSpc>
            </a:pPr>
            <a:r>
              <a:rPr lang="ar-BH" sz="30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العمولات</a:t>
            </a:r>
          </a:p>
          <a:p>
            <a:pPr algn="r" rtl="1">
              <a:lnSpc>
                <a:spcPct val="100000"/>
              </a:lnSpc>
            </a:pPr>
            <a:r>
              <a:rPr lang="ar-BH" sz="30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المكافأة</a:t>
            </a:r>
          </a:p>
          <a:p>
            <a:pPr algn="r" rtl="1">
              <a:lnSpc>
                <a:spcPct val="100000"/>
              </a:lnSpc>
            </a:pPr>
            <a:r>
              <a:rPr lang="ar-BH" sz="30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المنحة</a:t>
            </a:r>
          </a:p>
          <a:p>
            <a:pPr algn="r" rtl="1">
              <a:lnSpc>
                <a:spcPct val="100000"/>
              </a:lnSpc>
            </a:pPr>
            <a:r>
              <a:rPr lang="ar-BH" sz="3000" b="1" dirty="0">
                <a:solidFill>
                  <a:schemeClr val="accent6"/>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البدلات</a:t>
            </a:r>
            <a:endParaRPr lang="en-US" sz="3000" b="1" dirty="0">
              <a:solidFill>
                <a:schemeClr val="accent6"/>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p:txBody>
      </p:sp>
      <p:cxnSp>
        <p:nvCxnSpPr>
          <p:cNvPr id="6" name="Straight Connector 5"/>
          <p:cNvCxnSpPr/>
          <p:nvPr/>
        </p:nvCxnSpPr>
        <p:spPr>
          <a:xfrm>
            <a:off x="159425" y="6397776"/>
            <a:ext cx="11781555"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29153" y="32664"/>
            <a:ext cx="315155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 (المنح والمكافآت)</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11" name="Rectangle 10"/>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0742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87685" y="6452368"/>
            <a:ext cx="11781555"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Horizontal Scroll 7"/>
          <p:cNvSpPr/>
          <p:nvPr/>
        </p:nvSpPr>
        <p:spPr>
          <a:xfrm>
            <a:off x="8189812" y="502329"/>
            <a:ext cx="2057401" cy="815934"/>
          </a:xfrm>
          <a:prstGeom prst="horizontalScroll">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ar-BH"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9" name="Content Placeholder 6"/>
          <p:cNvSpPr>
            <a:spLocks noGrp="1"/>
          </p:cNvSpPr>
          <p:nvPr>
            <p:ph idx="1"/>
          </p:nvPr>
        </p:nvSpPr>
        <p:spPr>
          <a:xfrm>
            <a:off x="2370063" y="1429964"/>
            <a:ext cx="7894485" cy="2545481"/>
          </a:xfr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a:noAutofit/>
          </a:bodyPr>
          <a:lstStyle/>
          <a:p>
            <a:pPr algn="r" rtl="1"/>
            <a:r>
              <a:rPr lang="ar-BH" sz="3600" b="1" dirty="0" smtClean="0">
                <a:solidFill>
                  <a:srgbClr val="FF0000"/>
                </a:solidFill>
                <a:latin typeface="Sakkal Majalla" panose="02000000000000000000" pitchFamily="2" charset="-78"/>
                <a:cs typeface="Sakkal Majalla" panose="02000000000000000000" pitchFamily="2" charset="-78"/>
              </a:rPr>
              <a:t>أن يكون حقق الطالب أهداف الدرس:</a:t>
            </a:r>
          </a:p>
          <a:p>
            <a:pPr algn="r" rtl="1"/>
            <a:r>
              <a:rPr lang="ar-BH" sz="3200" dirty="0">
                <a:latin typeface="Sakkal Majalla" panose="02000000000000000000" pitchFamily="2" charset="-78"/>
                <a:cs typeface="Sakkal Majalla" panose="02000000000000000000" pitchFamily="2" charset="-78"/>
              </a:rPr>
              <a:t>يتعرف صور الأجر وملحقاته.</a:t>
            </a:r>
          </a:p>
          <a:p>
            <a:pPr algn="r" rtl="1"/>
            <a:r>
              <a:rPr lang="ar-BH" sz="3200" dirty="0">
                <a:latin typeface="Sakkal Majalla" panose="02000000000000000000" pitchFamily="2" charset="-78"/>
                <a:cs typeface="Sakkal Majalla" panose="02000000000000000000" pitchFamily="2" charset="-78"/>
              </a:rPr>
              <a:t> يبين أحكام الوفاء بالأجر.</a:t>
            </a:r>
          </a:p>
          <a:p>
            <a:pPr algn="r" rtl="1"/>
            <a:r>
              <a:rPr lang="ar-BH" sz="3200" dirty="0">
                <a:latin typeface="Sakkal Majalla" panose="02000000000000000000" pitchFamily="2" charset="-78"/>
                <a:cs typeface="Sakkal Majalla" panose="02000000000000000000" pitchFamily="2" charset="-78"/>
              </a:rPr>
              <a:t> يحدد الحماية القانونية للأجر.</a:t>
            </a:r>
          </a:p>
        </p:txBody>
      </p:sp>
      <p:sp>
        <p:nvSpPr>
          <p:cNvPr id="10" name="Rectangular Callout 9"/>
          <p:cNvSpPr/>
          <p:nvPr/>
        </p:nvSpPr>
        <p:spPr>
          <a:xfrm>
            <a:off x="5381168" y="4288120"/>
            <a:ext cx="4883380" cy="1516742"/>
          </a:xfrm>
          <a:prstGeom prst="wedgeRectCallout">
            <a:avLst>
              <a:gd name="adj1" fmla="val -90011"/>
              <a:gd name="adj2" fmla="val 9546"/>
            </a:avLst>
          </a:prstGeom>
          <a:solidFill>
            <a:srgbClr val="0CA2B2"/>
          </a:solidFill>
        </p:spPr>
        <p:style>
          <a:lnRef idx="1">
            <a:schemeClr val="accent4"/>
          </a:lnRef>
          <a:fillRef idx="2">
            <a:schemeClr val="accent4"/>
          </a:fillRef>
          <a:effectRef idx="1">
            <a:schemeClr val="accent4"/>
          </a:effectRef>
          <a:fontRef idx="minor">
            <a:schemeClr val="dk1"/>
          </a:fontRef>
        </p:style>
        <p:txBody>
          <a:bodyPr rtlCol="0" anchor="ctr"/>
          <a:lstStyle/>
          <a:p>
            <a:pPr algn="r"/>
            <a:r>
              <a:rPr lang="ar-BH" sz="3200" b="1" u="sng" dirty="0">
                <a:solidFill>
                  <a:srgbClr val="FF0000"/>
                </a:solidFill>
                <a:latin typeface="Sakkal Majalla" panose="02000000000000000000" pitchFamily="2" charset="-78"/>
                <a:cs typeface="Sakkal Majalla" panose="02000000000000000000" pitchFamily="2" charset="-78"/>
              </a:rPr>
              <a:t>لمزيد من المعلومات</a:t>
            </a:r>
            <a:r>
              <a:rPr lang="ar-BH" sz="3200" b="1" u="sng" dirty="0" smtClean="0">
                <a:solidFill>
                  <a:srgbClr val="FF0000"/>
                </a:solidFill>
                <a:latin typeface="Sakkal Majalla" panose="02000000000000000000" pitchFamily="2" charset="-78"/>
                <a:cs typeface="Sakkal Majalla" panose="02000000000000000000" pitchFamily="2" charset="-78"/>
              </a:rPr>
              <a:t>:</a:t>
            </a:r>
            <a:endParaRPr lang="en-US" sz="2100" b="1" dirty="0">
              <a:solidFill>
                <a:srgbClr val="FF0000"/>
              </a:solidFill>
              <a:latin typeface="Arial" panose="020B0604020202020204" pitchFamily="34" charset="0"/>
              <a:cs typeface="Arial" panose="020B0604020202020204" pitchFamily="34" charset="0"/>
            </a:endParaRPr>
          </a:p>
          <a:p>
            <a:pPr algn="r"/>
            <a:r>
              <a:rPr lang="en-US" sz="2100" b="1" dirty="0">
                <a:solidFill>
                  <a:srgbClr val="FF0000"/>
                </a:solidFill>
                <a:latin typeface="Arial" panose="020B0604020202020204" pitchFamily="34" charset="0"/>
                <a:cs typeface="Arial" panose="020B0604020202020204" pitchFamily="34" charset="0"/>
              </a:rPr>
              <a:t>www.Edunet.com</a:t>
            </a:r>
            <a:r>
              <a:rPr lang="ar-BH" sz="2400" b="1" dirty="0">
                <a:solidFill>
                  <a:schemeClr val="tx1"/>
                </a:solidFill>
                <a:latin typeface="Sakkal Majalla" panose="02000000000000000000" pitchFamily="2" charset="-78"/>
                <a:cs typeface="Sakkal Majalla" panose="02000000000000000000" pitchFamily="2" charset="-78"/>
              </a:rPr>
              <a:t>1- زيارة البوابة التعليمية </a:t>
            </a:r>
            <a:endParaRPr lang="en-US" sz="2400" b="1" dirty="0">
              <a:solidFill>
                <a:schemeClr val="tx1"/>
              </a:solidFill>
              <a:latin typeface="Sakkal Majalla" panose="02000000000000000000" pitchFamily="2" charset="-78"/>
              <a:cs typeface="Sakkal Majalla" panose="02000000000000000000" pitchFamily="2" charset="-78"/>
            </a:endParaRPr>
          </a:p>
          <a:p>
            <a:pPr algn="r"/>
            <a:r>
              <a:rPr lang="ar-BH" sz="2400" b="1" dirty="0">
                <a:solidFill>
                  <a:schemeClr val="tx1"/>
                </a:solidFill>
                <a:latin typeface="Sakkal Majalla" panose="02000000000000000000" pitchFamily="2" charset="-78"/>
                <a:cs typeface="Sakkal Majalla" panose="02000000000000000000" pitchFamily="2" charset="-78"/>
              </a:rPr>
              <a:t>2- حل أسئلة وأنشطة الكتاب المدرسي.</a:t>
            </a:r>
            <a:endParaRPr lang="en-US" sz="2400" b="1" dirty="0">
              <a:solidFill>
                <a:schemeClr val="tx1"/>
              </a:solidFill>
              <a:latin typeface="Sakkal Majalla" panose="02000000000000000000" pitchFamily="2" charset="-78"/>
              <a:cs typeface="Sakkal Majalla" panose="02000000000000000000" pitchFamily="2" charset="-78"/>
            </a:endParaRPr>
          </a:p>
          <a:p>
            <a:pPr algn="ctr"/>
            <a:endParaRPr lang="en-GB" sz="1500" dirty="0"/>
          </a:p>
        </p:txBody>
      </p:sp>
      <p:pic>
        <p:nvPicPr>
          <p:cNvPr id="11" name="Picture 10">
            <a:extLst>
              <a:ext uri="{FF2B5EF4-FFF2-40B4-BE49-F238E27FC236}">
                <a16:creationId xmlns:a16="http://schemas.microsoft.com/office/drawing/2014/main" xmlns="" id="{DD41B4E8-A5E3-4108-8CE7-CD9102958ABF}"/>
              </a:ext>
            </a:extLst>
          </p:cNvPr>
          <p:cNvPicPr>
            <a:picLocks noChangeAspect="1"/>
          </p:cNvPicPr>
          <p:nvPr/>
        </p:nvPicPr>
        <p:blipFill rotWithShape="1">
          <a:blip r:embed="rId2"/>
          <a:srcRect l="71278" t="8769" r="3248" b="83713"/>
          <a:stretch/>
        </p:blipFill>
        <p:spPr>
          <a:xfrm>
            <a:off x="1021674" y="4902387"/>
            <a:ext cx="1965347" cy="580577"/>
          </a:xfrm>
          <a:prstGeom prst="rect">
            <a:avLst/>
          </a:prstGeom>
        </p:spPr>
      </p:pic>
      <p:sp>
        <p:nvSpPr>
          <p:cNvPr id="12" name="Rectangle 11"/>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4329153" y="32664"/>
            <a:ext cx="315155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 (المنح والمكافآت)</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15" name="Rectangle 14"/>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346287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bg/>
                                          </p:spTgt>
                                        </p:tgtEl>
                                        <p:attrNameLst>
                                          <p:attrName>style.visibility</p:attrName>
                                        </p:attrNameLst>
                                      </p:cBhvr>
                                      <p:to>
                                        <p:strVal val="visible"/>
                                      </p:to>
                                    </p:set>
                                    <p:animEffect transition="in" filter="fade">
                                      <p:cBhvr>
                                        <p:cTn id="14" dur="1000"/>
                                        <p:tgtEl>
                                          <p:spTgt spid="9">
                                            <p:bg/>
                                          </p:spTgt>
                                        </p:tgtEl>
                                      </p:cBhvr>
                                    </p:animEffect>
                                    <p:anim calcmode="lin" valueType="num">
                                      <p:cBhvr>
                                        <p:cTn id="15" dur="1000" fill="hold"/>
                                        <p:tgtEl>
                                          <p:spTgt spid="9">
                                            <p:bg/>
                                          </p:spTgt>
                                        </p:tgtEl>
                                        <p:attrNameLst>
                                          <p:attrName>ppt_x</p:attrName>
                                        </p:attrNameLst>
                                      </p:cBhvr>
                                      <p:tavLst>
                                        <p:tav tm="0">
                                          <p:val>
                                            <p:strVal val="#ppt_x"/>
                                          </p:val>
                                        </p:tav>
                                        <p:tav tm="100000">
                                          <p:val>
                                            <p:strVal val="#ppt_x"/>
                                          </p:val>
                                        </p:tav>
                                      </p:tavLst>
                                    </p:anim>
                                    <p:anim calcmode="lin" valueType="num">
                                      <p:cBhvr>
                                        <p:cTn id="16"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1000"/>
                                        <p:tgtEl>
                                          <p:spTgt spid="9">
                                            <p:txEl>
                                              <p:pRg st="1" end="1"/>
                                            </p:txEl>
                                          </p:spTgt>
                                        </p:tgtEl>
                                      </p:cBhvr>
                                    </p:animEffect>
                                    <p:anim calcmode="lin" valueType="num">
                                      <p:cBhvr>
                                        <p:cTn id="2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fade">
                                      <p:cBhvr>
                                        <p:cTn id="35" dur="1000"/>
                                        <p:tgtEl>
                                          <p:spTgt spid="9">
                                            <p:txEl>
                                              <p:pRg st="2" end="2"/>
                                            </p:txEl>
                                          </p:spTgt>
                                        </p:tgtEl>
                                      </p:cBhvr>
                                    </p:animEffect>
                                    <p:anim calcmode="lin" valueType="num">
                                      <p:cBhvr>
                                        <p:cTn id="36"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fade">
                                      <p:cBhvr>
                                        <p:cTn id="42" dur="1000"/>
                                        <p:tgtEl>
                                          <p:spTgt spid="9">
                                            <p:txEl>
                                              <p:pRg st="3" end="3"/>
                                            </p:txEl>
                                          </p:spTgt>
                                        </p:tgtEl>
                                      </p:cBhvr>
                                    </p:animEffect>
                                    <p:anim calcmode="lin" valueType="num">
                                      <p:cBhvr>
                                        <p:cTn id="4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9210" y="1328588"/>
            <a:ext cx="9125338" cy="4564294"/>
          </a:xfrm>
          <a:solidFill>
            <a:schemeClr val="accent4">
              <a:lumMod val="20000"/>
              <a:lumOff val="80000"/>
            </a:schemeClr>
          </a:solidFill>
        </p:spPr>
        <p:txBody>
          <a:bodyPr>
            <a:normAutofit fontScale="90000"/>
          </a:bodyPr>
          <a:lstStyle/>
          <a:p>
            <a:pPr rtl="1"/>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4400" b="1" dirty="0" smtClean="0">
                <a:solidFill>
                  <a:srgbClr val="FF0000"/>
                </a:solidFill>
                <a:latin typeface="Sakkal Majalla" panose="02000000000000000000" pitchFamily="2" charset="-78"/>
                <a:cs typeface="Sakkal Majalla" panose="02000000000000000000" pitchFamily="2" charset="-78"/>
              </a:rPr>
              <a:t>ب- صور الأجر وملحقاته:</a:t>
            </a:r>
            <a:r>
              <a:rPr lang="en-US" sz="4000" b="1" dirty="0" smtClean="0">
                <a:solidFill>
                  <a:srgbClr val="FF0000"/>
                </a:solidFill>
                <a:latin typeface="Sakkal Majalla" panose="02000000000000000000" pitchFamily="2" charset="-78"/>
                <a:cs typeface="Sakkal Majalla" panose="02000000000000000000" pitchFamily="2" charset="-78"/>
              </a:rPr>
              <a:t/>
            </a:r>
            <a:br>
              <a:rPr lang="en-US" sz="4000" b="1" dirty="0" smtClean="0">
                <a:solidFill>
                  <a:srgbClr val="FF0000"/>
                </a:solidFill>
                <a:latin typeface="Sakkal Majalla" panose="02000000000000000000" pitchFamily="2" charset="-78"/>
                <a:cs typeface="Sakkal Majalla" panose="02000000000000000000" pitchFamily="2" charset="-78"/>
              </a:rPr>
            </a:br>
            <a:r>
              <a:rPr lang="ar-BH" sz="8900" b="1" dirty="0" smtClean="0">
                <a:solidFill>
                  <a:schemeClr val="tx1"/>
                </a:solidFill>
                <a:latin typeface="Sakkal Majalla" panose="02000000000000000000" pitchFamily="2" charset="-78"/>
                <a:cs typeface="Sakkal Majalla" panose="02000000000000000000" pitchFamily="2" charset="-78"/>
              </a:rPr>
              <a:t/>
            </a:r>
            <a:br>
              <a:rPr lang="ar-BH" sz="8900" b="1" dirty="0" smtClean="0">
                <a:solidFill>
                  <a:schemeClr val="tx1"/>
                </a:solidFill>
                <a:latin typeface="Sakkal Majalla" panose="02000000000000000000" pitchFamily="2" charset="-78"/>
                <a:cs typeface="Sakkal Majalla" panose="02000000000000000000" pitchFamily="2" charset="-78"/>
              </a:rPr>
            </a:br>
            <a:r>
              <a:rPr lang="ar-BH" sz="4000" b="1" dirty="0" smtClean="0">
                <a:solidFill>
                  <a:schemeClr val="tx1"/>
                </a:solidFill>
                <a:latin typeface="Sakkal Majalla" panose="02000000000000000000" pitchFamily="2" charset="-78"/>
                <a:cs typeface="Sakkal Majalla" panose="02000000000000000000" pitchFamily="2" charset="-78"/>
              </a:rPr>
              <a:t>يشمل الأجر كل ما يدخل في ذمة العامل، مقابل قيامه بالعمل موضوع العقد، أيًا كانت تسمية هذا المقابل، فبجانب الأجر يوجد ما يعرف بملحقات الأجر.</a:t>
            </a:r>
            <a:r>
              <a:rPr lang="en-US" sz="3600" b="1" dirty="0" smtClean="0">
                <a:solidFill>
                  <a:schemeClr val="tx1"/>
                </a:solidFill>
                <a:cs typeface="AL-Mohanad" pitchFamily="2" charset="-78"/>
              </a:rPr>
              <a:t/>
            </a:r>
            <a:br>
              <a:rPr lang="en-US" sz="3600" b="1" dirty="0" smtClean="0">
                <a:solidFill>
                  <a:schemeClr val="tx1"/>
                </a:solidFill>
                <a:cs typeface="AL-Mohanad" pitchFamily="2" charset="-78"/>
              </a:rPr>
            </a:br>
            <a:r>
              <a:rPr lang="en-US" sz="3600" b="1" dirty="0">
                <a:cs typeface="AL-Mohanad" pitchFamily="2" charset="-78"/>
              </a:rPr>
              <a:t/>
            </a:r>
            <a:br>
              <a:rPr lang="en-US" sz="3600" b="1" dirty="0">
                <a:cs typeface="AL-Mohanad" pitchFamily="2" charset="-78"/>
              </a:rPr>
            </a:br>
            <a:r>
              <a:rPr lang="en-US" sz="3600" b="1" dirty="0" smtClean="0">
                <a:cs typeface="AL-Mohanad" pitchFamily="2" charset="-78"/>
              </a:rPr>
              <a:t/>
            </a:r>
            <a:br>
              <a:rPr lang="en-US" sz="3600" b="1" dirty="0" smtClean="0">
                <a:cs typeface="AL-Mohanad" pitchFamily="2" charset="-78"/>
              </a:rPr>
            </a:br>
            <a:endParaRPr lang="en-US" sz="3600" b="1" dirty="0">
              <a:solidFill>
                <a:schemeClr val="tx1"/>
              </a:solidFill>
              <a:cs typeface="AL-Mohanad" pitchFamily="2" charset="-78"/>
            </a:endParaRPr>
          </a:p>
        </p:txBody>
      </p:sp>
      <p:cxnSp>
        <p:nvCxnSpPr>
          <p:cNvPr id="4" name="Straight Connector 3"/>
          <p:cNvCxnSpPr/>
          <p:nvPr/>
        </p:nvCxnSpPr>
        <p:spPr>
          <a:xfrm>
            <a:off x="283545" y="6476999"/>
            <a:ext cx="11771086"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094329" y="14521"/>
            <a:ext cx="315155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 (المنح والمكافآت)</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10" name="Rectangle 9"/>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549113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639" y="-1133340"/>
            <a:ext cx="8810364" cy="1275008"/>
          </a:xfrm>
        </p:spPr>
        <p:txBody>
          <a:bodyPr>
            <a:normAutofit fontScale="90000"/>
          </a:bodyPr>
          <a:lstStyle/>
          <a:p>
            <a:pPr rtl="1"/>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endParaRPr lang="en-US" b="1" dirty="0">
              <a:solidFill>
                <a:schemeClr val="tx1"/>
              </a:solidFill>
              <a:cs typeface="AL-Mohanad" pitchFamily="2" charset="-78"/>
            </a:endParaRPr>
          </a:p>
        </p:txBody>
      </p:sp>
      <p:sp>
        <p:nvSpPr>
          <p:cNvPr id="3" name="Subtitle 2"/>
          <p:cNvSpPr>
            <a:spLocks noGrp="1"/>
          </p:cNvSpPr>
          <p:nvPr>
            <p:ph type="subTitle" idx="1"/>
          </p:nvPr>
        </p:nvSpPr>
        <p:spPr>
          <a:xfrm>
            <a:off x="600501" y="495836"/>
            <a:ext cx="9212239" cy="5698901"/>
          </a:xfrm>
          <a:solidFill>
            <a:schemeClr val="accent6">
              <a:lumMod val="40000"/>
              <a:lumOff val="60000"/>
            </a:schemeClr>
          </a:solidFill>
        </p:spPr>
        <p:txBody>
          <a:bodyPr>
            <a:noAutofit/>
          </a:bodyPr>
          <a:lstStyle/>
          <a:p>
            <a:pPr algn="just" rtl="1"/>
            <a:r>
              <a:rPr lang="ar-BH" sz="3600" dirty="0" smtClean="0">
                <a:solidFill>
                  <a:srgbClr val="FF0000"/>
                </a:solidFill>
                <a:cs typeface="Bader" pitchFamily="2" charset="-78"/>
              </a:rPr>
              <a:t>      </a:t>
            </a:r>
            <a:r>
              <a:rPr lang="ar-BH" sz="3600" dirty="0" smtClean="0">
                <a:solidFill>
                  <a:srgbClr val="FF0000"/>
                </a:solidFill>
                <a:latin typeface="Sakkal Majalla" panose="02000000000000000000" pitchFamily="2" charset="-78"/>
                <a:cs typeface="Sakkal Majalla" panose="02000000000000000000" pitchFamily="2" charset="-78"/>
              </a:rPr>
              <a:t>صور الأجر وملحقاته</a:t>
            </a:r>
            <a:endParaRPr lang="en-US" sz="3600" dirty="0">
              <a:solidFill>
                <a:srgbClr val="FF0000"/>
              </a:solidFill>
              <a:latin typeface="Sakkal Majalla" panose="02000000000000000000" pitchFamily="2" charset="-78"/>
              <a:cs typeface="Sakkal Majalla" panose="02000000000000000000" pitchFamily="2" charset="-78"/>
            </a:endParaRPr>
          </a:p>
        </p:txBody>
      </p:sp>
      <p:cxnSp>
        <p:nvCxnSpPr>
          <p:cNvPr id="16" name="Straight Connector 15"/>
          <p:cNvCxnSpPr/>
          <p:nvPr/>
        </p:nvCxnSpPr>
        <p:spPr>
          <a:xfrm flipV="1">
            <a:off x="274038" y="6506721"/>
            <a:ext cx="11727543" cy="199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extLst>
              <p:ext uri="{D42A27DB-BD31-4B8C-83A1-F6EECF244321}">
                <p14:modId xmlns:p14="http://schemas.microsoft.com/office/powerpoint/2010/main" val="2058263591"/>
              </p:ext>
            </p:extLst>
          </p:nvPr>
        </p:nvGraphicFramePr>
        <p:xfrm>
          <a:off x="1107140" y="77607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4546785" y="2807677"/>
            <a:ext cx="2797443" cy="1754326"/>
          </a:xfrm>
          <a:prstGeom prst="rect">
            <a:avLst/>
          </a:prstGeom>
          <a:noFill/>
        </p:spPr>
        <p:txBody>
          <a:bodyPr wrap="square" lIns="91440" tIns="45720" rIns="91440" bIns="45720">
            <a:spAutoFit/>
          </a:bodyPr>
          <a:lstStyle/>
          <a:p>
            <a:pPr algn="ctr"/>
            <a:r>
              <a:rPr lang="ar-BH"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akkal Majalla" panose="02000000000000000000" pitchFamily="2" charset="-78"/>
                <a:cs typeface="Sakkal Majalla" panose="02000000000000000000" pitchFamily="2" charset="-78"/>
              </a:rPr>
              <a:t>ملحقات الأجر</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akkal Majalla" panose="02000000000000000000" pitchFamily="2" charset="-78"/>
              <a:cs typeface="Sakkal Majalla" panose="02000000000000000000" pitchFamily="2" charset="-78"/>
            </a:endParaRPr>
          </a:p>
        </p:txBody>
      </p:sp>
      <p:sp>
        <p:nvSpPr>
          <p:cNvPr id="8" name="Rectangle 7"/>
          <p:cNvSpPr/>
          <p:nvPr/>
        </p:nvSpPr>
        <p:spPr>
          <a:xfrm>
            <a:off x="4094329" y="14521"/>
            <a:ext cx="315155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 (المنح والمكافآت)</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11" name="Rectangle 10"/>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71840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wipe(down)">
                                      <p:cBhvr>
                                        <p:cTn id="10" dur="5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178" y="1169141"/>
            <a:ext cx="10631149" cy="5514420"/>
          </a:xfrm>
        </p:spPr>
        <p:txBody>
          <a:bodyPr>
            <a:normAutofit fontScale="90000"/>
          </a:bodyPr>
          <a:lstStyle/>
          <a:p>
            <a:pPr rtl="1"/>
            <a:r>
              <a:rPr lang="ar-BH" sz="4000" b="1" dirty="0" smtClean="0">
                <a:solidFill>
                  <a:srgbClr val="FF0000"/>
                </a:solidFill>
                <a:cs typeface="AL-Mohanad" pitchFamily="2" charset="-78"/>
              </a:rPr>
              <a:t/>
            </a:r>
            <a:br>
              <a:rPr lang="ar-BH" sz="4000" b="1" dirty="0" smtClean="0">
                <a:solidFill>
                  <a:srgbClr val="FF0000"/>
                </a:solidFill>
                <a:cs typeface="AL-Mohanad" pitchFamily="2" charset="-78"/>
              </a:rPr>
            </a:br>
            <a:r>
              <a:rPr lang="ar-BH" sz="4000" b="1" dirty="0" smtClean="0">
                <a:solidFill>
                  <a:srgbClr val="FF0000"/>
                </a:solidFill>
                <a:latin typeface="Simplified Arabic" pitchFamily="18" charset="-78"/>
                <a:cs typeface="Simplified Arabic" pitchFamily="18" charset="-78"/>
              </a:rPr>
              <a:t/>
            </a:r>
            <a:br>
              <a:rPr lang="ar-BH" sz="4000" b="1" dirty="0" smtClean="0">
                <a:solidFill>
                  <a:srgbClr val="FF0000"/>
                </a:solidFill>
                <a:latin typeface="Simplified Arabic" pitchFamily="18" charset="-78"/>
                <a:cs typeface="Simplified Arabic" pitchFamily="18" charset="-78"/>
              </a:rPr>
            </a:br>
            <a:r>
              <a:rPr lang="ar-BH" sz="4000" b="1" dirty="0" smtClean="0">
                <a:solidFill>
                  <a:schemeClr val="tx1"/>
                </a:solidFill>
                <a:latin typeface="Simplified Arabic" pitchFamily="18" charset="-78"/>
                <a:cs typeface="Simplified Arabic" pitchFamily="18" charset="-78"/>
              </a:rPr>
              <a:t/>
            </a:r>
            <a:br>
              <a:rPr lang="ar-BH" sz="4000" b="1" dirty="0" smtClean="0">
                <a:solidFill>
                  <a:schemeClr val="tx1"/>
                </a:solidFill>
                <a:latin typeface="Simplified Arabic" pitchFamily="18" charset="-78"/>
                <a:cs typeface="Simplified Arabic" pitchFamily="18" charset="-78"/>
              </a:rPr>
            </a:br>
            <a:r>
              <a:rPr lang="ar-BH" sz="4000" b="1" dirty="0" smtClean="0">
                <a:solidFill>
                  <a:schemeClr val="tx1"/>
                </a:solidFill>
                <a:latin typeface="Simplified Arabic" pitchFamily="18" charset="-78"/>
                <a:cs typeface="Simplified Arabic" pitchFamily="18" charset="-78"/>
              </a:rPr>
              <a:t/>
            </a:r>
            <a:br>
              <a:rPr lang="ar-BH" sz="4000" b="1" dirty="0" smtClean="0">
                <a:solidFill>
                  <a:schemeClr val="tx1"/>
                </a:solidFill>
                <a:latin typeface="Simplified Arabic" pitchFamily="18" charset="-78"/>
                <a:cs typeface="Simplified Arabic" pitchFamily="18" charset="-78"/>
              </a:rPr>
            </a:br>
            <a:r>
              <a:rPr lang="ar-BH" sz="4000" b="1" dirty="0">
                <a:latin typeface="Sakkal Majalla" panose="02000000000000000000" pitchFamily="2" charset="-78"/>
                <a:cs typeface="Sakkal Majalla" panose="02000000000000000000" pitchFamily="2" charset="-78"/>
              </a:rPr>
              <a:t/>
            </a:r>
            <a:br>
              <a:rPr lang="ar-BH" sz="4000" b="1" dirty="0">
                <a:latin typeface="Sakkal Majalla" panose="02000000000000000000" pitchFamily="2" charset="-78"/>
                <a:cs typeface="Sakkal Majalla" panose="02000000000000000000" pitchFamily="2" charset="-78"/>
              </a:rPr>
            </a:br>
            <a:r>
              <a:rPr lang="ar-BH" sz="4400" b="1" dirty="0" smtClean="0">
                <a:solidFill>
                  <a:srgbClr val="00B050"/>
                </a:solidFill>
                <a:latin typeface="Sakkal Majalla" panose="02000000000000000000" pitchFamily="2" charset="-78"/>
                <a:cs typeface="Sakkal Majalla" panose="02000000000000000000" pitchFamily="2" charset="-78"/>
              </a:rPr>
              <a:t>المنحة: </a:t>
            </a:r>
            <a:br>
              <a:rPr lang="ar-BH" sz="4400" b="1" dirty="0" smtClean="0">
                <a:solidFill>
                  <a:srgbClr val="00B050"/>
                </a:solidFill>
                <a:latin typeface="Sakkal Majalla" panose="02000000000000000000" pitchFamily="2" charset="-78"/>
                <a:cs typeface="Sakkal Majalla" panose="02000000000000000000" pitchFamily="2" charset="-78"/>
              </a:rPr>
            </a:br>
            <a:r>
              <a:rPr lang="ar-BH" sz="4400" b="1" dirty="0" smtClean="0">
                <a:solidFill>
                  <a:schemeClr val="tx1"/>
                </a:solidFill>
                <a:latin typeface="Sakkal Majalla" panose="02000000000000000000" pitchFamily="2" charset="-78"/>
                <a:cs typeface="Sakkal Majalla" panose="02000000000000000000" pitchFamily="2" charset="-78"/>
              </a:rPr>
              <a:t/>
            </a:r>
            <a:br>
              <a:rPr lang="ar-BH" sz="4400" b="1" dirty="0" smtClean="0">
                <a:solidFill>
                  <a:schemeClr val="tx1"/>
                </a:solidFill>
                <a:latin typeface="Sakkal Majalla" panose="02000000000000000000" pitchFamily="2" charset="-78"/>
                <a:cs typeface="Sakkal Majalla" panose="02000000000000000000" pitchFamily="2" charset="-78"/>
              </a:rPr>
            </a:br>
            <a:r>
              <a:rPr lang="ar-BH" sz="4000" b="1" dirty="0" smtClean="0">
                <a:solidFill>
                  <a:schemeClr val="tx1"/>
                </a:solidFill>
                <a:latin typeface="Sakkal Majalla" panose="02000000000000000000" pitchFamily="2" charset="-78"/>
                <a:cs typeface="Sakkal Majalla" panose="02000000000000000000" pitchFamily="2" charset="-78"/>
              </a:rPr>
              <a:t>هي مقابل نقدي أو عيني يحصل عليه العامل بالإضافة إلى أجره في مناسبة معينة؛ كمناسبة عيد من الأعياد أو نهاية السنة المالية للمشروع.</a:t>
            </a:r>
            <a:r>
              <a:rPr lang="ar-BH" sz="4400" b="1" dirty="0" smtClean="0">
                <a:solidFill>
                  <a:schemeClr val="tx1"/>
                </a:solidFill>
                <a:latin typeface="Sakkal Majalla" panose="02000000000000000000" pitchFamily="2" charset="-78"/>
                <a:cs typeface="Sakkal Majalla" panose="02000000000000000000" pitchFamily="2" charset="-78"/>
              </a:rPr>
              <a:t/>
            </a:r>
            <a:br>
              <a:rPr lang="ar-BH" sz="4400" b="1" dirty="0" smtClean="0">
                <a:solidFill>
                  <a:schemeClr val="tx1"/>
                </a:solidFill>
                <a:latin typeface="Sakkal Majalla" panose="02000000000000000000" pitchFamily="2" charset="-78"/>
                <a:cs typeface="Sakkal Majalla" panose="02000000000000000000" pitchFamily="2" charset="-78"/>
              </a:rPr>
            </a:br>
            <a:r>
              <a:rPr lang="ar-BH" sz="4400" b="1" dirty="0" smtClean="0">
                <a:solidFill>
                  <a:schemeClr val="tx1"/>
                </a:solidFill>
                <a:latin typeface="Sakkal Majalla" panose="02000000000000000000" pitchFamily="2" charset="-78"/>
                <a:cs typeface="Sakkal Majalla" panose="02000000000000000000" pitchFamily="2" charset="-78"/>
              </a:rPr>
              <a:t/>
            </a:r>
            <a:br>
              <a:rPr lang="ar-BH" sz="4400" b="1" dirty="0" smtClean="0">
                <a:solidFill>
                  <a:schemeClr val="tx1"/>
                </a:solidFill>
                <a:latin typeface="Sakkal Majalla" panose="02000000000000000000" pitchFamily="2" charset="-78"/>
                <a:cs typeface="Sakkal Majalla" panose="02000000000000000000" pitchFamily="2" charset="-78"/>
              </a:rPr>
            </a:br>
            <a:r>
              <a:rPr lang="ar-BH" sz="4400" b="1" dirty="0" smtClean="0">
                <a:solidFill>
                  <a:srgbClr val="00B050"/>
                </a:solidFill>
                <a:latin typeface="Sakkal Majalla" panose="02000000000000000000" pitchFamily="2" charset="-78"/>
                <a:cs typeface="Sakkal Majalla" panose="02000000000000000000" pitchFamily="2" charset="-78"/>
              </a:rPr>
              <a:t>المكافأة:</a:t>
            </a:r>
            <a:br>
              <a:rPr lang="ar-BH" sz="4400" b="1" dirty="0" smtClean="0">
                <a:solidFill>
                  <a:srgbClr val="00B050"/>
                </a:solidFill>
                <a:latin typeface="Sakkal Majalla" panose="02000000000000000000" pitchFamily="2" charset="-78"/>
                <a:cs typeface="Sakkal Majalla" panose="02000000000000000000" pitchFamily="2" charset="-78"/>
              </a:rPr>
            </a:br>
            <a:r>
              <a:rPr lang="ar-BH" sz="4400" b="1" dirty="0" smtClean="0">
                <a:solidFill>
                  <a:schemeClr val="tx1"/>
                </a:solidFill>
                <a:latin typeface="Sakkal Majalla" panose="02000000000000000000" pitchFamily="2" charset="-78"/>
                <a:cs typeface="Sakkal Majalla" panose="02000000000000000000" pitchFamily="2" charset="-78"/>
              </a:rPr>
              <a:t/>
            </a:r>
            <a:br>
              <a:rPr lang="ar-BH" sz="4400" b="1" dirty="0" smtClean="0">
                <a:solidFill>
                  <a:schemeClr val="tx1"/>
                </a:solidFill>
                <a:latin typeface="Sakkal Majalla" panose="02000000000000000000" pitchFamily="2" charset="-78"/>
                <a:cs typeface="Sakkal Majalla" panose="02000000000000000000" pitchFamily="2" charset="-78"/>
              </a:rPr>
            </a:br>
            <a:r>
              <a:rPr lang="ar-BH" sz="4000" b="1" dirty="0" smtClean="0">
                <a:solidFill>
                  <a:schemeClr val="tx1"/>
                </a:solidFill>
                <a:latin typeface="Sakkal Majalla" panose="02000000000000000000" pitchFamily="2" charset="-78"/>
                <a:cs typeface="Sakkal Majalla" panose="02000000000000000000" pitchFamily="2" charset="-78"/>
              </a:rPr>
              <a:t>هي ما يدفعه صاحب العمل للعامل مقابل جهد إضافي أو عناية خاصة بذلها العامل.</a:t>
            </a:r>
            <a:r>
              <a:rPr lang="ar-BH" sz="3600" b="1" dirty="0" smtClean="0">
                <a:solidFill>
                  <a:schemeClr val="tx1"/>
                </a:solidFill>
                <a:latin typeface="Simplified Arabic" pitchFamily="18" charset="-78"/>
                <a:cs typeface="Simplified Arabic" pitchFamily="18" charset="-78"/>
              </a:rPr>
              <a:t/>
            </a:r>
            <a:br>
              <a:rPr lang="ar-BH" sz="3600" b="1" dirty="0" smtClean="0">
                <a:solidFill>
                  <a:schemeClr val="tx1"/>
                </a:solidFill>
                <a:latin typeface="Simplified Arabic" pitchFamily="18" charset="-78"/>
                <a:cs typeface="Simplified Arabic" pitchFamily="18" charset="-78"/>
              </a:rPr>
            </a:br>
            <a:endParaRPr lang="en-US" sz="4000" b="1" dirty="0">
              <a:solidFill>
                <a:schemeClr val="tx1"/>
              </a:solidFill>
              <a:latin typeface="Simplified Arabic" pitchFamily="18" charset="-78"/>
              <a:cs typeface="Simplified Arabic" pitchFamily="18" charset="-78"/>
            </a:endParaRPr>
          </a:p>
        </p:txBody>
      </p:sp>
      <p:cxnSp>
        <p:nvCxnSpPr>
          <p:cNvPr id="4" name="Straight Connector 3"/>
          <p:cNvCxnSpPr/>
          <p:nvPr/>
        </p:nvCxnSpPr>
        <p:spPr>
          <a:xfrm flipV="1">
            <a:off x="229132" y="6451877"/>
            <a:ext cx="11742057" cy="199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3253722" y="387458"/>
            <a:ext cx="5692878" cy="10471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BH" sz="3600" b="1" dirty="0" smtClean="0">
                <a:solidFill>
                  <a:srgbClr val="FF0000"/>
                </a:solidFill>
                <a:latin typeface="Sakkal Majalla" panose="02000000000000000000" pitchFamily="2" charset="-78"/>
                <a:cs typeface="Sakkal Majalla" panose="02000000000000000000" pitchFamily="2" charset="-78"/>
              </a:rPr>
              <a:t>4 – المنح والمكافآت</a:t>
            </a:r>
            <a:endParaRPr lang="en-US" sz="3600" dirty="0">
              <a:latin typeface="Sakkal Majalla" panose="02000000000000000000" pitchFamily="2" charset="-78"/>
              <a:cs typeface="Sakkal Majalla" panose="02000000000000000000" pitchFamily="2" charset="-78"/>
            </a:endParaRPr>
          </a:p>
        </p:txBody>
      </p:sp>
      <p:sp>
        <p:nvSpPr>
          <p:cNvPr id="7" name="Rectangle 6"/>
          <p:cNvSpPr/>
          <p:nvPr/>
        </p:nvSpPr>
        <p:spPr>
          <a:xfrm>
            <a:off x="4094329" y="14521"/>
            <a:ext cx="315155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 (المنح والمكافآت)</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10" name="Rectangle 9"/>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614320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369" y="791570"/>
            <a:ext cx="9816610" cy="5414024"/>
          </a:xfrm>
          <a:solidFill>
            <a:schemeClr val="accent4">
              <a:lumMod val="20000"/>
              <a:lumOff val="80000"/>
            </a:schemeClr>
          </a:solidFill>
        </p:spPr>
        <p:txBody>
          <a:bodyPr>
            <a:normAutofit fontScale="90000"/>
          </a:bodyPr>
          <a:lstStyle/>
          <a:p>
            <a:pPr algn="r" rtl="1"/>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4000" b="1" dirty="0">
                <a:solidFill>
                  <a:srgbClr val="00B050"/>
                </a:solidFill>
                <a:cs typeface="AL-Mohanad" pitchFamily="2" charset="-78"/>
              </a:rPr>
              <a:t/>
            </a:r>
            <a:br>
              <a:rPr lang="ar-BH" sz="4000" b="1" dirty="0">
                <a:solidFill>
                  <a:srgbClr val="00B050"/>
                </a:solidFill>
                <a:cs typeface="AL-Mohanad" pitchFamily="2" charset="-78"/>
              </a:rPr>
            </a:br>
            <a:r>
              <a:rPr lang="ar-BH" sz="4400" b="1" dirty="0" smtClean="0">
                <a:solidFill>
                  <a:srgbClr val="FF0000"/>
                </a:solidFill>
                <a:latin typeface="Sakkal Majalla" panose="02000000000000000000" pitchFamily="2" charset="-78"/>
                <a:cs typeface="Sakkal Majalla" panose="02000000000000000000" pitchFamily="2" charset="-78"/>
              </a:rPr>
              <a:t>مثال:</a:t>
            </a:r>
            <a:br>
              <a:rPr lang="ar-BH" sz="4400" b="1" dirty="0" smtClean="0">
                <a:solidFill>
                  <a:srgbClr val="FF0000"/>
                </a:solidFill>
                <a:latin typeface="Sakkal Majalla" panose="02000000000000000000" pitchFamily="2" charset="-78"/>
                <a:cs typeface="Sakkal Majalla" panose="02000000000000000000" pitchFamily="2" charset="-78"/>
              </a:rPr>
            </a:br>
            <a:r>
              <a:rPr lang="ar-BH" sz="4400" b="1" dirty="0" smtClean="0">
                <a:solidFill>
                  <a:srgbClr val="FF0000"/>
                </a:solidFill>
                <a:latin typeface="Sakkal Majalla" panose="02000000000000000000" pitchFamily="2" charset="-78"/>
                <a:cs typeface="Sakkal Majalla" panose="02000000000000000000" pitchFamily="2" charset="-78"/>
              </a:rPr>
              <a:t> </a:t>
            </a:r>
            <a:r>
              <a:rPr lang="ar-BH" sz="4000" b="1" dirty="0" smtClean="0">
                <a:solidFill>
                  <a:srgbClr val="00B050"/>
                </a:solidFill>
                <a:latin typeface="Sakkal Majalla" panose="02000000000000000000" pitchFamily="2" charset="-78"/>
                <a:cs typeface="Sakkal Majalla" panose="02000000000000000000" pitchFamily="2" charset="-78"/>
              </a:rPr>
              <a:t>احسب الأجر الشهري للعامل أحمد عبدالله، مبينًا صافي المستحق له.</a:t>
            </a:r>
            <a:r>
              <a:rPr lang="ar-BH" sz="4000" b="1" dirty="0">
                <a:solidFill>
                  <a:srgbClr val="00B050"/>
                </a:solidFill>
                <a:latin typeface="Sakkal Majalla" panose="02000000000000000000" pitchFamily="2" charset="-78"/>
                <a:cs typeface="Sakkal Majalla" panose="02000000000000000000" pitchFamily="2" charset="-78"/>
              </a:rPr>
              <a:t/>
            </a:r>
            <a:br>
              <a:rPr lang="ar-BH" sz="4000" b="1" dirty="0">
                <a:solidFill>
                  <a:srgbClr val="00B050"/>
                </a:solidFill>
                <a:latin typeface="Sakkal Majalla" panose="02000000000000000000" pitchFamily="2" charset="-78"/>
                <a:cs typeface="Sakkal Majalla" panose="02000000000000000000" pitchFamily="2" charset="-78"/>
              </a:rPr>
            </a:br>
            <a:r>
              <a:rPr lang="ar-BH" sz="4000" b="1" dirty="0" smtClean="0">
                <a:solidFill>
                  <a:srgbClr val="00B050"/>
                </a:solidFill>
                <a:latin typeface="Sakkal Majalla" panose="02000000000000000000" pitchFamily="2" charset="-78"/>
                <a:cs typeface="Sakkal Majalla" panose="02000000000000000000" pitchFamily="2" charset="-78"/>
              </a:rPr>
              <a:t>الراتب الأساسي 900 دينار، علاوة السيارة 60 دينارًا، تحسين مستوى المعيشة 100 دينار، تأمين التعطل 9 دنانير، التقاعد 63 دينارًا.</a:t>
            </a:r>
            <a:r>
              <a:rPr lang="en-US" sz="4400" b="1" dirty="0" smtClean="0">
                <a:solidFill>
                  <a:srgbClr val="00B050"/>
                </a:solidFill>
                <a:latin typeface="Sakkal Majalla" panose="02000000000000000000" pitchFamily="2" charset="-78"/>
                <a:cs typeface="Sakkal Majalla" panose="02000000000000000000" pitchFamily="2" charset="-78"/>
              </a:rPr>
              <a:t/>
            </a:r>
            <a:br>
              <a:rPr lang="en-US" sz="4400" b="1" dirty="0" smtClean="0">
                <a:solidFill>
                  <a:srgbClr val="00B050"/>
                </a:solidFill>
                <a:latin typeface="Sakkal Majalla" panose="02000000000000000000" pitchFamily="2" charset="-78"/>
                <a:cs typeface="Sakkal Majalla" panose="02000000000000000000" pitchFamily="2" charset="-78"/>
              </a:rPr>
            </a:br>
            <a:r>
              <a:rPr lang="ar-BH" sz="3100" b="1" dirty="0" smtClean="0">
                <a:solidFill>
                  <a:schemeClr val="tx1"/>
                </a:solidFill>
                <a:latin typeface="Sakkal Majalla" panose="02000000000000000000" pitchFamily="2" charset="-78"/>
                <a:cs typeface="Sakkal Majalla" panose="02000000000000000000" pitchFamily="2" charset="-78"/>
              </a:rPr>
              <a:t/>
            </a:r>
            <a:br>
              <a:rPr lang="ar-BH" sz="3100" b="1" dirty="0" smtClean="0">
                <a:solidFill>
                  <a:schemeClr val="tx1"/>
                </a:solidFill>
                <a:latin typeface="Sakkal Majalla" panose="02000000000000000000" pitchFamily="2" charset="-78"/>
                <a:cs typeface="Sakkal Majalla" panose="02000000000000000000" pitchFamily="2" charset="-78"/>
              </a:rPr>
            </a:br>
            <a:r>
              <a:rPr lang="ar-BH" sz="4000" b="1" dirty="0" smtClean="0">
                <a:solidFill>
                  <a:schemeClr val="tx1"/>
                </a:solidFill>
                <a:latin typeface="Sakkal Majalla" panose="02000000000000000000" pitchFamily="2" charset="-78"/>
                <a:cs typeface="Sakkal Majalla" panose="02000000000000000000" pitchFamily="2" charset="-78"/>
              </a:rPr>
              <a:t>(900 + 60 + 100) – (9 + 63) = 988 دينارًا.</a:t>
            </a:r>
            <a:br>
              <a:rPr lang="ar-BH" sz="4000" b="1" dirty="0" smtClean="0">
                <a:solidFill>
                  <a:schemeClr val="tx1"/>
                </a:solidFill>
                <a:latin typeface="Sakkal Majalla" panose="02000000000000000000" pitchFamily="2" charset="-78"/>
                <a:cs typeface="Sakkal Majalla" panose="02000000000000000000" pitchFamily="2" charset="-78"/>
              </a:rPr>
            </a:br>
            <a:r>
              <a:rPr lang="ar-BH" sz="4000" b="1" dirty="0" smtClean="0">
                <a:solidFill>
                  <a:schemeClr val="tx1"/>
                </a:solidFill>
                <a:latin typeface="Sakkal Majalla" panose="02000000000000000000" pitchFamily="2" charset="-78"/>
                <a:cs typeface="Sakkal Majalla" panose="02000000000000000000" pitchFamily="2" charset="-78"/>
              </a:rPr>
              <a:t/>
            </a:r>
            <a:br>
              <a:rPr lang="ar-BH" sz="4000" b="1" dirty="0" smtClean="0">
                <a:solidFill>
                  <a:schemeClr val="tx1"/>
                </a:solidFill>
                <a:latin typeface="Sakkal Majalla" panose="02000000000000000000" pitchFamily="2" charset="-78"/>
                <a:cs typeface="Sakkal Majalla" panose="02000000000000000000" pitchFamily="2" charset="-78"/>
              </a:rPr>
            </a:br>
            <a:r>
              <a:rPr lang="ar-BH" sz="4000" b="1" dirty="0" smtClean="0">
                <a:solidFill>
                  <a:schemeClr val="tx1"/>
                </a:solidFill>
                <a:latin typeface="Sakkal Majalla" panose="02000000000000000000" pitchFamily="2" charset="-78"/>
                <a:cs typeface="Sakkal Majalla" panose="02000000000000000000" pitchFamily="2" charset="-78"/>
              </a:rPr>
              <a:t>- </a:t>
            </a:r>
            <a:r>
              <a:rPr lang="ar-BH" sz="4000" b="1" dirty="0" smtClean="0">
                <a:solidFill>
                  <a:schemeClr val="accent1">
                    <a:lumMod val="50000"/>
                  </a:schemeClr>
                </a:solidFill>
                <a:latin typeface="Sakkal Majalla" panose="02000000000000000000" pitchFamily="2" charset="-78"/>
                <a:cs typeface="Sakkal Majalla" panose="02000000000000000000" pitchFamily="2" charset="-78"/>
              </a:rPr>
              <a:t>يلتزم صاحب العمل بدفع المنحة إذا توفرت الشروط الآتية:</a:t>
            </a:r>
            <a:br>
              <a:rPr lang="ar-BH" sz="4000" b="1" dirty="0" smtClean="0">
                <a:solidFill>
                  <a:schemeClr val="accent1">
                    <a:lumMod val="50000"/>
                  </a:schemeClr>
                </a:solidFill>
                <a:latin typeface="Sakkal Majalla" panose="02000000000000000000" pitchFamily="2" charset="-78"/>
                <a:cs typeface="Sakkal Majalla" panose="02000000000000000000" pitchFamily="2" charset="-78"/>
              </a:rPr>
            </a:br>
            <a:r>
              <a:rPr lang="ar-BH" sz="4000" b="1" dirty="0" smtClean="0">
                <a:solidFill>
                  <a:schemeClr val="accent1">
                    <a:lumMod val="50000"/>
                  </a:schemeClr>
                </a:solidFill>
                <a:latin typeface="Sakkal Majalla" panose="02000000000000000000" pitchFamily="2" charset="-78"/>
                <a:cs typeface="Sakkal Majalla" panose="02000000000000000000" pitchFamily="2" charset="-78"/>
              </a:rPr>
              <a:t> </a:t>
            </a:r>
            <a:r>
              <a:rPr lang="ar-BH" sz="4000" b="1" dirty="0" smtClean="0">
                <a:solidFill>
                  <a:schemeClr val="tx1"/>
                </a:solidFill>
                <a:latin typeface="Sakkal Majalla" panose="02000000000000000000" pitchFamily="2" charset="-78"/>
                <a:cs typeface="Sakkal Majalla" panose="02000000000000000000" pitchFamily="2" charset="-78"/>
              </a:rPr>
              <a:t>أ- أن تتصف بالعمومية.</a:t>
            </a:r>
            <a:br>
              <a:rPr lang="ar-BH" sz="4000" b="1" dirty="0" smtClean="0">
                <a:solidFill>
                  <a:schemeClr val="tx1"/>
                </a:solidFill>
                <a:latin typeface="Sakkal Majalla" panose="02000000000000000000" pitchFamily="2" charset="-78"/>
                <a:cs typeface="Sakkal Majalla" panose="02000000000000000000" pitchFamily="2" charset="-78"/>
              </a:rPr>
            </a:br>
            <a:r>
              <a:rPr lang="ar-BH" sz="4000" b="1" dirty="0" smtClean="0">
                <a:solidFill>
                  <a:schemeClr val="tx1"/>
                </a:solidFill>
                <a:latin typeface="Sakkal Majalla" panose="02000000000000000000" pitchFamily="2" charset="-78"/>
                <a:cs typeface="Sakkal Majalla" panose="02000000000000000000" pitchFamily="2" charset="-78"/>
              </a:rPr>
              <a:t>ب- الاستمرارية. (لا تقل عن خمس سنوات دون انقطاع)</a:t>
            </a:r>
            <a:br>
              <a:rPr lang="ar-BH" sz="4000" b="1" dirty="0" smtClean="0">
                <a:solidFill>
                  <a:schemeClr val="tx1"/>
                </a:solidFill>
                <a:latin typeface="Sakkal Majalla" panose="02000000000000000000" pitchFamily="2" charset="-78"/>
                <a:cs typeface="Sakkal Majalla" panose="02000000000000000000" pitchFamily="2" charset="-78"/>
              </a:rPr>
            </a:br>
            <a:r>
              <a:rPr lang="ar-BH" sz="4000" b="1" dirty="0" smtClean="0">
                <a:solidFill>
                  <a:schemeClr val="tx1"/>
                </a:solidFill>
                <a:latin typeface="Sakkal Majalla" panose="02000000000000000000" pitchFamily="2" charset="-78"/>
                <a:cs typeface="Sakkal Majalla" panose="02000000000000000000" pitchFamily="2" charset="-78"/>
              </a:rPr>
              <a:t>ج – أن يكون مقدارها مستقرًا وثابتًا. </a:t>
            </a: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endParaRPr lang="en-US" sz="3600" b="1" dirty="0">
              <a:solidFill>
                <a:schemeClr val="tx1"/>
              </a:solidFill>
              <a:cs typeface="AL-Mohanad" pitchFamily="2" charset="-78"/>
            </a:endParaRPr>
          </a:p>
        </p:txBody>
      </p:sp>
      <p:cxnSp>
        <p:nvCxnSpPr>
          <p:cNvPr id="4" name="Straight Connector 3"/>
          <p:cNvCxnSpPr/>
          <p:nvPr/>
        </p:nvCxnSpPr>
        <p:spPr>
          <a:xfrm>
            <a:off x="214248" y="6471813"/>
            <a:ext cx="1187268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094329" y="14521"/>
            <a:ext cx="315155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 (المنح والمكافآت)</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9" name="Rectangle 8"/>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4558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6825" y="2114678"/>
            <a:ext cx="8810364" cy="2591861"/>
          </a:xfrm>
        </p:spPr>
        <p:txBody>
          <a:bodyPr>
            <a:normAutofit fontScale="90000"/>
          </a:bodyPr>
          <a:lstStyle/>
          <a:p>
            <a:pPr rtl="1"/>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smtClean="0">
                <a:solidFill>
                  <a:schemeClr val="tx1"/>
                </a:solidFill>
                <a:latin typeface="Sakkal Majalla" panose="02000000000000000000" pitchFamily="2" charset="-78"/>
                <a:cs typeface="Sakkal Majalla" panose="02000000000000000000" pitchFamily="2" charset="-78"/>
              </a:rPr>
              <a:t>تعطى النسب المئوية وحصص الأرباح للعمال تشجيعًا لهم على العمل وزيادة الإنتاج. ويعد تحديد نسبة مئوية من الإيراد أفضل للعامل؛ لأنه يحصل على حقه لمجرد تحقيق الإيراد بصرف النظر عن الربح والخسارة.</a:t>
            </a: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endParaRPr lang="en-US" sz="3600" b="1" u="sng" dirty="0">
              <a:solidFill>
                <a:schemeClr val="tx1"/>
              </a:solidFill>
              <a:cs typeface="AL-Mohanad" pitchFamily="2" charset="-78"/>
            </a:endParaRPr>
          </a:p>
        </p:txBody>
      </p:sp>
      <p:cxnSp>
        <p:nvCxnSpPr>
          <p:cNvPr id="4" name="Straight Connector 3"/>
          <p:cNvCxnSpPr/>
          <p:nvPr/>
        </p:nvCxnSpPr>
        <p:spPr>
          <a:xfrm flipV="1">
            <a:off x="416582" y="6397286"/>
            <a:ext cx="11640457" cy="199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3025568" y="707923"/>
            <a:ext cx="5692878" cy="10471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BH" sz="3200" b="1" dirty="0" smtClean="0">
                <a:solidFill>
                  <a:srgbClr val="FF0000"/>
                </a:solidFill>
                <a:latin typeface="Sakkal Majalla" panose="02000000000000000000" pitchFamily="2" charset="-78"/>
                <a:cs typeface="Sakkal Majalla" panose="02000000000000000000" pitchFamily="2" charset="-78"/>
              </a:rPr>
              <a:t>5</a:t>
            </a:r>
            <a:r>
              <a:rPr lang="ar-BH" sz="4000" b="1" dirty="0" smtClean="0">
                <a:solidFill>
                  <a:srgbClr val="FF0000"/>
                </a:solidFill>
                <a:latin typeface="Sakkal Majalla" panose="02000000000000000000" pitchFamily="2" charset="-78"/>
                <a:cs typeface="Sakkal Majalla" panose="02000000000000000000" pitchFamily="2" charset="-78"/>
              </a:rPr>
              <a:t> </a:t>
            </a:r>
            <a:r>
              <a:rPr lang="ar-BH" sz="3600" b="1" dirty="0" smtClean="0">
                <a:solidFill>
                  <a:srgbClr val="FF0000"/>
                </a:solidFill>
                <a:latin typeface="Sakkal Majalla" panose="02000000000000000000" pitchFamily="2" charset="-78"/>
                <a:cs typeface="Sakkal Majalla" panose="02000000000000000000" pitchFamily="2" charset="-78"/>
              </a:rPr>
              <a:t>– النسبة المئوية من الإيراد والربح</a:t>
            </a:r>
            <a:endParaRPr lang="en-US" sz="3600" dirty="0">
              <a:latin typeface="Sakkal Majalla" panose="02000000000000000000" pitchFamily="2" charset="-78"/>
              <a:cs typeface="Sakkal Majalla" panose="02000000000000000000" pitchFamily="2" charset="-78"/>
            </a:endParaRPr>
          </a:p>
        </p:txBody>
      </p:sp>
      <p:sp>
        <p:nvSpPr>
          <p:cNvPr id="7" name="Rectangle 6"/>
          <p:cNvSpPr/>
          <p:nvPr/>
        </p:nvSpPr>
        <p:spPr>
          <a:xfrm>
            <a:off x="4124437" y="0"/>
            <a:ext cx="315155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 (المنح والمكافآت)</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10" name="Rectangle 9"/>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971723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2824" y="380967"/>
            <a:ext cx="9763434" cy="3324594"/>
          </a:xfrm>
        </p:spPr>
        <p:txBody>
          <a:bodyPr>
            <a:normAutofit/>
          </a:bodyPr>
          <a:lstStyle/>
          <a:p>
            <a:pPr rtl="1"/>
            <a:r>
              <a:rPr lang="ar-BH" sz="4000" b="1" dirty="0" smtClean="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ج – أحكام الوفاء بالأجر:</a:t>
            </a:r>
            <a:r>
              <a:rPr lang="en-US" sz="4000" b="1" dirty="0" smtClean="0">
                <a:solidFill>
                  <a:srgbClr val="FF0000"/>
                </a:solidFill>
                <a:cs typeface="AL-Mohanad"/>
              </a:rPr>
              <a:t/>
            </a:r>
            <a:br>
              <a:rPr lang="en-US" sz="4000" b="1" dirty="0" smtClean="0">
                <a:solidFill>
                  <a:srgbClr val="FF0000"/>
                </a:solidFill>
                <a:cs typeface="AL-Mohanad"/>
              </a:rPr>
            </a:br>
            <a:r>
              <a:rPr lang="ar-BH" sz="3600" b="1" dirty="0" smtClean="0">
                <a:solidFill>
                  <a:srgbClr val="00B050"/>
                </a:solidFill>
                <a:cs typeface="AL-Mohanad"/>
              </a:rPr>
              <a:t/>
            </a:r>
            <a:br>
              <a:rPr lang="ar-BH" sz="3600" b="1" dirty="0" smtClean="0">
                <a:solidFill>
                  <a:srgbClr val="00B050"/>
                </a:solidFill>
                <a:cs typeface="AL-Mohanad"/>
              </a:rPr>
            </a:br>
            <a:r>
              <a:rPr lang="en-US" sz="3600" b="1" dirty="0" smtClean="0">
                <a:solidFill>
                  <a:schemeClr val="tx1"/>
                </a:solidFill>
                <a:cs typeface="AL-Mohanad"/>
              </a:rPr>
              <a:t/>
            </a:r>
            <a:br>
              <a:rPr lang="en-US" sz="3600" b="1" dirty="0" smtClean="0">
                <a:solidFill>
                  <a:schemeClr val="tx1"/>
                </a:solidFill>
                <a:cs typeface="AL-Mohanad"/>
              </a:rPr>
            </a:br>
            <a:r>
              <a:rPr lang="ar-BH" sz="3600" b="1" dirty="0" smtClean="0">
                <a:solidFill>
                  <a:schemeClr val="tx1"/>
                </a:solidFill>
                <a:cs typeface="AL-Mohanad"/>
              </a:rPr>
              <a:t/>
            </a:r>
            <a:br>
              <a:rPr lang="ar-BH" sz="3600" b="1" dirty="0" smtClean="0">
                <a:solidFill>
                  <a:schemeClr val="tx1"/>
                </a:solidFill>
                <a:cs typeface="AL-Mohanad"/>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endParaRPr lang="en-US" sz="3600" b="1" dirty="0">
              <a:solidFill>
                <a:schemeClr val="tx1"/>
              </a:solidFill>
              <a:cs typeface="AL-Mohanad" pitchFamily="2" charset="-78"/>
            </a:endParaRPr>
          </a:p>
        </p:txBody>
      </p:sp>
      <p:cxnSp>
        <p:nvCxnSpPr>
          <p:cNvPr id="4" name="Straight Connector 3"/>
          <p:cNvCxnSpPr/>
          <p:nvPr/>
        </p:nvCxnSpPr>
        <p:spPr>
          <a:xfrm flipV="1">
            <a:off x="125711" y="6451877"/>
            <a:ext cx="11930743" cy="199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1002890" y="1327355"/>
            <a:ext cx="10176387" cy="4710588"/>
          </a:xfrm>
          <a:prstGeom prst="roundRect">
            <a:avLst>
              <a:gd name="adj" fmla="val 808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3600" b="1" dirty="0">
                <a:solidFill>
                  <a:srgbClr val="00B050"/>
                </a:solidFill>
                <a:latin typeface="Sakkal Majalla" panose="02000000000000000000" pitchFamily="2" charset="-78"/>
                <a:cs typeface="Sakkal Majalla" panose="02000000000000000000" pitchFamily="2" charset="-78"/>
              </a:rPr>
              <a:t>1- سبب استحقاق العامل للأجر:</a:t>
            </a:r>
            <a:r>
              <a:rPr lang="ar-BH" sz="3600" b="1" dirty="0">
                <a:solidFill>
                  <a:schemeClr val="tx1"/>
                </a:solidFill>
                <a:latin typeface="Sakkal Majalla" panose="02000000000000000000" pitchFamily="2" charset="-78"/>
                <a:cs typeface="Sakkal Majalla" panose="02000000000000000000" pitchFamily="2" charset="-78"/>
              </a:rPr>
              <a:t/>
            </a:r>
            <a:br>
              <a:rPr lang="ar-BH" sz="3600" b="1" dirty="0">
                <a:solidFill>
                  <a:schemeClr val="tx1"/>
                </a:solidFill>
                <a:latin typeface="Sakkal Majalla" panose="02000000000000000000" pitchFamily="2" charset="-78"/>
                <a:cs typeface="Sakkal Majalla" panose="02000000000000000000" pitchFamily="2" charset="-78"/>
              </a:rPr>
            </a:br>
            <a:r>
              <a:rPr lang="ar-BH" sz="3600" b="1" dirty="0">
                <a:solidFill>
                  <a:schemeClr val="tx1"/>
                </a:solidFill>
                <a:latin typeface="Sakkal Majalla" panose="02000000000000000000" pitchFamily="2" charset="-78"/>
                <a:cs typeface="Sakkal Majalla" panose="02000000000000000000" pitchFamily="2" charset="-78"/>
              </a:rPr>
              <a:t>نتيجة أداء العامل للعمل، أو احتباسه من أجل العمل في خدمة صاحب العمل.</a:t>
            </a:r>
            <a:br>
              <a:rPr lang="ar-BH" sz="3600" b="1" dirty="0">
                <a:solidFill>
                  <a:schemeClr val="tx1"/>
                </a:solidFill>
                <a:latin typeface="Sakkal Majalla" panose="02000000000000000000" pitchFamily="2" charset="-78"/>
                <a:cs typeface="Sakkal Majalla" panose="02000000000000000000" pitchFamily="2" charset="-78"/>
              </a:rPr>
            </a:br>
            <a:r>
              <a:rPr lang="ar-BH" sz="3600" b="1" dirty="0">
                <a:solidFill>
                  <a:schemeClr val="tx1"/>
                </a:solidFill>
                <a:latin typeface="Sakkal Majalla" panose="02000000000000000000" pitchFamily="2" charset="-78"/>
                <a:cs typeface="Sakkal Majalla" panose="02000000000000000000" pitchFamily="2" charset="-78"/>
              </a:rPr>
              <a:t>متى يحصل العامل على الأجر </a:t>
            </a:r>
            <a:r>
              <a:rPr lang="ar-BH" sz="3600" b="1" dirty="0" smtClean="0">
                <a:solidFill>
                  <a:schemeClr val="tx1"/>
                </a:solidFill>
                <a:latin typeface="Sakkal Majalla" panose="02000000000000000000" pitchFamily="2" charset="-78"/>
                <a:cs typeface="Sakkal Majalla" panose="02000000000000000000" pitchFamily="2" charset="-78"/>
              </a:rPr>
              <a:t>كاملًا؟ </a:t>
            </a:r>
            <a:r>
              <a:rPr lang="ar-BH" sz="3600" b="1" dirty="0">
                <a:solidFill>
                  <a:schemeClr val="tx1"/>
                </a:solidFill>
                <a:latin typeface="Sakkal Majalla" panose="02000000000000000000" pitchFamily="2" charset="-78"/>
                <a:cs typeface="Sakkal Majalla" panose="02000000000000000000" pitchFamily="2" charset="-78"/>
              </a:rPr>
              <a:t>ومتى يحصل على نصف </a:t>
            </a:r>
            <a:r>
              <a:rPr lang="ar-BH" sz="3600" b="1" dirty="0" smtClean="0">
                <a:solidFill>
                  <a:schemeClr val="tx1"/>
                </a:solidFill>
                <a:latin typeface="Sakkal Majalla" panose="02000000000000000000" pitchFamily="2" charset="-78"/>
                <a:cs typeface="Sakkal Majalla" panose="02000000000000000000" pitchFamily="2" charset="-78"/>
              </a:rPr>
              <a:t>الأجر؟  يحصل العامل على الأجر كاملًا إذا حضر إلى مقر عمله واستعد لمزاولة عمله.  </a:t>
            </a:r>
          </a:p>
          <a:p>
            <a:pPr algn="r" rtl="1"/>
            <a:r>
              <a:rPr lang="ar-BH" sz="3600" b="1" dirty="0" smtClean="0">
                <a:solidFill>
                  <a:schemeClr val="tx1"/>
                </a:solidFill>
                <a:latin typeface="Sakkal Majalla" panose="02000000000000000000" pitchFamily="2" charset="-78"/>
                <a:cs typeface="Sakkal Majalla" panose="02000000000000000000" pitchFamily="2" charset="-78"/>
              </a:rPr>
              <a:t>ويحصل على نصف الأجر إذا حضر ولم يتمكن من أداء عمله؛ لأسباب قهرية خارجة عن إرادة صاحب العمل.</a:t>
            </a:r>
            <a:endParaRPr lang="en-US" sz="3600" dirty="0">
              <a:latin typeface="Sakkal Majalla" panose="02000000000000000000" pitchFamily="2" charset="-78"/>
              <a:cs typeface="Sakkal Majalla" panose="02000000000000000000" pitchFamily="2" charset="-78"/>
            </a:endParaRPr>
          </a:p>
        </p:txBody>
      </p:sp>
      <p:sp>
        <p:nvSpPr>
          <p:cNvPr id="6" name="Rectangle 5"/>
          <p:cNvSpPr/>
          <p:nvPr/>
        </p:nvSpPr>
        <p:spPr>
          <a:xfrm>
            <a:off x="4329153" y="32664"/>
            <a:ext cx="315155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 (المنح والمكافآت)</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9" name="Rectangle 8"/>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952543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2732" y="5043947"/>
            <a:ext cx="9816610" cy="1034879"/>
          </a:xfrm>
        </p:spPr>
        <p:txBody>
          <a:bodyPr>
            <a:normAutofit fontScale="90000"/>
          </a:bodyPr>
          <a:lstStyle/>
          <a:p>
            <a:pPr lvl="0" algn="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a:solidFill>
                  <a:srgbClr val="00B050"/>
                </a:solidFill>
                <a:latin typeface="Sakkal Majalla" panose="02000000000000000000" pitchFamily="2" charset="-78"/>
                <a:cs typeface="Sakkal Majalla" panose="02000000000000000000" pitchFamily="2" charset="-78"/>
              </a:rPr>
              <a:t>2- </a:t>
            </a:r>
            <a:r>
              <a:rPr lang="ar-BH" sz="3600" b="1" dirty="0" smtClean="0">
                <a:solidFill>
                  <a:srgbClr val="00B050"/>
                </a:solidFill>
                <a:latin typeface="Sakkal Majalla" panose="02000000000000000000" pitchFamily="2" charset="-78"/>
                <a:cs typeface="Sakkal Majalla" panose="02000000000000000000" pitchFamily="2" charset="-78"/>
              </a:rPr>
              <a:t>مواعيد </a:t>
            </a:r>
            <a:r>
              <a:rPr lang="ar-BH" sz="3600" b="1" dirty="0">
                <a:solidFill>
                  <a:srgbClr val="00B050"/>
                </a:solidFill>
                <a:latin typeface="Sakkal Majalla" panose="02000000000000000000" pitchFamily="2" charset="-78"/>
                <a:cs typeface="Sakkal Majalla" panose="02000000000000000000" pitchFamily="2" charset="-78"/>
              </a:rPr>
              <a:t>الوفاء بالأجر</a:t>
            </a:r>
            <a:r>
              <a:rPr lang="ar-BH" sz="3600" b="1" dirty="0" smtClean="0">
                <a:solidFill>
                  <a:srgbClr val="00B050"/>
                </a:solidFill>
                <a:latin typeface="Sakkal Majalla" panose="02000000000000000000" pitchFamily="2" charset="-78"/>
                <a:cs typeface="Sakkal Majalla" panose="02000000000000000000" pitchFamily="2" charset="-78"/>
              </a:rPr>
              <a:t>:</a:t>
            </a:r>
            <a:r>
              <a:rPr lang="ar-BH" sz="3600" b="1" dirty="0" smtClean="0">
                <a:latin typeface="Sakkal Majalla" panose="02000000000000000000" pitchFamily="2" charset="-78"/>
                <a:cs typeface="Sakkal Majalla" panose="02000000000000000000" pitchFamily="2" charset="-78"/>
              </a:rPr>
              <a:t/>
            </a:r>
            <a:br>
              <a:rPr lang="ar-BH" sz="3600" b="1" dirty="0" smtClean="0">
                <a:latin typeface="Sakkal Majalla" panose="02000000000000000000" pitchFamily="2" charset="-78"/>
                <a:cs typeface="Sakkal Majalla" panose="02000000000000000000" pitchFamily="2" charset="-78"/>
              </a:rPr>
            </a:br>
            <a:r>
              <a:rPr lang="ar-BH" sz="3600" b="1" dirty="0">
                <a:latin typeface="Sakkal Majalla" panose="02000000000000000000" pitchFamily="2" charset="-78"/>
                <a:cs typeface="Sakkal Majalla" panose="02000000000000000000" pitchFamily="2" charset="-78"/>
              </a:rPr>
              <a:t/>
            </a:r>
            <a:br>
              <a:rPr lang="ar-BH" sz="3600" b="1" dirty="0">
                <a:latin typeface="Sakkal Majalla" panose="02000000000000000000" pitchFamily="2" charset="-78"/>
                <a:cs typeface="Sakkal Majalla" panose="02000000000000000000" pitchFamily="2" charset="-78"/>
              </a:rPr>
            </a:br>
            <a:r>
              <a:rPr lang="en-US" sz="3600" b="1" dirty="0" smtClean="0">
                <a:latin typeface="Sakkal Majalla" panose="02000000000000000000" pitchFamily="2" charset="-78"/>
                <a:cs typeface="Sakkal Majalla" panose="02000000000000000000" pitchFamily="2" charset="-78"/>
              </a:rPr>
              <a:t> </a:t>
            </a:r>
            <a:r>
              <a:rPr lang="ar-BH" sz="3600" b="1" dirty="0" smtClean="0">
                <a:solidFill>
                  <a:srgbClr val="0070C0"/>
                </a:solidFill>
                <a:latin typeface="Sakkal Majalla" panose="02000000000000000000" pitchFamily="2" charset="-78"/>
                <a:cs typeface="Sakkal Majalla" panose="02000000000000000000" pitchFamily="2" charset="-78"/>
              </a:rPr>
              <a:t>يجب </a:t>
            </a:r>
            <a:r>
              <a:rPr lang="ar-BH" sz="3600" b="1" dirty="0">
                <a:solidFill>
                  <a:srgbClr val="0070C0"/>
                </a:solidFill>
                <a:latin typeface="Sakkal Majalla" panose="02000000000000000000" pitchFamily="2" charset="-78"/>
                <a:cs typeface="Sakkal Majalla" panose="02000000000000000000" pitchFamily="2" charset="-78"/>
              </a:rPr>
              <a:t>أن يكون الوفاء بالأجر في أحد أيام العمل وفق الأسس الآتية</a:t>
            </a:r>
            <a:r>
              <a:rPr lang="ar-BH" sz="3600" b="1" dirty="0" smtClean="0">
                <a:solidFill>
                  <a:srgbClr val="0070C0"/>
                </a:solidFill>
                <a:latin typeface="Sakkal Majalla" panose="02000000000000000000" pitchFamily="2" charset="-78"/>
                <a:cs typeface="Sakkal Majalla" panose="02000000000000000000" pitchFamily="2" charset="-78"/>
              </a:rPr>
              <a:t>:</a:t>
            </a:r>
            <a:r>
              <a:rPr lang="ar-BH" sz="3600" b="1" dirty="0" smtClean="0">
                <a:solidFill>
                  <a:srgbClr val="0070C0"/>
                </a:solidFill>
                <a:cs typeface="AL-Mohanad"/>
              </a:rPr>
              <a:t/>
            </a:r>
            <a:br>
              <a:rPr lang="ar-BH" sz="3600" b="1" dirty="0" smtClean="0">
                <a:solidFill>
                  <a:srgbClr val="0070C0"/>
                </a:solidFill>
                <a:cs typeface="AL-Mohanad"/>
              </a:rPr>
            </a:br>
            <a:r>
              <a:rPr lang="ar-BH" sz="3600" b="1" dirty="0">
                <a:solidFill>
                  <a:srgbClr val="0070C0"/>
                </a:solidFill>
                <a:cs typeface="AL-Mohanad"/>
              </a:rPr>
              <a:t/>
            </a:r>
            <a:br>
              <a:rPr lang="ar-BH" sz="3600" b="1" dirty="0">
                <a:solidFill>
                  <a:srgbClr val="0070C0"/>
                </a:solidFill>
                <a:cs typeface="AL-Mohanad"/>
              </a:rPr>
            </a:br>
            <a:r>
              <a:rPr lang="ar-BH" sz="3600" b="1" dirty="0" smtClean="0">
                <a:solidFill>
                  <a:srgbClr val="0070C0"/>
                </a:solidFill>
                <a:cs typeface="AL-Mohanad"/>
              </a:rPr>
              <a:t/>
            </a:r>
            <a:br>
              <a:rPr lang="ar-BH" sz="3600" b="1" dirty="0" smtClean="0">
                <a:solidFill>
                  <a:srgbClr val="0070C0"/>
                </a:solidFill>
                <a:cs typeface="AL-Mohanad"/>
              </a:rPr>
            </a:br>
            <a:r>
              <a:rPr lang="ar-BH" sz="3600" b="1" dirty="0">
                <a:solidFill>
                  <a:srgbClr val="0070C0"/>
                </a:solidFill>
                <a:cs typeface="AL-Mohanad"/>
              </a:rPr>
              <a:t/>
            </a:r>
            <a:br>
              <a:rPr lang="ar-BH" sz="3600" b="1" dirty="0">
                <a:solidFill>
                  <a:srgbClr val="0070C0"/>
                </a:solidFill>
                <a:cs typeface="AL-Mohanad"/>
              </a:rPr>
            </a:br>
            <a:r>
              <a:rPr lang="ar-BH" sz="3600" b="1" dirty="0" smtClean="0">
                <a:solidFill>
                  <a:srgbClr val="0070C0"/>
                </a:solidFill>
                <a:cs typeface="AL-Mohanad"/>
              </a:rPr>
              <a:t/>
            </a:r>
            <a:br>
              <a:rPr lang="ar-BH" sz="3600" b="1" dirty="0" smtClean="0">
                <a:solidFill>
                  <a:srgbClr val="0070C0"/>
                </a:solidFill>
                <a:cs typeface="AL-Mohanad"/>
              </a:rPr>
            </a:br>
            <a:r>
              <a:rPr lang="ar-BH" sz="3600" b="1" dirty="0" smtClean="0">
                <a:cs typeface="AL-Mohanad"/>
              </a:rPr>
              <a:t/>
            </a:r>
            <a:br>
              <a:rPr lang="ar-BH" sz="3600" b="1" dirty="0" smtClean="0">
                <a:cs typeface="AL-Mohanad"/>
              </a:rPr>
            </a:br>
            <a:r>
              <a:rPr lang="ar-BH" sz="2700" b="1" dirty="0" smtClean="0">
                <a:solidFill>
                  <a:srgbClr val="00B050"/>
                </a:solidFill>
                <a:cs typeface="AL-Mohanad" pitchFamily="2" charset="-78"/>
              </a:rPr>
              <a:t/>
            </a:r>
            <a:br>
              <a:rPr lang="ar-BH" sz="2700" b="1" dirty="0" smtClean="0">
                <a:solidFill>
                  <a:srgbClr val="00B050"/>
                </a:solidFill>
                <a:cs typeface="AL-Mohanad" pitchFamily="2" charset="-78"/>
              </a:rPr>
            </a:br>
            <a:r>
              <a:rPr lang="ar-BH" sz="2700" b="1" dirty="0" smtClean="0">
                <a:solidFill>
                  <a:srgbClr val="00B050"/>
                </a:solidFill>
                <a:cs typeface="AL-Mohanad" pitchFamily="2" charset="-78"/>
              </a:rPr>
              <a:t/>
            </a:r>
            <a:br>
              <a:rPr lang="ar-BH" sz="2700" b="1" dirty="0" smtClean="0">
                <a:solidFill>
                  <a:srgbClr val="00B050"/>
                </a:solidFill>
                <a:cs typeface="AL-Mohanad" pitchFamily="2" charset="-78"/>
              </a:rPr>
            </a:br>
            <a:r>
              <a:rPr lang="ar-BH" sz="3600" b="1" dirty="0">
                <a:solidFill>
                  <a:srgbClr val="00B050"/>
                </a:solidFill>
                <a:latin typeface="Sakkal Majalla" panose="02000000000000000000" pitchFamily="2" charset="-78"/>
                <a:cs typeface="Sakkal Majalla" panose="02000000000000000000" pitchFamily="2" charset="-78"/>
              </a:rPr>
              <a:t>3- مكان الوفاء بالأجر:</a:t>
            </a:r>
            <a:r>
              <a:rPr lang="ar-BH" sz="2700" b="1" u="sng" dirty="0" smtClean="0">
                <a:solidFill>
                  <a:srgbClr val="FF0000"/>
                </a:solidFill>
                <a:effectLst>
                  <a:outerShdw blurRad="38100" dist="38100" dir="2700000" algn="tl">
                    <a:srgbClr val="000000">
                      <a:alpha val="43137"/>
                    </a:srgbClr>
                  </a:outerShdw>
                </a:effectLst>
                <a:cs typeface="AL-Mohanad" pitchFamily="2" charset="-78"/>
              </a:rPr>
              <a:t/>
            </a:r>
            <a:br>
              <a:rPr lang="ar-BH" sz="2700" b="1" u="sng" dirty="0" smtClean="0">
                <a:solidFill>
                  <a:srgbClr val="FF0000"/>
                </a:solidFill>
                <a:effectLst>
                  <a:outerShdw blurRad="38100" dist="38100" dir="2700000" algn="tl">
                    <a:srgbClr val="000000">
                      <a:alpha val="43137"/>
                    </a:srgbClr>
                  </a:outerShdw>
                </a:effectLst>
                <a:cs typeface="AL-Mohanad" pitchFamily="2" charset="-78"/>
              </a:rPr>
            </a:br>
            <a:r>
              <a:rPr lang="ar-BH" sz="2700" b="1" u="sng" dirty="0" smtClean="0">
                <a:solidFill>
                  <a:srgbClr val="FF0000"/>
                </a:solidFill>
                <a:effectLst>
                  <a:outerShdw blurRad="38100" dist="38100" dir="2700000" algn="tl">
                    <a:srgbClr val="000000">
                      <a:alpha val="43137"/>
                    </a:srgbClr>
                  </a:outerShdw>
                </a:effectLst>
                <a:cs typeface="AL-Mohanad" pitchFamily="2" charset="-78"/>
              </a:rPr>
              <a:t/>
            </a:r>
            <a:br>
              <a:rPr lang="ar-BH" sz="2700" b="1" u="sng" dirty="0" smtClean="0">
                <a:solidFill>
                  <a:srgbClr val="FF0000"/>
                </a:solidFill>
                <a:effectLst>
                  <a:outerShdw blurRad="38100" dist="38100" dir="2700000" algn="tl">
                    <a:srgbClr val="000000">
                      <a:alpha val="43137"/>
                    </a:srgbClr>
                  </a:outerShdw>
                </a:effectLst>
                <a:cs typeface="AL-Mohanad" pitchFamily="2" charset="-78"/>
              </a:rPr>
            </a:br>
            <a:r>
              <a:rPr lang="ar-BH" sz="3100" b="1" dirty="0">
                <a:latin typeface="Sakkal Majalla" panose="02000000000000000000" pitchFamily="2" charset="-78"/>
                <a:cs typeface="Sakkal Majalla" panose="02000000000000000000" pitchFamily="2" charset="-78"/>
              </a:rPr>
              <a:t>يتم الوفاء بالأجر في مكان العمل، أو تحويل أجور العمال على حساباتهم في البنوك.</a:t>
            </a:r>
            <a:r>
              <a:rPr lang="ar-BH" sz="3100" b="1" dirty="0">
                <a:cs typeface="AL-Mohanad" pitchFamily="2" charset="-78"/>
              </a:rPr>
              <a:t/>
            </a:r>
            <a:br>
              <a:rPr lang="ar-BH" sz="3100" b="1" dirty="0">
                <a:cs typeface="AL-Mohanad" pitchFamily="2" charset="-78"/>
              </a:rPr>
            </a:br>
            <a:endParaRPr lang="en-US" sz="3100" b="1" dirty="0">
              <a:cs typeface="AL-Mohanad" pitchFamily="2" charset="-78"/>
            </a:endParaRPr>
          </a:p>
        </p:txBody>
      </p:sp>
      <p:cxnSp>
        <p:nvCxnSpPr>
          <p:cNvPr id="4" name="Straight Connector 3"/>
          <p:cNvCxnSpPr/>
          <p:nvPr/>
        </p:nvCxnSpPr>
        <p:spPr>
          <a:xfrm flipV="1">
            <a:off x="376505" y="6424581"/>
            <a:ext cx="11654972" cy="199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Bevel 6"/>
          <p:cNvSpPr/>
          <p:nvPr/>
        </p:nvSpPr>
        <p:spPr>
          <a:xfrm>
            <a:off x="648929" y="2094271"/>
            <a:ext cx="10353368" cy="2227006"/>
          </a:xfrm>
          <a:prstGeom prst="beve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2800" b="1" dirty="0">
                <a:solidFill>
                  <a:schemeClr val="tx1"/>
                </a:solidFill>
                <a:cs typeface="AL-Mohanad" pitchFamily="2" charset="-78"/>
              </a:rPr>
              <a:t/>
            </a:r>
            <a:br>
              <a:rPr lang="ar-BH" sz="2800" b="1" dirty="0">
                <a:solidFill>
                  <a:schemeClr val="tx1"/>
                </a:solidFill>
                <a:cs typeface="AL-Mohanad" pitchFamily="2" charset="-78"/>
              </a:rPr>
            </a:br>
            <a:r>
              <a:rPr lang="ar-BH" sz="3200" b="1" dirty="0">
                <a:solidFill>
                  <a:schemeClr val="tx1"/>
                </a:solidFill>
                <a:latin typeface="Sakkal Majalla" panose="02000000000000000000" pitchFamily="2" charset="-78"/>
                <a:cs typeface="Sakkal Majalla" panose="02000000000000000000" pitchFamily="2" charset="-78"/>
              </a:rPr>
              <a:t>أ- في حالة العامل المعين بالأجر الشهري</a:t>
            </a:r>
            <a:r>
              <a:rPr lang="ar-BH" sz="3200" b="1" dirty="0" smtClean="0">
                <a:solidFill>
                  <a:schemeClr val="tx1"/>
                </a:solidFill>
                <a:latin typeface="Sakkal Majalla" panose="02000000000000000000" pitchFamily="2" charset="-78"/>
                <a:cs typeface="Sakkal Majalla" panose="02000000000000000000" pitchFamily="2" charset="-78"/>
              </a:rPr>
              <a:t>.</a:t>
            </a:r>
            <a:r>
              <a:rPr lang="ar-BH" sz="3200" b="1" dirty="0">
                <a:solidFill>
                  <a:schemeClr val="tx1"/>
                </a:solidFill>
                <a:latin typeface="Sakkal Majalla" panose="02000000000000000000" pitchFamily="2" charset="-78"/>
                <a:cs typeface="Sakkal Majalla" panose="02000000000000000000" pitchFamily="2" charset="-78"/>
              </a:rPr>
              <a:t/>
            </a:r>
            <a:br>
              <a:rPr lang="ar-BH" sz="3200" b="1" dirty="0">
                <a:solidFill>
                  <a:schemeClr val="tx1"/>
                </a:solidFill>
                <a:latin typeface="Sakkal Majalla" panose="02000000000000000000" pitchFamily="2" charset="-78"/>
                <a:cs typeface="Sakkal Majalla" panose="02000000000000000000" pitchFamily="2" charset="-78"/>
              </a:rPr>
            </a:br>
            <a:r>
              <a:rPr lang="ar-BH" sz="3200" b="1" dirty="0">
                <a:solidFill>
                  <a:schemeClr val="tx1"/>
                </a:solidFill>
                <a:latin typeface="Sakkal Majalla" panose="02000000000000000000" pitchFamily="2" charset="-78"/>
                <a:cs typeface="Sakkal Majalla" panose="02000000000000000000" pitchFamily="2" charset="-78"/>
              </a:rPr>
              <a:t>ب- في حالة العامل المعين بالإنتاج أو القطعة</a:t>
            </a:r>
            <a:r>
              <a:rPr lang="ar-BH" sz="3200" b="1" dirty="0" smtClean="0">
                <a:solidFill>
                  <a:schemeClr val="tx1"/>
                </a:solidFill>
                <a:latin typeface="Sakkal Majalla" panose="02000000000000000000" pitchFamily="2" charset="-78"/>
                <a:cs typeface="Sakkal Majalla" panose="02000000000000000000" pitchFamily="2" charset="-78"/>
              </a:rPr>
              <a:t>.</a:t>
            </a:r>
            <a:r>
              <a:rPr lang="ar-BH" sz="3200" b="1" dirty="0">
                <a:solidFill>
                  <a:schemeClr val="tx1"/>
                </a:solidFill>
                <a:latin typeface="Sakkal Majalla" panose="02000000000000000000" pitchFamily="2" charset="-78"/>
                <a:cs typeface="Sakkal Majalla" panose="02000000000000000000" pitchFamily="2" charset="-78"/>
              </a:rPr>
              <a:t/>
            </a:r>
            <a:br>
              <a:rPr lang="ar-BH" sz="3200" b="1" dirty="0">
                <a:solidFill>
                  <a:schemeClr val="tx1"/>
                </a:solidFill>
                <a:latin typeface="Sakkal Majalla" panose="02000000000000000000" pitchFamily="2" charset="-78"/>
                <a:cs typeface="Sakkal Majalla" panose="02000000000000000000" pitchFamily="2" charset="-78"/>
              </a:rPr>
            </a:br>
            <a:r>
              <a:rPr lang="ar-BH" sz="3200" b="1" dirty="0">
                <a:solidFill>
                  <a:schemeClr val="tx1"/>
                </a:solidFill>
                <a:latin typeface="Sakkal Majalla" panose="02000000000000000000" pitchFamily="2" charset="-78"/>
                <a:cs typeface="Sakkal Majalla" panose="02000000000000000000" pitchFamily="2" charset="-78"/>
              </a:rPr>
              <a:t>ج- في حالات أخرى</a:t>
            </a:r>
            <a:r>
              <a:rPr lang="ar-BH" sz="3200" b="1" dirty="0" smtClean="0">
                <a:solidFill>
                  <a:schemeClr val="tx1"/>
                </a:solidFill>
                <a:latin typeface="Sakkal Majalla" panose="02000000000000000000" pitchFamily="2" charset="-78"/>
                <a:cs typeface="Sakkal Majalla" panose="02000000000000000000" pitchFamily="2" charset="-78"/>
              </a:rPr>
              <a:t>.</a:t>
            </a:r>
          </a:p>
          <a:p>
            <a:pPr algn="r"/>
            <a:endParaRPr lang="en-US" sz="3200" dirty="0">
              <a:solidFill>
                <a:schemeClr val="tx1"/>
              </a:solidFill>
            </a:endParaRPr>
          </a:p>
        </p:txBody>
      </p:sp>
      <p:sp>
        <p:nvSpPr>
          <p:cNvPr id="6" name="Rectangle 5"/>
          <p:cNvSpPr/>
          <p:nvPr/>
        </p:nvSpPr>
        <p:spPr>
          <a:xfrm>
            <a:off x="4329153" y="32664"/>
            <a:ext cx="315155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 (المنح والمكافآت)</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10" name="Rectangle 9"/>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94062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theme/theme1.xml><?xml version="1.0" encoding="utf-8"?>
<a:theme xmlns:a="http://schemas.openxmlformats.org/drawingml/2006/main" name="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layout</Template>
  <TotalTime>1825</TotalTime>
  <Words>1025</Words>
  <Application>Microsoft Office PowerPoint</Application>
  <PresentationFormat>Widescreen</PresentationFormat>
  <Paragraphs>201</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AL-Mohanad</vt:lpstr>
      <vt:lpstr>Arial</vt:lpstr>
      <vt:lpstr>Bader</vt:lpstr>
      <vt:lpstr>Calibri</vt:lpstr>
      <vt:lpstr>Calibri Light</vt:lpstr>
      <vt:lpstr>Sakkal Majalla</vt:lpstr>
      <vt:lpstr>Simplified Arabic</vt:lpstr>
      <vt:lpstr>Wingdings</vt:lpstr>
      <vt:lpstr>layout</vt:lpstr>
      <vt:lpstr>PowerPoint Presentation</vt:lpstr>
      <vt:lpstr>PowerPoint Presentation</vt:lpstr>
      <vt:lpstr>     ب- صور الأجر وملحقاته:  يشمل الأجر كل ما يدخل في ذمة العامل، مقابل قيامه بالعمل موضوع العقد، أيًا كانت تسمية هذا المقابل، فبجانب الأجر يوجد ما يعرف بملحقات الأجر.   </vt:lpstr>
      <vt:lpstr>     </vt:lpstr>
      <vt:lpstr>     المنحة:   هي مقابل نقدي أو عيني يحصل عليه العامل بالإضافة إلى أجره في مناسبة معينة؛ كمناسبة عيد من الأعياد أو نهاية السنة المالية للمشروع.  المكافأة:  هي ما يدفعه صاحب العمل للعامل مقابل جهد إضافي أو عناية خاصة بذلها العامل. </vt:lpstr>
      <vt:lpstr>         مثال:  احسب الأجر الشهري للعامل أحمد عبدالله، مبينًا صافي المستحق له. الراتب الأساسي 900 دينار، علاوة السيارة 60 دينارًا، تحسين مستوى المعيشة 100 دينار، تأمين التعطل 9 دنانير، التقاعد 63 دينارًا.  (900 + 60 + 100) – (9 + 63) = 988 دينارًا.  - يلتزم صاحب العمل بدفع المنحة إذا توفرت الشروط الآتية:  أ- أن تتصف بالعمومية. ب- الاستمرارية. (لا تقل عن خمس سنوات دون انقطاع) ج – أن يكون مقدارها مستقرًا وثابتًا.  </vt:lpstr>
      <vt:lpstr>  تعطى النسب المئوية وحصص الأرباح للعمال تشجيعًا لهم على العمل وزيادة الإنتاج. ويعد تحديد نسبة مئوية من الإيراد أفضل للعامل؛ لأنه يحصل على حقه لمجرد تحقيق الإيراد بصرف النظر عن الربح والخسارة. </vt:lpstr>
      <vt:lpstr>ج – أحكام الوفاء بالأجر:     </vt:lpstr>
      <vt:lpstr> 2- مواعيد الوفاء بالأجر:   يجب أن يكون الوفاء بالأجر في أحد أيام العمل وفق الأسس الآتية:        3- مكان الوفاء بالأجر:  يتم الوفاء بالأجر في مكان العمل، أو تحويل أجور العمال على حساباتهم في البنوك. </vt:lpstr>
      <vt:lpstr>            4- وسيلة الوفاء بالأجر:   الأصل في الوفاء بالأجر أن يدفع بالعملة الرسمية للبلاد وهي الدينار البحريني، ويجوز بالاتفاق أن يدفع بعملة أجنبية متداولة قانونًا؛ كالدولار أو الريال.   لكن لا يجوز الوفاء بغير النقود، كما لا يجوز إلزام العامل بشراء أغذية أو سلع من محلات مملوكة لصاحب العمل أو لغيره أو مما ينتجه أو يقدمه من خدمات.  </vt:lpstr>
      <vt:lpstr> 5- إثبات الوفاء بالأجر:   يمكن لصاحب العمل إثبات الأجر من خلال إفادة من البنك بإجراء التحويل على حساب العامل، أو توقيع العامل في السجل المعد للأجور، بما يفيد تسلمه لأجره.    </vt:lpstr>
      <vt:lpstr>            6- سقوط حق العامل في المطالبة القضائية بالأجر:   إذا انتهى عقد العمل فإن الدعاوى الناشئة عن عقد العمل تسقط بمضي سنة تبدأ من انتهاء العقد، وإذا كان عقد العمل قائمًا فيتقادم الحق في الأجر بمضي خمس سنوات من تاريخ استحقاقه.  </vt:lpstr>
      <vt:lpstr>     </vt:lpstr>
      <vt:lpstr>          نظرًا  لما يتمتع به الأجر من أهمية بالنسبة للعامل؛ فقد حرص قانون العمل على حمايته من خلال ضوابط أهمها:   1- حماية الأجر في مواجهة دائني العامل: الاستقطاع بنسبة 25% لدائني العامل، وتزيد إلى 50% في حالة وجود دين نفقة على العامل.  2- حماية الأجر في مواجهة صاحب العمل: حظر المشرّع على صاحب العمل الاقتطاع من أجر العامل إلا في حالات محددة هي:    </vt:lpstr>
      <vt:lpstr>PowerPoint Presentation</vt:lpstr>
      <vt:lpstr>                   3 – حماية الأجر في مواجهة دائني صاحب العمل:  إذا أفلس صاحب العمل، كان للعمال أولوية على غيرهم في استيفاء حقوقهم العمالية من أموال، متقدمين على غيرهم من سائر الدائنين، وهو ما يعرف بحق الامتياز. </vt:lpstr>
      <vt:lpstr>التقويم</vt:lpstr>
      <vt:lpstr>التقويم</vt:lpstr>
      <vt:lpstr>التقويم</vt:lpstr>
      <vt:lpstr>التقويم</vt:lpstr>
      <vt:lpstr>التقويم</vt:lpstr>
      <vt:lpstr>التقويم</vt:lpstr>
      <vt:lpstr>التقويم</vt:lpstr>
      <vt:lpstr>التقويم</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ورشة عمل حول مقرر قانون العمل قان322</dc:title>
  <dc:creator>Ebrahim Mohammed Abu Edress</dc:creator>
  <cp:lastModifiedBy>Ebrahim Mohammed Abu Edress</cp:lastModifiedBy>
  <cp:revision>333</cp:revision>
  <dcterms:created xsi:type="dcterms:W3CDTF">2019-01-28T05:07:55Z</dcterms:created>
  <dcterms:modified xsi:type="dcterms:W3CDTF">2021-01-24T08:54:45Z</dcterms:modified>
</cp:coreProperties>
</file>