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media/audio10.wav" ContentType="audio/wav"/>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0" r:id="rId1"/>
  </p:sldMasterIdLst>
  <p:notesMasterIdLst>
    <p:notesMasterId r:id="rId21"/>
  </p:notesMasterIdLst>
  <p:sldIdLst>
    <p:sldId id="256" r:id="rId2"/>
    <p:sldId id="292" r:id="rId3"/>
    <p:sldId id="259" r:id="rId4"/>
    <p:sldId id="260" r:id="rId5"/>
    <p:sldId id="257" r:id="rId6"/>
    <p:sldId id="261" r:id="rId7"/>
    <p:sldId id="280" r:id="rId8"/>
    <p:sldId id="279" r:id="rId9"/>
    <p:sldId id="262" r:id="rId10"/>
    <p:sldId id="263" r:id="rId11"/>
    <p:sldId id="264" r:id="rId12"/>
    <p:sldId id="266" r:id="rId13"/>
    <p:sldId id="281" r:id="rId14"/>
    <p:sldId id="293" r:id="rId15"/>
    <p:sldId id="284" r:id="rId16"/>
    <p:sldId id="294" r:id="rId17"/>
    <p:sldId id="291" r:id="rId18"/>
    <p:sldId id="296" r:id="rId19"/>
    <p:sldId id="29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5" autoAdjust="0"/>
    <p:restoredTop sz="94662" autoAdjust="0"/>
  </p:normalViewPr>
  <p:slideViewPr>
    <p:cSldViewPr snapToGrid="0">
      <p:cViewPr varScale="1">
        <p:scale>
          <a:sx n="70" d="100"/>
          <a:sy n="70" d="100"/>
        </p:scale>
        <p:origin x="540"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64E68C-6FE4-4D7A-9841-C071D78E3D79}"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US"/>
        </a:p>
      </dgm:t>
    </dgm:pt>
    <dgm:pt modelId="{1D174430-AD87-48AD-B6FC-2DADF796444C}">
      <dgm:prSet phldrT="[Text]"/>
      <dgm:spPr>
        <a:solidFill>
          <a:schemeClr val="accent6">
            <a:lumMod val="40000"/>
            <a:lumOff val="60000"/>
          </a:schemeClr>
        </a:solidFill>
      </dgm:spPr>
      <dgm:t>
        <a:bodyPr/>
        <a:lstStyle/>
        <a:p>
          <a:pPr rtl="1"/>
          <a:r>
            <a:rPr lang="ar-BH" b="0" cap="none" spc="0" dirty="0" smtClean="0">
              <a:ln w="0"/>
              <a:solidFill>
                <a:schemeClr val="tx1"/>
              </a:solidFill>
              <a:effectLst>
                <a:outerShdw blurRad="38100" dist="19050" dir="2700000" algn="tl" rotWithShape="0">
                  <a:schemeClr val="dk1">
                    <a:alpha val="40000"/>
                  </a:schemeClr>
                </a:outerShdw>
              </a:effectLst>
              <a:latin typeface="Simplified Arabic" pitchFamily="18" charset="-78"/>
              <a:cs typeface="Simplified Arabic" pitchFamily="18" charset="-78"/>
            </a:rPr>
            <a:t>1</a:t>
          </a:r>
          <a:endParaRPr lang="en-US" b="0" cap="none" spc="0" dirty="0">
            <a:ln w="0"/>
            <a:solidFill>
              <a:schemeClr val="tx1"/>
            </a:solidFill>
            <a:effectLst>
              <a:outerShdw blurRad="38100" dist="19050" dir="2700000" algn="tl" rotWithShape="0">
                <a:schemeClr val="dk1">
                  <a:alpha val="40000"/>
                </a:schemeClr>
              </a:outerShdw>
            </a:effectLst>
            <a:latin typeface="Simplified Arabic" pitchFamily="18" charset="-78"/>
            <a:cs typeface="Simplified Arabic" pitchFamily="18" charset="-78"/>
          </a:endParaRPr>
        </a:p>
      </dgm:t>
    </dgm:pt>
    <dgm:pt modelId="{FEA82337-F12B-4D41-8858-C17D79052D74}" type="parTrans" cxnId="{003CE322-4CC7-4EED-A1F6-CB3F1EC41376}">
      <dgm:prSet/>
      <dgm:spPr/>
      <dgm:t>
        <a:bodyPr/>
        <a:lstStyle/>
        <a:p>
          <a:endParaRPr lang="en-US">
            <a:latin typeface="Simplified Arabic" pitchFamily="18" charset="-78"/>
            <a:cs typeface="Simplified Arabic" pitchFamily="18" charset="-78"/>
          </a:endParaRPr>
        </a:p>
      </dgm:t>
    </dgm:pt>
    <dgm:pt modelId="{EA6A8BC8-264F-46D0-B419-59A2F200613B}" type="sibTrans" cxnId="{003CE322-4CC7-4EED-A1F6-CB3F1EC41376}">
      <dgm:prSet/>
      <dgm:spPr/>
      <dgm:t>
        <a:bodyPr/>
        <a:lstStyle/>
        <a:p>
          <a:endParaRPr lang="en-US">
            <a:latin typeface="Simplified Arabic" pitchFamily="18" charset="-78"/>
            <a:cs typeface="Simplified Arabic" pitchFamily="18" charset="-78"/>
          </a:endParaRPr>
        </a:p>
      </dgm:t>
    </dgm:pt>
    <dgm:pt modelId="{8C84DF18-4E0F-4DA7-AA3E-F015CC5AB6BB}">
      <dgm:prSet phldrT="[Text]"/>
      <dgm:spPr/>
      <dgm:t>
        <a:bodyPr/>
        <a:lstStyle/>
        <a:p>
          <a:pPr algn="r" rtl="1"/>
          <a:r>
            <a:rPr lang="ar-BH" b="1" dirty="0" smtClean="0">
              <a:latin typeface="Sakkal Majalla" panose="02000000000000000000" pitchFamily="2" charset="-78"/>
              <a:cs typeface="Sakkal Majalla" panose="02000000000000000000" pitchFamily="2" charset="-78"/>
            </a:rPr>
            <a:t>تحديد الأجر على أساس الزمن.</a:t>
          </a:r>
          <a:endParaRPr lang="en-US" dirty="0">
            <a:latin typeface="Sakkal Majalla" panose="02000000000000000000" pitchFamily="2" charset="-78"/>
            <a:cs typeface="Sakkal Majalla" panose="02000000000000000000" pitchFamily="2" charset="-78"/>
          </a:endParaRPr>
        </a:p>
      </dgm:t>
    </dgm:pt>
    <dgm:pt modelId="{24AE7365-61C4-48F5-AC33-11DACEE7B392}" type="parTrans" cxnId="{F003539E-F4D8-4C32-9843-1144F5AAD1B2}">
      <dgm:prSet/>
      <dgm:spPr/>
      <dgm:t>
        <a:bodyPr/>
        <a:lstStyle/>
        <a:p>
          <a:endParaRPr lang="en-US">
            <a:latin typeface="Simplified Arabic" pitchFamily="18" charset="-78"/>
            <a:cs typeface="Simplified Arabic" pitchFamily="18" charset="-78"/>
          </a:endParaRPr>
        </a:p>
      </dgm:t>
    </dgm:pt>
    <dgm:pt modelId="{DE15DE15-03AD-4837-B8F1-EF0F04B48620}" type="sibTrans" cxnId="{F003539E-F4D8-4C32-9843-1144F5AAD1B2}">
      <dgm:prSet/>
      <dgm:spPr/>
      <dgm:t>
        <a:bodyPr/>
        <a:lstStyle/>
        <a:p>
          <a:endParaRPr lang="en-US">
            <a:latin typeface="Simplified Arabic" pitchFamily="18" charset="-78"/>
            <a:cs typeface="Simplified Arabic" pitchFamily="18" charset="-78"/>
          </a:endParaRPr>
        </a:p>
      </dgm:t>
    </dgm:pt>
    <dgm:pt modelId="{EE1E82D8-35F6-4D97-A1AE-48DD2E702221}">
      <dgm:prSet phldrT="[Text]"/>
      <dgm:spPr>
        <a:solidFill>
          <a:schemeClr val="accent6">
            <a:lumMod val="40000"/>
            <a:lumOff val="60000"/>
          </a:schemeClr>
        </a:solidFill>
      </dgm:spPr>
      <dgm:t>
        <a:bodyPr/>
        <a:lstStyle/>
        <a:p>
          <a:r>
            <a:rPr lang="en-US" b="0" cap="none" spc="0" dirty="0" smtClean="0">
              <a:ln w="0"/>
              <a:solidFill>
                <a:schemeClr val="tx1"/>
              </a:solidFill>
              <a:effectLst>
                <a:outerShdw blurRad="38100" dist="19050" dir="2700000" algn="tl" rotWithShape="0">
                  <a:schemeClr val="dk1">
                    <a:alpha val="40000"/>
                  </a:schemeClr>
                </a:outerShdw>
              </a:effectLst>
              <a:latin typeface="Simplified Arabic" pitchFamily="18" charset="-78"/>
              <a:cs typeface="Simplified Arabic" pitchFamily="18" charset="-78"/>
            </a:rPr>
            <a:t>2</a:t>
          </a:r>
          <a:endParaRPr lang="en-US" b="0" cap="none" spc="0" dirty="0">
            <a:ln w="0"/>
            <a:solidFill>
              <a:schemeClr val="tx1"/>
            </a:solidFill>
            <a:effectLst>
              <a:outerShdw blurRad="38100" dist="19050" dir="2700000" algn="tl" rotWithShape="0">
                <a:schemeClr val="dk1">
                  <a:alpha val="40000"/>
                </a:schemeClr>
              </a:outerShdw>
            </a:effectLst>
            <a:latin typeface="Simplified Arabic" pitchFamily="18" charset="-78"/>
            <a:cs typeface="Simplified Arabic" pitchFamily="18" charset="-78"/>
          </a:endParaRPr>
        </a:p>
      </dgm:t>
    </dgm:pt>
    <dgm:pt modelId="{2CC8CBD2-1AA7-437C-BD98-720C22077177}" type="parTrans" cxnId="{AF8FB14D-BAC2-4834-AE73-1C045B732F6C}">
      <dgm:prSet/>
      <dgm:spPr/>
      <dgm:t>
        <a:bodyPr/>
        <a:lstStyle/>
        <a:p>
          <a:endParaRPr lang="en-US">
            <a:latin typeface="Simplified Arabic" pitchFamily="18" charset="-78"/>
            <a:cs typeface="Simplified Arabic" pitchFamily="18" charset="-78"/>
          </a:endParaRPr>
        </a:p>
      </dgm:t>
    </dgm:pt>
    <dgm:pt modelId="{E23E5021-780D-46A0-9540-8811044AF906}" type="sibTrans" cxnId="{AF8FB14D-BAC2-4834-AE73-1C045B732F6C}">
      <dgm:prSet/>
      <dgm:spPr/>
      <dgm:t>
        <a:bodyPr/>
        <a:lstStyle/>
        <a:p>
          <a:endParaRPr lang="en-US">
            <a:latin typeface="Simplified Arabic" pitchFamily="18" charset="-78"/>
            <a:cs typeface="Simplified Arabic" pitchFamily="18" charset="-78"/>
          </a:endParaRPr>
        </a:p>
      </dgm:t>
    </dgm:pt>
    <dgm:pt modelId="{CCF95004-7096-4464-BCAA-E859734C91B6}">
      <dgm:prSet phldrT="[Text]"/>
      <dgm:spPr/>
      <dgm:t>
        <a:bodyPr/>
        <a:lstStyle/>
        <a:p>
          <a:pPr rtl="1"/>
          <a:r>
            <a:rPr lang="ar-BH" b="1" dirty="0" smtClean="0">
              <a:latin typeface="Sakkal Majalla" panose="02000000000000000000" pitchFamily="2" charset="-78"/>
              <a:cs typeface="Sakkal Majalla" panose="02000000000000000000" pitchFamily="2" charset="-78"/>
            </a:rPr>
            <a:t>تحديد الأجر على أساس القطعة أو الإنتاج.</a:t>
          </a:r>
          <a:endParaRPr lang="en-US" dirty="0">
            <a:latin typeface="Sakkal Majalla" panose="02000000000000000000" pitchFamily="2" charset="-78"/>
            <a:cs typeface="Sakkal Majalla" panose="02000000000000000000" pitchFamily="2" charset="-78"/>
          </a:endParaRPr>
        </a:p>
      </dgm:t>
    </dgm:pt>
    <dgm:pt modelId="{CD8A89F5-AE37-4C83-AB90-9A6B9DF1014B}" type="parTrans" cxnId="{BEFAB47E-D62A-4508-B60F-28CBE32D9973}">
      <dgm:prSet/>
      <dgm:spPr/>
      <dgm:t>
        <a:bodyPr/>
        <a:lstStyle/>
        <a:p>
          <a:endParaRPr lang="en-US">
            <a:latin typeface="Simplified Arabic" pitchFamily="18" charset="-78"/>
            <a:cs typeface="Simplified Arabic" pitchFamily="18" charset="-78"/>
          </a:endParaRPr>
        </a:p>
      </dgm:t>
    </dgm:pt>
    <dgm:pt modelId="{58989BD9-64E4-4DD7-9D90-32B178795A1C}" type="sibTrans" cxnId="{BEFAB47E-D62A-4508-B60F-28CBE32D9973}">
      <dgm:prSet/>
      <dgm:spPr/>
      <dgm:t>
        <a:bodyPr/>
        <a:lstStyle/>
        <a:p>
          <a:endParaRPr lang="en-US">
            <a:latin typeface="Simplified Arabic" pitchFamily="18" charset="-78"/>
            <a:cs typeface="Simplified Arabic" pitchFamily="18" charset="-78"/>
          </a:endParaRPr>
        </a:p>
      </dgm:t>
    </dgm:pt>
    <dgm:pt modelId="{E5E511AA-222E-4534-8326-8158CB8C80CE}">
      <dgm:prSet phldrT="[Text]"/>
      <dgm:spPr>
        <a:solidFill>
          <a:schemeClr val="accent6">
            <a:lumMod val="40000"/>
            <a:lumOff val="60000"/>
          </a:schemeClr>
        </a:solidFill>
      </dgm:spPr>
      <dgm:t>
        <a:bodyPr/>
        <a:lstStyle/>
        <a:p>
          <a:r>
            <a:rPr lang="ar-BH" b="0" cap="none" spc="0" dirty="0" smtClean="0">
              <a:ln w="0"/>
              <a:solidFill>
                <a:schemeClr val="tx1"/>
              </a:solidFill>
              <a:effectLst>
                <a:outerShdw blurRad="38100" dist="19050" dir="2700000" algn="tl" rotWithShape="0">
                  <a:schemeClr val="dk1">
                    <a:alpha val="40000"/>
                  </a:schemeClr>
                </a:outerShdw>
              </a:effectLst>
              <a:latin typeface="Simplified Arabic" pitchFamily="18" charset="-78"/>
              <a:cs typeface="Simplified Arabic" pitchFamily="18" charset="-78"/>
            </a:rPr>
            <a:t>3</a:t>
          </a:r>
          <a:endParaRPr lang="en-US" b="0" cap="none" spc="0" dirty="0">
            <a:ln w="0"/>
            <a:solidFill>
              <a:schemeClr val="tx1"/>
            </a:solidFill>
            <a:effectLst>
              <a:outerShdw blurRad="38100" dist="19050" dir="2700000" algn="tl" rotWithShape="0">
                <a:schemeClr val="dk1">
                  <a:alpha val="40000"/>
                </a:schemeClr>
              </a:outerShdw>
            </a:effectLst>
            <a:latin typeface="Simplified Arabic" pitchFamily="18" charset="-78"/>
            <a:cs typeface="Simplified Arabic" pitchFamily="18" charset="-78"/>
          </a:endParaRPr>
        </a:p>
      </dgm:t>
    </dgm:pt>
    <dgm:pt modelId="{4D77896C-5AFE-42B5-9486-7E539A33008D}" type="parTrans" cxnId="{71348580-9A5C-4BE6-A24E-41586C5EE1B8}">
      <dgm:prSet/>
      <dgm:spPr/>
      <dgm:t>
        <a:bodyPr/>
        <a:lstStyle/>
        <a:p>
          <a:endParaRPr lang="en-US">
            <a:latin typeface="Simplified Arabic" pitchFamily="18" charset="-78"/>
            <a:cs typeface="Simplified Arabic" pitchFamily="18" charset="-78"/>
          </a:endParaRPr>
        </a:p>
      </dgm:t>
    </dgm:pt>
    <dgm:pt modelId="{CF0AEB5C-7F47-453C-A8BD-595FFE7A1512}" type="sibTrans" cxnId="{71348580-9A5C-4BE6-A24E-41586C5EE1B8}">
      <dgm:prSet/>
      <dgm:spPr/>
      <dgm:t>
        <a:bodyPr/>
        <a:lstStyle/>
        <a:p>
          <a:endParaRPr lang="en-US">
            <a:latin typeface="Simplified Arabic" pitchFamily="18" charset="-78"/>
            <a:cs typeface="Simplified Arabic" pitchFamily="18" charset="-78"/>
          </a:endParaRPr>
        </a:p>
      </dgm:t>
    </dgm:pt>
    <dgm:pt modelId="{53825491-5CC4-4ABD-9492-DFBDA4FE7EF8}">
      <dgm:prSet/>
      <dgm:spPr/>
      <dgm:t>
        <a:bodyPr/>
        <a:lstStyle/>
        <a:p>
          <a:pPr rtl="1"/>
          <a:r>
            <a:rPr lang="ar-BH" b="1" dirty="0" smtClean="0">
              <a:latin typeface="Sakkal Majalla" panose="02000000000000000000" pitchFamily="2" charset="-78"/>
              <a:cs typeface="Sakkal Majalla" panose="02000000000000000000" pitchFamily="2" charset="-78"/>
            </a:rPr>
            <a:t>تحديد الأجر وفق معيار مزدوج.</a:t>
          </a:r>
          <a:endParaRPr lang="en-US" dirty="0">
            <a:latin typeface="Sakkal Majalla" panose="02000000000000000000" pitchFamily="2" charset="-78"/>
            <a:cs typeface="Sakkal Majalla" panose="02000000000000000000" pitchFamily="2" charset="-78"/>
          </a:endParaRPr>
        </a:p>
      </dgm:t>
    </dgm:pt>
    <dgm:pt modelId="{869B648E-3BB3-41EA-A5CC-DEDAF8F23526}" type="parTrans" cxnId="{D1CEEC50-E0D1-4EB6-AD43-47C181B4D279}">
      <dgm:prSet/>
      <dgm:spPr/>
      <dgm:t>
        <a:bodyPr/>
        <a:lstStyle/>
        <a:p>
          <a:endParaRPr lang="en-US">
            <a:latin typeface="Simplified Arabic" pitchFamily="18" charset="-78"/>
            <a:cs typeface="Simplified Arabic" pitchFamily="18" charset="-78"/>
          </a:endParaRPr>
        </a:p>
      </dgm:t>
    </dgm:pt>
    <dgm:pt modelId="{3C1B8952-437D-4D13-AC77-353CF05E4ED4}" type="sibTrans" cxnId="{D1CEEC50-E0D1-4EB6-AD43-47C181B4D279}">
      <dgm:prSet/>
      <dgm:spPr/>
      <dgm:t>
        <a:bodyPr/>
        <a:lstStyle/>
        <a:p>
          <a:endParaRPr lang="en-US">
            <a:latin typeface="Simplified Arabic" pitchFamily="18" charset="-78"/>
            <a:cs typeface="Simplified Arabic" pitchFamily="18" charset="-78"/>
          </a:endParaRPr>
        </a:p>
      </dgm:t>
    </dgm:pt>
    <dgm:pt modelId="{D7258602-1584-4058-AF94-4C720F779B2A}" type="pres">
      <dgm:prSet presAssocID="{FF64E68C-6FE4-4D7A-9841-C071D78E3D79}" presName="linearFlow" presStyleCnt="0">
        <dgm:presLayoutVars>
          <dgm:dir val="rev"/>
          <dgm:animLvl val="lvl"/>
          <dgm:resizeHandles val="exact"/>
        </dgm:presLayoutVars>
      </dgm:prSet>
      <dgm:spPr/>
      <dgm:t>
        <a:bodyPr/>
        <a:lstStyle/>
        <a:p>
          <a:endParaRPr lang="en-US"/>
        </a:p>
      </dgm:t>
    </dgm:pt>
    <dgm:pt modelId="{FC4F691F-EC20-4C65-8235-1D83A61C1128}" type="pres">
      <dgm:prSet presAssocID="{1D174430-AD87-48AD-B6FC-2DADF796444C}" presName="composite" presStyleCnt="0"/>
      <dgm:spPr/>
    </dgm:pt>
    <dgm:pt modelId="{9A5B5CD4-3832-43A4-B39B-3331F03FF9C2}" type="pres">
      <dgm:prSet presAssocID="{1D174430-AD87-48AD-B6FC-2DADF796444C}" presName="parentText" presStyleLbl="alignNode1" presStyleIdx="0" presStyleCnt="3">
        <dgm:presLayoutVars>
          <dgm:chMax val="1"/>
          <dgm:bulletEnabled val="1"/>
        </dgm:presLayoutVars>
      </dgm:prSet>
      <dgm:spPr/>
      <dgm:t>
        <a:bodyPr/>
        <a:lstStyle/>
        <a:p>
          <a:endParaRPr lang="en-US"/>
        </a:p>
      </dgm:t>
    </dgm:pt>
    <dgm:pt modelId="{1DCA036F-9B98-4663-88B4-8BBB39F571B0}" type="pres">
      <dgm:prSet presAssocID="{1D174430-AD87-48AD-B6FC-2DADF796444C}" presName="descendantText" presStyleLbl="alignAcc1" presStyleIdx="0" presStyleCnt="3">
        <dgm:presLayoutVars>
          <dgm:bulletEnabled val="1"/>
        </dgm:presLayoutVars>
      </dgm:prSet>
      <dgm:spPr/>
      <dgm:t>
        <a:bodyPr/>
        <a:lstStyle/>
        <a:p>
          <a:endParaRPr lang="en-US"/>
        </a:p>
      </dgm:t>
    </dgm:pt>
    <dgm:pt modelId="{B1531C74-3C92-408E-9CEB-67CFCB5FCD46}" type="pres">
      <dgm:prSet presAssocID="{EA6A8BC8-264F-46D0-B419-59A2F200613B}" presName="sp" presStyleCnt="0"/>
      <dgm:spPr/>
    </dgm:pt>
    <dgm:pt modelId="{07C285F3-CE26-4CC6-AF76-5E568E80BDDE}" type="pres">
      <dgm:prSet presAssocID="{EE1E82D8-35F6-4D97-A1AE-48DD2E702221}" presName="composite" presStyleCnt="0"/>
      <dgm:spPr/>
    </dgm:pt>
    <dgm:pt modelId="{B7B2FD4E-FA0E-45B0-A085-F09A08348649}" type="pres">
      <dgm:prSet presAssocID="{EE1E82D8-35F6-4D97-A1AE-48DD2E702221}" presName="parentText" presStyleLbl="alignNode1" presStyleIdx="1" presStyleCnt="3">
        <dgm:presLayoutVars>
          <dgm:chMax val="1"/>
          <dgm:bulletEnabled val="1"/>
        </dgm:presLayoutVars>
      </dgm:prSet>
      <dgm:spPr/>
      <dgm:t>
        <a:bodyPr/>
        <a:lstStyle/>
        <a:p>
          <a:endParaRPr lang="en-US"/>
        </a:p>
      </dgm:t>
    </dgm:pt>
    <dgm:pt modelId="{5FAC558A-8CF4-4C3D-87FC-2BF6099BA89C}" type="pres">
      <dgm:prSet presAssocID="{EE1E82D8-35F6-4D97-A1AE-48DD2E702221}" presName="descendantText" presStyleLbl="alignAcc1" presStyleIdx="1" presStyleCnt="3">
        <dgm:presLayoutVars>
          <dgm:bulletEnabled val="1"/>
        </dgm:presLayoutVars>
      </dgm:prSet>
      <dgm:spPr/>
      <dgm:t>
        <a:bodyPr/>
        <a:lstStyle/>
        <a:p>
          <a:endParaRPr lang="en-US"/>
        </a:p>
      </dgm:t>
    </dgm:pt>
    <dgm:pt modelId="{5B8FDB44-CE6D-4B54-8D9D-0D908BD5CB6C}" type="pres">
      <dgm:prSet presAssocID="{E23E5021-780D-46A0-9540-8811044AF906}" presName="sp" presStyleCnt="0"/>
      <dgm:spPr/>
    </dgm:pt>
    <dgm:pt modelId="{86D8F79A-DAF7-4933-BAA5-D40C14939B83}" type="pres">
      <dgm:prSet presAssocID="{E5E511AA-222E-4534-8326-8158CB8C80CE}" presName="composite" presStyleCnt="0"/>
      <dgm:spPr/>
    </dgm:pt>
    <dgm:pt modelId="{F6889531-C60B-485A-853A-22926F0B311D}" type="pres">
      <dgm:prSet presAssocID="{E5E511AA-222E-4534-8326-8158CB8C80CE}" presName="parentText" presStyleLbl="alignNode1" presStyleIdx="2" presStyleCnt="3">
        <dgm:presLayoutVars>
          <dgm:chMax val="1"/>
          <dgm:bulletEnabled val="1"/>
        </dgm:presLayoutVars>
      </dgm:prSet>
      <dgm:spPr/>
      <dgm:t>
        <a:bodyPr/>
        <a:lstStyle/>
        <a:p>
          <a:endParaRPr lang="en-US"/>
        </a:p>
      </dgm:t>
    </dgm:pt>
    <dgm:pt modelId="{ACFF5409-0CC1-43CA-B5C2-F9908B5153BD}" type="pres">
      <dgm:prSet presAssocID="{E5E511AA-222E-4534-8326-8158CB8C80CE}" presName="descendantText" presStyleLbl="alignAcc1" presStyleIdx="2" presStyleCnt="3" custLinFactNeighborX="-435" custLinFactNeighborY="2275">
        <dgm:presLayoutVars>
          <dgm:bulletEnabled val="1"/>
        </dgm:presLayoutVars>
      </dgm:prSet>
      <dgm:spPr/>
      <dgm:t>
        <a:bodyPr/>
        <a:lstStyle/>
        <a:p>
          <a:endParaRPr lang="en-US"/>
        </a:p>
      </dgm:t>
    </dgm:pt>
  </dgm:ptLst>
  <dgm:cxnLst>
    <dgm:cxn modelId="{71348580-9A5C-4BE6-A24E-41586C5EE1B8}" srcId="{FF64E68C-6FE4-4D7A-9841-C071D78E3D79}" destId="{E5E511AA-222E-4534-8326-8158CB8C80CE}" srcOrd="2" destOrd="0" parTransId="{4D77896C-5AFE-42B5-9486-7E539A33008D}" sibTransId="{CF0AEB5C-7F47-453C-A8BD-595FFE7A1512}"/>
    <dgm:cxn modelId="{455FB58E-FF3F-493E-8E5E-E8366A18842B}" type="presOf" srcId="{8C84DF18-4E0F-4DA7-AA3E-F015CC5AB6BB}" destId="{1DCA036F-9B98-4663-88B4-8BBB39F571B0}" srcOrd="0" destOrd="0" presId="urn:microsoft.com/office/officeart/2005/8/layout/chevron2"/>
    <dgm:cxn modelId="{50ED923B-BD0F-4437-8012-6B4E74911AC0}" type="presOf" srcId="{EE1E82D8-35F6-4D97-A1AE-48DD2E702221}" destId="{B7B2FD4E-FA0E-45B0-A085-F09A08348649}" srcOrd="0" destOrd="0" presId="urn:microsoft.com/office/officeart/2005/8/layout/chevron2"/>
    <dgm:cxn modelId="{F003539E-F4D8-4C32-9843-1144F5AAD1B2}" srcId="{1D174430-AD87-48AD-B6FC-2DADF796444C}" destId="{8C84DF18-4E0F-4DA7-AA3E-F015CC5AB6BB}" srcOrd="0" destOrd="0" parTransId="{24AE7365-61C4-48F5-AC33-11DACEE7B392}" sibTransId="{DE15DE15-03AD-4837-B8F1-EF0F04B48620}"/>
    <dgm:cxn modelId="{BEFAB47E-D62A-4508-B60F-28CBE32D9973}" srcId="{EE1E82D8-35F6-4D97-A1AE-48DD2E702221}" destId="{CCF95004-7096-4464-BCAA-E859734C91B6}" srcOrd="0" destOrd="0" parTransId="{CD8A89F5-AE37-4C83-AB90-9A6B9DF1014B}" sibTransId="{58989BD9-64E4-4DD7-9D90-32B178795A1C}"/>
    <dgm:cxn modelId="{D1CEEC50-E0D1-4EB6-AD43-47C181B4D279}" srcId="{E5E511AA-222E-4534-8326-8158CB8C80CE}" destId="{53825491-5CC4-4ABD-9492-DFBDA4FE7EF8}" srcOrd="0" destOrd="0" parTransId="{869B648E-3BB3-41EA-A5CC-DEDAF8F23526}" sibTransId="{3C1B8952-437D-4D13-AC77-353CF05E4ED4}"/>
    <dgm:cxn modelId="{1292D543-CB65-470B-B2E8-F7A009A2DC05}" type="presOf" srcId="{53825491-5CC4-4ABD-9492-DFBDA4FE7EF8}" destId="{ACFF5409-0CC1-43CA-B5C2-F9908B5153BD}" srcOrd="0" destOrd="0" presId="urn:microsoft.com/office/officeart/2005/8/layout/chevron2"/>
    <dgm:cxn modelId="{1C2903C1-1236-4BED-87C9-34BF7D786CF0}" type="presOf" srcId="{CCF95004-7096-4464-BCAA-E859734C91B6}" destId="{5FAC558A-8CF4-4C3D-87FC-2BF6099BA89C}" srcOrd="0" destOrd="0" presId="urn:microsoft.com/office/officeart/2005/8/layout/chevron2"/>
    <dgm:cxn modelId="{003CE322-4CC7-4EED-A1F6-CB3F1EC41376}" srcId="{FF64E68C-6FE4-4D7A-9841-C071D78E3D79}" destId="{1D174430-AD87-48AD-B6FC-2DADF796444C}" srcOrd="0" destOrd="0" parTransId="{FEA82337-F12B-4D41-8858-C17D79052D74}" sibTransId="{EA6A8BC8-264F-46D0-B419-59A2F200613B}"/>
    <dgm:cxn modelId="{AF8FB14D-BAC2-4834-AE73-1C045B732F6C}" srcId="{FF64E68C-6FE4-4D7A-9841-C071D78E3D79}" destId="{EE1E82D8-35F6-4D97-A1AE-48DD2E702221}" srcOrd="1" destOrd="0" parTransId="{2CC8CBD2-1AA7-437C-BD98-720C22077177}" sibTransId="{E23E5021-780D-46A0-9540-8811044AF906}"/>
    <dgm:cxn modelId="{3875A9A2-A630-4F86-9A3C-B43D6BF73465}" type="presOf" srcId="{E5E511AA-222E-4534-8326-8158CB8C80CE}" destId="{F6889531-C60B-485A-853A-22926F0B311D}" srcOrd="0" destOrd="0" presId="urn:microsoft.com/office/officeart/2005/8/layout/chevron2"/>
    <dgm:cxn modelId="{6338FBF9-BD4E-4B08-B002-2A79DF3757BB}" type="presOf" srcId="{1D174430-AD87-48AD-B6FC-2DADF796444C}" destId="{9A5B5CD4-3832-43A4-B39B-3331F03FF9C2}" srcOrd="0" destOrd="0" presId="urn:microsoft.com/office/officeart/2005/8/layout/chevron2"/>
    <dgm:cxn modelId="{0A524492-8428-4F66-A3E3-623DE6DBEEB5}" type="presOf" srcId="{FF64E68C-6FE4-4D7A-9841-C071D78E3D79}" destId="{D7258602-1584-4058-AF94-4C720F779B2A}" srcOrd="0" destOrd="0" presId="urn:microsoft.com/office/officeart/2005/8/layout/chevron2"/>
    <dgm:cxn modelId="{70A76FE8-1194-40F4-830F-C4FE2E1AE081}" type="presParOf" srcId="{D7258602-1584-4058-AF94-4C720F779B2A}" destId="{FC4F691F-EC20-4C65-8235-1D83A61C1128}" srcOrd="0" destOrd="0" presId="urn:microsoft.com/office/officeart/2005/8/layout/chevron2"/>
    <dgm:cxn modelId="{86F61713-FB67-4706-AA76-9A7AD2887878}" type="presParOf" srcId="{FC4F691F-EC20-4C65-8235-1D83A61C1128}" destId="{9A5B5CD4-3832-43A4-B39B-3331F03FF9C2}" srcOrd="0" destOrd="0" presId="urn:microsoft.com/office/officeart/2005/8/layout/chevron2"/>
    <dgm:cxn modelId="{300666C3-72F7-4708-933D-5BD3F95B28D5}" type="presParOf" srcId="{FC4F691F-EC20-4C65-8235-1D83A61C1128}" destId="{1DCA036F-9B98-4663-88B4-8BBB39F571B0}" srcOrd="1" destOrd="0" presId="urn:microsoft.com/office/officeart/2005/8/layout/chevron2"/>
    <dgm:cxn modelId="{6EDEB61C-C939-45F5-9517-E9C0E892AC5F}" type="presParOf" srcId="{D7258602-1584-4058-AF94-4C720F779B2A}" destId="{B1531C74-3C92-408E-9CEB-67CFCB5FCD46}" srcOrd="1" destOrd="0" presId="urn:microsoft.com/office/officeart/2005/8/layout/chevron2"/>
    <dgm:cxn modelId="{4DA70098-97FC-4C0C-A963-1721D08026F9}" type="presParOf" srcId="{D7258602-1584-4058-AF94-4C720F779B2A}" destId="{07C285F3-CE26-4CC6-AF76-5E568E80BDDE}" srcOrd="2" destOrd="0" presId="urn:microsoft.com/office/officeart/2005/8/layout/chevron2"/>
    <dgm:cxn modelId="{83E69D18-6252-4428-8BB3-09962BE9C317}" type="presParOf" srcId="{07C285F3-CE26-4CC6-AF76-5E568E80BDDE}" destId="{B7B2FD4E-FA0E-45B0-A085-F09A08348649}" srcOrd="0" destOrd="0" presId="urn:microsoft.com/office/officeart/2005/8/layout/chevron2"/>
    <dgm:cxn modelId="{6CAC926E-917E-422F-AE71-6398D2E25DF0}" type="presParOf" srcId="{07C285F3-CE26-4CC6-AF76-5E568E80BDDE}" destId="{5FAC558A-8CF4-4C3D-87FC-2BF6099BA89C}" srcOrd="1" destOrd="0" presId="urn:microsoft.com/office/officeart/2005/8/layout/chevron2"/>
    <dgm:cxn modelId="{1189787E-0DF5-4C25-BEBA-2D2CAE255106}" type="presParOf" srcId="{D7258602-1584-4058-AF94-4C720F779B2A}" destId="{5B8FDB44-CE6D-4B54-8D9D-0D908BD5CB6C}" srcOrd="3" destOrd="0" presId="urn:microsoft.com/office/officeart/2005/8/layout/chevron2"/>
    <dgm:cxn modelId="{91445106-78A8-44CD-8077-F97A86CD7BD3}" type="presParOf" srcId="{D7258602-1584-4058-AF94-4C720F779B2A}" destId="{86D8F79A-DAF7-4933-BAA5-D40C14939B83}" srcOrd="4" destOrd="0" presId="urn:microsoft.com/office/officeart/2005/8/layout/chevron2"/>
    <dgm:cxn modelId="{6EAF2116-5558-4D55-B889-7D3D22634F46}" type="presParOf" srcId="{86D8F79A-DAF7-4933-BAA5-D40C14939B83}" destId="{F6889531-C60B-485A-853A-22926F0B311D}" srcOrd="0" destOrd="0" presId="urn:microsoft.com/office/officeart/2005/8/layout/chevron2"/>
    <dgm:cxn modelId="{F39BCF44-C757-4800-85A0-F9E42AB24C6A}" type="presParOf" srcId="{86D8F79A-DAF7-4933-BAA5-D40C14939B83}" destId="{ACFF5409-0CC1-43CA-B5C2-F9908B5153B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ABCD3A-1B49-4267-9539-1DF3C857205E}" type="doc">
      <dgm:prSet loTypeId="urn:microsoft.com/office/officeart/2005/8/layout/cycle6" loCatId="relationship" qsTypeId="urn:microsoft.com/office/officeart/2005/8/quickstyle/3d1" qsCatId="3D" csTypeId="urn:microsoft.com/office/officeart/2005/8/colors/colorful1#1" csCatId="colorful" phldr="1"/>
      <dgm:spPr/>
      <dgm:t>
        <a:bodyPr/>
        <a:lstStyle/>
        <a:p>
          <a:endParaRPr lang="en-US"/>
        </a:p>
      </dgm:t>
    </dgm:pt>
    <dgm:pt modelId="{2F22DF38-38C7-43DE-A669-36E7C215BBBB}">
      <dgm:prSet phldrT="[Text]" custT="1"/>
      <dgm:spPr/>
      <dgm:t>
        <a:bodyPr/>
        <a:lstStyle/>
        <a:p>
          <a:r>
            <a:rPr lang="ar-BH" sz="2800" dirty="0" smtClean="0">
              <a:solidFill>
                <a:schemeClr val="tx1"/>
              </a:solidFill>
              <a:latin typeface="Sakkal Majalla" panose="02000000000000000000" pitchFamily="2" charset="-78"/>
              <a:cs typeface="Sakkal Majalla" panose="02000000000000000000" pitchFamily="2" charset="-78"/>
            </a:rPr>
            <a:t>العلاوات</a:t>
          </a:r>
          <a:endParaRPr lang="en-US" sz="2800" dirty="0">
            <a:solidFill>
              <a:schemeClr val="tx1"/>
            </a:solidFill>
            <a:latin typeface="Sakkal Majalla" panose="02000000000000000000" pitchFamily="2" charset="-78"/>
            <a:cs typeface="Sakkal Majalla" panose="02000000000000000000" pitchFamily="2" charset="-78"/>
          </a:endParaRPr>
        </a:p>
      </dgm:t>
    </dgm:pt>
    <dgm:pt modelId="{28637492-1F89-4AAD-BD48-BDB5225D3FA4}" type="parTrans" cxnId="{3D0510D0-FAF6-415B-B99F-53459575ABD4}">
      <dgm:prSet/>
      <dgm:spPr/>
      <dgm:t>
        <a:bodyPr/>
        <a:lstStyle/>
        <a:p>
          <a:endParaRPr lang="en-US">
            <a:solidFill>
              <a:schemeClr val="tx1"/>
            </a:solidFill>
            <a:cs typeface="Bader" pitchFamily="2" charset="-78"/>
          </a:endParaRPr>
        </a:p>
      </dgm:t>
    </dgm:pt>
    <dgm:pt modelId="{DC07E0B4-75BF-4BA3-82E2-48EADDF5B117}" type="sibTrans" cxnId="{3D0510D0-FAF6-415B-B99F-53459575ABD4}">
      <dgm:prSet/>
      <dgm:spPr>
        <a:ln w="38100"/>
      </dgm:spPr>
      <dgm:t>
        <a:bodyPr/>
        <a:lstStyle/>
        <a:p>
          <a:endParaRPr lang="en-US">
            <a:solidFill>
              <a:schemeClr val="tx1"/>
            </a:solidFill>
            <a:cs typeface="Bader" pitchFamily="2" charset="-78"/>
          </a:endParaRPr>
        </a:p>
      </dgm:t>
    </dgm:pt>
    <dgm:pt modelId="{CCD3C9FB-A70B-4019-A9D8-ABA6BFCA5ED4}">
      <dgm:prSet phldrT="[Text]" custT="1"/>
      <dgm:spPr/>
      <dgm:t>
        <a:bodyPr/>
        <a:lstStyle/>
        <a:p>
          <a:r>
            <a:rPr lang="ar-BH" sz="2800" dirty="0" smtClean="0">
              <a:solidFill>
                <a:schemeClr val="tx1"/>
              </a:solidFill>
              <a:cs typeface="Bader" pitchFamily="2" charset="-78"/>
            </a:rPr>
            <a:t>العمولات</a:t>
          </a:r>
          <a:endParaRPr lang="en-US" sz="2800" dirty="0">
            <a:solidFill>
              <a:schemeClr val="tx1"/>
            </a:solidFill>
            <a:cs typeface="Bader" pitchFamily="2" charset="-78"/>
          </a:endParaRPr>
        </a:p>
      </dgm:t>
    </dgm:pt>
    <dgm:pt modelId="{0015DC06-D5B5-4463-8B79-CC61D1FBE159}" type="parTrans" cxnId="{EB051117-25E7-4601-ACE2-A8ECBEA1EC42}">
      <dgm:prSet/>
      <dgm:spPr/>
      <dgm:t>
        <a:bodyPr/>
        <a:lstStyle/>
        <a:p>
          <a:endParaRPr lang="en-US">
            <a:solidFill>
              <a:schemeClr val="tx1"/>
            </a:solidFill>
            <a:cs typeface="Bader" pitchFamily="2" charset="-78"/>
          </a:endParaRPr>
        </a:p>
      </dgm:t>
    </dgm:pt>
    <dgm:pt modelId="{9585A0B9-F8A8-4F1E-A1BF-5E4B6A384C87}" type="sibTrans" cxnId="{EB051117-25E7-4601-ACE2-A8ECBEA1EC42}">
      <dgm:prSet/>
      <dgm:spPr>
        <a:ln w="28575">
          <a:solidFill>
            <a:schemeClr val="tx1"/>
          </a:solidFill>
        </a:ln>
      </dgm:spPr>
      <dgm:t>
        <a:bodyPr/>
        <a:lstStyle/>
        <a:p>
          <a:endParaRPr lang="en-US">
            <a:solidFill>
              <a:schemeClr val="tx1"/>
            </a:solidFill>
            <a:cs typeface="Bader" pitchFamily="2" charset="-78"/>
          </a:endParaRPr>
        </a:p>
      </dgm:t>
    </dgm:pt>
    <dgm:pt modelId="{B9E17387-6D87-483A-9168-2A27466B65B6}">
      <dgm:prSet phldrT="[Text]" custT="1"/>
      <dgm:spPr/>
      <dgm:t>
        <a:bodyPr/>
        <a:lstStyle/>
        <a:p>
          <a:r>
            <a:rPr lang="ar-BH" sz="2800" dirty="0" smtClean="0">
              <a:solidFill>
                <a:schemeClr val="tx1"/>
              </a:solidFill>
              <a:cs typeface="Bader" pitchFamily="2" charset="-78"/>
            </a:rPr>
            <a:t>المزايا العينية والبدلات</a:t>
          </a:r>
          <a:endParaRPr lang="en-US" sz="2800" dirty="0">
            <a:solidFill>
              <a:schemeClr val="tx1"/>
            </a:solidFill>
            <a:cs typeface="Bader" pitchFamily="2" charset="-78"/>
          </a:endParaRPr>
        </a:p>
      </dgm:t>
    </dgm:pt>
    <dgm:pt modelId="{6AC8C55C-1268-4AEF-B03C-BFF67B98AF59}" type="parTrans" cxnId="{A301BE8E-4D53-4F20-864F-89924513EAAC}">
      <dgm:prSet/>
      <dgm:spPr/>
      <dgm:t>
        <a:bodyPr/>
        <a:lstStyle/>
        <a:p>
          <a:endParaRPr lang="en-US">
            <a:solidFill>
              <a:schemeClr val="tx1"/>
            </a:solidFill>
            <a:cs typeface="Bader" pitchFamily="2" charset="-78"/>
          </a:endParaRPr>
        </a:p>
      </dgm:t>
    </dgm:pt>
    <dgm:pt modelId="{5F5D0D90-74F6-4560-8C53-E643AF6DB20A}" type="sibTrans" cxnId="{A301BE8E-4D53-4F20-864F-89924513EAAC}">
      <dgm:prSet/>
      <dgm:spPr>
        <a:ln w="28575"/>
      </dgm:spPr>
      <dgm:t>
        <a:bodyPr/>
        <a:lstStyle/>
        <a:p>
          <a:endParaRPr lang="en-US">
            <a:solidFill>
              <a:schemeClr val="tx1"/>
            </a:solidFill>
            <a:cs typeface="Bader" pitchFamily="2" charset="-78"/>
          </a:endParaRPr>
        </a:p>
      </dgm:t>
    </dgm:pt>
    <dgm:pt modelId="{A70EA3AF-F453-4065-9D02-5B72421AF653}">
      <dgm:prSet phldrT="[Text]" custT="1"/>
      <dgm:spPr/>
      <dgm:t>
        <a:bodyPr/>
        <a:lstStyle/>
        <a:p>
          <a:r>
            <a:rPr lang="ar-BH" sz="2800" dirty="0" smtClean="0">
              <a:solidFill>
                <a:schemeClr val="tx1"/>
              </a:solidFill>
              <a:cs typeface="Bader" pitchFamily="2" charset="-78"/>
            </a:rPr>
            <a:t>النسب المئوية والأرباح</a:t>
          </a:r>
          <a:endParaRPr lang="en-US" sz="2800" dirty="0">
            <a:solidFill>
              <a:schemeClr val="tx1"/>
            </a:solidFill>
            <a:cs typeface="Bader" pitchFamily="2" charset="-78"/>
          </a:endParaRPr>
        </a:p>
      </dgm:t>
    </dgm:pt>
    <dgm:pt modelId="{2A03B455-EC10-4713-ABE4-08CFCAF7ED4A}" type="parTrans" cxnId="{5EEE6532-30CE-4AB4-9A8C-6C4A574AF121}">
      <dgm:prSet/>
      <dgm:spPr/>
      <dgm:t>
        <a:bodyPr/>
        <a:lstStyle/>
        <a:p>
          <a:endParaRPr lang="en-US">
            <a:solidFill>
              <a:schemeClr val="tx1"/>
            </a:solidFill>
            <a:cs typeface="Bader" pitchFamily="2" charset="-78"/>
          </a:endParaRPr>
        </a:p>
      </dgm:t>
    </dgm:pt>
    <dgm:pt modelId="{F0A7D60E-635B-4CB6-847A-DF99E0B95804}" type="sibTrans" cxnId="{5EEE6532-30CE-4AB4-9A8C-6C4A574AF121}">
      <dgm:prSet/>
      <dgm:spPr>
        <a:ln w="28575"/>
      </dgm:spPr>
      <dgm:t>
        <a:bodyPr/>
        <a:lstStyle/>
        <a:p>
          <a:endParaRPr lang="en-US">
            <a:solidFill>
              <a:schemeClr val="tx1"/>
            </a:solidFill>
            <a:cs typeface="Bader" pitchFamily="2" charset="-78"/>
          </a:endParaRPr>
        </a:p>
      </dgm:t>
    </dgm:pt>
    <dgm:pt modelId="{1D0F03A4-D4E3-4C27-899C-506B2A1CB0DB}">
      <dgm:prSet phldrT="[Text]" custT="1"/>
      <dgm:spPr/>
      <dgm:t>
        <a:bodyPr/>
        <a:lstStyle/>
        <a:p>
          <a:r>
            <a:rPr lang="ar-BH" sz="2800" dirty="0" smtClean="0">
              <a:solidFill>
                <a:schemeClr val="tx1"/>
              </a:solidFill>
              <a:latin typeface="Sakkal Majalla" panose="02000000000000000000" pitchFamily="2" charset="-78"/>
              <a:cs typeface="Sakkal Majalla" panose="02000000000000000000" pitchFamily="2" charset="-78"/>
            </a:rPr>
            <a:t>المنح والمكافآت</a:t>
          </a:r>
          <a:endParaRPr lang="en-US" sz="2800" dirty="0">
            <a:solidFill>
              <a:schemeClr val="tx1"/>
            </a:solidFill>
            <a:latin typeface="Sakkal Majalla" panose="02000000000000000000" pitchFamily="2" charset="-78"/>
            <a:cs typeface="Sakkal Majalla" panose="02000000000000000000" pitchFamily="2" charset="-78"/>
          </a:endParaRPr>
        </a:p>
      </dgm:t>
    </dgm:pt>
    <dgm:pt modelId="{DF552AE4-EE87-42E2-AE00-F0D3FE9AF2DB}" type="parTrans" cxnId="{0B750086-C2A5-433E-A256-3FCCD25FF02A}">
      <dgm:prSet/>
      <dgm:spPr/>
      <dgm:t>
        <a:bodyPr/>
        <a:lstStyle/>
        <a:p>
          <a:endParaRPr lang="en-US">
            <a:solidFill>
              <a:schemeClr val="tx1"/>
            </a:solidFill>
            <a:cs typeface="Bader" pitchFamily="2" charset="-78"/>
          </a:endParaRPr>
        </a:p>
      </dgm:t>
    </dgm:pt>
    <dgm:pt modelId="{BC9C9C0E-72EB-4CA8-B42C-51A2BDD2998C}" type="sibTrans" cxnId="{0B750086-C2A5-433E-A256-3FCCD25FF02A}">
      <dgm:prSet/>
      <dgm:spPr>
        <a:ln w="28575"/>
      </dgm:spPr>
      <dgm:t>
        <a:bodyPr/>
        <a:lstStyle/>
        <a:p>
          <a:endParaRPr lang="en-US">
            <a:solidFill>
              <a:schemeClr val="tx1"/>
            </a:solidFill>
            <a:cs typeface="Bader" pitchFamily="2" charset="-78"/>
          </a:endParaRPr>
        </a:p>
      </dgm:t>
    </dgm:pt>
    <dgm:pt modelId="{65DB8BFC-AA0D-4E69-A94C-D2C7AAB99C30}" type="pres">
      <dgm:prSet presAssocID="{34ABCD3A-1B49-4267-9539-1DF3C857205E}" presName="cycle" presStyleCnt="0">
        <dgm:presLayoutVars>
          <dgm:dir/>
          <dgm:resizeHandles val="exact"/>
        </dgm:presLayoutVars>
      </dgm:prSet>
      <dgm:spPr/>
      <dgm:t>
        <a:bodyPr/>
        <a:lstStyle/>
        <a:p>
          <a:endParaRPr lang="en-US"/>
        </a:p>
      </dgm:t>
    </dgm:pt>
    <dgm:pt modelId="{30CDA87F-13E3-4D29-BB78-3E29A8E0EB5D}" type="pres">
      <dgm:prSet presAssocID="{2F22DF38-38C7-43DE-A669-36E7C215BBBB}" presName="node" presStyleLbl="node1" presStyleIdx="0" presStyleCnt="5">
        <dgm:presLayoutVars>
          <dgm:bulletEnabled val="1"/>
        </dgm:presLayoutVars>
      </dgm:prSet>
      <dgm:spPr/>
      <dgm:t>
        <a:bodyPr/>
        <a:lstStyle/>
        <a:p>
          <a:endParaRPr lang="en-US"/>
        </a:p>
      </dgm:t>
    </dgm:pt>
    <dgm:pt modelId="{6D23C74D-E385-487C-8A06-DB865A4F8387}" type="pres">
      <dgm:prSet presAssocID="{2F22DF38-38C7-43DE-A669-36E7C215BBBB}" presName="spNode" presStyleCnt="0"/>
      <dgm:spPr/>
    </dgm:pt>
    <dgm:pt modelId="{351B280F-6555-425B-BBDF-093F6A1CD021}" type="pres">
      <dgm:prSet presAssocID="{DC07E0B4-75BF-4BA3-82E2-48EADDF5B117}" presName="sibTrans" presStyleLbl="sibTrans1D1" presStyleIdx="0" presStyleCnt="5"/>
      <dgm:spPr/>
      <dgm:t>
        <a:bodyPr/>
        <a:lstStyle/>
        <a:p>
          <a:endParaRPr lang="en-US"/>
        </a:p>
      </dgm:t>
    </dgm:pt>
    <dgm:pt modelId="{4AD5A54F-0643-45CC-89CA-22171D12401B}" type="pres">
      <dgm:prSet presAssocID="{CCD3C9FB-A70B-4019-A9D8-ABA6BFCA5ED4}" presName="node" presStyleLbl="node1" presStyleIdx="1" presStyleCnt="5">
        <dgm:presLayoutVars>
          <dgm:bulletEnabled val="1"/>
        </dgm:presLayoutVars>
      </dgm:prSet>
      <dgm:spPr/>
      <dgm:t>
        <a:bodyPr/>
        <a:lstStyle/>
        <a:p>
          <a:endParaRPr lang="en-US"/>
        </a:p>
      </dgm:t>
    </dgm:pt>
    <dgm:pt modelId="{F407822C-EA8C-43BE-8E4A-B0F182FA9F4E}" type="pres">
      <dgm:prSet presAssocID="{CCD3C9FB-A70B-4019-A9D8-ABA6BFCA5ED4}" presName="spNode" presStyleCnt="0"/>
      <dgm:spPr/>
    </dgm:pt>
    <dgm:pt modelId="{198D8219-C26D-4C71-9FD1-75525BFAE26C}" type="pres">
      <dgm:prSet presAssocID="{9585A0B9-F8A8-4F1E-A1BF-5E4B6A384C87}" presName="sibTrans" presStyleLbl="sibTrans1D1" presStyleIdx="1" presStyleCnt="5"/>
      <dgm:spPr/>
      <dgm:t>
        <a:bodyPr/>
        <a:lstStyle/>
        <a:p>
          <a:endParaRPr lang="en-US"/>
        </a:p>
      </dgm:t>
    </dgm:pt>
    <dgm:pt modelId="{506BE31E-0600-42B7-BA59-3C3B5E4AFB1C}" type="pres">
      <dgm:prSet presAssocID="{B9E17387-6D87-483A-9168-2A27466B65B6}" presName="node" presStyleLbl="node1" presStyleIdx="2" presStyleCnt="5">
        <dgm:presLayoutVars>
          <dgm:bulletEnabled val="1"/>
        </dgm:presLayoutVars>
      </dgm:prSet>
      <dgm:spPr/>
      <dgm:t>
        <a:bodyPr/>
        <a:lstStyle/>
        <a:p>
          <a:endParaRPr lang="en-US"/>
        </a:p>
      </dgm:t>
    </dgm:pt>
    <dgm:pt modelId="{45C956D6-16AA-494B-A5B2-080C5F167C1C}" type="pres">
      <dgm:prSet presAssocID="{B9E17387-6D87-483A-9168-2A27466B65B6}" presName="spNode" presStyleCnt="0"/>
      <dgm:spPr/>
    </dgm:pt>
    <dgm:pt modelId="{4B4FEC6B-4714-4C79-801B-80CDDEADCB8A}" type="pres">
      <dgm:prSet presAssocID="{5F5D0D90-74F6-4560-8C53-E643AF6DB20A}" presName="sibTrans" presStyleLbl="sibTrans1D1" presStyleIdx="2" presStyleCnt="5"/>
      <dgm:spPr/>
      <dgm:t>
        <a:bodyPr/>
        <a:lstStyle/>
        <a:p>
          <a:endParaRPr lang="en-US"/>
        </a:p>
      </dgm:t>
    </dgm:pt>
    <dgm:pt modelId="{3145FEE6-6305-4BE7-8001-05219EBB4CE9}" type="pres">
      <dgm:prSet presAssocID="{A70EA3AF-F453-4065-9D02-5B72421AF653}" presName="node" presStyleLbl="node1" presStyleIdx="3" presStyleCnt="5">
        <dgm:presLayoutVars>
          <dgm:bulletEnabled val="1"/>
        </dgm:presLayoutVars>
      </dgm:prSet>
      <dgm:spPr/>
      <dgm:t>
        <a:bodyPr/>
        <a:lstStyle/>
        <a:p>
          <a:endParaRPr lang="en-US"/>
        </a:p>
      </dgm:t>
    </dgm:pt>
    <dgm:pt modelId="{90A9FE5A-BBC5-4692-9A9D-228A59D37EA9}" type="pres">
      <dgm:prSet presAssocID="{A70EA3AF-F453-4065-9D02-5B72421AF653}" presName="spNode" presStyleCnt="0"/>
      <dgm:spPr/>
    </dgm:pt>
    <dgm:pt modelId="{49554C27-3BD4-4F6C-BC59-D26323FC8B28}" type="pres">
      <dgm:prSet presAssocID="{F0A7D60E-635B-4CB6-847A-DF99E0B95804}" presName="sibTrans" presStyleLbl="sibTrans1D1" presStyleIdx="3" presStyleCnt="5"/>
      <dgm:spPr/>
      <dgm:t>
        <a:bodyPr/>
        <a:lstStyle/>
        <a:p>
          <a:endParaRPr lang="en-US"/>
        </a:p>
      </dgm:t>
    </dgm:pt>
    <dgm:pt modelId="{9D663DF0-BD64-4833-9CE3-DAD8BD1A751E}" type="pres">
      <dgm:prSet presAssocID="{1D0F03A4-D4E3-4C27-899C-506B2A1CB0DB}" presName="node" presStyleLbl="node1" presStyleIdx="4" presStyleCnt="5">
        <dgm:presLayoutVars>
          <dgm:bulletEnabled val="1"/>
        </dgm:presLayoutVars>
      </dgm:prSet>
      <dgm:spPr/>
      <dgm:t>
        <a:bodyPr/>
        <a:lstStyle/>
        <a:p>
          <a:endParaRPr lang="en-US"/>
        </a:p>
      </dgm:t>
    </dgm:pt>
    <dgm:pt modelId="{6B0818D0-3D6F-4385-B63D-A84F383E12C5}" type="pres">
      <dgm:prSet presAssocID="{1D0F03A4-D4E3-4C27-899C-506B2A1CB0DB}" presName="spNode" presStyleCnt="0"/>
      <dgm:spPr/>
    </dgm:pt>
    <dgm:pt modelId="{2773FE75-51ED-4DF3-82EF-FFCD7580EC82}" type="pres">
      <dgm:prSet presAssocID="{BC9C9C0E-72EB-4CA8-B42C-51A2BDD2998C}" presName="sibTrans" presStyleLbl="sibTrans1D1" presStyleIdx="4" presStyleCnt="5"/>
      <dgm:spPr/>
      <dgm:t>
        <a:bodyPr/>
        <a:lstStyle/>
        <a:p>
          <a:endParaRPr lang="en-US"/>
        </a:p>
      </dgm:t>
    </dgm:pt>
  </dgm:ptLst>
  <dgm:cxnLst>
    <dgm:cxn modelId="{478018EC-8B20-41D1-8C0C-0E4B71D2ADF3}" type="presOf" srcId="{B9E17387-6D87-483A-9168-2A27466B65B6}" destId="{506BE31E-0600-42B7-BA59-3C3B5E4AFB1C}" srcOrd="0" destOrd="0" presId="urn:microsoft.com/office/officeart/2005/8/layout/cycle6"/>
    <dgm:cxn modelId="{485D4FC2-772E-4B68-B4DA-F17E123A425F}" type="presOf" srcId="{A70EA3AF-F453-4065-9D02-5B72421AF653}" destId="{3145FEE6-6305-4BE7-8001-05219EBB4CE9}" srcOrd="0" destOrd="0" presId="urn:microsoft.com/office/officeart/2005/8/layout/cycle6"/>
    <dgm:cxn modelId="{ACE7CA00-8562-4D43-A6A2-061C1648991E}" type="presOf" srcId="{1D0F03A4-D4E3-4C27-899C-506B2A1CB0DB}" destId="{9D663DF0-BD64-4833-9CE3-DAD8BD1A751E}" srcOrd="0" destOrd="0" presId="urn:microsoft.com/office/officeart/2005/8/layout/cycle6"/>
    <dgm:cxn modelId="{5EEE6532-30CE-4AB4-9A8C-6C4A574AF121}" srcId="{34ABCD3A-1B49-4267-9539-1DF3C857205E}" destId="{A70EA3AF-F453-4065-9D02-5B72421AF653}" srcOrd="3" destOrd="0" parTransId="{2A03B455-EC10-4713-ABE4-08CFCAF7ED4A}" sibTransId="{F0A7D60E-635B-4CB6-847A-DF99E0B95804}"/>
    <dgm:cxn modelId="{3D0510D0-FAF6-415B-B99F-53459575ABD4}" srcId="{34ABCD3A-1B49-4267-9539-1DF3C857205E}" destId="{2F22DF38-38C7-43DE-A669-36E7C215BBBB}" srcOrd="0" destOrd="0" parTransId="{28637492-1F89-4AAD-BD48-BDB5225D3FA4}" sibTransId="{DC07E0B4-75BF-4BA3-82E2-48EADDF5B117}"/>
    <dgm:cxn modelId="{A301BE8E-4D53-4F20-864F-89924513EAAC}" srcId="{34ABCD3A-1B49-4267-9539-1DF3C857205E}" destId="{B9E17387-6D87-483A-9168-2A27466B65B6}" srcOrd="2" destOrd="0" parTransId="{6AC8C55C-1268-4AEF-B03C-BFF67B98AF59}" sibTransId="{5F5D0D90-74F6-4560-8C53-E643AF6DB20A}"/>
    <dgm:cxn modelId="{4C930255-A53A-4763-9B53-5B4250E466FF}" type="presOf" srcId="{CCD3C9FB-A70B-4019-A9D8-ABA6BFCA5ED4}" destId="{4AD5A54F-0643-45CC-89CA-22171D12401B}" srcOrd="0" destOrd="0" presId="urn:microsoft.com/office/officeart/2005/8/layout/cycle6"/>
    <dgm:cxn modelId="{EB051117-25E7-4601-ACE2-A8ECBEA1EC42}" srcId="{34ABCD3A-1B49-4267-9539-1DF3C857205E}" destId="{CCD3C9FB-A70B-4019-A9D8-ABA6BFCA5ED4}" srcOrd="1" destOrd="0" parTransId="{0015DC06-D5B5-4463-8B79-CC61D1FBE159}" sibTransId="{9585A0B9-F8A8-4F1E-A1BF-5E4B6A384C87}"/>
    <dgm:cxn modelId="{D8AAE13B-27F8-498E-8E69-684FA9A8420F}" type="presOf" srcId="{5F5D0D90-74F6-4560-8C53-E643AF6DB20A}" destId="{4B4FEC6B-4714-4C79-801B-80CDDEADCB8A}" srcOrd="0" destOrd="0" presId="urn:microsoft.com/office/officeart/2005/8/layout/cycle6"/>
    <dgm:cxn modelId="{0C633456-87DC-419D-B0C4-6BC4FA0FEDC2}" type="presOf" srcId="{DC07E0B4-75BF-4BA3-82E2-48EADDF5B117}" destId="{351B280F-6555-425B-BBDF-093F6A1CD021}" srcOrd="0" destOrd="0" presId="urn:microsoft.com/office/officeart/2005/8/layout/cycle6"/>
    <dgm:cxn modelId="{7B52F361-6398-47C6-8E59-457AE51085CE}" type="presOf" srcId="{BC9C9C0E-72EB-4CA8-B42C-51A2BDD2998C}" destId="{2773FE75-51ED-4DF3-82EF-FFCD7580EC82}" srcOrd="0" destOrd="0" presId="urn:microsoft.com/office/officeart/2005/8/layout/cycle6"/>
    <dgm:cxn modelId="{00E840B4-88DD-419E-A12B-227E09C418A4}" type="presOf" srcId="{34ABCD3A-1B49-4267-9539-1DF3C857205E}" destId="{65DB8BFC-AA0D-4E69-A94C-D2C7AAB99C30}" srcOrd="0" destOrd="0" presId="urn:microsoft.com/office/officeart/2005/8/layout/cycle6"/>
    <dgm:cxn modelId="{072F89B1-0679-4DAA-805D-E159152BF6C1}" type="presOf" srcId="{9585A0B9-F8A8-4F1E-A1BF-5E4B6A384C87}" destId="{198D8219-C26D-4C71-9FD1-75525BFAE26C}" srcOrd="0" destOrd="0" presId="urn:microsoft.com/office/officeart/2005/8/layout/cycle6"/>
    <dgm:cxn modelId="{3CFC30A5-3A2C-49BC-8F62-07A50B2A7689}" type="presOf" srcId="{2F22DF38-38C7-43DE-A669-36E7C215BBBB}" destId="{30CDA87F-13E3-4D29-BB78-3E29A8E0EB5D}" srcOrd="0" destOrd="0" presId="urn:microsoft.com/office/officeart/2005/8/layout/cycle6"/>
    <dgm:cxn modelId="{0B750086-C2A5-433E-A256-3FCCD25FF02A}" srcId="{34ABCD3A-1B49-4267-9539-1DF3C857205E}" destId="{1D0F03A4-D4E3-4C27-899C-506B2A1CB0DB}" srcOrd="4" destOrd="0" parTransId="{DF552AE4-EE87-42E2-AE00-F0D3FE9AF2DB}" sibTransId="{BC9C9C0E-72EB-4CA8-B42C-51A2BDD2998C}"/>
    <dgm:cxn modelId="{FDC29BE0-E19B-4213-8561-D2A316539B8E}" type="presOf" srcId="{F0A7D60E-635B-4CB6-847A-DF99E0B95804}" destId="{49554C27-3BD4-4F6C-BC59-D26323FC8B28}" srcOrd="0" destOrd="0" presId="urn:microsoft.com/office/officeart/2005/8/layout/cycle6"/>
    <dgm:cxn modelId="{DF8DC9BC-EB1B-435E-BD6F-0C6B25B32C8B}" type="presParOf" srcId="{65DB8BFC-AA0D-4E69-A94C-D2C7AAB99C30}" destId="{30CDA87F-13E3-4D29-BB78-3E29A8E0EB5D}" srcOrd="0" destOrd="0" presId="urn:microsoft.com/office/officeart/2005/8/layout/cycle6"/>
    <dgm:cxn modelId="{DAA3E5AE-3CB3-44E2-9E30-35CF8F351468}" type="presParOf" srcId="{65DB8BFC-AA0D-4E69-A94C-D2C7AAB99C30}" destId="{6D23C74D-E385-487C-8A06-DB865A4F8387}" srcOrd="1" destOrd="0" presId="urn:microsoft.com/office/officeart/2005/8/layout/cycle6"/>
    <dgm:cxn modelId="{F42DF155-2CB8-4924-BD02-165B3F36090F}" type="presParOf" srcId="{65DB8BFC-AA0D-4E69-A94C-D2C7AAB99C30}" destId="{351B280F-6555-425B-BBDF-093F6A1CD021}" srcOrd="2" destOrd="0" presId="urn:microsoft.com/office/officeart/2005/8/layout/cycle6"/>
    <dgm:cxn modelId="{0B87E306-DE24-4AB7-BA33-564500252831}" type="presParOf" srcId="{65DB8BFC-AA0D-4E69-A94C-D2C7AAB99C30}" destId="{4AD5A54F-0643-45CC-89CA-22171D12401B}" srcOrd="3" destOrd="0" presId="urn:microsoft.com/office/officeart/2005/8/layout/cycle6"/>
    <dgm:cxn modelId="{3BFF7EB7-1740-4FD0-BED2-1D3514822DBF}" type="presParOf" srcId="{65DB8BFC-AA0D-4E69-A94C-D2C7AAB99C30}" destId="{F407822C-EA8C-43BE-8E4A-B0F182FA9F4E}" srcOrd="4" destOrd="0" presId="urn:microsoft.com/office/officeart/2005/8/layout/cycle6"/>
    <dgm:cxn modelId="{E5E22487-A36C-43BE-8E4B-874B8D36129D}" type="presParOf" srcId="{65DB8BFC-AA0D-4E69-A94C-D2C7AAB99C30}" destId="{198D8219-C26D-4C71-9FD1-75525BFAE26C}" srcOrd="5" destOrd="0" presId="urn:microsoft.com/office/officeart/2005/8/layout/cycle6"/>
    <dgm:cxn modelId="{77FDE3F6-DD3F-47BD-A478-C3FC3DC599F2}" type="presParOf" srcId="{65DB8BFC-AA0D-4E69-A94C-D2C7AAB99C30}" destId="{506BE31E-0600-42B7-BA59-3C3B5E4AFB1C}" srcOrd="6" destOrd="0" presId="urn:microsoft.com/office/officeart/2005/8/layout/cycle6"/>
    <dgm:cxn modelId="{41FB1905-A2B6-4551-87C6-E081633CA8CB}" type="presParOf" srcId="{65DB8BFC-AA0D-4E69-A94C-D2C7AAB99C30}" destId="{45C956D6-16AA-494B-A5B2-080C5F167C1C}" srcOrd="7" destOrd="0" presId="urn:microsoft.com/office/officeart/2005/8/layout/cycle6"/>
    <dgm:cxn modelId="{739C2C74-3968-4F2F-9F29-C060862D731B}" type="presParOf" srcId="{65DB8BFC-AA0D-4E69-A94C-D2C7AAB99C30}" destId="{4B4FEC6B-4714-4C79-801B-80CDDEADCB8A}" srcOrd="8" destOrd="0" presId="urn:microsoft.com/office/officeart/2005/8/layout/cycle6"/>
    <dgm:cxn modelId="{F9CEE349-8ED2-48C1-8FA2-75FE34DE8DA5}" type="presParOf" srcId="{65DB8BFC-AA0D-4E69-A94C-D2C7AAB99C30}" destId="{3145FEE6-6305-4BE7-8001-05219EBB4CE9}" srcOrd="9" destOrd="0" presId="urn:microsoft.com/office/officeart/2005/8/layout/cycle6"/>
    <dgm:cxn modelId="{105C7F0A-30D0-4A40-882A-8694D8B09557}" type="presParOf" srcId="{65DB8BFC-AA0D-4E69-A94C-D2C7AAB99C30}" destId="{90A9FE5A-BBC5-4692-9A9D-228A59D37EA9}" srcOrd="10" destOrd="0" presId="urn:microsoft.com/office/officeart/2005/8/layout/cycle6"/>
    <dgm:cxn modelId="{01DA440B-B9B6-49F5-8C58-704DF0FECD9A}" type="presParOf" srcId="{65DB8BFC-AA0D-4E69-A94C-D2C7AAB99C30}" destId="{49554C27-3BD4-4F6C-BC59-D26323FC8B28}" srcOrd="11" destOrd="0" presId="urn:microsoft.com/office/officeart/2005/8/layout/cycle6"/>
    <dgm:cxn modelId="{F4086260-4938-4DAD-AADE-3B0AABB8662E}" type="presParOf" srcId="{65DB8BFC-AA0D-4E69-A94C-D2C7AAB99C30}" destId="{9D663DF0-BD64-4833-9CE3-DAD8BD1A751E}" srcOrd="12" destOrd="0" presId="urn:microsoft.com/office/officeart/2005/8/layout/cycle6"/>
    <dgm:cxn modelId="{0817726E-94CA-43EF-B933-1CB4139F3E25}" type="presParOf" srcId="{65DB8BFC-AA0D-4E69-A94C-D2C7AAB99C30}" destId="{6B0818D0-3D6F-4385-B63D-A84F383E12C5}" srcOrd="13" destOrd="0" presId="urn:microsoft.com/office/officeart/2005/8/layout/cycle6"/>
    <dgm:cxn modelId="{00FA7EB1-2CD0-4D52-8EC2-9BFDA0CCE82A}" type="presParOf" srcId="{65DB8BFC-AA0D-4E69-A94C-D2C7AAB99C30}" destId="{2773FE75-51ED-4DF3-82EF-FFCD7580EC82}"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B5CD4-3832-43A4-B39B-3331F03FF9C2}">
      <dsp:nvSpPr>
        <dsp:cNvPr id="0" name=""/>
        <dsp:cNvSpPr/>
      </dsp:nvSpPr>
      <dsp:spPr>
        <a:xfrm rot="5400000">
          <a:off x="4754538" y="213268"/>
          <a:ext cx="1416247" cy="991373"/>
        </a:xfrm>
        <a:prstGeom prst="chevron">
          <a:avLst/>
        </a:prstGeom>
        <a:solidFill>
          <a:schemeClr val="accent6">
            <a:lumMod val="40000"/>
            <a:lumOff val="6000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BH" sz="2000" b="0" kern="1200" cap="none" spc="0" dirty="0" smtClean="0">
              <a:ln w="0"/>
              <a:solidFill>
                <a:schemeClr val="tx1"/>
              </a:solidFill>
              <a:effectLst>
                <a:outerShdw blurRad="38100" dist="19050" dir="2700000" algn="tl" rotWithShape="0">
                  <a:schemeClr val="dk1">
                    <a:alpha val="40000"/>
                  </a:schemeClr>
                </a:outerShdw>
              </a:effectLst>
              <a:latin typeface="Simplified Arabic" pitchFamily="18" charset="-78"/>
              <a:cs typeface="Simplified Arabic" pitchFamily="18" charset="-78"/>
            </a:rPr>
            <a:t>1</a:t>
          </a:r>
          <a:endParaRPr lang="en-US" sz="2000" b="0" kern="1200" cap="none" spc="0" dirty="0">
            <a:ln w="0"/>
            <a:solidFill>
              <a:schemeClr val="tx1"/>
            </a:solidFill>
            <a:effectLst>
              <a:outerShdw blurRad="38100" dist="19050" dir="2700000" algn="tl" rotWithShape="0">
                <a:schemeClr val="dk1">
                  <a:alpha val="40000"/>
                </a:schemeClr>
              </a:outerShdw>
            </a:effectLst>
            <a:latin typeface="Simplified Arabic" pitchFamily="18" charset="-78"/>
            <a:cs typeface="Simplified Arabic" pitchFamily="18" charset="-78"/>
          </a:endParaRPr>
        </a:p>
      </dsp:txBody>
      <dsp:txXfrm rot="-5400000">
        <a:off x="4966976" y="496518"/>
        <a:ext cx="991373" cy="424874"/>
      </dsp:txXfrm>
    </dsp:sp>
    <dsp:sp modelId="{1DCA036F-9B98-4663-88B4-8BBB39F571B0}">
      <dsp:nvSpPr>
        <dsp:cNvPr id="0" name=""/>
        <dsp:cNvSpPr/>
      </dsp:nvSpPr>
      <dsp:spPr>
        <a:xfrm rot="16200000">
          <a:off x="2023207" y="-2022376"/>
          <a:ext cx="920560" cy="4966975"/>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15" tIns="18415" rIns="206248" bIns="18415" numCol="1" spcCol="1270" anchor="ctr" anchorCtr="0">
          <a:noAutofit/>
        </a:bodyPr>
        <a:lstStyle/>
        <a:p>
          <a:pPr marL="285750" lvl="1" indent="-285750" algn="r" defTabSz="1289050" rtl="1">
            <a:lnSpc>
              <a:spcPct val="90000"/>
            </a:lnSpc>
            <a:spcBef>
              <a:spcPct val="0"/>
            </a:spcBef>
            <a:spcAft>
              <a:spcPct val="15000"/>
            </a:spcAft>
            <a:buChar char="••"/>
          </a:pPr>
          <a:r>
            <a:rPr lang="ar-BH" sz="2900" b="1" kern="1200" dirty="0" smtClean="0">
              <a:latin typeface="Sakkal Majalla" panose="02000000000000000000" pitchFamily="2" charset="-78"/>
              <a:cs typeface="Sakkal Majalla" panose="02000000000000000000" pitchFamily="2" charset="-78"/>
            </a:rPr>
            <a:t>تحديد الأجر على أساس الزمن.</a:t>
          </a:r>
          <a:endParaRPr lang="en-US" sz="2900" kern="1200" dirty="0">
            <a:latin typeface="Sakkal Majalla" panose="02000000000000000000" pitchFamily="2" charset="-78"/>
            <a:cs typeface="Sakkal Majalla" panose="02000000000000000000" pitchFamily="2" charset="-78"/>
          </a:endParaRPr>
        </a:p>
      </dsp:txBody>
      <dsp:txXfrm rot="5400000">
        <a:off x="44938" y="45769"/>
        <a:ext cx="4922037" cy="830684"/>
      </dsp:txXfrm>
    </dsp:sp>
    <dsp:sp modelId="{B7B2FD4E-FA0E-45B0-A085-F09A08348649}">
      <dsp:nvSpPr>
        <dsp:cNvPr id="0" name=""/>
        <dsp:cNvSpPr/>
      </dsp:nvSpPr>
      <dsp:spPr>
        <a:xfrm rot="5400000">
          <a:off x="4754538" y="1432820"/>
          <a:ext cx="1416247" cy="991373"/>
        </a:xfrm>
        <a:prstGeom prst="chevron">
          <a:avLst/>
        </a:prstGeom>
        <a:solidFill>
          <a:schemeClr val="accent6">
            <a:lumMod val="40000"/>
            <a:lumOff val="6000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cap="none" spc="0" dirty="0" smtClean="0">
              <a:ln w="0"/>
              <a:solidFill>
                <a:schemeClr val="tx1"/>
              </a:solidFill>
              <a:effectLst>
                <a:outerShdw blurRad="38100" dist="19050" dir="2700000" algn="tl" rotWithShape="0">
                  <a:schemeClr val="dk1">
                    <a:alpha val="40000"/>
                  </a:schemeClr>
                </a:outerShdw>
              </a:effectLst>
              <a:latin typeface="Simplified Arabic" pitchFamily="18" charset="-78"/>
              <a:cs typeface="Simplified Arabic" pitchFamily="18" charset="-78"/>
            </a:rPr>
            <a:t>2</a:t>
          </a:r>
          <a:endParaRPr lang="en-US" sz="2000" b="0" kern="1200" cap="none" spc="0" dirty="0">
            <a:ln w="0"/>
            <a:solidFill>
              <a:schemeClr val="tx1"/>
            </a:solidFill>
            <a:effectLst>
              <a:outerShdw blurRad="38100" dist="19050" dir="2700000" algn="tl" rotWithShape="0">
                <a:schemeClr val="dk1">
                  <a:alpha val="40000"/>
                </a:schemeClr>
              </a:outerShdw>
            </a:effectLst>
            <a:latin typeface="Simplified Arabic" pitchFamily="18" charset="-78"/>
            <a:cs typeface="Simplified Arabic" pitchFamily="18" charset="-78"/>
          </a:endParaRPr>
        </a:p>
      </dsp:txBody>
      <dsp:txXfrm rot="-5400000">
        <a:off x="4966976" y="1716070"/>
        <a:ext cx="991373" cy="424874"/>
      </dsp:txXfrm>
    </dsp:sp>
    <dsp:sp modelId="{5FAC558A-8CF4-4C3D-87FC-2BF6099BA89C}">
      <dsp:nvSpPr>
        <dsp:cNvPr id="0" name=""/>
        <dsp:cNvSpPr/>
      </dsp:nvSpPr>
      <dsp:spPr>
        <a:xfrm rot="16200000">
          <a:off x="2023207" y="-802824"/>
          <a:ext cx="920560" cy="4966975"/>
        </a:xfrm>
        <a:prstGeom prst="round2SameRect">
          <a:avLst/>
        </a:prstGeom>
        <a:solidFill>
          <a:schemeClr val="lt1">
            <a:alpha val="90000"/>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15" tIns="18415" rIns="206248" bIns="18415" numCol="1" spcCol="1270" anchor="ctr" anchorCtr="0">
          <a:noAutofit/>
        </a:bodyPr>
        <a:lstStyle/>
        <a:p>
          <a:pPr marL="285750" lvl="1" indent="-285750" algn="r" defTabSz="1289050" rtl="1">
            <a:lnSpc>
              <a:spcPct val="90000"/>
            </a:lnSpc>
            <a:spcBef>
              <a:spcPct val="0"/>
            </a:spcBef>
            <a:spcAft>
              <a:spcPct val="15000"/>
            </a:spcAft>
            <a:buChar char="••"/>
          </a:pPr>
          <a:r>
            <a:rPr lang="ar-BH" sz="2900" b="1" kern="1200" dirty="0" smtClean="0">
              <a:latin typeface="Sakkal Majalla" panose="02000000000000000000" pitchFamily="2" charset="-78"/>
              <a:cs typeface="Sakkal Majalla" panose="02000000000000000000" pitchFamily="2" charset="-78"/>
            </a:rPr>
            <a:t>تحديد الأجر على أساس القطعة أو الإنتاج.</a:t>
          </a:r>
          <a:endParaRPr lang="en-US" sz="2900" kern="1200" dirty="0">
            <a:latin typeface="Sakkal Majalla" panose="02000000000000000000" pitchFamily="2" charset="-78"/>
            <a:cs typeface="Sakkal Majalla" panose="02000000000000000000" pitchFamily="2" charset="-78"/>
          </a:endParaRPr>
        </a:p>
      </dsp:txBody>
      <dsp:txXfrm rot="5400000">
        <a:off x="44938" y="1265321"/>
        <a:ext cx="4922037" cy="830684"/>
      </dsp:txXfrm>
    </dsp:sp>
    <dsp:sp modelId="{F6889531-C60B-485A-853A-22926F0B311D}">
      <dsp:nvSpPr>
        <dsp:cNvPr id="0" name=""/>
        <dsp:cNvSpPr/>
      </dsp:nvSpPr>
      <dsp:spPr>
        <a:xfrm rot="5400000">
          <a:off x="4754538" y="2652372"/>
          <a:ext cx="1416247" cy="991373"/>
        </a:xfrm>
        <a:prstGeom prst="chevron">
          <a:avLst/>
        </a:prstGeom>
        <a:solidFill>
          <a:schemeClr val="accent6">
            <a:lumMod val="40000"/>
            <a:lumOff val="6000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ar-BH" sz="2000" b="0" kern="1200" cap="none" spc="0" dirty="0" smtClean="0">
              <a:ln w="0"/>
              <a:solidFill>
                <a:schemeClr val="tx1"/>
              </a:solidFill>
              <a:effectLst>
                <a:outerShdw blurRad="38100" dist="19050" dir="2700000" algn="tl" rotWithShape="0">
                  <a:schemeClr val="dk1">
                    <a:alpha val="40000"/>
                  </a:schemeClr>
                </a:outerShdw>
              </a:effectLst>
              <a:latin typeface="Simplified Arabic" pitchFamily="18" charset="-78"/>
              <a:cs typeface="Simplified Arabic" pitchFamily="18" charset="-78"/>
            </a:rPr>
            <a:t>3</a:t>
          </a:r>
          <a:endParaRPr lang="en-US" sz="2000" b="0" kern="1200" cap="none" spc="0" dirty="0">
            <a:ln w="0"/>
            <a:solidFill>
              <a:schemeClr val="tx1"/>
            </a:solidFill>
            <a:effectLst>
              <a:outerShdw blurRad="38100" dist="19050" dir="2700000" algn="tl" rotWithShape="0">
                <a:schemeClr val="dk1">
                  <a:alpha val="40000"/>
                </a:schemeClr>
              </a:outerShdw>
            </a:effectLst>
            <a:latin typeface="Simplified Arabic" pitchFamily="18" charset="-78"/>
            <a:cs typeface="Simplified Arabic" pitchFamily="18" charset="-78"/>
          </a:endParaRPr>
        </a:p>
      </dsp:txBody>
      <dsp:txXfrm rot="-5400000">
        <a:off x="4966976" y="2935622"/>
        <a:ext cx="991373" cy="424874"/>
      </dsp:txXfrm>
    </dsp:sp>
    <dsp:sp modelId="{ACFF5409-0CC1-43CA-B5C2-F9908B5153BD}">
      <dsp:nvSpPr>
        <dsp:cNvPr id="0" name=""/>
        <dsp:cNvSpPr/>
      </dsp:nvSpPr>
      <dsp:spPr>
        <a:xfrm rot="16200000">
          <a:off x="2023207" y="437670"/>
          <a:ext cx="920560" cy="4966975"/>
        </a:xfrm>
        <a:prstGeom prst="round2SameRect">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15" tIns="18415" rIns="206248" bIns="18415" numCol="1" spcCol="1270" anchor="ctr" anchorCtr="0">
          <a:noAutofit/>
        </a:bodyPr>
        <a:lstStyle/>
        <a:p>
          <a:pPr marL="285750" lvl="1" indent="-285750" algn="r" defTabSz="1289050" rtl="1">
            <a:lnSpc>
              <a:spcPct val="90000"/>
            </a:lnSpc>
            <a:spcBef>
              <a:spcPct val="0"/>
            </a:spcBef>
            <a:spcAft>
              <a:spcPct val="15000"/>
            </a:spcAft>
            <a:buChar char="••"/>
          </a:pPr>
          <a:r>
            <a:rPr lang="ar-BH" sz="2900" b="1" kern="1200" dirty="0" smtClean="0">
              <a:latin typeface="Sakkal Majalla" panose="02000000000000000000" pitchFamily="2" charset="-78"/>
              <a:cs typeface="Sakkal Majalla" panose="02000000000000000000" pitchFamily="2" charset="-78"/>
            </a:rPr>
            <a:t>تحديد الأجر وفق معيار مزدوج.</a:t>
          </a:r>
          <a:endParaRPr lang="en-US" sz="2900" kern="1200" dirty="0">
            <a:latin typeface="Sakkal Majalla" panose="02000000000000000000" pitchFamily="2" charset="-78"/>
            <a:cs typeface="Sakkal Majalla" panose="02000000000000000000" pitchFamily="2" charset="-78"/>
          </a:endParaRPr>
        </a:p>
      </dsp:txBody>
      <dsp:txXfrm rot="5400000">
        <a:off x="44938" y="2505815"/>
        <a:ext cx="4922037" cy="8306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DA87F-13E3-4D29-BB78-3E29A8E0EB5D}">
      <dsp:nvSpPr>
        <dsp:cNvPr id="0" name=""/>
        <dsp:cNvSpPr/>
      </dsp:nvSpPr>
      <dsp:spPr>
        <a:xfrm>
          <a:off x="3174007" y="3160"/>
          <a:ext cx="1779984" cy="115698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BH" sz="2800" kern="1200" dirty="0" smtClean="0">
              <a:solidFill>
                <a:schemeClr val="tx1"/>
              </a:solidFill>
              <a:latin typeface="Sakkal Majalla" panose="02000000000000000000" pitchFamily="2" charset="-78"/>
              <a:cs typeface="Sakkal Majalla" panose="02000000000000000000" pitchFamily="2" charset="-78"/>
            </a:rPr>
            <a:t>العلاوات</a:t>
          </a:r>
          <a:endParaRPr lang="en-US" sz="2800" kern="1200" dirty="0">
            <a:solidFill>
              <a:schemeClr val="tx1"/>
            </a:solidFill>
            <a:latin typeface="Sakkal Majalla" panose="02000000000000000000" pitchFamily="2" charset="-78"/>
            <a:cs typeface="Sakkal Majalla" panose="02000000000000000000" pitchFamily="2" charset="-78"/>
          </a:endParaRPr>
        </a:p>
      </dsp:txBody>
      <dsp:txXfrm>
        <a:off x="3230487" y="59640"/>
        <a:ext cx="1667024" cy="1044029"/>
      </dsp:txXfrm>
    </dsp:sp>
    <dsp:sp modelId="{351B280F-6555-425B-BBDF-093F6A1CD021}">
      <dsp:nvSpPr>
        <dsp:cNvPr id="0" name=""/>
        <dsp:cNvSpPr/>
      </dsp:nvSpPr>
      <dsp:spPr>
        <a:xfrm>
          <a:off x="1753873" y="581655"/>
          <a:ext cx="4620252" cy="4620252"/>
        </a:xfrm>
        <a:custGeom>
          <a:avLst/>
          <a:gdLst/>
          <a:ahLst/>
          <a:cxnLst/>
          <a:rect l="0" t="0" r="0" b="0"/>
          <a:pathLst>
            <a:path>
              <a:moveTo>
                <a:pt x="3212328" y="183458"/>
              </a:moveTo>
              <a:arcTo wR="2310126" hR="2310126" stAng="17579295" swAng="1959991"/>
            </a:path>
          </a:pathLst>
        </a:custGeom>
        <a:noFill/>
        <a:ln w="38100" cap="flat" cmpd="sng" algn="ctr">
          <a:solidFill>
            <a:scrgbClr r="0" g="0" b="0"/>
          </a:solidFill>
          <a:prstDash val="solid"/>
          <a:miter lim="800000"/>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4AD5A54F-0643-45CC-89CA-22171D12401B}">
      <dsp:nvSpPr>
        <dsp:cNvPr id="0" name=""/>
        <dsp:cNvSpPr/>
      </dsp:nvSpPr>
      <dsp:spPr>
        <a:xfrm>
          <a:off x="5371068" y="1599418"/>
          <a:ext cx="1779984" cy="115698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BH" sz="2800" kern="1200" dirty="0" smtClean="0">
              <a:solidFill>
                <a:schemeClr val="tx1"/>
              </a:solidFill>
              <a:cs typeface="Bader" pitchFamily="2" charset="-78"/>
            </a:rPr>
            <a:t>العمولات</a:t>
          </a:r>
          <a:endParaRPr lang="en-US" sz="2800" kern="1200" dirty="0">
            <a:solidFill>
              <a:schemeClr val="tx1"/>
            </a:solidFill>
            <a:cs typeface="Bader" pitchFamily="2" charset="-78"/>
          </a:endParaRPr>
        </a:p>
      </dsp:txBody>
      <dsp:txXfrm>
        <a:off x="5427548" y="1655898"/>
        <a:ext cx="1667024" cy="1044029"/>
      </dsp:txXfrm>
    </dsp:sp>
    <dsp:sp modelId="{198D8219-C26D-4C71-9FD1-75525BFAE26C}">
      <dsp:nvSpPr>
        <dsp:cNvPr id="0" name=""/>
        <dsp:cNvSpPr/>
      </dsp:nvSpPr>
      <dsp:spPr>
        <a:xfrm>
          <a:off x="1753873" y="581655"/>
          <a:ext cx="4620252" cy="4620252"/>
        </a:xfrm>
        <a:custGeom>
          <a:avLst/>
          <a:gdLst/>
          <a:ahLst/>
          <a:cxnLst/>
          <a:rect l="0" t="0" r="0" b="0"/>
          <a:pathLst>
            <a:path>
              <a:moveTo>
                <a:pt x="4617101" y="2189512"/>
              </a:moveTo>
              <a:arcTo wR="2310126" hR="2310126" stAng="21420430" swAng="2195114"/>
            </a:path>
          </a:pathLst>
        </a:custGeom>
        <a:noFill/>
        <a:ln w="28575" cap="flat" cmpd="sng" algn="ctr">
          <a:solidFill>
            <a:schemeClr val="tx1"/>
          </a:solidFill>
          <a:prstDash val="solid"/>
          <a:miter lim="800000"/>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506BE31E-0600-42B7-BA59-3C3B5E4AFB1C}">
      <dsp:nvSpPr>
        <dsp:cNvPr id="0" name=""/>
        <dsp:cNvSpPr/>
      </dsp:nvSpPr>
      <dsp:spPr>
        <a:xfrm>
          <a:off x="4531865" y="4182218"/>
          <a:ext cx="1779984" cy="1156989"/>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BH" sz="2800" kern="1200" dirty="0" smtClean="0">
              <a:solidFill>
                <a:schemeClr val="tx1"/>
              </a:solidFill>
              <a:cs typeface="Bader" pitchFamily="2" charset="-78"/>
            </a:rPr>
            <a:t>المزايا العينية والبدلات</a:t>
          </a:r>
          <a:endParaRPr lang="en-US" sz="2800" kern="1200" dirty="0">
            <a:solidFill>
              <a:schemeClr val="tx1"/>
            </a:solidFill>
            <a:cs typeface="Bader" pitchFamily="2" charset="-78"/>
          </a:endParaRPr>
        </a:p>
      </dsp:txBody>
      <dsp:txXfrm>
        <a:off x="4588345" y="4238698"/>
        <a:ext cx="1667024" cy="1044029"/>
      </dsp:txXfrm>
    </dsp:sp>
    <dsp:sp modelId="{4B4FEC6B-4714-4C79-801B-80CDDEADCB8A}">
      <dsp:nvSpPr>
        <dsp:cNvPr id="0" name=""/>
        <dsp:cNvSpPr/>
      </dsp:nvSpPr>
      <dsp:spPr>
        <a:xfrm>
          <a:off x="1753873" y="581655"/>
          <a:ext cx="4620252" cy="4620252"/>
        </a:xfrm>
        <a:custGeom>
          <a:avLst/>
          <a:gdLst/>
          <a:ahLst/>
          <a:cxnLst/>
          <a:rect l="0" t="0" r="0" b="0"/>
          <a:pathLst>
            <a:path>
              <a:moveTo>
                <a:pt x="2768824" y="4574254"/>
              </a:moveTo>
              <a:arcTo wR="2310126" hR="2310126" stAng="4712834" swAng="1374332"/>
            </a:path>
          </a:pathLst>
        </a:custGeom>
        <a:noFill/>
        <a:ln w="28575" cap="flat" cmpd="sng" algn="ctr">
          <a:solidFill>
            <a:scrgbClr r="0" g="0" b="0"/>
          </a:solidFill>
          <a:prstDash val="solid"/>
          <a:miter lim="800000"/>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3145FEE6-6305-4BE7-8001-05219EBB4CE9}">
      <dsp:nvSpPr>
        <dsp:cNvPr id="0" name=""/>
        <dsp:cNvSpPr/>
      </dsp:nvSpPr>
      <dsp:spPr>
        <a:xfrm>
          <a:off x="1816149" y="4182218"/>
          <a:ext cx="1779984" cy="115698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BH" sz="2800" kern="1200" dirty="0" smtClean="0">
              <a:solidFill>
                <a:schemeClr val="tx1"/>
              </a:solidFill>
              <a:cs typeface="Bader" pitchFamily="2" charset="-78"/>
            </a:rPr>
            <a:t>النسب المئوية والأرباح</a:t>
          </a:r>
          <a:endParaRPr lang="en-US" sz="2800" kern="1200" dirty="0">
            <a:solidFill>
              <a:schemeClr val="tx1"/>
            </a:solidFill>
            <a:cs typeface="Bader" pitchFamily="2" charset="-78"/>
          </a:endParaRPr>
        </a:p>
      </dsp:txBody>
      <dsp:txXfrm>
        <a:off x="1872629" y="4238698"/>
        <a:ext cx="1667024" cy="1044029"/>
      </dsp:txXfrm>
    </dsp:sp>
    <dsp:sp modelId="{49554C27-3BD4-4F6C-BC59-D26323FC8B28}">
      <dsp:nvSpPr>
        <dsp:cNvPr id="0" name=""/>
        <dsp:cNvSpPr/>
      </dsp:nvSpPr>
      <dsp:spPr>
        <a:xfrm>
          <a:off x="1753873" y="581655"/>
          <a:ext cx="4620252" cy="4620252"/>
        </a:xfrm>
        <a:custGeom>
          <a:avLst/>
          <a:gdLst/>
          <a:ahLst/>
          <a:cxnLst/>
          <a:rect l="0" t="0" r="0" b="0"/>
          <a:pathLst>
            <a:path>
              <a:moveTo>
                <a:pt x="385803" y="3588275"/>
              </a:moveTo>
              <a:arcTo wR="2310126" hR="2310126" stAng="8784456" swAng="2195114"/>
            </a:path>
          </a:pathLst>
        </a:custGeom>
        <a:noFill/>
        <a:ln w="28575" cap="flat" cmpd="sng" algn="ctr">
          <a:solidFill>
            <a:scrgbClr r="0" g="0" b="0"/>
          </a:solidFill>
          <a:prstDash val="solid"/>
          <a:miter lim="800000"/>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9D663DF0-BD64-4833-9CE3-DAD8BD1A751E}">
      <dsp:nvSpPr>
        <dsp:cNvPr id="0" name=""/>
        <dsp:cNvSpPr/>
      </dsp:nvSpPr>
      <dsp:spPr>
        <a:xfrm>
          <a:off x="976947" y="1599418"/>
          <a:ext cx="1779984" cy="1156989"/>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BH" sz="2800" kern="1200" dirty="0" smtClean="0">
              <a:solidFill>
                <a:schemeClr val="tx1"/>
              </a:solidFill>
              <a:latin typeface="Sakkal Majalla" panose="02000000000000000000" pitchFamily="2" charset="-78"/>
              <a:cs typeface="Sakkal Majalla" panose="02000000000000000000" pitchFamily="2" charset="-78"/>
            </a:rPr>
            <a:t>المنح والمكافآت</a:t>
          </a:r>
          <a:endParaRPr lang="en-US" sz="2800" kern="1200" dirty="0">
            <a:solidFill>
              <a:schemeClr val="tx1"/>
            </a:solidFill>
            <a:latin typeface="Sakkal Majalla" panose="02000000000000000000" pitchFamily="2" charset="-78"/>
            <a:cs typeface="Sakkal Majalla" panose="02000000000000000000" pitchFamily="2" charset="-78"/>
          </a:endParaRPr>
        </a:p>
      </dsp:txBody>
      <dsp:txXfrm>
        <a:off x="1033427" y="1655898"/>
        <a:ext cx="1667024" cy="1044029"/>
      </dsp:txXfrm>
    </dsp:sp>
    <dsp:sp modelId="{2773FE75-51ED-4DF3-82EF-FFCD7580EC82}">
      <dsp:nvSpPr>
        <dsp:cNvPr id="0" name=""/>
        <dsp:cNvSpPr/>
      </dsp:nvSpPr>
      <dsp:spPr>
        <a:xfrm>
          <a:off x="1753873" y="581655"/>
          <a:ext cx="4620252" cy="4620252"/>
        </a:xfrm>
        <a:custGeom>
          <a:avLst/>
          <a:gdLst/>
          <a:ahLst/>
          <a:cxnLst/>
          <a:rect l="0" t="0" r="0" b="0"/>
          <a:pathLst>
            <a:path>
              <a:moveTo>
                <a:pt x="402763" y="1006803"/>
              </a:moveTo>
              <a:arcTo wR="2310126" hR="2310126" stAng="12860714" swAng="1959991"/>
            </a:path>
          </a:pathLst>
        </a:custGeom>
        <a:noFill/>
        <a:ln w="28575" cap="flat" cmpd="sng" algn="ctr">
          <a:solidFill>
            <a:scrgbClr r="0" g="0" b="0"/>
          </a:solidFill>
          <a:prstDash val="solid"/>
          <a:miter lim="800000"/>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55006C-FA2A-4BAB-B241-08D670DFEFEB}" type="datetimeFigureOut">
              <a:rPr lang="en-US" smtClean="0"/>
              <a:t>1/24/2021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B06E87-4007-4423-BD8F-3415BE957BF6}" type="slidenum">
              <a:rPr lang="en-US" smtClean="0"/>
              <a:t>‹#›</a:t>
            </a:fld>
            <a:endParaRPr lang="en-US"/>
          </a:p>
        </p:txBody>
      </p:sp>
    </p:spTree>
    <p:extLst>
      <p:ext uri="{BB962C8B-B14F-4D97-AF65-F5344CB8AC3E}">
        <p14:creationId xmlns:p14="http://schemas.microsoft.com/office/powerpoint/2010/main" val="2435231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B06E87-4007-4423-BD8F-3415BE957BF6}" type="slidenum">
              <a:rPr lang="en-US" smtClean="0"/>
              <a:t>2</a:t>
            </a:fld>
            <a:endParaRPr lang="en-US"/>
          </a:p>
        </p:txBody>
      </p:sp>
    </p:spTree>
    <p:extLst>
      <p:ext uri="{BB962C8B-B14F-4D97-AF65-F5344CB8AC3E}">
        <p14:creationId xmlns:p14="http://schemas.microsoft.com/office/powerpoint/2010/main" val="3287797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5636760"/>
      </p:ext>
    </p:extLst>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C6B4A9-1611-4792-9094-5F34BCA07E0B}" type="datetimeFigureOut">
              <a:rPr lang="en-US" smtClean="0"/>
              <a:pPr/>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pPr/>
              <a:t>‹#›</a:t>
            </a:fld>
            <a:endParaRPr lang="en-US" dirty="0"/>
          </a:p>
        </p:txBody>
      </p:sp>
    </p:spTree>
    <p:extLst>
      <p:ext uri="{BB962C8B-B14F-4D97-AF65-F5344CB8AC3E}">
        <p14:creationId xmlns:p14="http://schemas.microsoft.com/office/powerpoint/2010/main" val="3495067252"/>
      </p:ext>
    </p:extLst>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04229661"/>
      </p:ext>
    </p:extLst>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7749050"/>
      </p:ext>
    </p:extLst>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170765"/>
      </p:ext>
    </p:extLst>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712588-04B1-427B-82EE-E8DB90309F08}" type="datetimeFigureOut">
              <a:rPr lang="en-US" smtClean="0"/>
              <a:pPr/>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pPr/>
              <a:t>‹#›</a:t>
            </a:fld>
            <a:endParaRPr lang="en-US" dirty="0"/>
          </a:p>
        </p:txBody>
      </p:sp>
    </p:spTree>
    <p:extLst>
      <p:ext uri="{BB962C8B-B14F-4D97-AF65-F5344CB8AC3E}">
        <p14:creationId xmlns:p14="http://schemas.microsoft.com/office/powerpoint/2010/main" val="1934561116"/>
      </p:ext>
    </p:extLst>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1/24/2021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2307855"/>
      </p:ext>
    </p:extLst>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95030670"/>
      </p:ext>
    </p:extLst>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15593034"/>
      </p:ext>
    </p:extLst>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pPr/>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2810518136"/>
      </p:ext>
    </p:extLst>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5427599"/>
      </p:ext>
    </p:extLst>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1/24/2021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ransition spd="slow">
    <p:fad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0.wav"/><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rcRect l="36539" t="17094" r="36378" b="18234"/>
          <a:stretch>
            <a:fillRect/>
          </a:stretch>
        </p:blipFill>
        <p:spPr bwMode="auto">
          <a:xfrm>
            <a:off x="1044374" y="2014947"/>
            <a:ext cx="3075993" cy="3728423"/>
          </a:xfrm>
          <a:prstGeom prst="rect">
            <a:avLst/>
          </a:prstGeom>
          <a:noFill/>
          <a:ln w="9525">
            <a:noFill/>
            <a:miter lim="800000"/>
            <a:headEnd/>
            <a:tailEnd/>
          </a:ln>
          <a:effectLst>
            <a:glow rad="749300">
              <a:schemeClr val="accent6">
                <a:satMod val="175000"/>
                <a:alpha val="40000"/>
              </a:schemeClr>
            </a:glow>
            <a:outerShdw blurRad="50800" dist="50800" dir="5400000" sx="126000" sy="126000" algn="ctr" rotWithShape="0">
              <a:srgbClr val="000000">
                <a:alpha val="43137"/>
              </a:srgbClr>
            </a:outerShdw>
          </a:effectLst>
        </p:spPr>
      </p:pic>
      <p:sp>
        <p:nvSpPr>
          <p:cNvPr id="3" name="Oval 2"/>
          <p:cNvSpPr/>
          <p:nvPr/>
        </p:nvSpPr>
        <p:spPr>
          <a:xfrm>
            <a:off x="4838239" y="2735943"/>
            <a:ext cx="7213599" cy="2286433"/>
          </a:xfrm>
          <a:prstGeom prst="ellipse">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ar-BH" sz="2800" b="1" dirty="0" smtClean="0">
                <a:solidFill>
                  <a:schemeClr val="tx1"/>
                </a:solidFill>
                <a:latin typeface="Sakkal Majalla" panose="02000000000000000000" pitchFamily="2" charset="-78"/>
                <a:cs typeface="Sakkal Majalla" panose="02000000000000000000" pitchFamily="2" charset="-78"/>
              </a:rPr>
              <a:t>قانون العمل – قان322 – قان806</a:t>
            </a:r>
          </a:p>
          <a:p>
            <a:pPr algn="ctr"/>
            <a:r>
              <a:rPr lang="ar-BH" sz="2800" b="1" dirty="0" smtClean="0">
                <a:solidFill>
                  <a:schemeClr val="tx1"/>
                </a:solidFill>
                <a:latin typeface="Sakkal Majalla" panose="02000000000000000000" pitchFamily="2" charset="-78"/>
                <a:cs typeface="Sakkal Majalla" panose="02000000000000000000" pitchFamily="2" charset="-78"/>
              </a:rPr>
              <a:t>الوحدة الثالثة: الدرس السادس</a:t>
            </a:r>
          </a:p>
          <a:p>
            <a:pPr algn="ctr"/>
            <a:r>
              <a:rPr lang="ar-BH" sz="2800" b="1" dirty="0" smtClean="0">
                <a:solidFill>
                  <a:schemeClr val="tx1"/>
                </a:solidFill>
                <a:latin typeface="Sakkal Majalla" panose="02000000000000000000" pitchFamily="2" charset="-78"/>
                <a:cs typeface="Sakkal Majalla" panose="02000000000000000000" pitchFamily="2" charset="-78"/>
              </a:rPr>
              <a:t>التزام صاحب العمل الوفاء بالأجر</a:t>
            </a:r>
          </a:p>
          <a:p>
            <a:pPr algn="ctr"/>
            <a:endParaRPr lang="en-US" sz="2800" dirty="0"/>
          </a:p>
        </p:txBody>
      </p:sp>
      <p:pic>
        <p:nvPicPr>
          <p:cNvPr id="6" name="Picture 5"/>
          <p:cNvPicPr>
            <a:picLocks noChangeAspect="1"/>
          </p:cNvPicPr>
          <p:nvPr/>
        </p:nvPicPr>
        <p:blipFill rotWithShape="1">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176806" y="425217"/>
            <a:ext cx="7162800" cy="1182210"/>
          </a:xfrm>
          <a:prstGeom prst="rect">
            <a:avLst/>
          </a:prstGeom>
        </p:spPr>
      </p:pic>
      <p:sp>
        <p:nvSpPr>
          <p:cNvPr id="7" name="Rectangle 6"/>
          <p:cNvSpPr/>
          <p:nvPr/>
        </p:nvSpPr>
        <p:spPr>
          <a:xfrm>
            <a:off x="9815736" y="6509697"/>
            <a:ext cx="2376264" cy="348303"/>
          </a:xfrm>
          <a:prstGeom prst="rect">
            <a:avLst/>
          </a:prstGeom>
          <a:solidFill>
            <a:schemeClr val="bg1">
              <a:lumMod val="95000"/>
            </a:schemeClr>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الفصل الدراسي الثاني -2020 /2021م</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Rectangle 7"/>
          <p:cNvSpPr/>
          <p:nvPr/>
        </p:nvSpPr>
        <p:spPr>
          <a:xfrm>
            <a:off x="5361233" y="6509696"/>
            <a:ext cx="2376264" cy="348303"/>
          </a:xfrm>
          <a:prstGeom prst="rect">
            <a:avLst/>
          </a:prstGeom>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المرحلة الثانوية – المستوى الثاني</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p:nvPr/>
        </p:nvSpPr>
        <p:spPr>
          <a:xfrm>
            <a:off x="0" y="6520594"/>
            <a:ext cx="165618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الصفحات 55 - 59</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32995233"/>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2000"/>
                                        <p:tgtEl>
                                          <p:spTgt spid="3">
                                            <p:bg/>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2000"/>
                                        <p:tgtEl>
                                          <p:spTgt spid="3">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3639" y="-1133340"/>
            <a:ext cx="8810364" cy="1275008"/>
          </a:xfrm>
        </p:spPr>
        <p:txBody>
          <a:bodyPr>
            <a:normAutofit fontScale="90000"/>
          </a:bodyPr>
          <a:lstStyle/>
          <a:p>
            <a:pPr rtl="1"/>
            <a:r>
              <a:rPr lang="ar-BH" sz="3600" b="1" dirty="0" smtClean="0">
                <a:solidFill>
                  <a:schemeClr val="tx1"/>
                </a:solidFill>
                <a:cs typeface="AL-Mohanad" pitchFamily="2" charset="-78"/>
              </a:rPr>
              <a:t/>
            </a:r>
            <a:br>
              <a:rPr lang="ar-BH" sz="3600" b="1" dirty="0" smtClean="0">
                <a:solidFill>
                  <a:schemeClr val="tx1"/>
                </a:solidFill>
                <a:cs typeface="AL-Mohanad" pitchFamily="2" charset="-78"/>
              </a:rPr>
            </a:br>
            <a:r>
              <a:rPr lang="ar-BH" sz="3600" b="1" dirty="0">
                <a:solidFill>
                  <a:schemeClr val="tx1"/>
                </a:solidFill>
                <a:cs typeface="AL-Mohanad" pitchFamily="2" charset="-78"/>
              </a:rPr>
              <a:t/>
            </a:r>
            <a:br>
              <a:rPr lang="ar-BH" sz="3600" b="1" dirty="0">
                <a:solidFill>
                  <a:schemeClr val="tx1"/>
                </a:solidFill>
                <a:cs typeface="AL-Mohanad" pitchFamily="2" charset="-78"/>
              </a:rPr>
            </a:br>
            <a:r>
              <a:rPr lang="ar-BH" sz="3600" b="1" dirty="0" smtClean="0">
                <a:solidFill>
                  <a:schemeClr val="tx1"/>
                </a:solidFill>
                <a:cs typeface="AL-Mohanad" pitchFamily="2" charset="-78"/>
              </a:rPr>
              <a:t/>
            </a:r>
            <a:br>
              <a:rPr lang="ar-BH" sz="3600" b="1" dirty="0" smtClean="0">
                <a:solidFill>
                  <a:schemeClr val="tx1"/>
                </a:solidFill>
                <a:cs typeface="AL-Mohanad" pitchFamily="2" charset="-78"/>
              </a:rPr>
            </a:br>
            <a:r>
              <a:rPr lang="ar-BH" sz="3600" b="1" dirty="0">
                <a:solidFill>
                  <a:schemeClr val="tx1"/>
                </a:solidFill>
                <a:cs typeface="AL-Mohanad" pitchFamily="2" charset="-78"/>
              </a:rPr>
              <a:t/>
            </a:r>
            <a:br>
              <a:rPr lang="ar-BH" sz="3600" b="1" dirty="0">
                <a:solidFill>
                  <a:schemeClr val="tx1"/>
                </a:solidFill>
                <a:cs typeface="AL-Mohanad" pitchFamily="2" charset="-78"/>
              </a:rPr>
            </a:br>
            <a:r>
              <a:rPr lang="ar-BH" sz="3600" b="1" dirty="0" smtClean="0">
                <a:solidFill>
                  <a:schemeClr val="tx1"/>
                </a:solidFill>
                <a:cs typeface="AL-Mohanad" pitchFamily="2" charset="-78"/>
              </a:rPr>
              <a:t/>
            </a:r>
            <a:br>
              <a:rPr lang="ar-BH" sz="3600" b="1" dirty="0" smtClean="0">
                <a:solidFill>
                  <a:schemeClr val="tx1"/>
                </a:solidFill>
                <a:cs typeface="AL-Mohanad" pitchFamily="2" charset="-78"/>
              </a:rPr>
            </a:br>
            <a:endParaRPr lang="en-US" b="1" dirty="0">
              <a:solidFill>
                <a:schemeClr val="tx1"/>
              </a:solidFill>
              <a:cs typeface="AL-Mohanad" pitchFamily="2" charset="-78"/>
            </a:endParaRPr>
          </a:p>
        </p:txBody>
      </p:sp>
      <p:sp>
        <p:nvSpPr>
          <p:cNvPr id="3" name="Subtitle 2"/>
          <p:cNvSpPr>
            <a:spLocks noGrp="1"/>
          </p:cNvSpPr>
          <p:nvPr>
            <p:ph type="subTitle" idx="1"/>
          </p:nvPr>
        </p:nvSpPr>
        <p:spPr>
          <a:xfrm>
            <a:off x="600501" y="495836"/>
            <a:ext cx="9444251" cy="5698901"/>
          </a:xfrm>
          <a:solidFill>
            <a:schemeClr val="accent6">
              <a:lumMod val="40000"/>
              <a:lumOff val="60000"/>
            </a:schemeClr>
          </a:solidFill>
        </p:spPr>
        <p:txBody>
          <a:bodyPr>
            <a:noAutofit/>
          </a:bodyPr>
          <a:lstStyle/>
          <a:p>
            <a:pPr algn="just" rtl="1"/>
            <a:r>
              <a:rPr lang="ar-BH" sz="3600" dirty="0" smtClean="0">
                <a:solidFill>
                  <a:srgbClr val="FF0000"/>
                </a:solidFill>
                <a:cs typeface="Bader" pitchFamily="2" charset="-78"/>
              </a:rPr>
              <a:t>      </a:t>
            </a:r>
            <a:r>
              <a:rPr lang="ar-BH" sz="3600" dirty="0" smtClean="0">
                <a:solidFill>
                  <a:srgbClr val="FF0000"/>
                </a:solidFill>
                <a:latin typeface="Simplified Arabic" pitchFamily="18" charset="-78"/>
                <a:cs typeface="Bader" pitchFamily="2" charset="-78"/>
              </a:rPr>
              <a:t>صور الأجر وملحقاته</a:t>
            </a:r>
            <a:endParaRPr lang="en-US" sz="3600" dirty="0">
              <a:solidFill>
                <a:srgbClr val="FF0000"/>
              </a:solidFill>
              <a:latin typeface="Simplified Arabic" pitchFamily="18" charset="-78"/>
              <a:cs typeface="Bader" pitchFamily="2" charset="-78"/>
            </a:endParaRPr>
          </a:p>
        </p:txBody>
      </p:sp>
      <p:cxnSp>
        <p:nvCxnSpPr>
          <p:cNvPr id="16" name="Straight Connector 15"/>
          <p:cNvCxnSpPr/>
          <p:nvPr/>
        </p:nvCxnSpPr>
        <p:spPr>
          <a:xfrm flipV="1">
            <a:off x="246743" y="6465778"/>
            <a:ext cx="11727543" cy="1993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6" name="Diagram 5"/>
          <p:cNvGraphicFramePr/>
          <p:nvPr>
            <p:extLst>
              <p:ext uri="{D42A27DB-BD31-4B8C-83A1-F6EECF244321}">
                <p14:modId xmlns:p14="http://schemas.microsoft.com/office/powerpoint/2010/main" val="3977867158"/>
              </p:ext>
            </p:extLst>
          </p:nvPr>
        </p:nvGraphicFramePr>
        <p:xfrm>
          <a:off x="1837509" y="74262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4546785" y="2807677"/>
            <a:ext cx="2797443" cy="1754326"/>
          </a:xfrm>
          <a:prstGeom prst="rect">
            <a:avLst/>
          </a:prstGeom>
          <a:noFill/>
        </p:spPr>
        <p:txBody>
          <a:bodyPr wrap="square" lIns="91440" tIns="45720" rIns="91440" bIns="45720">
            <a:spAutoFit/>
          </a:bodyPr>
          <a:lstStyle/>
          <a:p>
            <a:pPr algn="ctr"/>
            <a:r>
              <a:rPr lang="ar-BH"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ader" pitchFamily="2" charset="-78"/>
              </a:rPr>
              <a:t>ملحقات الأجر</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ader" pitchFamily="2" charset="-78"/>
            </a:endParaRPr>
          </a:p>
        </p:txBody>
      </p:sp>
      <p:sp>
        <p:nvSpPr>
          <p:cNvPr id="8" name="Rectangle 7"/>
          <p:cNvSpPr/>
          <p:nvPr/>
        </p:nvSpPr>
        <p:spPr>
          <a:xfrm>
            <a:off x="4503761" y="14521"/>
            <a:ext cx="2742123"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التزام صاحب العمل الوفاء بالأجر</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p:nvPr/>
        </p:nvSpPr>
        <p:spPr>
          <a:xfrm>
            <a:off x="0" y="14521"/>
            <a:ext cx="14603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08448" y="-13515"/>
            <a:ext cx="1646183" cy="1342103"/>
          </a:xfrm>
          <a:prstGeom prst="rect">
            <a:avLst/>
          </a:prstGeom>
        </p:spPr>
      </p:pic>
      <p:sp>
        <p:nvSpPr>
          <p:cNvPr id="11" name="Rectangle 10"/>
          <p:cNvSpPr>
            <a:spLocks/>
          </p:cNvSpPr>
          <p:nvPr/>
        </p:nvSpPr>
        <p:spPr>
          <a:xfrm>
            <a:off x="8554811"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271840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wipe(down)">
                                      <p:cBhvr>
                                        <p:cTn id="10" dur="500"/>
                                        <p:tgtEl>
                                          <p:spTgt spid="3">
                                            <p:bg/>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Graphic spid="6"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4813" y="368710"/>
            <a:ext cx="8810364" cy="5412658"/>
          </a:xfrm>
        </p:spPr>
        <p:txBody>
          <a:bodyPr>
            <a:normAutofit fontScale="90000"/>
          </a:bodyPr>
          <a:lstStyle/>
          <a:p>
            <a:pPr rtl="1"/>
            <a:r>
              <a:rPr lang="en-US" sz="3600" b="1" dirty="0" smtClean="0">
                <a:solidFill>
                  <a:srgbClr val="FF0000"/>
                </a:solidFill>
                <a:cs typeface="AL-Mohanad"/>
              </a:rPr>
              <a:t/>
            </a:r>
            <a:br>
              <a:rPr lang="en-US" sz="3600" b="1" dirty="0" smtClean="0">
                <a:solidFill>
                  <a:srgbClr val="FF0000"/>
                </a:solidFill>
                <a:cs typeface="AL-Mohanad"/>
              </a:rPr>
            </a:br>
            <a:r>
              <a:rPr lang="ar-BH" sz="4000" b="1" dirty="0" smtClean="0">
                <a:solidFill>
                  <a:schemeClr val="tx1"/>
                </a:solidFill>
                <a:cs typeface="AL-Mohanad"/>
              </a:rPr>
              <a:t/>
            </a:r>
            <a:br>
              <a:rPr lang="ar-BH" sz="4000" b="1" dirty="0" smtClean="0">
                <a:solidFill>
                  <a:schemeClr val="tx1"/>
                </a:solidFill>
                <a:cs typeface="AL-Mohanad"/>
              </a:rPr>
            </a:br>
            <a:r>
              <a:rPr lang="ar-BH" sz="3200" b="1" u="sng" dirty="0" smtClean="0">
                <a:solidFill>
                  <a:srgbClr val="00B050"/>
                </a:solidFill>
                <a:latin typeface="Sakkal Majalla" panose="02000000000000000000" pitchFamily="2" charset="-78"/>
                <a:cs typeface="Sakkal Majalla" panose="02000000000000000000" pitchFamily="2" charset="-78"/>
              </a:rPr>
              <a:t>العلاوة الدورية</a:t>
            </a:r>
            <a:r>
              <a:rPr lang="ar-BH" sz="3200" b="1" dirty="0" smtClean="0">
                <a:solidFill>
                  <a:srgbClr val="00B050"/>
                </a:solidFill>
                <a:latin typeface="Sakkal Majalla" panose="02000000000000000000" pitchFamily="2" charset="-78"/>
                <a:cs typeface="Sakkal Majalla" panose="02000000000000000000" pitchFamily="2" charset="-78"/>
              </a:rPr>
              <a:t>: </a:t>
            </a:r>
            <a:r>
              <a:rPr lang="ar-BH" sz="3200" b="1" dirty="0" smtClean="0">
                <a:solidFill>
                  <a:schemeClr val="tx1"/>
                </a:solidFill>
                <a:latin typeface="Sakkal Majalla" panose="02000000000000000000" pitchFamily="2" charset="-78"/>
                <a:cs typeface="Sakkal Majalla" panose="02000000000000000000" pitchFamily="2" charset="-78"/>
              </a:rPr>
              <a:t>هي عبارة عن زيادة الأجر تتقرر في آجال منظمة، وتعطى للعامل كلما زادت أقدميته في المنشأة.</a:t>
            </a:r>
            <a:r>
              <a:rPr lang="en-US" sz="3200" b="1" dirty="0" smtClean="0">
                <a:solidFill>
                  <a:schemeClr val="tx1"/>
                </a:solidFill>
                <a:cs typeface="AL-Mohanad"/>
              </a:rPr>
              <a:t/>
            </a:r>
            <a:br>
              <a:rPr lang="en-US" sz="3200" b="1" dirty="0" smtClean="0">
                <a:solidFill>
                  <a:schemeClr val="tx1"/>
                </a:solidFill>
                <a:cs typeface="AL-Mohanad"/>
              </a:rPr>
            </a:br>
            <a:r>
              <a:rPr lang="ar-BH" sz="3600" b="1" dirty="0" smtClean="0">
                <a:solidFill>
                  <a:schemeClr val="tx1"/>
                </a:solidFill>
                <a:cs typeface="AL-Mohanad"/>
              </a:rPr>
              <a:t/>
            </a:r>
            <a:br>
              <a:rPr lang="ar-BH" sz="3600" b="1" dirty="0" smtClean="0">
                <a:solidFill>
                  <a:schemeClr val="tx1"/>
                </a:solidFill>
                <a:cs typeface="AL-Mohanad"/>
              </a:rPr>
            </a:br>
            <a:r>
              <a:rPr lang="en-US" sz="3600" b="1" dirty="0" smtClean="0">
                <a:solidFill>
                  <a:srgbClr val="FF0000"/>
                </a:solidFill>
                <a:cs typeface="AL-Mohanad"/>
              </a:rPr>
              <a:t/>
            </a:r>
            <a:br>
              <a:rPr lang="en-US" sz="3600" b="1" dirty="0" smtClean="0">
                <a:solidFill>
                  <a:srgbClr val="FF0000"/>
                </a:solidFill>
                <a:cs typeface="AL-Mohanad"/>
              </a:rPr>
            </a:br>
            <a:r>
              <a:rPr lang="ar-BH" sz="3200" b="1" dirty="0" smtClean="0">
                <a:solidFill>
                  <a:srgbClr val="FF0000"/>
                </a:solidFill>
                <a:cs typeface="AL-Mohanad"/>
              </a:rPr>
              <a:t/>
            </a:r>
            <a:br>
              <a:rPr lang="ar-BH" sz="3200" b="1" dirty="0" smtClean="0">
                <a:solidFill>
                  <a:srgbClr val="FF0000"/>
                </a:solidFill>
                <a:cs typeface="AL-Mohanad"/>
              </a:rPr>
            </a:br>
            <a:r>
              <a:rPr lang="ar-BH" sz="3200" b="1" dirty="0" smtClean="0">
                <a:solidFill>
                  <a:schemeClr val="tx1"/>
                </a:solidFill>
                <a:latin typeface="Sakkal Majalla" panose="02000000000000000000" pitchFamily="2" charset="-78"/>
                <a:cs typeface="Sakkal Majalla" panose="02000000000000000000" pitchFamily="2" charset="-78"/>
              </a:rPr>
              <a:t>تسجل في العقد أو يجرى العرف على حصول العامل على مزايا عينية.</a:t>
            </a:r>
            <a:br>
              <a:rPr lang="ar-BH" sz="3200" b="1" dirty="0" smtClean="0">
                <a:solidFill>
                  <a:schemeClr val="tx1"/>
                </a:solidFill>
                <a:latin typeface="Sakkal Majalla" panose="02000000000000000000" pitchFamily="2" charset="-78"/>
                <a:cs typeface="Sakkal Majalla" panose="02000000000000000000" pitchFamily="2" charset="-78"/>
              </a:rPr>
            </a:br>
            <a:r>
              <a:rPr lang="ar-BH" sz="3200" b="1" dirty="0" smtClean="0">
                <a:solidFill>
                  <a:schemeClr val="tx1"/>
                </a:solidFill>
                <a:latin typeface="Sakkal Majalla" panose="02000000000000000000" pitchFamily="2" charset="-78"/>
                <a:cs typeface="Sakkal Majalla" panose="02000000000000000000" pitchFamily="2" charset="-78"/>
              </a:rPr>
              <a:t>كذلك يحصل العامل على بدلات نظير طاقة إضافية يبذلها أو مخاطر أو ظروف معينة يتعرض لها في أدائه لعمله، كبدل الساعات الإضافية أو بدل الإشراف أو المناوبة أو العمل ليلاً أو في مكان ضار بالصحة كالمصانع الكيماوية ....... إلخ.</a:t>
            </a:r>
            <a:endParaRPr lang="en-US" sz="3200" b="1" dirty="0">
              <a:solidFill>
                <a:schemeClr val="tx1"/>
              </a:solidFill>
              <a:latin typeface="Sakkal Majalla" panose="02000000000000000000" pitchFamily="2" charset="-78"/>
              <a:cs typeface="Sakkal Majalla" panose="02000000000000000000" pitchFamily="2" charset="-78"/>
            </a:endParaRPr>
          </a:p>
        </p:txBody>
      </p:sp>
      <p:cxnSp>
        <p:nvCxnSpPr>
          <p:cNvPr id="4" name="Straight Connector 3"/>
          <p:cNvCxnSpPr/>
          <p:nvPr/>
        </p:nvCxnSpPr>
        <p:spPr>
          <a:xfrm>
            <a:off x="277504" y="6442184"/>
            <a:ext cx="11713029" cy="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2875935" y="368710"/>
            <a:ext cx="5692878" cy="110612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BH" sz="4000" b="1" dirty="0">
                <a:solidFill>
                  <a:srgbClr val="FF0000"/>
                </a:solidFill>
                <a:latin typeface="Sakkal Majalla" panose="02000000000000000000" pitchFamily="2" charset="-78"/>
                <a:cs typeface="Sakkal Majalla" panose="02000000000000000000" pitchFamily="2" charset="-78"/>
              </a:rPr>
              <a:t>1- </a:t>
            </a:r>
            <a:r>
              <a:rPr lang="ar-BH" sz="4000" b="1" dirty="0" smtClean="0">
                <a:solidFill>
                  <a:srgbClr val="FF0000"/>
                </a:solidFill>
                <a:latin typeface="Sakkal Majalla" panose="02000000000000000000" pitchFamily="2" charset="-78"/>
                <a:cs typeface="Sakkal Majalla" panose="02000000000000000000" pitchFamily="2" charset="-78"/>
              </a:rPr>
              <a:t>العلاوات</a:t>
            </a:r>
            <a:endParaRPr lang="en-US" sz="4000" dirty="0">
              <a:latin typeface="Sakkal Majalla" panose="02000000000000000000" pitchFamily="2" charset="-78"/>
              <a:cs typeface="Sakkal Majalla" panose="02000000000000000000" pitchFamily="2" charset="-78"/>
            </a:endParaRPr>
          </a:p>
        </p:txBody>
      </p:sp>
      <p:sp>
        <p:nvSpPr>
          <p:cNvPr id="7" name="Rounded Rectangle 6"/>
          <p:cNvSpPr/>
          <p:nvPr/>
        </p:nvSpPr>
        <p:spPr>
          <a:xfrm>
            <a:off x="3028383" y="2881880"/>
            <a:ext cx="5692878" cy="104713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BH" sz="4000" b="1" dirty="0">
                <a:solidFill>
                  <a:srgbClr val="FF0000"/>
                </a:solidFill>
                <a:latin typeface="Sakkal Majalla" panose="02000000000000000000" pitchFamily="2" charset="-78"/>
                <a:cs typeface="Sakkal Majalla" panose="02000000000000000000" pitchFamily="2" charset="-78"/>
              </a:rPr>
              <a:t>2 - المزايا العينية </a:t>
            </a:r>
            <a:r>
              <a:rPr lang="ar-BH" sz="4000" b="1" dirty="0" smtClean="0">
                <a:solidFill>
                  <a:srgbClr val="FF0000"/>
                </a:solidFill>
                <a:latin typeface="Sakkal Majalla" panose="02000000000000000000" pitchFamily="2" charset="-78"/>
                <a:cs typeface="Sakkal Majalla" panose="02000000000000000000" pitchFamily="2" charset="-78"/>
              </a:rPr>
              <a:t>والبدلا</a:t>
            </a:r>
            <a:r>
              <a:rPr lang="ar-BH" sz="4000" b="1" dirty="0">
                <a:solidFill>
                  <a:srgbClr val="FF0000"/>
                </a:solidFill>
                <a:latin typeface="Sakkal Majalla" panose="02000000000000000000" pitchFamily="2" charset="-78"/>
                <a:cs typeface="Sakkal Majalla" panose="02000000000000000000" pitchFamily="2" charset="-78"/>
              </a:rPr>
              <a:t>ت</a:t>
            </a:r>
            <a:endParaRPr lang="en-US" sz="4000" dirty="0">
              <a:latin typeface="Sakkal Majalla" panose="02000000000000000000" pitchFamily="2" charset="-78"/>
              <a:cs typeface="Sakkal Majalla" panose="02000000000000000000" pitchFamily="2" charset="-78"/>
            </a:endParaRPr>
          </a:p>
        </p:txBody>
      </p:sp>
      <p:sp>
        <p:nvSpPr>
          <p:cNvPr id="8" name="Rectangle 7"/>
          <p:cNvSpPr/>
          <p:nvPr/>
        </p:nvSpPr>
        <p:spPr>
          <a:xfrm>
            <a:off x="4503761" y="14521"/>
            <a:ext cx="2742123"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التزام صاحب العمل الوفاء بالأجر</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8448" y="-13515"/>
            <a:ext cx="1646183" cy="1342103"/>
          </a:xfrm>
          <a:prstGeom prst="rect">
            <a:avLst/>
          </a:prstGeom>
        </p:spPr>
      </p:pic>
      <p:sp>
        <p:nvSpPr>
          <p:cNvPr id="10" name="Rectangle 9"/>
          <p:cNvSpPr>
            <a:spLocks/>
          </p:cNvSpPr>
          <p:nvPr/>
        </p:nvSpPr>
        <p:spPr>
          <a:xfrm>
            <a:off x="8554811"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003954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7639" y="648705"/>
            <a:ext cx="9453715" cy="5088418"/>
          </a:xfrm>
        </p:spPr>
        <p:txBody>
          <a:bodyPr>
            <a:normAutofit fontScale="90000"/>
          </a:bodyPr>
          <a:lstStyle/>
          <a:p>
            <a:pPr algn="r" rtl="1"/>
            <a:r>
              <a:rPr lang="ar-BH" sz="3600" b="1" dirty="0" smtClean="0">
                <a:solidFill>
                  <a:srgbClr val="FF0000"/>
                </a:solidFill>
                <a:latin typeface="Sakkal Majalla" panose="02000000000000000000" pitchFamily="2" charset="-78"/>
                <a:cs typeface="Sakkal Majalla" panose="02000000000000000000" pitchFamily="2" charset="-78"/>
              </a:rPr>
              <a:t>وحتى تكسب المزايا العينية أو البدلات صفة الأجر يجب أن تكون عوضًا عن العمل أو الاحتباس للعمل وألا تكون:</a:t>
            </a:r>
            <a:r>
              <a:rPr lang="ar-BH" sz="3600" b="1" dirty="0" smtClean="0">
                <a:solidFill>
                  <a:schemeClr val="tx1"/>
                </a:solidFill>
                <a:latin typeface="Sakkal Majalla" panose="02000000000000000000" pitchFamily="2" charset="-78"/>
                <a:cs typeface="Sakkal Majalla" panose="02000000000000000000" pitchFamily="2" charset="-78"/>
              </a:rPr>
              <a:t/>
            </a:r>
            <a:br>
              <a:rPr lang="ar-BH" sz="3600" b="1" dirty="0" smtClean="0">
                <a:solidFill>
                  <a:schemeClr val="tx1"/>
                </a:solidFill>
                <a:latin typeface="Sakkal Majalla" panose="02000000000000000000" pitchFamily="2" charset="-78"/>
                <a:cs typeface="Sakkal Majalla" panose="02000000000000000000" pitchFamily="2" charset="-78"/>
              </a:rPr>
            </a:br>
            <a:r>
              <a:rPr lang="ar-BH" sz="3600" b="1" dirty="0" smtClean="0">
                <a:solidFill>
                  <a:schemeClr val="tx1"/>
                </a:solidFill>
                <a:latin typeface="Sakkal Majalla" panose="02000000000000000000" pitchFamily="2" charset="-78"/>
                <a:cs typeface="Sakkal Majalla" panose="02000000000000000000" pitchFamily="2" charset="-78"/>
              </a:rPr>
              <a:t>- تبرعًا من صاحب العمل.</a:t>
            </a:r>
            <a:br>
              <a:rPr lang="ar-BH" sz="3600" b="1" dirty="0" smtClean="0">
                <a:solidFill>
                  <a:schemeClr val="tx1"/>
                </a:solidFill>
                <a:latin typeface="Sakkal Majalla" panose="02000000000000000000" pitchFamily="2" charset="-78"/>
                <a:cs typeface="Sakkal Majalla" panose="02000000000000000000" pitchFamily="2" charset="-78"/>
              </a:rPr>
            </a:br>
            <a:r>
              <a:rPr lang="ar-BH" sz="3600" b="1" dirty="0" smtClean="0">
                <a:solidFill>
                  <a:schemeClr val="tx1"/>
                </a:solidFill>
                <a:latin typeface="Sakkal Majalla" panose="02000000000000000000" pitchFamily="2" charset="-78"/>
                <a:cs typeface="Sakkal Majalla" panose="02000000000000000000" pitchFamily="2" charset="-78"/>
              </a:rPr>
              <a:t>- أداة من أدوات العمل كمعدات الوقاية من أخطار العمل.</a:t>
            </a:r>
            <a:br>
              <a:rPr lang="ar-BH" sz="3600" b="1" dirty="0" smtClean="0">
                <a:solidFill>
                  <a:schemeClr val="tx1"/>
                </a:solidFill>
                <a:latin typeface="Sakkal Majalla" panose="02000000000000000000" pitchFamily="2" charset="-78"/>
                <a:cs typeface="Sakkal Majalla" panose="02000000000000000000" pitchFamily="2" charset="-78"/>
              </a:rPr>
            </a:br>
            <a:r>
              <a:rPr lang="ar-BH" sz="3600" b="1" dirty="0" smtClean="0">
                <a:solidFill>
                  <a:schemeClr val="tx1"/>
                </a:solidFill>
                <a:latin typeface="Sakkal Majalla" panose="02000000000000000000" pitchFamily="2" charset="-78"/>
                <a:cs typeface="Sakkal Majalla" panose="02000000000000000000" pitchFamily="2" charset="-78"/>
              </a:rPr>
              <a:t>- مقابل نفقات تكبدها العامل في سبيل تنفيذ العمل.</a:t>
            </a:r>
            <a:r>
              <a:rPr lang="ar-BH" sz="3200" b="1" dirty="0" smtClean="0">
                <a:solidFill>
                  <a:schemeClr val="tx1"/>
                </a:solidFill>
                <a:latin typeface="Simplified Arabic" pitchFamily="18" charset="-78"/>
                <a:cs typeface="Simplified Arabic" pitchFamily="18" charset="-78"/>
              </a:rPr>
              <a:t/>
            </a:r>
            <a:br>
              <a:rPr lang="ar-BH" sz="3200" b="1" dirty="0" smtClean="0">
                <a:solidFill>
                  <a:schemeClr val="tx1"/>
                </a:solidFill>
                <a:latin typeface="Simplified Arabic" pitchFamily="18" charset="-78"/>
                <a:cs typeface="Simplified Arabic" pitchFamily="18" charset="-78"/>
              </a:rPr>
            </a:br>
            <a:r>
              <a:rPr lang="ar-BH" sz="3200" b="1" dirty="0">
                <a:latin typeface="Simplified Arabic" pitchFamily="18" charset="-78"/>
                <a:cs typeface="Simplified Arabic" pitchFamily="18" charset="-78"/>
              </a:rPr>
              <a:t/>
            </a:r>
            <a:br>
              <a:rPr lang="ar-BH" sz="3200" b="1" dirty="0">
                <a:latin typeface="Simplified Arabic" pitchFamily="18" charset="-78"/>
                <a:cs typeface="Simplified Arabic" pitchFamily="18" charset="-78"/>
              </a:rPr>
            </a:br>
            <a:r>
              <a:rPr lang="en-US" sz="3200" b="1" dirty="0" smtClean="0">
                <a:solidFill>
                  <a:schemeClr val="tx1"/>
                </a:solidFill>
                <a:latin typeface="Simplified Arabic" pitchFamily="18" charset="-78"/>
                <a:cs typeface="Simplified Arabic" pitchFamily="18" charset="-78"/>
              </a:rPr>
              <a:t/>
            </a:r>
            <a:br>
              <a:rPr lang="en-US" sz="3200" b="1" dirty="0" smtClean="0">
                <a:solidFill>
                  <a:schemeClr val="tx1"/>
                </a:solidFill>
                <a:latin typeface="Simplified Arabic" pitchFamily="18" charset="-78"/>
                <a:cs typeface="Simplified Arabic" pitchFamily="18" charset="-78"/>
              </a:rPr>
            </a:br>
            <a:r>
              <a:rPr lang="ar-BH" sz="3200" b="1" dirty="0" smtClean="0">
                <a:solidFill>
                  <a:schemeClr val="tx1"/>
                </a:solidFill>
                <a:latin typeface="Simplified Arabic" pitchFamily="18" charset="-78"/>
                <a:cs typeface="Simplified Arabic" pitchFamily="18" charset="-78"/>
              </a:rPr>
              <a:t/>
            </a:r>
            <a:br>
              <a:rPr lang="ar-BH" sz="3200" b="1" dirty="0" smtClean="0">
                <a:solidFill>
                  <a:schemeClr val="tx1"/>
                </a:solidFill>
                <a:latin typeface="Simplified Arabic" pitchFamily="18" charset="-78"/>
                <a:cs typeface="Simplified Arabic" pitchFamily="18" charset="-78"/>
              </a:rPr>
            </a:br>
            <a:r>
              <a:rPr lang="ar-BH" sz="3200" b="1" dirty="0" smtClean="0">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rPr>
              <a:t/>
            </a:r>
            <a:br>
              <a:rPr lang="ar-BH" sz="3200" b="1" dirty="0" smtClean="0">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rPr>
            </a:br>
            <a:r>
              <a:rPr lang="ar-BH" sz="3200" b="1" dirty="0" smtClean="0">
                <a:solidFill>
                  <a:schemeClr val="tx1"/>
                </a:solidFill>
                <a:latin typeface="Sakkal Majalla" panose="02000000000000000000" pitchFamily="2" charset="-78"/>
                <a:cs typeface="Sakkal Majalla" panose="02000000000000000000" pitchFamily="2" charset="-78"/>
              </a:rPr>
              <a:t>العمولة هي أجر يدفع عادة في شكل نسب مئوية من صفقات توسط العامل في إبرامها لحساب صاحب العمل. وتعطى العمولة للوسطاء التجاريين أو المندوبين الجوابين أو السماسرة.</a:t>
            </a:r>
            <a:endParaRPr lang="en-US" sz="3200" b="1" dirty="0">
              <a:solidFill>
                <a:schemeClr val="tx1"/>
              </a:solidFill>
              <a:latin typeface="Sakkal Majalla" panose="02000000000000000000" pitchFamily="2" charset="-78"/>
              <a:cs typeface="Sakkal Majalla" panose="02000000000000000000" pitchFamily="2" charset="-78"/>
            </a:endParaRPr>
          </a:p>
        </p:txBody>
      </p:sp>
      <p:cxnSp>
        <p:nvCxnSpPr>
          <p:cNvPr id="4" name="Straight Connector 3"/>
          <p:cNvCxnSpPr/>
          <p:nvPr/>
        </p:nvCxnSpPr>
        <p:spPr>
          <a:xfrm flipV="1">
            <a:off x="273172" y="6410933"/>
            <a:ext cx="11698514" cy="1993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3181439" y="3149600"/>
            <a:ext cx="5608854" cy="91853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BH" sz="4000" b="1" dirty="0" smtClean="0">
                <a:solidFill>
                  <a:srgbClr val="FF0000"/>
                </a:solidFill>
                <a:cs typeface="AL-Mohanad"/>
              </a:rPr>
              <a:t>3 </a:t>
            </a:r>
            <a:r>
              <a:rPr lang="ar-BH" sz="4000" b="1" dirty="0">
                <a:solidFill>
                  <a:srgbClr val="FF0000"/>
                </a:solidFill>
                <a:cs typeface="AL-Mohanad"/>
              </a:rPr>
              <a:t>- </a:t>
            </a:r>
            <a:r>
              <a:rPr lang="ar-BH" sz="4000" b="1" dirty="0" smtClean="0">
                <a:solidFill>
                  <a:srgbClr val="FF0000"/>
                </a:solidFill>
                <a:cs typeface="AL-Mohanad"/>
              </a:rPr>
              <a:t>العمولات</a:t>
            </a:r>
            <a:endParaRPr lang="en-US" sz="4000" dirty="0"/>
          </a:p>
        </p:txBody>
      </p:sp>
      <p:sp>
        <p:nvSpPr>
          <p:cNvPr id="7" name="Rectangle 6"/>
          <p:cNvSpPr/>
          <p:nvPr/>
        </p:nvSpPr>
        <p:spPr>
          <a:xfrm>
            <a:off x="4503761" y="14521"/>
            <a:ext cx="2742123"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التزام صاحب العمل الوفاء بالأجر</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Rectangle 7"/>
          <p:cNvSpPr/>
          <p:nvPr/>
        </p:nvSpPr>
        <p:spPr>
          <a:xfrm>
            <a:off x="0" y="14521"/>
            <a:ext cx="14603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736344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BH" sz="3600" b="1" dirty="0" smtClean="0">
                <a:solidFill>
                  <a:schemeClr val="tx1"/>
                </a:solidFill>
                <a:latin typeface="Sakkal Majalla" panose="02000000000000000000" pitchFamily="2" charset="-78"/>
                <a:cs typeface="Sakkal Majalla" panose="02000000000000000000" pitchFamily="2" charset="-78"/>
              </a:rPr>
              <a:t>التقويم</a:t>
            </a:r>
            <a:endParaRPr lang="en-US" sz="3600" b="1" dirty="0">
              <a:solidFill>
                <a:schemeClr val="tx1"/>
              </a:solidFill>
              <a:latin typeface="Sakkal Majalla" panose="02000000000000000000" pitchFamily="2" charset="-78"/>
              <a:cs typeface="Sakkal Majalla" panose="02000000000000000000" pitchFamily="2" charset="-78"/>
            </a:endParaRPr>
          </a:p>
        </p:txBody>
      </p:sp>
      <p:sp>
        <p:nvSpPr>
          <p:cNvPr id="3" name="Content Placeholder 2"/>
          <p:cNvSpPr>
            <a:spLocks noGrp="1"/>
          </p:cNvSpPr>
          <p:nvPr>
            <p:ph idx="1"/>
          </p:nvPr>
        </p:nvSpPr>
        <p:spPr/>
        <p:txBody>
          <a:bodyPr>
            <a:normAutofit/>
          </a:bodyPr>
          <a:lstStyle/>
          <a:p>
            <a:pPr marL="742950" indent="-742950" algn="r" rtl="1">
              <a:buFont typeface="+mj-lt"/>
              <a:buAutoNum type="arabicPeriod"/>
            </a:pPr>
            <a:r>
              <a:rPr lang="ar-BH" sz="4400" b="1" dirty="0">
                <a:solidFill>
                  <a:srgbClr val="FF0000"/>
                </a:solidFill>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ماهي نسبة الساعات الإضافية الليلية؟</a:t>
            </a:r>
            <a:endParaRPr lang="en-US" sz="4400" b="1" dirty="0">
              <a:solidFill>
                <a:srgbClr val="FF0000"/>
              </a:solidFill>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endParaRPr>
          </a:p>
          <a:p>
            <a:pPr marL="0" indent="0" algn="r" rtl="1">
              <a:buNone/>
            </a:pPr>
            <a:endParaRPr lang="ar-BH" sz="3600" dirty="0" smtClean="0">
              <a:latin typeface="Sakkal Majalla" panose="02000000000000000000" pitchFamily="2" charset="-78"/>
              <a:cs typeface="Sakkal Majalla" panose="02000000000000000000" pitchFamily="2" charset="-78"/>
            </a:endParaRPr>
          </a:p>
          <a:p>
            <a:pPr algn="r" rtl="1"/>
            <a:r>
              <a:rPr lang="ar-BH" sz="3600" b="1" dirty="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125%</a:t>
            </a:r>
          </a:p>
          <a:p>
            <a:pPr algn="r" rtl="1"/>
            <a:r>
              <a:rPr lang="ar-BH" sz="3600" b="1" dirty="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110%</a:t>
            </a:r>
          </a:p>
          <a:p>
            <a:pPr algn="r" rtl="1"/>
            <a:r>
              <a:rPr lang="ar-BH" sz="3600" b="1" dirty="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150%</a:t>
            </a:r>
          </a:p>
          <a:p>
            <a:pPr algn="r" rtl="1"/>
            <a:r>
              <a:rPr lang="ar-BH" sz="3600" b="1" dirty="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165%</a:t>
            </a:r>
            <a:endParaRPr lang="en-US" sz="3600" b="1" dirty="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endParaRPr>
          </a:p>
        </p:txBody>
      </p:sp>
      <p:cxnSp>
        <p:nvCxnSpPr>
          <p:cNvPr id="5" name="Straight Connector 4"/>
          <p:cNvCxnSpPr/>
          <p:nvPr/>
        </p:nvCxnSpPr>
        <p:spPr>
          <a:xfrm>
            <a:off x="0" y="6487927"/>
            <a:ext cx="1197428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Cloud Callout 3"/>
          <p:cNvSpPr/>
          <p:nvPr/>
        </p:nvSpPr>
        <p:spPr>
          <a:xfrm rot="20476828">
            <a:off x="1018880" y="924844"/>
            <a:ext cx="2980478" cy="2313576"/>
          </a:xfrm>
          <a:prstGeom prst="cloudCallout">
            <a:avLst>
              <a:gd name="adj1" fmla="val -35378"/>
              <a:gd name="adj2" fmla="val 1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6000" dirty="0" smtClean="0">
                <a:solidFill>
                  <a:schemeClr val="tx1"/>
                </a:solidFill>
                <a:latin typeface="Sakkal Majalla" panose="02000000000000000000" pitchFamily="2" charset="-78"/>
                <a:cs typeface="Sakkal Majalla" panose="02000000000000000000" pitchFamily="2" charset="-78"/>
              </a:rPr>
              <a:t>فكر</a:t>
            </a:r>
            <a:endParaRPr lang="en-US" sz="6000" dirty="0">
              <a:solidFill>
                <a:schemeClr val="tx1"/>
              </a:solidFill>
              <a:latin typeface="Sakkal Majalla" panose="02000000000000000000" pitchFamily="2" charset="-78"/>
              <a:cs typeface="Sakkal Majalla" panose="02000000000000000000" pitchFamily="2" charset="-78"/>
            </a:endParaRPr>
          </a:p>
        </p:txBody>
      </p:sp>
      <p:sp>
        <p:nvSpPr>
          <p:cNvPr id="7" name="Rectangle 6"/>
          <p:cNvSpPr/>
          <p:nvPr/>
        </p:nvSpPr>
        <p:spPr>
          <a:xfrm>
            <a:off x="4503761" y="14521"/>
            <a:ext cx="2742123"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التزام صاحب العمل الوفاء بالأجر</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Rectangle 7"/>
          <p:cNvSpPr/>
          <p:nvPr/>
        </p:nvSpPr>
        <p:spPr>
          <a:xfrm>
            <a:off x="0" y="14521"/>
            <a:ext cx="14603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8448" y="-13515"/>
            <a:ext cx="1646183" cy="1342103"/>
          </a:xfrm>
          <a:prstGeom prst="rect">
            <a:avLst/>
          </a:prstGeom>
        </p:spPr>
      </p:pic>
      <p:sp>
        <p:nvSpPr>
          <p:cNvPr id="10" name="Rectangle 9"/>
          <p:cNvSpPr>
            <a:spLocks/>
          </p:cNvSpPr>
          <p:nvPr/>
        </p:nvSpPr>
        <p:spPr>
          <a:xfrm>
            <a:off x="8554811"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978868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BH" sz="3600" dirty="0" smtClean="0">
                <a:solidFill>
                  <a:schemeClr val="tx1"/>
                </a:solidFill>
                <a:latin typeface="Simplified Arabic" pitchFamily="18" charset="-78"/>
                <a:cs typeface="Bader" pitchFamily="2" charset="-78"/>
              </a:rPr>
              <a:t>التقويم</a:t>
            </a:r>
            <a:endParaRPr lang="en-US" sz="3600" dirty="0">
              <a:solidFill>
                <a:schemeClr val="tx1"/>
              </a:solidFill>
              <a:latin typeface="Simplified Arabic" pitchFamily="18" charset="-78"/>
              <a:cs typeface="Bader" pitchFamily="2" charset="-78"/>
            </a:endParaRPr>
          </a:p>
        </p:txBody>
      </p:sp>
      <p:sp>
        <p:nvSpPr>
          <p:cNvPr id="3" name="Content Placeholder 2"/>
          <p:cNvSpPr>
            <a:spLocks noGrp="1"/>
          </p:cNvSpPr>
          <p:nvPr>
            <p:ph idx="1"/>
          </p:nvPr>
        </p:nvSpPr>
        <p:spPr/>
        <p:txBody>
          <a:bodyPr>
            <a:normAutofit/>
          </a:bodyPr>
          <a:lstStyle/>
          <a:p>
            <a:pPr marL="742950" indent="-742950" algn="r" rtl="1">
              <a:buFont typeface="+mj-lt"/>
              <a:buAutoNum type="arabicPeriod"/>
            </a:pPr>
            <a:r>
              <a:rPr lang="ar-BH" sz="4400" b="1" dirty="0">
                <a:solidFill>
                  <a:srgbClr val="FF0000"/>
                </a:solidFill>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ماهي نسبة الساعات الإضافية الليلية؟</a:t>
            </a:r>
            <a:endParaRPr lang="en-US" sz="4400" b="1" dirty="0">
              <a:solidFill>
                <a:srgbClr val="FF0000"/>
              </a:solidFill>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endParaRPr>
          </a:p>
          <a:p>
            <a:pPr marL="0" indent="0" algn="r" rtl="1">
              <a:buNone/>
            </a:pPr>
            <a:endParaRPr lang="ar-BH" sz="3600" dirty="0" smtClean="0">
              <a:latin typeface="Sakkal Majalla" panose="02000000000000000000" pitchFamily="2" charset="-78"/>
              <a:cs typeface="Sakkal Majalla" panose="02000000000000000000" pitchFamily="2" charset="-78"/>
            </a:endParaRPr>
          </a:p>
          <a:p>
            <a:pPr algn="r" rtl="1"/>
            <a:r>
              <a:rPr lang="ar-BH" sz="3600" b="1" dirty="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125%</a:t>
            </a:r>
          </a:p>
          <a:p>
            <a:pPr algn="r" rtl="1"/>
            <a:r>
              <a:rPr lang="ar-BH" sz="3600" b="1" dirty="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110%</a:t>
            </a:r>
          </a:p>
          <a:p>
            <a:pPr algn="r" rtl="1"/>
            <a:r>
              <a:rPr lang="ar-BH" sz="3600" b="1" dirty="0">
                <a:solidFill>
                  <a:schemeClr val="accent6"/>
                </a:solidFill>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150%</a:t>
            </a:r>
          </a:p>
          <a:p>
            <a:pPr algn="r" rtl="1"/>
            <a:r>
              <a:rPr lang="ar-BH" sz="3600" b="1" dirty="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165%</a:t>
            </a:r>
            <a:endParaRPr lang="en-US" sz="3600" b="1" dirty="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endParaRPr>
          </a:p>
        </p:txBody>
      </p:sp>
      <p:cxnSp>
        <p:nvCxnSpPr>
          <p:cNvPr id="5" name="Straight Connector 4"/>
          <p:cNvCxnSpPr/>
          <p:nvPr/>
        </p:nvCxnSpPr>
        <p:spPr>
          <a:xfrm>
            <a:off x="122180" y="6417502"/>
            <a:ext cx="1185817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503761" y="14521"/>
            <a:ext cx="2742123"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التزام صاحب العمل الوفاء بالأجر</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Rectangle 7"/>
          <p:cNvSpPr/>
          <p:nvPr/>
        </p:nvSpPr>
        <p:spPr>
          <a:xfrm>
            <a:off x="0" y="14521"/>
            <a:ext cx="14603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8448" y="-13515"/>
            <a:ext cx="1646183" cy="1342103"/>
          </a:xfrm>
          <a:prstGeom prst="rect">
            <a:avLst/>
          </a:prstGeom>
        </p:spPr>
      </p:pic>
      <p:sp>
        <p:nvSpPr>
          <p:cNvPr id="10" name="Rectangle 9"/>
          <p:cNvSpPr>
            <a:spLocks/>
          </p:cNvSpPr>
          <p:nvPr/>
        </p:nvSpPr>
        <p:spPr>
          <a:xfrm>
            <a:off x="8554811"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141225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BH" sz="3600" b="1" dirty="0">
                <a:latin typeface="Sakkal Majalla" panose="02000000000000000000" pitchFamily="2" charset="-78"/>
                <a:cs typeface="Sakkal Majalla" panose="02000000000000000000" pitchFamily="2" charset="-78"/>
              </a:rPr>
              <a:t>التقويم</a:t>
            </a:r>
            <a:endParaRPr lang="en-US" sz="3600" b="1" dirty="0">
              <a:latin typeface="Sakkal Majalla" panose="02000000000000000000" pitchFamily="2" charset="-78"/>
              <a:cs typeface="Sakkal Majalla" panose="02000000000000000000" pitchFamily="2" charset="-78"/>
            </a:endParaRPr>
          </a:p>
        </p:txBody>
      </p:sp>
      <p:sp>
        <p:nvSpPr>
          <p:cNvPr id="3" name="Content Placeholder 2"/>
          <p:cNvSpPr>
            <a:spLocks noGrp="1"/>
          </p:cNvSpPr>
          <p:nvPr>
            <p:ph idx="1"/>
          </p:nvPr>
        </p:nvSpPr>
        <p:spPr/>
        <p:txBody>
          <a:bodyPr>
            <a:normAutofit/>
          </a:bodyPr>
          <a:lstStyle/>
          <a:p>
            <a:pPr marL="742950" indent="-742950" algn="r" rtl="1">
              <a:buFont typeface="+mj-lt"/>
              <a:buAutoNum type="arabicPeriod" startAt="2"/>
            </a:pPr>
            <a:r>
              <a:rPr lang="ar-BH" sz="4400" b="1" dirty="0">
                <a:solidFill>
                  <a:srgbClr val="FF0000"/>
                </a:solidFill>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ماهي نسبة </a:t>
            </a:r>
            <a:r>
              <a:rPr lang="ar-BH" sz="4400" b="1" dirty="0" smtClean="0">
                <a:solidFill>
                  <a:srgbClr val="FF0000"/>
                </a:solidFill>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الساعات </a:t>
            </a:r>
            <a:r>
              <a:rPr lang="ar-BH" sz="4400" b="1" dirty="0">
                <a:solidFill>
                  <a:srgbClr val="FF0000"/>
                </a:solidFill>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الإضافية النهارية؟</a:t>
            </a:r>
            <a:endParaRPr lang="en-US" sz="4400" b="1" dirty="0">
              <a:solidFill>
                <a:srgbClr val="FF0000"/>
              </a:solidFill>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endParaRPr>
          </a:p>
          <a:p>
            <a:pPr marL="0" indent="0" algn="r" rtl="1">
              <a:buNone/>
            </a:pPr>
            <a:endParaRPr lang="ar-BH" sz="4000" dirty="0" smtClean="0">
              <a:latin typeface="Sakkal Majalla" panose="02000000000000000000" pitchFamily="2" charset="-78"/>
              <a:cs typeface="Sakkal Majalla" panose="02000000000000000000" pitchFamily="2" charset="-78"/>
            </a:endParaRPr>
          </a:p>
          <a:p>
            <a:pPr algn="r" rtl="1"/>
            <a:r>
              <a:rPr lang="ar-BH" sz="3200" b="1" dirty="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125%</a:t>
            </a:r>
          </a:p>
          <a:p>
            <a:pPr algn="r" rtl="1"/>
            <a:r>
              <a:rPr lang="ar-BH" sz="3200" b="1" dirty="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150%</a:t>
            </a:r>
          </a:p>
          <a:p>
            <a:pPr algn="r" rtl="1"/>
            <a:r>
              <a:rPr lang="ar-BH" sz="3200" b="1" dirty="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160%</a:t>
            </a:r>
          </a:p>
          <a:p>
            <a:pPr algn="r" rtl="1"/>
            <a:r>
              <a:rPr lang="ar-BH" sz="3200" b="1" dirty="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175%</a:t>
            </a:r>
            <a:endParaRPr lang="en-US" sz="3200" b="1" dirty="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endParaRPr>
          </a:p>
        </p:txBody>
      </p:sp>
      <p:cxnSp>
        <p:nvCxnSpPr>
          <p:cNvPr id="4" name="Straight Connector 3"/>
          <p:cNvCxnSpPr/>
          <p:nvPr/>
        </p:nvCxnSpPr>
        <p:spPr>
          <a:xfrm>
            <a:off x="0" y="6407957"/>
            <a:ext cx="1203234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Cloud Callout 5"/>
          <p:cNvSpPr/>
          <p:nvPr/>
        </p:nvSpPr>
        <p:spPr>
          <a:xfrm rot="20476828">
            <a:off x="623094" y="924844"/>
            <a:ext cx="2980478" cy="2313576"/>
          </a:xfrm>
          <a:prstGeom prst="cloudCallout">
            <a:avLst>
              <a:gd name="adj1" fmla="val -35378"/>
              <a:gd name="adj2" fmla="val 1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5400" dirty="0" smtClean="0">
                <a:solidFill>
                  <a:schemeClr val="tx1"/>
                </a:solidFill>
                <a:latin typeface="Simplified Arabic" pitchFamily="18" charset="-78"/>
                <a:cs typeface="Simplified Arabic" pitchFamily="18" charset="-78"/>
              </a:rPr>
              <a:t>فكر</a:t>
            </a:r>
            <a:endParaRPr lang="en-US" sz="5400" dirty="0">
              <a:solidFill>
                <a:schemeClr val="tx1"/>
              </a:solidFill>
              <a:latin typeface="Simplified Arabic" pitchFamily="18" charset="-78"/>
              <a:cs typeface="Simplified Arabic" pitchFamily="18" charset="-78"/>
            </a:endParaRPr>
          </a:p>
        </p:txBody>
      </p:sp>
      <p:sp>
        <p:nvSpPr>
          <p:cNvPr id="7" name="Rectangle 6"/>
          <p:cNvSpPr/>
          <p:nvPr/>
        </p:nvSpPr>
        <p:spPr>
          <a:xfrm>
            <a:off x="0" y="14521"/>
            <a:ext cx="14603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8448" y="-13515"/>
            <a:ext cx="1646183" cy="1342103"/>
          </a:xfrm>
          <a:prstGeom prst="rect">
            <a:avLst/>
          </a:prstGeom>
        </p:spPr>
      </p:pic>
      <p:sp>
        <p:nvSpPr>
          <p:cNvPr id="9" name="Rectangle 8"/>
          <p:cNvSpPr>
            <a:spLocks/>
          </p:cNvSpPr>
          <p:nvPr/>
        </p:nvSpPr>
        <p:spPr>
          <a:xfrm>
            <a:off x="8554811"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172398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BH" sz="3600" b="1" dirty="0">
                <a:latin typeface="Sakkal Majalla" panose="02000000000000000000" pitchFamily="2" charset="-78"/>
                <a:cs typeface="Sakkal Majalla" panose="02000000000000000000" pitchFamily="2" charset="-78"/>
              </a:rPr>
              <a:t>التقويم</a:t>
            </a:r>
            <a:endParaRPr lang="en-US" sz="3600" b="1" dirty="0">
              <a:latin typeface="Sakkal Majalla" panose="02000000000000000000" pitchFamily="2" charset="-78"/>
              <a:cs typeface="Sakkal Majalla" panose="02000000000000000000" pitchFamily="2" charset="-78"/>
            </a:endParaRPr>
          </a:p>
        </p:txBody>
      </p:sp>
      <p:sp>
        <p:nvSpPr>
          <p:cNvPr id="3" name="Content Placeholder 2"/>
          <p:cNvSpPr>
            <a:spLocks noGrp="1"/>
          </p:cNvSpPr>
          <p:nvPr>
            <p:ph idx="1"/>
          </p:nvPr>
        </p:nvSpPr>
        <p:spPr/>
        <p:txBody>
          <a:bodyPr>
            <a:normAutofit/>
          </a:bodyPr>
          <a:lstStyle/>
          <a:p>
            <a:pPr marL="742950" indent="-742950" algn="r" rtl="1">
              <a:buFont typeface="+mj-lt"/>
              <a:buAutoNum type="arabicPeriod" startAt="2"/>
            </a:pPr>
            <a:r>
              <a:rPr lang="ar-BH" sz="4400" b="1" dirty="0">
                <a:solidFill>
                  <a:srgbClr val="FF0000"/>
                </a:solidFill>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ماهي نسبة </a:t>
            </a:r>
            <a:r>
              <a:rPr lang="ar-BH" sz="4400" b="1" dirty="0" smtClean="0">
                <a:solidFill>
                  <a:srgbClr val="FF0000"/>
                </a:solidFill>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الساعات </a:t>
            </a:r>
            <a:r>
              <a:rPr lang="ar-BH" sz="4400" b="1" dirty="0">
                <a:solidFill>
                  <a:srgbClr val="FF0000"/>
                </a:solidFill>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الإضافية النهارية؟</a:t>
            </a:r>
            <a:endParaRPr lang="en-US" sz="4400" b="1" dirty="0">
              <a:solidFill>
                <a:srgbClr val="FF0000"/>
              </a:solidFill>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endParaRPr>
          </a:p>
          <a:p>
            <a:pPr marL="0" indent="0" algn="r" rtl="1">
              <a:buNone/>
            </a:pPr>
            <a:endParaRPr lang="ar-BH" sz="4000" dirty="0" smtClean="0">
              <a:latin typeface="Sakkal Majalla" panose="02000000000000000000" pitchFamily="2" charset="-78"/>
              <a:cs typeface="Sakkal Majalla" panose="02000000000000000000" pitchFamily="2" charset="-78"/>
            </a:endParaRPr>
          </a:p>
          <a:p>
            <a:pPr algn="r" rtl="1"/>
            <a:r>
              <a:rPr lang="ar-BH" sz="3200" b="1" dirty="0">
                <a:solidFill>
                  <a:schemeClr val="accent6"/>
                </a:solidFill>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125%</a:t>
            </a:r>
          </a:p>
          <a:p>
            <a:pPr algn="r" rtl="1"/>
            <a:r>
              <a:rPr lang="ar-BH" sz="3200" b="1" dirty="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150%</a:t>
            </a:r>
          </a:p>
          <a:p>
            <a:pPr algn="r" rtl="1"/>
            <a:r>
              <a:rPr lang="ar-BH" sz="3200" b="1" dirty="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160%</a:t>
            </a:r>
          </a:p>
          <a:p>
            <a:pPr algn="r" rtl="1"/>
            <a:r>
              <a:rPr lang="ar-BH" sz="3200" b="1" dirty="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175%</a:t>
            </a:r>
            <a:endParaRPr lang="en-US" sz="3200" b="1" dirty="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endParaRPr>
          </a:p>
        </p:txBody>
      </p:sp>
      <p:cxnSp>
        <p:nvCxnSpPr>
          <p:cNvPr id="4" name="Straight Connector 3"/>
          <p:cNvCxnSpPr/>
          <p:nvPr/>
        </p:nvCxnSpPr>
        <p:spPr>
          <a:xfrm flipV="1">
            <a:off x="239485" y="6421058"/>
            <a:ext cx="11713029" cy="1993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503761" y="14521"/>
            <a:ext cx="2742123"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التزام صاحب العمل الوفاء بالأجر</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7" name="Rectangle 6"/>
          <p:cNvSpPr/>
          <p:nvPr/>
        </p:nvSpPr>
        <p:spPr>
          <a:xfrm>
            <a:off x="0" y="14521"/>
            <a:ext cx="14603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8448" y="-13515"/>
            <a:ext cx="1646183" cy="1342103"/>
          </a:xfrm>
          <a:prstGeom prst="rect">
            <a:avLst/>
          </a:prstGeom>
        </p:spPr>
      </p:pic>
      <p:sp>
        <p:nvSpPr>
          <p:cNvPr id="9" name="Rectangle 8"/>
          <p:cNvSpPr>
            <a:spLocks/>
          </p:cNvSpPr>
          <p:nvPr/>
        </p:nvSpPr>
        <p:spPr>
          <a:xfrm>
            <a:off x="8554811"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10535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ctr"/>
            <a:r>
              <a:rPr lang="ar-BH" sz="3600" b="1" dirty="0">
                <a:latin typeface="Sakkal Majalla" panose="02000000000000000000" pitchFamily="2" charset="-78"/>
                <a:cs typeface="Sakkal Majalla" panose="02000000000000000000" pitchFamily="2" charset="-78"/>
              </a:rPr>
              <a:t>التقويم</a:t>
            </a:r>
            <a:endParaRPr lang="en-US" sz="3600" b="1" dirty="0">
              <a:latin typeface="Sakkal Majalla" panose="02000000000000000000" pitchFamily="2" charset="-78"/>
              <a:cs typeface="Sakkal Majalla" panose="02000000000000000000" pitchFamily="2" charset="-78"/>
            </a:endParaRPr>
          </a:p>
        </p:txBody>
      </p:sp>
      <p:sp>
        <p:nvSpPr>
          <p:cNvPr id="5" name="Content Placeholder 2"/>
          <p:cNvSpPr>
            <a:spLocks noGrp="1"/>
          </p:cNvSpPr>
          <p:nvPr>
            <p:ph idx="1"/>
          </p:nvPr>
        </p:nvSpPr>
        <p:spPr>
          <a:xfrm>
            <a:off x="746606" y="1966625"/>
            <a:ext cx="10607194" cy="3880773"/>
          </a:xfrm>
        </p:spPr>
        <p:txBody>
          <a:bodyPr>
            <a:normAutofit fontScale="92500" lnSpcReduction="10000"/>
          </a:bodyPr>
          <a:lstStyle/>
          <a:p>
            <a:pPr marL="742950" indent="-742950" algn="r" rtl="1">
              <a:lnSpc>
                <a:spcPct val="100000"/>
              </a:lnSpc>
              <a:buFont typeface="+mj-lt"/>
              <a:buAutoNum type="arabicPeriod" startAt="4"/>
            </a:pPr>
            <a:r>
              <a:rPr lang="ar-BH" sz="4000" b="1" dirty="0">
                <a:solidFill>
                  <a:srgbClr val="FF0000"/>
                </a:solidFill>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يحصل عليها العامل نظير طاقة إضافية يبذلها أو مخاطر معينة يتعرض لها في أداء عمله:</a:t>
            </a:r>
            <a:endParaRPr lang="en-US" sz="4000" b="1" dirty="0">
              <a:solidFill>
                <a:srgbClr val="FF0000"/>
              </a:solidFill>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endParaRPr>
          </a:p>
          <a:p>
            <a:pPr marL="0" indent="0" algn="r" rtl="1">
              <a:buNone/>
            </a:pPr>
            <a:endParaRPr lang="ar-BH" sz="3600" b="1" dirty="0" smtClean="0">
              <a:solidFill>
                <a:srgbClr val="FF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r" rtl="1">
              <a:lnSpc>
                <a:spcPct val="100000"/>
              </a:lnSpc>
            </a:pPr>
            <a:r>
              <a:rPr lang="ar-BH" sz="3000" b="1" dirty="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العمولات</a:t>
            </a:r>
          </a:p>
          <a:p>
            <a:pPr algn="r" rtl="1">
              <a:lnSpc>
                <a:spcPct val="100000"/>
              </a:lnSpc>
            </a:pPr>
            <a:r>
              <a:rPr lang="ar-BH" sz="3000" b="1" dirty="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المكافأة</a:t>
            </a:r>
          </a:p>
          <a:p>
            <a:pPr algn="r" rtl="1">
              <a:lnSpc>
                <a:spcPct val="100000"/>
              </a:lnSpc>
            </a:pPr>
            <a:r>
              <a:rPr lang="ar-BH" sz="3000" b="1" dirty="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المنحة</a:t>
            </a:r>
          </a:p>
          <a:p>
            <a:pPr algn="r" rtl="1">
              <a:lnSpc>
                <a:spcPct val="100000"/>
              </a:lnSpc>
            </a:pPr>
            <a:r>
              <a:rPr lang="ar-BH" sz="3000" b="1" dirty="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البدلات</a:t>
            </a:r>
            <a:endParaRPr lang="en-US" sz="3000" b="1" dirty="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endParaRPr>
          </a:p>
        </p:txBody>
      </p:sp>
      <p:cxnSp>
        <p:nvCxnSpPr>
          <p:cNvPr id="6" name="Straight Connector 5"/>
          <p:cNvCxnSpPr/>
          <p:nvPr/>
        </p:nvCxnSpPr>
        <p:spPr>
          <a:xfrm>
            <a:off x="0" y="6416582"/>
            <a:ext cx="12192000" cy="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21186844">
            <a:off x="2550455" y="1994987"/>
            <a:ext cx="2852798" cy="4708981"/>
          </a:xfrm>
          <a:prstGeom prst="rect">
            <a:avLst/>
          </a:prstGeom>
          <a:noFill/>
        </p:spPr>
        <p:txBody>
          <a:bodyPr wrap="square" rtlCol="0">
            <a:spAutoFit/>
          </a:bodyPr>
          <a:lstStyle/>
          <a:p>
            <a:r>
              <a:rPr lang="ar-BH" sz="30000" dirty="0" smtClean="0">
                <a:solidFill>
                  <a:schemeClr val="accent6">
                    <a:lumMod val="60000"/>
                    <a:lumOff val="40000"/>
                  </a:schemeClr>
                </a:solidFill>
              </a:rPr>
              <a:t>؟</a:t>
            </a:r>
            <a:endParaRPr lang="en-US" sz="30000" dirty="0">
              <a:solidFill>
                <a:schemeClr val="accent6">
                  <a:lumMod val="60000"/>
                  <a:lumOff val="40000"/>
                </a:schemeClr>
              </a:solidFill>
            </a:endParaRPr>
          </a:p>
        </p:txBody>
      </p:sp>
      <p:sp>
        <p:nvSpPr>
          <p:cNvPr id="9" name="Rectangle 8"/>
          <p:cNvSpPr/>
          <p:nvPr/>
        </p:nvSpPr>
        <p:spPr>
          <a:xfrm>
            <a:off x="4503761" y="14521"/>
            <a:ext cx="2742123"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التزام صاحب العمل الوفاء بالأجر</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p:nvPr/>
        </p:nvSpPr>
        <p:spPr>
          <a:xfrm>
            <a:off x="0" y="14521"/>
            <a:ext cx="14603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1" name="Rectangle 10"/>
          <p:cNvSpPr>
            <a:spLocks/>
          </p:cNvSpPr>
          <p:nvPr/>
        </p:nvSpPr>
        <p:spPr>
          <a:xfrm>
            <a:off x="8554811"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ctr"/>
            <a:r>
              <a:rPr lang="ar-BH" sz="3600" b="1" dirty="0">
                <a:latin typeface="Simplified Arabic" pitchFamily="18" charset="-78"/>
                <a:cs typeface="Bader" pitchFamily="2" charset="-78"/>
              </a:rPr>
              <a:t>التقويم</a:t>
            </a:r>
            <a:endParaRPr lang="en-US" sz="3600" b="1" dirty="0">
              <a:latin typeface="Simplified Arabic" pitchFamily="18" charset="-78"/>
              <a:cs typeface="Bader" pitchFamily="2" charset="-78"/>
            </a:endParaRPr>
          </a:p>
        </p:txBody>
      </p:sp>
      <p:sp>
        <p:nvSpPr>
          <p:cNvPr id="5" name="Content Placeholder 2"/>
          <p:cNvSpPr>
            <a:spLocks noGrp="1"/>
          </p:cNvSpPr>
          <p:nvPr>
            <p:ph idx="1"/>
          </p:nvPr>
        </p:nvSpPr>
        <p:spPr>
          <a:xfrm>
            <a:off x="746606" y="1966625"/>
            <a:ext cx="10607194" cy="3880773"/>
          </a:xfrm>
        </p:spPr>
        <p:txBody>
          <a:bodyPr>
            <a:normAutofit fontScale="92500" lnSpcReduction="10000"/>
          </a:bodyPr>
          <a:lstStyle/>
          <a:p>
            <a:pPr marL="742950" indent="-742950" algn="r" rtl="1">
              <a:lnSpc>
                <a:spcPct val="100000"/>
              </a:lnSpc>
              <a:buFont typeface="+mj-lt"/>
              <a:buAutoNum type="arabicPeriod" startAt="4"/>
            </a:pPr>
            <a:r>
              <a:rPr lang="ar-BH" sz="4000" b="1" dirty="0">
                <a:solidFill>
                  <a:srgbClr val="FF0000"/>
                </a:solidFill>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يحصل عليها العامل نظير طاقة إضافية يبذلها أو مخاطر معينة يتعرض لها في أداء عمله:</a:t>
            </a:r>
            <a:endParaRPr lang="en-US" sz="4000" b="1" dirty="0">
              <a:solidFill>
                <a:srgbClr val="FF0000"/>
              </a:solidFill>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endParaRPr>
          </a:p>
          <a:p>
            <a:pPr marL="0" indent="0" algn="r" rtl="1">
              <a:buNone/>
            </a:pPr>
            <a:endParaRPr lang="ar-BH" sz="3600" b="1" dirty="0" smtClean="0">
              <a:solidFill>
                <a:srgbClr val="FF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r" rtl="1">
              <a:lnSpc>
                <a:spcPct val="100000"/>
              </a:lnSpc>
            </a:pPr>
            <a:r>
              <a:rPr lang="ar-BH" sz="3000" b="1" dirty="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العمولات</a:t>
            </a:r>
          </a:p>
          <a:p>
            <a:pPr algn="r" rtl="1">
              <a:lnSpc>
                <a:spcPct val="100000"/>
              </a:lnSpc>
            </a:pPr>
            <a:r>
              <a:rPr lang="ar-BH" sz="3000" b="1" dirty="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المكافأة</a:t>
            </a:r>
          </a:p>
          <a:p>
            <a:pPr algn="r" rtl="1">
              <a:lnSpc>
                <a:spcPct val="100000"/>
              </a:lnSpc>
            </a:pPr>
            <a:r>
              <a:rPr lang="ar-BH" sz="3000" b="1" dirty="0">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المنحة</a:t>
            </a:r>
          </a:p>
          <a:p>
            <a:pPr algn="r" rtl="1">
              <a:lnSpc>
                <a:spcPct val="100000"/>
              </a:lnSpc>
            </a:pPr>
            <a:r>
              <a:rPr lang="ar-BH" sz="3000" b="1" dirty="0">
                <a:solidFill>
                  <a:schemeClr val="accent6"/>
                </a:solidFill>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البدلات</a:t>
            </a:r>
            <a:endParaRPr lang="en-US" sz="3000" b="1" dirty="0">
              <a:solidFill>
                <a:schemeClr val="accent6"/>
              </a:solidFill>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endParaRPr>
          </a:p>
        </p:txBody>
      </p:sp>
      <p:cxnSp>
        <p:nvCxnSpPr>
          <p:cNvPr id="6" name="Straight Connector 5"/>
          <p:cNvCxnSpPr/>
          <p:nvPr/>
        </p:nvCxnSpPr>
        <p:spPr>
          <a:xfrm>
            <a:off x="159425" y="6411424"/>
            <a:ext cx="11781555" cy="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503761" y="14521"/>
            <a:ext cx="2742123"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التزام صاحب العمل الوفاء بالأجر</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p:nvPr/>
        </p:nvSpPr>
        <p:spPr>
          <a:xfrm>
            <a:off x="0" y="14521"/>
            <a:ext cx="14603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8448" y="-13515"/>
            <a:ext cx="1646183" cy="1342103"/>
          </a:xfrm>
          <a:prstGeom prst="rect">
            <a:avLst/>
          </a:prstGeom>
        </p:spPr>
      </p:pic>
      <p:sp>
        <p:nvSpPr>
          <p:cNvPr id="10" name="Rectangle 9"/>
          <p:cNvSpPr>
            <a:spLocks/>
          </p:cNvSpPr>
          <p:nvPr/>
        </p:nvSpPr>
        <p:spPr>
          <a:xfrm>
            <a:off x="8554811"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707426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23912" y="6425072"/>
            <a:ext cx="11781555" cy="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503761" y="14521"/>
            <a:ext cx="2742123"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التزام صاحب العمل الوفاء بالأجر</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p:nvPr/>
        </p:nvSpPr>
        <p:spPr>
          <a:xfrm>
            <a:off x="0" y="14521"/>
            <a:ext cx="14603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Horizontal Scroll 9"/>
          <p:cNvSpPr/>
          <p:nvPr/>
        </p:nvSpPr>
        <p:spPr>
          <a:xfrm>
            <a:off x="9504976" y="323481"/>
            <a:ext cx="2057401" cy="815934"/>
          </a:xfrm>
          <a:prstGeom prst="horizontalScroll">
            <a:avLst/>
          </a:prstGeom>
          <a:solidFill>
            <a:srgbClr val="92D05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ar-BH" sz="3600" b="1" u="sng"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انتهاء الدرس</a:t>
            </a:r>
            <a:endParaRPr lang="en-GB" sz="3600" b="1" u="sng"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
        <p:nvSpPr>
          <p:cNvPr id="11" name="Content Placeholder 6"/>
          <p:cNvSpPr>
            <a:spLocks noGrp="1"/>
          </p:cNvSpPr>
          <p:nvPr>
            <p:ph idx="1"/>
          </p:nvPr>
        </p:nvSpPr>
        <p:spPr>
          <a:xfrm>
            <a:off x="3667892" y="1371427"/>
            <a:ext cx="7894485" cy="1726615"/>
          </a:xfrm>
          <a:solidFill>
            <a:schemeClr val="accent4">
              <a:lumMod val="40000"/>
              <a:lumOff val="60000"/>
            </a:schemeClr>
          </a:solidFill>
        </p:spPr>
        <p:style>
          <a:lnRef idx="1">
            <a:schemeClr val="accent2"/>
          </a:lnRef>
          <a:fillRef idx="2">
            <a:schemeClr val="accent2"/>
          </a:fillRef>
          <a:effectRef idx="1">
            <a:schemeClr val="accent2"/>
          </a:effectRef>
          <a:fontRef idx="minor">
            <a:schemeClr val="dk1"/>
          </a:fontRef>
        </p:style>
        <p:txBody>
          <a:bodyPr>
            <a:noAutofit/>
          </a:bodyPr>
          <a:lstStyle/>
          <a:p>
            <a:pPr algn="r" rtl="1"/>
            <a:r>
              <a:rPr lang="ar-BH" sz="3200" dirty="0">
                <a:latin typeface="Simplified Arabic" pitchFamily="18" charset="-78"/>
                <a:cs typeface="Simplified Arabic" pitchFamily="18" charset="-78"/>
              </a:rPr>
              <a:t> </a:t>
            </a:r>
            <a:r>
              <a:rPr lang="ar-BH" sz="3200" dirty="0">
                <a:latin typeface="Sakkal Majalla" panose="02000000000000000000" pitchFamily="2" charset="-78"/>
                <a:cs typeface="Sakkal Majalla" panose="02000000000000000000" pitchFamily="2" charset="-78"/>
              </a:rPr>
              <a:t>يعرف الأجر وطرائق تحديده.</a:t>
            </a:r>
          </a:p>
          <a:p>
            <a:pPr algn="r" rtl="1"/>
            <a:r>
              <a:rPr lang="ar-BH" sz="3200" dirty="0">
                <a:latin typeface="Sakkal Majalla" panose="02000000000000000000" pitchFamily="2" charset="-78"/>
                <a:cs typeface="Sakkal Majalla" panose="02000000000000000000" pitchFamily="2" charset="-78"/>
              </a:rPr>
              <a:t> يعرف الأجر الأساسي والأجر الشامل.</a:t>
            </a:r>
          </a:p>
          <a:p>
            <a:pPr algn="r" rtl="1"/>
            <a:r>
              <a:rPr lang="ar-BH" sz="3200" dirty="0">
                <a:latin typeface="Sakkal Majalla" panose="02000000000000000000" pitchFamily="2" charset="-78"/>
                <a:cs typeface="Sakkal Majalla" panose="02000000000000000000" pitchFamily="2" charset="-78"/>
              </a:rPr>
              <a:t> يبين صور الأجر وملحقاته.</a:t>
            </a:r>
          </a:p>
        </p:txBody>
      </p:sp>
      <p:sp>
        <p:nvSpPr>
          <p:cNvPr id="12" name="Rectangular Callout 11"/>
          <p:cNvSpPr/>
          <p:nvPr/>
        </p:nvSpPr>
        <p:spPr>
          <a:xfrm>
            <a:off x="6678997" y="3309195"/>
            <a:ext cx="4883380" cy="1516742"/>
          </a:xfrm>
          <a:prstGeom prst="wedgeRectCallout">
            <a:avLst>
              <a:gd name="adj1" fmla="val -90011"/>
              <a:gd name="adj2" fmla="val 9546"/>
            </a:avLst>
          </a:prstGeom>
          <a:solidFill>
            <a:srgbClr val="0CA2B2"/>
          </a:solidFill>
        </p:spPr>
        <p:style>
          <a:lnRef idx="1">
            <a:schemeClr val="accent4"/>
          </a:lnRef>
          <a:fillRef idx="2">
            <a:schemeClr val="accent4"/>
          </a:fillRef>
          <a:effectRef idx="1">
            <a:schemeClr val="accent4"/>
          </a:effectRef>
          <a:fontRef idx="minor">
            <a:schemeClr val="dk1"/>
          </a:fontRef>
        </p:style>
        <p:txBody>
          <a:bodyPr rtlCol="0" anchor="ctr"/>
          <a:lstStyle/>
          <a:p>
            <a:pPr algn="r"/>
            <a:r>
              <a:rPr lang="ar-BH" sz="3600" b="1" u="sng" dirty="0">
                <a:solidFill>
                  <a:srgbClr val="FF0000"/>
                </a:solidFill>
                <a:latin typeface="Sakkal Majalla" panose="02000000000000000000" pitchFamily="2" charset="-78"/>
                <a:cs typeface="Sakkal Majalla" panose="02000000000000000000" pitchFamily="2" charset="-78"/>
              </a:rPr>
              <a:t>لمزيد من المعلومات</a:t>
            </a:r>
            <a:r>
              <a:rPr lang="ar-BH" sz="3600" b="1" u="sng" dirty="0" smtClean="0">
                <a:solidFill>
                  <a:srgbClr val="FF0000"/>
                </a:solidFill>
                <a:latin typeface="Sakkal Majalla" panose="02000000000000000000" pitchFamily="2" charset="-78"/>
                <a:cs typeface="Sakkal Majalla" panose="02000000000000000000" pitchFamily="2" charset="-78"/>
              </a:rPr>
              <a:t>:</a:t>
            </a:r>
            <a:endParaRPr lang="en-US" sz="2400" b="1" dirty="0">
              <a:solidFill>
                <a:srgbClr val="FF0000"/>
              </a:solidFill>
              <a:latin typeface="Sakkal Majalla" panose="02000000000000000000" pitchFamily="2" charset="-78"/>
              <a:cs typeface="Sakkal Majalla" panose="02000000000000000000" pitchFamily="2" charset="-78"/>
            </a:endParaRPr>
          </a:p>
          <a:p>
            <a:pPr algn="r"/>
            <a:r>
              <a:rPr lang="en-US" sz="2400" b="1" dirty="0">
                <a:solidFill>
                  <a:srgbClr val="FF0000"/>
                </a:solidFill>
                <a:latin typeface="Sakkal Majalla" panose="02000000000000000000" pitchFamily="2" charset="-78"/>
                <a:cs typeface="Sakkal Majalla" panose="02000000000000000000" pitchFamily="2" charset="-78"/>
              </a:rPr>
              <a:t>www.Edunet.com</a:t>
            </a:r>
            <a:r>
              <a:rPr lang="ar-BH" sz="2800" b="1" dirty="0">
                <a:solidFill>
                  <a:schemeClr val="tx1"/>
                </a:solidFill>
                <a:latin typeface="Sakkal Majalla" panose="02000000000000000000" pitchFamily="2" charset="-78"/>
                <a:cs typeface="Sakkal Majalla" panose="02000000000000000000" pitchFamily="2" charset="-78"/>
              </a:rPr>
              <a:t>1- زيارة البوابة التعليمية </a:t>
            </a:r>
            <a:endParaRPr lang="en-US" sz="2800" b="1" dirty="0">
              <a:solidFill>
                <a:schemeClr val="tx1"/>
              </a:solidFill>
              <a:latin typeface="Sakkal Majalla" panose="02000000000000000000" pitchFamily="2" charset="-78"/>
              <a:cs typeface="Sakkal Majalla" panose="02000000000000000000" pitchFamily="2" charset="-78"/>
            </a:endParaRPr>
          </a:p>
          <a:p>
            <a:pPr algn="r"/>
            <a:r>
              <a:rPr lang="ar-BH" sz="2800" b="1" dirty="0">
                <a:solidFill>
                  <a:schemeClr val="tx1"/>
                </a:solidFill>
                <a:latin typeface="Sakkal Majalla" panose="02000000000000000000" pitchFamily="2" charset="-78"/>
                <a:cs typeface="Sakkal Majalla" panose="02000000000000000000" pitchFamily="2" charset="-78"/>
              </a:rPr>
              <a:t>2- حل أسئلة وأنشطة الكتاب المدرسي.</a:t>
            </a:r>
            <a:endParaRPr lang="en-US" sz="2800" b="1" dirty="0">
              <a:solidFill>
                <a:schemeClr val="tx1"/>
              </a:solidFill>
              <a:latin typeface="Sakkal Majalla" panose="02000000000000000000" pitchFamily="2" charset="-78"/>
              <a:cs typeface="Sakkal Majalla" panose="02000000000000000000" pitchFamily="2" charset="-78"/>
            </a:endParaRPr>
          </a:p>
          <a:p>
            <a:pPr algn="ctr"/>
            <a:endParaRPr lang="en-GB" sz="1500" dirty="0"/>
          </a:p>
        </p:txBody>
      </p:sp>
      <p:pic>
        <p:nvPicPr>
          <p:cNvPr id="13" name="Picture 12">
            <a:extLst>
              <a:ext uri="{FF2B5EF4-FFF2-40B4-BE49-F238E27FC236}">
                <a16:creationId xmlns="" xmlns:a16="http://schemas.microsoft.com/office/drawing/2014/main" id="{DD41B4E8-A5E3-4108-8CE7-CD9102958ABF}"/>
              </a:ext>
            </a:extLst>
          </p:cNvPr>
          <p:cNvPicPr>
            <a:picLocks noChangeAspect="1"/>
          </p:cNvPicPr>
          <p:nvPr/>
        </p:nvPicPr>
        <p:blipFill rotWithShape="1">
          <a:blip r:embed="rId2"/>
          <a:srcRect l="71278" t="8769" r="3248" b="83713"/>
          <a:stretch/>
        </p:blipFill>
        <p:spPr>
          <a:xfrm>
            <a:off x="2466819" y="4067566"/>
            <a:ext cx="1965347" cy="580577"/>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8448" y="-13515"/>
            <a:ext cx="1646183" cy="1342103"/>
          </a:xfrm>
          <a:prstGeom prst="rect">
            <a:avLst/>
          </a:prstGeom>
        </p:spPr>
      </p:pic>
      <p:sp>
        <p:nvSpPr>
          <p:cNvPr id="15" name="Rectangle 14"/>
          <p:cNvSpPr>
            <a:spLocks/>
          </p:cNvSpPr>
          <p:nvPr/>
        </p:nvSpPr>
        <p:spPr>
          <a:xfrm>
            <a:off x="8554811"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656577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bg/>
                                          </p:spTgt>
                                        </p:tgtEl>
                                        <p:attrNameLst>
                                          <p:attrName>style.visibility</p:attrName>
                                        </p:attrNameLst>
                                      </p:cBhvr>
                                      <p:to>
                                        <p:strVal val="visible"/>
                                      </p:to>
                                    </p:set>
                                    <p:animEffect transition="in" filter="fade">
                                      <p:cBhvr>
                                        <p:cTn id="14" dur="1000"/>
                                        <p:tgtEl>
                                          <p:spTgt spid="11">
                                            <p:bg/>
                                          </p:spTgt>
                                        </p:tgtEl>
                                      </p:cBhvr>
                                    </p:animEffect>
                                    <p:anim calcmode="lin" valueType="num">
                                      <p:cBhvr>
                                        <p:cTn id="15" dur="1000" fill="hold"/>
                                        <p:tgtEl>
                                          <p:spTgt spid="11">
                                            <p:bg/>
                                          </p:spTgt>
                                        </p:tgtEl>
                                        <p:attrNameLst>
                                          <p:attrName>ppt_x</p:attrName>
                                        </p:attrNameLst>
                                      </p:cBhvr>
                                      <p:tavLst>
                                        <p:tav tm="0">
                                          <p:val>
                                            <p:strVal val="#ppt_x"/>
                                          </p:val>
                                        </p:tav>
                                        <p:tav tm="100000">
                                          <p:val>
                                            <p:strVal val="#ppt_x"/>
                                          </p:val>
                                        </p:tav>
                                      </p:tavLst>
                                    </p:anim>
                                    <p:anim calcmode="lin" valueType="num">
                                      <p:cBhvr>
                                        <p:cTn id="16" dur="1000" fill="hold"/>
                                        <p:tgtEl>
                                          <p:spTgt spid="11">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fade">
                                      <p:cBhvr>
                                        <p:cTn id="21" dur="1000"/>
                                        <p:tgtEl>
                                          <p:spTgt spid="11">
                                            <p:txEl>
                                              <p:pRg st="0" end="0"/>
                                            </p:txEl>
                                          </p:spTgt>
                                        </p:tgtEl>
                                      </p:cBhvr>
                                    </p:animEffect>
                                    <p:anim calcmode="lin" valueType="num">
                                      <p:cBhvr>
                                        <p:cTn id="22"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Effect transition="in" filter="fade">
                                      <p:cBhvr>
                                        <p:cTn id="28" dur="1000"/>
                                        <p:tgtEl>
                                          <p:spTgt spid="11">
                                            <p:txEl>
                                              <p:pRg st="1" end="1"/>
                                            </p:txEl>
                                          </p:spTgt>
                                        </p:tgtEl>
                                      </p:cBhvr>
                                    </p:animEffect>
                                    <p:anim calcmode="lin" valueType="num">
                                      <p:cBhvr>
                                        <p:cTn id="29"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animEffect transition="in" filter="fade">
                                      <p:cBhvr>
                                        <p:cTn id="35" dur="1000"/>
                                        <p:tgtEl>
                                          <p:spTgt spid="11">
                                            <p:txEl>
                                              <p:pRg st="2" end="2"/>
                                            </p:txEl>
                                          </p:spTgt>
                                        </p:tgtEl>
                                      </p:cBhvr>
                                    </p:animEffect>
                                    <p:anim calcmode="lin" valueType="num">
                                      <p:cBhvr>
                                        <p:cTn id="36"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build="p"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73706"/>
            <a:ext cx="10271078" cy="846163"/>
          </a:xfrm>
        </p:spPr>
        <p:txBody>
          <a:bodyPr>
            <a:normAutofit/>
          </a:bodyPr>
          <a:lstStyle/>
          <a:p>
            <a:pPr algn="r"/>
            <a:r>
              <a:rPr lang="ar-BH" sz="3600" dirty="0" smtClean="0">
                <a:solidFill>
                  <a:srgbClr val="FF0000"/>
                </a:solidFill>
                <a:latin typeface="Sakkal Majalla" panose="02000000000000000000" pitchFamily="2" charset="-78"/>
                <a:cs typeface="Sakkal Majalla" panose="02000000000000000000" pitchFamily="2" charset="-78"/>
              </a:rPr>
              <a:t>الأهداف:</a:t>
            </a:r>
            <a:endParaRPr lang="en-US" sz="3600" dirty="0">
              <a:solidFill>
                <a:srgbClr val="FF0000"/>
              </a:solidFill>
              <a:latin typeface="Sakkal Majalla" panose="02000000000000000000" pitchFamily="2" charset="-78"/>
              <a:cs typeface="Sakkal Majalla" panose="02000000000000000000" pitchFamily="2" charset="-78"/>
            </a:endParaRPr>
          </a:p>
        </p:txBody>
      </p:sp>
      <p:sp>
        <p:nvSpPr>
          <p:cNvPr id="3" name="Content Placeholder 2"/>
          <p:cNvSpPr>
            <a:spLocks noGrp="1"/>
          </p:cNvSpPr>
          <p:nvPr>
            <p:ph idx="1"/>
          </p:nvPr>
        </p:nvSpPr>
        <p:spPr>
          <a:xfrm>
            <a:off x="838200" y="1690688"/>
            <a:ext cx="10515600" cy="3825209"/>
          </a:xfrm>
          <a:noFill/>
        </p:spPr>
        <p:txBody>
          <a:bodyPr/>
          <a:lstStyle/>
          <a:p>
            <a:pPr marL="0" indent="0" algn="r" rtl="1">
              <a:buNone/>
            </a:pPr>
            <a:endParaRPr lang="en-US" b="1" dirty="0" smtClean="0">
              <a:solidFill>
                <a:srgbClr val="FF0000"/>
              </a:solidFill>
              <a:latin typeface="Simplified Arabic" pitchFamily="18" charset="-78"/>
              <a:cs typeface="Simplified Arabic" pitchFamily="18" charset="-78"/>
            </a:endParaRPr>
          </a:p>
          <a:p>
            <a:pPr marL="0" indent="0" algn="r" rtl="1">
              <a:buNone/>
            </a:pPr>
            <a:r>
              <a:rPr lang="ar-BH" sz="3200" b="1" dirty="0" smtClean="0">
                <a:solidFill>
                  <a:srgbClr val="FF0000"/>
                </a:solidFill>
                <a:latin typeface="Sakkal Majalla" panose="02000000000000000000" pitchFamily="2" charset="-78"/>
                <a:cs typeface="Sakkal Majalla" panose="02000000000000000000" pitchFamily="2" charset="-78"/>
              </a:rPr>
              <a:t>من خلال الدرس الطالب لهذا الدرس يتوقع منه </a:t>
            </a:r>
            <a:r>
              <a:rPr lang="ar-BH" sz="3200" b="1" dirty="0" smtClean="0">
                <a:solidFill>
                  <a:srgbClr val="00B050"/>
                </a:solidFill>
                <a:latin typeface="Sakkal Majalla" panose="02000000000000000000" pitchFamily="2" charset="-78"/>
                <a:cs typeface="Sakkal Majalla" panose="02000000000000000000" pitchFamily="2" charset="-78"/>
              </a:rPr>
              <a:t>أن يكون قادرًا على أن:</a:t>
            </a:r>
          </a:p>
          <a:p>
            <a:pPr marL="0" indent="0" algn="r" rtl="1">
              <a:buNone/>
            </a:pPr>
            <a:endParaRPr lang="ar-BH" b="1" dirty="0" smtClean="0">
              <a:solidFill>
                <a:srgbClr val="00B050"/>
              </a:solidFill>
              <a:latin typeface="Sakkal Majalla" panose="02000000000000000000" pitchFamily="2" charset="-78"/>
              <a:cs typeface="Sakkal Majalla" panose="02000000000000000000" pitchFamily="2" charset="-78"/>
            </a:endParaRPr>
          </a:p>
          <a:p>
            <a:pPr algn="r" rtl="1">
              <a:buFont typeface="Wingdings" panose="05000000000000000000" pitchFamily="2" charset="2"/>
              <a:buChar char="q"/>
            </a:pPr>
            <a:r>
              <a:rPr lang="ar-BH" dirty="0" smtClean="0">
                <a:latin typeface="Sakkal Majalla" panose="02000000000000000000" pitchFamily="2" charset="-78"/>
                <a:cs typeface="Sakkal Majalla" panose="02000000000000000000" pitchFamily="2" charset="-78"/>
              </a:rPr>
              <a:t> </a:t>
            </a:r>
            <a:r>
              <a:rPr lang="ar-BH" sz="3200" dirty="0" smtClean="0">
                <a:latin typeface="Sakkal Majalla" panose="02000000000000000000" pitchFamily="2" charset="-78"/>
                <a:cs typeface="Sakkal Majalla" panose="02000000000000000000" pitchFamily="2" charset="-78"/>
              </a:rPr>
              <a:t>يعرف الأجر وطرائق تحديده.</a:t>
            </a:r>
          </a:p>
          <a:p>
            <a:pPr algn="r" rtl="1">
              <a:buFont typeface="Wingdings" panose="05000000000000000000" pitchFamily="2" charset="2"/>
              <a:buChar char="q"/>
            </a:pPr>
            <a:r>
              <a:rPr lang="ar-BH" sz="3200" dirty="0" smtClean="0">
                <a:latin typeface="Sakkal Majalla" panose="02000000000000000000" pitchFamily="2" charset="-78"/>
                <a:cs typeface="Sakkal Majalla" panose="02000000000000000000" pitchFamily="2" charset="-78"/>
              </a:rPr>
              <a:t> يعرف الأجر الأساسي والأجر الشامل.</a:t>
            </a:r>
          </a:p>
          <a:p>
            <a:pPr algn="r" rtl="1">
              <a:buFont typeface="Wingdings" panose="05000000000000000000" pitchFamily="2" charset="2"/>
              <a:buChar char="q"/>
            </a:pPr>
            <a:r>
              <a:rPr lang="ar-BH" sz="3200" dirty="0" smtClean="0">
                <a:latin typeface="Sakkal Majalla" panose="02000000000000000000" pitchFamily="2" charset="-78"/>
                <a:cs typeface="Sakkal Majalla" panose="02000000000000000000" pitchFamily="2" charset="-78"/>
              </a:rPr>
              <a:t> يبين صور الأجر وملحقاته.</a:t>
            </a:r>
          </a:p>
          <a:p>
            <a:pPr marL="0" indent="0" algn="r" rtl="1">
              <a:buNone/>
            </a:pPr>
            <a:endParaRPr lang="ar-BH" dirty="0" smtClean="0"/>
          </a:p>
          <a:p>
            <a:pPr algn="r" rtl="1">
              <a:buFont typeface="Wingdings" panose="05000000000000000000" pitchFamily="2" charset="2"/>
              <a:buChar char="q"/>
            </a:pPr>
            <a:endParaRPr lang="en-US" dirty="0"/>
          </a:p>
        </p:txBody>
      </p:sp>
      <p:cxnSp>
        <p:nvCxnSpPr>
          <p:cNvPr id="4" name="Straight Connector 3"/>
          <p:cNvCxnSpPr/>
          <p:nvPr/>
        </p:nvCxnSpPr>
        <p:spPr>
          <a:xfrm>
            <a:off x="254516" y="6439055"/>
            <a:ext cx="1180011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503761" y="14521"/>
            <a:ext cx="2742123"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التزام صاحب العمل الوفاء بالأجر</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8448" y="-13515"/>
            <a:ext cx="1646183" cy="1342103"/>
          </a:xfrm>
          <a:prstGeom prst="rect">
            <a:avLst/>
          </a:prstGeom>
        </p:spPr>
      </p:pic>
      <p:sp>
        <p:nvSpPr>
          <p:cNvPr id="9" name="Rectangle 8"/>
          <p:cNvSpPr/>
          <p:nvPr/>
        </p:nvSpPr>
        <p:spPr>
          <a:xfrm>
            <a:off x="0" y="14521"/>
            <a:ext cx="14603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2" name="Rectangle 11"/>
          <p:cNvSpPr>
            <a:spLocks/>
          </p:cNvSpPr>
          <p:nvPr/>
        </p:nvSpPr>
        <p:spPr>
          <a:xfrm>
            <a:off x="8554811"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883259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2973" y="1814052"/>
            <a:ext cx="9291484" cy="1761296"/>
          </a:xfrm>
          <a:solidFill>
            <a:schemeClr val="accent6">
              <a:lumMod val="20000"/>
              <a:lumOff val="80000"/>
            </a:schemeClr>
          </a:solidFill>
        </p:spPr>
        <p:txBody>
          <a:bodyPr>
            <a:normAutofit fontScale="90000"/>
          </a:bodyPr>
          <a:lstStyle/>
          <a:p>
            <a:pPr algn="r" rtl="1"/>
            <a:r>
              <a:rPr lang="ar-BH" sz="4400" b="1" dirty="0" smtClean="0">
                <a:solidFill>
                  <a:schemeClr val="tx1"/>
                </a:solidFill>
                <a:cs typeface="AL-Mohanad" pitchFamily="2" charset="-78"/>
              </a:rPr>
              <a:t/>
            </a:r>
            <a:br>
              <a:rPr lang="ar-BH" sz="4400" b="1" dirty="0" smtClean="0">
                <a:solidFill>
                  <a:schemeClr val="tx1"/>
                </a:solidFill>
                <a:cs typeface="AL-Mohanad" pitchFamily="2" charset="-78"/>
              </a:rPr>
            </a:br>
            <a:r>
              <a:rPr lang="ar-BH" sz="4800" b="1" dirty="0" smtClean="0">
                <a:solidFill>
                  <a:srgbClr val="FF0000"/>
                </a:solidFill>
                <a:cs typeface="AL-Mohanad"/>
              </a:rPr>
              <a:t/>
            </a:r>
            <a:br>
              <a:rPr lang="ar-BH" sz="4800" b="1" dirty="0" smtClean="0">
                <a:solidFill>
                  <a:srgbClr val="FF0000"/>
                </a:solidFill>
                <a:cs typeface="AL-Mohanad"/>
              </a:rPr>
            </a:br>
            <a:r>
              <a:rPr lang="ar-BH" sz="3600" b="1" dirty="0" smtClean="0">
                <a:solidFill>
                  <a:srgbClr val="00B050"/>
                </a:solidFill>
                <a:latin typeface="Sakkal Majalla" panose="02000000000000000000" pitchFamily="2" charset="-78"/>
                <a:cs typeface="Sakkal Majalla" panose="02000000000000000000" pitchFamily="2" charset="-78"/>
              </a:rPr>
              <a:t>الأجر الأساسي:</a:t>
            </a:r>
            <a:r>
              <a:rPr lang="ar-BH" sz="3600" b="1" dirty="0" smtClean="0">
                <a:solidFill>
                  <a:schemeClr val="tx1"/>
                </a:solidFill>
                <a:latin typeface="Sakkal Majalla" panose="02000000000000000000" pitchFamily="2" charset="-78"/>
                <a:cs typeface="Sakkal Majalla" panose="02000000000000000000" pitchFamily="2" charset="-78"/>
              </a:rPr>
              <a:t/>
            </a:r>
            <a:br>
              <a:rPr lang="ar-BH" sz="3600" b="1" dirty="0" smtClean="0">
                <a:solidFill>
                  <a:schemeClr val="tx1"/>
                </a:solidFill>
                <a:latin typeface="Sakkal Majalla" panose="02000000000000000000" pitchFamily="2" charset="-78"/>
                <a:cs typeface="Sakkal Majalla" panose="02000000000000000000" pitchFamily="2" charset="-78"/>
              </a:rPr>
            </a:br>
            <a:r>
              <a:rPr lang="ar-BH" sz="3200" b="1" dirty="0" smtClean="0">
                <a:solidFill>
                  <a:schemeClr val="tx1"/>
                </a:solidFill>
                <a:latin typeface="Sakkal Majalla" panose="02000000000000000000" pitchFamily="2" charset="-78"/>
                <a:cs typeface="Sakkal Majalla" panose="02000000000000000000" pitchFamily="2" charset="-78"/>
              </a:rPr>
              <a:t> </a:t>
            </a:r>
            <a:r>
              <a:rPr lang="ar-BH" sz="3600" b="1" dirty="0" smtClean="0">
                <a:solidFill>
                  <a:schemeClr val="tx1"/>
                </a:solidFill>
                <a:latin typeface="Sakkal Majalla" panose="02000000000000000000" pitchFamily="2" charset="-78"/>
                <a:cs typeface="Sakkal Majalla" panose="02000000000000000000" pitchFamily="2" charset="-78"/>
              </a:rPr>
              <a:t>المقابل المحدد في عقد العمل الذي يدفع للعامل بصفة دورية مضافًا إليه الزيادات التي تطرأ عليه إن وجدت.</a:t>
            </a:r>
            <a:endParaRPr lang="en-US" sz="3600" b="1" dirty="0">
              <a:solidFill>
                <a:schemeClr val="tx1"/>
              </a:solidFill>
              <a:latin typeface="Sakkal Majalla" panose="02000000000000000000" pitchFamily="2" charset="-78"/>
              <a:cs typeface="Sakkal Majalla" panose="02000000000000000000" pitchFamily="2" charset="-78"/>
            </a:endParaRPr>
          </a:p>
        </p:txBody>
      </p:sp>
      <p:sp>
        <p:nvSpPr>
          <p:cNvPr id="3" name="Subtitle 2"/>
          <p:cNvSpPr>
            <a:spLocks noGrp="1"/>
          </p:cNvSpPr>
          <p:nvPr>
            <p:ph type="subTitle" idx="1"/>
          </p:nvPr>
        </p:nvSpPr>
        <p:spPr>
          <a:xfrm>
            <a:off x="1286716" y="4060710"/>
            <a:ext cx="9217741" cy="1809148"/>
          </a:xfrm>
          <a:solidFill>
            <a:schemeClr val="accent6">
              <a:lumMod val="20000"/>
              <a:lumOff val="80000"/>
            </a:schemeClr>
          </a:solidFill>
        </p:spPr>
        <p:txBody>
          <a:bodyPr>
            <a:normAutofit lnSpcReduction="10000"/>
          </a:bodyPr>
          <a:lstStyle/>
          <a:p>
            <a:pPr algn="r"/>
            <a:r>
              <a:rPr lang="ar-BH" sz="3200" b="1" dirty="0" smtClean="0">
                <a:solidFill>
                  <a:srgbClr val="00B050"/>
                </a:solidFill>
                <a:latin typeface="Sakkal Majalla" panose="02000000000000000000" pitchFamily="2" charset="-78"/>
                <a:cs typeface="Sakkal Majalla" panose="02000000000000000000" pitchFamily="2" charset="-78"/>
              </a:rPr>
              <a:t>الأجر الشامل:</a:t>
            </a:r>
          </a:p>
          <a:p>
            <a:pPr algn="r" rtl="1"/>
            <a:r>
              <a:rPr lang="ar-BH" sz="3200" b="1" dirty="0" smtClean="0">
                <a:solidFill>
                  <a:schemeClr val="tx1"/>
                </a:solidFill>
                <a:latin typeface="Sakkal Majalla" panose="02000000000000000000" pitchFamily="2" charset="-78"/>
                <a:cs typeface="Sakkal Majalla" panose="02000000000000000000" pitchFamily="2" charset="-78"/>
              </a:rPr>
              <a:t>كل ما يحصل عليه العامل لقاء عمله أيًا كان نوعه، ثابتًا أو متغيرًا، نقدًا أو عينًا، ويشمل الأجر الأساسي وملحقاته من العلاوات والبدلات والمنح والمكافآت والعمولات والمزايا الأخرى.</a:t>
            </a:r>
          </a:p>
          <a:p>
            <a:endParaRPr lang="en-US" sz="3200" dirty="0">
              <a:cs typeface="AL-Mohanad" pitchFamily="2" charset="-78"/>
            </a:endParaRPr>
          </a:p>
        </p:txBody>
      </p:sp>
      <p:cxnSp>
        <p:nvCxnSpPr>
          <p:cNvPr id="5" name="Straight Connector 4"/>
          <p:cNvCxnSpPr/>
          <p:nvPr/>
        </p:nvCxnSpPr>
        <p:spPr>
          <a:xfrm>
            <a:off x="174171" y="6425407"/>
            <a:ext cx="1180011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654711" y="0"/>
            <a:ext cx="7905135" cy="2062103"/>
          </a:xfrm>
          <a:prstGeom prst="rect">
            <a:avLst/>
          </a:prstGeom>
          <a:noFill/>
        </p:spPr>
        <p:txBody>
          <a:bodyPr wrap="square" rtlCol="0">
            <a:spAutoFit/>
          </a:bodyPr>
          <a:lstStyle/>
          <a:p>
            <a:pPr algn="r" rtl="1"/>
            <a:r>
              <a:rPr lang="ar-BH" sz="3200" b="1" dirty="0" smtClean="0">
                <a:cs typeface="Simplified Arabic" pitchFamily="2" charset="-78"/>
              </a:rPr>
              <a:t/>
            </a:r>
            <a:br>
              <a:rPr lang="ar-BH" sz="3200" b="1" dirty="0" smtClean="0">
                <a:cs typeface="Simplified Arabic" pitchFamily="2" charset="-78"/>
              </a:rPr>
            </a:br>
            <a:r>
              <a:rPr lang="ar-BH" sz="3200" b="1" dirty="0" smtClean="0">
                <a:solidFill>
                  <a:srgbClr val="FF0000"/>
                </a:solidFill>
                <a:latin typeface="Sakkal Majalla" panose="02000000000000000000" pitchFamily="2" charset="-78"/>
                <a:cs typeface="Sakkal Majalla" panose="02000000000000000000" pitchFamily="2" charset="-78"/>
              </a:rPr>
              <a:t>أ- تعريف الأجر وطرائق تحديده.</a:t>
            </a:r>
            <a:br>
              <a:rPr lang="ar-BH" sz="3200" b="1" dirty="0" smtClean="0">
                <a:solidFill>
                  <a:srgbClr val="FF0000"/>
                </a:solidFill>
                <a:latin typeface="Sakkal Majalla" panose="02000000000000000000" pitchFamily="2" charset="-78"/>
                <a:cs typeface="Sakkal Majalla" panose="02000000000000000000" pitchFamily="2" charset="-78"/>
              </a:rPr>
            </a:br>
            <a:r>
              <a:rPr lang="ar-BH" sz="3200" b="1" dirty="0" smtClean="0">
                <a:solidFill>
                  <a:srgbClr val="FF0000"/>
                </a:solidFill>
                <a:latin typeface="Sakkal Majalla" panose="02000000000000000000" pitchFamily="2" charset="-78"/>
                <a:cs typeface="Sakkal Majalla" panose="02000000000000000000" pitchFamily="2" charset="-78"/>
              </a:rPr>
              <a:t>تعريف الأجر:</a:t>
            </a:r>
            <a:r>
              <a:rPr lang="en-US" sz="3200" b="1" dirty="0" smtClean="0">
                <a:solidFill>
                  <a:srgbClr val="FF0000"/>
                </a:solidFill>
                <a:cs typeface="Simplified Arabic" pitchFamily="2" charset="-78"/>
              </a:rPr>
              <a:t/>
            </a:r>
            <a:br>
              <a:rPr lang="en-US" sz="3200" b="1" dirty="0" smtClean="0">
                <a:solidFill>
                  <a:srgbClr val="FF0000"/>
                </a:solidFill>
                <a:cs typeface="Simplified Arabic" pitchFamily="2" charset="-78"/>
              </a:rPr>
            </a:br>
            <a:endParaRPr lang="en-US" sz="3200" b="1" dirty="0">
              <a:cs typeface="Simplified Arabic" pitchFamily="2" charset="-78"/>
            </a:endParaRPr>
          </a:p>
        </p:txBody>
      </p:sp>
      <p:sp>
        <p:nvSpPr>
          <p:cNvPr id="8" name="Rectangle 7"/>
          <p:cNvSpPr/>
          <p:nvPr/>
        </p:nvSpPr>
        <p:spPr>
          <a:xfrm>
            <a:off x="4503761" y="14521"/>
            <a:ext cx="2742123"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التزام صاحب العمل الوفاء بالأجر</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p:nvPr/>
        </p:nvSpPr>
        <p:spPr>
          <a:xfrm>
            <a:off x="0" y="14521"/>
            <a:ext cx="14603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a:spLocks/>
          </p:cNvSpPr>
          <p:nvPr/>
        </p:nvSpPr>
        <p:spPr>
          <a:xfrm>
            <a:off x="8554811"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2219" y="81818"/>
            <a:ext cx="1646183" cy="1268068"/>
          </a:xfrm>
          <a:prstGeom prst="rect">
            <a:avLst/>
          </a:prstGeom>
        </p:spPr>
      </p:pic>
    </p:spTree>
    <p:extLst>
      <p:ext uri="{BB962C8B-B14F-4D97-AF65-F5344CB8AC3E}">
        <p14:creationId xmlns:p14="http://schemas.microsoft.com/office/powerpoint/2010/main" val="40235186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fade">
                                      <p:cBhvr>
                                        <p:cTn id="15" dur="2000"/>
                                        <p:tgtEl>
                                          <p:spTgt spid="3">
                                            <p:bg/>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20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7"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7657" y="1774209"/>
            <a:ext cx="10842172" cy="1622134"/>
          </a:xfrm>
          <a:solidFill>
            <a:schemeClr val="accent4">
              <a:lumMod val="20000"/>
              <a:lumOff val="80000"/>
            </a:schemeClr>
          </a:solidFill>
        </p:spPr>
        <p:txBody>
          <a:bodyPr>
            <a:normAutofit/>
          </a:bodyPr>
          <a:lstStyle/>
          <a:p>
            <a:pPr algn="just" rtl="1"/>
            <a:r>
              <a:rPr lang="ar-BH" sz="3600" dirty="0" smtClean="0">
                <a:solidFill>
                  <a:srgbClr val="FF0000"/>
                </a:solidFill>
                <a:latin typeface="Sakkal Majalla" panose="02000000000000000000" pitchFamily="2" charset="-78"/>
                <a:cs typeface="Sakkal Majalla" panose="02000000000000000000" pitchFamily="2" charset="-78"/>
              </a:rPr>
              <a:t>متى يكون للمبالغ التي يحصل عليها العامل من صاحب العمل صفة الأجر؟</a:t>
            </a:r>
            <a:r>
              <a:rPr lang="en-US" sz="3600" dirty="0" smtClean="0">
                <a:solidFill>
                  <a:srgbClr val="FF0000"/>
                </a:solidFill>
                <a:latin typeface="Sakkal Majalla" panose="02000000000000000000" pitchFamily="2" charset="-78"/>
                <a:cs typeface="Sakkal Majalla" panose="02000000000000000000" pitchFamily="2" charset="-78"/>
              </a:rPr>
              <a:t/>
            </a:r>
            <a:br>
              <a:rPr lang="en-US" sz="3600" dirty="0" smtClean="0">
                <a:solidFill>
                  <a:srgbClr val="FF0000"/>
                </a:solidFill>
                <a:latin typeface="Sakkal Majalla" panose="02000000000000000000" pitchFamily="2" charset="-78"/>
                <a:cs typeface="Sakkal Majalla" panose="02000000000000000000" pitchFamily="2" charset="-78"/>
              </a:rPr>
            </a:br>
            <a:r>
              <a:rPr lang="ar-BH" sz="3200" dirty="0" smtClean="0">
                <a:solidFill>
                  <a:srgbClr val="00B050"/>
                </a:solidFill>
                <a:latin typeface="Sakkal Majalla" panose="02000000000000000000" pitchFamily="2" charset="-78"/>
                <a:cs typeface="Sakkal Majalla" panose="02000000000000000000" pitchFamily="2" charset="-78"/>
              </a:rPr>
              <a:t>اذا كانت نظير أداء العامل العمل أو احتباسه من أجل العمل</a:t>
            </a:r>
            <a:r>
              <a:rPr lang="en-US" sz="3200" dirty="0" smtClean="0">
                <a:solidFill>
                  <a:srgbClr val="00B050"/>
                </a:solidFill>
                <a:latin typeface="Sakkal Majalla" panose="02000000000000000000" pitchFamily="2" charset="-78"/>
                <a:cs typeface="Sakkal Majalla" panose="02000000000000000000" pitchFamily="2" charset="-78"/>
              </a:rPr>
              <a:t> </a:t>
            </a:r>
            <a:r>
              <a:rPr lang="ar-BH" sz="3200" dirty="0" smtClean="0">
                <a:solidFill>
                  <a:srgbClr val="00B050"/>
                </a:solidFill>
                <a:latin typeface="Sakkal Majalla" panose="02000000000000000000" pitchFamily="2" charset="-78"/>
                <a:cs typeface="Sakkal Majalla" panose="02000000000000000000" pitchFamily="2" charset="-78"/>
              </a:rPr>
              <a:t>وتفقد صفة الأجر في الحالات الآتية:</a:t>
            </a:r>
            <a:endParaRPr lang="en-US" sz="3200" dirty="0">
              <a:solidFill>
                <a:srgbClr val="00B050"/>
              </a:solidFill>
              <a:latin typeface="Sakkal Majalla" panose="02000000000000000000" pitchFamily="2" charset="-78"/>
              <a:cs typeface="Sakkal Majalla" panose="02000000000000000000" pitchFamily="2" charset="-78"/>
            </a:endParaRPr>
          </a:p>
        </p:txBody>
      </p:sp>
      <p:sp>
        <p:nvSpPr>
          <p:cNvPr id="3" name="Subtitle 2"/>
          <p:cNvSpPr>
            <a:spLocks noGrp="1"/>
          </p:cNvSpPr>
          <p:nvPr>
            <p:ph type="subTitle" idx="1"/>
          </p:nvPr>
        </p:nvSpPr>
        <p:spPr>
          <a:xfrm>
            <a:off x="1286716" y="3921633"/>
            <a:ext cx="9235366" cy="1314044"/>
          </a:xfrm>
          <a:solidFill>
            <a:schemeClr val="accent6">
              <a:lumMod val="20000"/>
              <a:lumOff val="80000"/>
            </a:schemeClr>
          </a:solidFill>
        </p:spPr>
        <p:txBody>
          <a:bodyPr>
            <a:noAutofit/>
          </a:bodyPr>
          <a:lstStyle/>
          <a:p>
            <a:pPr marL="571500" indent="-571500" algn="r" rtl="1">
              <a:buFont typeface="Arial" panose="020B0604020202020204" pitchFamily="34" charset="0"/>
              <a:buChar char="•"/>
            </a:pPr>
            <a:r>
              <a:rPr lang="ar-BH" sz="3600" dirty="0" smtClean="0">
                <a:solidFill>
                  <a:schemeClr val="tx1"/>
                </a:solidFill>
                <a:latin typeface="Sakkal Majalla" panose="02000000000000000000" pitchFamily="2" charset="-78"/>
                <a:cs typeface="Sakkal Majalla" panose="02000000000000000000" pitchFamily="2" charset="-78"/>
              </a:rPr>
              <a:t>إذا </a:t>
            </a:r>
            <a:r>
              <a:rPr lang="ar-BH" sz="3600" dirty="0">
                <a:solidFill>
                  <a:schemeClr val="tx1"/>
                </a:solidFill>
                <a:latin typeface="Sakkal Majalla" panose="02000000000000000000" pitchFamily="2" charset="-78"/>
                <a:cs typeface="Sakkal Majalla" panose="02000000000000000000" pitchFamily="2" charset="-78"/>
              </a:rPr>
              <a:t>كان مقابل نفقه أنفقها العامل في سبيل </a:t>
            </a:r>
            <a:r>
              <a:rPr lang="ar-BH" sz="3600" dirty="0" smtClean="0">
                <a:solidFill>
                  <a:schemeClr val="tx1"/>
                </a:solidFill>
                <a:latin typeface="Sakkal Majalla" panose="02000000000000000000" pitchFamily="2" charset="-78"/>
                <a:cs typeface="Sakkal Majalla" panose="02000000000000000000" pitchFamily="2" charset="-78"/>
              </a:rPr>
              <a:t>أداء العمل.</a:t>
            </a:r>
            <a:endParaRPr lang="en-US" sz="3600" dirty="0">
              <a:latin typeface="Sakkal Majalla" panose="02000000000000000000" pitchFamily="2" charset="-78"/>
              <a:cs typeface="Sakkal Majalla" panose="02000000000000000000" pitchFamily="2" charset="-78"/>
            </a:endParaRPr>
          </a:p>
          <a:p>
            <a:pPr marL="571500" indent="-571500" algn="r" rtl="1">
              <a:buFont typeface="Arial" panose="020B0604020202020204" pitchFamily="34" charset="0"/>
              <a:buChar char="•"/>
            </a:pPr>
            <a:r>
              <a:rPr lang="ar-BH" sz="3600" dirty="0" smtClean="0">
                <a:solidFill>
                  <a:schemeClr val="tx1"/>
                </a:solidFill>
                <a:latin typeface="Sakkal Majalla" panose="02000000000000000000" pitchFamily="2" charset="-78"/>
                <a:cs typeface="Sakkal Majalla" panose="02000000000000000000" pitchFamily="2" charset="-78"/>
              </a:rPr>
              <a:t>إذا </a:t>
            </a:r>
            <a:r>
              <a:rPr lang="ar-BH" sz="3600" dirty="0">
                <a:solidFill>
                  <a:schemeClr val="tx1"/>
                </a:solidFill>
                <a:latin typeface="Sakkal Majalla" panose="02000000000000000000" pitchFamily="2" charset="-78"/>
                <a:cs typeface="Sakkal Majalla" panose="02000000000000000000" pitchFamily="2" charset="-78"/>
              </a:rPr>
              <a:t>كان تبرعًا.</a:t>
            </a:r>
            <a:endParaRPr lang="en-US" sz="3600" dirty="0">
              <a:latin typeface="Sakkal Majalla" panose="02000000000000000000" pitchFamily="2" charset="-78"/>
              <a:cs typeface="Sakkal Majalla" panose="02000000000000000000" pitchFamily="2" charset="-78"/>
            </a:endParaRPr>
          </a:p>
        </p:txBody>
      </p:sp>
      <p:sp>
        <p:nvSpPr>
          <p:cNvPr id="7" name="Rectangle 6"/>
          <p:cNvSpPr/>
          <p:nvPr/>
        </p:nvSpPr>
        <p:spPr>
          <a:xfrm>
            <a:off x="4503761" y="14521"/>
            <a:ext cx="2742123"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التزام صاحب العمل الوفاء بالأجر</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Rectangle 7"/>
          <p:cNvSpPr/>
          <p:nvPr/>
        </p:nvSpPr>
        <p:spPr>
          <a:xfrm>
            <a:off x="0" y="14521"/>
            <a:ext cx="14603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cxnSp>
        <p:nvCxnSpPr>
          <p:cNvPr id="9" name="Straight Connector 8"/>
          <p:cNvCxnSpPr/>
          <p:nvPr/>
        </p:nvCxnSpPr>
        <p:spPr>
          <a:xfrm>
            <a:off x="254516" y="6439055"/>
            <a:ext cx="1180011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8448" y="-13515"/>
            <a:ext cx="1646183" cy="1342103"/>
          </a:xfrm>
          <a:prstGeom prst="rect">
            <a:avLst/>
          </a:prstGeom>
        </p:spPr>
      </p:pic>
      <p:sp>
        <p:nvSpPr>
          <p:cNvPr id="11" name="Rectangle 10"/>
          <p:cNvSpPr>
            <a:spLocks/>
          </p:cNvSpPr>
          <p:nvPr/>
        </p:nvSpPr>
        <p:spPr>
          <a:xfrm>
            <a:off x="8554811"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791655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fade">
                                      <p:cBhvr>
                                        <p:cTn id="10" dur="2000"/>
                                        <p:tgtEl>
                                          <p:spTgt spid="3">
                                            <p:bg/>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117" y="389151"/>
            <a:ext cx="10515600" cy="1325563"/>
          </a:xfrm>
        </p:spPr>
        <p:txBody>
          <a:bodyPr>
            <a:normAutofit/>
          </a:bodyPr>
          <a:lstStyle/>
          <a:p>
            <a:pPr algn="ctr"/>
            <a:r>
              <a:rPr lang="ar-BH" sz="4000" b="1" dirty="0" smtClean="0">
                <a:solidFill>
                  <a:srgbClr val="FF0000"/>
                </a:solidFill>
                <a:latin typeface="Sakkal Majalla" panose="02000000000000000000" pitchFamily="2" charset="-78"/>
                <a:cs typeface="Sakkal Majalla" panose="02000000000000000000" pitchFamily="2" charset="-78"/>
              </a:rPr>
              <a:t>طرائق تحديد الأجر</a:t>
            </a:r>
            <a:endParaRPr lang="en-US" sz="4000" b="1" dirty="0">
              <a:solidFill>
                <a:srgbClr val="FF0000"/>
              </a:solidFill>
              <a:latin typeface="Sakkal Majalla" panose="02000000000000000000" pitchFamily="2" charset="-78"/>
              <a:cs typeface="Sakkal Majalla" panose="02000000000000000000" pitchFamily="2" charset="-78"/>
            </a:endParaRPr>
          </a:p>
        </p:txBody>
      </p:sp>
      <p:sp>
        <p:nvSpPr>
          <p:cNvPr id="4" name="Content Placeholder 3"/>
          <p:cNvSpPr>
            <a:spLocks noGrp="1"/>
          </p:cNvSpPr>
          <p:nvPr>
            <p:ph sz="half" idx="1"/>
          </p:nvPr>
        </p:nvSpPr>
        <p:spPr>
          <a:xfrm>
            <a:off x="-1408657" y="3428999"/>
            <a:ext cx="4129549" cy="2047036"/>
          </a:xfrm>
        </p:spPr>
        <p:txBody>
          <a:bodyPr>
            <a:normAutofit/>
          </a:bodyPr>
          <a:lstStyle/>
          <a:p>
            <a:pPr marL="0" indent="0" algn="ctr">
              <a:buNone/>
            </a:pPr>
            <a:endParaRPr lang="ar-BH" sz="3200" b="1" dirty="0" smtClean="0">
              <a:cs typeface="AL-Mohanad" pitchFamily="2" charset="-78"/>
            </a:endParaRPr>
          </a:p>
          <a:p>
            <a:pPr marL="0" indent="0" algn="ctr">
              <a:buNone/>
            </a:pPr>
            <a:endParaRPr lang="ar-BH" sz="3200" b="1" dirty="0" smtClean="0">
              <a:cs typeface="AL-Mohanad" pitchFamily="2" charset="-78"/>
            </a:endParaRPr>
          </a:p>
        </p:txBody>
      </p:sp>
      <p:cxnSp>
        <p:nvCxnSpPr>
          <p:cNvPr id="9" name="Straight Connector 8"/>
          <p:cNvCxnSpPr/>
          <p:nvPr/>
        </p:nvCxnSpPr>
        <p:spPr>
          <a:xfrm>
            <a:off x="373039" y="6418047"/>
            <a:ext cx="11704320" cy="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3" name="Diagram 2"/>
          <p:cNvGraphicFramePr/>
          <p:nvPr>
            <p:extLst>
              <p:ext uri="{D42A27DB-BD31-4B8C-83A1-F6EECF244321}">
                <p14:modId xmlns:p14="http://schemas.microsoft.com/office/powerpoint/2010/main" val="900941248"/>
              </p:ext>
            </p:extLst>
          </p:nvPr>
        </p:nvGraphicFramePr>
        <p:xfrm>
          <a:off x="2433483" y="1747373"/>
          <a:ext cx="5958349" cy="3857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4503761" y="14521"/>
            <a:ext cx="2742123"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التزام صاحب العمل الوفاء بالأجر</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Rectangle 7"/>
          <p:cNvSpPr/>
          <p:nvPr/>
        </p:nvSpPr>
        <p:spPr>
          <a:xfrm>
            <a:off x="0" y="14521"/>
            <a:ext cx="14603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08448" y="-13515"/>
            <a:ext cx="1646183" cy="1342103"/>
          </a:xfrm>
          <a:prstGeom prst="rect">
            <a:avLst/>
          </a:prstGeom>
        </p:spPr>
      </p:pic>
      <p:sp>
        <p:nvSpPr>
          <p:cNvPr id="11" name="Rectangle 10"/>
          <p:cNvSpPr>
            <a:spLocks/>
          </p:cNvSpPr>
          <p:nvPr/>
        </p:nvSpPr>
        <p:spPr>
          <a:xfrm>
            <a:off x="8554811"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328734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graphicEl>
                                              <a:dgm id="{9A5B5CD4-3832-43A4-B39B-3331F03FF9C2}"/>
                                            </p:graphicEl>
                                          </p:spTgt>
                                        </p:tgtEl>
                                        <p:attrNameLst>
                                          <p:attrName>style.visibility</p:attrName>
                                        </p:attrNameLst>
                                      </p:cBhvr>
                                      <p:to>
                                        <p:strVal val="visible"/>
                                      </p:to>
                                    </p:set>
                                    <p:animEffect transition="in" filter="wipe(down)">
                                      <p:cBhvr>
                                        <p:cTn id="12" dur="500"/>
                                        <p:tgtEl>
                                          <p:spTgt spid="3">
                                            <p:graphicEl>
                                              <a:dgm id="{9A5B5CD4-3832-43A4-B39B-3331F03FF9C2}"/>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graphicEl>
                                              <a:dgm id="{B7B2FD4E-FA0E-45B0-A085-F09A08348649}"/>
                                            </p:graphicEl>
                                          </p:spTgt>
                                        </p:tgtEl>
                                        <p:attrNameLst>
                                          <p:attrName>style.visibility</p:attrName>
                                        </p:attrNameLst>
                                      </p:cBhvr>
                                      <p:to>
                                        <p:strVal val="visible"/>
                                      </p:to>
                                    </p:set>
                                    <p:animEffect transition="in" filter="wipe(down)">
                                      <p:cBhvr>
                                        <p:cTn id="15" dur="500"/>
                                        <p:tgtEl>
                                          <p:spTgt spid="3">
                                            <p:graphicEl>
                                              <a:dgm id="{B7B2FD4E-FA0E-45B0-A085-F09A08348649}"/>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graphicEl>
                                              <a:dgm id="{F6889531-C60B-485A-853A-22926F0B311D}"/>
                                            </p:graphicEl>
                                          </p:spTgt>
                                        </p:tgtEl>
                                        <p:attrNameLst>
                                          <p:attrName>style.visibility</p:attrName>
                                        </p:attrNameLst>
                                      </p:cBhvr>
                                      <p:to>
                                        <p:strVal val="visible"/>
                                      </p:to>
                                    </p:set>
                                    <p:animEffect transition="in" filter="wipe(down)">
                                      <p:cBhvr>
                                        <p:cTn id="18" dur="500"/>
                                        <p:tgtEl>
                                          <p:spTgt spid="3">
                                            <p:graphicEl>
                                              <a:dgm id="{F6889531-C60B-485A-853A-22926F0B311D}"/>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graphicEl>
                                              <a:dgm id="{1DCA036F-9B98-4663-88B4-8BBB39F571B0}"/>
                                            </p:graphicEl>
                                          </p:spTgt>
                                        </p:tgtEl>
                                        <p:attrNameLst>
                                          <p:attrName>style.visibility</p:attrName>
                                        </p:attrNameLst>
                                      </p:cBhvr>
                                      <p:to>
                                        <p:strVal val="visible"/>
                                      </p:to>
                                    </p:set>
                                    <p:animEffect transition="in" filter="wipe(down)">
                                      <p:cBhvr>
                                        <p:cTn id="23" dur="500"/>
                                        <p:tgtEl>
                                          <p:spTgt spid="3">
                                            <p:graphicEl>
                                              <a:dgm id="{1DCA036F-9B98-4663-88B4-8BBB39F571B0}"/>
                                            </p:graphic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graphicEl>
                                              <a:dgm id="{5FAC558A-8CF4-4C3D-87FC-2BF6099BA89C}"/>
                                            </p:graphicEl>
                                          </p:spTgt>
                                        </p:tgtEl>
                                        <p:attrNameLst>
                                          <p:attrName>style.visibility</p:attrName>
                                        </p:attrNameLst>
                                      </p:cBhvr>
                                      <p:to>
                                        <p:strVal val="visible"/>
                                      </p:to>
                                    </p:set>
                                    <p:animEffect transition="in" filter="wipe(down)">
                                      <p:cBhvr>
                                        <p:cTn id="26" dur="500"/>
                                        <p:tgtEl>
                                          <p:spTgt spid="3">
                                            <p:graphicEl>
                                              <a:dgm id="{5FAC558A-8CF4-4C3D-87FC-2BF6099BA89C}"/>
                                            </p:graphic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
                                            <p:graphicEl>
                                              <a:dgm id="{ACFF5409-0CC1-43CA-B5C2-F9908B5153BD}"/>
                                            </p:graphicEl>
                                          </p:spTgt>
                                        </p:tgtEl>
                                        <p:attrNameLst>
                                          <p:attrName>style.visibility</p:attrName>
                                        </p:attrNameLst>
                                      </p:cBhvr>
                                      <p:to>
                                        <p:strVal val="visible"/>
                                      </p:to>
                                    </p:set>
                                    <p:animEffect transition="in" filter="wipe(down)">
                                      <p:cBhvr>
                                        <p:cTn id="29" dur="500"/>
                                        <p:tgtEl>
                                          <p:spTgt spid="3">
                                            <p:graphicEl>
                                              <a:dgm id="{ACFF5409-0CC1-43CA-B5C2-F9908B5153B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Sub>
          <a:bldDgm bld="lvlAtOnc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3539" y="619431"/>
            <a:ext cx="9235366" cy="2410967"/>
          </a:xfrm>
          <a:solidFill>
            <a:schemeClr val="accent1">
              <a:lumMod val="20000"/>
              <a:lumOff val="80000"/>
            </a:schemeClr>
          </a:solidFill>
        </p:spPr>
        <p:txBody>
          <a:bodyPr>
            <a:normAutofit fontScale="90000"/>
          </a:bodyPr>
          <a:lstStyle/>
          <a:p>
            <a:pPr algn="r" rtl="1"/>
            <a:r>
              <a:rPr lang="ar-BH" sz="4000" b="1" dirty="0" smtClean="0">
                <a:solidFill>
                  <a:schemeClr val="tx1"/>
                </a:solidFill>
                <a:cs typeface="AL-Mohanad" pitchFamily="2" charset="-78"/>
              </a:rPr>
              <a:t/>
            </a:r>
            <a:br>
              <a:rPr lang="ar-BH" sz="4000" b="1" dirty="0" smtClean="0">
                <a:solidFill>
                  <a:schemeClr val="tx1"/>
                </a:solidFill>
                <a:cs typeface="AL-Mohanad" pitchFamily="2" charset="-78"/>
              </a:rPr>
            </a:br>
            <a:r>
              <a:rPr lang="ar-BH" sz="4000" b="1" dirty="0" smtClean="0">
                <a:solidFill>
                  <a:schemeClr val="tx1"/>
                </a:solidFill>
                <a:cs typeface="AL-Mohanad" pitchFamily="2" charset="-78"/>
              </a:rPr>
              <a:t/>
            </a:r>
            <a:br>
              <a:rPr lang="ar-BH" sz="4000" b="1" dirty="0" smtClean="0">
                <a:solidFill>
                  <a:schemeClr val="tx1"/>
                </a:solidFill>
                <a:cs typeface="AL-Mohanad" pitchFamily="2" charset="-78"/>
              </a:rPr>
            </a:br>
            <a:r>
              <a:rPr lang="ar-BH" sz="4000" b="1" dirty="0">
                <a:solidFill>
                  <a:schemeClr val="tx1"/>
                </a:solidFill>
                <a:cs typeface="AL-Mohanad" pitchFamily="2" charset="-78"/>
              </a:rPr>
              <a:t/>
            </a:r>
            <a:br>
              <a:rPr lang="ar-BH" sz="4000" b="1" dirty="0">
                <a:solidFill>
                  <a:schemeClr val="tx1"/>
                </a:solidFill>
                <a:cs typeface="AL-Mohanad" pitchFamily="2" charset="-78"/>
              </a:rPr>
            </a:br>
            <a:r>
              <a:rPr lang="ar-BH" sz="3600" b="1" dirty="0" smtClean="0">
                <a:solidFill>
                  <a:srgbClr val="FF0000"/>
                </a:solidFill>
                <a:latin typeface="Sakkal Majalla" panose="02000000000000000000" pitchFamily="2" charset="-78"/>
                <a:cs typeface="Sakkal Majalla" panose="02000000000000000000" pitchFamily="2" charset="-78"/>
              </a:rPr>
              <a:t>أجب عن الآتي:</a:t>
            </a:r>
            <a:r>
              <a:rPr lang="en-US" sz="3100" b="1" dirty="0" smtClean="0">
                <a:solidFill>
                  <a:srgbClr val="FF0000"/>
                </a:solidFill>
                <a:latin typeface="Sakkal Majalla" panose="02000000000000000000" pitchFamily="2" charset="-78"/>
                <a:cs typeface="Sakkal Majalla" panose="02000000000000000000" pitchFamily="2" charset="-78"/>
              </a:rPr>
              <a:t/>
            </a:r>
            <a:br>
              <a:rPr lang="en-US" sz="3100" b="1" dirty="0" smtClean="0">
                <a:solidFill>
                  <a:srgbClr val="FF0000"/>
                </a:solidFill>
                <a:latin typeface="Sakkal Majalla" panose="02000000000000000000" pitchFamily="2" charset="-78"/>
                <a:cs typeface="Sakkal Majalla" panose="02000000000000000000" pitchFamily="2" charset="-78"/>
              </a:rPr>
            </a:br>
            <a:r>
              <a:rPr lang="ar-BH" sz="2700" b="1" dirty="0" smtClean="0">
                <a:solidFill>
                  <a:srgbClr val="00B050"/>
                </a:solidFill>
                <a:latin typeface="Sakkal Majalla" panose="02000000000000000000" pitchFamily="2" charset="-78"/>
                <a:cs typeface="Sakkal Majalla" panose="02000000000000000000" pitchFamily="2" charset="-78"/>
              </a:rPr>
              <a:t/>
            </a:r>
            <a:br>
              <a:rPr lang="ar-BH" sz="2700" b="1" dirty="0" smtClean="0">
                <a:solidFill>
                  <a:srgbClr val="00B050"/>
                </a:solidFill>
                <a:latin typeface="Sakkal Majalla" panose="02000000000000000000" pitchFamily="2" charset="-78"/>
                <a:cs typeface="Sakkal Majalla" panose="02000000000000000000" pitchFamily="2" charset="-78"/>
              </a:rPr>
            </a:br>
            <a:r>
              <a:rPr lang="ar-BH" sz="3100" b="1" dirty="0" smtClean="0">
                <a:solidFill>
                  <a:srgbClr val="00B050"/>
                </a:solidFill>
                <a:latin typeface="Sakkal Majalla" panose="02000000000000000000" pitchFamily="2" charset="-78"/>
                <a:cs typeface="Sakkal Majalla" panose="02000000000000000000" pitchFamily="2" charset="-78"/>
              </a:rPr>
              <a:t>1- عامل أجره في اليوم (20) دينارًا، ينتج (100) وحدة في (8) ساعات، على أن ينقص أجره (</a:t>
            </a:r>
            <a:r>
              <a:rPr lang="en-US" sz="3100" b="1" dirty="0" smtClean="0">
                <a:solidFill>
                  <a:srgbClr val="00B050"/>
                </a:solidFill>
                <a:latin typeface="Sakkal Majalla" panose="02000000000000000000" pitchFamily="2" charset="-78"/>
                <a:cs typeface="Sakkal Majalla" panose="02000000000000000000" pitchFamily="2" charset="-78"/>
              </a:rPr>
              <a:t>0.600</a:t>
            </a:r>
            <a:r>
              <a:rPr lang="ar-BH" sz="3100" b="1" dirty="0" smtClean="0">
                <a:solidFill>
                  <a:srgbClr val="00B050"/>
                </a:solidFill>
                <a:latin typeface="Sakkal Majalla" panose="02000000000000000000" pitchFamily="2" charset="-78"/>
                <a:cs typeface="Sakkal Majalla" panose="02000000000000000000" pitchFamily="2" charset="-78"/>
              </a:rPr>
              <a:t>) عن كل وحده ناقصة، فإذا أنتج (80) وحدة، فكم يكون أجره في ذلك اليوم؟</a:t>
            </a:r>
            <a:r>
              <a:rPr lang="en-US" sz="2200" b="1" dirty="0" smtClean="0">
                <a:solidFill>
                  <a:srgbClr val="00B050"/>
                </a:solidFill>
                <a:latin typeface="Sakkal Majalla" panose="02000000000000000000" pitchFamily="2" charset="-78"/>
                <a:cs typeface="Sakkal Majalla" panose="02000000000000000000" pitchFamily="2" charset="-78"/>
              </a:rPr>
              <a:t/>
            </a:r>
            <a:br>
              <a:rPr lang="en-US" sz="2200" b="1" dirty="0" smtClean="0">
                <a:solidFill>
                  <a:srgbClr val="00B050"/>
                </a:solidFill>
                <a:latin typeface="Sakkal Majalla" panose="02000000000000000000" pitchFamily="2" charset="-78"/>
                <a:cs typeface="Sakkal Majalla" panose="02000000000000000000" pitchFamily="2" charset="-78"/>
              </a:rPr>
            </a:br>
            <a:r>
              <a:rPr lang="ar-BH" sz="2200" b="1" dirty="0" smtClean="0">
                <a:solidFill>
                  <a:schemeClr val="tx1"/>
                </a:solidFill>
                <a:latin typeface="Sakkal Majalla" panose="02000000000000000000" pitchFamily="2" charset="-78"/>
                <a:cs typeface="Sakkal Majalla" panose="02000000000000000000" pitchFamily="2" charset="-78"/>
              </a:rPr>
              <a:t/>
            </a:r>
            <a:br>
              <a:rPr lang="ar-BH" sz="2200" b="1" dirty="0" smtClean="0">
                <a:solidFill>
                  <a:schemeClr val="tx1"/>
                </a:solidFill>
                <a:latin typeface="Sakkal Majalla" panose="02000000000000000000" pitchFamily="2" charset="-78"/>
                <a:cs typeface="Sakkal Majalla" panose="02000000000000000000" pitchFamily="2" charset="-78"/>
              </a:rPr>
            </a:br>
            <a:r>
              <a:rPr lang="ar-BH" sz="3100" b="1" dirty="0" smtClean="0">
                <a:solidFill>
                  <a:schemeClr val="tx1"/>
                </a:solidFill>
                <a:latin typeface="Sakkal Majalla" panose="02000000000000000000" pitchFamily="2" charset="-78"/>
                <a:cs typeface="Sakkal Majalla" panose="02000000000000000000" pitchFamily="2" charset="-78"/>
              </a:rPr>
              <a:t>عدد الوحدات الناقصة = 100 – 80 = 20 وحدة.</a:t>
            </a:r>
            <a:br>
              <a:rPr lang="ar-BH" sz="3100" b="1" dirty="0" smtClean="0">
                <a:solidFill>
                  <a:schemeClr val="tx1"/>
                </a:solidFill>
                <a:latin typeface="Sakkal Majalla" panose="02000000000000000000" pitchFamily="2" charset="-78"/>
                <a:cs typeface="Sakkal Majalla" panose="02000000000000000000" pitchFamily="2" charset="-78"/>
              </a:rPr>
            </a:br>
            <a:r>
              <a:rPr lang="ar-BH" sz="3100" b="1" dirty="0" smtClean="0">
                <a:solidFill>
                  <a:schemeClr val="tx1"/>
                </a:solidFill>
                <a:latin typeface="Sakkal Majalla" panose="02000000000000000000" pitchFamily="2" charset="-78"/>
                <a:cs typeface="Sakkal Majalla" panose="02000000000000000000" pitchFamily="2" charset="-78"/>
              </a:rPr>
              <a:t>قيمة الوحدات الناقصة = 20 × 0.600 = 12 دينارًا.</a:t>
            </a:r>
            <a:r>
              <a:rPr lang="en-US" sz="3100" b="1" dirty="0" smtClean="0">
                <a:solidFill>
                  <a:schemeClr val="tx1"/>
                </a:solidFill>
                <a:latin typeface="Sakkal Majalla" panose="02000000000000000000" pitchFamily="2" charset="-78"/>
                <a:cs typeface="Sakkal Majalla" panose="02000000000000000000" pitchFamily="2" charset="-78"/>
              </a:rPr>
              <a:t/>
            </a:r>
            <a:br>
              <a:rPr lang="en-US" sz="3100" b="1" dirty="0" smtClean="0">
                <a:solidFill>
                  <a:schemeClr val="tx1"/>
                </a:solidFill>
                <a:latin typeface="Sakkal Majalla" panose="02000000000000000000" pitchFamily="2" charset="-78"/>
                <a:cs typeface="Sakkal Majalla" panose="02000000000000000000" pitchFamily="2" charset="-78"/>
              </a:rPr>
            </a:br>
            <a:r>
              <a:rPr lang="ar-BH" sz="3100" b="1" dirty="0" smtClean="0">
                <a:solidFill>
                  <a:schemeClr val="tx1"/>
                </a:solidFill>
                <a:latin typeface="Sakkal Majalla" panose="02000000000000000000" pitchFamily="2" charset="-78"/>
                <a:cs typeface="Sakkal Majalla" panose="02000000000000000000" pitchFamily="2" charset="-78"/>
              </a:rPr>
              <a:t>أجره في اليوم = 20 – 12 = 8 دنانير.</a:t>
            </a:r>
            <a:endParaRPr lang="en-US" sz="3100" b="1" dirty="0">
              <a:solidFill>
                <a:schemeClr val="tx1"/>
              </a:solidFill>
              <a:latin typeface="Sakkal Majalla" panose="02000000000000000000" pitchFamily="2" charset="-78"/>
              <a:cs typeface="Sakkal Majalla" panose="02000000000000000000" pitchFamily="2" charset="-78"/>
            </a:endParaRPr>
          </a:p>
        </p:txBody>
      </p:sp>
      <p:sp>
        <p:nvSpPr>
          <p:cNvPr id="3" name="Subtitle 2"/>
          <p:cNvSpPr>
            <a:spLocks noGrp="1"/>
          </p:cNvSpPr>
          <p:nvPr>
            <p:ph type="subTitle" idx="1"/>
          </p:nvPr>
        </p:nvSpPr>
        <p:spPr>
          <a:xfrm>
            <a:off x="1003539" y="3315527"/>
            <a:ext cx="9235366" cy="2443827"/>
          </a:xfrm>
          <a:solidFill>
            <a:schemeClr val="accent4">
              <a:lumMod val="20000"/>
              <a:lumOff val="80000"/>
            </a:schemeClr>
          </a:solidFill>
        </p:spPr>
        <p:txBody>
          <a:bodyPr>
            <a:noAutofit/>
          </a:bodyPr>
          <a:lstStyle/>
          <a:p>
            <a:pPr algn="just" rtl="1"/>
            <a:r>
              <a:rPr lang="ar-BH" sz="2000" b="1" dirty="0" smtClean="0">
                <a:solidFill>
                  <a:srgbClr val="00B050"/>
                </a:solidFill>
                <a:latin typeface="Sakkal Majalla" panose="02000000000000000000" pitchFamily="2" charset="-78"/>
                <a:cs typeface="Sakkal Majalla" panose="02000000000000000000" pitchFamily="2" charset="-78"/>
              </a:rPr>
              <a:t>2-</a:t>
            </a:r>
            <a:r>
              <a:rPr lang="ar-BH" sz="3200" b="1" dirty="0" smtClean="0">
                <a:solidFill>
                  <a:srgbClr val="00B050"/>
                </a:solidFill>
                <a:latin typeface="Sakkal Majalla" panose="02000000000000000000" pitchFamily="2" charset="-78"/>
                <a:cs typeface="Sakkal Majalla" panose="02000000000000000000" pitchFamily="2" charset="-78"/>
              </a:rPr>
              <a:t> عامل أجره في اليوم (12) دينارًا، ينتج (50) وحدة في (8) ساعات، على أن يزيد أجره (0.800) عن كل وحدة إضافية، فإذا أنتج (60) وحدة، فكم يكون أجره؟</a:t>
            </a:r>
            <a:endParaRPr lang="en-US" sz="3200" b="1" dirty="0" smtClean="0">
              <a:solidFill>
                <a:srgbClr val="00B050"/>
              </a:solidFill>
              <a:latin typeface="Sakkal Majalla" panose="02000000000000000000" pitchFamily="2" charset="-78"/>
              <a:cs typeface="Sakkal Majalla" panose="02000000000000000000" pitchFamily="2" charset="-78"/>
            </a:endParaRPr>
          </a:p>
          <a:p>
            <a:pPr algn="just" rtl="1"/>
            <a:r>
              <a:rPr lang="ar-BH" sz="2800" b="1" dirty="0" smtClean="0">
                <a:solidFill>
                  <a:schemeClr val="tx1"/>
                </a:solidFill>
                <a:latin typeface="Sakkal Majalla" panose="02000000000000000000" pitchFamily="2" charset="-78"/>
                <a:cs typeface="Sakkal Majalla" panose="02000000000000000000" pitchFamily="2" charset="-78"/>
              </a:rPr>
              <a:t>عدد الوحدات الإضافية = 60 – 50 = 10 وحدات.</a:t>
            </a:r>
          </a:p>
          <a:p>
            <a:pPr algn="just" rtl="1"/>
            <a:r>
              <a:rPr lang="ar-BH" sz="2800" b="1" dirty="0" smtClean="0">
                <a:solidFill>
                  <a:schemeClr val="tx1"/>
                </a:solidFill>
                <a:latin typeface="Sakkal Majalla" panose="02000000000000000000" pitchFamily="2" charset="-78"/>
                <a:cs typeface="Sakkal Majalla" panose="02000000000000000000" pitchFamily="2" charset="-78"/>
              </a:rPr>
              <a:t>قيمة الوحدات الإضافية = 10 × 0.800 = 8 دنانير.</a:t>
            </a:r>
          </a:p>
          <a:p>
            <a:pPr algn="just" rtl="1"/>
            <a:r>
              <a:rPr lang="ar-BH" sz="2800" b="1" dirty="0" smtClean="0">
                <a:solidFill>
                  <a:schemeClr val="tx1"/>
                </a:solidFill>
                <a:latin typeface="Sakkal Majalla" panose="02000000000000000000" pitchFamily="2" charset="-78"/>
                <a:cs typeface="Sakkal Majalla" panose="02000000000000000000" pitchFamily="2" charset="-78"/>
              </a:rPr>
              <a:t>أجره في اليوم = 12 + 8 = 20 دينارًا.</a:t>
            </a:r>
            <a:r>
              <a:rPr lang="en-US" sz="2800" b="1" dirty="0" smtClean="0">
                <a:solidFill>
                  <a:schemeClr val="tx1"/>
                </a:solidFill>
                <a:latin typeface="Sakkal Majalla" panose="02000000000000000000" pitchFamily="2" charset="-78"/>
                <a:cs typeface="Sakkal Majalla" panose="02000000000000000000" pitchFamily="2" charset="-78"/>
              </a:rPr>
              <a:t> </a:t>
            </a:r>
            <a:endParaRPr lang="ar-BH" sz="2800" b="1" dirty="0" smtClean="0">
              <a:solidFill>
                <a:schemeClr val="tx1"/>
              </a:solidFill>
              <a:latin typeface="Sakkal Majalla" panose="02000000000000000000" pitchFamily="2" charset="-78"/>
              <a:cs typeface="Sakkal Majalla" panose="02000000000000000000" pitchFamily="2" charset="-78"/>
            </a:endParaRPr>
          </a:p>
          <a:p>
            <a:pPr algn="just" rtl="1"/>
            <a:endParaRPr lang="ar-BH" sz="2800" b="1" dirty="0" smtClean="0">
              <a:solidFill>
                <a:schemeClr val="tx1"/>
              </a:solidFill>
              <a:latin typeface="Simplified Arabic" pitchFamily="18" charset="-78"/>
              <a:cs typeface="Simplified Arabic" pitchFamily="18" charset="-78"/>
            </a:endParaRPr>
          </a:p>
          <a:p>
            <a:pPr algn="just" rtl="1"/>
            <a:endParaRPr lang="en-US" sz="2800" dirty="0">
              <a:latin typeface="Simplified Arabic" pitchFamily="18" charset="-78"/>
              <a:cs typeface="Simplified Arabic" pitchFamily="18" charset="-78"/>
            </a:endParaRPr>
          </a:p>
        </p:txBody>
      </p:sp>
      <p:cxnSp>
        <p:nvCxnSpPr>
          <p:cNvPr id="4" name="Straight Connector 3"/>
          <p:cNvCxnSpPr/>
          <p:nvPr/>
        </p:nvCxnSpPr>
        <p:spPr>
          <a:xfrm>
            <a:off x="173304" y="6418048"/>
            <a:ext cx="1191622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503761" y="14521"/>
            <a:ext cx="2742123"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التزام صاحب العمل الوفاء بالأجر</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7" name="Rectangle 6"/>
          <p:cNvSpPr/>
          <p:nvPr/>
        </p:nvSpPr>
        <p:spPr>
          <a:xfrm>
            <a:off x="0" y="14521"/>
            <a:ext cx="14603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8448" y="-13515"/>
            <a:ext cx="1646183" cy="1342103"/>
          </a:xfrm>
          <a:prstGeom prst="rect">
            <a:avLst/>
          </a:prstGeom>
        </p:spPr>
      </p:pic>
      <p:sp>
        <p:nvSpPr>
          <p:cNvPr id="9" name="Rectangle 8"/>
          <p:cNvSpPr>
            <a:spLocks/>
          </p:cNvSpPr>
          <p:nvPr/>
        </p:nvSpPr>
        <p:spPr>
          <a:xfrm>
            <a:off x="8554811"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27440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fade">
                                      <p:cBhvr>
                                        <p:cTn id="10" dur="2000"/>
                                        <p:tgtEl>
                                          <p:spTgt spid="3">
                                            <p:bg/>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2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20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8645" y="870857"/>
            <a:ext cx="9398014" cy="2528716"/>
          </a:xfrm>
          <a:solidFill>
            <a:schemeClr val="accent1">
              <a:lumMod val="20000"/>
              <a:lumOff val="80000"/>
            </a:schemeClr>
          </a:solidFill>
        </p:spPr>
        <p:txBody>
          <a:bodyPr>
            <a:normAutofit fontScale="90000"/>
          </a:bodyPr>
          <a:lstStyle/>
          <a:p>
            <a:pPr algn="r" rtl="1"/>
            <a:r>
              <a:rPr lang="ar-BH" sz="2800" b="1" dirty="0" smtClean="0">
                <a:solidFill>
                  <a:srgbClr val="FF0000"/>
                </a:solidFill>
                <a:latin typeface="Simplified Arabic" pitchFamily="18" charset="-78"/>
                <a:cs typeface="Simplified Arabic" pitchFamily="18" charset="-78"/>
              </a:rPr>
              <a:t>أجب عن الآتي:</a:t>
            </a:r>
            <a:r>
              <a:rPr lang="ar-BH" sz="2800" b="1" dirty="0" smtClean="0">
                <a:solidFill>
                  <a:schemeClr val="tx1"/>
                </a:solidFill>
                <a:latin typeface="Simplified Arabic" pitchFamily="18" charset="-78"/>
                <a:cs typeface="Simplified Arabic" pitchFamily="18" charset="-78"/>
              </a:rPr>
              <a:t/>
            </a:r>
            <a:br>
              <a:rPr lang="ar-BH" sz="2800" b="1" dirty="0" smtClean="0">
                <a:solidFill>
                  <a:schemeClr val="tx1"/>
                </a:solidFill>
                <a:latin typeface="Simplified Arabic" pitchFamily="18" charset="-78"/>
                <a:cs typeface="Simplified Arabic" pitchFamily="18" charset="-78"/>
              </a:rPr>
            </a:br>
            <a:r>
              <a:rPr lang="ar-BH" sz="2800" b="1" dirty="0" smtClean="0">
                <a:solidFill>
                  <a:schemeClr val="tx1"/>
                </a:solidFill>
                <a:latin typeface="Simplified Arabic" pitchFamily="18" charset="-78"/>
                <a:cs typeface="Simplified Arabic" pitchFamily="18" charset="-78"/>
              </a:rPr>
              <a:t/>
            </a:r>
            <a:br>
              <a:rPr lang="ar-BH" sz="2800" b="1" dirty="0" smtClean="0">
                <a:solidFill>
                  <a:schemeClr val="tx1"/>
                </a:solidFill>
                <a:latin typeface="Simplified Arabic" pitchFamily="18" charset="-78"/>
                <a:cs typeface="Simplified Arabic" pitchFamily="18" charset="-78"/>
              </a:rPr>
            </a:br>
            <a:r>
              <a:rPr lang="ar-BH" sz="2400" b="1" dirty="0">
                <a:latin typeface="Sakkal Majalla" panose="02000000000000000000" pitchFamily="2" charset="-78"/>
                <a:ea typeface="+mn-ea"/>
                <a:cs typeface="Sakkal Majalla" panose="02000000000000000000" pitchFamily="2" charset="-78"/>
              </a:rPr>
              <a:t>3</a:t>
            </a:r>
            <a:r>
              <a:rPr lang="ar-BH" sz="2400" b="1" dirty="0">
                <a:solidFill>
                  <a:srgbClr val="00B050"/>
                </a:solidFill>
                <a:latin typeface="Sakkal Majalla" panose="02000000000000000000" pitchFamily="2" charset="-78"/>
                <a:ea typeface="+mn-ea"/>
                <a:cs typeface="Sakkal Majalla" panose="02000000000000000000" pitchFamily="2" charset="-78"/>
              </a:rPr>
              <a:t>- </a:t>
            </a:r>
            <a:r>
              <a:rPr lang="ar-BH" sz="3100" b="1" dirty="0">
                <a:solidFill>
                  <a:srgbClr val="00B050"/>
                </a:solidFill>
                <a:latin typeface="Sakkal Majalla" panose="02000000000000000000" pitchFamily="2" charset="-78"/>
                <a:ea typeface="+mn-ea"/>
                <a:cs typeface="Sakkal Majalla" panose="02000000000000000000" pitchFamily="2" charset="-78"/>
              </a:rPr>
              <a:t>عامل أجره في اليوم </a:t>
            </a:r>
            <a:r>
              <a:rPr lang="en-US" sz="3100" b="1" dirty="0">
                <a:solidFill>
                  <a:srgbClr val="00B050"/>
                </a:solidFill>
                <a:latin typeface="Sakkal Majalla" panose="02000000000000000000" pitchFamily="2" charset="-78"/>
                <a:ea typeface="+mn-ea"/>
                <a:cs typeface="Sakkal Majalla" panose="02000000000000000000" pitchFamily="2" charset="-78"/>
              </a:rPr>
              <a:t>)</a:t>
            </a:r>
            <a:r>
              <a:rPr lang="ar-BH" sz="3100" b="1" dirty="0">
                <a:solidFill>
                  <a:srgbClr val="00B050"/>
                </a:solidFill>
                <a:latin typeface="Sakkal Majalla" panose="02000000000000000000" pitchFamily="2" charset="-78"/>
                <a:ea typeface="+mn-ea"/>
                <a:cs typeface="Sakkal Majalla" panose="02000000000000000000" pitchFamily="2" charset="-78"/>
              </a:rPr>
              <a:t>25) </a:t>
            </a:r>
            <a:r>
              <a:rPr lang="ar-BH" sz="3100" b="1" dirty="0" smtClean="0">
                <a:solidFill>
                  <a:srgbClr val="00B050"/>
                </a:solidFill>
                <a:latin typeface="Sakkal Majalla" panose="02000000000000000000" pitchFamily="2" charset="-78"/>
                <a:ea typeface="+mn-ea"/>
                <a:cs typeface="Sakkal Majalla" panose="02000000000000000000" pitchFamily="2" charset="-78"/>
              </a:rPr>
              <a:t>دينارًا، ينتج </a:t>
            </a:r>
            <a:r>
              <a:rPr lang="ar-BH" sz="3100" b="1" dirty="0">
                <a:solidFill>
                  <a:srgbClr val="00B050"/>
                </a:solidFill>
                <a:latin typeface="Sakkal Majalla" panose="02000000000000000000" pitchFamily="2" charset="-78"/>
                <a:ea typeface="+mn-ea"/>
                <a:cs typeface="Sakkal Majalla" panose="02000000000000000000" pitchFamily="2" charset="-78"/>
              </a:rPr>
              <a:t>(120) وحدة في (8) ساعات، على أن ينقص أجره (0.400) عن كل وحده ناقصة، فإذا أنتج (90) وحدة، فكم يكون أجره في ذلك اليوم</a:t>
            </a:r>
            <a:r>
              <a:rPr lang="ar-BH" sz="3100" b="1" dirty="0" smtClean="0">
                <a:solidFill>
                  <a:srgbClr val="00B050"/>
                </a:solidFill>
                <a:latin typeface="Sakkal Majalla" panose="02000000000000000000" pitchFamily="2" charset="-78"/>
                <a:ea typeface="+mn-ea"/>
                <a:cs typeface="Sakkal Majalla" panose="02000000000000000000" pitchFamily="2" charset="-78"/>
              </a:rPr>
              <a:t>؟</a:t>
            </a:r>
            <a:r>
              <a:rPr lang="en-US" sz="2200" b="1" u="sng" dirty="0" smtClean="0">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rPr>
              <a:t/>
            </a:r>
            <a:br>
              <a:rPr lang="en-US" sz="2200" b="1" u="sng" dirty="0" smtClean="0">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rPr>
            </a:br>
            <a:r>
              <a:rPr lang="ar-BH" sz="2200" b="1" u="sng" dirty="0">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rPr>
              <a:t/>
            </a:r>
            <a:br>
              <a:rPr lang="ar-BH" sz="2200" b="1" u="sng" dirty="0">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rPr>
            </a:br>
            <a:r>
              <a:rPr lang="ar-BH" sz="2200" b="1" dirty="0">
                <a:latin typeface="Sakkal Majalla" panose="02000000000000000000" pitchFamily="2" charset="-78"/>
                <a:cs typeface="Sakkal Majalla" panose="02000000000000000000" pitchFamily="2" charset="-78"/>
              </a:rPr>
              <a:t>عدد الوحدات الناقصة = 120 – 90 = 30 وحدة.</a:t>
            </a:r>
            <a:br>
              <a:rPr lang="ar-BH" sz="2200" b="1" dirty="0">
                <a:latin typeface="Sakkal Majalla" panose="02000000000000000000" pitchFamily="2" charset="-78"/>
                <a:cs typeface="Sakkal Majalla" panose="02000000000000000000" pitchFamily="2" charset="-78"/>
              </a:rPr>
            </a:br>
            <a:r>
              <a:rPr lang="ar-BH" sz="2200" b="1" dirty="0">
                <a:latin typeface="Sakkal Majalla" panose="02000000000000000000" pitchFamily="2" charset="-78"/>
                <a:cs typeface="Sakkal Majalla" panose="02000000000000000000" pitchFamily="2" charset="-78"/>
              </a:rPr>
              <a:t>قيمة الوحدات الناقصة = 30 × 0.400 = 12 </a:t>
            </a:r>
            <a:r>
              <a:rPr lang="ar-BH" sz="2200" b="1" dirty="0" smtClean="0">
                <a:latin typeface="Sakkal Majalla" panose="02000000000000000000" pitchFamily="2" charset="-78"/>
                <a:cs typeface="Sakkal Majalla" panose="02000000000000000000" pitchFamily="2" charset="-78"/>
              </a:rPr>
              <a:t>دينارًا.</a:t>
            </a:r>
            <a:r>
              <a:rPr lang="en-US" sz="2200" b="1" dirty="0">
                <a:latin typeface="Sakkal Majalla" panose="02000000000000000000" pitchFamily="2" charset="-78"/>
                <a:cs typeface="Sakkal Majalla" panose="02000000000000000000" pitchFamily="2" charset="-78"/>
              </a:rPr>
              <a:t/>
            </a:r>
            <a:br>
              <a:rPr lang="en-US" sz="2200" b="1" dirty="0">
                <a:latin typeface="Sakkal Majalla" panose="02000000000000000000" pitchFamily="2" charset="-78"/>
                <a:cs typeface="Sakkal Majalla" panose="02000000000000000000" pitchFamily="2" charset="-78"/>
              </a:rPr>
            </a:br>
            <a:r>
              <a:rPr lang="ar-BH" sz="2200" b="1" dirty="0">
                <a:latin typeface="Sakkal Majalla" panose="02000000000000000000" pitchFamily="2" charset="-78"/>
                <a:cs typeface="Sakkal Majalla" panose="02000000000000000000" pitchFamily="2" charset="-78"/>
              </a:rPr>
              <a:t>أجره في اليوم = 25 – 12 = 13 </a:t>
            </a:r>
            <a:r>
              <a:rPr lang="ar-BH" sz="2200" b="1" dirty="0" smtClean="0">
                <a:latin typeface="Sakkal Majalla" panose="02000000000000000000" pitchFamily="2" charset="-78"/>
                <a:cs typeface="Sakkal Majalla" panose="02000000000000000000" pitchFamily="2" charset="-78"/>
              </a:rPr>
              <a:t>دينارًا.</a:t>
            </a:r>
            <a:endParaRPr lang="en-US" sz="2200" b="1" dirty="0">
              <a:latin typeface="Sakkal Majalla" panose="02000000000000000000" pitchFamily="2" charset="-78"/>
              <a:cs typeface="Sakkal Majalla" panose="02000000000000000000" pitchFamily="2" charset="-78"/>
            </a:endParaRPr>
          </a:p>
        </p:txBody>
      </p:sp>
      <p:sp>
        <p:nvSpPr>
          <p:cNvPr id="3" name="Subtitle 2"/>
          <p:cNvSpPr>
            <a:spLocks noGrp="1"/>
          </p:cNvSpPr>
          <p:nvPr>
            <p:ph type="subTitle" idx="1"/>
          </p:nvPr>
        </p:nvSpPr>
        <p:spPr>
          <a:xfrm>
            <a:off x="958645" y="3473176"/>
            <a:ext cx="9398014" cy="2747515"/>
          </a:xfrm>
          <a:solidFill>
            <a:schemeClr val="accent4">
              <a:lumMod val="20000"/>
              <a:lumOff val="80000"/>
            </a:schemeClr>
          </a:solidFill>
        </p:spPr>
        <p:txBody>
          <a:bodyPr>
            <a:noAutofit/>
          </a:bodyPr>
          <a:lstStyle/>
          <a:p>
            <a:pPr algn="just" rtl="1"/>
            <a:r>
              <a:rPr lang="en-US" sz="2000" b="1" dirty="0">
                <a:latin typeface="Simplified Arabic" pitchFamily="18" charset="-78"/>
                <a:cs typeface="Simplified Arabic" pitchFamily="18" charset="-78"/>
              </a:rPr>
              <a:t>4</a:t>
            </a:r>
            <a:r>
              <a:rPr lang="ar-BH" sz="2800" b="1" dirty="0">
                <a:solidFill>
                  <a:srgbClr val="00B050"/>
                </a:solidFill>
                <a:latin typeface="Sakkal Majalla" panose="02000000000000000000" pitchFamily="2" charset="-78"/>
                <a:cs typeface="Sakkal Majalla" panose="02000000000000000000" pitchFamily="2" charset="-78"/>
              </a:rPr>
              <a:t>-يعمل محمد </a:t>
            </a:r>
            <a:r>
              <a:rPr lang="ar-BH" sz="2800" b="1" dirty="0" smtClean="0">
                <a:solidFill>
                  <a:srgbClr val="00B050"/>
                </a:solidFill>
                <a:latin typeface="Sakkal Majalla" panose="02000000000000000000" pitchFamily="2" charset="-78"/>
                <a:cs typeface="Sakkal Majalla" panose="02000000000000000000" pitchFamily="2" charset="-78"/>
              </a:rPr>
              <a:t> في </a:t>
            </a:r>
            <a:r>
              <a:rPr lang="ar-BH" sz="2800" b="1" dirty="0">
                <a:solidFill>
                  <a:srgbClr val="00B050"/>
                </a:solidFill>
                <a:latin typeface="Sakkal Majalla" panose="02000000000000000000" pitchFamily="2" charset="-78"/>
                <a:cs typeface="Sakkal Majalla" panose="02000000000000000000" pitchFamily="2" charset="-78"/>
              </a:rPr>
              <a:t>إحدى الشركات براتب وقدره 540 </a:t>
            </a:r>
            <a:r>
              <a:rPr lang="ar-BH" sz="2800" b="1" dirty="0" smtClean="0">
                <a:solidFill>
                  <a:srgbClr val="00B050"/>
                </a:solidFill>
                <a:latin typeface="Sakkal Majalla" panose="02000000000000000000" pitchFamily="2" charset="-78"/>
                <a:cs typeface="Sakkal Majalla" panose="02000000000000000000" pitchFamily="2" charset="-78"/>
              </a:rPr>
              <a:t>دينارًا. </a:t>
            </a:r>
            <a:r>
              <a:rPr lang="ar-BH" sz="2800" b="1" dirty="0">
                <a:solidFill>
                  <a:srgbClr val="00B050"/>
                </a:solidFill>
                <a:latin typeface="Sakkal Majalla" panose="02000000000000000000" pitchFamily="2" charset="-78"/>
                <a:cs typeface="Sakkal Majalla" panose="02000000000000000000" pitchFamily="2" charset="-78"/>
              </a:rPr>
              <a:t>المطلوب: احسب الآتي:</a:t>
            </a:r>
          </a:p>
          <a:p>
            <a:pPr algn="just" rtl="1"/>
            <a:r>
              <a:rPr lang="ar-BH" sz="2800" b="1" dirty="0">
                <a:solidFill>
                  <a:srgbClr val="00B050"/>
                </a:solidFill>
                <a:latin typeface="Sakkal Majalla" panose="02000000000000000000" pitchFamily="2" charset="-78"/>
                <a:cs typeface="Sakkal Majalla" panose="02000000000000000000" pitchFamily="2" charset="-78"/>
              </a:rPr>
              <a:t>أجره في اليوم – أجره في الساعة – الأجر الإضافي عن عمل 3 أيام في عيد الفطر المبارك – الأجر الإضافي عن عمل 12 ساعة عمل إضافية نهارية</a:t>
            </a:r>
            <a:r>
              <a:rPr lang="ar-BH" sz="2800" b="1" dirty="0" smtClean="0">
                <a:solidFill>
                  <a:srgbClr val="00B050"/>
                </a:solidFill>
                <a:latin typeface="Sakkal Majalla" panose="02000000000000000000" pitchFamily="2" charset="-78"/>
                <a:cs typeface="Sakkal Majalla" panose="02000000000000000000" pitchFamily="2" charset="-78"/>
              </a:rPr>
              <a:t>.</a:t>
            </a:r>
          </a:p>
          <a:p>
            <a:pPr algn="just" rtl="1"/>
            <a:endParaRPr lang="ar-BH" b="1" u="sng"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r" rtl="1">
              <a:spcBef>
                <a:spcPct val="0"/>
              </a:spcBef>
            </a:pPr>
            <a:r>
              <a:rPr lang="ar-BH" b="1" dirty="0" smtClean="0">
                <a:latin typeface="Sakkal Majalla" panose="02000000000000000000" pitchFamily="2" charset="-78"/>
                <a:ea typeface="+mj-ea"/>
                <a:cs typeface="Sakkal Majalla" panose="02000000000000000000" pitchFamily="2" charset="-78"/>
              </a:rPr>
              <a:t>أجره في اليوم = 540 ÷ 30 يوم = 18 دينارًا.</a:t>
            </a:r>
          </a:p>
          <a:p>
            <a:pPr algn="r" rtl="1">
              <a:spcBef>
                <a:spcPct val="0"/>
              </a:spcBef>
            </a:pPr>
            <a:r>
              <a:rPr lang="ar-BH" b="1" dirty="0" smtClean="0">
                <a:latin typeface="Sakkal Majalla" panose="02000000000000000000" pitchFamily="2" charset="-78"/>
                <a:ea typeface="+mj-ea"/>
                <a:cs typeface="Sakkal Majalla" panose="02000000000000000000" pitchFamily="2" charset="-78"/>
              </a:rPr>
              <a:t>أجره في الساعة = 18 ÷ 8 ساعات = 2.250 دينار.</a:t>
            </a:r>
          </a:p>
          <a:p>
            <a:pPr algn="r" rtl="1">
              <a:spcBef>
                <a:spcPct val="0"/>
              </a:spcBef>
            </a:pPr>
            <a:r>
              <a:rPr lang="ar-BH" b="1" dirty="0" smtClean="0">
                <a:latin typeface="Sakkal Majalla" panose="02000000000000000000" pitchFamily="2" charset="-78"/>
                <a:ea typeface="+mj-ea"/>
                <a:cs typeface="Sakkal Majalla" panose="02000000000000000000" pitchFamily="2" charset="-78"/>
              </a:rPr>
              <a:t>أجره عن عمل 3 أيام في عيد الفطر المبارك = 2.250 × 3 × 150 ÷ 100 = 10.125 دينار.</a:t>
            </a:r>
            <a:endParaRPr lang="en-US" b="1" dirty="0">
              <a:latin typeface="Sakkal Majalla" panose="02000000000000000000" pitchFamily="2" charset="-78"/>
              <a:ea typeface="+mj-ea"/>
              <a:cs typeface="Sakkal Majalla" panose="02000000000000000000" pitchFamily="2" charset="-78"/>
            </a:endParaRPr>
          </a:p>
        </p:txBody>
      </p:sp>
      <p:cxnSp>
        <p:nvCxnSpPr>
          <p:cNvPr id="4" name="Straight Connector 3"/>
          <p:cNvCxnSpPr/>
          <p:nvPr/>
        </p:nvCxnSpPr>
        <p:spPr>
          <a:xfrm flipV="1">
            <a:off x="385820" y="6466350"/>
            <a:ext cx="11596914" cy="1993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503761" y="14521"/>
            <a:ext cx="2742123"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التزام صاحب العمل الوفاء بالأجر</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7" name="Rectangle 6"/>
          <p:cNvSpPr/>
          <p:nvPr/>
        </p:nvSpPr>
        <p:spPr>
          <a:xfrm>
            <a:off x="0" y="14521"/>
            <a:ext cx="14603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8448" y="-13515"/>
            <a:ext cx="1646183" cy="1342103"/>
          </a:xfrm>
          <a:prstGeom prst="rect">
            <a:avLst/>
          </a:prstGeom>
        </p:spPr>
      </p:pic>
      <p:sp>
        <p:nvSpPr>
          <p:cNvPr id="9" name="Rectangle 8"/>
          <p:cNvSpPr>
            <a:spLocks/>
          </p:cNvSpPr>
          <p:nvPr/>
        </p:nvSpPr>
        <p:spPr>
          <a:xfrm>
            <a:off x="8554811"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381027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fade">
                                      <p:cBhvr>
                                        <p:cTn id="10" dur="2000"/>
                                        <p:tgtEl>
                                          <p:spTgt spid="3">
                                            <p:bg/>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2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20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2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5837" y="573206"/>
            <a:ext cx="8810364" cy="2736156"/>
          </a:xfrm>
        </p:spPr>
        <p:txBody>
          <a:bodyPr>
            <a:normAutofit fontScale="90000"/>
          </a:bodyPr>
          <a:lstStyle/>
          <a:p>
            <a:pPr rtl="1"/>
            <a:r>
              <a:rPr lang="en-US" sz="3200" b="1" dirty="0" smtClean="0">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rPr>
              <a:t/>
            </a:r>
            <a:br>
              <a:rPr lang="en-US" sz="3200" b="1" dirty="0" smtClean="0">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rPr>
            </a:br>
            <a:r>
              <a:rPr lang="en-US" sz="3200" b="1" dirty="0">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rPr>
              <a:t/>
            </a:r>
            <a:br>
              <a:rPr lang="en-US" sz="3200" b="1" dirty="0">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rPr>
            </a:br>
            <a:r>
              <a:rPr lang="en-US" sz="3200" b="1" dirty="0" smtClean="0">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rPr>
              <a:t/>
            </a:r>
            <a:br>
              <a:rPr lang="en-US" sz="3200" b="1" dirty="0" smtClean="0">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rPr>
            </a:br>
            <a:r>
              <a:rPr lang="en-US" sz="3200" b="1" dirty="0" smtClean="0">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rPr>
              <a:t/>
            </a:r>
            <a:br>
              <a:rPr lang="en-US" sz="3200" b="1" dirty="0" smtClean="0">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rPr>
            </a:br>
            <a:r>
              <a:rPr lang="ar-BH" sz="3200" b="1" dirty="0" smtClean="0">
                <a:solidFill>
                  <a:srgbClr val="FF0000"/>
                </a:solidFill>
                <a:latin typeface="Sakkal Majalla" panose="02000000000000000000" pitchFamily="2" charset="-78"/>
                <a:cs typeface="Sakkal Majalla" panose="02000000000000000000" pitchFamily="2" charset="-78"/>
              </a:rPr>
              <a:t>هل يجوز نقل عامل من فئة أجور إلى أخرى؟</a:t>
            </a:r>
            <a:r>
              <a:rPr lang="ar-BH" sz="3200" b="1" dirty="0" smtClean="0">
                <a:solidFill>
                  <a:srgbClr val="FF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r>
            <a:br>
              <a:rPr lang="ar-BH" sz="3200" b="1" dirty="0" smtClean="0">
                <a:solidFill>
                  <a:srgbClr val="FF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br>
            <a:r>
              <a:rPr lang="ar-BH" sz="3200" b="1" dirty="0" smtClean="0">
                <a:solidFill>
                  <a:srgbClr val="00B050"/>
                </a:solidFill>
                <a:latin typeface="Sakkal Majalla" panose="02000000000000000000" pitchFamily="2" charset="-78"/>
                <a:cs typeface="Sakkal Majalla" panose="02000000000000000000" pitchFamily="2" charset="-78"/>
              </a:rPr>
              <a:t>إذا تم تحديد طريقة حساب الأجر بالاتفاق فلا يجوز تعديلها بالإرادة المنفردة، لأن العقد شريعة المتعاقدين، يجوز بموافقة العامل على ذلك كتابة.</a:t>
            </a:r>
            <a:r>
              <a:rPr lang="en-US" sz="3200" b="1" dirty="0" smtClean="0">
                <a:solidFill>
                  <a:srgbClr val="FF0000"/>
                </a:solidFill>
                <a:effectLst>
                  <a:outerShdw blurRad="38100" dist="38100" dir="2700000" algn="tl">
                    <a:srgbClr val="000000">
                      <a:alpha val="43137"/>
                    </a:srgbClr>
                  </a:outerShdw>
                </a:effectLst>
                <a:cs typeface="AL-Mohanad" pitchFamily="2" charset="-78"/>
              </a:rPr>
              <a:t/>
            </a:r>
            <a:br>
              <a:rPr lang="en-US" sz="3200" b="1" dirty="0" smtClean="0">
                <a:solidFill>
                  <a:srgbClr val="FF0000"/>
                </a:solidFill>
                <a:effectLst>
                  <a:outerShdw blurRad="38100" dist="38100" dir="2700000" algn="tl">
                    <a:srgbClr val="000000">
                      <a:alpha val="43137"/>
                    </a:srgbClr>
                  </a:outerShdw>
                </a:effectLst>
                <a:cs typeface="AL-Mohanad" pitchFamily="2" charset="-78"/>
              </a:rPr>
            </a:br>
            <a:r>
              <a:rPr lang="ar-BH" sz="3200" b="1" dirty="0" smtClean="0">
                <a:solidFill>
                  <a:srgbClr val="FF0000"/>
                </a:solidFill>
                <a:effectLst>
                  <a:outerShdw blurRad="38100" dist="38100" dir="2700000" algn="tl">
                    <a:srgbClr val="000000">
                      <a:alpha val="43137"/>
                    </a:srgbClr>
                  </a:outerShdw>
                </a:effectLst>
                <a:cs typeface="AL-Mohanad" pitchFamily="2" charset="-78"/>
              </a:rPr>
              <a:t/>
            </a:r>
            <a:br>
              <a:rPr lang="ar-BH" sz="3200" b="1" dirty="0" smtClean="0">
                <a:solidFill>
                  <a:srgbClr val="FF0000"/>
                </a:solidFill>
                <a:effectLst>
                  <a:outerShdw blurRad="38100" dist="38100" dir="2700000" algn="tl">
                    <a:srgbClr val="000000">
                      <a:alpha val="43137"/>
                    </a:srgbClr>
                  </a:outerShdw>
                </a:effectLst>
                <a:cs typeface="AL-Mohanad" pitchFamily="2" charset="-78"/>
              </a:rPr>
            </a:br>
            <a:r>
              <a:rPr lang="ar-BH" sz="3200" b="1" dirty="0" smtClean="0">
                <a:solidFill>
                  <a:srgbClr val="FF0000"/>
                </a:solidFill>
                <a:effectLst>
                  <a:outerShdw blurRad="38100" dist="38100" dir="2700000" algn="tl">
                    <a:srgbClr val="000000">
                      <a:alpha val="43137"/>
                    </a:srgbClr>
                  </a:outerShdw>
                </a:effectLst>
                <a:cs typeface="AL-Mohanad" pitchFamily="2" charset="-78"/>
              </a:rPr>
              <a:t> </a:t>
            </a:r>
            <a:endParaRPr lang="en-US" sz="3200" b="1" dirty="0">
              <a:solidFill>
                <a:srgbClr val="FF0000"/>
              </a:solidFill>
              <a:effectLst>
                <a:outerShdw blurRad="38100" dist="38100" dir="2700000" algn="tl">
                  <a:srgbClr val="000000">
                    <a:alpha val="43137"/>
                  </a:srgbClr>
                </a:outerShdw>
              </a:effectLst>
              <a:cs typeface="AL-Mohanad" pitchFamily="2" charset="-78"/>
            </a:endParaRPr>
          </a:p>
        </p:txBody>
      </p:sp>
      <p:sp>
        <p:nvSpPr>
          <p:cNvPr id="3" name="Subtitle 2"/>
          <p:cNvSpPr>
            <a:spLocks noGrp="1"/>
          </p:cNvSpPr>
          <p:nvPr>
            <p:ph type="subTitle" idx="1"/>
          </p:nvPr>
        </p:nvSpPr>
        <p:spPr>
          <a:xfrm>
            <a:off x="1136041" y="2492478"/>
            <a:ext cx="9792514" cy="3382262"/>
          </a:xfrm>
          <a:solidFill>
            <a:schemeClr val="accent4">
              <a:lumMod val="20000"/>
              <a:lumOff val="80000"/>
            </a:schemeClr>
          </a:solidFill>
        </p:spPr>
        <p:txBody>
          <a:bodyPr>
            <a:noAutofit/>
          </a:bodyPr>
          <a:lstStyle/>
          <a:p>
            <a:pPr algn="justLow" rtl="1"/>
            <a:endParaRPr lang="ar-BH" sz="2800" b="1" dirty="0" smtClean="0">
              <a:solidFill>
                <a:schemeClr val="tx1"/>
              </a:solidFill>
              <a:cs typeface="AL-Mohanad" pitchFamily="2" charset="-78"/>
            </a:endParaRPr>
          </a:p>
          <a:p>
            <a:r>
              <a:rPr lang="ar-BH" sz="2800" b="1" dirty="0">
                <a:solidFill>
                  <a:srgbClr val="FF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التحديد القضائي للأجر:</a:t>
            </a:r>
            <a:endParaRPr lang="ar-BH" sz="2800" b="1" dirty="0">
              <a:latin typeface="Sakkal Majalla" panose="02000000000000000000" pitchFamily="2" charset="-78"/>
              <a:cs typeface="Sakkal Majalla" panose="02000000000000000000" pitchFamily="2" charset="-78"/>
            </a:endParaRPr>
          </a:p>
          <a:p>
            <a:pPr algn="justLow" rtl="1"/>
            <a:r>
              <a:rPr lang="ar-BH" sz="2800" b="1" dirty="0" smtClean="0">
                <a:solidFill>
                  <a:schemeClr val="tx1"/>
                </a:solidFill>
                <a:latin typeface="Sakkal Majalla" panose="02000000000000000000" pitchFamily="2" charset="-78"/>
                <a:cs typeface="Sakkal Majalla" panose="02000000000000000000" pitchFamily="2" charset="-78"/>
              </a:rPr>
              <a:t>إذا نشأ نزاع حول مقدار الأجر الذي يستحقه العامل، فلم يتفق طرفا العقد على تحديده، وتعذر الأخذ بعمل المثل، ولم يوجد عرف سائد يحكم هذه المسألة، عندئذ يمكن اللجوء إلى القضاء، والقاضي هو الذي يحدد الأجر في تلك الحالة وفقًا لمقتضيات العدالة مراعيًا مختلف الظروف، كالمجهود الذي يبذله العامل، وما يعود على صاحب العمل من نفع بسبب جهود العامل، ومدى يسار صاحب العمل.</a:t>
            </a:r>
            <a:endParaRPr lang="en-US" sz="2800" dirty="0">
              <a:latin typeface="Sakkal Majalla" panose="02000000000000000000" pitchFamily="2" charset="-78"/>
              <a:cs typeface="Sakkal Majalla" panose="02000000000000000000" pitchFamily="2" charset="-78"/>
            </a:endParaRPr>
          </a:p>
        </p:txBody>
      </p:sp>
      <p:cxnSp>
        <p:nvCxnSpPr>
          <p:cNvPr id="4" name="Straight Connector 3"/>
          <p:cNvCxnSpPr/>
          <p:nvPr/>
        </p:nvCxnSpPr>
        <p:spPr>
          <a:xfrm flipV="1">
            <a:off x="16126" y="6451795"/>
            <a:ext cx="12032343" cy="1993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503761" y="14521"/>
            <a:ext cx="2742123"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التزام صاحب العمل الوفاء بالأجر</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7" name="Rectangle 6"/>
          <p:cNvSpPr/>
          <p:nvPr/>
        </p:nvSpPr>
        <p:spPr>
          <a:xfrm>
            <a:off x="0" y="14521"/>
            <a:ext cx="14603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8448" y="-13515"/>
            <a:ext cx="1646183" cy="1342103"/>
          </a:xfrm>
          <a:prstGeom prst="rect">
            <a:avLst/>
          </a:prstGeom>
        </p:spPr>
      </p:pic>
      <p:sp>
        <p:nvSpPr>
          <p:cNvPr id="9" name="Rectangle 8"/>
          <p:cNvSpPr>
            <a:spLocks/>
          </p:cNvSpPr>
          <p:nvPr/>
        </p:nvSpPr>
        <p:spPr>
          <a:xfrm>
            <a:off x="8554811"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493188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wipe(down)">
                                      <p:cBhvr>
                                        <p:cTn id="10" dur="500"/>
                                        <p:tgtEl>
                                          <p:spTgt spid="3">
                                            <p:bg/>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3110" y="818867"/>
            <a:ext cx="9422675" cy="4564294"/>
          </a:xfrm>
          <a:solidFill>
            <a:schemeClr val="accent4">
              <a:lumMod val="20000"/>
              <a:lumOff val="80000"/>
            </a:schemeClr>
          </a:solidFill>
        </p:spPr>
        <p:txBody>
          <a:bodyPr>
            <a:normAutofit fontScale="90000"/>
          </a:bodyPr>
          <a:lstStyle/>
          <a:p>
            <a:pPr rtl="1"/>
            <a:r>
              <a:rPr lang="ar-BH" sz="3600" b="1" dirty="0" smtClean="0">
                <a:solidFill>
                  <a:schemeClr val="tx1"/>
                </a:solidFill>
                <a:cs typeface="AL-Mohanad" pitchFamily="2" charset="-78"/>
              </a:rPr>
              <a:t/>
            </a:r>
            <a:br>
              <a:rPr lang="ar-BH" sz="3600" b="1" dirty="0" smtClean="0">
                <a:solidFill>
                  <a:schemeClr val="tx1"/>
                </a:solidFill>
                <a:cs typeface="AL-Mohanad" pitchFamily="2" charset="-78"/>
              </a:rPr>
            </a:br>
            <a:r>
              <a:rPr lang="ar-BH" sz="3600" b="1" dirty="0">
                <a:solidFill>
                  <a:schemeClr val="tx1"/>
                </a:solidFill>
                <a:cs typeface="AL-Mohanad" pitchFamily="2" charset="-78"/>
              </a:rPr>
              <a:t/>
            </a:r>
            <a:br>
              <a:rPr lang="ar-BH" sz="3600" b="1" dirty="0">
                <a:solidFill>
                  <a:schemeClr val="tx1"/>
                </a:solidFill>
                <a:cs typeface="AL-Mohanad" pitchFamily="2" charset="-78"/>
              </a:rPr>
            </a:br>
            <a:r>
              <a:rPr lang="ar-BH" sz="3600" b="1" dirty="0" smtClean="0">
                <a:solidFill>
                  <a:schemeClr val="tx1"/>
                </a:solidFill>
                <a:cs typeface="AL-Mohanad" pitchFamily="2" charset="-78"/>
              </a:rPr>
              <a:t/>
            </a:r>
            <a:br>
              <a:rPr lang="ar-BH" sz="3600" b="1" dirty="0" smtClean="0">
                <a:solidFill>
                  <a:schemeClr val="tx1"/>
                </a:solidFill>
                <a:cs typeface="AL-Mohanad" pitchFamily="2" charset="-78"/>
              </a:rPr>
            </a:br>
            <a:r>
              <a:rPr lang="ar-BH" sz="3600" b="1" dirty="0">
                <a:solidFill>
                  <a:schemeClr val="tx1"/>
                </a:solidFill>
                <a:cs typeface="AL-Mohanad" pitchFamily="2" charset="-78"/>
              </a:rPr>
              <a:t/>
            </a:r>
            <a:br>
              <a:rPr lang="ar-BH" sz="3600" b="1" dirty="0">
                <a:solidFill>
                  <a:schemeClr val="tx1"/>
                </a:solidFill>
                <a:cs typeface="AL-Mohanad" pitchFamily="2" charset="-78"/>
              </a:rPr>
            </a:br>
            <a:r>
              <a:rPr lang="ar-BH" sz="3600" b="1" dirty="0" smtClean="0">
                <a:solidFill>
                  <a:schemeClr val="tx1"/>
                </a:solidFill>
                <a:cs typeface="AL-Mohanad" pitchFamily="2" charset="-78"/>
              </a:rPr>
              <a:t/>
            </a:r>
            <a:br>
              <a:rPr lang="ar-BH" sz="3600" b="1" dirty="0" smtClean="0">
                <a:solidFill>
                  <a:schemeClr val="tx1"/>
                </a:solidFill>
                <a:cs typeface="AL-Mohanad" pitchFamily="2" charset="-78"/>
              </a:rPr>
            </a:br>
            <a:r>
              <a:rPr lang="ar-BH" sz="4000" b="1" dirty="0" smtClean="0">
                <a:solidFill>
                  <a:srgbClr val="FF0000"/>
                </a:solidFill>
                <a:latin typeface="Sakkal Majalla" panose="02000000000000000000" pitchFamily="2" charset="-78"/>
                <a:cs typeface="Sakkal Majalla" panose="02000000000000000000" pitchFamily="2" charset="-78"/>
              </a:rPr>
              <a:t>ب- صور الأجر وملحقاته:</a:t>
            </a:r>
            <a:r>
              <a:rPr lang="en-US" sz="3600" b="1" dirty="0" smtClean="0">
                <a:solidFill>
                  <a:srgbClr val="FF0000"/>
                </a:solidFill>
                <a:latin typeface="Sakkal Majalla" panose="02000000000000000000" pitchFamily="2" charset="-78"/>
                <a:cs typeface="Sakkal Majalla" panose="02000000000000000000" pitchFamily="2" charset="-78"/>
              </a:rPr>
              <a:t/>
            </a:r>
            <a:br>
              <a:rPr lang="en-US" sz="3600" b="1" dirty="0" smtClean="0">
                <a:solidFill>
                  <a:srgbClr val="FF0000"/>
                </a:solidFill>
                <a:latin typeface="Sakkal Majalla" panose="02000000000000000000" pitchFamily="2" charset="-78"/>
                <a:cs typeface="Sakkal Majalla" panose="02000000000000000000" pitchFamily="2" charset="-78"/>
              </a:rPr>
            </a:br>
            <a:r>
              <a:rPr lang="ar-BH" sz="8800" b="1" dirty="0" smtClean="0">
                <a:solidFill>
                  <a:schemeClr val="tx1"/>
                </a:solidFill>
                <a:latin typeface="Sakkal Majalla" panose="02000000000000000000" pitchFamily="2" charset="-78"/>
                <a:cs typeface="Sakkal Majalla" panose="02000000000000000000" pitchFamily="2" charset="-78"/>
              </a:rPr>
              <a:t/>
            </a:r>
            <a:br>
              <a:rPr lang="ar-BH" sz="8800" b="1" dirty="0" smtClean="0">
                <a:solidFill>
                  <a:schemeClr val="tx1"/>
                </a:solidFill>
                <a:latin typeface="Sakkal Majalla" panose="02000000000000000000" pitchFamily="2" charset="-78"/>
                <a:cs typeface="Sakkal Majalla" panose="02000000000000000000" pitchFamily="2" charset="-78"/>
              </a:rPr>
            </a:br>
            <a:r>
              <a:rPr lang="ar-BH" sz="3600" b="1" dirty="0" smtClean="0">
                <a:solidFill>
                  <a:schemeClr val="tx1"/>
                </a:solidFill>
                <a:latin typeface="Sakkal Majalla" panose="02000000000000000000" pitchFamily="2" charset="-78"/>
                <a:cs typeface="Sakkal Majalla" panose="02000000000000000000" pitchFamily="2" charset="-78"/>
              </a:rPr>
              <a:t>يشمل الأجر كل ما يدخل في ذمة العامل، مقابل قيامه بالعمل موضوع العقد، أيًا كانت تسمية هذا المقابل، فبجانب الأجر يوجد ما يعرف بملحقات الأجر.</a:t>
            </a:r>
            <a:r>
              <a:rPr lang="en-US" sz="3600" b="1" dirty="0" smtClean="0">
                <a:solidFill>
                  <a:schemeClr val="tx1"/>
                </a:solidFill>
                <a:cs typeface="AL-Mohanad" pitchFamily="2" charset="-78"/>
              </a:rPr>
              <a:t/>
            </a:r>
            <a:br>
              <a:rPr lang="en-US" sz="3600" b="1" dirty="0" smtClean="0">
                <a:solidFill>
                  <a:schemeClr val="tx1"/>
                </a:solidFill>
                <a:cs typeface="AL-Mohanad" pitchFamily="2" charset="-78"/>
              </a:rPr>
            </a:br>
            <a:r>
              <a:rPr lang="en-US" sz="3600" b="1" dirty="0">
                <a:cs typeface="AL-Mohanad" pitchFamily="2" charset="-78"/>
              </a:rPr>
              <a:t/>
            </a:r>
            <a:br>
              <a:rPr lang="en-US" sz="3600" b="1" dirty="0">
                <a:cs typeface="AL-Mohanad" pitchFamily="2" charset="-78"/>
              </a:rPr>
            </a:br>
            <a:r>
              <a:rPr lang="en-US" sz="3600" b="1" dirty="0" smtClean="0">
                <a:cs typeface="AL-Mohanad" pitchFamily="2" charset="-78"/>
              </a:rPr>
              <a:t/>
            </a:r>
            <a:br>
              <a:rPr lang="en-US" sz="3600" b="1" dirty="0" smtClean="0">
                <a:cs typeface="AL-Mohanad" pitchFamily="2" charset="-78"/>
              </a:rPr>
            </a:br>
            <a:endParaRPr lang="en-US" sz="3600" b="1" dirty="0">
              <a:solidFill>
                <a:schemeClr val="tx1"/>
              </a:solidFill>
              <a:cs typeface="AL-Mohanad" pitchFamily="2" charset="-78"/>
            </a:endParaRPr>
          </a:p>
        </p:txBody>
      </p:sp>
      <p:cxnSp>
        <p:nvCxnSpPr>
          <p:cNvPr id="4" name="Straight Connector 3"/>
          <p:cNvCxnSpPr/>
          <p:nvPr/>
        </p:nvCxnSpPr>
        <p:spPr>
          <a:xfrm>
            <a:off x="274904" y="6460438"/>
            <a:ext cx="11771086" cy="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503761" y="14521"/>
            <a:ext cx="2742123"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التزام صاحب العمل الوفاء بالأجر</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7" name="Rectangle 6"/>
          <p:cNvSpPr/>
          <p:nvPr/>
        </p:nvSpPr>
        <p:spPr>
          <a:xfrm>
            <a:off x="0" y="14521"/>
            <a:ext cx="1460310"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8448" y="-13515"/>
            <a:ext cx="1646183" cy="1342103"/>
          </a:xfrm>
          <a:prstGeom prst="rect">
            <a:avLst/>
          </a:prstGeom>
        </p:spPr>
      </p:pic>
      <p:sp>
        <p:nvSpPr>
          <p:cNvPr id="9" name="Rectangle 8"/>
          <p:cNvSpPr>
            <a:spLocks/>
          </p:cNvSpPr>
          <p:nvPr/>
        </p:nvSpPr>
        <p:spPr>
          <a:xfrm>
            <a:off x="8554811"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322481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layout</Template>
  <TotalTime>1807</TotalTime>
  <Words>864</Words>
  <Application>Microsoft Office PowerPoint</Application>
  <PresentationFormat>Widescreen</PresentationFormat>
  <Paragraphs>161</Paragraphs>
  <Slides>19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AL-Mohanad</vt:lpstr>
      <vt:lpstr>Arial</vt:lpstr>
      <vt:lpstr>Bader</vt:lpstr>
      <vt:lpstr>Calibri</vt:lpstr>
      <vt:lpstr>Calibri Light</vt:lpstr>
      <vt:lpstr>Sakkal Majalla</vt:lpstr>
      <vt:lpstr>Simplified Arabic</vt:lpstr>
      <vt:lpstr>Wingdings</vt:lpstr>
      <vt:lpstr>layout</vt:lpstr>
      <vt:lpstr>PowerPoint Presentation</vt:lpstr>
      <vt:lpstr>الأهداف:</vt:lpstr>
      <vt:lpstr>  الأجر الأساسي:  المقابل المحدد في عقد العمل الذي يدفع للعامل بصفة دورية مضافًا إليه الزيادات التي تطرأ عليه إن وجدت.</vt:lpstr>
      <vt:lpstr>متى يكون للمبالغ التي يحصل عليها العامل من صاحب العمل صفة الأجر؟ اذا كانت نظير أداء العامل العمل أو احتباسه من أجل العمل وتفقد صفة الأجر في الحالات الآتية:</vt:lpstr>
      <vt:lpstr>طرائق تحديد الأجر</vt:lpstr>
      <vt:lpstr>   أجب عن الآتي:  1- عامل أجره في اليوم (20) دينارًا، ينتج (100) وحدة في (8) ساعات، على أن ينقص أجره (0.600) عن كل وحده ناقصة، فإذا أنتج (80) وحدة، فكم يكون أجره في ذلك اليوم؟  عدد الوحدات الناقصة = 100 – 80 = 20 وحدة. قيمة الوحدات الناقصة = 20 × 0.600 = 12 دينارًا. أجره في اليوم = 20 – 12 = 8 دنانير.</vt:lpstr>
      <vt:lpstr>أجب عن الآتي:  3- عامل أجره في اليوم )25) دينارًا، ينتج (120) وحدة في (8) ساعات، على أن ينقص أجره (0.400) عن كل وحده ناقصة، فإذا أنتج (90) وحدة، فكم يكون أجره في ذلك اليوم؟  عدد الوحدات الناقصة = 120 – 90 = 30 وحدة. قيمة الوحدات الناقصة = 30 × 0.400 = 12 دينارًا. أجره في اليوم = 25 – 12 = 13 دينارًا.</vt:lpstr>
      <vt:lpstr>    هل يجوز نقل عامل من فئة أجور إلى أخرى؟ إذا تم تحديد طريقة حساب الأجر بالاتفاق فلا يجوز تعديلها بالإرادة المنفردة، لأن العقد شريعة المتعاقدين، يجوز بموافقة العامل على ذلك كتابة.   </vt:lpstr>
      <vt:lpstr>     ب- صور الأجر وملحقاته:  يشمل الأجر كل ما يدخل في ذمة العامل، مقابل قيامه بالعمل موضوع العقد، أيًا كانت تسمية هذا المقابل، فبجانب الأجر يوجد ما يعرف بملحقات الأجر.   </vt:lpstr>
      <vt:lpstr>     </vt:lpstr>
      <vt:lpstr>  العلاوة الدورية: هي عبارة عن زيادة الأجر تتقرر في آجال منظمة، وتعطى للعامل كلما زادت أقدميته في المنشأة.    تسجل في العقد أو يجرى العرف على حصول العامل على مزايا عينية. كذلك يحصل العامل على بدلات نظير طاقة إضافية يبذلها أو مخاطر أو ظروف معينة يتعرض لها في أدائه لعمله، كبدل الساعات الإضافية أو بدل الإشراف أو المناوبة أو العمل ليلاً أو في مكان ضار بالصحة كالمصانع الكيماوية ....... إلخ.</vt:lpstr>
      <vt:lpstr>وحتى تكسب المزايا العينية أو البدلات صفة الأجر يجب أن تكون عوضًا عن العمل أو الاحتباس للعمل وألا تكون: - تبرعًا من صاحب العمل. - أداة من أدوات العمل كمعدات الوقاية من أخطار العمل. - مقابل نفقات تكبدها العامل في سبيل تنفيذ العمل.     العمولة هي أجر يدفع عادة في شكل نسب مئوية من صفقات توسط العامل في إبرامها لحساب صاحب العمل. وتعطى العمولة للوسطاء التجاريين أو المندوبين الجوابين أو السماسرة.</vt:lpstr>
      <vt:lpstr>التقويم</vt:lpstr>
      <vt:lpstr>التقويم</vt:lpstr>
      <vt:lpstr>التقويم</vt:lpstr>
      <vt:lpstr>التقويم</vt:lpstr>
      <vt:lpstr>التقويم</vt:lpstr>
      <vt:lpstr>التقويم</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ورشة عمل حول مقرر قانون العمل قان322</dc:title>
  <dc:creator>Ebrahim Mohammed Abu Edress</dc:creator>
  <cp:lastModifiedBy>Ebrahim Mohammed Abu Edress</cp:lastModifiedBy>
  <cp:revision>327</cp:revision>
  <dcterms:created xsi:type="dcterms:W3CDTF">2019-01-28T05:07:55Z</dcterms:created>
  <dcterms:modified xsi:type="dcterms:W3CDTF">2021-01-24T08:02:26Z</dcterms:modified>
</cp:coreProperties>
</file>