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256" r:id="rId2"/>
    <p:sldId id="278" r:id="rId3"/>
    <p:sldId id="281" r:id="rId4"/>
    <p:sldId id="386" r:id="rId5"/>
    <p:sldId id="387" r:id="rId6"/>
    <p:sldId id="388" r:id="rId7"/>
    <p:sldId id="374" r:id="rId8"/>
    <p:sldId id="389" r:id="rId9"/>
    <p:sldId id="390" r:id="rId10"/>
    <p:sldId id="391" r:id="rId11"/>
    <p:sldId id="392" r:id="rId12"/>
    <p:sldId id="315" r:id="rId13"/>
    <p:sldId id="394" r:id="rId14"/>
    <p:sldId id="397" r:id="rId15"/>
    <p:sldId id="400" r:id="rId16"/>
    <p:sldId id="401" r:id="rId17"/>
    <p:sldId id="406" r:id="rId18"/>
    <p:sldId id="405" r:id="rId19"/>
    <p:sldId id="404" r:id="rId20"/>
    <p:sldId id="403" r:id="rId21"/>
    <p:sldId id="402" r:id="rId22"/>
    <p:sldId id="321" r:id="rId23"/>
    <p:sldId id="322" r:id="rId24"/>
    <p:sldId id="395" r:id="rId25"/>
    <p:sldId id="396" r:id="rId26"/>
    <p:sldId id="398" r:id="rId27"/>
    <p:sldId id="399"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32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DDEE6"/>
    <a:srgbClr val="9933FF"/>
    <a:srgbClr val="CCECFF"/>
    <a:srgbClr val="EA4D3C"/>
    <a:srgbClr val="89C8A0"/>
    <a:srgbClr val="FEED98"/>
    <a:srgbClr val="FBAC3E"/>
    <a:srgbClr val="00B8D0"/>
    <a:srgbClr val="BCA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2" autoAdjust="0"/>
  </p:normalViewPr>
  <p:slideViewPr>
    <p:cSldViewPr>
      <p:cViewPr varScale="1">
        <p:scale>
          <a:sx n="69" d="100"/>
          <a:sy n="69" d="100"/>
        </p:scale>
        <p:origin x="12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354619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a:t>
            </a:fld>
            <a:endParaRPr lang="en-US"/>
          </a:p>
        </p:txBody>
      </p:sp>
    </p:spTree>
    <p:extLst>
      <p:ext uri="{BB962C8B-B14F-4D97-AF65-F5344CB8AC3E}">
        <p14:creationId xmlns:p14="http://schemas.microsoft.com/office/powerpoint/2010/main" val="301639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5</a:t>
            </a:fld>
            <a:endParaRPr lang="en-US"/>
          </a:p>
        </p:txBody>
      </p:sp>
    </p:spTree>
    <p:extLst>
      <p:ext uri="{BB962C8B-B14F-4D97-AF65-F5344CB8AC3E}">
        <p14:creationId xmlns:p14="http://schemas.microsoft.com/office/powerpoint/2010/main" val="271566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6</a:t>
            </a:fld>
            <a:endParaRPr lang="en-US"/>
          </a:p>
        </p:txBody>
      </p:sp>
    </p:spTree>
    <p:extLst>
      <p:ext uri="{BB962C8B-B14F-4D97-AF65-F5344CB8AC3E}">
        <p14:creationId xmlns:p14="http://schemas.microsoft.com/office/powerpoint/2010/main" val="3044368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7</a:t>
            </a:fld>
            <a:endParaRPr lang="en-US"/>
          </a:p>
        </p:txBody>
      </p:sp>
    </p:spTree>
    <p:extLst>
      <p:ext uri="{BB962C8B-B14F-4D97-AF65-F5344CB8AC3E}">
        <p14:creationId xmlns:p14="http://schemas.microsoft.com/office/powerpoint/2010/main" val="253920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8</a:t>
            </a:fld>
            <a:endParaRPr lang="en-US"/>
          </a:p>
        </p:txBody>
      </p:sp>
    </p:spTree>
    <p:extLst>
      <p:ext uri="{BB962C8B-B14F-4D97-AF65-F5344CB8AC3E}">
        <p14:creationId xmlns:p14="http://schemas.microsoft.com/office/powerpoint/2010/main" val="133829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9</a:t>
            </a:fld>
            <a:endParaRPr lang="en-US"/>
          </a:p>
        </p:txBody>
      </p:sp>
    </p:spTree>
    <p:extLst>
      <p:ext uri="{BB962C8B-B14F-4D97-AF65-F5344CB8AC3E}">
        <p14:creationId xmlns:p14="http://schemas.microsoft.com/office/powerpoint/2010/main" val="4201546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10</a:t>
            </a:fld>
            <a:endParaRPr lang="en-US"/>
          </a:p>
        </p:txBody>
      </p:sp>
    </p:spTree>
    <p:extLst>
      <p:ext uri="{BB962C8B-B14F-4D97-AF65-F5344CB8AC3E}">
        <p14:creationId xmlns:p14="http://schemas.microsoft.com/office/powerpoint/2010/main" val="2491146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11</a:t>
            </a:fld>
            <a:endParaRPr lang="en-US"/>
          </a:p>
        </p:txBody>
      </p:sp>
    </p:spTree>
    <p:extLst>
      <p:ext uri="{BB962C8B-B14F-4D97-AF65-F5344CB8AC3E}">
        <p14:creationId xmlns:p14="http://schemas.microsoft.com/office/powerpoint/2010/main" val="267142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383EE-90B1-4EEE-B5B6-CDFD959A62D4}"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383EE-90B1-4EEE-B5B6-CDFD959A62D4}" type="datetimeFigureOut">
              <a:rPr lang="en-US" smtClean="0"/>
              <a:pPr/>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83EE-90B1-4EEE-B5B6-CDFD959A62D4}" type="datetimeFigureOut">
              <a:rPr lang="en-US" smtClean="0"/>
              <a:pPr/>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slide" Target="slide22.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3.xml"/><Relationship Id="rId4" Type="http://schemas.openxmlformats.org/officeDocument/2006/relationships/audio" Target="../media/audio7.wav"/></Relationships>
</file>

<file path=ppt/slides/_rels/slide1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3.png"/><Relationship Id="rId4" Type="http://schemas.openxmlformats.org/officeDocument/2006/relationships/slide" Target="slide25.xml"/></Relationships>
</file>

<file path=ppt/slides/_rels/slide1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3.png"/><Relationship Id="rId4" Type="http://schemas.openxmlformats.org/officeDocument/2006/relationships/slide" Target="slide27.xml"/></Relationships>
</file>

<file path=ppt/slides/_rels/slide1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3.png"/><Relationship Id="rId4" Type="http://schemas.openxmlformats.org/officeDocument/2006/relationships/slide" Target="slide28.xml"/></Relationships>
</file>

<file path=ppt/slides/_rels/slide1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image" Target="../media/image3.png"/><Relationship Id="rId4" Type="http://schemas.openxmlformats.org/officeDocument/2006/relationships/slide" Target="slide30.xml"/></Relationships>
</file>

<file path=ppt/slides/_rels/slide1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image" Target="../media/image3.png"/><Relationship Id="rId4" Type="http://schemas.openxmlformats.org/officeDocument/2006/relationships/slide" Target="slide33.xml"/></Relationships>
</file>

<file path=ppt/slides/_rels/slide1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3.png"/><Relationship Id="rId4" Type="http://schemas.openxmlformats.org/officeDocument/2006/relationships/slide" Target="slide34.xml"/></Relationships>
</file>

<file path=ppt/slides/_rels/slide1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image" Target="../media/image3.png"/><Relationship Id="rId4" Type="http://schemas.openxmlformats.org/officeDocument/2006/relationships/slide" Target="slide36.xml"/></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image" Target="../media/image3.png"/><Relationship Id="rId4" Type="http://schemas.openxmlformats.org/officeDocument/2006/relationships/slide" Target="slide39.xml"/></Relationships>
</file>

<file path=ppt/slides/_rels/slide2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image" Target="../media/image3.png"/><Relationship Id="rId4" Type="http://schemas.openxmlformats.org/officeDocument/2006/relationships/slide" Target="slide40.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audio" Target="../media/audio5.wav"/><Relationship Id="rId7"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audio" Target="../media/audio4.wav"/><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audio" Target="../media/audio6.wav"/><Relationship Id="rId9" Type="http://schemas.openxmlformats.org/officeDocument/2006/relationships/image" Target="../media/image7.png"/><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edune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6.wav"/><Relationship Id="rId4" Type="http://schemas.openxmlformats.org/officeDocument/2006/relationships/audio" Target="../media/audio5.wav"/></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6.wav"/><Relationship Id="rId4"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877529" y="170733"/>
            <a:ext cx="7162800" cy="1182210"/>
          </a:xfrm>
          <a:prstGeom prst="rect">
            <a:avLst/>
          </a:prstGeom>
        </p:spPr>
      </p:pic>
      <p:sp>
        <p:nvSpPr>
          <p:cNvPr id="8" name="TextBox 7"/>
          <p:cNvSpPr txBox="1"/>
          <p:nvPr/>
        </p:nvSpPr>
        <p:spPr>
          <a:xfrm>
            <a:off x="5711111" y="3300162"/>
            <a:ext cx="3048000" cy="1077218"/>
          </a:xfrm>
          <a:prstGeom prst="rect">
            <a:avLst/>
          </a:prstGeom>
          <a:solidFill>
            <a:srgbClr val="BCAF2B"/>
          </a:solidFill>
        </p:spPr>
        <p:txBody>
          <a:bodyPr wrap="square" rtlCol="0">
            <a:spAutoFit/>
          </a:bodyPr>
          <a:lstStyle/>
          <a:p>
            <a:pPr algn="ctr"/>
            <a:r>
              <a:rPr lang="ar-BH" sz="3200" b="1" dirty="0" smtClean="0">
                <a:solidFill>
                  <a:schemeClr val="bg1"/>
                </a:solidFill>
                <a:latin typeface="Sakkal Majalla" panose="02000000000000000000" pitchFamily="2" charset="-78"/>
                <a:cs typeface="Sakkal Majalla" panose="02000000000000000000" pitchFamily="2" charset="-78"/>
              </a:rPr>
              <a:t>   التأمين</a:t>
            </a:r>
          </a:p>
          <a:p>
            <a:pPr algn="ctr"/>
            <a:r>
              <a:rPr lang="ar-BH" sz="3200" b="1" dirty="0" smtClean="0">
                <a:solidFill>
                  <a:schemeClr val="bg1"/>
                </a:solidFill>
                <a:latin typeface="Sakkal Majalla" panose="02000000000000000000" pitchFamily="2" charset="-78"/>
                <a:cs typeface="Sakkal Majalla" panose="02000000000000000000" pitchFamily="2" charset="-78"/>
              </a:rPr>
              <a:t>تام 211 / 802</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63500" y="6477001"/>
            <a:ext cx="5956300" cy="317290"/>
          </a:xfrm>
          <a:prstGeom prst="rect">
            <a:avLst/>
          </a:prstGeom>
        </p:spPr>
        <p:txBody>
          <a:bodyPr wrap="square">
            <a:spAutoFit/>
          </a:bodyPr>
          <a:lstStyle/>
          <a:p>
            <a:pPr algn="ctr"/>
            <a:r>
              <a:rPr lang="ar-BH" sz="1400" b="1" dirty="0" smtClean="0"/>
              <a:t>الصف</a:t>
            </a:r>
            <a:r>
              <a:rPr lang="ar-BH" sz="1400" dirty="0"/>
              <a:t>:  </a:t>
            </a:r>
            <a:r>
              <a:rPr lang="ar-BH" sz="1400" dirty="0" smtClean="0"/>
              <a:t>الثاني                   </a:t>
            </a:r>
            <a:r>
              <a:rPr lang="ar-BH" sz="1400" b="1" dirty="0" smtClean="0"/>
              <a:t>الصفحة</a:t>
            </a:r>
            <a:r>
              <a:rPr lang="ar-BH" sz="1400" dirty="0" smtClean="0"/>
              <a:t>:71-74</a:t>
            </a:r>
            <a:endParaRPr lang="en-US" sz="1400" dirty="0"/>
          </a:p>
        </p:txBody>
      </p:sp>
      <p:sp>
        <p:nvSpPr>
          <p:cNvPr id="17" name="Rectangle 16"/>
          <p:cNvSpPr/>
          <p:nvPr/>
        </p:nvSpPr>
        <p:spPr>
          <a:xfrm>
            <a:off x="4724400" y="1655902"/>
            <a:ext cx="4572000" cy="1077218"/>
          </a:xfrm>
          <a:prstGeom prst="rect">
            <a:avLst/>
          </a:prstGeom>
        </p:spPr>
        <p:txBody>
          <a:bodyPr>
            <a:spAutoFit/>
          </a:bodyPr>
          <a:lstStyle/>
          <a:p>
            <a:pPr algn="ctr"/>
            <a:r>
              <a:rPr lang="ar-BH" sz="3200" b="1" dirty="0" smtClean="0">
                <a:solidFill>
                  <a:srgbClr val="FF0000"/>
                </a:solidFill>
                <a:latin typeface="Sakkal Majalla" panose="02000000000000000000" pitchFamily="2" charset="-78"/>
                <a:cs typeface="Sakkal Majalla" panose="02000000000000000000" pitchFamily="2" charset="-78"/>
              </a:rPr>
              <a:t>الفصل </a:t>
            </a:r>
            <a:r>
              <a:rPr lang="ar-BH" sz="3200" b="1" dirty="0">
                <a:solidFill>
                  <a:srgbClr val="FF0000"/>
                </a:solidFill>
                <a:latin typeface="Sakkal Majalla" panose="02000000000000000000" pitchFamily="2" charset="-78"/>
                <a:cs typeface="Sakkal Majalla" panose="02000000000000000000" pitchFamily="2" charset="-78"/>
              </a:rPr>
              <a:t>التاسع</a:t>
            </a:r>
          </a:p>
          <a:p>
            <a:pPr algn="ctr"/>
            <a:r>
              <a:rPr lang="ar-BH" sz="3200" b="1" dirty="0">
                <a:solidFill>
                  <a:srgbClr val="9933FF"/>
                </a:solidFill>
                <a:latin typeface="Sakkal Majalla" panose="02000000000000000000" pitchFamily="2" charset="-78"/>
                <a:cs typeface="Sakkal Majalla" panose="02000000000000000000" pitchFamily="2" charset="-78"/>
              </a:rPr>
              <a:t>مبدأ منتهى حسن النية</a:t>
            </a:r>
            <a:endParaRPr lang="en-US" sz="3200" b="1" dirty="0">
              <a:solidFill>
                <a:srgbClr val="9933FF"/>
              </a:solidFill>
              <a:latin typeface="Sakkal Majalla" panose="02000000000000000000" pitchFamily="2" charset="-78"/>
              <a:cs typeface="Sakkal Majalla" panose="02000000000000000000" pitchFamily="2" charset="-78"/>
            </a:endParaRPr>
          </a:p>
        </p:txBody>
      </p:sp>
      <p:grpSp>
        <p:nvGrpSpPr>
          <p:cNvPr id="4" name="Group 3"/>
          <p:cNvGrpSpPr/>
          <p:nvPr/>
        </p:nvGrpSpPr>
        <p:grpSpPr>
          <a:xfrm>
            <a:off x="0" y="6408600"/>
            <a:ext cx="9130587" cy="385690"/>
            <a:chOff x="-16700" y="6341235"/>
            <a:chExt cx="9130587" cy="385690"/>
          </a:xfrm>
        </p:grpSpPr>
        <p:cxnSp>
          <p:nvCxnSpPr>
            <p:cNvPr id="11" name="Straight Connector 10"/>
            <p:cNvCxnSpPr/>
            <p:nvPr/>
          </p:nvCxnSpPr>
          <p:spPr>
            <a:xfrm flipV="1">
              <a:off x="-16700" y="6341235"/>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17301" y="6345925"/>
              <a:ext cx="3796586"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5"/>
          <a:stretch>
            <a:fillRect/>
          </a:stretch>
        </p:blipFill>
        <p:spPr>
          <a:xfrm>
            <a:off x="685800" y="1426166"/>
            <a:ext cx="4511594" cy="450916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3674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54544" y="275065"/>
            <a:ext cx="3998665" cy="993534"/>
            <a:chOff x="4871183" y="303192"/>
            <a:chExt cx="3998665" cy="993534"/>
          </a:xfrm>
        </p:grpSpPr>
        <p:pic>
          <p:nvPicPr>
            <p:cNvPr id="6" name="Picture 5"/>
            <p:cNvPicPr>
              <a:picLocks noChangeAspect="1"/>
            </p:cNvPicPr>
            <p:nvPr/>
          </p:nvPicPr>
          <p:blipFill>
            <a:blip r:embed="rId4"/>
            <a:stretch>
              <a:fillRect/>
            </a:stretch>
          </p:blipFill>
          <p:spPr>
            <a:xfrm>
              <a:off x="4871183" y="303192"/>
              <a:ext cx="3998665" cy="993534"/>
            </a:xfrm>
            <a:prstGeom prst="rect">
              <a:avLst/>
            </a:prstGeom>
          </p:spPr>
        </p:pic>
        <p:sp>
          <p:nvSpPr>
            <p:cNvPr id="7" name="Rectangle 6"/>
            <p:cNvSpPr/>
            <p:nvPr/>
          </p:nvSpPr>
          <p:spPr>
            <a:xfrm>
              <a:off x="6025105" y="538349"/>
              <a:ext cx="1638590" cy="523220"/>
            </a:xfrm>
            <a:prstGeom prst="rect">
              <a:avLst/>
            </a:prstGeom>
          </p:spPr>
          <p:txBody>
            <a:bodyPr wrap="none">
              <a:spAutoFit/>
            </a:bodyPr>
            <a:lstStyle/>
            <a:p>
              <a:r>
                <a:rPr lang="ar-BH" sz="2800" b="1" dirty="0" smtClean="0">
                  <a:solidFill>
                    <a:srgbClr val="9933FF"/>
                  </a:solidFill>
                </a:rPr>
                <a:t>حالات عملية</a:t>
              </a:r>
              <a:endParaRPr lang="en-US" sz="2800" dirty="0">
                <a:solidFill>
                  <a:srgbClr val="9933FF"/>
                </a:solidFill>
              </a:endParaRPr>
            </a:p>
          </p:txBody>
        </p:sp>
      </p:grpSp>
      <p:grpSp>
        <p:nvGrpSpPr>
          <p:cNvPr id="39" name="Group 38"/>
          <p:cNvGrpSpPr/>
          <p:nvPr/>
        </p:nvGrpSpPr>
        <p:grpSpPr>
          <a:xfrm>
            <a:off x="6402816" y="5618936"/>
            <a:ext cx="677601" cy="600165"/>
            <a:chOff x="5167310" y="5375610"/>
            <a:chExt cx="623889" cy="600165"/>
          </a:xfrm>
        </p:grpSpPr>
        <p:sp>
          <p:nvSpPr>
            <p:cNvPr id="36" name="Rectangle 35"/>
            <p:cNvSpPr/>
            <p:nvPr/>
          </p:nvSpPr>
          <p:spPr>
            <a:xfrm>
              <a:off x="5190554" y="5375610"/>
              <a:ext cx="577402"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تأمين</a:t>
              </a:r>
            </a:p>
          </p:txBody>
        </p:sp>
        <p:sp>
          <p:nvSpPr>
            <p:cNvPr id="41" name="Rectangle 40"/>
            <p:cNvSpPr/>
            <p:nvPr/>
          </p:nvSpPr>
          <p:spPr>
            <a:xfrm>
              <a:off x="5167310" y="5575665"/>
              <a:ext cx="623889"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شامل</a:t>
              </a:r>
            </a:p>
          </p:txBody>
        </p:sp>
      </p:grpSp>
      <p:sp>
        <p:nvSpPr>
          <p:cNvPr id="33" name="Rectangle 32"/>
          <p:cNvSpPr/>
          <p:nvPr/>
        </p:nvSpPr>
        <p:spPr>
          <a:xfrm>
            <a:off x="3158351" y="1728481"/>
            <a:ext cx="5006553" cy="1200329"/>
          </a:xfrm>
          <a:prstGeom prst="rect">
            <a:avLst/>
          </a:prstGeom>
        </p:spPr>
        <p:txBody>
          <a:bodyPr wrap="square">
            <a:spAutoFit/>
          </a:bodyPr>
          <a:lstStyle/>
          <a:p>
            <a:pPr algn="justLow" rtl="1"/>
            <a:r>
              <a:rPr lang="ar-BH" sz="2400" b="1" dirty="0" smtClean="0">
                <a:latin typeface="Sakkal Majalla" panose="02000000000000000000" pitchFamily="2" charset="-78"/>
                <a:cs typeface="Sakkal Majalla" panose="02000000000000000000" pitchFamily="2" charset="-78"/>
              </a:rPr>
              <a:t>أمن سلطان على حياته ضد خطر الحياة في شركة التأمين، وقد اختار خانة عدم مدخن في استمارة الطلب بخلاف الحقيقية أنه مدخن.</a:t>
            </a:r>
            <a:endParaRPr lang="en-US" sz="2400" dirty="0"/>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48" name="Group 47"/>
          <p:cNvGrpSpPr/>
          <p:nvPr/>
        </p:nvGrpSpPr>
        <p:grpSpPr>
          <a:xfrm>
            <a:off x="-781485" y="6459829"/>
            <a:ext cx="9918415" cy="381000"/>
            <a:chOff x="-751666" y="6386607"/>
            <a:chExt cx="9918415" cy="381000"/>
          </a:xfrm>
        </p:grpSpPr>
        <p:sp>
          <p:nvSpPr>
            <p:cNvPr id="49" name="Rectangle 4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50" name="Group 49"/>
            <p:cNvGrpSpPr/>
            <p:nvPr/>
          </p:nvGrpSpPr>
          <p:grpSpPr>
            <a:xfrm>
              <a:off x="29819" y="6386607"/>
              <a:ext cx="9136930" cy="381000"/>
              <a:chOff x="32783" y="6345925"/>
              <a:chExt cx="9136930" cy="381000"/>
            </a:xfrm>
          </p:grpSpPr>
          <p:cxnSp>
            <p:nvCxnSpPr>
              <p:cNvPr id="51" name="Straight Connector 50"/>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2" name="Explosion 1 11"/>
          <p:cNvSpPr/>
          <p:nvPr/>
        </p:nvSpPr>
        <p:spPr>
          <a:xfrm>
            <a:off x="1183357" y="2747060"/>
            <a:ext cx="7547426" cy="3712768"/>
          </a:xfrm>
          <a:prstGeom prst="irregularSeal1">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BH" sz="2300" b="1" dirty="0">
                <a:solidFill>
                  <a:srgbClr val="FF0000"/>
                </a:solidFill>
                <a:latin typeface="Sakkal Majalla" panose="02000000000000000000" pitchFamily="2" charset="-78"/>
                <a:cs typeface="Sakkal Majalla" panose="02000000000000000000" pitchFamily="2" charset="-78"/>
              </a:rPr>
              <a:t>يعطي شركة التأمين </a:t>
            </a:r>
            <a:r>
              <a:rPr lang="ar-BH" sz="2300" b="1" dirty="0" smtClean="0">
                <a:solidFill>
                  <a:srgbClr val="FF0000"/>
                </a:solidFill>
                <a:latin typeface="Sakkal Majalla" panose="02000000000000000000" pitchFamily="2" charset="-78"/>
                <a:cs typeface="Sakkal Majalla" panose="02000000000000000000" pitchFamily="2" charset="-78"/>
              </a:rPr>
              <a:t>في حالة عدم الإفصاح  عن حقيقة أنه مدخن في استمارة الطلب، الحق في امتناع شركة التأمين عن التعويض عند حدوث الخطر المؤمن ضده. </a:t>
            </a:r>
            <a:endParaRPr lang="en-US" sz="2300" b="1" dirty="0">
              <a:solidFill>
                <a:srgbClr val="FF0000"/>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6"/>
          <a:stretch>
            <a:fillRect/>
          </a:stretch>
        </p:blipFill>
        <p:spPr>
          <a:xfrm>
            <a:off x="1183357" y="1352673"/>
            <a:ext cx="1409115" cy="1427181"/>
          </a:xfrm>
          <a:prstGeom prst="rect">
            <a:avLst/>
          </a:prstGeom>
        </p:spPr>
      </p:pic>
    </p:spTree>
    <p:extLst>
      <p:ext uri="{BB962C8B-B14F-4D97-AF65-F5344CB8AC3E}">
        <p14:creationId xmlns:p14="http://schemas.microsoft.com/office/powerpoint/2010/main" val="246035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54544" y="275065"/>
            <a:ext cx="3998665" cy="993534"/>
            <a:chOff x="4871183" y="303192"/>
            <a:chExt cx="3998665" cy="993534"/>
          </a:xfrm>
        </p:grpSpPr>
        <p:pic>
          <p:nvPicPr>
            <p:cNvPr id="6" name="Picture 5"/>
            <p:cNvPicPr>
              <a:picLocks noChangeAspect="1"/>
            </p:cNvPicPr>
            <p:nvPr/>
          </p:nvPicPr>
          <p:blipFill>
            <a:blip r:embed="rId4"/>
            <a:stretch>
              <a:fillRect/>
            </a:stretch>
          </p:blipFill>
          <p:spPr>
            <a:xfrm>
              <a:off x="4871183" y="303192"/>
              <a:ext cx="3998665" cy="993534"/>
            </a:xfrm>
            <a:prstGeom prst="rect">
              <a:avLst/>
            </a:prstGeom>
          </p:spPr>
        </p:pic>
        <p:sp>
          <p:nvSpPr>
            <p:cNvPr id="7" name="Rectangle 6"/>
            <p:cNvSpPr/>
            <p:nvPr/>
          </p:nvSpPr>
          <p:spPr>
            <a:xfrm>
              <a:off x="6025105" y="538349"/>
              <a:ext cx="1638590" cy="523220"/>
            </a:xfrm>
            <a:prstGeom prst="rect">
              <a:avLst/>
            </a:prstGeom>
          </p:spPr>
          <p:txBody>
            <a:bodyPr wrap="none">
              <a:spAutoFit/>
            </a:bodyPr>
            <a:lstStyle/>
            <a:p>
              <a:r>
                <a:rPr lang="ar-BH" sz="2800" b="1" dirty="0" smtClean="0">
                  <a:solidFill>
                    <a:srgbClr val="9933FF"/>
                  </a:solidFill>
                </a:rPr>
                <a:t>حالات عملية</a:t>
              </a:r>
              <a:endParaRPr lang="en-US" sz="2800" dirty="0">
                <a:solidFill>
                  <a:srgbClr val="9933FF"/>
                </a:solidFill>
              </a:endParaRPr>
            </a:p>
          </p:txBody>
        </p:sp>
      </p:grpSp>
      <p:grpSp>
        <p:nvGrpSpPr>
          <p:cNvPr id="39" name="Group 38"/>
          <p:cNvGrpSpPr/>
          <p:nvPr/>
        </p:nvGrpSpPr>
        <p:grpSpPr>
          <a:xfrm>
            <a:off x="6402816" y="5618936"/>
            <a:ext cx="677601" cy="600165"/>
            <a:chOff x="5167310" y="5375610"/>
            <a:chExt cx="623889" cy="600165"/>
          </a:xfrm>
        </p:grpSpPr>
        <p:sp>
          <p:nvSpPr>
            <p:cNvPr id="36" name="Rectangle 35"/>
            <p:cNvSpPr/>
            <p:nvPr/>
          </p:nvSpPr>
          <p:spPr>
            <a:xfrm>
              <a:off x="5190554" y="5375610"/>
              <a:ext cx="577402"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تأمين</a:t>
              </a:r>
            </a:p>
          </p:txBody>
        </p:sp>
        <p:sp>
          <p:nvSpPr>
            <p:cNvPr id="41" name="Rectangle 40"/>
            <p:cNvSpPr/>
            <p:nvPr/>
          </p:nvSpPr>
          <p:spPr>
            <a:xfrm>
              <a:off x="5167310" y="5575665"/>
              <a:ext cx="623889"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شامل</a:t>
              </a:r>
            </a:p>
          </p:txBody>
        </p:sp>
      </p:grpSp>
      <p:sp>
        <p:nvSpPr>
          <p:cNvPr id="33" name="Rectangle 32"/>
          <p:cNvSpPr/>
          <p:nvPr/>
        </p:nvSpPr>
        <p:spPr>
          <a:xfrm>
            <a:off x="2362200" y="1437357"/>
            <a:ext cx="5668837" cy="1569660"/>
          </a:xfrm>
          <a:prstGeom prst="rect">
            <a:avLst/>
          </a:prstGeom>
        </p:spPr>
        <p:txBody>
          <a:bodyPr wrap="square">
            <a:spAutoFit/>
          </a:bodyPr>
          <a:lstStyle/>
          <a:p>
            <a:pPr algn="justLow" rtl="1"/>
            <a:r>
              <a:rPr lang="ar-BH" sz="2400" b="1" dirty="0" smtClean="0">
                <a:latin typeface="Sakkal Majalla" panose="02000000000000000000" pitchFamily="2" charset="-78"/>
                <a:cs typeface="Sakkal Majalla" panose="02000000000000000000" pitchFamily="2" charset="-78"/>
              </a:rPr>
              <a:t>أمن تاجر على بضائعه في مخازن الحد الصناعية ضد أخطار الحريق والسرقة، وبعد خمسة أشهر  نقل البضاعة إلى مخازنه في منطقة سترة الصناعية، وقد سرقة البضاعة من مخازنه بسترة الصناعية.</a:t>
            </a:r>
            <a:endParaRPr lang="en-US" sz="2400" dirty="0"/>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48" name="Group 47"/>
          <p:cNvGrpSpPr/>
          <p:nvPr/>
        </p:nvGrpSpPr>
        <p:grpSpPr>
          <a:xfrm>
            <a:off x="-781485" y="6459829"/>
            <a:ext cx="9918415" cy="381000"/>
            <a:chOff x="-751666" y="6386607"/>
            <a:chExt cx="9918415" cy="381000"/>
          </a:xfrm>
        </p:grpSpPr>
        <p:sp>
          <p:nvSpPr>
            <p:cNvPr id="49" name="Rectangle 4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50" name="Group 49"/>
            <p:cNvGrpSpPr/>
            <p:nvPr/>
          </p:nvGrpSpPr>
          <p:grpSpPr>
            <a:xfrm>
              <a:off x="29819" y="6386607"/>
              <a:ext cx="9136930" cy="381000"/>
              <a:chOff x="32783" y="6345925"/>
              <a:chExt cx="9136930" cy="381000"/>
            </a:xfrm>
          </p:grpSpPr>
          <p:cxnSp>
            <p:nvCxnSpPr>
              <p:cNvPr id="51" name="Straight Connector 50"/>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5214383" y="6345925"/>
                <a:ext cx="38995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2" name="Explosion 1 11"/>
          <p:cNvSpPr/>
          <p:nvPr/>
        </p:nvSpPr>
        <p:spPr>
          <a:xfrm>
            <a:off x="1066800" y="2741239"/>
            <a:ext cx="7547426" cy="3712768"/>
          </a:xfrm>
          <a:prstGeom prst="irregularSeal1">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BH" sz="2300" b="1" dirty="0" smtClean="0">
                <a:solidFill>
                  <a:srgbClr val="FF0000"/>
                </a:solidFill>
                <a:latin typeface="Sakkal Majalla" panose="02000000000000000000" pitchFamily="2" charset="-78"/>
                <a:cs typeface="Sakkal Majalla" panose="02000000000000000000" pitchFamily="2" charset="-78"/>
              </a:rPr>
              <a:t>حسب مبدأ منتهى حسن النية كان </a:t>
            </a:r>
            <a:r>
              <a:rPr lang="ar-BH" sz="2300" b="1" dirty="0" err="1" smtClean="0">
                <a:solidFill>
                  <a:srgbClr val="FF0000"/>
                </a:solidFill>
                <a:latin typeface="Sakkal Majalla" panose="02000000000000000000" pitchFamily="2" charset="-78"/>
                <a:cs typeface="Sakkal Majalla" panose="02000000000000000000" pitchFamily="2" charset="-78"/>
              </a:rPr>
              <a:t>بنبغي</a:t>
            </a:r>
            <a:r>
              <a:rPr lang="ar-BH" sz="2300" b="1" dirty="0" smtClean="0">
                <a:solidFill>
                  <a:srgbClr val="FF0000"/>
                </a:solidFill>
                <a:latin typeface="Sakkal Majalla" panose="02000000000000000000" pitchFamily="2" charset="-78"/>
                <a:cs typeface="Sakkal Majalla" panose="02000000000000000000" pitchFamily="2" charset="-78"/>
              </a:rPr>
              <a:t> على التاجر إخطار شركة التأمين بتغيير مكان تخزين البضاعة، ولها الحق في رفض تعويضه عن خسائر السرقة. </a:t>
            </a:r>
            <a:endParaRPr lang="en-US" sz="2300" b="1" dirty="0">
              <a:solidFill>
                <a:srgbClr val="FF0000"/>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6"/>
          <a:stretch>
            <a:fillRect/>
          </a:stretch>
        </p:blipFill>
        <p:spPr>
          <a:xfrm>
            <a:off x="354089" y="1092089"/>
            <a:ext cx="1778037" cy="1858195"/>
          </a:xfrm>
          <a:prstGeom prst="rect">
            <a:avLst/>
          </a:prstGeom>
          <a:ln>
            <a:noFill/>
          </a:ln>
          <a:effectLst>
            <a:softEdge rad="112500"/>
          </a:effectLst>
        </p:spPr>
      </p:pic>
    </p:spTree>
    <p:extLst>
      <p:ext uri="{BB962C8B-B14F-4D97-AF65-F5344CB8AC3E}">
        <p14:creationId xmlns:p14="http://schemas.microsoft.com/office/powerpoint/2010/main" val="73207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40483" y="316055"/>
            <a:ext cx="1530261" cy="868194"/>
          </a:xfrm>
          <a:solidFill>
            <a:srgbClr val="FF0000"/>
          </a:solidFill>
        </p:spPr>
        <p:txBody>
          <a:bodyPr>
            <a:normAutofit/>
          </a:bodyPr>
          <a:lstStyle/>
          <a:p>
            <a:r>
              <a:rPr lang="ar-BH" b="1" dirty="0" smtClean="0">
                <a:solidFill>
                  <a:schemeClr val="bg1"/>
                </a:solidFill>
                <a:latin typeface="Sakkal Majalla" panose="02000000000000000000" pitchFamily="2" charset="-78"/>
                <a:cs typeface="Sakkal Majalla" panose="02000000000000000000" pitchFamily="2" charset="-78"/>
              </a:rPr>
              <a:t>التقويم </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37153" y="1637927"/>
            <a:ext cx="8743950" cy="446276"/>
          </a:xfrm>
          <a:prstGeom prst="rect">
            <a:avLst/>
          </a:prstGeom>
          <a:solidFill>
            <a:srgbClr val="FFC000"/>
          </a:solidFill>
          <a:effectLst/>
        </p:spPr>
        <p:txBody>
          <a:bodyPr wrap="square" rtlCol="0">
            <a:spAutoFit/>
          </a:bodyPr>
          <a:lstStyle/>
          <a:p>
            <a:pPr marL="457200" indent="-457200" algn="r" rtl="1">
              <a:buFont typeface="+mj-lt"/>
              <a:buAutoNum type="arabicPeriod"/>
            </a:pPr>
            <a:r>
              <a:rPr lang="ar-BH" sz="2300" b="1" dirty="0" smtClean="0">
                <a:latin typeface="Sakkal Majalla" panose="02000000000000000000" pitchFamily="2" charset="-78"/>
                <a:cs typeface="Sakkal Majalla" panose="02000000000000000000" pitchFamily="2" charset="-78"/>
              </a:rPr>
              <a:t>يعتبر مبدأ منتهى حسن النية من المبادئ الخاصة.</a:t>
            </a:r>
          </a:p>
        </p:txBody>
      </p:sp>
      <p:sp>
        <p:nvSpPr>
          <p:cNvPr id="6" name="Flowchart: Terminator 5">
            <a:hlinkClick r:id="rId5"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1219200" y="557243"/>
            <a:ext cx="4931779" cy="461665"/>
          </a:xfrm>
          <a:prstGeom prst="rect">
            <a:avLst/>
          </a:prstGeom>
          <a:solidFill>
            <a:srgbClr val="FF0000"/>
          </a:solidFill>
        </p:spPr>
        <p:txBody>
          <a:bodyPr wrap="square">
            <a:spAutoFit/>
          </a:bodyPr>
          <a:lstStyle/>
          <a:p>
            <a:r>
              <a:rPr lang="ar-BH" sz="2400" b="1" dirty="0" smtClean="0">
                <a:solidFill>
                  <a:schemeClr val="bg1"/>
                </a:solidFill>
                <a:latin typeface="Sakkal Majalla" panose="02000000000000000000" pitchFamily="2" charset="-78"/>
                <a:cs typeface="Sakkal Majalla" panose="02000000000000000000" pitchFamily="2" charset="-78"/>
              </a:rPr>
              <a:t>اضغط على مربع الإجابة الصحيحة في </a:t>
            </a:r>
            <a:r>
              <a:rPr lang="ar-BH" sz="2400" b="1" dirty="0" err="1" smtClean="0">
                <a:solidFill>
                  <a:schemeClr val="bg1"/>
                </a:solidFill>
                <a:latin typeface="Sakkal Majalla" panose="02000000000000000000" pitchFamily="2" charset="-78"/>
                <a:cs typeface="Sakkal Majalla" panose="02000000000000000000" pitchFamily="2" charset="-78"/>
              </a:rPr>
              <a:t>مايلي</a:t>
            </a:r>
            <a:r>
              <a:rPr lang="ar-BH" sz="2400" b="1" dirty="0" smtClean="0">
                <a:solidFill>
                  <a:schemeClr val="bg1"/>
                </a:solidFill>
                <a:latin typeface="Sakkal Majalla" panose="02000000000000000000" pitchFamily="2" charset="-78"/>
                <a:cs typeface="Sakkal Majalla" panose="02000000000000000000" pitchFamily="2" charset="-78"/>
              </a:rPr>
              <a:t>:</a:t>
            </a:r>
            <a:endParaRPr lang="en-US" sz="2400" b="1" dirty="0">
              <a:solidFill>
                <a:schemeClr val="bg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646894" y="6459829"/>
            <a:ext cx="9783824" cy="381000"/>
            <a:chOff x="-617075" y="6386607"/>
            <a:chExt cx="9783824" cy="381000"/>
          </a:xfrm>
        </p:grpSpPr>
        <p:sp>
          <p:nvSpPr>
            <p:cNvPr id="16" name="Rectangle 15"/>
            <p:cNvSpPr/>
            <p:nvPr/>
          </p:nvSpPr>
          <p:spPr>
            <a:xfrm>
              <a:off x="-617075"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7"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23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par>
                                <p:cTn id="35" presetID="26"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80">
                                          <p:stCondLst>
                                            <p:cond delay="0"/>
                                          </p:stCondLst>
                                        </p:cTn>
                                        <p:tgtEl>
                                          <p:spTgt spid="22"/>
                                        </p:tgtEl>
                                      </p:cBhvr>
                                    </p:animEffect>
                                    <p:anim calcmode="lin" valueType="num">
                                      <p:cBhvr>
                                        <p:cTn id="3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3" dur="26">
                                          <p:stCondLst>
                                            <p:cond delay="650"/>
                                          </p:stCondLst>
                                        </p:cTn>
                                        <p:tgtEl>
                                          <p:spTgt spid="22"/>
                                        </p:tgtEl>
                                      </p:cBhvr>
                                      <p:to x="100000" y="60000"/>
                                    </p:animScale>
                                    <p:animScale>
                                      <p:cBhvr>
                                        <p:cTn id="44" dur="166" decel="50000">
                                          <p:stCondLst>
                                            <p:cond delay="676"/>
                                          </p:stCondLst>
                                        </p:cTn>
                                        <p:tgtEl>
                                          <p:spTgt spid="22"/>
                                        </p:tgtEl>
                                      </p:cBhvr>
                                      <p:to x="100000" y="100000"/>
                                    </p:animScale>
                                    <p:animScale>
                                      <p:cBhvr>
                                        <p:cTn id="45" dur="26">
                                          <p:stCondLst>
                                            <p:cond delay="1312"/>
                                          </p:stCondLst>
                                        </p:cTn>
                                        <p:tgtEl>
                                          <p:spTgt spid="22"/>
                                        </p:tgtEl>
                                      </p:cBhvr>
                                      <p:to x="100000" y="80000"/>
                                    </p:animScale>
                                    <p:animScale>
                                      <p:cBhvr>
                                        <p:cTn id="46" dur="166" decel="50000">
                                          <p:stCondLst>
                                            <p:cond delay="1338"/>
                                          </p:stCondLst>
                                        </p:cTn>
                                        <p:tgtEl>
                                          <p:spTgt spid="22"/>
                                        </p:tgtEl>
                                      </p:cBhvr>
                                      <p:to x="100000" y="100000"/>
                                    </p:animScale>
                                    <p:animScale>
                                      <p:cBhvr>
                                        <p:cTn id="47" dur="26">
                                          <p:stCondLst>
                                            <p:cond delay="1642"/>
                                          </p:stCondLst>
                                        </p:cTn>
                                        <p:tgtEl>
                                          <p:spTgt spid="22"/>
                                        </p:tgtEl>
                                      </p:cBhvr>
                                      <p:to x="100000" y="90000"/>
                                    </p:animScale>
                                    <p:animScale>
                                      <p:cBhvr>
                                        <p:cTn id="48" dur="166" decel="50000">
                                          <p:stCondLst>
                                            <p:cond delay="1668"/>
                                          </p:stCondLst>
                                        </p:cTn>
                                        <p:tgtEl>
                                          <p:spTgt spid="22"/>
                                        </p:tgtEl>
                                      </p:cBhvr>
                                      <p:to x="100000" y="100000"/>
                                    </p:animScale>
                                    <p:animScale>
                                      <p:cBhvr>
                                        <p:cTn id="49" dur="26">
                                          <p:stCondLst>
                                            <p:cond delay="1808"/>
                                          </p:stCondLst>
                                        </p:cTn>
                                        <p:tgtEl>
                                          <p:spTgt spid="22"/>
                                        </p:tgtEl>
                                      </p:cBhvr>
                                      <p:to x="100000" y="95000"/>
                                    </p:animScale>
                                    <p:animScale>
                                      <p:cBhvr>
                                        <p:cTn id="50" dur="166" decel="50000">
                                          <p:stCondLst>
                                            <p:cond delay="1834"/>
                                          </p:stCondLst>
                                        </p:cTn>
                                        <p:tgtEl>
                                          <p:spTgt spid="22"/>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2. طبقا لمبدأ منتهى حسن النية أن يظهر المؤمن له فقط الحقائق الجوهرية.</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55653" y="6459829"/>
            <a:ext cx="9692583" cy="381000"/>
            <a:chOff x="-525834" y="6386607"/>
            <a:chExt cx="9692583" cy="381000"/>
          </a:xfrm>
        </p:grpSpPr>
        <p:sp>
          <p:nvSpPr>
            <p:cNvPr id="16" name="Rectangle 15"/>
            <p:cNvSpPr/>
            <p:nvPr/>
          </p:nvSpPr>
          <p:spPr>
            <a:xfrm>
              <a:off x="-525834" y="6411339"/>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6321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3. يمكن تقصي الحقائق الجوهرية عن موضوع التأمين من خلال استمارة المطالبة.</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622833" y="6459829"/>
            <a:ext cx="9759763" cy="381000"/>
            <a:chOff x="-593014" y="6386607"/>
            <a:chExt cx="9759763" cy="381000"/>
          </a:xfrm>
        </p:grpSpPr>
        <p:sp>
          <p:nvSpPr>
            <p:cNvPr id="16" name="Rectangle 15"/>
            <p:cNvSpPr/>
            <p:nvPr/>
          </p:nvSpPr>
          <p:spPr>
            <a:xfrm>
              <a:off x="-593014" y="6440684"/>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075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1676400"/>
            <a:ext cx="8915401"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4. يلتزم طالب التأمين بإخطار شركة التأمين بأي تغيير جوهري يطرأ على موضوع التأمين أو الخطر .</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402630" y="6459829"/>
            <a:ext cx="9539560" cy="381000"/>
            <a:chOff x="-372811" y="6386607"/>
            <a:chExt cx="9539560" cy="381000"/>
          </a:xfrm>
        </p:grpSpPr>
        <p:sp>
          <p:nvSpPr>
            <p:cNvPr id="16" name="Rectangle 15"/>
            <p:cNvSpPr/>
            <p:nvPr/>
          </p:nvSpPr>
          <p:spPr>
            <a:xfrm>
              <a:off x="-372811" y="639416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2465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5. الحقائق الجوهرية </a:t>
            </a:r>
            <a:r>
              <a:rPr lang="ar-BH" sz="2300" b="1" dirty="0">
                <a:latin typeface="Sakkal Majalla" panose="02000000000000000000" pitchFamily="2" charset="-78"/>
                <a:cs typeface="Sakkal Majalla" panose="02000000000000000000" pitchFamily="2" charset="-78"/>
              </a:rPr>
              <a:t>هي المعلومات المتعلقة بموضوع التأمين، والتي تؤثر على مدى قبول أو </a:t>
            </a:r>
            <a:endParaRPr lang="ar-BH" sz="2300" b="1" dirty="0" smtClean="0">
              <a:latin typeface="Sakkal Majalla" panose="02000000000000000000" pitchFamily="2" charset="-78"/>
              <a:cs typeface="Sakkal Majalla" panose="02000000000000000000" pitchFamily="2" charset="-78"/>
            </a:endParaRP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رفض شركة التأمين وتحديد </a:t>
            </a:r>
            <a:r>
              <a:rPr lang="ar-BH" sz="2300" b="1" dirty="0">
                <a:latin typeface="Sakkal Majalla" panose="02000000000000000000" pitchFamily="2" charset="-78"/>
                <a:cs typeface="Sakkal Majalla" panose="02000000000000000000" pitchFamily="2" charset="-78"/>
              </a:rPr>
              <a:t>مقدار قسط التأمين</a:t>
            </a:r>
            <a:r>
              <a:rPr lang="ar-BH" sz="2300" b="1" dirty="0" smtClean="0">
                <a:latin typeface="Sakkal Majalla" panose="02000000000000000000" pitchFamily="2" charset="-78"/>
                <a:cs typeface="Sakkal Majalla" panose="02000000000000000000" pitchFamily="2" charset="-78"/>
              </a:rPr>
              <a:t>.</a:t>
            </a:r>
            <a:endParaRPr lang="en-US" sz="2300" b="1" dirty="0">
              <a:latin typeface="Sakkal Majalla" panose="02000000000000000000" pitchFamily="2" charset="-78"/>
              <a:cs typeface="Sakkal Majalla" panose="02000000000000000000" pitchFamily="2" charset="-78"/>
            </a:endParaRPr>
          </a:p>
        </p:txBody>
      </p:sp>
      <p:sp>
        <p:nvSpPr>
          <p:cNvPr id="6" name="Flowchart: Terminator 5">
            <a:hlinkClick r:id="rId4" action="ppaction://hlinksldjump"/>
          </p:cNvPr>
          <p:cNvSpPr/>
          <p:nvPr/>
        </p:nvSpPr>
        <p:spPr>
          <a:xfrm>
            <a:off x="5105400" y="3184834"/>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55653" y="6459829"/>
            <a:ext cx="9692583" cy="381000"/>
            <a:chOff x="-525834" y="6386607"/>
            <a:chExt cx="9692583" cy="381000"/>
          </a:xfrm>
        </p:grpSpPr>
        <p:sp>
          <p:nvSpPr>
            <p:cNvPr id="16" name="Rectangle 15"/>
            <p:cNvSpPr/>
            <p:nvPr/>
          </p:nvSpPr>
          <p:spPr>
            <a:xfrm>
              <a:off x="-525834" y="6445975"/>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3187728"/>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62793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6. لا ينبغي أن يظهر المؤمن عليه الأمراض الوراثية لشركة التأمين عند تقديم طلب التأمين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على الحياة.</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615906" y="6459829"/>
            <a:ext cx="9752836" cy="381000"/>
            <a:chOff x="-586087" y="6386607"/>
            <a:chExt cx="9752836" cy="381000"/>
          </a:xfrm>
        </p:grpSpPr>
        <p:sp>
          <p:nvSpPr>
            <p:cNvPr id="16" name="Rectangle 15"/>
            <p:cNvSpPr/>
            <p:nvPr/>
          </p:nvSpPr>
          <p:spPr>
            <a:xfrm>
              <a:off x="-586087" y="642683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99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7. يجب على طالب التأمين على السيارة، أن يذكر الحوادث السابقة لموظف شركة التأمين: </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629760" y="6459829"/>
            <a:ext cx="9766690" cy="381000"/>
            <a:chOff x="-599941" y="6386607"/>
            <a:chExt cx="9766690" cy="381000"/>
          </a:xfrm>
        </p:grpSpPr>
        <p:sp>
          <p:nvSpPr>
            <p:cNvPr id="16" name="Rectangle 15"/>
            <p:cNvSpPr/>
            <p:nvPr/>
          </p:nvSpPr>
          <p:spPr>
            <a:xfrm>
              <a:off x="-599941"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4330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8. يحق لشركة التأمين الامتناع عن تعويض العميل عن حادث بسبب تغيير استعمال السيارة من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خاصة إلى تأجير .</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55653" y="6459829"/>
            <a:ext cx="9692583" cy="381000"/>
            <a:chOff x="-525834" y="6386607"/>
            <a:chExt cx="9692583" cy="381000"/>
          </a:xfrm>
        </p:grpSpPr>
        <p:sp>
          <p:nvSpPr>
            <p:cNvPr id="16" name="Rectangle 15"/>
            <p:cNvSpPr/>
            <p:nvPr/>
          </p:nvSpPr>
          <p:spPr>
            <a:xfrm>
              <a:off x="-525834" y="643904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67661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600200" y="4280471"/>
            <a:ext cx="6527773" cy="1621341"/>
          </a:xfrm>
          <a:prstGeom prst="rect">
            <a:avLst/>
          </a:prstGeom>
          <a:noFill/>
        </p:spPr>
        <p:txBody>
          <a:bodyPr wrap="square" rtlCol="0">
            <a:spAutoFit/>
          </a:bodyPr>
          <a:lstStyle/>
          <a:p>
            <a:pPr algn="r" rtl="1">
              <a:lnSpc>
                <a:spcPct val="107000"/>
              </a:lnSpc>
            </a:pPr>
            <a:r>
              <a:rPr lang="ar-BH" sz="2400" dirty="0">
                <a:latin typeface="Sakkal Majalla" panose="02000000000000000000" pitchFamily="2" charset="-78"/>
                <a:cs typeface="Sakkal Majalla" panose="02000000000000000000" pitchFamily="2" charset="-78"/>
              </a:rPr>
              <a:t>1- </a:t>
            </a:r>
            <a:r>
              <a:rPr lang="ar-BH" sz="2400" dirty="0" smtClean="0">
                <a:latin typeface="Sakkal Majalla" panose="02000000000000000000" pitchFamily="2" charset="-78"/>
                <a:cs typeface="Sakkal Majalla" panose="02000000000000000000" pitchFamily="2" charset="-78"/>
              </a:rPr>
              <a:t>التفرقة بين </a:t>
            </a:r>
            <a:r>
              <a:rPr lang="ar-BH" sz="2400" dirty="0" smtClean="0"/>
              <a:t>مبادئ التأمين العامة والخاصة</a:t>
            </a:r>
            <a:r>
              <a:rPr lang="ar-SA" sz="2400" dirty="0" smtClean="0"/>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r>
              <a:rPr lang="ar-BH" sz="2400" dirty="0" smtClean="0">
                <a:latin typeface="Sakkal Majalla" panose="02000000000000000000" pitchFamily="2" charset="-78"/>
                <a:cs typeface="Sakkal Majalla" panose="02000000000000000000" pitchFamily="2" charset="-78"/>
              </a:rPr>
              <a:t>2- </a:t>
            </a:r>
            <a:r>
              <a:rPr lang="ar-BH" sz="2400" dirty="0" smtClean="0"/>
              <a:t>يعرف مبدأ منتهى حسن النية</a:t>
            </a:r>
            <a:r>
              <a:rPr lang="ar-SA" sz="2400" dirty="0" smtClean="0"/>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r>
              <a:rPr lang="ar-BH" sz="2400" dirty="0" smtClean="0">
                <a:latin typeface="Sakkal Majalla" panose="02000000000000000000" pitchFamily="2" charset="-78"/>
                <a:cs typeface="Sakkal Majalla" panose="02000000000000000000" pitchFamily="2" charset="-78"/>
              </a:rPr>
              <a:t>3- </a:t>
            </a:r>
            <a:r>
              <a:rPr lang="ar-BH"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يستقصي معلومات الحقائق </a:t>
            </a:r>
            <a:r>
              <a:rPr lang="ar-BH"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الجوهرية</a:t>
            </a:r>
            <a:r>
              <a:rPr lang="ar-SA" sz="2400" dirty="0" smtClean="0"/>
              <a:t>. </a:t>
            </a:r>
            <a:endParaRPr lang="ar-BH" sz="2400" dirty="0" smtClean="0"/>
          </a:p>
          <a:p>
            <a:pPr algn="just" rtl="1"/>
            <a:r>
              <a:rPr lang="ar-BH" sz="2400" dirty="0" smtClean="0">
                <a:latin typeface="Sakkal Majalla" panose="02000000000000000000" pitchFamily="2" charset="-78"/>
                <a:cs typeface="Sakkal Majalla" panose="02000000000000000000" pitchFamily="2" charset="-78"/>
              </a:rPr>
              <a:t>4- يطبق مبدأ التأمين على حالات </a:t>
            </a:r>
            <a:r>
              <a:rPr lang="ar-BH" sz="2400" dirty="0" smtClean="0">
                <a:latin typeface="Sakkal Majalla" panose="02000000000000000000" pitchFamily="2" charset="-78"/>
                <a:cs typeface="Sakkal Majalla" panose="02000000000000000000" pitchFamily="2" charset="-78"/>
              </a:rPr>
              <a:t>عملية</a:t>
            </a:r>
            <a:r>
              <a:rPr lang="ar-SA" sz="2400" dirty="0" smtClean="0"/>
              <a:t>.</a:t>
            </a:r>
            <a:endParaRPr lang="ar-BH" sz="24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3" name="Group 12"/>
          <p:cNvGrpSpPr/>
          <p:nvPr/>
        </p:nvGrpSpPr>
        <p:grpSpPr>
          <a:xfrm>
            <a:off x="-179542" y="6459829"/>
            <a:ext cx="9316472" cy="381000"/>
            <a:chOff x="-149723" y="6386607"/>
            <a:chExt cx="9316472" cy="381000"/>
          </a:xfrm>
        </p:grpSpPr>
        <p:sp>
          <p:nvSpPr>
            <p:cNvPr id="14" name="Rectangle 13"/>
            <p:cNvSpPr/>
            <p:nvPr/>
          </p:nvSpPr>
          <p:spPr>
            <a:xfrm>
              <a:off x="-149723" y="6444486"/>
              <a:ext cx="5693085"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مبدأ منتهى حسن النية.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6" name="Group 15"/>
            <p:cNvGrpSpPr/>
            <p:nvPr/>
          </p:nvGrpSpPr>
          <p:grpSpPr>
            <a:xfrm>
              <a:off x="29819" y="6386607"/>
              <a:ext cx="9136930" cy="381000"/>
              <a:chOff x="32783" y="6345925"/>
              <a:chExt cx="9136930" cy="381000"/>
            </a:xfrm>
          </p:grpSpPr>
          <p:cxnSp>
            <p:nvCxnSpPr>
              <p:cNvPr id="17" name="Straight Connector 16"/>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grpSp>
        <p:nvGrpSpPr>
          <p:cNvPr id="19" name="Group 18"/>
          <p:cNvGrpSpPr/>
          <p:nvPr/>
        </p:nvGrpSpPr>
        <p:grpSpPr>
          <a:xfrm>
            <a:off x="1386696" y="1415032"/>
            <a:ext cx="6363538" cy="2749340"/>
            <a:chOff x="1211733" y="1200929"/>
            <a:chExt cx="6363538" cy="2749340"/>
          </a:xfrm>
        </p:grpSpPr>
        <p:pic>
          <p:nvPicPr>
            <p:cNvPr id="20" name="Picture 19"/>
            <p:cNvPicPr>
              <a:picLocks noChangeAspect="1"/>
            </p:cNvPicPr>
            <p:nvPr/>
          </p:nvPicPr>
          <p:blipFill>
            <a:blip r:embed="rId5"/>
            <a:stretch>
              <a:fillRect/>
            </a:stretch>
          </p:blipFill>
          <p:spPr>
            <a:xfrm>
              <a:off x="1211733" y="1200929"/>
              <a:ext cx="6363538" cy="27493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Rectangle 21"/>
            <p:cNvSpPr/>
            <p:nvPr/>
          </p:nvSpPr>
          <p:spPr>
            <a:xfrm>
              <a:off x="5334000" y="2077935"/>
              <a:ext cx="1896751" cy="769441"/>
            </a:xfrm>
            <a:prstGeom prst="rect">
              <a:avLst/>
            </a:prstGeom>
          </p:spPr>
          <p:txBody>
            <a:bodyPr wrap="square">
              <a:spAutoFit/>
            </a:bodyPr>
            <a:lstStyle/>
            <a:p>
              <a:r>
                <a:rPr lang="ar-BH" sz="4400" b="1" dirty="0" smtClean="0">
                  <a:solidFill>
                    <a:schemeClr val="accent6">
                      <a:lumMod val="50000"/>
                    </a:schemeClr>
                  </a:solidFill>
                  <a:latin typeface="Sakkal Majalla" panose="02000000000000000000" pitchFamily="2" charset="-78"/>
                  <a:cs typeface="Sakkal Majalla" panose="02000000000000000000" pitchFamily="2" charset="-78"/>
                </a:rPr>
                <a:t>الأهداف</a:t>
              </a:r>
              <a:endParaRPr lang="en-US" sz="4400" dirty="0">
                <a:solidFill>
                  <a:schemeClr val="accent6">
                    <a:lumMod val="50000"/>
                  </a:schemeClr>
                </a:solidFill>
              </a:endParaRPr>
            </a:p>
          </p:txBody>
        </p:sp>
        <p:sp>
          <p:nvSpPr>
            <p:cNvPr id="23" name="Rectangle 22"/>
            <p:cNvSpPr/>
            <p:nvPr/>
          </p:nvSpPr>
          <p:spPr>
            <a:xfrm>
              <a:off x="1389314" y="3277616"/>
              <a:ext cx="6008376" cy="430887"/>
            </a:xfrm>
            <a:prstGeom prst="rect">
              <a:avLst/>
            </a:prstGeom>
          </p:spPr>
          <p:txBody>
            <a:bodyPr wrap="none">
              <a:spAutoFit/>
            </a:bodyPr>
            <a:lstStyle/>
            <a:p>
              <a:r>
                <a:rPr lang="ar-BH" sz="2200" b="1" dirty="0" smtClean="0">
                  <a:latin typeface="Sakkal Majalla" panose="02000000000000000000" pitchFamily="2" charset="-78"/>
                  <a:cs typeface="Sakkal Majalla" panose="02000000000000000000" pitchFamily="2" charset="-78"/>
                </a:rPr>
                <a:t>بعد الانتهاء من هذا الدرس ينبغي أن يكون الطالب قادرًا على أن:</a:t>
              </a:r>
              <a:endParaRPr lang="en-US" sz="2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1000"/>
                                        <p:tgtEl>
                                          <p:spTgt spid="21">
                                            <p:txEl>
                                              <p:pRg st="0" end="0"/>
                                            </p:txEl>
                                          </p:spTgt>
                                        </p:tgtEl>
                                      </p:cBhvr>
                                    </p:animEffect>
                                    <p:anim calcmode="lin" valueType="num">
                                      <p:cBhvr>
                                        <p:cTn id="2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1">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1000"/>
                                        <p:tgtEl>
                                          <p:spTgt spid="21">
                                            <p:txEl>
                                              <p:pRg st="1" end="1"/>
                                            </p:txEl>
                                          </p:spTgt>
                                        </p:tgtEl>
                                      </p:cBhvr>
                                    </p:animEffect>
                                    <p:anim calcmode="lin" valueType="num">
                                      <p:cBhvr>
                                        <p:cTn id="34"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1">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laser.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xEl>
                                              <p:pRg st="2" end="2"/>
                                            </p:txEl>
                                          </p:spTgt>
                                        </p:tgtEl>
                                        <p:attrNameLst>
                                          <p:attrName>style.visibility</p:attrName>
                                        </p:attrNameLst>
                                      </p:cBhvr>
                                      <p:to>
                                        <p:strVal val="visible"/>
                                      </p:to>
                                    </p:set>
                                    <p:animEffect transition="in" filter="fade">
                                      <p:cBhvr>
                                        <p:cTn id="40" dur="1000"/>
                                        <p:tgtEl>
                                          <p:spTgt spid="21">
                                            <p:txEl>
                                              <p:pRg st="2" end="2"/>
                                            </p:txEl>
                                          </p:spTgt>
                                        </p:tgtEl>
                                      </p:cBhvr>
                                    </p:animEffect>
                                    <p:anim calcmode="lin" valueType="num">
                                      <p:cBhvr>
                                        <p:cTn id="41"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1">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fade">
                                      <p:cBhvr>
                                        <p:cTn id="47" dur="1000"/>
                                        <p:tgtEl>
                                          <p:spTgt spid="21">
                                            <p:txEl>
                                              <p:pRg st="3" end="3"/>
                                            </p:txEl>
                                          </p:spTgt>
                                        </p:tgtEl>
                                      </p:cBhvr>
                                    </p:animEffect>
                                    <p:anim calcmode="lin" valueType="num">
                                      <p:cBhvr>
                                        <p:cTn id="48"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1">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9. يحق لشركة التأمين رفض تعويض منزل عن اضرار الحريق والسرقة، بسبب أن مالك المنزل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قد غير لون المنزل الخارجي من أبيض إلى بيج.</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602051" y="6459829"/>
            <a:ext cx="9738981" cy="381000"/>
            <a:chOff x="-572232" y="6386607"/>
            <a:chExt cx="9738981" cy="381000"/>
          </a:xfrm>
        </p:grpSpPr>
        <p:sp>
          <p:nvSpPr>
            <p:cNvPr id="16" name="Rectangle 15"/>
            <p:cNvSpPr/>
            <p:nvPr/>
          </p:nvSpPr>
          <p:spPr>
            <a:xfrm>
              <a:off x="-572232"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5250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76400"/>
            <a:ext cx="9144001" cy="1154162"/>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10. </a:t>
            </a:r>
            <a:r>
              <a:rPr lang="ar-BH" sz="2300" b="1" dirty="0" smtClean="0">
                <a:latin typeface="Sakkal Majalla" panose="02000000000000000000" pitchFamily="2" charset="-78"/>
                <a:cs typeface="Sakkal Majalla" panose="02000000000000000000" pitchFamily="2" charset="-78"/>
              </a:rPr>
              <a:t>يحق لشركة </a:t>
            </a:r>
            <a:r>
              <a:rPr lang="ar-BH" sz="2300" b="1" dirty="0" smtClean="0">
                <a:latin typeface="Sakkal Majalla" panose="02000000000000000000" pitchFamily="2" charset="-78"/>
                <a:cs typeface="Sakkal Majalla" panose="02000000000000000000" pitchFamily="2" charset="-78"/>
              </a:rPr>
              <a:t>التأمين </a:t>
            </a:r>
            <a:r>
              <a:rPr lang="ar-BH" sz="2300" b="1" dirty="0" smtClean="0">
                <a:latin typeface="Sakkal Majalla" panose="02000000000000000000" pitchFamily="2" charset="-78"/>
                <a:cs typeface="Sakkal Majalla" panose="02000000000000000000" pitchFamily="2" charset="-78"/>
              </a:rPr>
              <a:t>رفض تعويض </a:t>
            </a:r>
            <a:r>
              <a:rPr lang="ar-BH" sz="2300" b="1" dirty="0" smtClean="0">
                <a:latin typeface="Sakkal Majalla" panose="02000000000000000000" pitchFamily="2" charset="-78"/>
                <a:cs typeface="Sakkal Majalla" panose="02000000000000000000" pitchFamily="2" charset="-78"/>
              </a:rPr>
              <a:t>ورثة احد المؤمن عليهم، بسبب أنه لم يذكر انه قد </a:t>
            </a:r>
            <a:r>
              <a:rPr lang="ar-BH" sz="2300" b="1" dirty="0" smtClean="0">
                <a:latin typeface="Sakkal Majalla" panose="02000000000000000000" pitchFamily="2" charset="-78"/>
                <a:cs typeface="Sakkal Majalla" panose="02000000000000000000" pitchFamily="2" charset="-78"/>
              </a:rPr>
              <a:t>اجرى عملية </a:t>
            </a:r>
            <a:r>
              <a:rPr lang="ar-BH" sz="2300" b="1" dirty="0" smtClean="0">
                <a:latin typeface="Sakkal Majalla" panose="02000000000000000000" pitchFamily="2" charset="-78"/>
                <a:cs typeface="Sakkal Majalla" panose="02000000000000000000" pitchFamily="2" charset="-78"/>
              </a:rPr>
              <a:t>في القلب قبل التأمين </a:t>
            </a:r>
            <a:r>
              <a:rPr lang="ar-BH" sz="2300" b="1" dirty="0" smtClean="0">
                <a:latin typeface="Sakkal Majalla" panose="02000000000000000000" pitchFamily="2" charset="-78"/>
                <a:cs typeface="Sakkal Majalla" panose="02000000000000000000" pitchFamily="2" charset="-78"/>
              </a:rPr>
              <a:t>عليه، </a:t>
            </a:r>
            <a:r>
              <a:rPr lang="ar-BH" sz="2300" b="1" dirty="0" smtClean="0">
                <a:latin typeface="Sakkal Majalla" panose="02000000000000000000" pitchFamily="2" charset="-78"/>
                <a:cs typeface="Sakkal Majalla" panose="02000000000000000000" pitchFamily="2" charset="-78"/>
              </a:rPr>
              <a:t>ولكن الوفاة كانت بسبب مشاكل أمراض مزمنة في القلب.</a:t>
            </a:r>
          </a:p>
        </p:txBody>
      </p:sp>
      <p:sp>
        <p:nvSpPr>
          <p:cNvPr id="6" name="Flowchart: Terminator 5">
            <a:hlinkClick r:id="rId4" action="ppaction://hlinksldjump"/>
          </p:cNvPr>
          <p:cNvSpPr/>
          <p:nvPr/>
        </p:nvSpPr>
        <p:spPr>
          <a:xfrm>
            <a:off x="5239010" y="2961901"/>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55653" y="6459829"/>
            <a:ext cx="9692583" cy="381000"/>
            <a:chOff x="-525834" y="6386607"/>
            <a:chExt cx="9692583" cy="381000"/>
          </a:xfrm>
        </p:grpSpPr>
        <p:sp>
          <p:nvSpPr>
            <p:cNvPr id="16" name="Rectangle 15"/>
            <p:cNvSpPr/>
            <p:nvPr/>
          </p:nvSpPr>
          <p:spPr>
            <a:xfrm>
              <a:off x="-525834"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38400" y="2961901"/>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47615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55653" y="6459829"/>
            <a:ext cx="9692583" cy="381000"/>
            <a:chOff x="-525834" y="6386607"/>
            <a:chExt cx="9692583" cy="381000"/>
          </a:xfrm>
        </p:grpSpPr>
        <p:sp>
          <p:nvSpPr>
            <p:cNvPr id="12" name="Rectangle 11"/>
            <p:cNvSpPr/>
            <p:nvPr/>
          </p:nvSpPr>
          <p:spPr>
            <a:xfrm>
              <a:off x="-525834"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76435" y="6459829"/>
            <a:ext cx="9713365" cy="381000"/>
            <a:chOff x="-546616" y="6386607"/>
            <a:chExt cx="9713365" cy="381000"/>
          </a:xfrm>
        </p:grpSpPr>
        <p:sp>
          <p:nvSpPr>
            <p:cNvPr id="9" name="Rectangle 8"/>
            <p:cNvSpPr/>
            <p:nvPr/>
          </p:nvSpPr>
          <p:spPr>
            <a:xfrm>
              <a:off x="-546616" y="641076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92656" y="6459829"/>
            <a:ext cx="9729586" cy="381000"/>
            <a:chOff x="-562837" y="6386607"/>
            <a:chExt cx="9729586" cy="381000"/>
          </a:xfrm>
        </p:grpSpPr>
        <p:sp>
          <p:nvSpPr>
            <p:cNvPr id="12" name="Rectangle 11"/>
            <p:cNvSpPr/>
            <p:nvPr/>
          </p:nvSpPr>
          <p:spPr>
            <a:xfrm>
              <a:off x="-562837" y="6408023"/>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6120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627292" y="6459829"/>
            <a:ext cx="9764222" cy="381000"/>
            <a:chOff x="-597473" y="6386607"/>
            <a:chExt cx="9764222" cy="381000"/>
          </a:xfrm>
        </p:grpSpPr>
        <p:sp>
          <p:nvSpPr>
            <p:cNvPr id="9" name="Rectangle 8"/>
            <p:cNvSpPr/>
            <p:nvPr/>
          </p:nvSpPr>
          <p:spPr>
            <a:xfrm>
              <a:off x="-597473" y="6425194"/>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997439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90289" y="6459829"/>
            <a:ext cx="9727219" cy="381000"/>
            <a:chOff x="-560470" y="6386607"/>
            <a:chExt cx="9727219" cy="381000"/>
          </a:xfrm>
        </p:grpSpPr>
        <p:sp>
          <p:nvSpPr>
            <p:cNvPr id="12" name="Rectangle 11"/>
            <p:cNvSpPr/>
            <p:nvPr/>
          </p:nvSpPr>
          <p:spPr>
            <a:xfrm>
              <a:off x="-560470" y="6449586"/>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7353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90289" y="6459829"/>
            <a:ext cx="9727219" cy="381000"/>
            <a:chOff x="-560470" y="6386607"/>
            <a:chExt cx="9727219" cy="381000"/>
          </a:xfrm>
        </p:grpSpPr>
        <p:sp>
          <p:nvSpPr>
            <p:cNvPr id="9" name="Rectangle 8"/>
            <p:cNvSpPr/>
            <p:nvPr/>
          </p:nvSpPr>
          <p:spPr>
            <a:xfrm>
              <a:off x="-560470" y="641076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422498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630756" y="6459829"/>
            <a:ext cx="9767686" cy="381000"/>
            <a:chOff x="-600937" y="6386607"/>
            <a:chExt cx="9767686" cy="381000"/>
          </a:xfrm>
        </p:grpSpPr>
        <p:sp>
          <p:nvSpPr>
            <p:cNvPr id="12" name="Rectangle 11"/>
            <p:cNvSpPr/>
            <p:nvPr/>
          </p:nvSpPr>
          <p:spPr>
            <a:xfrm>
              <a:off x="-600937"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14383" y="6345925"/>
                <a:ext cx="38995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5176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55653" y="6459829"/>
            <a:ext cx="9692583" cy="381000"/>
            <a:chOff x="-525834" y="6386607"/>
            <a:chExt cx="9692583" cy="381000"/>
          </a:xfrm>
        </p:grpSpPr>
        <p:sp>
          <p:nvSpPr>
            <p:cNvPr id="9" name="Rectangle 8"/>
            <p:cNvSpPr/>
            <p:nvPr/>
          </p:nvSpPr>
          <p:spPr>
            <a:xfrm>
              <a:off x="-525834" y="643904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169413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200974" y="188089"/>
            <a:ext cx="3275485" cy="993534"/>
            <a:chOff x="5594363" y="303192"/>
            <a:chExt cx="3275485" cy="993534"/>
          </a:xfrm>
        </p:grpSpPr>
        <p:pic>
          <p:nvPicPr>
            <p:cNvPr id="6" name="Picture 5"/>
            <p:cNvPicPr>
              <a:picLocks noChangeAspect="1"/>
            </p:cNvPicPr>
            <p:nvPr/>
          </p:nvPicPr>
          <p:blipFill>
            <a:blip r:embed="rId6"/>
            <a:stretch>
              <a:fillRect/>
            </a:stretch>
          </p:blipFill>
          <p:spPr>
            <a:xfrm>
              <a:off x="5736789" y="303192"/>
              <a:ext cx="3133059" cy="993534"/>
            </a:xfrm>
            <a:prstGeom prst="rect">
              <a:avLst/>
            </a:prstGeom>
          </p:spPr>
        </p:pic>
        <p:sp>
          <p:nvSpPr>
            <p:cNvPr id="7" name="Rectangle 6"/>
            <p:cNvSpPr/>
            <p:nvPr/>
          </p:nvSpPr>
          <p:spPr>
            <a:xfrm>
              <a:off x="5594363" y="559527"/>
              <a:ext cx="2758681" cy="523220"/>
            </a:xfrm>
            <a:prstGeom prst="rect">
              <a:avLst/>
            </a:prstGeom>
          </p:spPr>
          <p:txBody>
            <a:bodyPr wrap="square">
              <a:spAutoFit/>
            </a:bodyPr>
            <a:lstStyle/>
            <a:p>
              <a:pPr algn="r"/>
              <a:r>
                <a:rPr lang="ar-BH" sz="2800" b="1" dirty="0" smtClean="0">
                  <a:solidFill>
                    <a:srgbClr val="9933FF"/>
                  </a:solidFill>
                </a:rPr>
                <a:t>مبادئ التأمين</a:t>
              </a:r>
              <a:endParaRPr lang="ar-BH" sz="2800" dirty="0">
                <a:solidFill>
                  <a:srgbClr val="9933FF"/>
                </a:solidFill>
              </a:endParaRPr>
            </a:p>
          </p:txBody>
        </p:sp>
      </p:grpSp>
      <p:sp>
        <p:nvSpPr>
          <p:cNvPr id="17" name="Rectangle 16"/>
          <p:cNvSpPr/>
          <p:nvPr/>
        </p:nvSpPr>
        <p:spPr>
          <a:xfrm>
            <a:off x="3101818" y="2612442"/>
            <a:ext cx="2243629" cy="2308324"/>
          </a:xfrm>
          <a:prstGeom prst="rect">
            <a:avLst/>
          </a:prstGeom>
        </p:spPr>
        <p:txBody>
          <a:bodyPr wrap="square">
            <a:spAutoFit/>
          </a:bodyPr>
          <a:lstStyle/>
          <a:p>
            <a:pPr algn="justLow" rtl="1">
              <a:buClr>
                <a:srgbClr val="7030A0"/>
              </a:buClr>
            </a:pPr>
            <a:r>
              <a:rPr lang="ar-BH" b="1" dirty="0" smtClean="0">
                <a:solidFill>
                  <a:srgbClr val="FF0000"/>
                </a:solidFill>
                <a:latin typeface="Sakkal Majalla" panose="02000000000000000000" pitchFamily="2" charset="-78"/>
                <a:cs typeface="Sakkal Majalla" panose="02000000000000000000" pitchFamily="2" charset="-78"/>
              </a:rPr>
              <a:t>تنظم مبادئ  التأمين العمل في شركات التأمين بدءا من التعاقد حتى التعويض أو نهاية التأمين، وهي مبادئ عامة تسري على جميع أنواع التأمينات، ومبادئ خاصة تسري على تأمين الممتلكات والمسئولية المدنية تجاه الغير.</a:t>
            </a:r>
            <a:endParaRPr lang="ar-BH" b="1" dirty="0">
              <a:solidFill>
                <a:srgbClr val="FF0000"/>
              </a:solidFill>
              <a:latin typeface="Sakkal Majalla" panose="02000000000000000000" pitchFamily="2" charset="-78"/>
              <a:cs typeface="Sakkal Majalla" panose="02000000000000000000" pitchFamily="2" charset="-78"/>
            </a:endParaRPr>
          </a:p>
        </p:txBody>
      </p:sp>
      <p:grpSp>
        <p:nvGrpSpPr>
          <p:cNvPr id="13" name="Group 12"/>
          <p:cNvGrpSpPr/>
          <p:nvPr/>
        </p:nvGrpSpPr>
        <p:grpSpPr>
          <a:xfrm>
            <a:off x="-533184" y="6400800"/>
            <a:ext cx="9677184" cy="381000"/>
            <a:chOff x="-441772" y="6386607"/>
            <a:chExt cx="9677184" cy="381000"/>
          </a:xfrm>
        </p:grpSpPr>
        <p:sp>
          <p:nvSpPr>
            <p:cNvPr id="45" name="Rectangle 44"/>
            <p:cNvSpPr/>
            <p:nvPr/>
          </p:nvSpPr>
          <p:spPr>
            <a:xfrm>
              <a:off x="-441772" y="6450002"/>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46" name="Group 45"/>
            <p:cNvGrpSpPr/>
            <p:nvPr/>
          </p:nvGrpSpPr>
          <p:grpSpPr>
            <a:xfrm>
              <a:off x="91412" y="6386607"/>
              <a:ext cx="9144000" cy="381000"/>
              <a:chOff x="94376" y="6345925"/>
              <a:chExt cx="9144000" cy="381000"/>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52177" y="6345925"/>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pic>
        <p:nvPicPr>
          <p:cNvPr id="18" name="Picture 17"/>
          <p:cNvPicPr>
            <a:picLocks noChangeAspect="1"/>
          </p:cNvPicPr>
          <p:nvPr/>
        </p:nvPicPr>
        <p:blipFill>
          <a:blip r:embed="rId8"/>
          <a:stretch>
            <a:fillRect/>
          </a:stretch>
        </p:blipFill>
        <p:spPr>
          <a:xfrm>
            <a:off x="5692872" y="1380068"/>
            <a:ext cx="2204615" cy="1322765"/>
          </a:xfrm>
          <a:prstGeom prst="rect">
            <a:avLst/>
          </a:prstGeom>
        </p:spPr>
      </p:pic>
      <p:pic>
        <p:nvPicPr>
          <p:cNvPr id="20" name="Picture 19"/>
          <p:cNvPicPr>
            <a:picLocks noChangeAspect="1"/>
          </p:cNvPicPr>
          <p:nvPr/>
        </p:nvPicPr>
        <p:blipFill>
          <a:blip r:embed="rId9"/>
          <a:stretch>
            <a:fillRect/>
          </a:stretch>
        </p:blipFill>
        <p:spPr>
          <a:xfrm>
            <a:off x="5486284" y="2684773"/>
            <a:ext cx="2066925" cy="1266825"/>
          </a:xfrm>
          <a:prstGeom prst="rect">
            <a:avLst/>
          </a:prstGeom>
        </p:spPr>
      </p:pic>
      <p:pic>
        <p:nvPicPr>
          <p:cNvPr id="21" name="Picture 20"/>
          <p:cNvPicPr>
            <a:picLocks noChangeAspect="1"/>
          </p:cNvPicPr>
          <p:nvPr/>
        </p:nvPicPr>
        <p:blipFill>
          <a:blip r:embed="rId10"/>
          <a:stretch>
            <a:fillRect/>
          </a:stretch>
        </p:blipFill>
        <p:spPr>
          <a:xfrm>
            <a:off x="5359279" y="3933538"/>
            <a:ext cx="1733550" cy="1314450"/>
          </a:xfrm>
          <a:prstGeom prst="rect">
            <a:avLst/>
          </a:prstGeom>
        </p:spPr>
      </p:pic>
      <p:pic>
        <p:nvPicPr>
          <p:cNvPr id="22" name="Picture 21"/>
          <p:cNvPicPr>
            <a:picLocks noChangeAspect="1"/>
          </p:cNvPicPr>
          <p:nvPr/>
        </p:nvPicPr>
        <p:blipFill>
          <a:blip r:embed="rId11"/>
          <a:stretch>
            <a:fillRect/>
          </a:stretch>
        </p:blipFill>
        <p:spPr>
          <a:xfrm>
            <a:off x="4725784" y="5201765"/>
            <a:ext cx="1647825" cy="1152525"/>
          </a:xfrm>
          <a:prstGeom prst="rect">
            <a:avLst/>
          </a:prstGeom>
        </p:spPr>
      </p:pic>
      <p:pic>
        <p:nvPicPr>
          <p:cNvPr id="23" name="Picture 22"/>
          <p:cNvPicPr>
            <a:picLocks noChangeAspect="1"/>
          </p:cNvPicPr>
          <p:nvPr/>
        </p:nvPicPr>
        <p:blipFill>
          <a:blip r:embed="rId12"/>
          <a:stretch>
            <a:fillRect/>
          </a:stretch>
        </p:blipFill>
        <p:spPr>
          <a:xfrm>
            <a:off x="667068" y="1463116"/>
            <a:ext cx="2375320" cy="1376108"/>
          </a:xfrm>
          <a:prstGeom prst="rect">
            <a:avLst/>
          </a:prstGeom>
        </p:spPr>
      </p:pic>
      <p:pic>
        <p:nvPicPr>
          <p:cNvPr id="25" name="Picture 24"/>
          <p:cNvPicPr>
            <a:picLocks noChangeAspect="1"/>
          </p:cNvPicPr>
          <p:nvPr/>
        </p:nvPicPr>
        <p:blipFill>
          <a:blip r:embed="rId13"/>
          <a:stretch>
            <a:fillRect/>
          </a:stretch>
        </p:blipFill>
        <p:spPr>
          <a:xfrm>
            <a:off x="787443" y="2814843"/>
            <a:ext cx="1924050" cy="1200150"/>
          </a:xfrm>
          <a:prstGeom prst="rect">
            <a:avLst/>
          </a:prstGeom>
        </p:spPr>
      </p:pic>
      <p:pic>
        <p:nvPicPr>
          <p:cNvPr id="27" name="Picture 26"/>
          <p:cNvPicPr>
            <a:picLocks noChangeAspect="1"/>
          </p:cNvPicPr>
          <p:nvPr/>
        </p:nvPicPr>
        <p:blipFill>
          <a:blip r:embed="rId14"/>
          <a:stretch>
            <a:fillRect/>
          </a:stretch>
        </p:blipFill>
        <p:spPr>
          <a:xfrm>
            <a:off x="1090300" y="3984735"/>
            <a:ext cx="1628775" cy="1400175"/>
          </a:xfrm>
          <a:prstGeom prst="rect">
            <a:avLst/>
          </a:prstGeom>
        </p:spPr>
      </p:pic>
      <p:pic>
        <p:nvPicPr>
          <p:cNvPr id="50" name="Picture 49"/>
          <p:cNvPicPr>
            <a:picLocks noChangeAspect="1"/>
          </p:cNvPicPr>
          <p:nvPr/>
        </p:nvPicPr>
        <p:blipFill>
          <a:blip r:embed="rId15"/>
          <a:stretch>
            <a:fillRect/>
          </a:stretch>
        </p:blipFill>
        <p:spPr>
          <a:xfrm>
            <a:off x="2305198" y="5140978"/>
            <a:ext cx="1533525" cy="1162050"/>
          </a:xfrm>
          <a:prstGeom prst="rect">
            <a:avLst/>
          </a:prstGeom>
        </p:spPr>
      </p:pic>
      <p:grpSp>
        <p:nvGrpSpPr>
          <p:cNvPr id="53" name="Group 52"/>
          <p:cNvGrpSpPr/>
          <p:nvPr/>
        </p:nvGrpSpPr>
        <p:grpSpPr>
          <a:xfrm>
            <a:off x="3042388" y="1243977"/>
            <a:ext cx="2602024" cy="1214639"/>
            <a:chOff x="3042388" y="1243977"/>
            <a:chExt cx="2602024" cy="1214639"/>
          </a:xfrm>
        </p:grpSpPr>
        <p:pic>
          <p:nvPicPr>
            <p:cNvPr id="16" name="Picture 15"/>
            <p:cNvPicPr>
              <a:picLocks noChangeAspect="1"/>
            </p:cNvPicPr>
            <p:nvPr/>
          </p:nvPicPr>
          <p:blipFill>
            <a:blip r:embed="rId16"/>
            <a:stretch>
              <a:fillRect/>
            </a:stretch>
          </p:blipFill>
          <p:spPr>
            <a:xfrm>
              <a:off x="3042388" y="1243977"/>
              <a:ext cx="2602024" cy="1214639"/>
            </a:xfrm>
            <a:prstGeom prst="rect">
              <a:avLst/>
            </a:prstGeom>
          </p:spPr>
        </p:pic>
        <p:sp>
          <p:nvSpPr>
            <p:cNvPr id="52" name="Rectangle 51"/>
            <p:cNvSpPr/>
            <p:nvPr/>
          </p:nvSpPr>
          <p:spPr>
            <a:xfrm>
              <a:off x="3725196" y="1659740"/>
              <a:ext cx="1250303" cy="707886"/>
            </a:xfrm>
            <a:prstGeom prst="rect">
              <a:avLst/>
            </a:prstGeom>
          </p:spPr>
          <p:txBody>
            <a:bodyPr wrap="square">
              <a:spAutoFit/>
            </a:bodyPr>
            <a:lstStyle/>
            <a:p>
              <a:pPr algn="ctr" rtl="1">
                <a:buClr>
                  <a:srgbClr val="7030A0"/>
                </a:buClr>
              </a:pPr>
              <a:r>
                <a:rPr lang="ar-BH" sz="2000" b="1" dirty="0" smtClean="0">
                  <a:latin typeface="Sakkal Majalla" panose="02000000000000000000" pitchFamily="2" charset="-78"/>
                  <a:cs typeface="Sakkal Majalla" panose="02000000000000000000" pitchFamily="2" charset="-78"/>
                </a:rPr>
                <a:t>مبادئ التأمين</a:t>
              </a:r>
              <a:endParaRPr lang="ar-BH" sz="2000" b="1"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20956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diamond(in)">
                                      <p:cBhvr>
                                        <p:cTn id="14" dur="20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subTnLst>
                                    <p:audio>
                                      <p:cMediaNode>
                                        <p:cTn display="0" masterRel="sameClick">
                                          <p:stCondLst>
                                            <p:cond evt="begin" delay="0">
                                              <p:tn val="17"/>
                                            </p:cond>
                                          </p:stCondLst>
                                          <p:endCondLst>
                                            <p:cond evt="onStopAudio" delay="0">
                                              <p:tgtEl>
                                                <p:sldTgt/>
                                              </p:tgtEl>
                                            </p:cond>
                                          </p:endCondLst>
                                        </p:cTn>
                                        <p:tgtEl>
                                          <p:sndTgt r:embed="rId3" name="coin.wav"/>
                                        </p:tgtEl>
                                      </p:cMediaNode>
                                    </p:audio>
                                  </p:sub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000"/>
                                        <p:tgtEl>
                                          <p:spTgt spid="18"/>
                                        </p:tgtEl>
                                      </p:cBhvr>
                                    </p:animEffect>
                                    <p:anim calcmode="lin" valueType="num">
                                      <p:cBhvr>
                                        <p:cTn id="27" dur="2000" fill="hold"/>
                                        <p:tgtEl>
                                          <p:spTgt spid="18"/>
                                        </p:tgtEl>
                                        <p:attrNameLst>
                                          <p:attrName>ppt_w</p:attrName>
                                        </p:attrNameLst>
                                      </p:cBhvr>
                                      <p:tavLst>
                                        <p:tav tm="0" fmla="#ppt_w*sin(2.5*pi*$)">
                                          <p:val>
                                            <p:fltVal val="0"/>
                                          </p:val>
                                        </p:tav>
                                        <p:tav tm="100000">
                                          <p:val>
                                            <p:fltVal val="1"/>
                                          </p:val>
                                        </p:tav>
                                      </p:tavLst>
                                    </p:anim>
                                    <p:anim calcmode="lin" valueType="num">
                                      <p:cBhvr>
                                        <p:cTn id="28" dur="2000" fill="hold"/>
                                        <p:tgtEl>
                                          <p:spTgt spid="1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anim calcmode="lin" valueType="num">
                                      <p:cBhvr>
                                        <p:cTn id="34" dur="2000" fill="hold"/>
                                        <p:tgtEl>
                                          <p:spTgt spid="23"/>
                                        </p:tgtEl>
                                        <p:attrNameLst>
                                          <p:attrName>ppt_w</p:attrName>
                                        </p:attrNameLst>
                                      </p:cBhvr>
                                      <p:tavLst>
                                        <p:tav tm="0" fmla="#ppt_w*sin(2.5*pi*$)">
                                          <p:val>
                                            <p:fltVal val="0"/>
                                          </p:val>
                                        </p:tav>
                                        <p:tav tm="100000">
                                          <p:val>
                                            <p:fltVal val="1"/>
                                          </p:val>
                                        </p:tav>
                                      </p:tavLst>
                                    </p:anim>
                                    <p:anim calcmode="lin" valueType="num">
                                      <p:cBhvr>
                                        <p:cTn id="35" dur="2000" fill="hold"/>
                                        <p:tgtEl>
                                          <p:spTgt spid="2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4" name="bomb.wav"/>
                                        </p:tgtEl>
                                      </p:cMediaNode>
                                    </p:audio>
                                  </p:sub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5" name="laser.wav"/>
                                        </p:tgtEl>
                                      </p:cMediaNode>
                                    </p:audio>
                                  </p:sub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49" dur="1000" fill="hold"/>
                                        <p:tgtEl>
                                          <p:spTgt spid="21"/>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21"/>
                                        </p:tgtEl>
                                      </p:cBhvr>
                                    </p:animEffect>
                                  </p:childTnLst>
                                  <p:subTnLst>
                                    <p:audio>
                                      <p:cMediaNode>
                                        <p:cTn display="0" masterRel="sameClick">
                                          <p:stCondLst>
                                            <p:cond evt="begin" delay="0">
                                              <p:tn val="44"/>
                                            </p:cond>
                                          </p:stCondLst>
                                          <p:endCondLst>
                                            <p:cond evt="onStopAudio" delay="0">
                                              <p:tgtEl>
                                                <p:sldTgt/>
                                              </p:tgtEl>
                                            </p:cond>
                                          </p:endCondLst>
                                        </p:cTn>
                                        <p:tgtEl>
                                          <p:sndTgt r:embed="rId5" name="laser.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laser.wav"/>
                                        </p:tgtEl>
                                      </p:cMediaNode>
                                    </p:audio>
                                  </p:sub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5" name="laser.wav"/>
                                        </p:tgtEl>
                                      </p:cMediaNode>
                                    </p:audio>
                                  </p:sub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5" name="laser.wav"/>
                                        </p:tgtEl>
                                      </p:cMediaNode>
                                    </p:audio>
                                  </p:sub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5"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55653" y="6459829"/>
            <a:ext cx="9692583" cy="381000"/>
            <a:chOff x="-525834" y="6386607"/>
            <a:chExt cx="9692583" cy="381000"/>
          </a:xfrm>
        </p:grpSpPr>
        <p:sp>
          <p:nvSpPr>
            <p:cNvPr id="12" name="Rectangle 11"/>
            <p:cNvSpPr/>
            <p:nvPr/>
          </p:nvSpPr>
          <p:spPr>
            <a:xfrm>
              <a:off x="-525834" y="645983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82843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92656" y="6459829"/>
            <a:ext cx="9729586" cy="381000"/>
            <a:chOff x="-562837" y="6386607"/>
            <a:chExt cx="9729586" cy="381000"/>
          </a:xfrm>
        </p:grpSpPr>
        <p:sp>
          <p:nvSpPr>
            <p:cNvPr id="9" name="Rectangle 8"/>
            <p:cNvSpPr/>
            <p:nvPr/>
          </p:nvSpPr>
          <p:spPr>
            <a:xfrm>
              <a:off x="-562837" y="6408023"/>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900174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55653" y="6459829"/>
            <a:ext cx="9692583" cy="381000"/>
            <a:chOff x="-525834" y="6386607"/>
            <a:chExt cx="9692583" cy="381000"/>
          </a:xfrm>
        </p:grpSpPr>
        <p:sp>
          <p:nvSpPr>
            <p:cNvPr id="12" name="Rectangle 11"/>
            <p:cNvSpPr/>
            <p:nvPr/>
          </p:nvSpPr>
          <p:spPr>
            <a:xfrm>
              <a:off x="-525834" y="6423219"/>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7147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92656" y="6459829"/>
            <a:ext cx="9729586" cy="381000"/>
            <a:chOff x="-562837" y="6386607"/>
            <a:chExt cx="9729586" cy="381000"/>
          </a:xfrm>
        </p:grpSpPr>
        <p:sp>
          <p:nvSpPr>
            <p:cNvPr id="9" name="Rectangle 8"/>
            <p:cNvSpPr/>
            <p:nvPr/>
          </p:nvSpPr>
          <p:spPr>
            <a:xfrm>
              <a:off x="-562837" y="6449586"/>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467646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16456" y="6459829"/>
            <a:ext cx="9653386" cy="381000"/>
            <a:chOff x="-486637" y="6386607"/>
            <a:chExt cx="9653386" cy="381000"/>
          </a:xfrm>
        </p:grpSpPr>
        <p:sp>
          <p:nvSpPr>
            <p:cNvPr id="12" name="Rectangle 11"/>
            <p:cNvSpPr/>
            <p:nvPr/>
          </p:nvSpPr>
          <p:spPr>
            <a:xfrm>
              <a:off x="-486637" y="643904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14383" y="6345925"/>
                <a:ext cx="38995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91193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69508" y="6459829"/>
            <a:ext cx="9706438" cy="381000"/>
            <a:chOff x="-539689" y="6386607"/>
            <a:chExt cx="9706438" cy="381000"/>
          </a:xfrm>
        </p:grpSpPr>
        <p:sp>
          <p:nvSpPr>
            <p:cNvPr id="9" name="Rectangle 8"/>
            <p:cNvSpPr/>
            <p:nvPr/>
          </p:nvSpPr>
          <p:spPr>
            <a:xfrm>
              <a:off x="-539689" y="645983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514883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99583" y="6459829"/>
            <a:ext cx="9736513" cy="381000"/>
            <a:chOff x="-569764" y="6386607"/>
            <a:chExt cx="9736513" cy="381000"/>
          </a:xfrm>
        </p:grpSpPr>
        <p:sp>
          <p:nvSpPr>
            <p:cNvPr id="12" name="Rectangle 11"/>
            <p:cNvSpPr/>
            <p:nvPr/>
          </p:nvSpPr>
          <p:spPr>
            <a:xfrm>
              <a:off x="-569764"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7239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54556" y="6459829"/>
            <a:ext cx="9691486" cy="381000"/>
            <a:chOff x="-524737" y="6386607"/>
            <a:chExt cx="9691486" cy="381000"/>
          </a:xfrm>
        </p:grpSpPr>
        <p:sp>
          <p:nvSpPr>
            <p:cNvPr id="9" name="Rectangle 8"/>
            <p:cNvSpPr/>
            <p:nvPr/>
          </p:nvSpPr>
          <p:spPr>
            <a:xfrm>
              <a:off x="-524737" y="643904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044211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55653" y="6459829"/>
            <a:ext cx="9692583" cy="381000"/>
            <a:chOff x="-525834" y="6386607"/>
            <a:chExt cx="9692583" cy="381000"/>
          </a:xfrm>
        </p:grpSpPr>
        <p:sp>
          <p:nvSpPr>
            <p:cNvPr id="12" name="Rectangle 11"/>
            <p:cNvSpPr/>
            <p:nvPr/>
          </p:nvSpPr>
          <p:spPr>
            <a:xfrm>
              <a:off x="-525834"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1081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55653" y="6459829"/>
            <a:ext cx="9692583" cy="381000"/>
            <a:chOff x="-525834" y="6386607"/>
            <a:chExt cx="9692583" cy="381000"/>
          </a:xfrm>
        </p:grpSpPr>
        <p:sp>
          <p:nvSpPr>
            <p:cNvPr id="9" name="Rectangle 8"/>
            <p:cNvSpPr/>
            <p:nvPr/>
          </p:nvSpPr>
          <p:spPr>
            <a:xfrm>
              <a:off x="-525834" y="641076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255941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53729" y="185334"/>
            <a:ext cx="3998665" cy="993534"/>
            <a:chOff x="4871183" y="303192"/>
            <a:chExt cx="3998665" cy="993534"/>
          </a:xfrm>
        </p:grpSpPr>
        <p:pic>
          <p:nvPicPr>
            <p:cNvPr id="6" name="Picture 5"/>
            <p:cNvPicPr>
              <a:picLocks noChangeAspect="1"/>
            </p:cNvPicPr>
            <p:nvPr/>
          </p:nvPicPr>
          <p:blipFill>
            <a:blip r:embed="rId3"/>
            <a:stretch>
              <a:fillRect/>
            </a:stretch>
          </p:blipFill>
          <p:spPr>
            <a:xfrm>
              <a:off x="4871183" y="303192"/>
              <a:ext cx="3998665" cy="993534"/>
            </a:xfrm>
            <a:prstGeom prst="rect">
              <a:avLst/>
            </a:prstGeom>
          </p:spPr>
        </p:pic>
        <p:sp>
          <p:nvSpPr>
            <p:cNvPr id="7" name="Rectangle 6"/>
            <p:cNvSpPr/>
            <p:nvPr/>
          </p:nvSpPr>
          <p:spPr>
            <a:xfrm>
              <a:off x="5404583" y="559527"/>
              <a:ext cx="2948461" cy="523220"/>
            </a:xfrm>
            <a:prstGeom prst="rect">
              <a:avLst/>
            </a:prstGeom>
          </p:spPr>
          <p:txBody>
            <a:bodyPr wrap="square">
              <a:spAutoFit/>
            </a:bodyPr>
            <a:lstStyle/>
            <a:p>
              <a:pPr algn="r"/>
              <a:r>
                <a:rPr lang="ar-BH" sz="2800" b="1" dirty="0" smtClean="0">
                  <a:solidFill>
                    <a:srgbClr val="9933FF"/>
                  </a:solidFill>
                </a:rPr>
                <a:t>مبدأ منتهى حسن النية </a:t>
              </a:r>
              <a:endParaRPr lang="ar-BH" sz="2800" dirty="0">
                <a:solidFill>
                  <a:srgbClr val="9933FF"/>
                </a:solidFill>
              </a:endParaRPr>
            </a:p>
          </p:txBody>
        </p:sp>
      </p:grpSp>
      <p:grpSp>
        <p:nvGrpSpPr>
          <p:cNvPr id="13" name="Group 12"/>
          <p:cNvGrpSpPr/>
          <p:nvPr/>
        </p:nvGrpSpPr>
        <p:grpSpPr>
          <a:xfrm>
            <a:off x="-228600" y="6363057"/>
            <a:ext cx="9372600" cy="381000"/>
            <a:chOff x="-137188" y="6386607"/>
            <a:chExt cx="9372600" cy="381000"/>
          </a:xfrm>
        </p:grpSpPr>
        <p:sp>
          <p:nvSpPr>
            <p:cNvPr id="45" name="Rectangle 44"/>
            <p:cNvSpPr/>
            <p:nvPr/>
          </p:nvSpPr>
          <p:spPr>
            <a:xfrm>
              <a:off x="-137188" y="6439231"/>
              <a:ext cx="5828635" cy="307777"/>
            </a:xfrm>
            <a:prstGeom prst="rect">
              <a:avLst/>
            </a:prstGeom>
          </p:spPr>
          <p:txBody>
            <a:bodyPr wrap="square">
              <a:spAutoFit/>
            </a:bodyPr>
            <a:lstStyle/>
            <a:p>
              <a:pPr algn="ct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مبدأ منتهى حسن النية.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smtClean="0"/>
                <a:t> </a:t>
              </a:r>
              <a:endParaRPr lang="en-US" sz="1400" b="1" dirty="0"/>
            </a:p>
          </p:txBody>
        </p:sp>
        <p:grpSp>
          <p:nvGrpSpPr>
            <p:cNvPr id="46" name="Group 45"/>
            <p:cNvGrpSpPr/>
            <p:nvPr/>
          </p:nvGrpSpPr>
          <p:grpSpPr>
            <a:xfrm>
              <a:off x="91412" y="6386607"/>
              <a:ext cx="9144000" cy="381000"/>
              <a:chOff x="94376" y="6345925"/>
              <a:chExt cx="9144000" cy="381000"/>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275976" y="6345925"/>
                <a:ext cx="3837911"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990" y="48067"/>
            <a:ext cx="1646183" cy="1268068"/>
          </a:xfrm>
          <a:prstGeom prst="rect">
            <a:avLst/>
          </a:prstGeom>
        </p:spPr>
      </p:pic>
      <p:sp>
        <p:nvSpPr>
          <p:cNvPr id="3" name="Folded Corner 2"/>
          <p:cNvSpPr/>
          <p:nvPr/>
        </p:nvSpPr>
        <p:spPr>
          <a:xfrm rot="10449484">
            <a:off x="2317365" y="1450434"/>
            <a:ext cx="4069644" cy="2321246"/>
          </a:xfrm>
          <a:prstGeom prst="foldedCorner">
            <a:avLst>
              <a:gd name="adj" fmla="val 30283"/>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13500000" scaled="1"/>
            <a:tileRect/>
          </a:gra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21282378">
            <a:off x="2641195" y="2052176"/>
            <a:ext cx="3421984" cy="1200329"/>
          </a:xfrm>
          <a:prstGeom prst="rect">
            <a:avLst/>
          </a:prstGeom>
        </p:spPr>
        <p:txBody>
          <a:bodyPr wrap="square">
            <a:spAutoFit/>
          </a:bodyPr>
          <a:lstStyle/>
          <a:p>
            <a:pPr algn="justLow" rtl="1"/>
            <a:r>
              <a:rPr lang="ar-BH" sz="2400" b="1" dirty="0" smtClean="0">
                <a:latin typeface="Sakkal Majalla" panose="02000000000000000000" pitchFamily="2" charset="-78"/>
                <a:cs typeface="Sakkal Majalla" panose="02000000000000000000" pitchFamily="2" charset="-78"/>
              </a:rPr>
              <a:t>هو </a:t>
            </a:r>
            <a:r>
              <a:rPr lang="ar-BH" sz="2400" b="1" dirty="0">
                <a:latin typeface="Sakkal Majalla" panose="02000000000000000000" pitchFamily="2" charset="-78"/>
                <a:cs typeface="Sakkal Majalla" panose="02000000000000000000" pitchFamily="2" charset="-78"/>
              </a:rPr>
              <a:t>أن يلتزم طالب التأمين بإظهار جميع </a:t>
            </a:r>
            <a:r>
              <a:rPr lang="ar-BH" sz="2400" b="1" dirty="0">
                <a:solidFill>
                  <a:srgbClr val="FF0000"/>
                </a:solidFill>
                <a:latin typeface="Sakkal Majalla" panose="02000000000000000000" pitchFamily="2" charset="-78"/>
                <a:cs typeface="Sakkal Majalla" panose="02000000000000000000" pitchFamily="2" charset="-78"/>
              </a:rPr>
              <a:t>المعلومات  والحقائق الجوهرية</a:t>
            </a:r>
            <a:r>
              <a:rPr lang="ar-BH" sz="2400" b="1" dirty="0">
                <a:latin typeface="Sakkal Majalla" panose="02000000000000000000" pitchFamily="2" charset="-78"/>
                <a:cs typeface="Sakkal Majalla" panose="02000000000000000000" pitchFamily="2" charset="-78"/>
              </a:rPr>
              <a:t> المتعلقة بموضوع </a:t>
            </a:r>
            <a:r>
              <a:rPr lang="ar-BH" sz="2400" b="1" dirty="0" smtClean="0">
                <a:latin typeface="Sakkal Majalla" panose="02000000000000000000" pitchFamily="2" charset="-78"/>
                <a:cs typeface="Sakkal Majalla" panose="02000000000000000000" pitchFamily="2" charset="-78"/>
              </a:rPr>
              <a:t>التأمين.</a:t>
            </a:r>
            <a:endParaRPr lang="en-US" sz="2400" b="1" dirty="0">
              <a:latin typeface="Sakkal Majalla" panose="02000000000000000000" pitchFamily="2" charset="-78"/>
              <a:cs typeface="Sakkal Majalla" panose="02000000000000000000" pitchFamily="2" charset="-78"/>
            </a:endParaRPr>
          </a:p>
        </p:txBody>
      </p:sp>
      <p:sp>
        <p:nvSpPr>
          <p:cNvPr id="16" name="Cloud Callout 15"/>
          <p:cNvSpPr/>
          <p:nvPr/>
        </p:nvSpPr>
        <p:spPr>
          <a:xfrm>
            <a:off x="1752600" y="4186745"/>
            <a:ext cx="5528727" cy="1997502"/>
          </a:xfrm>
          <a:prstGeom prst="cloudCallout">
            <a:avLst>
              <a:gd name="adj1" fmla="val 10745"/>
              <a:gd name="adj2" fmla="val -112954"/>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a:solidFill>
                  <a:schemeClr val="tx1"/>
                </a:solidFill>
                <a:latin typeface="Sakkal Majalla" panose="02000000000000000000" pitchFamily="2" charset="-78"/>
                <a:cs typeface="Sakkal Majalla" panose="02000000000000000000" pitchFamily="2" charset="-78"/>
              </a:rPr>
              <a:t>هي المعلومات المتعلقة بموضوع التأمين، والتي تؤثر </a:t>
            </a:r>
            <a:r>
              <a:rPr lang="ar-BH" sz="2400" b="1" dirty="0" smtClean="0">
                <a:solidFill>
                  <a:schemeClr val="tx1"/>
                </a:solidFill>
                <a:latin typeface="Sakkal Majalla" panose="02000000000000000000" pitchFamily="2" charset="-78"/>
                <a:cs typeface="Sakkal Majalla" panose="02000000000000000000" pitchFamily="2" charset="-78"/>
              </a:rPr>
              <a:t>قرار قبول </a:t>
            </a:r>
            <a:r>
              <a:rPr lang="ar-BH" sz="2400" b="1" dirty="0">
                <a:solidFill>
                  <a:schemeClr val="tx1"/>
                </a:solidFill>
                <a:latin typeface="Sakkal Majalla" panose="02000000000000000000" pitchFamily="2" charset="-78"/>
                <a:cs typeface="Sakkal Majalla" panose="02000000000000000000" pitchFamily="2" charset="-78"/>
              </a:rPr>
              <a:t>أو رفض شركة </a:t>
            </a:r>
            <a:r>
              <a:rPr lang="ar-BH" sz="2400" b="1" dirty="0" smtClean="0">
                <a:solidFill>
                  <a:schemeClr val="tx1"/>
                </a:solidFill>
                <a:latin typeface="Sakkal Majalla" panose="02000000000000000000" pitchFamily="2" charset="-78"/>
                <a:cs typeface="Sakkal Majalla" panose="02000000000000000000" pitchFamily="2" charset="-78"/>
              </a:rPr>
              <a:t>التأمين</a:t>
            </a:r>
            <a:r>
              <a:rPr lang="ar-BH" sz="2400" b="1" dirty="0" smtClean="0">
                <a:solidFill>
                  <a:schemeClr val="tx1"/>
                </a:solidFill>
                <a:latin typeface="Sakkal Majalla" panose="02000000000000000000" pitchFamily="2" charset="-78"/>
                <a:cs typeface="Sakkal Majalla" panose="02000000000000000000" pitchFamily="2" charset="-78"/>
              </a:rPr>
              <a:t>، وتحديد </a:t>
            </a:r>
            <a:r>
              <a:rPr lang="ar-BH" sz="2400" b="1" dirty="0">
                <a:solidFill>
                  <a:schemeClr val="tx1"/>
                </a:solidFill>
                <a:latin typeface="Sakkal Majalla" panose="02000000000000000000" pitchFamily="2" charset="-78"/>
                <a:cs typeface="Sakkal Majalla" panose="02000000000000000000" pitchFamily="2" charset="-78"/>
              </a:rPr>
              <a:t>مقدار قسط التأمين</a:t>
            </a:r>
            <a:r>
              <a:rPr lang="ar-BH" b="1" dirty="0" smtClean="0"/>
              <a:t>.</a:t>
            </a:r>
            <a:endParaRPr lang="en-US" b="1" dirty="0"/>
          </a:p>
        </p:txBody>
      </p:sp>
      <p:pic>
        <p:nvPicPr>
          <p:cNvPr id="18" name="Picture 17"/>
          <p:cNvPicPr>
            <a:picLocks noChangeAspect="1"/>
          </p:cNvPicPr>
          <p:nvPr/>
        </p:nvPicPr>
        <p:blipFill>
          <a:blip r:embed="rId5"/>
          <a:stretch>
            <a:fillRect/>
          </a:stretch>
        </p:blipFill>
        <p:spPr>
          <a:xfrm rot="21322350">
            <a:off x="883144" y="2319755"/>
            <a:ext cx="1237432" cy="1009484"/>
          </a:xfrm>
          <a:prstGeom prst="rect">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13500000" scaled="1"/>
            <a:tileRect/>
          </a:gradFill>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6343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27" dur="1000" fill="hold"/>
                                        <p:tgtEl>
                                          <p:spTgt spid="5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anim calcmode="lin" valueType="num">
                                      <p:cBhvr>
                                        <p:cTn id="37" dur="2000" fill="hold"/>
                                        <p:tgtEl>
                                          <p:spTgt spid="16"/>
                                        </p:tgtEl>
                                        <p:attrNameLst>
                                          <p:attrName>style.rotation</p:attrName>
                                        </p:attrNameLst>
                                      </p:cBhvr>
                                      <p:tavLst>
                                        <p:tav tm="0">
                                          <p:val>
                                            <p:fltVal val="720"/>
                                          </p:val>
                                        </p:tav>
                                        <p:tav tm="100000">
                                          <p:val>
                                            <p:fltVal val="0"/>
                                          </p:val>
                                        </p:tav>
                                      </p:tavLst>
                                    </p:anim>
                                    <p:anim calcmode="lin" valueType="num">
                                      <p:cBhvr>
                                        <p:cTn id="38" dur="2000" fill="hold"/>
                                        <p:tgtEl>
                                          <p:spTgt spid="16"/>
                                        </p:tgtEl>
                                        <p:attrNameLst>
                                          <p:attrName>ppt_h</p:attrName>
                                        </p:attrNameLst>
                                      </p:cBhvr>
                                      <p:tavLst>
                                        <p:tav tm="0">
                                          <p:val>
                                            <p:fltVal val="0"/>
                                          </p:val>
                                        </p:tav>
                                        <p:tav tm="100000">
                                          <p:val>
                                            <p:strVal val="#ppt_h"/>
                                          </p:val>
                                        </p:tav>
                                      </p:tavLst>
                                    </p:anim>
                                    <p:anim calcmode="lin" valueType="num">
                                      <p:cBhvr>
                                        <p:cTn id="39" dur="20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a:t>
                </a:r>
                <a:r>
                  <a:rPr lang="ar-BH" b="1" dirty="0" smtClean="0">
                    <a:solidFill>
                      <a:schemeClr val="tx1"/>
                    </a:solidFill>
                  </a:rPr>
                  <a:t>الشريحة التالية</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92656" y="6459829"/>
            <a:ext cx="9729586" cy="381000"/>
            <a:chOff x="-562837" y="6386607"/>
            <a:chExt cx="9729586" cy="381000"/>
          </a:xfrm>
        </p:grpSpPr>
        <p:sp>
          <p:nvSpPr>
            <p:cNvPr id="12" name="Rectangle 11"/>
            <p:cNvSpPr/>
            <p:nvPr/>
          </p:nvSpPr>
          <p:spPr>
            <a:xfrm>
              <a:off x="-562837" y="6399121"/>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405611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62580" y="6459829"/>
            <a:ext cx="9699510" cy="381000"/>
            <a:chOff x="-532761" y="6386607"/>
            <a:chExt cx="9699510" cy="381000"/>
          </a:xfrm>
        </p:grpSpPr>
        <p:sp>
          <p:nvSpPr>
            <p:cNvPr id="9" name="Rectangle 8"/>
            <p:cNvSpPr/>
            <p:nvPr/>
          </p:nvSpPr>
          <p:spPr>
            <a:xfrm>
              <a:off x="-532761" y="6423219"/>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854972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609600" y="40115"/>
            <a:ext cx="7543800" cy="5550133"/>
          </a:xfrm>
          <a:prstGeom prst="smileyFace">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ar-BH" sz="5400" dirty="0" smtClean="0"/>
              <a:t> </a:t>
            </a:r>
            <a:endParaRPr lang="en-US" sz="5400" dirty="0">
              <a:latin typeface="Sakkal Majalla"/>
            </a:endParaRPr>
          </a:p>
        </p:txBody>
      </p:sp>
      <p:sp>
        <p:nvSpPr>
          <p:cNvPr id="4" name="Rectangle 3"/>
          <p:cNvSpPr/>
          <p:nvPr/>
        </p:nvSpPr>
        <p:spPr>
          <a:xfrm>
            <a:off x="1895602" y="768294"/>
            <a:ext cx="4971795" cy="4401205"/>
          </a:xfrm>
          <a:prstGeom prst="rect">
            <a:avLst/>
          </a:prstGeom>
        </p:spPr>
        <p:txBody>
          <a:bodyPr wrap="square">
            <a:spAutoFit/>
          </a:bodyPr>
          <a:lstStyle/>
          <a:p>
            <a:pPr algn="ctr"/>
            <a:r>
              <a:rPr lang="ar-BH" sz="3200" b="1" dirty="0">
                <a:solidFill>
                  <a:srgbClr val="FF0000"/>
                </a:solidFill>
                <a:latin typeface="Sakkal Majalla" panose="02000000000000000000" pitchFamily="2" charset="-78"/>
                <a:cs typeface="Sakkal Majalla" panose="02000000000000000000" pitchFamily="2" charset="-78"/>
              </a:rPr>
              <a:t>انتهى الدرس </a:t>
            </a:r>
          </a:p>
          <a:p>
            <a:pPr algn="ctr"/>
            <a:r>
              <a:rPr lang="ar-BH" sz="3200" b="1" dirty="0" smtClean="0">
                <a:solidFill>
                  <a:srgbClr val="FF0000"/>
                </a:solidFill>
                <a:latin typeface="Sakkal Majalla" panose="02000000000000000000" pitchFamily="2" charset="-78"/>
                <a:cs typeface="Sakkal Majalla" panose="02000000000000000000" pitchFamily="2" charset="-78"/>
              </a:rPr>
              <a:t>آملين  </a:t>
            </a:r>
          </a:p>
          <a:p>
            <a:pPr algn="ctr"/>
            <a:r>
              <a:rPr lang="ar-BH" sz="3200" b="1" dirty="0" smtClean="0">
                <a:solidFill>
                  <a:srgbClr val="FF0000"/>
                </a:solidFill>
                <a:latin typeface="Sakkal Majalla" panose="02000000000000000000" pitchFamily="2" charset="-78"/>
                <a:cs typeface="Sakkal Majalla" panose="02000000000000000000" pitchFamily="2" charset="-78"/>
              </a:rPr>
              <a:t>تحقيق </a:t>
            </a:r>
            <a:endParaRPr lang="ar-BH" sz="3200" b="1" dirty="0">
              <a:solidFill>
                <a:srgbClr val="FF0000"/>
              </a:solidFill>
              <a:latin typeface="Sakkal Majalla" panose="02000000000000000000" pitchFamily="2" charset="-78"/>
              <a:cs typeface="Sakkal Majalla" panose="02000000000000000000" pitchFamily="2" charset="-78"/>
            </a:endParaRPr>
          </a:p>
          <a:p>
            <a:pPr algn="ctr"/>
            <a:r>
              <a:rPr lang="ar-BH" sz="3200" b="1" dirty="0" smtClean="0">
                <a:solidFill>
                  <a:srgbClr val="FF0000"/>
                </a:solidFill>
                <a:latin typeface="Sakkal Majalla" panose="02000000000000000000" pitchFamily="2" charset="-78"/>
                <a:cs typeface="Sakkal Majalla" panose="02000000000000000000" pitchFamily="2" charset="-78"/>
              </a:rPr>
              <a:t>أهدف درس </a:t>
            </a:r>
          </a:p>
          <a:p>
            <a:pPr algn="ctr"/>
            <a:r>
              <a:rPr lang="ar-BH" sz="3200" b="1" dirty="0" smtClean="0">
                <a:solidFill>
                  <a:srgbClr val="CC66FF"/>
                </a:solidFill>
                <a:latin typeface="Sakkal Majalla" panose="02000000000000000000" pitchFamily="2" charset="-78"/>
                <a:cs typeface="Sakkal Majalla" panose="02000000000000000000" pitchFamily="2" charset="-78"/>
              </a:rPr>
              <a:t>مبدأ منتهى حسن النية</a:t>
            </a:r>
          </a:p>
          <a:p>
            <a:pPr algn="ctr"/>
            <a:r>
              <a:rPr lang="ar-BH" sz="3200" b="1" dirty="0" smtClean="0">
                <a:solidFill>
                  <a:srgbClr val="FF0000"/>
                </a:solidFill>
                <a:latin typeface="Sakkal Majalla" panose="02000000000000000000" pitchFamily="2" charset="-78"/>
                <a:cs typeface="Sakkal Majalla" panose="02000000000000000000" pitchFamily="2" charset="-78"/>
              </a:rPr>
              <a:t>شكرا </a:t>
            </a:r>
            <a:endParaRPr lang="ar-BH" sz="3200" b="1" dirty="0">
              <a:solidFill>
                <a:srgbClr val="FF0000"/>
              </a:solidFill>
              <a:latin typeface="Sakkal Majalla" panose="02000000000000000000" pitchFamily="2" charset="-78"/>
              <a:cs typeface="Sakkal Majalla" panose="02000000000000000000" pitchFamily="2" charset="-78"/>
            </a:endParaRPr>
          </a:p>
          <a:p>
            <a:pPr algn="ctr"/>
            <a:r>
              <a:rPr lang="ar-BH" sz="3200" b="1" dirty="0">
                <a:solidFill>
                  <a:srgbClr val="FF0000"/>
                </a:solidFill>
                <a:latin typeface="Sakkal Majalla" panose="02000000000000000000" pitchFamily="2" charset="-78"/>
                <a:cs typeface="Sakkal Majalla" panose="02000000000000000000" pitchFamily="2" charset="-78"/>
              </a:rPr>
              <a:t>مع التوفيق </a:t>
            </a:r>
            <a:r>
              <a:rPr lang="ar-BH" sz="3200" b="1" dirty="0" smtClean="0">
                <a:solidFill>
                  <a:srgbClr val="FF0000"/>
                </a:solidFill>
                <a:latin typeface="Sakkal Majalla" panose="02000000000000000000" pitchFamily="2" charset="-78"/>
                <a:cs typeface="Sakkal Majalla" panose="02000000000000000000" pitchFamily="2" charset="-78"/>
              </a:rPr>
              <a:t>والنجاح</a:t>
            </a:r>
          </a:p>
          <a:p>
            <a:pPr algn="r"/>
            <a:endParaRPr lang="ar-BH" sz="2400" b="1" u="sng" dirty="0" smtClean="0">
              <a:solidFill>
                <a:srgbClr val="FF0000"/>
              </a:solidFill>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14" name="Rectangle 13"/>
          <p:cNvSpPr/>
          <p:nvPr/>
        </p:nvSpPr>
        <p:spPr>
          <a:xfrm>
            <a:off x="2133600" y="5204135"/>
            <a:ext cx="6248400" cy="1569660"/>
          </a:xfrm>
          <a:prstGeom prst="rect">
            <a:avLst/>
          </a:prstGeom>
        </p:spPr>
        <p:txBody>
          <a:bodyPr wrap="square">
            <a:spAutoFit/>
          </a:bodyPr>
          <a:lstStyle/>
          <a:p>
            <a:pPr algn="r"/>
            <a:r>
              <a:rPr lang="ar-BH" sz="2400" b="1" u="sng" dirty="0" smtClean="0">
                <a:solidFill>
                  <a:srgbClr val="FF0000"/>
                </a:solidFill>
                <a:latin typeface="Sakkal Majalla" panose="02000000000000000000" pitchFamily="2" charset="-78"/>
                <a:cs typeface="Sakkal Majalla" panose="02000000000000000000" pitchFamily="2" charset="-78"/>
              </a:rPr>
              <a:t>لمزيد </a:t>
            </a:r>
            <a:r>
              <a:rPr lang="ar-BH" sz="2400" b="1" u="sng" dirty="0">
                <a:solidFill>
                  <a:srgbClr val="FF0000"/>
                </a:solidFill>
                <a:latin typeface="Sakkal Majalla" panose="02000000000000000000" pitchFamily="2" charset="-78"/>
                <a:cs typeface="Sakkal Majalla" panose="02000000000000000000" pitchFamily="2" charset="-78"/>
              </a:rPr>
              <a:t>من المعلومات:</a:t>
            </a:r>
            <a:endParaRPr lang="en-US" sz="2400" b="1" dirty="0">
              <a:solidFill>
                <a:srgbClr val="FF0000"/>
              </a:solidFill>
              <a:latin typeface="Sakkal Majalla" panose="02000000000000000000" pitchFamily="2" charset="-78"/>
              <a:cs typeface="Sakkal Majalla" panose="02000000000000000000" pitchFamily="2" charset="-78"/>
            </a:endParaRPr>
          </a:p>
          <a:p>
            <a:pPr algn="r"/>
            <a:r>
              <a:rPr lang="en-US" sz="2000" b="1" dirty="0" smtClean="0">
                <a:solidFill>
                  <a:schemeClr val="bg1"/>
                </a:solidFill>
                <a:latin typeface="Century Gothic" panose="020B0502020202020204" pitchFamily="34" charset="0"/>
                <a:cs typeface="Sakkal Majalla" panose="02000000000000000000" pitchFamily="2" charset="-78"/>
                <a:hlinkClick r:id="rId4"/>
              </a:rPr>
              <a:t>www.Edunet.com</a:t>
            </a:r>
            <a:r>
              <a:rPr lang="ar-BH" sz="2000" b="1" dirty="0" smtClean="0">
                <a:solidFill>
                  <a:srgbClr val="FF0000"/>
                </a:solidFill>
                <a:latin typeface="Century Gothic" panose="020B0502020202020204" pitchFamily="34" charset="0"/>
                <a:cs typeface="Sakkal Majalla" panose="02000000000000000000" pitchFamily="2" charset="-78"/>
              </a:rPr>
              <a:t>       </a:t>
            </a:r>
            <a:r>
              <a:rPr lang="ar-BH" sz="2000" b="1" dirty="0" smtClean="0">
                <a:latin typeface="Century Gothic" panose="020B0502020202020204" pitchFamily="34" charset="0"/>
                <a:cs typeface="Sakkal Majalla" panose="02000000000000000000" pitchFamily="2" charset="-78"/>
              </a:rPr>
              <a:t>1- </a:t>
            </a:r>
            <a:r>
              <a:rPr lang="ar-BH" sz="2000" b="1" dirty="0">
                <a:latin typeface="Century Gothic" panose="020B0502020202020204" pitchFamily="34" charset="0"/>
                <a:cs typeface="Sakkal Majalla" panose="02000000000000000000" pitchFamily="2" charset="-78"/>
              </a:rPr>
              <a:t>زيارة البوابة التعليمية </a:t>
            </a:r>
            <a:endParaRPr lang="en-US" sz="2000" b="1" dirty="0">
              <a:latin typeface="Century Gothic" panose="020B0502020202020204" pitchFamily="34" charset="0"/>
              <a:cs typeface="Sakkal Majalla" panose="02000000000000000000" pitchFamily="2" charset="-78"/>
            </a:endParaRPr>
          </a:p>
          <a:p>
            <a:pPr algn="r"/>
            <a:r>
              <a:rPr lang="ar-BH" sz="2000" b="1" dirty="0" smtClean="0">
                <a:latin typeface="Sakkal Majalla" panose="02000000000000000000" pitchFamily="2" charset="-78"/>
                <a:cs typeface="Sakkal Majalla" panose="02000000000000000000" pitchFamily="2" charset="-78"/>
              </a:rPr>
              <a:t>        2- </a:t>
            </a:r>
            <a:r>
              <a:rPr lang="ar-BH" sz="2000" b="1" dirty="0">
                <a:latin typeface="Sakkal Majalla" panose="02000000000000000000" pitchFamily="2" charset="-78"/>
                <a:cs typeface="Sakkal Majalla" panose="02000000000000000000" pitchFamily="2" charset="-78"/>
              </a:rPr>
              <a:t>حل أسئلة وأنشطة </a:t>
            </a:r>
            <a:r>
              <a:rPr lang="ar-BH" sz="2000" b="1" dirty="0" smtClean="0">
                <a:latin typeface="Sakkal Majalla" panose="02000000000000000000" pitchFamily="2" charset="-78"/>
                <a:cs typeface="Sakkal Majalla" panose="02000000000000000000" pitchFamily="2" charset="-78"/>
              </a:rPr>
              <a:t>الكتاب.</a:t>
            </a:r>
            <a:endParaRPr lang="en-US" sz="2000" b="1" dirty="0">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0" name="Group 9"/>
          <p:cNvGrpSpPr/>
          <p:nvPr/>
        </p:nvGrpSpPr>
        <p:grpSpPr>
          <a:xfrm>
            <a:off x="-555653" y="6459829"/>
            <a:ext cx="9692583" cy="381000"/>
            <a:chOff x="-525834" y="6386607"/>
            <a:chExt cx="9692583" cy="381000"/>
          </a:xfrm>
        </p:grpSpPr>
        <p:sp>
          <p:nvSpPr>
            <p:cNvPr id="11" name="Rectangle 10"/>
            <p:cNvSpPr/>
            <p:nvPr/>
          </p:nvSpPr>
          <p:spPr>
            <a:xfrm>
              <a:off x="-525834" y="6408023"/>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15" name="Group 14"/>
            <p:cNvGrpSpPr/>
            <p:nvPr/>
          </p:nvGrpSpPr>
          <p:grpSpPr>
            <a:xfrm>
              <a:off x="29819" y="6386607"/>
              <a:ext cx="9136930" cy="381000"/>
              <a:chOff x="32783" y="6345925"/>
              <a:chExt cx="9136930" cy="381000"/>
            </a:xfrm>
          </p:grpSpPr>
          <p:cxnSp>
            <p:nvCxnSpPr>
              <p:cNvPr id="16" name="Straight Connector 15"/>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138183" y="6345925"/>
                <a:ext cx="39757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81234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43078" y="6477000"/>
            <a:ext cx="9987078" cy="381000"/>
            <a:chOff x="-751666" y="6386607"/>
            <a:chExt cx="9987078" cy="381000"/>
          </a:xfrm>
        </p:grpSpPr>
        <p:sp>
          <p:nvSpPr>
            <p:cNvPr id="45" name="Rectangle 44"/>
            <p:cNvSpPr/>
            <p:nvPr/>
          </p:nvSpPr>
          <p:spPr>
            <a:xfrm>
              <a:off x="-751666" y="6423218"/>
              <a:ext cx="6443113" cy="307777"/>
            </a:xfrm>
            <a:prstGeom prst="rect">
              <a:avLst/>
            </a:prstGeom>
          </p:spPr>
          <p:txBody>
            <a:bodyPr wrap="square">
              <a:spAutoFit/>
            </a:bodyPr>
            <a:lstStyle/>
            <a:p>
              <a:pPr algn="ct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مبدأ منتهى حسن النية.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smtClean="0"/>
                <a:t> </a:t>
              </a:r>
              <a:endParaRPr lang="en-US" sz="1400" b="1" dirty="0"/>
            </a:p>
          </p:txBody>
        </p:sp>
        <p:grpSp>
          <p:nvGrpSpPr>
            <p:cNvPr id="46" name="Group 45"/>
            <p:cNvGrpSpPr/>
            <p:nvPr/>
          </p:nvGrpSpPr>
          <p:grpSpPr>
            <a:xfrm>
              <a:off x="91412" y="6386607"/>
              <a:ext cx="9144000" cy="381000"/>
              <a:chOff x="94376" y="6345925"/>
              <a:chExt cx="9144000" cy="381000"/>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52177" y="6345925"/>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95" y="0"/>
            <a:ext cx="1646183" cy="1268068"/>
          </a:xfrm>
          <a:prstGeom prst="rect">
            <a:avLst/>
          </a:prstGeom>
        </p:spPr>
      </p:pic>
      <p:grpSp>
        <p:nvGrpSpPr>
          <p:cNvPr id="5" name="Group 4"/>
          <p:cNvGrpSpPr/>
          <p:nvPr/>
        </p:nvGrpSpPr>
        <p:grpSpPr>
          <a:xfrm>
            <a:off x="6502172" y="1414601"/>
            <a:ext cx="2193985" cy="540553"/>
            <a:chOff x="6069778" y="1656372"/>
            <a:chExt cx="2193985" cy="540553"/>
          </a:xfrm>
        </p:grpSpPr>
        <p:sp>
          <p:nvSpPr>
            <p:cNvPr id="17" name="Cube 16"/>
            <p:cNvSpPr/>
            <p:nvPr/>
          </p:nvSpPr>
          <p:spPr>
            <a:xfrm>
              <a:off x="6069778" y="1656372"/>
              <a:ext cx="2193985" cy="540553"/>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548467" y="1731424"/>
              <a:ext cx="1522609" cy="400110"/>
            </a:xfrm>
            <a:prstGeom prst="rect">
              <a:avLst/>
            </a:prstGeom>
          </p:spPr>
          <p:txBody>
            <a:bodyPr wrap="square">
              <a:spAutoFit/>
            </a:bodyPr>
            <a:lstStyle/>
            <a:p>
              <a:pPr algn="ctr"/>
              <a:r>
                <a:rPr lang="ar-BH" sz="2000" b="1" dirty="0" smtClean="0">
                  <a:latin typeface="Sakkal Majalla" panose="02000000000000000000" pitchFamily="2" charset="-78"/>
                  <a:cs typeface="Sakkal Majalla" panose="02000000000000000000" pitchFamily="2" charset="-78"/>
                </a:rPr>
                <a:t>استمارة الطلب</a:t>
              </a:r>
              <a:endParaRPr lang="ar-BH" sz="2000" b="1" dirty="0">
                <a:latin typeface="Sakkal Majalla" panose="02000000000000000000" pitchFamily="2" charset="-78"/>
                <a:cs typeface="Sakkal Majalla" panose="02000000000000000000" pitchFamily="2" charset="-78"/>
              </a:endParaRPr>
            </a:p>
          </p:txBody>
        </p:sp>
      </p:grpSp>
      <p:sp>
        <p:nvSpPr>
          <p:cNvPr id="20" name="Rectangle 19"/>
          <p:cNvSpPr/>
          <p:nvPr/>
        </p:nvSpPr>
        <p:spPr>
          <a:xfrm>
            <a:off x="5600035" y="1850240"/>
            <a:ext cx="2122583" cy="1938992"/>
          </a:xfrm>
          <a:prstGeom prst="rect">
            <a:avLst/>
          </a:prstGeom>
        </p:spPr>
        <p:txBody>
          <a:bodyPr wrap="square">
            <a:spAutoFit/>
          </a:bodyPr>
          <a:lstStyle/>
          <a:p>
            <a:pPr algn="justLow" rtl="1"/>
            <a:r>
              <a:rPr lang="ar-BH" sz="2000" b="1" dirty="0" smtClean="0">
                <a:latin typeface="Sakkal Majalla" panose="02000000000000000000" pitchFamily="2" charset="-78"/>
                <a:cs typeface="Sakkal Majalla" panose="02000000000000000000" pitchFamily="2" charset="-78"/>
              </a:rPr>
              <a:t>تحتوي استمارة الطلب عادة على معلومات وبيانات عن طالب التأمين وموضوع التأمين، التي ينبغي أن يكتبها بصدق وأمانة.  </a:t>
            </a:r>
            <a:endParaRPr lang="ar-BH" sz="2000" b="1" dirty="0">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11414" y="1489653"/>
            <a:ext cx="4696529" cy="3888583"/>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609601" y="185334"/>
            <a:ext cx="6842794" cy="993534"/>
            <a:chOff x="2027055" y="303192"/>
            <a:chExt cx="6842794" cy="993534"/>
          </a:xfrm>
        </p:grpSpPr>
        <p:pic>
          <p:nvPicPr>
            <p:cNvPr id="6" name="Picture 5"/>
            <p:cNvPicPr>
              <a:picLocks noChangeAspect="1"/>
            </p:cNvPicPr>
            <p:nvPr/>
          </p:nvPicPr>
          <p:blipFill>
            <a:blip r:embed="rId6"/>
            <a:stretch>
              <a:fillRect/>
            </a:stretch>
          </p:blipFill>
          <p:spPr>
            <a:xfrm>
              <a:off x="2941455" y="303192"/>
              <a:ext cx="5928394" cy="993534"/>
            </a:xfrm>
            <a:prstGeom prst="rect">
              <a:avLst/>
            </a:prstGeom>
          </p:spPr>
        </p:pic>
        <p:sp>
          <p:nvSpPr>
            <p:cNvPr id="7" name="Rectangle 6"/>
            <p:cNvSpPr/>
            <p:nvPr/>
          </p:nvSpPr>
          <p:spPr>
            <a:xfrm>
              <a:off x="2027055" y="559527"/>
              <a:ext cx="6325990" cy="461665"/>
            </a:xfrm>
            <a:prstGeom prst="rect">
              <a:avLst/>
            </a:prstGeom>
          </p:spPr>
          <p:txBody>
            <a:bodyPr wrap="square">
              <a:spAutoFit/>
            </a:bodyPr>
            <a:lstStyle/>
            <a:p>
              <a:pPr algn="r"/>
              <a:r>
                <a:rPr lang="ar-BH" sz="2400" b="1" dirty="0" smtClean="0">
                  <a:solidFill>
                    <a:srgbClr val="9933FF"/>
                  </a:solidFill>
                </a:rPr>
                <a:t>المعلومات و الحقائق الجوهرية لطالب التأمين</a:t>
              </a:r>
              <a:endParaRPr lang="ar-BH" sz="2400" dirty="0">
                <a:solidFill>
                  <a:srgbClr val="9933FF"/>
                </a:solidFill>
              </a:endParaRPr>
            </a:p>
          </p:txBody>
        </p:sp>
      </p:grpSp>
      <p:sp>
        <p:nvSpPr>
          <p:cNvPr id="24" name="Cloud Callout 23"/>
          <p:cNvSpPr/>
          <p:nvPr/>
        </p:nvSpPr>
        <p:spPr>
          <a:xfrm>
            <a:off x="4924929" y="3974769"/>
            <a:ext cx="4021323" cy="1997502"/>
          </a:xfrm>
          <a:prstGeom prst="cloudCallout">
            <a:avLst>
              <a:gd name="adj1" fmla="val 32725"/>
              <a:gd name="adj2" fmla="val -8637"/>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يلتزم طالب التأمين بإخطار شركة التأمين بأي تغيير جوهري يطرأ على موضوع التأمين أو الخطر المؤمن </a:t>
            </a:r>
            <a:r>
              <a:rPr lang="ar-BH" sz="2000" b="1" dirty="0" smtClean="0">
                <a:solidFill>
                  <a:schemeClr val="tx1"/>
                </a:solidFill>
                <a:latin typeface="Sakkal Majalla" panose="02000000000000000000" pitchFamily="2" charset="-78"/>
                <a:cs typeface="Sakkal Majalla" panose="02000000000000000000" pitchFamily="2" charset="-78"/>
              </a:rPr>
              <a:t>ضده. </a:t>
            </a:r>
            <a:endParaRPr lang="en-US" sz="2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98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Scale>
                                      <p:cBhvr>
                                        <p:cTn id="26" dur="1000" decel="50000" fill="hold">
                                          <p:stCondLst>
                                            <p:cond delay="0"/>
                                          </p:stCondLst>
                                        </p:cTn>
                                        <p:tgtEl>
                                          <p:spTgt spid="2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0">
                                            <p:txEl>
                                              <p:pRg st="0" end="0"/>
                                            </p:txEl>
                                          </p:spTgt>
                                        </p:tgtEl>
                                        <p:attrNameLst>
                                          <p:attrName>ppt_x</p:attrName>
                                          <p:attrName>ppt_y</p:attrName>
                                        </p:attrNameLst>
                                      </p:cBhvr>
                                    </p:animMotion>
                                    <p:animEffect transition="in" filter="fade">
                                      <p:cBhvr>
                                        <p:cTn id="28" dur="1000"/>
                                        <p:tgtEl>
                                          <p:spTgt spid="2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anim calcmode="lin" valueType="num">
                                      <p:cBhvr>
                                        <p:cTn id="34" dur="2000" fill="hold"/>
                                        <p:tgtEl>
                                          <p:spTgt spid="24"/>
                                        </p:tgtEl>
                                        <p:attrNameLst>
                                          <p:attrName>style.rotation</p:attrName>
                                        </p:attrNameLst>
                                      </p:cBhvr>
                                      <p:tavLst>
                                        <p:tav tm="0">
                                          <p:val>
                                            <p:fltVal val="720"/>
                                          </p:val>
                                        </p:tav>
                                        <p:tav tm="100000">
                                          <p:val>
                                            <p:fltVal val="0"/>
                                          </p:val>
                                        </p:tav>
                                      </p:tavLst>
                                    </p:anim>
                                    <p:anim calcmode="lin" valueType="num">
                                      <p:cBhvr>
                                        <p:cTn id="35" dur="2000" fill="hold"/>
                                        <p:tgtEl>
                                          <p:spTgt spid="24"/>
                                        </p:tgtEl>
                                        <p:attrNameLst>
                                          <p:attrName>ppt_h</p:attrName>
                                        </p:attrNameLst>
                                      </p:cBhvr>
                                      <p:tavLst>
                                        <p:tav tm="0">
                                          <p:val>
                                            <p:fltVal val="0"/>
                                          </p:val>
                                        </p:tav>
                                        <p:tav tm="100000">
                                          <p:val>
                                            <p:strVal val="#ppt_h"/>
                                          </p:val>
                                        </p:tav>
                                      </p:tavLst>
                                    </p:anim>
                                    <p:anim calcmode="lin" valueType="num">
                                      <p:cBhvr>
                                        <p:cTn id="36" dur="2000" fill="hold"/>
                                        <p:tgtEl>
                                          <p:spTgt spid="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43078" y="6477000"/>
            <a:ext cx="9987078" cy="381000"/>
            <a:chOff x="-751666" y="6386607"/>
            <a:chExt cx="9987078" cy="381000"/>
          </a:xfrm>
        </p:grpSpPr>
        <p:sp>
          <p:nvSpPr>
            <p:cNvPr id="45" name="Rectangle 44"/>
            <p:cNvSpPr/>
            <p:nvPr/>
          </p:nvSpPr>
          <p:spPr>
            <a:xfrm>
              <a:off x="-751666" y="6423218"/>
              <a:ext cx="6443113" cy="307777"/>
            </a:xfrm>
            <a:prstGeom prst="rect">
              <a:avLst/>
            </a:prstGeom>
          </p:spPr>
          <p:txBody>
            <a:bodyPr wrap="square">
              <a:spAutoFit/>
            </a:bodyPr>
            <a:lstStyle/>
            <a:p>
              <a:pPr algn="ct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مبدأ منتهى حسن النية.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smtClean="0"/>
                <a:t> </a:t>
              </a:r>
              <a:endParaRPr lang="en-US" sz="1400" b="1" dirty="0"/>
            </a:p>
          </p:txBody>
        </p:sp>
        <p:grpSp>
          <p:nvGrpSpPr>
            <p:cNvPr id="46" name="Group 45"/>
            <p:cNvGrpSpPr/>
            <p:nvPr/>
          </p:nvGrpSpPr>
          <p:grpSpPr>
            <a:xfrm>
              <a:off x="91412" y="6386607"/>
              <a:ext cx="9144000" cy="381000"/>
              <a:chOff x="94376" y="6345925"/>
              <a:chExt cx="9144000" cy="381000"/>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52177" y="6345925"/>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95" y="0"/>
            <a:ext cx="1646183" cy="1268068"/>
          </a:xfrm>
          <a:prstGeom prst="rect">
            <a:avLst/>
          </a:prstGeom>
        </p:spPr>
      </p:pic>
      <p:sp>
        <p:nvSpPr>
          <p:cNvPr id="16" name="Cloud Callout 15"/>
          <p:cNvSpPr/>
          <p:nvPr/>
        </p:nvSpPr>
        <p:spPr>
          <a:xfrm>
            <a:off x="2667000" y="3843421"/>
            <a:ext cx="4021323" cy="1997502"/>
          </a:xfrm>
          <a:prstGeom prst="cloudCallout">
            <a:avLst>
              <a:gd name="adj1" fmla="val 32725"/>
              <a:gd name="adj2" fmla="val -8637"/>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تلتزم شركة التأمين بإخطار طالب التأمين بأي تغيير جوهري يطرأ على عقد التأمين.</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0" name="Rectangle 19"/>
          <p:cNvSpPr/>
          <p:nvPr/>
        </p:nvSpPr>
        <p:spPr>
          <a:xfrm>
            <a:off x="5569169" y="1883905"/>
            <a:ext cx="2992346" cy="1323439"/>
          </a:xfrm>
          <a:prstGeom prst="rect">
            <a:avLst/>
          </a:prstGeom>
        </p:spPr>
        <p:txBody>
          <a:bodyPr wrap="square">
            <a:spAutoFit/>
          </a:bodyPr>
          <a:lstStyle/>
          <a:p>
            <a:pPr algn="justLow" rtl="1"/>
            <a:r>
              <a:rPr lang="ar-BH" sz="2000" b="1" dirty="0" smtClean="0">
                <a:latin typeface="Sakkal Majalla" panose="02000000000000000000" pitchFamily="2" charset="-78"/>
                <a:cs typeface="Sakkal Majalla" panose="02000000000000000000" pitchFamily="2" charset="-78"/>
              </a:rPr>
              <a:t>يحب على شركة التأمين أن تلتزم بذكر كافة الحقوق والواجبات والشروط الجوهرية والحقوق المستحقة لطالب التأمين، بكل صدق وشفافية.</a:t>
            </a:r>
            <a:endParaRPr lang="ar-BH" sz="2000" b="1" dirty="0">
              <a:latin typeface="Sakkal Majalla" panose="02000000000000000000" pitchFamily="2" charset="-78"/>
              <a:cs typeface="Sakkal Majalla" panose="02000000000000000000" pitchFamily="2" charset="-78"/>
            </a:endParaRPr>
          </a:p>
        </p:txBody>
      </p:sp>
      <p:grpSp>
        <p:nvGrpSpPr>
          <p:cNvPr id="8" name="Group 7"/>
          <p:cNvGrpSpPr/>
          <p:nvPr/>
        </p:nvGrpSpPr>
        <p:grpSpPr>
          <a:xfrm>
            <a:off x="609601" y="185334"/>
            <a:ext cx="6842794" cy="993534"/>
            <a:chOff x="2027055" y="303192"/>
            <a:chExt cx="6842794" cy="993534"/>
          </a:xfrm>
        </p:grpSpPr>
        <p:pic>
          <p:nvPicPr>
            <p:cNvPr id="6" name="Picture 5"/>
            <p:cNvPicPr>
              <a:picLocks noChangeAspect="1"/>
            </p:cNvPicPr>
            <p:nvPr/>
          </p:nvPicPr>
          <p:blipFill>
            <a:blip r:embed="rId4"/>
            <a:stretch>
              <a:fillRect/>
            </a:stretch>
          </p:blipFill>
          <p:spPr>
            <a:xfrm>
              <a:off x="2941455" y="303192"/>
              <a:ext cx="5928394" cy="993534"/>
            </a:xfrm>
            <a:prstGeom prst="rect">
              <a:avLst/>
            </a:prstGeom>
          </p:spPr>
        </p:pic>
        <p:sp>
          <p:nvSpPr>
            <p:cNvPr id="7" name="Rectangle 6"/>
            <p:cNvSpPr/>
            <p:nvPr/>
          </p:nvSpPr>
          <p:spPr>
            <a:xfrm>
              <a:off x="2027055" y="559527"/>
              <a:ext cx="6325990" cy="461665"/>
            </a:xfrm>
            <a:prstGeom prst="rect">
              <a:avLst/>
            </a:prstGeom>
          </p:spPr>
          <p:txBody>
            <a:bodyPr wrap="square">
              <a:spAutoFit/>
            </a:bodyPr>
            <a:lstStyle/>
            <a:p>
              <a:pPr algn="r"/>
              <a:r>
                <a:rPr lang="ar-BH" sz="2400" b="1" dirty="0" smtClean="0">
                  <a:solidFill>
                    <a:srgbClr val="9933FF"/>
                  </a:solidFill>
                </a:rPr>
                <a:t>المعلومات و الحقائق الجوهرية لشركة التأمين</a:t>
              </a:r>
              <a:endParaRPr lang="ar-BH" sz="2400" dirty="0">
                <a:solidFill>
                  <a:srgbClr val="9933FF"/>
                </a:solidFill>
              </a:endParaRPr>
            </a:p>
          </p:txBody>
        </p:sp>
      </p:grpSp>
      <p:grpSp>
        <p:nvGrpSpPr>
          <p:cNvPr id="10" name="Group 9"/>
          <p:cNvGrpSpPr/>
          <p:nvPr/>
        </p:nvGrpSpPr>
        <p:grpSpPr>
          <a:xfrm>
            <a:off x="1066800" y="1898913"/>
            <a:ext cx="3803672" cy="2057202"/>
            <a:chOff x="1066800" y="1898913"/>
            <a:chExt cx="3803672" cy="2057202"/>
          </a:xfrm>
        </p:grpSpPr>
        <p:pic>
          <p:nvPicPr>
            <p:cNvPr id="3" name="Picture 2"/>
            <p:cNvPicPr>
              <a:picLocks noChangeAspect="1"/>
            </p:cNvPicPr>
            <p:nvPr/>
          </p:nvPicPr>
          <p:blipFill>
            <a:blip r:embed="rId5"/>
            <a:stretch>
              <a:fillRect/>
            </a:stretch>
          </p:blipFill>
          <p:spPr>
            <a:xfrm rot="20060553">
              <a:off x="3432862" y="2471436"/>
              <a:ext cx="1437610" cy="1303879"/>
            </a:xfrm>
            <a:prstGeom prst="rect">
              <a:avLst/>
            </a:prstGeom>
          </p:spPr>
        </p:pic>
        <p:pic>
          <p:nvPicPr>
            <p:cNvPr id="9" name="Picture 8"/>
            <p:cNvPicPr>
              <a:picLocks noChangeAspect="1"/>
            </p:cNvPicPr>
            <p:nvPr/>
          </p:nvPicPr>
          <p:blipFill>
            <a:blip r:embed="rId6"/>
            <a:stretch>
              <a:fillRect/>
            </a:stretch>
          </p:blipFill>
          <p:spPr>
            <a:xfrm>
              <a:off x="1066800" y="1898913"/>
              <a:ext cx="2176460" cy="2057202"/>
            </a:xfrm>
            <a:prstGeom prst="rect">
              <a:avLst/>
            </a:prstGeom>
          </p:spPr>
        </p:pic>
      </p:grpSp>
    </p:spTree>
    <p:extLst>
      <p:ext uri="{BB962C8B-B14F-4D97-AF65-F5344CB8AC3E}">
        <p14:creationId xmlns:p14="http://schemas.microsoft.com/office/powerpoint/2010/main" val="423716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Scale>
                                      <p:cBhvr>
                                        <p:cTn id="14" dur="1000" decel="50000" fill="hold">
                                          <p:stCondLst>
                                            <p:cond delay="0"/>
                                          </p:stCondLst>
                                        </p:cTn>
                                        <p:tgtEl>
                                          <p:spTgt spid="2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0">
                                            <p:txEl>
                                              <p:pRg st="0" end="0"/>
                                            </p:txEl>
                                          </p:spTgt>
                                        </p:tgtEl>
                                        <p:attrNameLst>
                                          <p:attrName>ppt_x</p:attrName>
                                          <p:attrName>ppt_y</p:attrName>
                                        </p:attrNameLst>
                                      </p:cBhvr>
                                    </p:animMotion>
                                    <p:animEffect transition="in" filter="fade">
                                      <p:cBhvr>
                                        <p:cTn id="16" dur="10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anim calcmode="lin" valueType="num">
                                      <p:cBhvr>
                                        <p:cTn id="22" dur="2000" fill="hold"/>
                                        <p:tgtEl>
                                          <p:spTgt spid="16"/>
                                        </p:tgtEl>
                                        <p:attrNameLst>
                                          <p:attrName>style.rotation</p:attrName>
                                        </p:attrNameLst>
                                      </p:cBhvr>
                                      <p:tavLst>
                                        <p:tav tm="0">
                                          <p:val>
                                            <p:fltVal val="720"/>
                                          </p:val>
                                        </p:tav>
                                        <p:tav tm="100000">
                                          <p:val>
                                            <p:fltVal val="0"/>
                                          </p:val>
                                        </p:tav>
                                      </p:tavLst>
                                    </p:anim>
                                    <p:anim calcmode="lin" valueType="num">
                                      <p:cBhvr>
                                        <p:cTn id="23" dur="2000" fill="hold"/>
                                        <p:tgtEl>
                                          <p:spTgt spid="16"/>
                                        </p:tgtEl>
                                        <p:attrNameLst>
                                          <p:attrName>ppt_h</p:attrName>
                                        </p:attrNameLst>
                                      </p:cBhvr>
                                      <p:tavLst>
                                        <p:tav tm="0">
                                          <p:val>
                                            <p:fltVal val="0"/>
                                          </p:val>
                                        </p:tav>
                                        <p:tav tm="100000">
                                          <p:val>
                                            <p:strVal val="#ppt_h"/>
                                          </p:val>
                                        </p:tav>
                                      </p:tavLst>
                                    </p:anim>
                                    <p:anim calcmode="lin" valueType="num">
                                      <p:cBhvr>
                                        <p:cTn id="24"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54544" y="275065"/>
            <a:ext cx="3998665" cy="993534"/>
            <a:chOff x="4871183" y="303192"/>
            <a:chExt cx="3998665" cy="993534"/>
          </a:xfrm>
        </p:grpSpPr>
        <p:pic>
          <p:nvPicPr>
            <p:cNvPr id="6" name="Picture 5"/>
            <p:cNvPicPr>
              <a:picLocks noChangeAspect="1"/>
            </p:cNvPicPr>
            <p:nvPr/>
          </p:nvPicPr>
          <p:blipFill>
            <a:blip r:embed="rId6"/>
            <a:stretch>
              <a:fillRect/>
            </a:stretch>
          </p:blipFill>
          <p:spPr>
            <a:xfrm>
              <a:off x="4871183" y="303192"/>
              <a:ext cx="3998665" cy="993534"/>
            </a:xfrm>
            <a:prstGeom prst="rect">
              <a:avLst/>
            </a:prstGeom>
          </p:spPr>
        </p:pic>
        <p:sp>
          <p:nvSpPr>
            <p:cNvPr id="7" name="Rectangle 6"/>
            <p:cNvSpPr/>
            <p:nvPr/>
          </p:nvSpPr>
          <p:spPr>
            <a:xfrm>
              <a:off x="6025105" y="538349"/>
              <a:ext cx="1638590" cy="523220"/>
            </a:xfrm>
            <a:prstGeom prst="rect">
              <a:avLst/>
            </a:prstGeom>
          </p:spPr>
          <p:txBody>
            <a:bodyPr wrap="none">
              <a:spAutoFit/>
            </a:bodyPr>
            <a:lstStyle/>
            <a:p>
              <a:r>
                <a:rPr lang="ar-BH" sz="2800" b="1" dirty="0" smtClean="0">
                  <a:solidFill>
                    <a:srgbClr val="9933FF"/>
                  </a:solidFill>
                </a:rPr>
                <a:t>حالات عملية</a:t>
              </a:r>
              <a:endParaRPr lang="en-US" sz="2800" dirty="0">
                <a:solidFill>
                  <a:srgbClr val="9933FF"/>
                </a:solidFill>
              </a:endParaRPr>
            </a:p>
          </p:txBody>
        </p:sp>
      </p:grpSp>
      <p:grpSp>
        <p:nvGrpSpPr>
          <p:cNvPr id="39" name="Group 38"/>
          <p:cNvGrpSpPr/>
          <p:nvPr/>
        </p:nvGrpSpPr>
        <p:grpSpPr>
          <a:xfrm>
            <a:off x="6402816" y="5618936"/>
            <a:ext cx="677601" cy="600165"/>
            <a:chOff x="5167310" y="5375610"/>
            <a:chExt cx="623889" cy="600165"/>
          </a:xfrm>
        </p:grpSpPr>
        <p:sp>
          <p:nvSpPr>
            <p:cNvPr id="36" name="Rectangle 35"/>
            <p:cNvSpPr/>
            <p:nvPr/>
          </p:nvSpPr>
          <p:spPr>
            <a:xfrm>
              <a:off x="5190554" y="5375610"/>
              <a:ext cx="577402"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تأمين</a:t>
              </a:r>
            </a:p>
          </p:txBody>
        </p:sp>
        <p:sp>
          <p:nvSpPr>
            <p:cNvPr id="41" name="Rectangle 40"/>
            <p:cNvSpPr/>
            <p:nvPr/>
          </p:nvSpPr>
          <p:spPr>
            <a:xfrm>
              <a:off x="5167310" y="5575665"/>
              <a:ext cx="623889"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شامل</a:t>
              </a:r>
            </a:p>
          </p:txBody>
        </p:sp>
      </p:grpSp>
      <p:sp>
        <p:nvSpPr>
          <p:cNvPr id="33" name="Rectangle 32"/>
          <p:cNvSpPr/>
          <p:nvPr/>
        </p:nvSpPr>
        <p:spPr>
          <a:xfrm>
            <a:off x="2975667" y="1745613"/>
            <a:ext cx="5006553" cy="1200329"/>
          </a:xfrm>
          <a:prstGeom prst="rect">
            <a:avLst/>
          </a:prstGeom>
        </p:spPr>
        <p:txBody>
          <a:bodyPr wrap="square">
            <a:spAutoFit/>
          </a:bodyPr>
          <a:lstStyle/>
          <a:p>
            <a:pPr algn="justLow" rtl="1"/>
            <a:r>
              <a:rPr lang="ar-BH" sz="2400" b="1" dirty="0" smtClean="0">
                <a:latin typeface="Sakkal Majalla" panose="02000000000000000000" pitchFamily="2" charset="-78"/>
                <a:cs typeface="Sakkal Majalla" panose="02000000000000000000" pitchFamily="2" charset="-78"/>
              </a:rPr>
              <a:t>أمن محمد على حياته ضد خطر الوفاة لدى شركة التأمين، ولم يذكر في  استمارة الطلب بأن عائلته تعاني من مرض وراثي.</a:t>
            </a:r>
            <a:endParaRPr lang="en-US" sz="2400" dirty="0"/>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48" name="Group 47"/>
          <p:cNvGrpSpPr/>
          <p:nvPr/>
        </p:nvGrpSpPr>
        <p:grpSpPr>
          <a:xfrm>
            <a:off x="-152400" y="6459828"/>
            <a:ext cx="9289330" cy="381001"/>
            <a:chOff x="-122581" y="6386606"/>
            <a:chExt cx="9289330" cy="381001"/>
          </a:xfrm>
        </p:grpSpPr>
        <p:sp>
          <p:nvSpPr>
            <p:cNvPr id="49" name="Rectangle 48"/>
            <p:cNvSpPr/>
            <p:nvPr/>
          </p:nvSpPr>
          <p:spPr>
            <a:xfrm>
              <a:off x="-122581" y="6386606"/>
              <a:ext cx="5814028"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50" name="Group 49"/>
            <p:cNvGrpSpPr/>
            <p:nvPr/>
          </p:nvGrpSpPr>
          <p:grpSpPr>
            <a:xfrm>
              <a:off x="29819" y="6386607"/>
              <a:ext cx="9136930" cy="381000"/>
              <a:chOff x="32783" y="6345925"/>
              <a:chExt cx="9136930" cy="381000"/>
            </a:xfrm>
          </p:grpSpPr>
          <p:cxnSp>
            <p:nvCxnSpPr>
              <p:cNvPr id="51" name="Straight Connector 50"/>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5061983" y="6345925"/>
                <a:ext cx="4051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3" name="Picture 2"/>
          <p:cNvPicPr>
            <a:picLocks noChangeAspect="1"/>
          </p:cNvPicPr>
          <p:nvPr/>
        </p:nvPicPr>
        <p:blipFill>
          <a:blip r:embed="rId8"/>
          <a:stretch>
            <a:fillRect/>
          </a:stretch>
        </p:blipFill>
        <p:spPr>
          <a:xfrm>
            <a:off x="990600" y="2167607"/>
            <a:ext cx="1302291" cy="1141183"/>
          </a:xfrm>
          <a:prstGeom prst="rect">
            <a:avLst/>
          </a:prstGeom>
        </p:spPr>
      </p:pic>
      <p:sp>
        <p:nvSpPr>
          <p:cNvPr id="12" name="Explosion 1 11"/>
          <p:cNvSpPr/>
          <p:nvPr/>
        </p:nvSpPr>
        <p:spPr>
          <a:xfrm>
            <a:off x="682776" y="2879778"/>
            <a:ext cx="7318223" cy="3580049"/>
          </a:xfrm>
          <a:prstGeom prst="irregularSeal1">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smtClean="0">
                <a:solidFill>
                  <a:srgbClr val="FF0000"/>
                </a:solidFill>
                <a:latin typeface="Sakkal Majalla" panose="02000000000000000000" pitchFamily="2" charset="-78"/>
                <a:cs typeface="Sakkal Majalla" panose="02000000000000000000" pitchFamily="2" charset="-78"/>
              </a:rPr>
              <a:t>يعتبر المر ض الوراثي حقيقة جوهرية، فلو مات بسبب المرض الوراثي يحق لشركة التأمين الامتناع عن تعويض ورثة المؤمن عليه.</a:t>
            </a:r>
            <a:endParaRPr lang="en-US" sz="2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6017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3"/>
                                        </p:tgtEl>
                                        <p:attrNameLst>
                                          <p:attrName>style.visibility</p:attrName>
                                        </p:attrNameLst>
                                      </p:cBhvr>
                                      <p:to>
                                        <p:strVal val="visible"/>
                                      </p:to>
                                    </p:set>
                                    <p:anim by="(-#ppt_w*2)" calcmode="lin" valueType="num">
                                      <p:cBhvr rctx="PPT">
                                        <p:cTn id="12" dur="500" autoRev="1" fill="hold">
                                          <p:stCondLst>
                                            <p:cond delay="0"/>
                                          </p:stCondLst>
                                        </p:cTn>
                                        <p:tgtEl>
                                          <p:spTgt spid="33"/>
                                        </p:tgtEl>
                                        <p:attrNameLst>
                                          <p:attrName>ppt_w</p:attrName>
                                        </p:attrNameLst>
                                      </p:cBhvr>
                                    </p:anim>
                                    <p:anim by="(#ppt_w*0.50)" calcmode="lin" valueType="num">
                                      <p:cBhvr>
                                        <p:cTn id="13" dur="500" decel="50000" autoRev="1" fill="hold">
                                          <p:stCondLst>
                                            <p:cond delay="0"/>
                                          </p:stCondLst>
                                        </p:cTn>
                                        <p:tgtEl>
                                          <p:spTgt spid="33"/>
                                        </p:tgtEl>
                                        <p:attrNameLst>
                                          <p:attrName>ppt_x</p:attrName>
                                        </p:attrNameLst>
                                      </p:cBhvr>
                                    </p:anim>
                                    <p:anim from="(-#ppt_h/2)" to="(#ppt_y)" calcmode="lin" valueType="num">
                                      <p:cBhvr>
                                        <p:cTn id="14" dur="1000" fill="hold">
                                          <p:stCondLst>
                                            <p:cond delay="0"/>
                                          </p:stCondLst>
                                        </p:cTn>
                                        <p:tgtEl>
                                          <p:spTgt spid="33"/>
                                        </p:tgtEl>
                                        <p:attrNameLst>
                                          <p:attrName>ppt_y</p:attrName>
                                        </p:attrNameLst>
                                      </p:cBhvr>
                                    </p:anim>
                                    <p:animRot by="21600000">
                                      <p:cBhvr>
                                        <p:cTn id="15" dur="1000" fill="hold">
                                          <p:stCondLst>
                                            <p:cond delay="0"/>
                                          </p:stCondLst>
                                        </p:cTn>
                                        <p:tgtEl>
                                          <p:spTgt spid="33"/>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oin.wav"/>
                                        </p:tgtEl>
                                      </p:cMediaNode>
                                    </p:audio>
                                  </p:sub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54544" y="275065"/>
            <a:ext cx="3998665" cy="993534"/>
            <a:chOff x="4871183" y="303192"/>
            <a:chExt cx="3998665" cy="993534"/>
          </a:xfrm>
        </p:grpSpPr>
        <p:pic>
          <p:nvPicPr>
            <p:cNvPr id="6" name="Picture 5"/>
            <p:cNvPicPr>
              <a:picLocks noChangeAspect="1"/>
            </p:cNvPicPr>
            <p:nvPr/>
          </p:nvPicPr>
          <p:blipFill>
            <a:blip r:embed="rId6"/>
            <a:stretch>
              <a:fillRect/>
            </a:stretch>
          </p:blipFill>
          <p:spPr>
            <a:xfrm>
              <a:off x="4871183" y="303192"/>
              <a:ext cx="3998665" cy="993534"/>
            </a:xfrm>
            <a:prstGeom prst="rect">
              <a:avLst/>
            </a:prstGeom>
          </p:spPr>
        </p:pic>
        <p:sp>
          <p:nvSpPr>
            <p:cNvPr id="7" name="Rectangle 6"/>
            <p:cNvSpPr/>
            <p:nvPr/>
          </p:nvSpPr>
          <p:spPr>
            <a:xfrm>
              <a:off x="6025105" y="538349"/>
              <a:ext cx="1638590" cy="523220"/>
            </a:xfrm>
            <a:prstGeom prst="rect">
              <a:avLst/>
            </a:prstGeom>
          </p:spPr>
          <p:txBody>
            <a:bodyPr wrap="none">
              <a:spAutoFit/>
            </a:bodyPr>
            <a:lstStyle/>
            <a:p>
              <a:r>
                <a:rPr lang="ar-BH" sz="2800" b="1" dirty="0" smtClean="0">
                  <a:solidFill>
                    <a:srgbClr val="9933FF"/>
                  </a:solidFill>
                </a:rPr>
                <a:t>حالات عملية</a:t>
              </a:r>
              <a:endParaRPr lang="en-US" sz="2800" dirty="0">
                <a:solidFill>
                  <a:srgbClr val="9933FF"/>
                </a:solidFill>
              </a:endParaRPr>
            </a:p>
          </p:txBody>
        </p:sp>
      </p:grpSp>
      <p:grpSp>
        <p:nvGrpSpPr>
          <p:cNvPr id="39" name="Group 38"/>
          <p:cNvGrpSpPr/>
          <p:nvPr/>
        </p:nvGrpSpPr>
        <p:grpSpPr>
          <a:xfrm>
            <a:off x="6402816" y="5618936"/>
            <a:ext cx="677601" cy="600165"/>
            <a:chOff x="5167310" y="5375610"/>
            <a:chExt cx="623889" cy="600165"/>
          </a:xfrm>
        </p:grpSpPr>
        <p:sp>
          <p:nvSpPr>
            <p:cNvPr id="36" name="Rectangle 35"/>
            <p:cNvSpPr/>
            <p:nvPr/>
          </p:nvSpPr>
          <p:spPr>
            <a:xfrm>
              <a:off x="5190554" y="5375610"/>
              <a:ext cx="577402"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تأمين</a:t>
              </a:r>
            </a:p>
          </p:txBody>
        </p:sp>
        <p:sp>
          <p:nvSpPr>
            <p:cNvPr id="41" name="Rectangle 40"/>
            <p:cNvSpPr/>
            <p:nvPr/>
          </p:nvSpPr>
          <p:spPr>
            <a:xfrm>
              <a:off x="5167310" y="5575665"/>
              <a:ext cx="623889"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شامل</a:t>
              </a:r>
            </a:p>
          </p:txBody>
        </p:sp>
      </p:grpSp>
      <p:sp>
        <p:nvSpPr>
          <p:cNvPr id="33" name="Rectangle 32"/>
          <p:cNvSpPr/>
          <p:nvPr/>
        </p:nvSpPr>
        <p:spPr>
          <a:xfrm>
            <a:off x="2895600" y="1546730"/>
            <a:ext cx="5235153" cy="1200329"/>
          </a:xfrm>
          <a:prstGeom prst="rect">
            <a:avLst/>
          </a:prstGeom>
        </p:spPr>
        <p:txBody>
          <a:bodyPr wrap="square">
            <a:spAutoFit/>
          </a:bodyPr>
          <a:lstStyle/>
          <a:p>
            <a:pPr algn="justLow" rtl="1"/>
            <a:r>
              <a:rPr lang="ar-BH" sz="2400" b="1" dirty="0" smtClean="0">
                <a:latin typeface="Sakkal Majalla" panose="02000000000000000000" pitchFamily="2" charset="-78"/>
                <a:cs typeface="Sakkal Majalla" panose="02000000000000000000" pitchFamily="2" charset="-78"/>
              </a:rPr>
              <a:t>أمن ياسر على سيارته تأمين طرف ثالث، ولم يذكر في وثيقة التأمين أن لديه حوادث سابقة، وخلال التأمين قام </a:t>
            </a:r>
            <a:r>
              <a:rPr lang="ar-BH" sz="2400" b="1" dirty="0" smtClean="0">
                <a:latin typeface="Sakkal Majalla" panose="02000000000000000000" pitchFamily="2" charset="-78"/>
                <a:cs typeface="Sakkal Majalla" panose="02000000000000000000" pitchFamily="2" charset="-78"/>
              </a:rPr>
              <a:t>بتغير </a:t>
            </a:r>
            <a:r>
              <a:rPr lang="ar-BH" sz="2400" b="1" dirty="0" smtClean="0">
                <a:latin typeface="Sakkal Majalla" panose="02000000000000000000" pitchFamily="2" charset="-78"/>
                <a:cs typeface="Sakkal Majalla" panose="02000000000000000000" pitchFamily="2" charset="-78"/>
              </a:rPr>
              <a:t>لون السيارة من أحمر إلى أبيض.</a:t>
            </a:r>
            <a:endParaRPr lang="en-US" sz="2400" dirty="0"/>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48" name="Group 47"/>
          <p:cNvGrpSpPr/>
          <p:nvPr/>
        </p:nvGrpSpPr>
        <p:grpSpPr>
          <a:xfrm>
            <a:off x="-396565" y="6459829"/>
            <a:ext cx="9533495" cy="381000"/>
            <a:chOff x="-366746" y="6386607"/>
            <a:chExt cx="9533495" cy="381000"/>
          </a:xfrm>
        </p:grpSpPr>
        <p:sp>
          <p:nvSpPr>
            <p:cNvPr id="49" name="Rectangle 48"/>
            <p:cNvSpPr/>
            <p:nvPr/>
          </p:nvSpPr>
          <p:spPr>
            <a:xfrm>
              <a:off x="-36674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50" name="Group 49"/>
            <p:cNvGrpSpPr/>
            <p:nvPr/>
          </p:nvGrpSpPr>
          <p:grpSpPr>
            <a:xfrm>
              <a:off x="29819" y="6386607"/>
              <a:ext cx="9136930" cy="381000"/>
              <a:chOff x="32783" y="6345925"/>
              <a:chExt cx="9136930" cy="381000"/>
            </a:xfrm>
          </p:grpSpPr>
          <p:cxnSp>
            <p:nvCxnSpPr>
              <p:cNvPr id="51" name="Straight Connector 50"/>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2" name="Explosion 1 11"/>
          <p:cNvSpPr/>
          <p:nvPr/>
        </p:nvSpPr>
        <p:spPr>
          <a:xfrm>
            <a:off x="609600" y="2747060"/>
            <a:ext cx="8119513" cy="3712768"/>
          </a:xfrm>
          <a:prstGeom prst="irregularSeal1">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smtClean="0">
                <a:solidFill>
                  <a:srgbClr val="FF0000"/>
                </a:solidFill>
                <a:latin typeface="Sakkal Majalla" panose="02000000000000000000" pitchFamily="2" charset="-78"/>
                <a:cs typeface="Sakkal Majalla" panose="02000000000000000000" pitchFamily="2" charset="-78"/>
              </a:rPr>
              <a:t>تعتبر الحوادث السابقة من الحقائق الجوهرية التي تؤثر في قرار قبول أو رفض التأمين وقيمة قسط التأمين.</a:t>
            </a:r>
          </a:p>
          <a:p>
            <a:pPr algn="ctr"/>
            <a:r>
              <a:rPr lang="ar-BH" sz="2400" b="1" dirty="0" smtClean="0">
                <a:solidFill>
                  <a:srgbClr val="FF0000"/>
                </a:solidFill>
                <a:latin typeface="Sakkal Majalla" panose="02000000000000000000" pitchFamily="2" charset="-78"/>
                <a:cs typeface="Sakkal Majalla" panose="02000000000000000000" pitchFamily="2" charset="-78"/>
              </a:rPr>
              <a:t>أما تغيير لون السيارة ليس بحقيقة جوهرية.</a:t>
            </a:r>
            <a:endParaRPr lang="en-US" sz="2400" b="1" dirty="0">
              <a:solidFill>
                <a:srgbClr val="FF0000"/>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8"/>
          <a:stretch>
            <a:fillRect/>
          </a:stretch>
        </p:blipFill>
        <p:spPr>
          <a:xfrm>
            <a:off x="838200" y="1908036"/>
            <a:ext cx="1447800" cy="1037230"/>
          </a:xfrm>
          <a:prstGeom prst="rect">
            <a:avLst/>
          </a:prstGeom>
        </p:spPr>
      </p:pic>
    </p:spTree>
    <p:extLst>
      <p:ext uri="{BB962C8B-B14F-4D97-AF65-F5344CB8AC3E}">
        <p14:creationId xmlns:p14="http://schemas.microsoft.com/office/powerpoint/2010/main" val="419481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
                                        </p:tgtEl>
                                        <p:attrNameLst>
                                          <p:attrName>ppt_y</p:attrName>
                                        </p:attrNameLst>
                                      </p:cBhvr>
                                      <p:tavLst>
                                        <p:tav tm="0">
                                          <p:val>
                                            <p:strVal val="#ppt_y"/>
                                          </p:val>
                                        </p:tav>
                                        <p:tav tm="100000">
                                          <p:val>
                                            <p:strVal val="#ppt_y"/>
                                          </p:val>
                                        </p:tav>
                                      </p:tavLst>
                                    </p:anim>
                                    <p:anim calcmode="lin" valueType="num">
                                      <p:cBhvr>
                                        <p:cTn id="1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subTnLst>
                                    <p:audio>
                                      <p:cMediaNode>
                                        <p:cTn display="0" masterRel="sameClick">
                                          <p:stCondLst>
                                            <p:cond evt="begin" delay="0">
                                              <p:tn val="24"/>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54544" y="275065"/>
            <a:ext cx="3998665" cy="993534"/>
            <a:chOff x="4871183" y="303192"/>
            <a:chExt cx="3998665" cy="993534"/>
          </a:xfrm>
        </p:grpSpPr>
        <p:pic>
          <p:nvPicPr>
            <p:cNvPr id="6" name="Picture 5"/>
            <p:cNvPicPr>
              <a:picLocks noChangeAspect="1"/>
            </p:cNvPicPr>
            <p:nvPr/>
          </p:nvPicPr>
          <p:blipFill>
            <a:blip r:embed="rId5"/>
            <a:stretch>
              <a:fillRect/>
            </a:stretch>
          </p:blipFill>
          <p:spPr>
            <a:xfrm>
              <a:off x="4871183" y="303192"/>
              <a:ext cx="3998665" cy="993534"/>
            </a:xfrm>
            <a:prstGeom prst="rect">
              <a:avLst/>
            </a:prstGeom>
          </p:spPr>
        </p:pic>
        <p:sp>
          <p:nvSpPr>
            <p:cNvPr id="7" name="Rectangle 6"/>
            <p:cNvSpPr/>
            <p:nvPr/>
          </p:nvSpPr>
          <p:spPr>
            <a:xfrm>
              <a:off x="6025105" y="538349"/>
              <a:ext cx="1638590" cy="523220"/>
            </a:xfrm>
            <a:prstGeom prst="rect">
              <a:avLst/>
            </a:prstGeom>
          </p:spPr>
          <p:txBody>
            <a:bodyPr wrap="none">
              <a:spAutoFit/>
            </a:bodyPr>
            <a:lstStyle/>
            <a:p>
              <a:r>
                <a:rPr lang="ar-BH" sz="2800" b="1" dirty="0" smtClean="0">
                  <a:solidFill>
                    <a:srgbClr val="9933FF"/>
                  </a:solidFill>
                </a:rPr>
                <a:t>حالات عملية</a:t>
              </a:r>
              <a:endParaRPr lang="en-US" sz="2800" dirty="0">
                <a:solidFill>
                  <a:srgbClr val="9933FF"/>
                </a:solidFill>
              </a:endParaRPr>
            </a:p>
          </p:txBody>
        </p:sp>
      </p:grpSp>
      <p:grpSp>
        <p:nvGrpSpPr>
          <p:cNvPr id="39" name="Group 38"/>
          <p:cNvGrpSpPr/>
          <p:nvPr/>
        </p:nvGrpSpPr>
        <p:grpSpPr>
          <a:xfrm>
            <a:off x="6402816" y="5618936"/>
            <a:ext cx="677601" cy="600165"/>
            <a:chOff x="5167310" y="5375610"/>
            <a:chExt cx="623889" cy="600165"/>
          </a:xfrm>
        </p:grpSpPr>
        <p:sp>
          <p:nvSpPr>
            <p:cNvPr id="36" name="Rectangle 35"/>
            <p:cNvSpPr/>
            <p:nvPr/>
          </p:nvSpPr>
          <p:spPr>
            <a:xfrm>
              <a:off x="5190554" y="5375610"/>
              <a:ext cx="577402"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تأمين</a:t>
              </a:r>
            </a:p>
          </p:txBody>
        </p:sp>
        <p:sp>
          <p:nvSpPr>
            <p:cNvPr id="41" name="Rectangle 40"/>
            <p:cNvSpPr/>
            <p:nvPr/>
          </p:nvSpPr>
          <p:spPr>
            <a:xfrm>
              <a:off x="5167310" y="5575665"/>
              <a:ext cx="623889"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شامل</a:t>
              </a:r>
            </a:p>
          </p:txBody>
        </p:sp>
      </p:grpSp>
      <p:sp>
        <p:nvSpPr>
          <p:cNvPr id="33" name="Rectangle 32"/>
          <p:cNvSpPr/>
          <p:nvPr/>
        </p:nvSpPr>
        <p:spPr>
          <a:xfrm>
            <a:off x="2500745" y="1546731"/>
            <a:ext cx="6228368" cy="1200329"/>
          </a:xfrm>
          <a:prstGeom prst="rect">
            <a:avLst/>
          </a:prstGeom>
        </p:spPr>
        <p:txBody>
          <a:bodyPr wrap="square">
            <a:spAutoFit/>
          </a:bodyPr>
          <a:lstStyle/>
          <a:p>
            <a:pPr algn="justLow" rtl="1"/>
            <a:r>
              <a:rPr lang="ar-BH" sz="2400" b="1" dirty="0" smtClean="0">
                <a:latin typeface="Sakkal Majalla" panose="02000000000000000000" pitchFamily="2" charset="-78"/>
                <a:cs typeface="Sakkal Majalla" panose="02000000000000000000" pitchFamily="2" charset="-78"/>
              </a:rPr>
              <a:t>أمن خالد على منزله ضد خطر الحريق والسرقة لدى شركة التأمين، وخلال التأمين حول إحدى الغرف المطلة على  الشارع إلى مخبز وأجره، ولم يخطر شركة التأمين بذلك.</a:t>
            </a:r>
            <a:endParaRPr lang="en-US" sz="2400" dirty="0"/>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48" name="Group 47"/>
          <p:cNvGrpSpPr/>
          <p:nvPr/>
        </p:nvGrpSpPr>
        <p:grpSpPr>
          <a:xfrm>
            <a:off x="-592656" y="6459829"/>
            <a:ext cx="9729586" cy="381000"/>
            <a:chOff x="-562837" y="6386607"/>
            <a:chExt cx="9729586" cy="381000"/>
          </a:xfrm>
        </p:grpSpPr>
        <p:sp>
          <p:nvSpPr>
            <p:cNvPr id="49" name="Rectangle 48"/>
            <p:cNvSpPr/>
            <p:nvPr/>
          </p:nvSpPr>
          <p:spPr>
            <a:xfrm>
              <a:off x="-562837"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مبدأ منتهى حسن النية.             المقرر: التأمين               تام  211/ 802</a:t>
              </a:r>
              <a:r>
                <a:rPr lang="ar-BH" sz="1400" b="1" dirty="0"/>
                <a:t> </a:t>
              </a:r>
              <a:endParaRPr lang="en-US" sz="1400" b="1" dirty="0"/>
            </a:p>
          </p:txBody>
        </p:sp>
        <p:grpSp>
          <p:nvGrpSpPr>
            <p:cNvPr id="50" name="Group 49"/>
            <p:cNvGrpSpPr/>
            <p:nvPr/>
          </p:nvGrpSpPr>
          <p:grpSpPr>
            <a:xfrm>
              <a:off x="29819" y="6386607"/>
              <a:ext cx="9136930" cy="381000"/>
              <a:chOff x="32783" y="6345925"/>
              <a:chExt cx="9136930" cy="381000"/>
            </a:xfrm>
          </p:grpSpPr>
          <p:cxnSp>
            <p:nvCxnSpPr>
              <p:cNvPr id="51" name="Straight Connector 50"/>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2" name="Explosion 1 11"/>
          <p:cNvSpPr/>
          <p:nvPr/>
        </p:nvSpPr>
        <p:spPr>
          <a:xfrm>
            <a:off x="228600" y="2747060"/>
            <a:ext cx="8500513" cy="3712768"/>
          </a:xfrm>
          <a:prstGeom prst="irregularSeal1">
            <a:avLst/>
          </a:prstGeom>
          <a:ln>
            <a:solidFill>
              <a:srgbClr val="CC66FF"/>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BH" sz="2400" b="1" dirty="0" smtClean="0">
                <a:solidFill>
                  <a:srgbClr val="FF0000"/>
                </a:solidFill>
                <a:latin typeface="Sakkal Majalla" panose="02000000000000000000" pitchFamily="2" charset="-78"/>
                <a:cs typeface="Sakkal Majalla" panose="02000000000000000000" pitchFamily="2" charset="-78"/>
              </a:rPr>
              <a:t>تعتبر الإضافة في المنزل المؤمن عليه تغيير جوهري في مؤثرات الخطر، وفي حالة حدوث الخطر المؤمن له يحق لشركة التأمين الامتناع عن تعويض الخسائر.</a:t>
            </a:r>
            <a:endParaRPr lang="en-US" sz="2400" b="1" dirty="0">
              <a:solidFill>
                <a:srgbClr val="FF0000"/>
              </a:solidFill>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a:blip r:embed="rId7"/>
          <a:stretch>
            <a:fillRect/>
          </a:stretch>
        </p:blipFill>
        <p:spPr>
          <a:xfrm>
            <a:off x="775540" y="1779725"/>
            <a:ext cx="1512130" cy="1172672"/>
          </a:xfrm>
          <a:prstGeom prst="rect">
            <a:avLst/>
          </a:prstGeom>
        </p:spPr>
      </p:pic>
    </p:spTree>
    <p:extLst>
      <p:ext uri="{BB962C8B-B14F-4D97-AF65-F5344CB8AC3E}">
        <p14:creationId xmlns:p14="http://schemas.microsoft.com/office/powerpoint/2010/main" val="87414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14235</TotalTime>
  <Words>1825</Words>
  <Application>Microsoft Office PowerPoint</Application>
  <PresentationFormat>On-screen Show (4:3)</PresentationFormat>
  <Paragraphs>222</Paragraphs>
  <Slides>42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Century Gothic</vt:lpstr>
      <vt:lpstr>Sakkal Majalla</vt:lpstr>
      <vt:lpstr>Times New Roman</vt:lpstr>
      <vt:lpstr>قالب الدرس الإلكتروني - الفصل الدراسي الثاني 2020-2021م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التقويم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Abdulhadi Ahmed Ali Alnatei</cp:lastModifiedBy>
  <cp:revision>1104</cp:revision>
  <dcterms:created xsi:type="dcterms:W3CDTF">2020-03-03T05:49:03Z</dcterms:created>
  <dcterms:modified xsi:type="dcterms:W3CDTF">2021-02-04T06:13:33Z</dcterms:modified>
</cp:coreProperties>
</file>