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305" r:id="rId3"/>
    <p:sldId id="333" r:id="rId4"/>
    <p:sldId id="381" r:id="rId5"/>
    <p:sldId id="340" r:id="rId6"/>
    <p:sldId id="390" r:id="rId7"/>
    <p:sldId id="391" r:id="rId8"/>
    <p:sldId id="392" r:id="rId9"/>
    <p:sldId id="384" r:id="rId10"/>
    <p:sldId id="388" r:id="rId11"/>
    <p:sldId id="389" r:id="rId12"/>
    <p:sldId id="31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3B62"/>
    <a:srgbClr val="E6308F"/>
    <a:srgbClr val="FFFF66"/>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774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11/19/2023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11/19/2023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11/19/2023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11/19/2023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5FEC52-9DEB-4428-8327-046A2FEE6CA1}"/>
              </a:ext>
            </a:extLst>
          </p:cNvPr>
          <p:cNvSpPr/>
          <p:nvPr/>
        </p:nvSpPr>
        <p:spPr>
          <a:xfrm>
            <a:off x="533452" y="5877169"/>
            <a:ext cx="3142207" cy="461665"/>
          </a:xfrm>
          <a:prstGeom prst="rect">
            <a:avLst/>
          </a:prstGeom>
          <a:solidFill>
            <a:srgbClr val="C00000"/>
          </a:solidFill>
        </p:spPr>
        <p:txBody>
          <a:bodyPr wrap="none" lIns="91440" tIns="45720" rIns="91440" bIns="45720">
            <a:spAutoFit/>
          </a:bodyPr>
          <a:lstStyle/>
          <a:p>
            <a:pPr algn="ctr"/>
            <a:r>
              <a:rPr lang="en-US" sz="2400" b="0" cap="none" spc="0" dirty="0">
                <a:ln w="0"/>
                <a:solidFill>
                  <a:schemeClr val="bg1"/>
                </a:solidFill>
                <a:effectLst>
                  <a:outerShdw blurRad="38100" dist="19050" dir="2700000" algn="tl" rotWithShape="0">
                    <a:schemeClr val="dk1">
                      <a:alpha val="40000"/>
                    </a:schemeClr>
                  </a:outerShdw>
                </a:effectLst>
                <a:latin typeface="Arial Black" panose="020B0A04020102020204" pitchFamily="34" charset="0"/>
                <a:cs typeface="PT Bold Heading" panose="02010400000000000000" pitchFamily="2" charset="-78"/>
              </a:rPr>
              <a:t>Second Semester</a:t>
            </a:r>
          </a:p>
        </p:txBody>
      </p:sp>
      <p:grpSp>
        <p:nvGrpSpPr>
          <p:cNvPr id="33" name="Group 32"/>
          <p:cNvGrpSpPr/>
          <p:nvPr/>
        </p:nvGrpSpPr>
        <p:grpSpPr>
          <a:xfrm>
            <a:off x="-23932" y="6541028"/>
            <a:ext cx="12192000" cy="384957"/>
            <a:chOff x="0" y="6498164"/>
            <a:chExt cx="12192000" cy="384957"/>
          </a:xfrm>
        </p:grpSpPr>
        <p:cxnSp>
          <p:nvCxnSpPr>
            <p:cNvPr id="34" name="Straight Connector 33"/>
            <p:cNvCxnSpPr/>
            <p:nvPr/>
          </p:nvCxnSpPr>
          <p:spPr>
            <a:xfrm flipV="1">
              <a:off x="0" y="6498164"/>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943286" y="6550223"/>
              <a:ext cx="3996608" cy="307777"/>
            </a:xfrm>
            <a:prstGeom prst="rect">
              <a:avLst/>
            </a:prstGeom>
          </p:spPr>
          <p:txBody>
            <a:bodyPr wrap="none">
              <a:spAutoFit/>
            </a:bodyPr>
            <a:lstStyle/>
            <a:p>
              <a:pPr algn="ctr" rtl="1"/>
              <a:r>
                <a:rPr lang="ar-BH" sz="1400" b="1" dirty="0"/>
                <a:t>المرحلة الثانوية - المستوى </a:t>
              </a:r>
              <a:r>
                <a:rPr lang="ar-SA" sz="1400" b="1" dirty="0"/>
                <a:t>الثا</a:t>
              </a:r>
              <a:r>
                <a:rPr lang="ar-BH" sz="1400" b="1" dirty="0"/>
                <a:t>لث</a:t>
              </a:r>
              <a:r>
                <a:rPr lang="ar-SA" sz="1400" b="1" dirty="0"/>
                <a:t> (توحيد ) – الثالث (فني ومهني)</a:t>
              </a:r>
              <a:endParaRPr lang="ar-BH" sz="1400" b="1" dirty="0"/>
            </a:p>
          </p:txBody>
        </p:sp>
        <p:sp>
          <p:nvSpPr>
            <p:cNvPr id="36" name="Rectangle 35"/>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2023-2024م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aphicFrame>
        <p:nvGraphicFramePr>
          <p:cNvPr id="4" name="Table 8">
            <a:extLst>
              <a:ext uri="{FF2B5EF4-FFF2-40B4-BE49-F238E27FC236}">
                <a16:creationId xmlns:a16="http://schemas.microsoft.com/office/drawing/2014/main" id="{62132F14-90F2-64FD-2925-1B5F1CF23972}"/>
              </a:ext>
            </a:extLst>
          </p:cNvPr>
          <p:cNvGraphicFramePr>
            <a:graphicFrameLocks noGrp="1"/>
          </p:cNvGraphicFramePr>
          <p:nvPr>
            <p:extLst>
              <p:ext uri="{D42A27DB-BD31-4B8C-83A1-F6EECF244321}">
                <p14:modId xmlns:p14="http://schemas.microsoft.com/office/powerpoint/2010/main" val="3119454797"/>
              </p:ext>
            </p:extLst>
          </p:nvPr>
        </p:nvGraphicFramePr>
        <p:xfrm>
          <a:off x="258226" y="2019574"/>
          <a:ext cx="8530046" cy="3504969"/>
        </p:xfrm>
        <a:graphic>
          <a:graphicData uri="http://schemas.openxmlformats.org/drawingml/2006/table">
            <a:tbl>
              <a:tblPr firstRow="1" bandRow="1">
                <a:tableStyleId>{22838BEF-8BB2-4498-84A7-C5851F593DF1}</a:tableStyleId>
              </a:tblPr>
              <a:tblGrid>
                <a:gridCol w="1700298">
                  <a:extLst>
                    <a:ext uri="{9D8B030D-6E8A-4147-A177-3AD203B41FA5}">
                      <a16:colId xmlns:a16="http://schemas.microsoft.com/office/drawing/2014/main" val="1153488245"/>
                    </a:ext>
                  </a:extLst>
                </a:gridCol>
                <a:gridCol w="6829748">
                  <a:extLst>
                    <a:ext uri="{9D8B030D-6E8A-4147-A177-3AD203B41FA5}">
                      <a16:colId xmlns:a16="http://schemas.microsoft.com/office/drawing/2014/main" val="2424581035"/>
                    </a:ext>
                  </a:extLst>
                </a:gridCol>
              </a:tblGrid>
              <a:tr h="971862">
                <a:tc gridSpan="2">
                  <a:txBody>
                    <a:bodyPr/>
                    <a:lstStyle/>
                    <a:p>
                      <a:pPr algn="ctr"/>
                      <a:r>
                        <a:rPr lang="en-US" sz="2400" b="1" dirty="0">
                          <a:latin typeface="Arial" panose="020B0604020202020204" pitchFamily="34" charset="0"/>
                          <a:cs typeface="Arial" panose="020B0604020202020204" pitchFamily="34" charset="0"/>
                        </a:rPr>
                        <a:t>Commercial Subjects Group </a:t>
                      </a:r>
                    </a:p>
                    <a:p>
                      <a:pPr algn="ctr"/>
                      <a:r>
                        <a:rPr lang="en-US" sz="2400" b="1" dirty="0">
                          <a:latin typeface="Arial" panose="020B0604020202020204" pitchFamily="34" charset="0"/>
                          <a:cs typeface="Arial" panose="020B0604020202020204" pitchFamily="34" charset="0"/>
                        </a:rPr>
                        <a:t>Level 3</a:t>
                      </a:r>
                      <a:endParaRPr lang="en-GB" sz="2400" b="1" dirty="0">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tc hMerge="1">
                  <a:txBody>
                    <a:bodyPr/>
                    <a:lstStyle/>
                    <a:p>
                      <a:endParaRPr lang="en-GB" dirty="0"/>
                    </a:p>
                  </a:txBody>
                  <a:tcPr/>
                </a:tc>
                <a:extLst>
                  <a:ext uri="{0D108BD9-81ED-4DB2-BD59-A6C34878D82A}">
                    <a16:rowId xmlns:a16="http://schemas.microsoft.com/office/drawing/2014/main" val="3128585072"/>
                  </a:ext>
                </a:extLst>
              </a:tr>
              <a:tr h="7410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Subject</a:t>
                      </a:r>
                      <a:endParaRPr lang="en-GB" sz="2400" b="1" dirty="0">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tc>
                  <a:txBody>
                    <a:bodyPr/>
                    <a:lstStyle/>
                    <a:p>
                      <a:pPr algn="ctr"/>
                      <a:r>
                        <a:rPr lang="en-US" sz="2400" b="1" dirty="0">
                          <a:solidFill>
                            <a:srgbClr val="002060"/>
                          </a:solidFill>
                          <a:latin typeface="Arial" panose="020B0604020202020204" pitchFamily="34" charset="0"/>
                          <a:cs typeface="Arial" panose="020B0604020202020204" pitchFamily="34" charset="0"/>
                        </a:rPr>
                        <a:t>Financial Mathematics 2 – (Fin 316/806)</a:t>
                      </a:r>
                      <a:endParaRPr lang="en-GB" sz="2400" b="1" dirty="0">
                        <a:solidFill>
                          <a:srgbClr val="002060"/>
                        </a:solidFill>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extLst>
                  <a:ext uri="{0D108BD9-81ED-4DB2-BD59-A6C34878D82A}">
                    <a16:rowId xmlns:a16="http://schemas.microsoft.com/office/drawing/2014/main" val="4090189103"/>
                  </a:ext>
                </a:extLst>
              </a:tr>
              <a:tr h="10509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Chapter</a:t>
                      </a:r>
                      <a:endParaRPr lang="en-GB" sz="2400" b="1" dirty="0">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tc>
                  <a:txBody>
                    <a:bodyPr/>
                    <a:lstStyle/>
                    <a:p>
                      <a:pPr algn="ctr"/>
                      <a:r>
                        <a:rPr lang="en-US" sz="2400" b="1" dirty="0">
                          <a:latin typeface="Arial" panose="020B0604020202020204" pitchFamily="34" charset="0"/>
                          <a:cs typeface="Arial" panose="020B0604020202020204" pitchFamily="34" charset="0"/>
                        </a:rPr>
                        <a:t>Unit 5</a:t>
                      </a:r>
                      <a:endParaRPr lang="en-GB" sz="2400" b="1" dirty="0">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extLst>
                  <a:ext uri="{0D108BD9-81ED-4DB2-BD59-A6C34878D82A}">
                    <a16:rowId xmlns:a16="http://schemas.microsoft.com/office/drawing/2014/main" val="4244890864"/>
                  </a:ext>
                </a:extLst>
              </a:tr>
              <a:tr h="7410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Arial" panose="020B0604020202020204" pitchFamily="34" charset="0"/>
                          <a:cs typeface="Arial" panose="020B0604020202020204" pitchFamily="34" charset="0"/>
                        </a:rPr>
                        <a:t>Title</a:t>
                      </a:r>
                      <a:endParaRPr lang="en-GB" sz="2400" b="1" dirty="0">
                        <a:latin typeface="Arial" panose="020B0604020202020204" pitchFamily="34" charset="0"/>
                        <a:cs typeface="Arial" panose="020B0604020202020204" pitchFamily="34" charset="0"/>
                      </a:endParaRPr>
                    </a:p>
                  </a:txBody>
                  <a:tcPr marL="68580" marR="68580" marT="34290" marB="34290" anchor="ctr">
                    <a:cell3D prstMaterial="dkEdge">
                      <a:bevel prst="relaxedInset"/>
                      <a:lightRig rig="flood" dir="t"/>
                    </a:cell3D>
                  </a:tcPr>
                </a:tc>
                <a:tc>
                  <a:txBody>
                    <a:bodyPr/>
                    <a:lstStyle/>
                    <a:p>
                      <a:pPr algn="ctr"/>
                      <a:r>
                        <a:rPr lang="en-GB" sz="2400" b="1" dirty="0">
                          <a:solidFill>
                            <a:srgbClr val="FF0000"/>
                          </a:solidFill>
                          <a:latin typeface="Arial" panose="020B0604020202020204" pitchFamily="34" charset="0"/>
                          <a:cs typeface="Arial" panose="020B0604020202020204" pitchFamily="34" charset="0"/>
                        </a:rPr>
                        <a:t>Financial Ratio Analysis – part 2</a:t>
                      </a:r>
                    </a:p>
                  </a:txBody>
                  <a:tcPr marL="68580" marR="68580" marT="34290" marB="34290" anchor="ctr">
                    <a:cell3D prstMaterial="dkEdge">
                      <a:bevel prst="relaxedInset"/>
                      <a:lightRig rig="flood" dir="t"/>
                    </a:cell3D>
                  </a:tcPr>
                </a:tc>
                <a:extLst>
                  <a:ext uri="{0D108BD9-81ED-4DB2-BD59-A6C34878D82A}">
                    <a16:rowId xmlns:a16="http://schemas.microsoft.com/office/drawing/2014/main" val="4216000624"/>
                  </a:ext>
                </a:extLst>
              </a:tr>
            </a:tbl>
          </a:graphicData>
        </a:graphic>
      </p:graphicFrame>
      <p:pic>
        <p:nvPicPr>
          <p:cNvPr id="14" name="Picture 13">
            <a:extLst>
              <a:ext uri="{FF2B5EF4-FFF2-40B4-BE49-F238E27FC236}">
                <a16:creationId xmlns:a16="http://schemas.microsoft.com/office/drawing/2014/main" id="{B81452C6-11E3-011B-EBFE-6603F75E6B45}"/>
              </a:ext>
            </a:extLst>
          </p:cNvPr>
          <p:cNvPicPr>
            <a:picLocks noChangeAspect="1"/>
          </p:cNvPicPr>
          <p:nvPr/>
        </p:nvPicPr>
        <p:blipFill>
          <a:blip r:embed="rId2"/>
          <a:stretch>
            <a:fillRect/>
          </a:stretch>
        </p:blipFill>
        <p:spPr>
          <a:xfrm rot="890888">
            <a:off x="8411911" y="2306804"/>
            <a:ext cx="3079042" cy="3857268"/>
          </a:xfrm>
          <a:prstGeom prst="rect">
            <a:avLst/>
          </a:prstGeom>
        </p:spPr>
      </p:pic>
      <p:pic>
        <p:nvPicPr>
          <p:cNvPr id="11" name="Picture 10">
            <a:extLst>
              <a:ext uri="{FF2B5EF4-FFF2-40B4-BE49-F238E27FC236}">
                <a16:creationId xmlns:a16="http://schemas.microsoft.com/office/drawing/2014/main" id="{BA49C5AB-5BEC-440B-A1DB-C149F618A5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3328" y="263941"/>
            <a:ext cx="6897479" cy="1074434"/>
          </a:xfrm>
          <a:prstGeom prst="rect">
            <a:avLst/>
          </a:prstGeom>
        </p:spPr>
      </p:pic>
    </p:spTree>
    <p:extLst>
      <p:ext uri="{BB962C8B-B14F-4D97-AF65-F5344CB8AC3E}">
        <p14:creationId xmlns:p14="http://schemas.microsoft.com/office/powerpoint/2010/main" val="37862116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174928" y="1373247"/>
                <a:ext cx="9613408" cy="4584208"/>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rtl="0">
                  <a:lnSpc>
                    <a:spcPct val="130000"/>
                  </a:lnSpc>
                  <a:spcBef>
                    <a:spcPts val="0"/>
                  </a:spcBef>
                  <a:spcAft>
                    <a:spcPts val="0"/>
                  </a:spcAft>
                  <a:tabLst>
                    <a:tab pos="2971800" algn="ctr"/>
                  </a:tabLst>
                </a:pPr>
                <a:r>
                  <a:rPr lang="en-US" sz="20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Answer:</a:t>
                </a:r>
              </a:p>
              <a:p>
                <a:pPr>
                  <a:lnSpc>
                    <a:spcPct val="130000"/>
                  </a:lnSpc>
                  <a:tabLst>
                    <a:tab pos="2971800" algn="ctr"/>
                  </a:tabLst>
                </a:pPr>
                <a:r>
                  <a:rPr lang="en-US" sz="20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1- Gross profit margin (%) =  </a:t>
                </a:r>
                <a14:m>
                  <m:oMath xmlns:m="http://schemas.openxmlformats.org/officeDocument/2006/math">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𝐆𝐫𝐨𝐬𝐬</m:t>
                        </m:r>
                        <m:r>
                          <a:rPr lang="en-US" sz="20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𝐩𝐫𝐨𝐟𝐢𝐭</m:t>
                        </m:r>
                      </m:num>
                      <m:den>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𝐑𝐞𝐯𝐞𝐧𝐮𝐞</m:t>
                        </m:r>
                      </m:den>
                    </m:f>
                  </m:oMath>
                </a14:m>
                <a:r>
                  <a:rPr lang="en-US" sz="2000" b="1"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 100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rtl="0">
                  <a:lnSpc>
                    <a:spcPct val="130000"/>
                  </a:lnSpc>
                  <a:tabLst>
                    <a:tab pos="2971800" algn="ctr"/>
                  </a:tabLst>
                </a:pP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a:t>
                </a:r>
                <a14:m>
                  <m:oMath xmlns:m="http://schemas.openxmlformats.org/officeDocument/2006/math">
                    <m:f>
                      <m:fPr>
                        <m:ctrlPr>
                          <a:rPr lang="en-US" sz="2000" i="1" smtClean="0">
                            <a:solidFill>
                              <a:schemeClr val="tx1"/>
                            </a:solidFill>
                            <a:effectLst/>
                            <a:latin typeface="Cambria Math" panose="02040503050406030204" pitchFamily="18" charset="0"/>
                            <a:cs typeface="Times New Roman" panose="02020603050405020304" pitchFamily="18" charset="0"/>
                          </a:rPr>
                        </m:ctrlPr>
                      </m:fPr>
                      <m:num>
                        <m:r>
                          <a:rPr lang="en-US" sz="2000" b="0" i="1" smtClean="0">
                            <a:solidFill>
                              <a:schemeClr val="tx1"/>
                            </a:solidFill>
                            <a:effectLst/>
                            <a:latin typeface="Cambria Math" panose="02040503050406030204" pitchFamily="18" charset="0"/>
                            <a:cs typeface="Times New Roman" panose="02020603050405020304" pitchFamily="18" charset="0"/>
                          </a:rPr>
                          <m:t>4800</m:t>
                        </m:r>
                      </m:num>
                      <m:den>
                        <m:r>
                          <a:rPr lang="en-US" sz="2000" b="0" i="1" smtClean="0">
                            <a:solidFill>
                              <a:schemeClr val="tx1"/>
                            </a:solidFill>
                            <a:effectLst/>
                            <a:latin typeface="Cambria Math" panose="02040503050406030204" pitchFamily="18" charset="0"/>
                            <a:cs typeface="Times New Roman" panose="02020603050405020304" pitchFamily="18" charset="0"/>
                          </a:rPr>
                          <m:t>8000</m:t>
                        </m:r>
                      </m:den>
                    </m:f>
                  </m:oMath>
                </a14:m>
                <a:r>
                  <a:rPr lang="en-US" sz="2000" dirty="0">
                    <a:solidFill>
                      <a:schemeClr val="tx1"/>
                    </a:solidFill>
                    <a:effectLst/>
                    <a:latin typeface="Times New Roman" panose="02020603050405020304" pitchFamily="18" charset="0"/>
                    <a:ea typeface="Times New Roman" panose="02020603050405020304" pitchFamily="18" charset="0"/>
                  </a:rPr>
                  <a:t> × 100 = 60%</a:t>
                </a:r>
                <a:endParaRPr lang="en-US" sz="20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endParaRPr>
              </a:p>
              <a:p>
                <a:pPr>
                  <a:lnSpc>
                    <a:spcPct val="130000"/>
                  </a:lnSpc>
                  <a:tabLst>
                    <a:tab pos="2971800" algn="ctr"/>
                  </a:tabLst>
                </a:pPr>
                <a:r>
                  <a:rPr lang="en-US" sz="20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2- Profit margin (%) =  </a:t>
                </a:r>
                <a14:m>
                  <m:oMath xmlns:m="http://schemas.openxmlformats.org/officeDocument/2006/math">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𝐏𝐫𝐨𝐟𝐢𝐭</m:t>
                        </m:r>
                        <m:r>
                          <a:rPr lang="en-US" sz="20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𝐛𝐞𝐟𝐨𝐫𝐞</m:t>
                        </m:r>
                        <m:r>
                          <a:rPr lang="en-US" sz="20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𝐭𝐚𝐱</m:t>
                        </m:r>
                      </m:num>
                      <m:den>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𝐑𝐞𝐯𝐞𝐧𝐮𝐞</m:t>
                        </m:r>
                      </m:den>
                    </m:f>
                  </m:oMath>
                </a14:m>
                <a:r>
                  <a:rPr lang="en-US" sz="2000" b="1" dirty="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  100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nSpc>
                    <a:spcPct val="130000"/>
                  </a:lnSpc>
                </a:pPr>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a:t>
                </a:r>
                <a14:m>
                  <m:oMath xmlns:m="http://schemas.openxmlformats.org/officeDocument/2006/math">
                    <m:f>
                      <m:fPr>
                        <m:ctrlPr>
                          <a:rPr lang="en-US" sz="2000" i="1" smtClean="0">
                            <a:solidFill>
                              <a:schemeClr val="tx1"/>
                            </a:solidFill>
                            <a:effectLst/>
                            <a:latin typeface="Cambria Math" panose="02040503050406030204" pitchFamily="18" charset="0"/>
                            <a:cs typeface="Times New Roman" panose="02020603050405020304" pitchFamily="18" charset="0"/>
                          </a:rPr>
                        </m:ctrlPr>
                      </m:fPr>
                      <m:num>
                        <m:r>
                          <a:rPr lang="en-US" sz="2000" b="0" i="1" smtClean="0">
                            <a:solidFill>
                              <a:schemeClr val="tx1"/>
                            </a:solidFill>
                            <a:effectLst/>
                            <a:latin typeface="Cambria Math" panose="02040503050406030204" pitchFamily="18" charset="0"/>
                            <a:cs typeface="Times New Roman" panose="02020603050405020304" pitchFamily="18" charset="0"/>
                          </a:rPr>
                          <m:t>3000</m:t>
                        </m:r>
                      </m:num>
                      <m:den>
                        <m:r>
                          <a:rPr lang="en-US" sz="2000" b="0" i="1" smtClean="0">
                            <a:solidFill>
                              <a:schemeClr val="tx1"/>
                            </a:solidFill>
                            <a:effectLst/>
                            <a:latin typeface="Cambria Math" panose="02040503050406030204" pitchFamily="18" charset="0"/>
                            <a:cs typeface="Times New Roman" panose="02020603050405020304" pitchFamily="18" charset="0"/>
                          </a:rPr>
                          <m:t>8000</m:t>
                        </m:r>
                      </m:den>
                    </m:f>
                  </m:oMath>
                </a14:m>
                <a:r>
                  <a:rPr lang="en-US" sz="2000" dirty="0">
                    <a:solidFill>
                      <a:schemeClr val="tx1"/>
                    </a:solidFill>
                    <a:effectLst/>
                    <a:latin typeface="Times New Roman" panose="02020603050405020304" pitchFamily="18" charset="0"/>
                    <a:ea typeface="Times New Roman" panose="02020603050405020304" pitchFamily="18" charset="0"/>
                  </a:rPr>
                  <a:t> × 100 = 37.5%</a:t>
                </a: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pPr lvl="0"/>
                <a:r>
                  <a:rPr lang="en-US" sz="2000" b="1" dirty="0">
                    <a:solidFill>
                      <a:srgbClr val="002060"/>
                    </a:solidFill>
                    <a:effectLst/>
                    <a:latin typeface="Times New Roman" panose="02020603050405020304" pitchFamily="18" charset="0"/>
                    <a:ea typeface="Times New Roman" panose="02020603050405020304" pitchFamily="18" charset="0"/>
                  </a:rPr>
                  <a:t>3- </a:t>
                </a:r>
                <a:r>
                  <a:rPr lang="en-US" sz="2000" b="1" dirty="0">
                    <a:solidFill>
                      <a:srgbClr val="002060"/>
                    </a:solidFill>
                  </a:rPr>
                  <a:t>ROCE (%) =  </a:t>
                </a:r>
                <a14:m>
                  <m:oMath xmlns:m="http://schemas.openxmlformats.org/officeDocument/2006/math">
                    <m:r>
                      <a:rPr lang="en-US" sz="2000" b="1" i="0">
                        <a:solidFill>
                          <a:srgbClr val="002060"/>
                        </a:solidFill>
                        <a:latin typeface="Cambria Math" panose="02040503050406030204" pitchFamily="18" charset="0"/>
                      </a:rPr>
                      <m:t>  </m:t>
                    </m:r>
                    <m:f>
                      <m:fPr>
                        <m:ctrlPr>
                          <a:rPr lang="en-US" sz="2000" b="1" i="1">
                            <a:solidFill>
                              <a:srgbClr val="002060"/>
                            </a:solidFill>
                            <a:latin typeface="Cambria Math" panose="02040503050406030204" pitchFamily="18" charset="0"/>
                          </a:rPr>
                        </m:ctrlPr>
                      </m:fPr>
                      <m:num>
                        <m:r>
                          <a:rPr lang="en-US" sz="2000" b="1" i="0">
                            <a:solidFill>
                              <a:srgbClr val="002060"/>
                            </a:solidFill>
                            <a:latin typeface="Cambria Math" panose="02040503050406030204" pitchFamily="18" charset="0"/>
                          </a:rPr>
                          <m:t>𝐏𝐫𝐨𝐟𝐢𝐭</m:t>
                        </m:r>
                        <m:r>
                          <a:rPr lang="en-US" sz="2000" b="1" i="0">
                            <a:solidFill>
                              <a:srgbClr val="002060"/>
                            </a:solidFill>
                            <a:latin typeface="Cambria Math" panose="02040503050406030204" pitchFamily="18" charset="0"/>
                          </a:rPr>
                          <m:t> </m:t>
                        </m:r>
                        <m:r>
                          <a:rPr lang="en-US" sz="2000" b="1" i="0">
                            <a:solidFill>
                              <a:srgbClr val="002060"/>
                            </a:solidFill>
                            <a:latin typeface="Cambria Math" panose="02040503050406030204" pitchFamily="18" charset="0"/>
                          </a:rPr>
                          <m:t>𝐛𝐞𝐟𝐨𝐫𝐞</m:t>
                        </m:r>
                        <m:r>
                          <a:rPr lang="en-US" sz="2000" b="1" i="0">
                            <a:solidFill>
                              <a:srgbClr val="002060"/>
                            </a:solidFill>
                            <a:latin typeface="Cambria Math" panose="02040503050406030204" pitchFamily="18" charset="0"/>
                          </a:rPr>
                          <m:t> </m:t>
                        </m:r>
                        <m:r>
                          <a:rPr lang="en-US" sz="2000" b="1" i="0">
                            <a:solidFill>
                              <a:srgbClr val="002060"/>
                            </a:solidFill>
                            <a:latin typeface="Cambria Math" panose="02040503050406030204" pitchFamily="18" charset="0"/>
                          </a:rPr>
                          <m:t>𝐭𝐚𝐱</m:t>
                        </m:r>
                      </m:num>
                      <m:den>
                        <m:r>
                          <a:rPr lang="en-US" sz="2000" b="1" i="0">
                            <a:solidFill>
                              <a:srgbClr val="002060"/>
                            </a:solidFill>
                            <a:latin typeface="Cambria Math" panose="02040503050406030204" pitchFamily="18" charset="0"/>
                          </a:rPr>
                          <m:t>𝐂𝐚𝐩𝐢𝐭𝐚𝐥</m:t>
                        </m:r>
                        <m:r>
                          <a:rPr lang="en-US" sz="2000" b="1" i="0">
                            <a:solidFill>
                              <a:srgbClr val="002060"/>
                            </a:solidFill>
                            <a:latin typeface="Cambria Math" panose="02040503050406030204" pitchFamily="18" charset="0"/>
                          </a:rPr>
                          <m:t> </m:t>
                        </m:r>
                        <m:r>
                          <a:rPr lang="en-US" sz="2000" b="1" i="0">
                            <a:solidFill>
                              <a:srgbClr val="002060"/>
                            </a:solidFill>
                            <a:latin typeface="Cambria Math" panose="02040503050406030204" pitchFamily="18" charset="0"/>
                          </a:rPr>
                          <m:t>𝐄𝐦𝐩𝐥𝐨𝐲𝐞𝐝</m:t>
                        </m:r>
                      </m:den>
                    </m:f>
                  </m:oMath>
                </a14:m>
                <a:r>
                  <a:rPr lang="en-US" sz="2000" b="1" dirty="0">
                    <a:solidFill>
                      <a:srgbClr val="002060"/>
                    </a:solidFill>
                  </a:rPr>
                  <a:t>  × 100</a:t>
                </a:r>
              </a:p>
              <a:p>
                <a:pPr lvl="0"/>
                <a:endParaRPr lang="en-US" sz="2000" dirty="0">
                  <a:solidFill>
                    <a:srgbClr val="002060"/>
                  </a:solidFill>
                </a:endParaRPr>
              </a:p>
              <a:p>
                <a:pPr>
                  <a:lnSpc>
                    <a:spcPct val="130000"/>
                  </a:lnSpc>
                  <a:tabLst>
                    <a:tab pos="2971800" algn="ctr"/>
                  </a:tabLst>
                </a:pPr>
                <a:r>
                  <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 </a:t>
                </a:r>
                <a14:m>
                  <m:oMath xmlns:m="http://schemas.openxmlformats.org/officeDocument/2006/math">
                    <m:f>
                      <m:fPr>
                        <m:ctrlPr>
                          <a:rPr lang="en-US" sz="2000" i="1">
                            <a:solidFill>
                              <a:schemeClr val="tx1"/>
                            </a:solidFill>
                            <a:latin typeface="Cambria Math" panose="02040503050406030204" pitchFamily="18" charset="0"/>
                            <a:cs typeface="Times New Roman" panose="02020603050405020304" pitchFamily="18" charset="0"/>
                          </a:rPr>
                        </m:ctrlPr>
                      </m:fPr>
                      <m:num>
                        <m:r>
                          <a:rPr lang="en-US" sz="2000" b="0" i="1" smtClean="0">
                            <a:solidFill>
                              <a:schemeClr val="tx1"/>
                            </a:solidFill>
                            <a:latin typeface="Cambria Math" panose="02040503050406030204" pitchFamily="18" charset="0"/>
                            <a:cs typeface="Times New Roman" panose="02020603050405020304" pitchFamily="18" charset="0"/>
                          </a:rPr>
                          <m:t>3000</m:t>
                        </m:r>
                      </m:num>
                      <m:den>
                        <m:r>
                          <a:rPr lang="en-US" sz="2000" b="0" i="1" smtClean="0">
                            <a:solidFill>
                              <a:schemeClr val="tx1"/>
                            </a:solidFill>
                            <a:latin typeface="Cambria Math" panose="02040503050406030204" pitchFamily="18" charset="0"/>
                            <a:cs typeface="Times New Roman" panose="02020603050405020304" pitchFamily="18" charset="0"/>
                          </a:rPr>
                          <m:t>6000</m:t>
                        </m:r>
                      </m:den>
                    </m:f>
                  </m:oMath>
                </a14:m>
                <a:r>
                  <a:rPr lang="en-US" sz="2000" dirty="0">
                    <a:solidFill>
                      <a:schemeClr val="tx1"/>
                    </a:solidFill>
                    <a:latin typeface="Times New Roman" panose="02020603050405020304" pitchFamily="18" charset="0"/>
                    <a:ea typeface="Times New Roman" panose="02020603050405020304" pitchFamily="18" charset="0"/>
                  </a:rPr>
                  <a:t> × 100 = 50%</a:t>
                </a: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20" name="مستطيل مستدير الزوايا 15">
                <a:extLst>
                  <a:ext uri="{FF2B5EF4-FFF2-40B4-BE49-F238E27FC236}">
                    <a16:creationId xmlns:a16="http://schemas.microsoft.com/office/drawing/2014/main" id="{C7CA628E-402E-4ECD-83CD-2C5BD377C6C5}"/>
                  </a:ext>
                </a:extLst>
              </p:cNvPr>
              <p:cNvSpPr>
                <a:spLocks noRot="1" noChangeAspect="1" noMove="1" noResize="1" noEditPoints="1" noAdjustHandles="1" noChangeArrowheads="1" noChangeShapeType="1" noTextEdit="1"/>
              </p:cNvSpPr>
              <p:nvPr/>
            </p:nvSpPr>
            <p:spPr>
              <a:xfrm>
                <a:off x="174928" y="1373247"/>
                <a:ext cx="9613408" cy="4584208"/>
              </a:xfrm>
              <a:prstGeom prst="roundRect">
                <a:avLst>
                  <a:gd name="adj" fmla="val 1416"/>
                </a:avLst>
              </a:prstGeom>
              <a:blipFill>
                <a:blip r:embed="rId2"/>
                <a:stretch>
                  <a:fillRect l="-507"/>
                </a:stretch>
              </a:blipFill>
              <a:ln>
                <a:noFill/>
              </a:ln>
            </p:spPr>
            <p:txBody>
              <a:bodyPr/>
              <a:lstStyle/>
              <a:p>
                <a:r>
                  <a:rPr lang="en-US">
                    <a:noFill/>
                  </a:rPr>
                  <a:t> </a:t>
                </a:r>
              </a:p>
            </p:txBody>
          </p:sp>
        </mc:Fallback>
      </mc:AlternateContent>
      <p:grpSp>
        <p:nvGrpSpPr>
          <p:cNvPr id="29" name="Shape 631">
            <a:extLst>
              <a:ext uri="{FF2B5EF4-FFF2-40B4-BE49-F238E27FC236}">
                <a16:creationId xmlns:a16="http://schemas.microsoft.com/office/drawing/2014/main" id="{9DE0399B-6A40-495E-B773-BA7B46FB702D}"/>
              </a:ext>
            </a:extLst>
          </p:cNvPr>
          <p:cNvGrpSpPr/>
          <p:nvPr/>
        </p:nvGrpSpPr>
        <p:grpSpPr>
          <a:xfrm flipH="1">
            <a:off x="194072" y="313438"/>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3"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9788336" y="3048697"/>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04492" y="3895622"/>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788336"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248409" y="416917"/>
            <a:ext cx="3281061" cy="604909"/>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342900" marR="0" lvl="0" indent="-342900" algn="just" rtl="0">
              <a:lnSpc>
                <a:spcPct val="130000"/>
              </a:lnSpc>
              <a:spcBef>
                <a:spcPts val="0"/>
              </a:spcBef>
              <a:buClr>
                <a:srgbClr val="FFFFFF"/>
              </a:buClr>
              <a:buSzPts val="1100"/>
              <a:buFont typeface="Times New Roman" panose="02020603050405020304" pitchFamily="18" charset="0"/>
              <a:buChar char="►"/>
            </a:pPr>
            <a:r>
              <a:rPr lang="en-US" sz="28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EVALUATION</a:t>
            </a:r>
            <a:endParaRPr lang="en-US" sz="2800" b="1" dirty="0">
              <a:solidFill>
                <a:srgbClr val="FFFF00"/>
              </a:solidFill>
              <a:effectLst/>
              <a:uFill>
                <a:solidFill>
                  <a:srgbClr val="5B9BD5"/>
                </a:solidFill>
              </a:uFill>
              <a:latin typeface="Calibri" panose="020F0502020204030204" pitchFamily="34" charset="0"/>
              <a:ea typeface="Calibri" panose="020F0502020204030204" pitchFamily="34" charset="0"/>
              <a:cs typeface="Arial" panose="020B0604020202020204" pitchFamily="34" charset="0"/>
            </a:endParaRPr>
          </a:p>
        </p:txBody>
      </p:sp>
      <p:sp>
        <p:nvSpPr>
          <p:cNvPr id="3" name="مستطيل مستدير الزوايا 11">
            <a:hlinkClick r:id="rId3" action="ppaction://hlinksldjump"/>
            <a:extLst>
              <a:ext uri="{FF2B5EF4-FFF2-40B4-BE49-F238E27FC236}">
                <a16:creationId xmlns:a16="http://schemas.microsoft.com/office/drawing/2014/main" id="{936223CE-E6D3-2F2E-F333-493B663A92CF}"/>
              </a:ext>
            </a:extLst>
          </p:cNvPr>
          <p:cNvSpPr/>
          <p:nvPr/>
        </p:nvSpPr>
        <p:spPr>
          <a:xfrm>
            <a:off x="9804492" y="4697517"/>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grpSp>
        <p:nvGrpSpPr>
          <p:cNvPr id="22" name="Group 21">
            <a:extLst>
              <a:ext uri="{FF2B5EF4-FFF2-40B4-BE49-F238E27FC236}">
                <a16:creationId xmlns:a16="http://schemas.microsoft.com/office/drawing/2014/main" id="{74222C78-8C13-654A-CB34-DC70DA675C12}"/>
              </a:ext>
            </a:extLst>
          </p:cNvPr>
          <p:cNvGrpSpPr/>
          <p:nvPr/>
        </p:nvGrpSpPr>
        <p:grpSpPr>
          <a:xfrm>
            <a:off x="0" y="6502121"/>
            <a:ext cx="12192000" cy="381000"/>
            <a:chOff x="0" y="6502121"/>
            <a:chExt cx="12192000" cy="381000"/>
          </a:xfrm>
        </p:grpSpPr>
        <p:sp>
          <p:nvSpPr>
            <p:cNvPr id="23" name="TextBox 22">
              <a:extLst>
                <a:ext uri="{FF2B5EF4-FFF2-40B4-BE49-F238E27FC236}">
                  <a16:creationId xmlns:a16="http://schemas.microsoft.com/office/drawing/2014/main" id="{A6D90D73-7FE9-54B4-50D7-98FA71F4927F}"/>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5                                                    Financial Ratio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4" name="Group 23">
              <a:extLst>
                <a:ext uri="{FF2B5EF4-FFF2-40B4-BE49-F238E27FC236}">
                  <a16:creationId xmlns:a16="http://schemas.microsoft.com/office/drawing/2014/main" id="{66244C03-06CC-6E6B-C0E3-C2D13CD13912}"/>
                </a:ext>
              </a:extLst>
            </p:cNvPr>
            <p:cNvGrpSpPr/>
            <p:nvPr/>
          </p:nvGrpSpPr>
          <p:grpSpPr>
            <a:xfrm>
              <a:off x="0" y="6502121"/>
              <a:ext cx="12192000" cy="381000"/>
              <a:chOff x="0" y="6502121"/>
              <a:chExt cx="12192000" cy="381000"/>
            </a:xfrm>
          </p:grpSpPr>
          <p:cxnSp>
            <p:nvCxnSpPr>
              <p:cNvPr id="25" name="Straight Connector 24">
                <a:extLst>
                  <a:ext uri="{FF2B5EF4-FFF2-40B4-BE49-F238E27FC236}">
                    <a16:creationId xmlns:a16="http://schemas.microsoft.com/office/drawing/2014/main" id="{C8330772-D5EC-D735-37AD-82C26C54B140}"/>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2FB513FB-C2FD-3D82-6B83-3DA55786A866}"/>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738719568"/>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1" end="1"/>
                                            </p:txEl>
                                          </p:spTgt>
                                        </p:tgtEl>
                                        <p:attrNameLst>
                                          <p:attrName>style.visibility</p:attrName>
                                        </p:attrNameLst>
                                      </p:cBhvr>
                                      <p:to>
                                        <p:strVal val="visible"/>
                                      </p:to>
                                    </p:set>
                                    <p:animEffect transition="in" filter="fade">
                                      <p:cBhvr>
                                        <p:cTn id="7" dur="1000"/>
                                        <p:tgtEl>
                                          <p:spTgt spid="20">
                                            <p:txEl>
                                              <p:pRg st="1" end="1"/>
                                            </p:txEl>
                                          </p:spTgt>
                                        </p:tgtEl>
                                      </p:cBhvr>
                                    </p:animEffect>
                                    <p:anim calcmode="lin" valueType="num">
                                      <p:cBhvr>
                                        <p:cTn id="8"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
                                            <p:txEl>
                                              <p:pRg st="2" end="2"/>
                                            </p:txEl>
                                          </p:spTgt>
                                        </p:tgtEl>
                                        <p:attrNameLst>
                                          <p:attrName>style.visibility</p:attrName>
                                        </p:attrNameLst>
                                      </p:cBhvr>
                                      <p:to>
                                        <p:strVal val="visible"/>
                                      </p:to>
                                    </p:set>
                                    <p:animEffect transition="in" filter="fade">
                                      <p:cBhvr>
                                        <p:cTn id="12" dur="1000"/>
                                        <p:tgtEl>
                                          <p:spTgt spid="20">
                                            <p:txEl>
                                              <p:pRg st="2" end="2"/>
                                            </p:txEl>
                                          </p:spTgt>
                                        </p:tgtEl>
                                      </p:cBhvr>
                                    </p:animEffect>
                                    <p:anim calcmode="lin" valueType="num">
                                      <p:cBhvr>
                                        <p:cTn id="13"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0">
                                            <p:txEl>
                                              <p:pRg st="3" end="3"/>
                                            </p:txEl>
                                          </p:spTgt>
                                        </p:tgtEl>
                                        <p:attrNameLst>
                                          <p:attrName>style.visibility</p:attrName>
                                        </p:attrNameLst>
                                      </p:cBhvr>
                                      <p:to>
                                        <p:strVal val="visible"/>
                                      </p:to>
                                    </p:set>
                                    <p:animEffect transition="in" filter="fade">
                                      <p:cBhvr>
                                        <p:cTn id="19" dur="1000"/>
                                        <p:tgtEl>
                                          <p:spTgt spid="20">
                                            <p:txEl>
                                              <p:pRg st="3" end="3"/>
                                            </p:txEl>
                                          </p:spTgt>
                                        </p:tgtEl>
                                      </p:cBhvr>
                                    </p:animEffect>
                                    <p:anim calcmode="lin" valueType="num">
                                      <p:cBhvr>
                                        <p:cTn id="20" dur="10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0">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0">
                                            <p:txEl>
                                              <p:pRg st="4" end="4"/>
                                            </p:txEl>
                                          </p:spTgt>
                                        </p:tgtEl>
                                        <p:attrNameLst>
                                          <p:attrName>style.visibility</p:attrName>
                                        </p:attrNameLst>
                                      </p:cBhvr>
                                      <p:to>
                                        <p:strVal val="visible"/>
                                      </p:to>
                                    </p:set>
                                    <p:animEffect transition="in" filter="fade">
                                      <p:cBhvr>
                                        <p:cTn id="24" dur="1000"/>
                                        <p:tgtEl>
                                          <p:spTgt spid="20">
                                            <p:txEl>
                                              <p:pRg st="4" end="4"/>
                                            </p:txEl>
                                          </p:spTgt>
                                        </p:tgtEl>
                                      </p:cBhvr>
                                    </p:animEffect>
                                    <p:anim calcmode="lin" valueType="num">
                                      <p:cBhvr>
                                        <p:cTn id="25" dur="10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0">
                                            <p:txEl>
                                              <p:pRg st="6" end="6"/>
                                            </p:txEl>
                                          </p:spTgt>
                                        </p:tgtEl>
                                        <p:attrNameLst>
                                          <p:attrName>style.visibility</p:attrName>
                                        </p:attrNameLst>
                                      </p:cBhvr>
                                      <p:to>
                                        <p:strVal val="visible"/>
                                      </p:to>
                                    </p:set>
                                    <p:animEffect transition="in" filter="fade">
                                      <p:cBhvr>
                                        <p:cTn id="31" dur="1000"/>
                                        <p:tgtEl>
                                          <p:spTgt spid="20">
                                            <p:txEl>
                                              <p:pRg st="6" end="6"/>
                                            </p:txEl>
                                          </p:spTgt>
                                        </p:tgtEl>
                                      </p:cBhvr>
                                    </p:animEffect>
                                    <p:anim calcmode="lin" valueType="num">
                                      <p:cBhvr>
                                        <p:cTn id="32" dur="1000" fill="hold"/>
                                        <p:tgtEl>
                                          <p:spTgt spid="20">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20">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0">
                                            <p:txEl>
                                              <p:pRg st="8" end="8"/>
                                            </p:txEl>
                                          </p:spTgt>
                                        </p:tgtEl>
                                        <p:attrNameLst>
                                          <p:attrName>style.visibility</p:attrName>
                                        </p:attrNameLst>
                                      </p:cBhvr>
                                      <p:to>
                                        <p:strVal val="visible"/>
                                      </p:to>
                                    </p:set>
                                    <p:animEffect transition="in" filter="fade">
                                      <p:cBhvr>
                                        <p:cTn id="36" dur="1000"/>
                                        <p:tgtEl>
                                          <p:spTgt spid="20">
                                            <p:txEl>
                                              <p:pRg st="8" end="8"/>
                                            </p:txEl>
                                          </p:spTgt>
                                        </p:tgtEl>
                                      </p:cBhvr>
                                    </p:animEffect>
                                    <p:anim calcmode="lin" valueType="num">
                                      <p:cBhvr>
                                        <p:cTn id="37" dur="1000" fill="hold"/>
                                        <p:tgtEl>
                                          <p:spTgt spid="20">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20">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142835" y="1643304"/>
                <a:ext cx="9491495" cy="4711521"/>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rtl="0">
                  <a:lnSpc>
                    <a:spcPct val="130000"/>
                  </a:lnSpc>
                  <a:spcBef>
                    <a:spcPts val="0"/>
                  </a:spcBef>
                  <a:spcAft>
                    <a:spcPts val="0"/>
                  </a:spcAft>
                  <a:tabLst>
                    <a:tab pos="2971800" algn="ctr"/>
                  </a:tabLst>
                </a:pPr>
                <a:r>
                  <a:rPr lang="en-US" sz="20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Answer:</a:t>
                </a:r>
              </a:p>
              <a:p>
                <a:pPr>
                  <a:lnSpc>
                    <a:spcPct val="130000"/>
                  </a:lnSpc>
                  <a:tabLst>
                    <a:tab pos="2971800" algn="ctr"/>
                  </a:tabLst>
                </a:pPr>
                <a:r>
                  <a:rPr lang="en-US" sz="18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4- Working Capital = Current Assets – Current Liabilities </a:t>
                </a:r>
              </a:p>
              <a:p>
                <a:pPr>
                  <a:lnSpc>
                    <a:spcPct val="130000"/>
                  </a:lnSpc>
                  <a:tabLst>
                    <a:tab pos="2971800" algn="ctr"/>
                  </a:tabLst>
                </a:pP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  3500 -2000 = BD1500</a:t>
                </a:r>
                <a:endParaRPr lang="en-US" b="1" dirty="0">
                  <a:solidFill>
                    <a:srgbClr val="002060"/>
                  </a:solidFill>
                  <a:latin typeface="Times New Roman" panose="02020603050405020304" pitchFamily="18" charset="0"/>
                  <a:ea typeface="Calibri" panose="020F0502020204030204" pitchFamily="34" charset="0"/>
                  <a:cs typeface="Arial" panose="020B0604020202020204" pitchFamily="34" charset="0"/>
                </a:endParaRPr>
              </a:p>
              <a:p>
                <a:pPr>
                  <a:lnSpc>
                    <a:spcPct val="130000"/>
                  </a:lnSpc>
                  <a:tabLst>
                    <a:tab pos="2971800" algn="ctr"/>
                  </a:tabLst>
                </a:pPr>
                <a:r>
                  <a:rPr lang="en-US" sz="18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5- </a:t>
                </a:r>
                <a:r>
                  <a:rPr lang="en-US" sz="1800" b="1" dirty="0">
                    <a:solidFill>
                      <a:srgbClr val="002060"/>
                    </a:solidFill>
                    <a:effectLst/>
                    <a:latin typeface="Times New Roman" panose="02020603050405020304" pitchFamily="18" charset="0"/>
                    <a:ea typeface="Calibri" panose="020F0502020204030204" pitchFamily="34" charset="0"/>
                  </a:rPr>
                  <a:t>Capital Employed </a:t>
                </a:r>
                <a:r>
                  <a:rPr lang="en-US" sz="18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b="1" dirty="0">
                    <a:solidFill>
                      <a:srgbClr val="002060"/>
                    </a:solidFill>
                    <a:effectLst/>
                    <a:latin typeface="Times New Roman" panose="02020603050405020304" pitchFamily="18" charset="0"/>
                    <a:ea typeface="Calibri" panose="020F0502020204030204" pitchFamily="34" charset="0"/>
                  </a:rPr>
                  <a:t>Total assets – Current liabilities</a:t>
                </a:r>
              </a:p>
              <a:p>
                <a:pPr>
                  <a:lnSpc>
                    <a:spcPct val="130000"/>
                  </a:lnSpc>
                  <a:tabLst>
                    <a:tab pos="2971800" algn="ctr"/>
                  </a:tabLst>
                </a:pP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  8000 -2000 = BD6000</a:t>
                </a: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solidFill>
                      <a:srgbClr val="002060"/>
                    </a:solidFill>
                    <a:effectLst/>
                    <a:latin typeface="Times New Roman" panose="02020603050405020304" pitchFamily="18" charset="0"/>
                    <a:ea typeface="Times New Roman" panose="02020603050405020304" pitchFamily="18" charset="0"/>
                  </a:rPr>
                  <a:t>6- </a:t>
                </a:r>
                <a:r>
                  <a:rPr lang="en-US" sz="20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Current ratio =  </a:t>
                </a:r>
                <a14:m>
                  <m:oMath xmlns:m="http://schemas.openxmlformats.org/officeDocument/2006/math">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𝐂𝐮𝐫𝐫𝐞𝐧𝐭</m:t>
                        </m:r>
                        <m:r>
                          <a:rPr lang="en-US" sz="20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𝐚𝐬𝐬𝐞𝐭𝐬</m:t>
                        </m:r>
                      </m:num>
                      <m:den>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𝐂𝐮𝐫𝐫𝐞𝐧𝐭</m:t>
                        </m:r>
                        <m:r>
                          <a:rPr lang="en-US" sz="20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𝐥𝐢𝐚𝐛𝐢𝐥𝐢𝐭𝐢𝐞𝐬</m:t>
                        </m:r>
                      </m:den>
                    </m:f>
                  </m:oMath>
                </a14:m>
                <a:endParaRPr lang="en-US" sz="2000" dirty="0">
                  <a:solidFill>
                    <a:srgbClr val="00206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000" dirty="0">
                  <a:solidFill>
                    <a:srgbClr val="002060"/>
                  </a:solidFill>
                  <a:latin typeface="Times New Roman" panose="02020603050405020304" pitchFamily="18" charset="0"/>
                  <a:ea typeface="Times New Roman" panose="02020603050405020304" pitchFamily="18" charset="0"/>
                </a:endParaRPr>
              </a:p>
              <a:p>
                <a:r>
                  <a:rPr lang="en-US"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a:t>
                </a:r>
                <a14:m>
                  <m:oMath xmlns:m="http://schemas.openxmlformats.org/officeDocument/2006/math">
                    <m:f>
                      <m:fPr>
                        <m:ctrlPr>
                          <a:rPr lang="en-US" sz="2000" i="1" smtClean="0">
                            <a:solidFill>
                              <a:schemeClr val="tx1"/>
                            </a:solidFill>
                            <a:effectLst/>
                            <a:latin typeface="Cambria Math" panose="02040503050406030204" pitchFamily="18" charset="0"/>
                            <a:cs typeface="Times New Roman" panose="02020603050405020304" pitchFamily="18" charset="0"/>
                          </a:rPr>
                        </m:ctrlPr>
                      </m:fPr>
                      <m:num>
                        <m:r>
                          <a:rPr lang="en-US" sz="2000" b="0" i="1" smtClean="0">
                            <a:solidFill>
                              <a:schemeClr val="tx1"/>
                            </a:solidFill>
                            <a:effectLst/>
                            <a:latin typeface="Cambria Math" panose="02040503050406030204" pitchFamily="18" charset="0"/>
                            <a:cs typeface="Times New Roman" panose="02020603050405020304" pitchFamily="18" charset="0"/>
                          </a:rPr>
                          <m:t>3500</m:t>
                        </m:r>
                      </m:num>
                      <m:den>
                        <m:r>
                          <a:rPr lang="en-US" sz="2000" b="0" i="1" smtClean="0">
                            <a:solidFill>
                              <a:schemeClr val="tx1"/>
                            </a:solidFill>
                            <a:effectLst/>
                            <a:latin typeface="Cambria Math" panose="02040503050406030204" pitchFamily="18" charset="0"/>
                            <a:cs typeface="Times New Roman" panose="02020603050405020304" pitchFamily="18" charset="0"/>
                          </a:rPr>
                          <m:t>2000</m:t>
                        </m:r>
                      </m:den>
                    </m:f>
                  </m:oMath>
                </a14:m>
                <a:r>
                  <a:rPr lang="en-US" sz="2000" dirty="0">
                    <a:solidFill>
                      <a:schemeClr val="tx1"/>
                    </a:solidFill>
                    <a:effectLst/>
                    <a:latin typeface="Times New Roman" panose="02020603050405020304" pitchFamily="18" charset="0"/>
                    <a:ea typeface="Times New Roman" panose="02020603050405020304" pitchFamily="18" charset="0"/>
                  </a:rPr>
                  <a:t> =1.75 times</a:t>
                </a:r>
                <a:endParaRPr lang="en-US" sz="2000" dirty="0">
                  <a:solidFill>
                    <a:srgbClr val="00206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dirty="0">
                    <a:solidFill>
                      <a:srgbClr val="002060"/>
                    </a:solidFill>
                    <a:latin typeface="Times New Roman" panose="02020603050405020304" pitchFamily="18" charset="0"/>
                    <a:ea typeface="Times New Roman" panose="02020603050405020304" pitchFamily="18" charset="0"/>
                  </a:rPr>
                  <a:t>7- </a:t>
                </a:r>
                <a:r>
                  <a:rPr lang="en-US" sz="20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Acid test ratio (Quick Ratio) =  </a:t>
                </a:r>
                <a14:m>
                  <m:oMath xmlns:m="http://schemas.openxmlformats.org/officeDocument/2006/math">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𝐂𝐮𝐫𝐫𝐞𝐧𝐭</m:t>
                        </m:r>
                        <m:r>
                          <a:rPr lang="en-US" sz="20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𝐚𝐬𝐬𝐞𝐭𝐬</m:t>
                        </m:r>
                        <m:r>
                          <a:rPr lang="en-US" sz="20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0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𝐈𝐧𝐯𝐞𝐧𝐭𝐨𝐫𝐢𝐞𝐬</m:t>
                        </m:r>
                        <m:r>
                          <a:rPr lang="en-US" sz="20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m:t>
                        </m:r>
                      </m:num>
                      <m:den>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𝐂𝐮𝐫𝐫𝐞𝐧𝐭</m:t>
                        </m:r>
                        <m:r>
                          <a:rPr lang="en-US" sz="20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𝐥𝐢𝐚𝐛𝐢𝐥𝐢𝐭𝐢𝐞𝐬</m:t>
                        </m:r>
                      </m:den>
                    </m:f>
                  </m:oMath>
                </a14:m>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a:p>
                <a:r>
                  <a:rPr lang="en-US"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 </a:t>
                </a:r>
                <a14:m>
                  <m:oMath xmlns:m="http://schemas.openxmlformats.org/officeDocument/2006/math">
                    <m:f>
                      <m:fPr>
                        <m:ctrlPr>
                          <a:rPr lang="en-US" sz="2000" i="1">
                            <a:solidFill>
                              <a:schemeClr val="tx1"/>
                            </a:solidFill>
                            <a:latin typeface="Cambria Math" panose="02040503050406030204" pitchFamily="18" charset="0"/>
                            <a:cs typeface="Times New Roman" panose="02020603050405020304" pitchFamily="18" charset="0"/>
                          </a:rPr>
                        </m:ctrlPr>
                      </m:fPr>
                      <m:num>
                        <m:r>
                          <a:rPr lang="en-US" sz="2000" i="1">
                            <a:solidFill>
                              <a:schemeClr val="tx1"/>
                            </a:solidFill>
                            <a:latin typeface="Cambria Math" panose="02040503050406030204" pitchFamily="18" charset="0"/>
                            <a:cs typeface="Times New Roman" panose="02020603050405020304" pitchFamily="18" charset="0"/>
                          </a:rPr>
                          <m:t>3500</m:t>
                        </m:r>
                        <m:r>
                          <a:rPr lang="en-US" sz="2000" b="0" i="1" smtClean="0">
                            <a:solidFill>
                              <a:schemeClr val="tx1"/>
                            </a:solidFill>
                            <a:latin typeface="Cambria Math" panose="02040503050406030204" pitchFamily="18" charset="0"/>
                            <a:cs typeface="Times New Roman" panose="02020603050405020304" pitchFamily="18" charset="0"/>
                          </a:rPr>
                          <m:t> −</m:t>
                        </m:r>
                        <m:r>
                          <a:rPr lang="en-US" sz="2000" b="0" i="1" smtClean="0">
                            <a:solidFill>
                              <a:schemeClr val="tx1"/>
                            </a:solidFill>
                            <a:latin typeface="Cambria Math" panose="02040503050406030204" pitchFamily="18" charset="0"/>
                            <a:cs typeface="Times New Roman" panose="02020603050405020304" pitchFamily="18" charset="0"/>
                          </a:rPr>
                          <m:t>1000</m:t>
                        </m:r>
                      </m:num>
                      <m:den>
                        <m:r>
                          <a:rPr lang="en-US" sz="2000" i="1">
                            <a:solidFill>
                              <a:schemeClr val="tx1"/>
                            </a:solidFill>
                            <a:latin typeface="Cambria Math" panose="02040503050406030204" pitchFamily="18" charset="0"/>
                            <a:cs typeface="Times New Roman" panose="02020603050405020304" pitchFamily="18" charset="0"/>
                          </a:rPr>
                          <m:t>2000</m:t>
                        </m:r>
                      </m:den>
                    </m:f>
                  </m:oMath>
                </a14:m>
                <a:r>
                  <a:rPr lang="en-US" sz="2000" dirty="0">
                    <a:solidFill>
                      <a:schemeClr val="tx1"/>
                    </a:solidFill>
                    <a:latin typeface="Times New Roman" panose="02020603050405020304" pitchFamily="18" charset="0"/>
                    <a:ea typeface="Times New Roman" panose="02020603050405020304" pitchFamily="18" charset="0"/>
                  </a:rPr>
                  <a:t> =1.25 times</a:t>
                </a:r>
                <a:endParaRPr lang="en-US" sz="2000" dirty="0">
                  <a:solidFill>
                    <a:srgbClr val="002060"/>
                  </a:solidFill>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20" name="مستطيل مستدير الزوايا 15">
                <a:extLst>
                  <a:ext uri="{FF2B5EF4-FFF2-40B4-BE49-F238E27FC236}">
                    <a16:creationId xmlns:a16="http://schemas.microsoft.com/office/drawing/2014/main" id="{C7CA628E-402E-4ECD-83CD-2C5BD377C6C5}"/>
                  </a:ext>
                </a:extLst>
              </p:cNvPr>
              <p:cNvSpPr>
                <a:spLocks noRot="1" noChangeAspect="1" noMove="1" noResize="1" noEditPoints="1" noAdjustHandles="1" noChangeArrowheads="1" noChangeShapeType="1" noTextEdit="1"/>
              </p:cNvSpPr>
              <p:nvPr/>
            </p:nvSpPr>
            <p:spPr>
              <a:xfrm>
                <a:off x="142835" y="1643304"/>
                <a:ext cx="9491495" cy="4711521"/>
              </a:xfrm>
              <a:prstGeom prst="roundRect">
                <a:avLst>
                  <a:gd name="adj" fmla="val 1416"/>
                </a:avLst>
              </a:prstGeom>
              <a:blipFill>
                <a:blip r:embed="rId2"/>
                <a:stretch>
                  <a:fillRect l="-450"/>
                </a:stretch>
              </a:blipFill>
              <a:ln>
                <a:noFill/>
              </a:ln>
            </p:spPr>
            <p:txBody>
              <a:bodyPr/>
              <a:lstStyle/>
              <a:p>
                <a:r>
                  <a:rPr lang="en-US">
                    <a:noFill/>
                  </a:rPr>
                  <a:t> </a:t>
                </a:r>
              </a:p>
            </p:txBody>
          </p:sp>
        </mc:Fallback>
      </mc:AlternateContent>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548883"/>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3" action="ppaction://hlinksldjump"/>
            <a:extLst>
              <a:ext uri="{FF2B5EF4-FFF2-40B4-BE49-F238E27FC236}">
                <a16:creationId xmlns:a16="http://schemas.microsoft.com/office/drawing/2014/main" id="{D466B943-7A06-4ADB-8B37-06D4C56A4898}"/>
              </a:ext>
            </a:extLst>
          </p:cNvPr>
          <p:cNvSpPr/>
          <p:nvPr/>
        </p:nvSpPr>
        <p:spPr>
          <a:xfrm>
            <a:off x="9756243" y="210067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9756240" y="297758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756240" y="383407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756240" y="546449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607521" y="670841"/>
            <a:ext cx="3281061" cy="604909"/>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342900" marR="0" lvl="0" indent="-342900" algn="just" rtl="0">
              <a:lnSpc>
                <a:spcPct val="130000"/>
              </a:lnSpc>
              <a:spcBef>
                <a:spcPts val="0"/>
              </a:spcBef>
              <a:buClr>
                <a:srgbClr val="FFFFFF"/>
              </a:buClr>
              <a:buSzPts val="1100"/>
              <a:buFont typeface="Times New Roman" panose="02020603050405020304" pitchFamily="18" charset="0"/>
              <a:buChar char="►"/>
            </a:pPr>
            <a:r>
              <a:rPr lang="en-US" sz="28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EVALUATION</a:t>
            </a:r>
            <a:endParaRPr lang="en-US" sz="2800" b="1" dirty="0">
              <a:solidFill>
                <a:srgbClr val="FFFF00"/>
              </a:solidFill>
              <a:effectLst/>
              <a:uFill>
                <a:solidFill>
                  <a:srgbClr val="5B9BD5"/>
                </a:solidFill>
              </a:uFill>
              <a:latin typeface="Calibri" panose="020F0502020204030204" pitchFamily="34" charset="0"/>
              <a:ea typeface="Calibri" panose="020F0502020204030204" pitchFamily="34" charset="0"/>
              <a:cs typeface="Arial" panose="020B0604020202020204" pitchFamily="34" charset="0"/>
            </a:endParaRPr>
          </a:p>
        </p:txBody>
      </p:sp>
      <p:sp>
        <p:nvSpPr>
          <p:cNvPr id="3" name="مستطيل مستدير الزوايا 11">
            <a:hlinkClick r:id="rId3" action="ppaction://hlinksldjump"/>
            <a:extLst>
              <a:ext uri="{FF2B5EF4-FFF2-40B4-BE49-F238E27FC236}">
                <a16:creationId xmlns:a16="http://schemas.microsoft.com/office/drawing/2014/main" id="{936223CE-E6D3-2F2E-F333-493B663A92CF}"/>
              </a:ext>
            </a:extLst>
          </p:cNvPr>
          <p:cNvSpPr/>
          <p:nvPr/>
        </p:nvSpPr>
        <p:spPr>
          <a:xfrm>
            <a:off x="9756241" y="4659497"/>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grpSp>
        <p:nvGrpSpPr>
          <p:cNvPr id="22" name="Group 21">
            <a:extLst>
              <a:ext uri="{FF2B5EF4-FFF2-40B4-BE49-F238E27FC236}">
                <a16:creationId xmlns:a16="http://schemas.microsoft.com/office/drawing/2014/main" id="{74222C78-8C13-654A-CB34-DC70DA675C12}"/>
              </a:ext>
            </a:extLst>
          </p:cNvPr>
          <p:cNvGrpSpPr/>
          <p:nvPr/>
        </p:nvGrpSpPr>
        <p:grpSpPr>
          <a:xfrm>
            <a:off x="0" y="6502121"/>
            <a:ext cx="12192000" cy="381000"/>
            <a:chOff x="0" y="6502121"/>
            <a:chExt cx="12192000" cy="381000"/>
          </a:xfrm>
        </p:grpSpPr>
        <p:sp>
          <p:nvSpPr>
            <p:cNvPr id="23" name="TextBox 22">
              <a:extLst>
                <a:ext uri="{FF2B5EF4-FFF2-40B4-BE49-F238E27FC236}">
                  <a16:creationId xmlns:a16="http://schemas.microsoft.com/office/drawing/2014/main" id="{A6D90D73-7FE9-54B4-50D7-98FA71F4927F}"/>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5                                                    Financial Ratio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4" name="Group 23">
              <a:extLst>
                <a:ext uri="{FF2B5EF4-FFF2-40B4-BE49-F238E27FC236}">
                  <a16:creationId xmlns:a16="http://schemas.microsoft.com/office/drawing/2014/main" id="{66244C03-06CC-6E6B-C0E3-C2D13CD13912}"/>
                </a:ext>
              </a:extLst>
            </p:cNvPr>
            <p:cNvGrpSpPr/>
            <p:nvPr/>
          </p:nvGrpSpPr>
          <p:grpSpPr>
            <a:xfrm>
              <a:off x="0" y="6502121"/>
              <a:ext cx="12192000" cy="381000"/>
              <a:chOff x="0" y="6502121"/>
              <a:chExt cx="12192000" cy="381000"/>
            </a:xfrm>
          </p:grpSpPr>
          <p:cxnSp>
            <p:nvCxnSpPr>
              <p:cNvPr id="25" name="Straight Connector 24">
                <a:extLst>
                  <a:ext uri="{FF2B5EF4-FFF2-40B4-BE49-F238E27FC236}">
                    <a16:creationId xmlns:a16="http://schemas.microsoft.com/office/drawing/2014/main" id="{C8330772-D5EC-D735-37AD-82C26C54B140}"/>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2FB513FB-C2FD-3D82-6B83-3DA55786A866}"/>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1674523504"/>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1000"/>
                                        <p:tgtEl>
                                          <p:spTgt spid="20">
                                            <p:txEl>
                                              <p:pRg st="0" end="0"/>
                                            </p:txEl>
                                          </p:spTgt>
                                        </p:tgtEl>
                                      </p:cBhvr>
                                    </p:animEffect>
                                    <p:anim calcmode="lin" valueType="num">
                                      <p:cBhvr>
                                        <p:cTn id="8"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1000"/>
                                        <p:tgtEl>
                                          <p:spTgt spid="20">
                                            <p:txEl>
                                              <p:pRg st="1" end="1"/>
                                            </p:txEl>
                                          </p:spTgt>
                                        </p:tgtEl>
                                      </p:cBhvr>
                                    </p:animEffect>
                                    <p:anim calcmode="lin" valueType="num">
                                      <p:cBhvr>
                                        <p:cTn id="13"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0">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1000"/>
                                        <p:tgtEl>
                                          <p:spTgt spid="20">
                                            <p:txEl>
                                              <p:pRg st="2" end="2"/>
                                            </p:txEl>
                                          </p:spTgt>
                                        </p:tgtEl>
                                      </p:cBhvr>
                                    </p:animEffect>
                                    <p:anim calcmode="lin" valueType="num">
                                      <p:cBhvr>
                                        <p:cTn id="18"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0">
                                            <p:txEl>
                                              <p:pRg st="3" end="3"/>
                                            </p:txEl>
                                          </p:spTgt>
                                        </p:tgtEl>
                                        <p:attrNameLst>
                                          <p:attrName>style.visibility</p:attrName>
                                        </p:attrNameLst>
                                      </p:cBhvr>
                                      <p:to>
                                        <p:strVal val="visible"/>
                                      </p:to>
                                    </p:set>
                                    <p:animEffect transition="in" filter="fade">
                                      <p:cBhvr>
                                        <p:cTn id="24" dur="1000"/>
                                        <p:tgtEl>
                                          <p:spTgt spid="20">
                                            <p:txEl>
                                              <p:pRg st="3" end="3"/>
                                            </p:txEl>
                                          </p:spTgt>
                                        </p:tgtEl>
                                      </p:cBhvr>
                                    </p:animEffect>
                                    <p:anim calcmode="lin" valueType="num">
                                      <p:cBhvr>
                                        <p:cTn id="25" dur="10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0">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0">
                                            <p:txEl>
                                              <p:pRg st="4" end="4"/>
                                            </p:txEl>
                                          </p:spTgt>
                                        </p:tgtEl>
                                        <p:attrNameLst>
                                          <p:attrName>style.visibility</p:attrName>
                                        </p:attrNameLst>
                                      </p:cBhvr>
                                      <p:to>
                                        <p:strVal val="visible"/>
                                      </p:to>
                                    </p:set>
                                    <p:animEffect transition="in" filter="fade">
                                      <p:cBhvr>
                                        <p:cTn id="29" dur="1000"/>
                                        <p:tgtEl>
                                          <p:spTgt spid="20">
                                            <p:txEl>
                                              <p:pRg st="4" end="4"/>
                                            </p:txEl>
                                          </p:spTgt>
                                        </p:tgtEl>
                                      </p:cBhvr>
                                    </p:animEffect>
                                    <p:anim calcmode="lin" valueType="num">
                                      <p:cBhvr>
                                        <p:cTn id="30" dur="10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20">
                                            <p:txEl>
                                              <p:pRg st="6" end="6"/>
                                            </p:txEl>
                                          </p:spTgt>
                                        </p:tgtEl>
                                        <p:attrNameLst>
                                          <p:attrName>style.visibility</p:attrName>
                                        </p:attrNameLst>
                                      </p:cBhvr>
                                      <p:to>
                                        <p:strVal val="visible"/>
                                      </p:to>
                                    </p:set>
                                    <p:animEffect transition="in" filter="fade">
                                      <p:cBhvr>
                                        <p:cTn id="36" dur="1000"/>
                                        <p:tgtEl>
                                          <p:spTgt spid="20">
                                            <p:txEl>
                                              <p:pRg st="6" end="6"/>
                                            </p:txEl>
                                          </p:spTgt>
                                        </p:tgtEl>
                                      </p:cBhvr>
                                    </p:animEffect>
                                    <p:anim calcmode="lin" valueType="num">
                                      <p:cBhvr>
                                        <p:cTn id="37" dur="1000" fill="hold"/>
                                        <p:tgtEl>
                                          <p:spTgt spid="20">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20">
                                            <p:txEl>
                                              <p:pRg st="6" end="6"/>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0">
                                            <p:txEl>
                                              <p:pRg st="8" end="8"/>
                                            </p:txEl>
                                          </p:spTgt>
                                        </p:tgtEl>
                                        <p:attrNameLst>
                                          <p:attrName>style.visibility</p:attrName>
                                        </p:attrNameLst>
                                      </p:cBhvr>
                                      <p:to>
                                        <p:strVal val="visible"/>
                                      </p:to>
                                    </p:set>
                                    <p:animEffect transition="in" filter="fade">
                                      <p:cBhvr>
                                        <p:cTn id="41" dur="1000"/>
                                        <p:tgtEl>
                                          <p:spTgt spid="20">
                                            <p:txEl>
                                              <p:pRg st="8" end="8"/>
                                            </p:txEl>
                                          </p:spTgt>
                                        </p:tgtEl>
                                      </p:cBhvr>
                                    </p:animEffect>
                                    <p:anim calcmode="lin" valueType="num">
                                      <p:cBhvr>
                                        <p:cTn id="42" dur="1000" fill="hold"/>
                                        <p:tgtEl>
                                          <p:spTgt spid="20">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20">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20">
                                            <p:txEl>
                                              <p:pRg st="9" end="9"/>
                                            </p:txEl>
                                          </p:spTgt>
                                        </p:tgtEl>
                                        <p:attrNameLst>
                                          <p:attrName>style.visibility</p:attrName>
                                        </p:attrNameLst>
                                      </p:cBhvr>
                                      <p:to>
                                        <p:strVal val="visible"/>
                                      </p:to>
                                    </p:set>
                                    <p:animEffect transition="in" filter="fade">
                                      <p:cBhvr>
                                        <p:cTn id="48" dur="1000"/>
                                        <p:tgtEl>
                                          <p:spTgt spid="20">
                                            <p:txEl>
                                              <p:pRg st="9" end="9"/>
                                            </p:txEl>
                                          </p:spTgt>
                                        </p:tgtEl>
                                      </p:cBhvr>
                                    </p:animEffect>
                                    <p:anim calcmode="lin" valueType="num">
                                      <p:cBhvr>
                                        <p:cTn id="49" dur="1000" fill="hold"/>
                                        <p:tgtEl>
                                          <p:spTgt spid="20">
                                            <p:txEl>
                                              <p:pRg st="9" end="9"/>
                                            </p:txEl>
                                          </p:spTgt>
                                        </p:tgtEl>
                                        <p:attrNameLst>
                                          <p:attrName>ppt_x</p:attrName>
                                        </p:attrNameLst>
                                      </p:cBhvr>
                                      <p:tavLst>
                                        <p:tav tm="0">
                                          <p:val>
                                            <p:strVal val="#ppt_x"/>
                                          </p:val>
                                        </p:tav>
                                        <p:tav tm="100000">
                                          <p:val>
                                            <p:strVal val="#ppt_x"/>
                                          </p:val>
                                        </p:tav>
                                      </p:tavLst>
                                    </p:anim>
                                    <p:anim calcmode="lin" valueType="num">
                                      <p:cBhvr>
                                        <p:cTn id="50" dur="1000" fill="hold"/>
                                        <p:tgtEl>
                                          <p:spTgt spid="20">
                                            <p:txEl>
                                              <p:pRg st="9" end="9"/>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20">
                                            <p:txEl>
                                              <p:pRg st="11" end="11"/>
                                            </p:txEl>
                                          </p:spTgt>
                                        </p:tgtEl>
                                        <p:attrNameLst>
                                          <p:attrName>style.visibility</p:attrName>
                                        </p:attrNameLst>
                                      </p:cBhvr>
                                      <p:to>
                                        <p:strVal val="visible"/>
                                      </p:to>
                                    </p:set>
                                    <p:animEffect transition="in" filter="fade">
                                      <p:cBhvr>
                                        <p:cTn id="53" dur="1000"/>
                                        <p:tgtEl>
                                          <p:spTgt spid="20">
                                            <p:txEl>
                                              <p:pRg st="11" end="11"/>
                                            </p:txEl>
                                          </p:spTgt>
                                        </p:tgtEl>
                                      </p:cBhvr>
                                    </p:animEffect>
                                    <p:anim calcmode="lin" valueType="num">
                                      <p:cBhvr>
                                        <p:cTn id="54" dur="1000" fill="hold"/>
                                        <p:tgtEl>
                                          <p:spTgt spid="20">
                                            <p:txEl>
                                              <p:pRg st="11" end="11"/>
                                            </p:txEl>
                                          </p:spTgt>
                                        </p:tgtEl>
                                        <p:attrNameLst>
                                          <p:attrName>ppt_x</p:attrName>
                                        </p:attrNameLst>
                                      </p:cBhvr>
                                      <p:tavLst>
                                        <p:tav tm="0">
                                          <p:val>
                                            <p:strVal val="#ppt_x"/>
                                          </p:val>
                                        </p:tav>
                                        <p:tav tm="100000">
                                          <p:val>
                                            <p:strVal val="#ppt_x"/>
                                          </p:val>
                                        </p:tav>
                                      </p:tavLst>
                                    </p:anim>
                                    <p:anim calcmode="lin" valueType="num">
                                      <p:cBhvr>
                                        <p:cTn id="55" dur="1000" fill="hold"/>
                                        <p:tgtEl>
                                          <p:spTgt spid="20">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amond 12">
            <a:extLst>
              <a:ext uri="{FF2B5EF4-FFF2-40B4-BE49-F238E27FC236}">
                <a16:creationId xmlns:a16="http://schemas.microsoft.com/office/drawing/2014/main" id="{BDD17388-A0DF-412C-A2B4-570FBBC5ACF4}"/>
              </a:ext>
            </a:extLst>
          </p:cNvPr>
          <p:cNvSpPr/>
          <p:nvPr/>
        </p:nvSpPr>
        <p:spPr>
          <a:xfrm>
            <a:off x="6330171" y="3521887"/>
            <a:ext cx="2547047" cy="2534492"/>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Diamond 9">
            <a:extLst>
              <a:ext uri="{FF2B5EF4-FFF2-40B4-BE49-F238E27FC236}">
                <a16:creationId xmlns:a16="http://schemas.microsoft.com/office/drawing/2014/main" id="{F4F03380-86CB-4C66-875E-8AA503C599BC}"/>
              </a:ext>
            </a:extLst>
          </p:cNvPr>
          <p:cNvSpPr/>
          <p:nvPr/>
        </p:nvSpPr>
        <p:spPr>
          <a:xfrm>
            <a:off x="5846853" y="1021330"/>
            <a:ext cx="2547047" cy="2534492"/>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Diamond 8">
            <a:extLst>
              <a:ext uri="{FF2B5EF4-FFF2-40B4-BE49-F238E27FC236}">
                <a16:creationId xmlns:a16="http://schemas.microsoft.com/office/drawing/2014/main" id="{ADDD23E7-9E9B-4511-8EBE-57ACE20E5DDA}"/>
              </a:ext>
            </a:extLst>
          </p:cNvPr>
          <p:cNvSpPr/>
          <p:nvPr/>
        </p:nvSpPr>
        <p:spPr>
          <a:xfrm>
            <a:off x="2816488" y="2060119"/>
            <a:ext cx="2547047" cy="2534492"/>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Diamond 11">
            <a:extLst>
              <a:ext uri="{FF2B5EF4-FFF2-40B4-BE49-F238E27FC236}">
                <a16:creationId xmlns:a16="http://schemas.microsoft.com/office/drawing/2014/main" id="{87DFBFF2-F813-4502-94B7-DD609DA6F5CE}"/>
              </a:ext>
            </a:extLst>
          </p:cNvPr>
          <p:cNvSpPr/>
          <p:nvPr/>
        </p:nvSpPr>
        <p:spPr>
          <a:xfrm>
            <a:off x="5741231" y="131108"/>
            <a:ext cx="684000" cy="684000"/>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Diamond 4">
            <a:extLst>
              <a:ext uri="{FF2B5EF4-FFF2-40B4-BE49-F238E27FC236}">
                <a16:creationId xmlns:a16="http://schemas.microsoft.com/office/drawing/2014/main" id="{CFA413BD-DC4E-4AB9-971A-4238138F2EBA}"/>
              </a:ext>
            </a:extLst>
          </p:cNvPr>
          <p:cNvSpPr/>
          <p:nvPr/>
        </p:nvSpPr>
        <p:spPr>
          <a:xfrm>
            <a:off x="3136764" y="394895"/>
            <a:ext cx="5893994" cy="5864941"/>
          </a:xfrm>
          <a:prstGeom prst="diamond">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Diamond 7">
            <a:extLst>
              <a:ext uri="{FF2B5EF4-FFF2-40B4-BE49-F238E27FC236}">
                <a16:creationId xmlns:a16="http://schemas.microsoft.com/office/drawing/2014/main" id="{6476A3AB-C9BB-4585-8E4F-1EB85D77CD2A}"/>
              </a:ext>
            </a:extLst>
          </p:cNvPr>
          <p:cNvSpPr/>
          <p:nvPr/>
        </p:nvSpPr>
        <p:spPr>
          <a:xfrm>
            <a:off x="3473034" y="696461"/>
            <a:ext cx="5220395" cy="5194662"/>
          </a:xfrm>
          <a:prstGeom prst="diamond">
            <a:avLst/>
          </a:prstGeom>
          <a:solidFill>
            <a:schemeClr val="bg1"/>
          </a:solidFill>
          <a:ln w="76200">
            <a:noFill/>
          </a:ln>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Group 13">
            <a:extLst>
              <a:ext uri="{FF2B5EF4-FFF2-40B4-BE49-F238E27FC236}">
                <a16:creationId xmlns:a16="http://schemas.microsoft.com/office/drawing/2014/main" id="{01375641-91DF-4F61-8B2A-234662AF2201}"/>
              </a:ext>
            </a:extLst>
          </p:cNvPr>
          <p:cNvGrpSpPr/>
          <p:nvPr/>
        </p:nvGrpSpPr>
        <p:grpSpPr>
          <a:xfrm>
            <a:off x="5140851" y="995486"/>
            <a:ext cx="1818511" cy="942048"/>
            <a:chOff x="5140851" y="893888"/>
            <a:chExt cx="1818511" cy="942048"/>
          </a:xfrm>
        </p:grpSpPr>
        <p:cxnSp>
          <p:nvCxnSpPr>
            <p:cNvPr id="11" name="Straight Connector 10">
              <a:extLst>
                <a:ext uri="{FF2B5EF4-FFF2-40B4-BE49-F238E27FC236}">
                  <a16:creationId xmlns:a16="http://schemas.microsoft.com/office/drawing/2014/main" id="{83BEFCC4-CA99-4B3D-AAA0-0F0D9FFD6122}"/>
                </a:ext>
              </a:extLst>
            </p:cNvPr>
            <p:cNvCxnSpPr/>
            <p:nvPr/>
          </p:nvCxnSpPr>
          <p:spPr>
            <a:xfrm flipH="1">
              <a:off x="5140851" y="945807"/>
              <a:ext cx="890129" cy="890129"/>
            </a:xfrm>
            <a:prstGeom prst="line">
              <a:avLst/>
            </a:prstGeom>
            <a:ln w="38100">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BAE017C-45AC-4E5A-A909-D1A9D66A6A81}"/>
                </a:ext>
              </a:extLst>
            </p:cNvPr>
            <p:cNvCxnSpPr>
              <a:cxnSpLocks/>
            </p:cNvCxnSpPr>
            <p:nvPr/>
          </p:nvCxnSpPr>
          <p:spPr>
            <a:xfrm flipH="1" flipV="1">
              <a:off x="6069233" y="893888"/>
              <a:ext cx="890129" cy="890129"/>
            </a:xfrm>
            <a:prstGeom prst="line">
              <a:avLst/>
            </a:prstGeom>
            <a:ln w="38100">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A12DF14E-CC8E-4D1D-9C1F-D1ADFFB24A83}"/>
              </a:ext>
            </a:extLst>
          </p:cNvPr>
          <p:cNvGrpSpPr/>
          <p:nvPr/>
        </p:nvGrpSpPr>
        <p:grpSpPr>
          <a:xfrm flipV="1">
            <a:off x="5140851" y="4691354"/>
            <a:ext cx="1818511" cy="942048"/>
            <a:chOff x="5140851" y="893888"/>
            <a:chExt cx="1818511" cy="942048"/>
          </a:xfrm>
        </p:grpSpPr>
        <p:cxnSp>
          <p:nvCxnSpPr>
            <p:cNvPr id="19" name="Straight Connector 18">
              <a:extLst>
                <a:ext uri="{FF2B5EF4-FFF2-40B4-BE49-F238E27FC236}">
                  <a16:creationId xmlns:a16="http://schemas.microsoft.com/office/drawing/2014/main" id="{B0371ED2-1A6F-4B25-877C-C7F7F0AFEE7D}"/>
                </a:ext>
              </a:extLst>
            </p:cNvPr>
            <p:cNvCxnSpPr/>
            <p:nvPr/>
          </p:nvCxnSpPr>
          <p:spPr>
            <a:xfrm flipH="1">
              <a:off x="5140851" y="945807"/>
              <a:ext cx="890129" cy="890129"/>
            </a:xfrm>
            <a:prstGeom prst="line">
              <a:avLst/>
            </a:prstGeom>
            <a:ln w="38100">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DC0024C-2434-4AC8-9949-00B701AED96F}"/>
                </a:ext>
              </a:extLst>
            </p:cNvPr>
            <p:cNvCxnSpPr>
              <a:cxnSpLocks/>
            </p:cNvCxnSpPr>
            <p:nvPr/>
          </p:nvCxnSpPr>
          <p:spPr>
            <a:xfrm flipH="1" flipV="1">
              <a:off x="6069233" y="893888"/>
              <a:ext cx="890129" cy="890129"/>
            </a:xfrm>
            <a:prstGeom prst="line">
              <a:avLst/>
            </a:prstGeom>
            <a:ln w="38100">
              <a:solidFill>
                <a:schemeClr val="accent2"/>
              </a:solidFill>
              <a:prstDash val="sysDot"/>
              <a:round/>
            </a:ln>
          </p:spPr>
          <p:style>
            <a:lnRef idx="1">
              <a:schemeClr val="accent1"/>
            </a:lnRef>
            <a:fillRef idx="0">
              <a:schemeClr val="accent1"/>
            </a:fillRef>
            <a:effectRef idx="0">
              <a:schemeClr val="accent1"/>
            </a:effectRef>
            <a:fontRef idx="minor">
              <a:schemeClr val="tx1"/>
            </a:fontRef>
          </p:style>
        </p:cxnSp>
      </p:grpSp>
      <p:sp>
        <p:nvSpPr>
          <p:cNvPr id="15" name="Google Shape;503;p34">
            <a:extLst>
              <a:ext uri="{FF2B5EF4-FFF2-40B4-BE49-F238E27FC236}">
                <a16:creationId xmlns:a16="http://schemas.microsoft.com/office/drawing/2014/main" id="{F6651448-67F2-24F3-1769-C48D2AA5376E}"/>
              </a:ext>
            </a:extLst>
          </p:cNvPr>
          <p:cNvSpPr txBox="1">
            <a:spLocks/>
          </p:cNvSpPr>
          <p:nvPr/>
        </p:nvSpPr>
        <p:spPr>
          <a:xfrm>
            <a:off x="2714814" y="2567998"/>
            <a:ext cx="6762371" cy="1722005"/>
          </a:xfrm>
          <a:prstGeom prst="rect">
            <a:avLst/>
          </a:prstGeom>
        </p:spPr>
        <p:txBody>
          <a:bodyPr spcFirstLastPara="1" vert="horz" wrap="square" lIns="91425" tIns="91425" rIns="91425" bIns="91425" rtlCol="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lnSpc>
                <a:spcPct val="150000"/>
              </a:lnSpc>
              <a:defRPr/>
            </a:pPr>
            <a:r>
              <a:rPr lang="en-US" sz="4000" dirty="0">
                <a:solidFill>
                  <a:srgbClr val="3C6070"/>
                </a:solidFill>
                <a:effectLst>
                  <a:outerShdw blurRad="38100" dist="38100" dir="2700000" algn="tl">
                    <a:srgbClr val="000000">
                      <a:alpha val="43137"/>
                    </a:srgbClr>
                  </a:outerShdw>
                </a:effectLst>
                <a:latin typeface="Simplified Arabic" panose="02020603050405020304" pitchFamily="18" charset="-78"/>
                <a:cs typeface="PT Bold Heading" panose="02010400000000000000" pitchFamily="2" charset="-78"/>
              </a:rPr>
              <a:t>END OF LESSON</a:t>
            </a:r>
            <a:endParaRPr lang="ar-BH" sz="4000" dirty="0">
              <a:solidFill>
                <a:srgbClr val="3C6070"/>
              </a:solidFill>
              <a:effectLst>
                <a:outerShdw blurRad="38100" dist="38100" dir="2700000" algn="tl">
                  <a:srgbClr val="000000">
                    <a:alpha val="43137"/>
                  </a:srgbClr>
                </a:outerShdw>
              </a:effectLst>
              <a:latin typeface="Simplified Arabic" panose="02020603050405020304" pitchFamily="18" charset="-78"/>
              <a:cs typeface="PT Bold Heading" panose="02010400000000000000" pitchFamily="2" charset="-78"/>
            </a:endParaRPr>
          </a:p>
          <a:p>
            <a:pPr algn="ctr" rtl="1">
              <a:lnSpc>
                <a:spcPct val="150000"/>
              </a:lnSpc>
              <a:defRPr/>
            </a:pPr>
            <a:r>
              <a:rPr lang="en-US" sz="4000" dirty="0">
                <a:solidFill>
                  <a:srgbClr val="3C6070"/>
                </a:solidFill>
                <a:effectLst>
                  <a:outerShdw blurRad="38100" dist="38100" dir="2700000" algn="tl">
                    <a:srgbClr val="000000">
                      <a:alpha val="43137"/>
                    </a:srgbClr>
                  </a:outerShdw>
                </a:effectLst>
                <a:latin typeface="Simplified Arabic" panose="02020603050405020304" pitchFamily="18" charset="-78"/>
                <a:cs typeface="PT Bold Heading" panose="02010400000000000000" pitchFamily="2" charset="-78"/>
              </a:rPr>
              <a:t>Thanks</a:t>
            </a:r>
            <a:endParaRPr lang="ar-BH" sz="4000" dirty="0">
              <a:solidFill>
                <a:srgbClr val="3C6070"/>
              </a:solidFill>
              <a:effectLst>
                <a:outerShdw blurRad="38100" dist="38100" dir="2700000" algn="tl">
                  <a:srgbClr val="000000">
                    <a:alpha val="43137"/>
                  </a:srgbClr>
                </a:outerShdw>
              </a:effectLst>
              <a:latin typeface="Simplified Arabic" panose="02020603050405020304" pitchFamily="18" charset="-78"/>
              <a:cs typeface="PT Bold Heading" panose="02010400000000000000" pitchFamily="2" charset="-78"/>
            </a:endParaRPr>
          </a:p>
        </p:txBody>
      </p:sp>
      <p:grpSp>
        <p:nvGrpSpPr>
          <p:cNvPr id="25" name="Group 24">
            <a:extLst>
              <a:ext uri="{FF2B5EF4-FFF2-40B4-BE49-F238E27FC236}">
                <a16:creationId xmlns:a16="http://schemas.microsoft.com/office/drawing/2014/main" id="{74222C78-8C13-654A-CB34-DC70DA675C12}"/>
              </a:ext>
            </a:extLst>
          </p:cNvPr>
          <p:cNvGrpSpPr/>
          <p:nvPr/>
        </p:nvGrpSpPr>
        <p:grpSpPr>
          <a:xfrm>
            <a:off x="0" y="6502121"/>
            <a:ext cx="12192000" cy="381000"/>
            <a:chOff x="0" y="6502121"/>
            <a:chExt cx="12192000" cy="381000"/>
          </a:xfrm>
        </p:grpSpPr>
        <p:sp>
          <p:nvSpPr>
            <p:cNvPr id="26" name="TextBox 25">
              <a:extLst>
                <a:ext uri="{FF2B5EF4-FFF2-40B4-BE49-F238E27FC236}">
                  <a16:creationId xmlns:a16="http://schemas.microsoft.com/office/drawing/2014/main" id="{A6D90D73-7FE9-54B4-50D7-98FA71F4927F}"/>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5                                                    Financial Ratio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7" name="Group 26">
              <a:extLst>
                <a:ext uri="{FF2B5EF4-FFF2-40B4-BE49-F238E27FC236}">
                  <a16:creationId xmlns:a16="http://schemas.microsoft.com/office/drawing/2014/main" id="{66244C03-06CC-6E6B-C0E3-C2D13CD13912}"/>
                </a:ext>
              </a:extLst>
            </p:cNvPr>
            <p:cNvGrpSpPr/>
            <p:nvPr/>
          </p:nvGrpSpPr>
          <p:grpSpPr>
            <a:xfrm>
              <a:off x="0" y="6502121"/>
              <a:ext cx="12192000" cy="381000"/>
              <a:chOff x="0" y="6502121"/>
              <a:chExt cx="12192000" cy="381000"/>
            </a:xfrm>
          </p:grpSpPr>
          <p:cxnSp>
            <p:nvCxnSpPr>
              <p:cNvPr id="28" name="Straight Connector 27">
                <a:extLst>
                  <a:ext uri="{FF2B5EF4-FFF2-40B4-BE49-F238E27FC236}">
                    <a16:creationId xmlns:a16="http://schemas.microsoft.com/office/drawing/2014/main" id="{C8330772-D5EC-D735-37AD-82C26C54B140}"/>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2FB513FB-C2FD-3D82-6B83-3DA55786A866}"/>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17892421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Click="0">
        <p15:prstTrans prst="origami"/>
      </p:transition>
    </mc:Choice>
    <mc:Fallback xmlns="">
      <p:transition spd="slow" advClick="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96387" y="1716487"/>
            <a:ext cx="10052651" cy="4447075"/>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266700" algn="r" rtl="1"/>
            <a:endParaRPr lang="ar-SA" sz="3200" b="1" dirty="0">
              <a:latin typeface="Sakkal Majalla" panose="02000000000000000000" pitchFamily="2" charset="-78"/>
              <a:cs typeface="Sakkal Majalla" panose="02000000000000000000" pitchFamily="2" charset="-78"/>
            </a:endParaRPr>
          </a:p>
          <a:p>
            <a:pPr marL="0" marR="0" algn="just" rtl="0">
              <a:lnSpc>
                <a:spcPct val="107000"/>
              </a:lnSpc>
              <a:spcBef>
                <a:spcPts val="0"/>
              </a:spcBef>
              <a:spcAft>
                <a:spcPts val="800"/>
              </a:spcAft>
            </a:pPr>
            <a:r>
              <a:rPr lang="en-US"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this unit, our students will learn:</a:t>
            </a:r>
          </a:p>
          <a:p>
            <a:pPr marL="342900" marR="0" lvl="0" indent="-342900" algn="just" rtl="0">
              <a:lnSpc>
                <a:spcPct val="200000"/>
              </a:lnSpc>
              <a:spcBef>
                <a:spcPts val="0"/>
              </a:spcBef>
              <a:spcAft>
                <a:spcPts val="800"/>
              </a:spcAft>
              <a:buClr>
                <a:srgbClr val="FFFFFF"/>
              </a:buClr>
              <a:buSzPts val="1100"/>
              <a:buFont typeface="Times New Roman" panose="02020603050405020304" pitchFamily="18" charset="0"/>
              <a:buChar char="►"/>
            </a:pPr>
            <a:r>
              <a:rPr lang="en-US" sz="2000" dirty="0">
                <a:solidFill>
                  <a:schemeClr val="tx1"/>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rPr>
              <a:t>The benefits of liquidity ratio.</a:t>
            </a:r>
          </a:p>
          <a:p>
            <a:pPr marL="342900" marR="0" lvl="0" indent="-342900" algn="just" rtl="0">
              <a:lnSpc>
                <a:spcPct val="200000"/>
              </a:lnSpc>
              <a:spcBef>
                <a:spcPts val="0"/>
              </a:spcBef>
              <a:spcAft>
                <a:spcPts val="800"/>
              </a:spcAft>
              <a:buClr>
                <a:srgbClr val="FFFFFF"/>
              </a:buClr>
              <a:buSzPts val="1100"/>
              <a:buFont typeface="Times New Roman" panose="02020603050405020304" pitchFamily="18" charset="0"/>
              <a:buChar char="►"/>
            </a:pPr>
            <a:r>
              <a:rPr lang="en-US" sz="2000" dirty="0">
                <a:solidFill>
                  <a:schemeClr val="tx1"/>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rPr>
              <a:t>The calculation of and analyze liquidity ratio.</a:t>
            </a:r>
          </a:p>
          <a:p>
            <a:pPr marL="342900" marR="0" lvl="0" indent="-342900" algn="just" rtl="0">
              <a:lnSpc>
                <a:spcPct val="200000"/>
              </a:lnSpc>
              <a:spcBef>
                <a:spcPts val="0"/>
              </a:spcBef>
              <a:spcAft>
                <a:spcPts val="800"/>
              </a:spcAft>
              <a:buClr>
                <a:srgbClr val="FFFFFF"/>
              </a:buClr>
              <a:buSzPts val="1100"/>
              <a:buFont typeface="Times New Roman" panose="02020603050405020304" pitchFamily="18" charset="0"/>
              <a:buChar char="►"/>
            </a:pPr>
            <a:r>
              <a:rPr lang="en-US" sz="2000" dirty="0">
                <a:solidFill>
                  <a:schemeClr val="tx1"/>
                </a:solidFill>
                <a:effectLst/>
                <a:uFill>
                  <a:solidFill>
                    <a:srgbClr val="5B9BD5"/>
                  </a:solidFill>
                </a:uFill>
                <a:latin typeface="Times New Roman" panose="02020603050405020304" pitchFamily="18" charset="0"/>
                <a:ea typeface="Calibri" panose="020F0502020204030204" pitchFamily="34" charset="0"/>
                <a:cs typeface="Times New Roman" panose="02020603050405020304" pitchFamily="18" charset="0"/>
              </a:rPr>
              <a:t>The benefits of liquidity ratio.</a:t>
            </a:r>
          </a:p>
          <a:p>
            <a:pPr marL="266700" algn="r" rtl="1"/>
            <a:endParaRPr lang="en-US" sz="3200" dirty="0">
              <a:solidFill>
                <a:schemeClr val="tx1"/>
              </a:solidFill>
              <a:latin typeface="Times New Roman" panose="02020603050405020304" pitchFamily="18" charset="0"/>
              <a:cs typeface="Times New Roman" panose="02020603050405020304" pitchFamily="18" charset="0"/>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293225" y="531453"/>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10149037" y="218917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2" action="ppaction://hlinksldjump"/>
            <a:extLst>
              <a:ext uri="{FF2B5EF4-FFF2-40B4-BE49-F238E27FC236}">
                <a16:creationId xmlns:a16="http://schemas.microsoft.com/office/drawing/2014/main" id="{23D3EE09-8411-4223-ABFE-66C8968A89D0}"/>
              </a:ext>
            </a:extLst>
          </p:cNvPr>
          <p:cNvSpPr/>
          <p:nvPr/>
        </p:nvSpPr>
        <p:spPr>
          <a:xfrm>
            <a:off x="10149037" y="3140957"/>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10149037" y="3974240"/>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10149036" y="5467581"/>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grpSp>
        <p:nvGrpSpPr>
          <p:cNvPr id="6" name="Group 5">
            <a:extLst>
              <a:ext uri="{FF2B5EF4-FFF2-40B4-BE49-F238E27FC236}">
                <a16:creationId xmlns:a16="http://schemas.microsoft.com/office/drawing/2014/main" id="{D7DA20D5-B771-C839-7343-76EE20AA689B}"/>
              </a:ext>
            </a:extLst>
          </p:cNvPr>
          <p:cNvGrpSpPr/>
          <p:nvPr/>
        </p:nvGrpSpPr>
        <p:grpSpPr>
          <a:xfrm>
            <a:off x="1521443" y="593322"/>
            <a:ext cx="5731388" cy="797718"/>
            <a:chOff x="0" y="1065358"/>
            <a:chExt cx="8153400" cy="1080000"/>
          </a:xfrm>
          <a:solidFill>
            <a:schemeClr val="accent1">
              <a:lumMod val="50000"/>
            </a:schemeClr>
          </a:solidFill>
        </p:grpSpPr>
        <p:sp>
          <p:nvSpPr>
            <p:cNvPr id="7" name="مستطيل مستدير الزوايا 13">
              <a:extLst>
                <a:ext uri="{FF2B5EF4-FFF2-40B4-BE49-F238E27FC236}">
                  <a16:creationId xmlns:a16="http://schemas.microsoft.com/office/drawing/2014/main" id="{A38400FD-02D1-4C38-5589-928AE640C3F6}"/>
                </a:ext>
              </a:extLst>
            </p:cNvPr>
            <p:cNvSpPr/>
            <p:nvPr/>
          </p:nvSpPr>
          <p:spPr>
            <a:xfrm>
              <a:off x="0" y="1065358"/>
              <a:ext cx="8153400" cy="1080000"/>
            </a:xfrm>
            <a:prstGeom prst="roundRect">
              <a:avLst>
                <a:gd name="adj" fmla="val 10356"/>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dirty="0"/>
            </a:p>
          </p:txBody>
        </p:sp>
        <p:sp>
          <p:nvSpPr>
            <p:cNvPr id="8" name="Rectangle 6">
              <a:extLst>
                <a:ext uri="{FF2B5EF4-FFF2-40B4-BE49-F238E27FC236}">
                  <a16:creationId xmlns:a16="http://schemas.microsoft.com/office/drawing/2014/main" id="{19808989-D401-6146-6A35-83CB6B3633D5}"/>
                </a:ext>
              </a:extLst>
            </p:cNvPr>
            <p:cNvSpPr/>
            <p:nvPr/>
          </p:nvSpPr>
          <p:spPr>
            <a:xfrm>
              <a:off x="1173790" y="1243827"/>
              <a:ext cx="5805820" cy="707886"/>
            </a:xfrm>
            <a:prstGeom prst="rect">
              <a:avLst/>
            </a:prstGeom>
            <a:grpFill/>
          </p:spPr>
          <p:txBody>
            <a:bodyPr wrap="none">
              <a:spAutoFit/>
            </a:bodyPr>
            <a:lstStyle/>
            <a:p>
              <a:pPr algn="ctr"/>
              <a:r>
                <a:rPr lang="en-US" sz="4000" b="1" dirty="0">
                  <a:ln w="9525">
                    <a:noFill/>
                    <a:prstDash val="solid"/>
                  </a:ln>
                  <a:solidFill>
                    <a:srgbClr val="FFFF00"/>
                  </a:solidFill>
                  <a:latin typeface="Arial Black" panose="020B0A04020102020204" pitchFamily="34" charset="0"/>
                  <a:cs typeface="PT Bold Heading" panose="02010400000000000000" pitchFamily="2" charset="-78"/>
                </a:rPr>
                <a:t>Learning Objectives</a:t>
              </a:r>
            </a:p>
          </p:txBody>
        </p:sp>
      </p:grpSp>
      <p:sp>
        <p:nvSpPr>
          <p:cNvPr id="11" name="مستطيل مستدير الزوايا 11">
            <a:hlinkClick r:id="rId2" action="ppaction://hlinksldjump"/>
            <a:extLst>
              <a:ext uri="{FF2B5EF4-FFF2-40B4-BE49-F238E27FC236}">
                <a16:creationId xmlns:a16="http://schemas.microsoft.com/office/drawing/2014/main" id="{2CB32607-477C-EC9F-3787-6EB993B287AC}"/>
              </a:ext>
            </a:extLst>
          </p:cNvPr>
          <p:cNvSpPr/>
          <p:nvPr/>
        </p:nvSpPr>
        <p:spPr>
          <a:xfrm>
            <a:off x="10149035" y="469636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grpSp>
        <p:nvGrpSpPr>
          <p:cNvPr id="3" name="Group 2">
            <a:extLst>
              <a:ext uri="{FF2B5EF4-FFF2-40B4-BE49-F238E27FC236}">
                <a16:creationId xmlns:a16="http://schemas.microsoft.com/office/drawing/2014/main" id="{74222C78-8C13-654A-CB34-DC70DA675C12}"/>
              </a:ext>
            </a:extLst>
          </p:cNvPr>
          <p:cNvGrpSpPr/>
          <p:nvPr/>
        </p:nvGrpSpPr>
        <p:grpSpPr>
          <a:xfrm>
            <a:off x="0" y="6502121"/>
            <a:ext cx="12192000" cy="381000"/>
            <a:chOff x="0" y="6502121"/>
            <a:chExt cx="12192000" cy="381000"/>
          </a:xfrm>
        </p:grpSpPr>
        <p:sp>
          <p:nvSpPr>
            <p:cNvPr id="4" name="TextBox 3">
              <a:extLst>
                <a:ext uri="{FF2B5EF4-FFF2-40B4-BE49-F238E27FC236}">
                  <a16:creationId xmlns:a16="http://schemas.microsoft.com/office/drawing/2014/main" id="{A6D90D73-7FE9-54B4-50D7-98FA71F4927F}"/>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5                                                    Financial Ratio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12" name="Group 11">
              <a:extLst>
                <a:ext uri="{FF2B5EF4-FFF2-40B4-BE49-F238E27FC236}">
                  <a16:creationId xmlns:a16="http://schemas.microsoft.com/office/drawing/2014/main" id="{66244C03-06CC-6E6B-C0E3-C2D13CD13912}"/>
                </a:ext>
              </a:extLst>
            </p:cNvPr>
            <p:cNvGrpSpPr/>
            <p:nvPr/>
          </p:nvGrpSpPr>
          <p:grpSpPr>
            <a:xfrm>
              <a:off x="0" y="6502121"/>
              <a:ext cx="12192000" cy="381000"/>
              <a:chOff x="0" y="6502121"/>
              <a:chExt cx="12192000" cy="381000"/>
            </a:xfrm>
          </p:grpSpPr>
          <p:cxnSp>
            <p:nvCxnSpPr>
              <p:cNvPr id="13" name="Straight Connector 12">
                <a:extLst>
                  <a:ext uri="{FF2B5EF4-FFF2-40B4-BE49-F238E27FC236}">
                    <a16:creationId xmlns:a16="http://schemas.microsoft.com/office/drawing/2014/main" id="{C8330772-D5EC-D735-37AD-82C26C54B140}"/>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2FB513FB-C2FD-3D82-6B83-3DA55786A866}"/>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grpSp>
        <p:nvGrpSpPr>
          <p:cNvPr id="2" name="Group 1">
            <a:extLst>
              <a:ext uri="{FF2B5EF4-FFF2-40B4-BE49-F238E27FC236}">
                <a16:creationId xmlns:a16="http://schemas.microsoft.com/office/drawing/2014/main" id="{1F032645-CF7B-C950-B503-B593A1346587}"/>
              </a:ext>
            </a:extLst>
          </p:cNvPr>
          <p:cNvGrpSpPr/>
          <p:nvPr/>
        </p:nvGrpSpPr>
        <p:grpSpPr>
          <a:xfrm>
            <a:off x="6326866" y="3429000"/>
            <a:ext cx="3108079" cy="2348345"/>
            <a:chOff x="0" y="0"/>
            <a:chExt cx="3324239" cy="3444545"/>
          </a:xfrm>
        </p:grpSpPr>
        <p:sp>
          <p:nvSpPr>
            <p:cNvPr id="15" name="Freeform 1052">
              <a:extLst>
                <a:ext uri="{FF2B5EF4-FFF2-40B4-BE49-F238E27FC236}">
                  <a16:creationId xmlns:a16="http://schemas.microsoft.com/office/drawing/2014/main" id="{6C68503B-064D-E7C8-96F6-23A7C7BBD51F}"/>
                </a:ext>
              </a:extLst>
            </p:cNvPr>
            <p:cNvSpPr/>
            <p:nvPr/>
          </p:nvSpPr>
          <p:spPr>
            <a:xfrm>
              <a:off x="85680" y="1657440"/>
              <a:ext cx="1581119" cy="1333440"/>
            </a:xfrm>
            <a:custGeom>
              <a:avLst/>
              <a:gdLst>
                <a:gd name="f0" fmla="val 0"/>
                <a:gd name="f1" fmla="val 166"/>
                <a:gd name="f2" fmla="val 140"/>
                <a:gd name="f3" fmla="val 54"/>
                <a:gd name="f4" fmla="val 12"/>
                <a:gd name="f5" fmla="val 89"/>
                <a:gd name="f6" fmla="val 34"/>
                <a:gd name="f7" fmla="val 119"/>
                <a:gd name="f8" fmla="val 64"/>
              </a:gdLst>
              <a:ahLst/>
              <a:cxnLst>
                <a:cxn ang="3cd4">
                  <a:pos x="hc" y="t"/>
                </a:cxn>
                <a:cxn ang="0">
                  <a:pos x="r" y="vc"/>
                </a:cxn>
                <a:cxn ang="cd4">
                  <a:pos x="hc" y="b"/>
                </a:cxn>
                <a:cxn ang="cd2">
                  <a:pos x="l" y="vc"/>
                </a:cxn>
              </a:cxnLst>
              <a:rect l="l" t="t" r="r" b="b"/>
              <a:pathLst>
                <a:path w="166" h="140">
                  <a:moveTo>
                    <a:pt x="f0" y="f3"/>
                  </a:moveTo>
                  <a:cubicBezTo>
                    <a:pt x="f4" y="f5"/>
                    <a:pt x="f6" y="f7"/>
                    <a:pt x="f8" y="f2"/>
                  </a:cubicBezTo>
                  <a:lnTo>
                    <a:pt x="f1" y="f0"/>
                  </a:lnTo>
                  <a:lnTo>
                    <a:pt x="f0" y="f3"/>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6" name="Freeform 1070">
              <a:extLst>
                <a:ext uri="{FF2B5EF4-FFF2-40B4-BE49-F238E27FC236}">
                  <a16:creationId xmlns:a16="http://schemas.microsoft.com/office/drawing/2014/main" id="{8BB96647-25BA-76E5-8629-EF650406CDCC}"/>
                </a:ext>
              </a:extLst>
            </p:cNvPr>
            <p:cNvSpPr/>
            <p:nvPr/>
          </p:nvSpPr>
          <p:spPr>
            <a:xfrm>
              <a:off x="0" y="1133280"/>
              <a:ext cx="1666800" cy="1038240"/>
            </a:xfrm>
            <a:custGeom>
              <a:avLst/>
              <a:gdLst>
                <a:gd name="f0" fmla="val 0"/>
                <a:gd name="f1" fmla="val 175"/>
                <a:gd name="f2" fmla="val 109"/>
                <a:gd name="f3" fmla="val 9"/>
                <a:gd name="f4" fmla="val 3"/>
                <a:gd name="f5" fmla="val 18"/>
                <a:gd name="f6" fmla="val 1"/>
                <a:gd name="f7" fmla="val 36"/>
                <a:gd name="f8" fmla="val 54"/>
                <a:gd name="f9" fmla="val 73"/>
                <a:gd name="f10" fmla="val 91"/>
                <a:gd name="f11" fmla="val 55"/>
              </a:gdLst>
              <a:ahLst/>
              <a:cxnLst>
                <a:cxn ang="3cd4">
                  <a:pos x="hc" y="t"/>
                </a:cxn>
                <a:cxn ang="0">
                  <a:pos x="r" y="vc"/>
                </a:cxn>
                <a:cxn ang="cd4">
                  <a:pos x="hc" y="b"/>
                </a:cxn>
                <a:cxn ang="cd2">
                  <a:pos x="l" y="vc"/>
                </a:cxn>
              </a:cxnLst>
              <a:rect l="l" t="t" r="r" b="b"/>
              <a:pathLst>
                <a:path w="175" h="109">
                  <a:moveTo>
                    <a:pt x="f3" y="f0"/>
                  </a:moveTo>
                  <a:cubicBezTo>
                    <a:pt x="f4" y="f5"/>
                    <a:pt x="f6" y="f7"/>
                    <a:pt x="f6" y="f8"/>
                  </a:cubicBezTo>
                  <a:cubicBezTo>
                    <a:pt x="f0" y="f9"/>
                    <a:pt x="f4" y="f10"/>
                    <a:pt x="f3" y="f2"/>
                  </a:cubicBezTo>
                  <a:lnTo>
                    <a:pt x="f1" y="f11"/>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7" name="Freeform 1074">
              <a:extLst>
                <a:ext uri="{FF2B5EF4-FFF2-40B4-BE49-F238E27FC236}">
                  <a16:creationId xmlns:a16="http://schemas.microsoft.com/office/drawing/2014/main" id="{3576B714-E980-B189-766F-5F4D3A32E687}"/>
                </a:ext>
              </a:extLst>
            </p:cNvPr>
            <p:cNvSpPr/>
            <p:nvPr/>
          </p:nvSpPr>
          <p:spPr>
            <a:xfrm>
              <a:off x="85680" y="314279"/>
              <a:ext cx="1581119" cy="1343160"/>
            </a:xfrm>
            <a:custGeom>
              <a:avLst/>
              <a:gdLst>
                <a:gd name="f0" fmla="val 0"/>
                <a:gd name="f1" fmla="val 166"/>
                <a:gd name="f2" fmla="val 141"/>
                <a:gd name="f3" fmla="val 64"/>
                <a:gd name="f4" fmla="val 34"/>
                <a:gd name="f5" fmla="val 21"/>
                <a:gd name="f6" fmla="val 12"/>
                <a:gd name="f7" fmla="val 51"/>
                <a:gd name="f8" fmla="val 86"/>
              </a:gdLst>
              <a:ahLst/>
              <a:cxnLst>
                <a:cxn ang="3cd4">
                  <a:pos x="hc" y="t"/>
                </a:cxn>
                <a:cxn ang="0">
                  <a:pos x="r" y="vc"/>
                </a:cxn>
                <a:cxn ang="cd4">
                  <a:pos x="hc" y="b"/>
                </a:cxn>
                <a:cxn ang="cd2">
                  <a:pos x="l" y="vc"/>
                </a:cxn>
              </a:cxnLst>
              <a:rect l="l" t="t" r="r" b="b"/>
              <a:pathLst>
                <a:path w="166" h="141">
                  <a:moveTo>
                    <a:pt x="f3" y="f0"/>
                  </a:moveTo>
                  <a:cubicBezTo>
                    <a:pt x="f4" y="f5"/>
                    <a:pt x="f6" y="f7"/>
                    <a:pt x="f0" y="f8"/>
                  </a:cubicBezTo>
                  <a:lnTo>
                    <a:pt x="f1" y="f2"/>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8" name="Freeform 164">
              <a:extLst>
                <a:ext uri="{FF2B5EF4-FFF2-40B4-BE49-F238E27FC236}">
                  <a16:creationId xmlns:a16="http://schemas.microsoft.com/office/drawing/2014/main" id="{FADC160C-3B54-674F-FF32-8A2FC54115BF}"/>
                </a:ext>
              </a:extLst>
            </p:cNvPr>
            <p:cNvSpPr/>
            <p:nvPr/>
          </p:nvSpPr>
          <p:spPr>
            <a:xfrm>
              <a:off x="695159" y="0"/>
              <a:ext cx="971640" cy="1657439"/>
            </a:xfrm>
            <a:custGeom>
              <a:avLst/>
              <a:gdLst>
                <a:gd name="f0" fmla="val 0"/>
                <a:gd name="f1" fmla="val 102"/>
                <a:gd name="f2" fmla="val 174"/>
                <a:gd name="f3" fmla="val 101"/>
                <a:gd name="f4" fmla="val 65"/>
                <a:gd name="f5" fmla="val 29"/>
                <a:gd name="f6" fmla="val 11"/>
                <a:gd name="f7" fmla="val 33"/>
              </a:gdLst>
              <a:ahLst/>
              <a:cxnLst>
                <a:cxn ang="3cd4">
                  <a:pos x="hc" y="t"/>
                </a:cxn>
                <a:cxn ang="0">
                  <a:pos x="r" y="vc"/>
                </a:cxn>
                <a:cxn ang="cd4">
                  <a:pos x="hc" y="b"/>
                </a:cxn>
                <a:cxn ang="cd2">
                  <a:pos x="l" y="vc"/>
                </a:cxn>
              </a:cxnLst>
              <a:rect l="l" t="t" r="r" b="b"/>
              <a:pathLst>
                <a:path w="102" h="174">
                  <a:moveTo>
                    <a:pt x="f3" y="f0"/>
                  </a:moveTo>
                  <a:cubicBezTo>
                    <a:pt x="f4" y="f0"/>
                    <a:pt x="f5" y="f6"/>
                    <a:pt x="f0" y="f7"/>
                  </a:cubicBezTo>
                  <a:lnTo>
                    <a:pt x="f1" y="f2"/>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9" name="Freeform 165">
              <a:extLst>
                <a:ext uri="{FF2B5EF4-FFF2-40B4-BE49-F238E27FC236}">
                  <a16:creationId xmlns:a16="http://schemas.microsoft.com/office/drawing/2014/main" id="{8BBB8ADE-F944-1CD9-4461-16A15C44A0D0}"/>
                </a:ext>
              </a:extLst>
            </p:cNvPr>
            <p:cNvSpPr/>
            <p:nvPr/>
          </p:nvSpPr>
          <p:spPr>
            <a:xfrm>
              <a:off x="1666800" y="0"/>
              <a:ext cx="961919" cy="1657439"/>
            </a:xfrm>
            <a:custGeom>
              <a:avLst/>
              <a:gdLst>
                <a:gd name="f0" fmla="val 0"/>
                <a:gd name="f1" fmla="val 101"/>
                <a:gd name="f2" fmla="val 174"/>
                <a:gd name="f3" fmla="val 33"/>
                <a:gd name="f4" fmla="val 72"/>
                <a:gd name="f5" fmla="val 11"/>
                <a:gd name="f6" fmla="val 36"/>
              </a:gdLst>
              <a:ahLst/>
              <a:cxnLst>
                <a:cxn ang="3cd4">
                  <a:pos x="hc" y="t"/>
                </a:cxn>
                <a:cxn ang="0">
                  <a:pos x="r" y="vc"/>
                </a:cxn>
                <a:cxn ang="cd4">
                  <a:pos x="hc" y="b"/>
                </a:cxn>
                <a:cxn ang="cd2">
                  <a:pos x="l" y="vc"/>
                </a:cxn>
              </a:cxnLst>
              <a:rect l="l" t="t" r="r" b="b"/>
              <a:pathLst>
                <a:path w="101" h="174">
                  <a:moveTo>
                    <a:pt x="f1" y="f3"/>
                  </a:moveTo>
                  <a:cubicBezTo>
                    <a:pt x="f4" y="f5"/>
                    <a:pt x="f6" y="f0"/>
                    <a:pt x="f0" y="f0"/>
                  </a:cubicBezTo>
                  <a:lnTo>
                    <a:pt x="f0" y="f2"/>
                  </a:lnTo>
                  <a:lnTo>
                    <a:pt x="f1" y="f3"/>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1" name="Freeform 166">
              <a:extLst>
                <a:ext uri="{FF2B5EF4-FFF2-40B4-BE49-F238E27FC236}">
                  <a16:creationId xmlns:a16="http://schemas.microsoft.com/office/drawing/2014/main" id="{828B8D5D-69EB-9DA2-A208-07DC2D9371DB}"/>
                </a:ext>
              </a:extLst>
            </p:cNvPr>
            <p:cNvSpPr/>
            <p:nvPr/>
          </p:nvSpPr>
          <p:spPr>
            <a:xfrm>
              <a:off x="1666800" y="314279"/>
              <a:ext cx="1571759" cy="1343160"/>
            </a:xfrm>
            <a:custGeom>
              <a:avLst/>
              <a:gdLst>
                <a:gd name="f0" fmla="val 0"/>
                <a:gd name="f1" fmla="val 165"/>
                <a:gd name="f2" fmla="val 141"/>
                <a:gd name="f3" fmla="val 86"/>
                <a:gd name="f4" fmla="val 153"/>
                <a:gd name="f5" fmla="val 51"/>
                <a:gd name="f6" fmla="val 131"/>
                <a:gd name="f7" fmla="val 21"/>
                <a:gd name="f8" fmla="val 101"/>
              </a:gdLst>
              <a:ahLst/>
              <a:cxnLst>
                <a:cxn ang="3cd4">
                  <a:pos x="hc" y="t"/>
                </a:cxn>
                <a:cxn ang="0">
                  <a:pos x="r" y="vc"/>
                </a:cxn>
                <a:cxn ang="cd4">
                  <a:pos x="hc" y="b"/>
                </a:cxn>
                <a:cxn ang="cd2">
                  <a:pos x="l" y="vc"/>
                </a:cxn>
              </a:cxnLst>
              <a:rect l="l" t="t" r="r" b="b"/>
              <a:pathLst>
                <a:path w="165" h="141">
                  <a:moveTo>
                    <a:pt x="f1" y="f3"/>
                  </a:moveTo>
                  <a:cubicBezTo>
                    <a:pt x="f4" y="f5"/>
                    <a:pt x="f6" y="f7"/>
                    <a:pt x="f8" y="f0"/>
                  </a:cubicBezTo>
                  <a:lnTo>
                    <a:pt x="f0" y="f2"/>
                  </a:lnTo>
                  <a:lnTo>
                    <a:pt x="f1" y="f3"/>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2" name="Freeform 186">
              <a:extLst>
                <a:ext uri="{FF2B5EF4-FFF2-40B4-BE49-F238E27FC236}">
                  <a16:creationId xmlns:a16="http://schemas.microsoft.com/office/drawing/2014/main" id="{4DDF03F1-D8F8-B97D-FCFA-455382D5A775}"/>
                </a:ext>
              </a:extLst>
            </p:cNvPr>
            <p:cNvSpPr/>
            <p:nvPr/>
          </p:nvSpPr>
          <p:spPr>
            <a:xfrm>
              <a:off x="1666800" y="1133280"/>
              <a:ext cx="1657439" cy="1038240"/>
            </a:xfrm>
            <a:custGeom>
              <a:avLst/>
              <a:gdLst>
                <a:gd name="f0" fmla="val 0"/>
                <a:gd name="f1" fmla="val 174"/>
                <a:gd name="f2" fmla="val 109"/>
                <a:gd name="f3" fmla="val 165"/>
                <a:gd name="f4" fmla="val 171"/>
                <a:gd name="f5" fmla="val 91"/>
                <a:gd name="f6" fmla="val 73"/>
                <a:gd name="f7" fmla="val 55"/>
                <a:gd name="f8" fmla="val 36"/>
                <a:gd name="f9" fmla="val 18"/>
              </a:gdLst>
              <a:ahLst/>
              <a:cxnLst>
                <a:cxn ang="3cd4">
                  <a:pos x="hc" y="t"/>
                </a:cxn>
                <a:cxn ang="0">
                  <a:pos x="r" y="vc"/>
                </a:cxn>
                <a:cxn ang="cd4">
                  <a:pos x="hc" y="b"/>
                </a:cxn>
                <a:cxn ang="cd2">
                  <a:pos x="l" y="vc"/>
                </a:cxn>
              </a:cxnLst>
              <a:rect l="l" t="t" r="r" b="b"/>
              <a:pathLst>
                <a:path w="174" h="109">
                  <a:moveTo>
                    <a:pt x="f3" y="f2"/>
                  </a:moveTo>
                  <a:cubicBezTo>
                    <a:pt x="f4" y="f5"/>
                    <a:pt x="f1" y="f6"/>
                    <a:pt x="f1" y="f7"/>
                  </a:cubicBezTo>
                  <a:cubicBezTo>
                    <a:pt x="f1" y="f8"/>
                    <a:pt x="f4" y="f9"/>
                    <a:pt x="f3" y="f0"/>
                  </a:cubicBezTo>
                  <a:lnTo>
                    <a:pt x="f0" y="f7"/>
                  </a:lnTo>
                  <a:lnTo>
                    <a:pt x="f3" y="f2"/>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3" name="Freeform 229">
              <a:extLst>
                <a:ext uri="{FF2B5EF4-FFF2-40B4-BE49-F238E27FC236}">
                  <a16:creationId xmlns:a16="http://schemas.microsoft.com/office/drawing/2014/main" id="{8C5C6AA4-6B18-8F19-19A0-2415B4ACCF2D}"/>
                </a:ext>
              </a:extLst>
            </p:cNvPr>
            <p:cNvSpPr/>
            <p:nvPr/>
          </p:nvSpPr>
          <p:spPr>
            <a:xfrm>
              <a:off x="1666800" y="1657440"/>
              <a:ext cx="1571759" cy="1333440"/>
            </a:xfrm>
            <a:custGeom>
              <a:avLst/>
              <a:gdLst>
                <a:gd name="f0" fmla="val 0"/>
                <a:gd name="f1" fmla="val 165"/>
                <a:gd name="f2" fmla="val 140"/>
                <a:gd name="f3" fmla="val 101"/>
                <a:gd name="f4" fmla="val 131"/>
                <a:gd name="f5" fmla="val 119"/>
                <a:gd name="f6" fmla="val 153"/>
                <a:gd name="f7" fmla="val 89"/>
                <a:gd name="f8" fmla="val 54"/>
              </a:gdLst>
              <a:ahLst/>
              <a:cxnLst>
                <a:cxn ang="3cd4">
                  <a:pos x="hc" y="t"/>
                </a:cxn>
                <a:cxn ang="0">
                  <a:pos x="r" y="vc"/>
                </a:cxn>
                <a:cxn ang="cd4">
                  <a:pos x="hc" y="b"/>
                </a:cxn>
                <a:cxn ang="cd2">
                  <a:pos x="l" y="vc"/>
                </a:cxn>
              </a:cxnLst>
              <a:rect l="l" t="t" r="r" b="b"/>
              <a:pathLst>
                <a:path w="165" h="140">
                  <a:moveTo>
                    <a:pt x="f3" y="f2"/>
                  </a:moveTo>
                  <a:cubicBezTo>
                    <a:pt x="f4" y="f5"/>
                    <a:pt x="f6" y="f7"/>
                    <a:pt x="f1" y="f8"/>
                  </a:cubicBezTo>
                  <a:lnTo>
                    <a:pt x="f0" y="f0"/>
                  </a:lnTo>
                  <a:lnTo>
                    <a:pt x="f3" y="f2"/>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4" name="Freeform 230">
              <a:extLst>
                <a:ext uri="{FF2B5EF4-FFF2-40B4-BE49-F238E27FC236}">
                  <a16:creationId xmlns:a16="http://schemas.microsoft.com/office/drawing/2014/main" id="{20235A45-0695-B036-FA30-AE3E01208AA5}"/>
                </a:ext>
              </a:extLst>
            </p:cNvPr>
            <p:cNvSpPr/>
            <p:nvPr/>
          </p:nvSpPr>
          <p:spPr>
            <a:xfrm>
              <a:off x="1301760" y="1292040"/>
              <a:ext cx="720719" cy="720719"/>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FFFFFF"/>
              </a:solidFill>
              <a:prstDash val="solid"/>
              <a:miter/>
            </a:ln>
          </p:spPr>
          <p:txBody>
            <a:bodyPr vert="horz" wrap="none" lIns="90000" tIns="46800" rIns="90000" bIns="46800" anchor="ctr" anchorCtr="0" compatLnSpc="0">
              <a:noAutofit/>
            </a:bodyPr>
            <a:lstStyle/>
            <a:p>
              <a:endParaRPr lang="en-US"/>
            </a:p>
          </p:txBody>
        </p:sp>
        <p:sp>
          <p:nvSpPr>
            <p:cNvPr id="25" name="Freeform 231">
              <a:extLst>
                <a:ext uri="{FF2B5EF4-FFF2-40B4-BE49-F238E27FC236}">
                  <a16:creationId xmlns:a16="http://schemas.microsoft.com/office/drawing/2014/main" id="{E537FD9D-56C6-BF05-0B24-966982793B1B}"/>
                </a:ext>
              </a:extLst>
            </p:cNvPr>
            <p:cNvSpPr/>
            <p:nvPr/>
          </p:nvSpPr>
          <p:spPr>
            <a:xfrm>
              <a:off x="1589039" y="1579320"/>
              <a:ext cx="144360" cy="14472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000000"/>
            </a:solidFill>
            <a:ln w="9360">
              <a:solidFill>
                <a:srgbClr val="000000"/>
              </a:solidFill>
              <a:prstDash val="solid"/>
              <a:miter/>
            </a:ln>
          </p:spPr>
          <p:txBody>
            <a:bodyPr vert="horz" wrap="none" lIns="90000" tIns="46800" rIns="90000" bIns="46800" anchor="ctr" anchorCtr="0" compatLnSpc="0">
              <a:noAutofit/>
            </a:bodyPr>
            <a:lstStyle/>
            <a:p>
              <a:endParaRPr lang="en-US"/>
            </a:p>
          </p:txBody>
        </p:sp>
        <p:sp>
          <p:nvSpPr>
            <p:cNvPr id="26" name="Freeform 232">
              <a:extLst>
                <a:ext uri="{FF2B5EF4-FFF2-40B4-BE49-F238E27FC236}">
                  <a16:creationId xmlns:a16="http://schemas.microsoft.com/office/drawing/2014/main" id="{86955FE9-1293-2CD5-7D47-C960F2AC1B53}"/>
                </a:ext>
              </a:extLst>
            </p:cNvPr>
            <p:cNvSpPr/>
            <p:nvPr/>
          </p:nvSpPr>
          <p:spPr>
            <a:xfrm>
              <a:off x="1073293" y="2015103"/>
              <a:ext cx="1197087" cy="79925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0">
              <a:noAutofit/>
            </a:bodyPr>
            <a:lstStyle/>
            <a:p>
              <a:pPr marL="0" marR="0" algn="ctr" rtl="1" hangingPunct="0">
                <a:spcBef>
                  <a:spcPts val="0"/>
                </a:spcBef>
                <a:spcAft>
                  <a:spcPts val="0"/>
                </a:spcAft>
              </a:pPr>
              <a:r>
                <a:rPr lang="ar-SA" sz="2600" b="1" kern="1200">
                  <a:solidFill>
                    <a:srgbClr val="FF0000"/>
                  </a:solidFill>
                  <a:effectLst/>
                  <a:latin typeface="Arial" panose="020B0604020202020204" pitchFamily="34" charset="0"/>
                  <a:ea typeface="Arial Unicode MS"/>
                  <a:cs typeface="Tahoma" panose="020B0604030504040204" pitchFamily="34" charset="0"/>
                </a:rPr>
                <a:t>50</a:t>
              </a:r>
              <a:r>
                <a:rPr lang="en-US" sz="2600" b="1" kern="1200">
                  <a:solidFill>
                    <a:srgbClr val="FF0000"/>
                  </a:solidFill>
                  <a:effectLst/>
                  <a:latin typeface="Arial" panose="020B0604020202020204" pitchFamily="34" charset="0"/>
                  <a:ea typeface="Arial Unicode MS"/>
                  <a:cs typeface="Tahoma" panose="020B0604030504040204" pitchFamily="34" charset="0"/>
                </a:rPr>
                <a:t>%</a:t>
              </a:r>
              <a:endParaRPr lang="en-US" sz="1200">
                <a:effectLst/>
                <a:latin typeface="Times New Roman" panose="02020603050405020304" pitchFamily="18" charset="0"/>
                <a:ea typeface="Times New Roman" panose="02020603050405020304" pitchFamily="18" charset="0"/>
              </a:endParaRPr>
            </a:p>
          </p:txBody>
        </p:sp>
        <p:sp>
          <p:nvSpPr>
            <p:cNvPr id="28" name="Freeform 233">
              <a:extLst>
                <a:ext uri="{FF2B5EF4-FFF2-40B4-BE49-F238E27FC236}">
                  <a16:creationId xmlns:a16="http://schemas.microsoft.com/office/drawing/2014/main" id="{5096C354-F6CD-F342-36C2-478075CAC506}"/>
                </a:ext>
              </a:extLst>
            </p:cNvPr>
            <p:cNvSpPr/>
            <p:nvPr/>
          </p:nvSpPr>
          <p:spPr>
            <a:xfrm>
              <a:off x="750701" y="2677189"/>
              <a:ext cx="1611700" cy="76735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0">
              <a:noAutofit/>
            </a:bodyPr>
            <a:lstStyle/>
            <a:p>
              <a:pPr marL="0" marR="0" algn="ctr" hangingPunct="0">
                <a:spcBef>
                  <a:spcPts val="0"/>
                </a:spcBef>
                <a:spcAft>
                  <a:spcPts val="0"/>
                </a:spcAft>
              </a:pPr>
              <a:r>
                <a:rPr lang="en-US" sz="1800" b="1" kern="1200">
                  <a:solidFill>
                    <a:srgbClr val="000000"/>
                  </a:solidFill>
                  <a:effectLst/>
                  <a:latin typeface="Arial Black" panose="020B0A04020102020204" pitchFamily="34" charset="0"/>
                  <a:ea typeface="Arial Unicode MS"/>
                  <a:cs typeface="Tahoma" panose="020B0604030504040204" pitchFamily="34" charset="0"/>
                </a:rPr>
                <a:t>Like it!</a:t>
              </a:r>
              <a:endParaRPr lang="en-US" sz="120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1498505548"/>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barn(inVertical)">
                                      <p:cBhvr>
                                        <p:cTn id="14" dur="500"/>
                                        <p:tgtEl>
                                          <p:spTgt spid="20"/>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circle(in)">
                                      <p:cBhvr>
                                        <p:cTn id="1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105732" y="1635736"/>
            <a:ext cx="9783220" cy="4691906"/>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algn="l" rtl="0">
              <a:lnSpc>
                <a:spcPct val="130000"/>
              </a:lnSpc>
              <a:spcBef>
                <a:spcPts val="0"/>
              </a:spcBef>
              <a:spcAft>
                <a:spcPts val="0"/>
              </a:spcAft>
              <a:tabLst>
                <a:tab pos="1533525" algn="l"/>
              </a:tabLst>
            </a:pPr>
            <a:r>
              <a:rPr lang="en-US" sz="1800" b="1"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rPr>
              <a:t>What is Liquidity measuring ?</a:t>
            </a:r>
          </a:p>
          <a:p>
            <a:pPr marL="0" marR="0" algn="l" rtl="0">
              <a:lnSpc>
                <a:spcPct val="130000"/>
              </a:lnSpc>
              <a:spcBef>
                <a:spcPts val="0"/>
              </a:spcBef>
              <a:spcAft>
                <a:spcPts val="0"/>
              </a:spcAft>
              <a:tabLst>
                <a:tab pos="1533525" algn="l"/>
              </a:tabLs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30000"/>
              </a:lnSpc>
              <a:spcBef>
                <a:spcPts val="0"/>
              </a:spcBef>
              <a:spcAft>
                <a:spcPts val="0"/>
              </a:spcAft>
              <a:tabLst>
                <a:tab pos="1533525" algn="l"/>
              </a:tabLst>
            </a:pPr>
            <a:r>
              <a:rPr lang="en-US"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The liquidity of a business is measured by how quickly and easily it can raise cash to pay off its debts. A liquid asset is either cash or an asset that can quickly be converted into cash . debtors and stock will be sold quickly its examples for liquid assets.</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30000"/>
              </a:lnSpc>
              <a:spcBef>
                <a:spcPts val="0"/>
              </a:spcBef>
              <a:spcAft>
                <a:spcPts val="0"/>
              </a:spcAft>
              <a:tabLst>
                <a:tab pos="1533525" algn="l"/>
              </a:tabLst>
            </a:pPr>
            <a:r>
              <a:rPr lang="en-US"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business will be in a good liquidiv position if it holds enough cash and other current assets can be easily convert to cash in order to meet current liabilities. A business is unable to pay debts on time is called </a:t>
            </a: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illiquid</a:t>
            </a:r>
            <a:r>
              <a:rPr lang="en-US"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 business that is illiquid:-</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30000"/>
              </a:lnSpc>
              <a:spcBef>
                <a:spcPts val="0"/>
              </a:spcBef>
              <a:spcAft>
                <a:spcPts val="0"/>
              </a:spcAft>
              <a:tabLst>
                <a:tab pos="1533525" algn="l"/>
              </a:tabLst>
            </a:pPr>
            <a:r>
              <a:rPr lang="en-US"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0">
              <a:lnSpc>
                <a:spcPct val="130000"/>
              </a:lnSpc>
              <a:spcBef>
                <a:spcPts val="0"/>
              </a:spcBef>
              <a:spcAft>
                <a:spcPts val="0"/>
              </a:spcAft>
              <a:buFont typeface="Symbol" panose="05050102010706020507" pitchFamily="18" charset="2"/>
              <a:buChar char=""/>
              <a:tabLst>
                <a:tab pos="1533525" algn="l"/>
              </a:tabLst>
            </a:pPr>
            <a:r>
              <a:rPr lang="en-US"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may have to obtain an expensive bank loan or sell off important assets, such as machinery, to raise cash. The loss of assets could reduce the amount of output the business could make and sell in future.</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0">
              <a:lnSpc>
                <a:spcPct val="130000"/>
              </a:lnSpc>
              <a:spcBef>
                <a:spcPts val="0"/>
              </a:spcBef>
              <a:spcAft>
                <a:spcPts val="0"/>
              </a:spcAft>
              <a:buFont typeface="Symbol" panose="05050102010706020507" pitchFamily="18" charset="2"/>
              <a:buChar char=""/>
              <a:tabLst>
                <a:tab pos="1533525" algn="l"/>
              </a:tabLst>
            </a:pPr>
            <a:r>
              <a:rPr lang="en-US"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may be forced to close down if it cannot raise cash. The business would be bankrupt.    </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39918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10086301" y="2270937"/>
            <a:ext cx="2353079" cy="576000"/>
          </a:xfrm>
          <a:prstGeom prst="roundRect">
            <a:avLst>
              <a:gd name="adj" fmla="val 10356"/>
            </a:avLst>
          </a:prstGeom>
          <a:solidFill>
            <a:srgbClr val="F13B6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2" action="ppaction://hlinksldjump"/>
            <a:extLst>
              <a:ext uri="{FF2B5EF4-FFF2-40B4-BE49-F238E27FC236}">
                <a16:creationId xmlns:a16="http://schemas.microsoft.com/office/drawing/2014/main" id="{23D3EE09-8411-4223-ABFE-66C8968A89D0}"/>
              </a:ext>
            </a:extLst>
          </p:cNvPr>
          <p:cNvSpPr/>
          <p:nvPr/>
        </p:nvSpPr>
        <p:spPr>
          <a:xfrm>
            <a:off x="10086301" y="313488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10086301" y="3955909"/>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10149032" y="5587373"/>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grpSp>
        <p:nvGrpSpPr>
          <p:cNvPr id="6" name="Group 5">
            <a:extLst>
              <a:ext uri="{FF2B5EF4-FFF2-40B4-BE49-F238E27FC236}">
                <a16:creationId xmlns:a16="http://schemas.microsoft.com/office/drawing/2014/main" id="{501BD7FE-F36D-9C46-D0BA-135DB7A220B3}"/>
              </a:ext>
            </a:extLst>
          </p:cNvPr>
          <p:cNvGrpSpPr/>
          <p:nvPr/>
        </p:nvGrpSpPr>
        <p:grpSpPr>
          <a:xfrm>
            <a:off x="1248409" y="541239"/>
            <a:ext cx="5731388" cy="797718"/>
            <a:chOff x="0" y="1065358"/>
            <a:chExt cx="8153400" cy="1080000"/>
          </a:xfrm>
          <a:solidFill>
            <a:schemeClr val="accent1">
              <a:lumMod val="50000"/>
            </a:schemeClr>
          </a:solidFill>
        </p:grpSpPr>
        <p:sp>
          <p:nvSpPr>
            <p:cNvPr id="7" name="مستطيل مستدير الزوايا 13">
              <a:extLst>
                <a:ext uri="{FF2B5EF4-FFF2-40B4-BE49-F238E27FC236}">
                  <a16:creationId xmlns:a16="http://schemas.microsoft.com/office/drawing/2014/main" id="{1E9DCA5E-249E-7E44-32EC-76189D424B67}"/>
                </a:ext>
              </a:extLst>
            </p:cNvPr>
            <p:cNvSpPr/>
            <p:nvPr/>
          </p:nvSpPr>
          <p:spPr>
            <a:xfrm>
              <a:off x="0" y="1065358"/>
              <a:ext cx="8153400" cy="1080000"/>
            </a:xfrm>
            <a:prstGeom prst="roundRect">
              <a:avLst>
                <a:gd name="adj" fmla="val 10356"/>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dirty="0"/>
            </a:p>
          </p:txBody>
        </p:sp>
        <p:sp>
          <p:nvSpPr>
            <p:cNvPr id="8" name="Rectangle 6">
              <a:extLst>
                <a:ext uri="{FF2B5EF4-FFF2-40B4-BE49-F238E27FC236}">
                  <a16:creationId xmlns:a16="http://schemas.microsoft.com/office/drawing/2014/main" id="{604B2B2F-9411-AA9E-A604-4EBD15F18989}"/>
                </a:ext>
              </a:extLst>
            </p:cNvPr>
            <p:cNvSpPr/>
            <p:nvPr/>
          </p:nvSpPr>
          <p:spPr>
            <a:xfrm>
              <a:off x="837291" y="1243827"/>
              <a:ext cx="6478833" cy="708368"/>
            </a:xfrm>
            <a:prstGeom prst="rect">
              <a:avLst/>
            </a:prstGeom>
            <a:grpFill/>
          </p:spPr>
          <p:txBody>
            <a:bodyPr wrap="none">
              <a:spAutoFit/>
            </a:bodyPr>
            <a:lstStyle/>
            <a:p>
              <a:pPr algn="ctr"/>
              <a:r>
                <a:rPr lang="en-US" sz="2800" b="1" dirty="0">
                  <a:ln w="9525">
                    <a:noFill/>
                    <a:prstDash val="solid"/>
                  </a:ln>
                  <a:solidFill>
                    <a:srgbClr val="FFFF00"/>
                  </a:solidFill>
                  <a:latin typeface="Arial Black" panose="020B0A04020102020204" pitchFamily="34" charset="0"/>
                  <a:cs typeface="PT Bold Heading" panose="02010400000000000000" pitchFamily="2" charset="-78"/>
                </a:rPr>
                <a:t>INATIATION ACTIVITY</a:t>
              </a:r>
            </a:p>
          </p:txBody>
        </p:sp>
      </p:grpSp>
      <p:sp>
        <p:nvSpPr>
          <p:cNvPr id="3" name="مستطيل مستدير الزوايا 11">
            <a:hlinkClick r:id="rId2" action="ppaction://hlinksldjump"/>
            <a:extLst>
              <a:ext uri="{FF2B5EF4-FFF2-40B4-BE49-F238E27FC236}">
                <a16:creationId xmlns:a16="http://schemas.microsoft.com/office/drawing/2014/main" id="{ED93A4EA-DC77-9533-6C3B-950F4F83F60B}"/>
              </a:ext>
            </a:extLst>
          </p:cNvPr>
          <p:cNvSpPr/>
          <p:nvPr/>
        </p:nvSpPr>
        <p:spPr>
          <a:xfrm>
            <a:off x="10149033" y="4768371"/>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grpSp>
        <p:nvGrpSpPr>
          <p:cNvPr id="24" name="Group 23">
            <a:extLst>
              <a:ext uri="{FF2B5EF4-FFF2-40B4-BE49-F238E27FC236}">
                <a16:creationId xmlns:a16="http://schemas.microsoft.com/office/drawing/2014/main" id="{74222C78-8C13-654A-CB34-DC70DA675C12}"/>
              </a:ext>
            </a:extLst>
          </p:cNvPr>
          <p:cNvGrpSpPr/>
          <p:nvPr/>
        </p:nvGrpSpPr>
        <p:grpSpPr>
          <a:xfrm>
            <a:off x="0" y="6502121"/>
            <a:ext cx="12192000" cy="381000"/>
            <a:chOff x="0" y="6502121"/>
            <a:chExt cx="12192000" cy="381000"/>
          </a:xfrm>
        </p:grpSpPr>
        <p:sp>
          <p:nvSpPr>
            <p:cNvPr id="25" name="TextBox 24">
              <a:extLst>
                <a:ext uri="{FF2B5EF4-FFF2-40B4-BE49-F238E27FC236}">
                  <a16:creationId xmlns:a16="http://schemas.microsoft.com/office/drawing/2014/main" id="{A6D90D73-7FE9-54B4-50D7-98FA71F4927F}"/>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5                                                    Financial Ratio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6" name="Group 25">
              <a:extLst>
                <a:ext uri="{FF2B5EF4-FFF2-40B4-BE49-F238E27FC236}">
                  <a16:creationId xmlns:a16="http://schemas.microsoft.com/office/drawing/2014/main" id="{66244C03-06CC-6E6B-C0E3-C2D13CD13912}"/>
                </a:ext>
              </a:extLst>
            </p:cNvPr>
            <p:cNvGrpSpPr/>
            <p:nvPr/>
          </p:nvGrpSpPr>
          <p:grpSpPr>
            <a:xfrm>
              <a:off x="0" y="6502121"/>
              <a:ext cx="12192000" cy="381000"/>
              <a:chOff x="0" y="6502121"/>
              <a:chExt cx="12192000" cy="381000"/>
            </a:xfrm>
          </p:grpSpPr>
          <p:cxnSp>
            <p:nvCxnSpPr>
              <p:cNvPr id="28" name="Straight Connector 27">
                <a:extLst>
                  <a:ext uri="{FF2B5EF4-FFF2-40B4-BE49-F238E27FC236}">
                    <a16:creationId xmlns:a16="http://schemas.microsoft.com/office/drawing/2014/main" id="{C8330772-D5EC-D735-37AD-82C26C54B140}"/>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2FB513FB-C2FD-3D82-6B83-3DA55786A866}"/>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2844945257"/>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0">
                                            <p:txEl>
                                              <p:pRg st="2" end="2"/>
                                            </p:txEl>
                                          </p:spTgt>
                                        </p:tgtEl>
                                        <p:attrNameLst>
                                          <p:attrName>style.visibility</p:attrName>
                                        </p:attrNameLst>
                                      </p:cBhvr>
                                      <p:to>
                                        <p:strVal val="visible"/>
                                      </p:to>
                                    </p:set>
                                    <p:animEffect transition="in" filter="fade">
                                      <p:cBhvr>
                                        <p:cTn id="18" dur="1000"/>
                                        <p:tgtEl>
                                          <p:spTgt spid="20">
                                            <p:txEl>
                                              <p:pRg st="2" end="2"/>
                                            </p:txEl>
                                          </p:spTgt>
                                        </p:tgtEl>
                                      </p:cBhvr>
                                    </p:animEffect>
                                    <p:anim calcmode="lin" valueType="num">
                                      <p:cBhvr>
                                        <p:cTn id="19"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20">
                                            <p:txEl>
                                              <p:pRg st="2" end="2"/>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20">
                                            <p:txEl>
                                              <p:pRg st="3" end="3"/>
                                            </p:txEl>
                                          </p:spTgt>
                                        </p:tgtEl>
                                        <p:attrNameLst>
                                          <p:attrName>style.visibility</p:attrName>
                                        </p:attrNameLst>
                                      </p:cBhvr>
                                      <p:to>
                                        <p:strVal val="visible"/>
                                      </p:to>
                                    </p:set>
                                    <p:animEffect transition="in" filter="fade">
                                      <p:cBhvr>
                                        <p:cTn id="23" dur="1000"/>
                                        <p:tgtEl>
                                          <p:spTgt spid="20">
                                            <p:txEl>
                                              <p:pRg st="3" end="3"/>
                                            </p:txEl>
                                          </p:spTgt>
                                        </p:tgtEl>
                                      </p:cBhvr>
                                    </p:animEffect>
                                    <p:anim calcmode="lin" valueType="num">
                                      <p:cBhvr>
                                        <p:cTn id="24" dur="10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20">
                                            <p:txEl>
                                              <p:pRg st="3" end="3"/>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20">
                                            <p:txEl>
                                              <p:pRg st="4" end="4"/>
                                            </p:txEl>
                                          </p:spTgt>
                                        </p:tgtEl>
                                        <p:attrNameLst>
                                          <p:attrName>style.visibility</p:attrName>
                                        </p:attrNameLst>
                                      </p:cBhvr>
                                      <p:to>
                                        <p:strVal val="visible"/>
                                      </p:to>
                                    </p:set>
                                    <p:animEffect transition="in" filter="fade">
                                      <p:cBhvr>
                                        <p:cTn id="28" dur="1000"/>
                                        <p:tgtEl>
                                          <p:spTgt spid="20">
                                            <p:txEl>
                                              <p:pRg st="4" end="4"/>
                                            </p:txEl>
                                          </p:spTgt>
                                        </p:tgtEl>
                                      </p:cBhvr>
                                    </p:animEffect>
                                    <p:anim calcmode="lin" valueType="num">
                                      <p:cBhvr>
                                        <p:cTn id="29" dur="10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0">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20">
                                            <p:txEl>
                                              <p:pRg st="5" end="5"/>
                                            </p:txEl>
                                          </p:spTgt>
                                        </p:tgtEl>
                                        <p:attrNameLst>
                                          <p:attrName>style.visibility</p:attrName>
                                        </p:attrNameLst>
                                      </p:cBhvr>
                                      <p:to>
                                        <p:strVal val="visible"/>
                                      </p:to>
                                    </p:set>
                                    <p:animEffect transition="in" filter="fade">
                                      <p:cBhvr>
                                        <p:cTn id="33" dur="1000"/>
                                        <p:tgtEl>
                                          <p:spTgt spid="20">
                                            <p:txEl>
                                              <p:pRg st="5" end="5"/>
                                            </p:txEl>
                                          </p:spTgt>
                                        </p:tgtEl>
                                      </p:cBhvr>
                                    </p:animEffect>
                                    <p:anim calcmode="lin" valueType="num">
                                      <p:cBhvr>
                                        <p:cTn id="34" dur="10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20">
                                            <p:txEl>
                                              <p:pRg st="5" end="5"/>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20">
                                            <p:txEl>
                                              <p:pRg st="6" end="6"/>
                                            </p:txEl>
                                          </p:spTgt>
                                        </p:tgtEl>
                                        <p:attrNameLst>
                                          <p:attrName>style.visibility</p:attrName>
                                        </p:attrNameLst>
                                      </p:cBhvr>
                                      <p:to>
                                        <p:strVal val="visible"/>
                                      </p:to>
                                    </p:set>
                                    <p:animEffect transition="in" filter="fade">
                                      <p:cBhvr>
                                        <p:cTn id="38" dur="1000"/>
                                        <p:tgtEl>
                                          <p:spTgt spid="20">
                                            <p:txEl>
                                              <p:pRg st="6" end="6"/>
                                            </p:txEl>
                                          </p:spTgt>
                                        </p:tgtEl>
                                      </p:cBhvr>
                                    </p:animEffect>
                                    <p:anim calcmode="lin" valueType="num">
                                      <p:cBhvr>
                                        <p:cTn id="39" dur="1000" fill="hold"/>
                                        <p:tgtEl>
                                          <p:spTgt spid="20">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2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262496" y="1733082"/>
            <a:ext cx="9613408" cy="4621744"/>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algn="ctr">
              <a:spcBef>
                <a:spcPts val="0"/>
              </a:spcBef>
              <a:spcAft>
                <a:spcPts val="0"/>
              </a:spcAft>
            </a:pPr>
            <a:endParaRPr lang="en-US" sz="18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lgn="ctr">
              <a:spcBef>
                <a:spcPts val="0"/>
              </a:spcBef>
              <a:spcAft>
                <a:spcPts val="0"/>
              </a:spcAft>
            </a:pPr>
            <a:endParaRPr lang="en-US" dirty="0">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spcBef>
                <a:spcPts val="0"/>
              </a:spcBef>
              <a:spcAft>
                <a:spcPts val="0"/>
              </a:spcAft>
            </a:pPr>
            <a:r>
              <a:rPr lang="en-US" sz="20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rPr>
              <a:t>5-2-1: Gross Profit Margin %</a:t>
            </a:r>
          </a:p>
          <a:p>
            <a:pPr marL="0" marR="0" algn="ctr" rtl="0">
              <a:lnSpc>
                <a:spcPct val="130000"/>
              </a:lnSpc>
              <a:spcBef>
                <a:spcPts val="0"/>
              </a:spcBef>
              <a:spcAft>
                <a:spcPts val="0"/>
              </a:spcAft>
              <a:tabLst>
                <a:tab pos="2971800" algn="ctr"/>
              </a:tabLst>
            </a:pPr>
            <a:endParaRPr lang="en-US" sz="20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0" marR="0" rtl="0">
              <a:lnSpc>
                <a:spcPct val="130000"/>
              </a:lnSpc>
              <a:spcBef>
                <a:spcPts val="0"/>
              </a:spcBef>
              <a:spcAft>
                <a:spcPts val="0"/>
              </a:spcAft>
              <a:tabLst>
                <a:tab pos="2971800" algn="ctr"/>
              </a:tabLs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39918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2" action="ppaction://hlinksldjump"/>
            <a:extLst>
              <a:ext uri="{FF2B5EF4-FFF2-40B4-BE49-F238E27FC236}">
                <a16:creationId xmlns:a16="http://schemas.microsoft.com/office/drawing/2014/main" id="{23D3EE09-8411-4223-ABFE-66C8968A89D0}"/>
              </a:ext>
            </a:extLst>
          </p:cNvPr>
          <p:cNvSpPr/>
          <p:nvPr/>
        </p:nvSpPr>
        <p:spPr>
          <a:xfrm>
            <a:off x="9875904" y="304003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57413" y="391112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2"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248409" y="416917"/>
            <a:ext cx="8120766" cy="831125"/>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342900" marR="0" lvl="0" indent="-342900" algn="just" rtl="0">
              <a:lnSpc>
                <a:spcPct val="200000"/>
              </a:lnSpc>
              <a:spcBef>
                <a:spcPts val="0"/>
              </a:spcBef>
              <a:spcAft>
                <a:spcPts val="800"/>
              </a:spcAft>
              <a:buClr>
                <a:srgbClr val="FFFFFF"/>
              </a:buClr>
              <a:buSzPts val="1100"/>
              <a:buFont typeface="Times New Roman" panose="02020603050405020304" pitchFamily="18" charset="0"/>
              <a:buChar char="►"/>
            </a:pPr>
            <a:r>
              <a:rPr lang="en-US" sz="28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calculation and analyze profitability ratios.</a:t>
            </a:r>
            <a:endParaRPr lang="en-US" sz="2800" b="1" dirty="0">
              <a:solidFill>
                <a:srgbClr val="FFFF00"/>
              </a:solidFill>
              <a:effectLst/>
              <a:uFill>
                <a:solidFill>
                  <a:srgbClr val="5B9BD5"/>
                </a:solidFill>
              </a:uFill>
              <a:latin typeface="Calibri" panose="020F0502020204030204" pitchFamily="34" charset="0"/>
              <a:ea typeface="Calibri" panose="020F0502020204030204" pitchFamily="34" charset="0"/>
              <a:cs typeface="Arial" panose="020B0604020202020204" pitchFamily="34" charset="0"/>
            </a:endParaRPr>
          </a:p>
        </p:txBody>
      </p:sp>
      <p:sp>
        <p:nvSpPr>
          <p:cNvPr id="3" name="مستطيل مستدير الزوايا 11">
            <a:hlinkClick r:id="rId2" action="ppaction://hlinksldjump"/>
            <a:extLst>
              <a:ext uri="{FF2B5EF4-FFF2-40B4-BE49-F238E27FC236}">
                <a16:creationId xmlns:a16="http://schemas.microsoft.com/office/drawing/2014/main" id="{936223CE-E6D3-2F2E-F333-493B663A92CF}"/>
              </a:ext>
            </a:extLst>
          </p:cNvPr>
          <p:cNvSpPr/>
          <p:nvPr/>
        </p:nvSpPr>
        <p:spPr>
          <a:xfrm>
            <a:off x="9875904" y="46321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 name="Text Box 44">
            <a:extLst>
              <a:ext uri="{FF2B5EF4-FFF2-40B4-BE49-F238E27FC236}">
                <a16:creationId xmlns:a16="http://schemas.microsoft.com/office/drawing/2014/main" id="{C52DF4D4-CC6D-1590-1BE9-8C404B01A394}"/>
              </a:ext>
            </a:extLst>
          </p:cNvPr>
          <p:cNvSpPr txBox="1">
            <a:spLocks noChangeArrowheads="1" noChangeShapeType="1" noTextEdit="1"/>
          </p:cNvSpPr>
          <p:nvPr/>
        </p:nvSpPr>
        <p:spPr bwMode="auto">
          <a:xfrm>
            <a:off x="492878" y="1917688"/>
            <a:ext cx="2238375" cy="36195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noAutofit/>
          </a:bodyPr>
          <a:lstStyle/>
          <a:p>
            <a:pPr marL="0" marR="0">
              <a:spcBef>
                <a:spcPts val="0"/>
              </a:spcBef>
              <a:spcAft>
                <a:spcPts val="0"/>
              </a:spcAft>
            </a:pPr>
            <a:r>
              <a:rPr lang="en-US" sz="1200" dirty="0">
                <a:ln w="9525" cap="flat" cmpd="sng" algn="ctr">
                  <a:solidFill>
                    <a:srgbClr val="FF0000"/>
                  </a:solidFill>
                  <a:prstDash val="solid"/>
                  <a:round/>
                </a:ln>
                <a:solidFill>
                  <a:srgbClr val="FF0000"/>
                </a:solidFill>
                <a:effectLst/>
                <a:latin typeface="Arial Black" panose="020B0A04020102020204" pitchFamily="34" charset="0"/>
                <a:ea typeface="Times New Roman" panose="02020603050405020304" pitchFamily="18" charset="0"/>
              </a:rPr>
              <a:t>5-2 : Profitability Ratios</a:t>
            </a:r>
            <a:r>
              <a:rPr lang="en-US" sz="1300" dirty="0">
                <a:solidFill>
                  <a:srgbClr val="FF0000"/>
                </a:solidFill>
                <a:effectLst/>
                <a:latin typeface="Andalus" panose="02020603050405020304" pitchFamily="18" charset="-78"/>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4F71BDC1-DD68-4349-FFE2-8B4984AA08F3}"/>
              </a:ext>
            </a:extLst>
          </p:cNvPr>
          <p:cNvGraphicFramePr>
            <a:graphicFrameLocks noGrp="1"/>
          </p:cNvGraphicFramePr>
          <p:nvPr>
            <p:extLst>
              <p:ext uri="{D42A27DB-BD31-4B8C-83A1-F6EECF244321}">
                <p14:modId xmlns:p14="http://schemas.microsoft.com/office/powerpoint/2010/main" val="3810163961"/>
              </p:ext>
            </p:extLst>
          </p:nvPr>
        </p:nvGraphicFramePr>
        <p:xfrm>
          <a:off x="400896" y="2902226"/>
          <a:ext cx="4281210" cy="3265155"/>
        </p:xfrm>
        <a:graphic>
          <a:graphicData uri="http://schemas.openxmlformats.org/drawingml/2006/table">
            <a:tbl>
              <a:tblPr firstRow="1" firstCol="1" bandRow="1">
                <a:tableStyleId>{E8B1032C-EA38-4F05-BA0D-38AFFFC7BED3}</a:tableStyleId>
              </a:tblPr>
              <a:tblGrid>
                <a:gridCol w="2366494">
                  <a:extLst>
                    <a:ext uri="{9D8B030D-6E8A-4147-A177-3AD203B41FA5}">
                      <a16:colId xmlns:a16="http://schemas.microsoft.com/office/drawing/2014/main" val="2616546031"/>
                    </a:ext>
                  </a:extLst>
                </a:gridCol>
                <a:gridCol w="957358">
                  <a:extLst>
                    <a:ext uri="{9D8B030D-6E8A-4147-A177-3AD203B41FA5}">
                      <a16:colId xmlns:a16="http://schemas.microsoft.com/office/drawing/2014/main" val="1469217432"/>
                    </a:ext>
                  </a:extLst>
                </a:gridCol>
                <a:gridCol w="957358">
                  <a:extLst>
                    <a:ext uri="{9D8B030D-6E8A-4147-A177-3AD203B41FA5}">
                      <a16:colId xmlns:a16="http://schemas.microsoft.com/office/drawing/2014/main" val="1332997780"/>
                    </a:ext>
                  </a:extLst>
                </a:gridCol>
              </a:tblGrid>
              <a:tr h="565406">
                <a:tc gridSpan="3">
                  <a:txBody>
                    <a:bodyPr/>
                    <a:lstStyle/>
                    <a:p>
                      <a:pPr marL="0" marR="0" algn="l" rtl="0">
                        <a:lnSpc>
                          <a:spcPct val="107000"/>
                        </a:lnSpc>
                        <a:spcBef>
                          <a:spcPts val="0"/>
                        </a:spcBef>
                        <a:spcAft>
                          <a:spcPts val="0"/>
                        </a:spcAft>
                        <a:tabLst>
                          <a:tab pos="3514725" algn="l"/>
                        </a:tabLst>
                      </a:pPr>
                      <a:r>
                        <a:rPr lang="en-US" sz="1200" dirty="0">
                          <a:effectLst/>
                        </a:rPr>
                        <a:t>Fahad Ltd</a:t>
                      </a:r>
                      <a:endParaRPr lang="en-US" sz="1100" dirty="0">
                        <a:effectLst/>
                      </a:endParaRPr>
                    </a:p>
                    <a:p>
                      <a:pPr marL="0" marR="0" algn="l" rtl="0">
                        <a:lnSpc>
                          <a:spcPct val="107000"/>
                        </a:lnSpc>
                        <a:spcBef>
                          <a:spcPts val="0"/>
                        </a:spcBef>
                        <a:spcAft>
                          <a:spcPts val="0"/>
                        </a:spcAft>
                        <a:tabLst>
                          <a:tab pos="3819525" algn="l"/>
                        </a:tabLst>
                      </a:pPr>
                      <a:r>
                        <a:rPr lang="en-US" sz="1200" dirty="0">
                          <a:effectLst/>
                        </a:rPr>
                        <a:t>Income statements                BD  million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20804834"/>
                  </a:ext>
                </a:extLst>
              </a:tr>
              <a:tr h="225675">
                <a:tc gridSpan="2">
                  <a:txBody>
                    <a:bodyPr/>
                    <a:lstStyle/>
                    <a:p>
                      <a:pPr marL="0" marR="0" algn="r" rtl="0">
                        <a:lnSpc>
                          <a:spcPct val="107000"/>
                        </a:lnSpc>
                        <a:spcBef>
                          <a:spcPts val="0"/>
                        </a:spcBef>
                        <a:spcAft>
                          <a:spcPts val="0"/>
                        </a:spcAft>
                        <a:tabLst>
                          <a:tab pos="3514725" algn="l"/>
                        </a:tabLst>
                      </a:pPr>
                      <a:r>
                        <a:rPr lang="en-US" sz="1200">
                          <a:effectLst/>
                        </a:rPr>
                        <a:t>    Year 1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a:txBody>
                    <a:bodyPr/>
                    <a:lstStyle/>
                    <a:p>
                      <a:pPr marL="0" marR="0" algn="l" rtl="0">
                        <a:lnSpc>
                          <a:spcPct val="107000"/>
                        </a:lnSpc>
                        <a:spcBef>
                          <a:spcPts val="0"/>
                        </a:spcBef>
                        <a:spcAft>
                          <a:spcPts val="0"/>
                        </a:spcAft>
                        <a:tabLst>
                          <a:tab pos="3514725" algn="l"/>
                        </a:tabLst>
                      </a:pPr>
                      <a:r>
                        <a:rPr lang="en-US" sz="1200">
                          <a:effectLst/>
                        </a:rPr>
                        <a:t>Years 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98284288"/>
                  </a:ext>
                </a:extLst>
              </a:tr>
              <a:tr h="451350">
                <a:tc rowSpan="5">
                  <a:txBody>
                    <a:bodyPr/>
                    <a:lstStyle/>
                    <a:p>
                      <a:pPr marL="0" marR="0" algn="l" rtl="0">
                        <a:lnSpc>
                          <a:spcPct val="107000"/>
                        </a:lnSpc>
                        <a:spcBef>
                          <a:spcPts val="0"/>
                        </a:spcBef>
                        <a:spcAft>
                          <a:spcPts val="0"/>
                        </a:spcAft>
                        <a:tabLst>
                          <a:tab pos="3514725" algn="l"/>
                        </a:tabLst>
                      </a:pPr>
                      <a:r>
                        <a:rPr lang="en-US" sz="1200">
                          <a:effectLst/>
                        </a:rPr>
                        <a:t>Revenue</a:t>
                      </a:r>
                      <a:endParaRPr lang="en-US" sz="1100">
                        <a:effectLst/>
                      </a:endParaRPr>
                    </a:p>
                    <a:p>
                      <a:pPr marL="0" marR="0" algn="l" rtl="0">
                        <a:lnSpc>
                          <a:spcPct val="107000"/>
                        </a:lnSpc>
                        <a:spcBef>
                          <a:spcPts val="0"/>
                        </a:spcBef>
                        <a:spcAft>
                          <a:spcPts val="0"/>
                        </a:spcAft>
                        <a:tabLst>
                          <a:tab pos="3514725" algn="l"/>
                        </a:tabLst>
                      </a:pPr>
                      <a:r>
                        <a:rPr lang="en-US" sz="1200">
                          <a:effectLst/>
                        </a:rPr>
                        <a:t>    less cost of sales</a:t>
                      </a:r>
                      <a:endParaRPr lang="en-US" sz="1100">
                        <a:effectLst/>
                      </a:endParaRPr>
                    </a:p>
                    <a:p>
                      <a:pPr marL="0" marR="0" algn="l" rtl="0">
                        <a:lnSpc>
                          <a:spcPct val="107000"/>
                        </a:lnSpc>
                        <a:spcBef>
                          <a:spcPts val="0"/>
                        </a:spcBef>
                        <a:spcAft>
                          <a:spcPts val="0"/>
                        </a:spcAft>
                        <a:tabLst>
                          <a:tab pos="3514725" algn="l"/>
                        </a:tabLst>
                      </a:pPr>
                      <a:r>
                        <a:rPr lang="en-US" sz="1200">
                          <a:effectLst/>
                        </a:rPr>
                        <a:t>Gross profit</a:t>
                      </a:r>
                      <a:endParaRPr lang="en-US" sz="1100">
                        <a:effectLst/>
                      </a:endParaRPr>
                    </a:p>
                    <a:p>
                      <a:pPr marL="0" marR="0" algn="l" rtl="0">
                        <a:lnSpc>
                          <a:spcPct val="107000"/>
                        </a:lnSpc>
                        <a:spcBef>
                          <a:spcPts val="0"/>
                        </a:spcBef>
                        <a:spcAft>
                          <a:spcPts val="0"/>
                        </a:spcAft>
                        <a:tabLst>
                          <a:tab pos="3514725" algn="l"/>
                        </a:tabLst>
                      </a:pPr>
                      <a:r>
                        <a:rPr lang="en-US" sz="1200">
                          <a:effectLst/>
                        </a:rPr>
                        <a:t>    less Expenses</a:t>
                      </a:r>
                      <a:endParaRPr lang="en-US" sz="1100">
                        <a:effectLst/>
                      </a:endParaRPr>
                    </a:p>
                    <a:p>
                      <a:pPr marL="0" marR="0" algn="l" rtl="0">
                        <a:lnSpc>
                          <a:spcPct val="107000"/>
                        </a:lnSpc>
                        <a:spcBef>
                          <a:spcPts val="0"/>
                        </a:spcBef>
                        <a:spcAft>
                          <a:spcPts val="0"/>
                        </a:spcAft>
                        <a:tabLst>
                          <a:tab pos="3514725" algn="l"/>
                        </a:tabLst>
                      </a:pPr>
                      <a:r>
                        <a:rPr lang="en-US" sz="1200">
                          <a:effectLst/>
                        </a:rPr>
                        <a:t> </a:t>
                      </a:r>
                      <a:endParaRPr lang="en-US" sz="1100">
                        <a:effectLst/>
                      </a:endParaRPr>
                    </a:p>
                    <a:p>
                      <a:pPr marL="0" marR="0" algn="l" rtl="0">
                        <a:lnSpc>
                          <a:spcPct val="107000"/>
                        </a:lnSpc>
                        <a:spcBef>
                          <a:spcPts val="0"/>
                        </a:spcBef>
                        <a:spcAft>
                          <a:spcPts val="0"/>
                        </a:spcAft>
                        <a:tabLst>
                          <a:tab pos="3514725" algn="l"/>
                        </a:tabLst>
                      </a:pPr>
                      <a:r>
                        <a:rPr lang="en-US" sz="1200">
                          <a:effectLst/>
                        </a:rPr>
                        <a:t>Profit before tax</a:t>
                      </a:r>
                      <a:endParaRPr lang="en-US" sz="1100">
                        <a:effectLst/>
                      </a:endParaRPr>
                    </a:p>
                    <a:p>
                      <a:pPr marL="0" marR="0" algn="l" rtl="0">
                        <a:lnSpc>
                          <a:spcPct val="107000"/>
                        </a:lnSpc>
                        <a:spcBef>
                          <a:spcPts val="0"/>
                        </a:spcBef>
                        <a:spcAft>
                          <a:spcPts val="0"/>
                        </a:spcAft>
                        <a:tabLst>
                          <a:tab pos="3514725" algn="l"/>
                        </a:tabLst>
                      </a:pPr>
                      <a:r>
                        <a:rPr lang="en-US" sz="1200">
                          <a:effectLst/>
                        </a:rPr>
                        <a:t>   less tax</a:t>
                      </a:r>
                      <a:endParaRPr lang="en-US" sz="1100">
                        <a:effectLst/>
                      </a:endParaRPr>
                    </a:p>
                    <a:p>
                      <a:pPr marL="0" marR="0" algn="l" rtl="0">
                        <a:lnSpc>
                          <a:spcPct val="107000"/>
                        </a:lnSpc>
                        <a:spcBef>
                          <a:spcPts val="0"/>
                        </a:spcBef>
                        <a:spcAft>
                          <a:spcPts val="0"/>
                        </a:spcAft>
                        <a:tabLst>
                          <a:tab pos="3514725" algn="l"/>
                        </a:tabLst>
                      </a:pPr>
                      <a:r>
                        <a:rPr lang="en-US" sz="1200">
                          <a:effectLst/>
                        </a:rPr>
                        <a:t>Profit after tax</a:t>
                      </a:r>
                      <a:endParaRPr lang="en-US" sz="1100">
                        <a:effectLst/>
                      </a:endParaRPr>
                    </a:p>
                    <a:p>
                      <a:pPr marL="0" marR="0" algn="l" rtl="0">
                        <a:lnSpc>
                          <a:spcPct val="107000"/>
                        </a:lnSpc>
                        <a:spcBef>
                          <a:spcPts val="0"/>
                        </a:spcBef>
                        <a:spcAft>
                          <a:spcPts val="0"/>
                        </a:spcAft>
                        <a:tabLst>
                          <a:tab pos="3514725" algn="l"/>
                        </a:tabLst>
                      </a:pPr>
                      <a:r>
                        <a:rPr lang="en-US" sz="1200">
                          <a:effectLst/>
                        </a:rPr>
                        <a:t>    Of which</a:t>
                      </a:r>
                      <a:endParaRPr lang="en-US" sz="1100">
                        <a:effectLst/>
                      </a:endParaRPr>
                    </a:p>
                    <a:p>
                      <a:pPr marL="0" marR="0" algn="l" rtl="0">
                        <a:lnSpc>
                          <a:spcPct val="107000"/>
                        </a:lnSpc>
                        <a:spcBef>
                          <a:spcPts val="0"/>
                        </a:spcBef>
                        <a:spcAft>
                          <a:spcPts val="0"/>
                        </a:spcAft>
                        <a:tabLst>
                          <a:tab pos="3514725" algn="l"/>
                        </a:tabLst>
                      </a:pPr>
                      <a:r>
                        <a:rPr lang="en-US" sz="1200">
                          <a:effectLst/>
                        </a:rPr>
                        <a:t>    distributed profit</a:t>
                      </a:r>
                      <a:endParaRPr lang="en-US" sz="1100">
                        <a:effectLst/>
                      </a:endParaRPr>
                    </a:p>
                    <a:p>
                      <a:pPr marL="0" marR="0" algn="l" rtl="0">
                        <a:lnSpc>
                          <a:spcPct val="107000"/>
                        </a:lnSpc>
                        <a:spcBef>
                          <a:spcPts val="0"/>
                        </a:spcBef>
                        <a:spcAft>
                          <a:spcPts val="0"/>
                        </a:spcAft>
                        <a:tabLst>
                          <a:tab pos="3514725" algn="l"/>
                        </a:tabLst>
                      </a:pPr>
                      <a:r>
                        <a:rPr lang="en-US" sz="1200">
                          <a:effectLst/>
                        </a:rPr>
                        <a:t>    retained profit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tabLst>
                          <a:tab pos="3514725" algn="l"/>
                        </a:tabLst>
                      </a:pPr>
                      <a:r>
                        <a:rPr lang="en-US" sz="1200">
                          <a:effectLst/>
                        </a:rPr>
                        <a:t>150</a:t>
                      </a:r>
                      <a:endParaRPr lang="en-US" sz="1100">
                        <a:effectLst/>
                      </a:endParaRPr>
                    </a:p>
                    <a:p>
                      <a:pPr marL="0" marR="0" algn="ctr" rtl="0">
                        <a:lnSpc>
                          <a:spcPct val="107000"/>
                        </a:lnSpc>
                        <a:spcBef>
                          <a:spcPts val="0"/>
                        </a:spcBef>
                        <a:spcAft>
                          <a:spcPts val="0"/>
                        </a:spcAft>
                        <a:tabLst>
                          <a:tab pos="3514725" algn="l"/>
                        </a:tabLst>
                      </a:pPr>
                      <a:r>
                        <a:rPr lang="en-US" sz="1200">
                          <a:effectLst/>
                        </a:rPr>
                        <a:t>90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tabLst>
                          <a:tab pos="3514725" algn="l"/>
                        </a:tabLst>
                      </a:pPr>
                      <a:r>
                        <a:rPr lang="en-US" sz="1200">
                          <a:effectLst/>
                        </a:rPr>
                        <a:t>200</a:t>
                      </a:r>
                      <a:endParaRPr lang="en-US" sz="1100">
                        <a:effectLst/>
                      </a:endParaRPr>
                    </a:p>
                    <a:p>
                      <a:pPr marL="0" marR="0" algn="ctr" rtl="0">
                        <a:lnSpc>
                          <a:spcPct val="107000"/>
                        </a:lnSpc>
                        <a:spcBef>
                          <a:spcPts val="0"/>
                        </a:spcBef>
                        <a:spcAft>
                          <a:spcPts val="0"/>
                        </a:spcAft>
                        <a:tabLst>
                          <a:tab pos="3514725" algn="l"/>
                        </a:tabLst>
                      </a:pPr>
                      <a:r>
                        <a:rPr lang="en-US" sz="1200">
                          <a:effectLst/>
                        </a:rPr>
                        <a:t>100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50962583"/>
                  </a:ext>
                </a:extLst>
              </a:tr>
              <a:tr h="473332">
                <a:tc vMerge="1">
                  <a:txBody>
                    <a:bodyPr/>
                    <a:lstStyle/>
                    <a:p>
                      <a:endParaRPr lang="en-US"/>
                    </a:p>
                  </a:txBody>
                  <a:tcPr/>
                </a:tc>
                <a:tc>
                  <a:txBody>
                    <a:bodyPr/>
                    <a:lstStyle/>
                    <a:p>
                      <a:pPr marL="0" marR="0" algn="ctr" rtl="0">
                        <a:lnSpc>
                          <a:spcPct val="107000"/>
                        </a:lnSpc>
                        <a:spcBef>
                          <a:spcPts val="0"/>
                        </a:spcBef>
                        <a:spcAft>
                          <a:spcPts val="0"/>
                        </a:spcAft>
                        <a:tabLst>
                          <a:tab pos="3514725" algn="l"/>
                        </a:tabLst>
                      </a:pPr>
                      <a:r>
                        <a:rPr lang="en-US" sz="1200">
                          <a:effectLst/>
                        </a:rPr>
                        <a:t>60</a:t>
                      </a:r>
                      <a:endParaRPr lang="en-US" sz="1100">
                        <a:effectLst/>
                      </a:endParaRPr>
                    </a:p>
                    <a:p>
                      <a:pPr marL="0" marR="0" algn="ctr" rtl="0">
                        <a:lnSpc>
                          <a:spcPct val="107000"/>
                        </a:lnSpc>
                        <a:spcBef>
                          <a:spcPts val="0"/>
                        </a:spcBef>
                        <a:spcAft>
                          <a:spcPts val="0"/>
                        </a:spcAft>
                        <a:tabLst>
                          <a:tab pos="3514725" algn="l"/>
                        </a:tabLst>
                      </a:pPr>
                      <a:r>
                        <a:rPr lang="en-US" sz="1200">
                          <a:effectLst/>
                        </a:rPr>
                        <a:t>15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tabLst>
                          <a:tab pos="3514725" algn="l"/>
                        </a:tabLst>
                      </a:pPr>
                      <a:r>
                        <a:rPr lang="en-US" sz="1200">
                          <a:effectLst/>
                        </a:rPr>
                        <a:t>100</a:t>
                      </a:r>
                      <a:endParaRPr lang="en-US" sz="1100">
                        <a:effectLst/>
                      </a:endParaRPr>
                    </a:p>
                    <a:p>
                      <a:pPr marL="0" marR="0" algn="ctr" rtl="0">
                        <a:lnSpc>
                          <a:spcPct val="107000"/>
                        </a:lnSpc>
                        <a:spcBef>
                          <a:spcPts val="0"/>
                        </a:spcBef>
                        <a:spcAft>
                          <a:spcPts val="0"/>
                        </a:spcAft>
                        <a:tabLst>
                          <a:tab pos="3514725" algn="l"/>
                        </a:tabLst>
                      </a:pPr>
                      <a:r>
                        <a:rPr lang="en-US" sz="1200">
                          <a:effectLst/>
                        </a:rPr>
                        <a:t>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82484185"/>
                  </a:ext>
                </a:extLst>
              </a:tr>
              <a:tr h="473332">
                <a:tc vMerge="1">
                  <a:txBody>
                    <a:bodyPr/>
                    <a:lstStyle/>
                    <a:p>
                      <a:endParaRPr lang="en-US"/>
                    </a:p>
                  </a:txBody>
                  <a:tcPr/>
                </a:tc>
                <a:tc>
                  <a:txBody>
                    <a:bodyPr/>
                    <a:lstStyle/>
                    <a:p>
                      <a:pPr marL="0" marR="0" algn="ctr" rtl="0">
                        <a:lnSpc>
                          <a:spcPct val="107000"/>
                        </a:lnSpc>
                        <a:spcBef>
                          <a:spcPts val="0"/>
                        </a:spcBef>
                        <a:spcAft>
                          <a:spcPts val="0"/>
                        </a:spcAft>
                        <a:tabLst>
                          <a:tab pos="3514725" algn="l"/>
                        </a:tabLst>
                      </a:pPr>
                      <a:r>
                        <a:rPr lang="en-US" sz="1200">
                          <a:effectLst/>
                        </a:rPr>
                        <a:t>45</a:t>
                      </a:r>
                      <a:endParaRPr lang="en-US" sz="1100">
                        <a:effectLst/>
                      </a:endParaRPr>
                    </a:p>
                    <a:p>
                      <a:pPr marL="0" marR="0" algn="ctr" rtl="0">
                        <a:lnSpc>
                          <a:spcPct val="107000"/>
                        </a:lnSpc>
                        <a:spcBef>
                          <a:spcPts val="0"/>
                        </a:spcBef>
                        <a:spcAft>
                          <a:spcPts val="0"/>
                        </a:spcAft>
                        <a:tabLst>
                          <a:tab pos="3514725" algn="l"/>
                        </a:tabLst>
                      </a:pPr>
                      <a:r>
                        <a:rPr lang="en-US" sz="1200">
                          <a:effectLst/>
                        </a:rPr>
                        <a:t>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tabLst>
                          <a:tab pos="3514725" algn="l"/>
                        </a:tabLst>
                      </a:pPr>
                      <a:r>
                        <a:rPr lang="en-US" sz="1200" dirty="0">
                          <a:effectLst/>
                        </a:rPr>
                        <a:t>80</a:t>
                      </a:r>
                      <a:endParaRPr lang="en-US" sz="1100" dirty="0">
                        <a:effectLst/>
                      </a:endParaRPr>
                    </a:p>
                    <a:p>
                      <a:pPr marL="0" marR="0" algn="ctr" rtl="0">
                        <a:lnSpc>
                          <a:spcPct val="107000"/>
                        </a:lnSpc>
                        <a:spcBef>
                          <a:spcPts val="0"/>
                        </a:spcBef>
                        <a:spcAft>
                          <a:spcPts val="0"/>
                        </a:spcAft>
                        <a:tabLst>
                          <a:tab pos="3514725" algn="l"/>
                        </a:tabLst>
                      </a:pPr>
                      <a:r>
                        <a:rPr lang="en-US" sz="1200" dirty="0">
                          <a:effectLst/>
                        </a:rPr>
                        <a:t>16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35249515"/>
                  </a:ext>
                </a:extLst>
              </a:tr>
              <a:tr h="236666">
                <a:tc vMerge="1">
                  <a:txBody>
                    <a:bodyPr/>
                    <a:lstStyle/>
                    <a:p>
                      <a:endParaRPr lang="en-US"/>
                    </a:p>
                  </a:txBody>
                  <a:tcPr/>
                </a:tc>
                <a:tc>
                  <a:txBody>
                    <a:bodyPr/>
                    <a:lstStyle/>
                    <a:p>
                      <a:pPr marL="0" marR="0" algn="ctr" rtl="0">
                        <a:lnSpc>
                          <a:spcPct val="107000"/>
                        </a:lnSpc>
                        <a:spcBef>
                          <a:spcPts val="0"/>
                        </a:spcBef>
                        <a:spcAft>
                          <a:spcPts val="0"/>
                        </a:spcAft>
                        <a:tabLst>
                          <a:tab pos="3514725" algn="l"/>
                        </a:tabLst>
                      </a:pPr>
                      <a:r>
                        <a:rPr lang="en-US" sz="1200">
                          <a:effectLst/>
                        </a:rPr>
                        <a:t>36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tabLst>
                          <a:tab pos="3514725" algn="l"/>
                        </a:tabLst>
                      </a:pPr>
                      <a:r>
                        <a:rPr lang="en-US" sz="1200">
                          <a:effectLst/>
                        </a:rPr>
                        <a:t>64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54884418"/>
                  </a:ext>
                </a:extLst>
              </a:tr>
              <a:tr h="839394">
                <a:tc vMerge="1">
                  <a:txBody>
                    <a:bodyPr/>
                    <a:lstStyle/>
                    <a:p>
                      <a:endParaRPr lang="en-US"/>
                    </a:p>
                  </a:txBody>
                  <a:tcPr/>
                </a:tc>
                <a:tc>
                  <a:txBody>
                    <a:bodyPr/>
                    <a:lstStyle/>
                    <a:p>
                      <a:pPr marL="0" marR="0" algn="ctr" rtl="0">
                        <a:lnSpc>
                          <a:spcPct val="107000"/>
                        </a:lnSpc>
                        <a:spcBef>
                          <a:spcPts val="0"/>
                        </a:spcBef>
                        <a:spcAft>
                          <a:spcPts val="0"/>
                        </a:spcAft>
                        <a:tabLst>
                          <a:tab pos="3514725" algn="l"/>
                        </a:tabLst>
                      </a:pPr>
                      <a:r>
                        <a:rPr lang="en-US" sz="1200">
                          <a:effectLst/>
                        </a:rPr>
                        <a:t> </a:t>
                      </a:r>
                      <a:endParaRPr lang="en-US" sz="1100">
                        <a:effectLst/>
                      </a:endParaRPr>
                    </a:p>
                    <a:p>
                      <a:pPr marL="0" marR="0" algn="ctr" rtl="0">
                        <a:lnSpc>
                          <a:spcPct val="107000"/>
                        </a:lnSpc>
                        <a:spcBef>
                          <a:spcPts val="0"/>
                        </a:spcBef>
                        <a:spcAft>
                          <a:spcPts val="0"/>
                        </a:spcAft>
                        <a:tabLst>
                          <a:tab pos="3514725" algn="l"/>
                        </a:tabLst>
                      </a:pPr>
                      <a:r>
                        <a:rPr lang="en-US" sz="1200">
                          <a:effectLst/>
                        </a:rPr>
                        <a:t>30</a:t>
                      </a:r>
                      <a:endParaRPr lang="en-US" sz="1100">
                        <a:effectLst/>
                      </a:endParaRPr>
                    </a:p>
                    <a:p>
                      <a:pPr marL="0" marR="0" algn="ctr" rtl="0">
                        <a:lnSpc>
                          <a:spcPct val="107000"/>
                        </a:lnSpc>
                        <a:spcBef>
                          <a:spcPts val="0"/>
                        </a:spcBef>
                        <a:spcAft>
                          <a:spcPts val="0"/>
                        </a:spcAft>
                        <a:tabLst>
                          <a:tab pos="3514725" algn="l"/>
                        </a:tabLst>
                      </a:pPr>
                      <a:r>
                        <a:rPr lang="en-US" sz="1200">
                          <a:effectLst/>
                        </a:rPr>
                        <a:t>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tabLst>
                          <a:tab pos="3514725" algn="l"/>
                        </a:tabLst>
                      </a:pPr>
                      <a:r>
                        <a:rPr lang="en-US" sz="1200" dirty="0">
                          <a:effectLst/>
                        </a:rPr>
                        <a:t> </a:t>
                      </a:r>
                      <a:endParaRPr lang="en-US" sz="1100" dirty="0">
                        <a:effectLst/>
                      </a:endParaRPr>
                    </a:p>
                    <a:p>
                      <a:pPr marL="0" marR="0" algn="ctr" rtl="0">
                        <a:lnSpc>
                          <a:spcPct val="107000"/>
                        </a:lnSpc>
                        <a:spcBef>
                          <a:spcPts val="0"/>
                        </a:spcBef>
                        <a:spcAft>
                          <a:spcPts val="0"/>
                        </a:spcAft>
                        <a:tabLst>
                          <a:tab pos="3514725" algn="l"/>
                        </a:tabLst>
                      </a:pPr>
                      <a:r>
                        <a:rPr lang="en-US" sz="1200" dirty="0">
                          <a:effectLst/>
                        </a:rPr>
                        <a:t>50  </a:t>
                      </a:r>
                      <a:endParaRPr lang="en-US" sz="1100" dirty="0">
                        <a:effectLst/>
                      </a:endParaRPr>
                    </a:p>
                    <a:p>
                      <a:pPr marL="0" marR="0" algn="ctr" rtl="0">
                        <a:lnSpc>
                          <a:spcPct val="107000"/>
                        </a:lnSpc>
                        <a:spcBef>
                          <a:spcPts val="0"/>
                        </a:spcBef>
                        <a:spcAft>
                          <a:spcPts val="0"/>
                        </a:spcAft>
                        <a:tabLst>
                          <a:tab pos="3514725" algn="l"/>
                        </a:tabLst>
                      </a:pPr>
                      <a:r>
                        <a:rPr lang="en-US" sz="1200" dirty="0">
                          <a:effectLst/>
                        </a:rPr>
                        <a:t>14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92931693"/>
                  </a:ext>
                </a:extLst>
              </a:tr>
            </a:tbl>
          </a:graphicData>
        </a:graphic>
      </p:graphicFrame>
      <p:graphicFrame>
        <p:nvGraphicFramePr>
          <p:cNvPr id="5" name="Table 4">
            <a:extLst>
              <a:ext uri="{FF2B5EF4-FFF2-40B4-BE49-F238E27FC236}">
                <a16:creationId xmlns:a16="http://schemas.microsoft.com/office/drawing/2014/main" id="{9BAF4A03-5561-9CF5-C276-9C232F4F1B2D}"/>
              </a:ext>
            </a:extLst>
          </p:cNvPr>
          <p:cNvGraphicFramePr>
            <a:graphicFrameLocks noGrp="1"/>
          </p:cNvGraphicFramePr>
          <p:nvPr>
            <p:extLst>
              <p:ext uri="{D42A27DB-BD31-4B8C-83A1-F6EECF244321}">
                <p14:modId xmlns:p14="http://schemas.microsoft.com/office/powerpoint/2010/main" val="1096630837"/>
              </p:ext>
            </p:extLst>
          </p:nvPr>
        </p:nvGraphicFramePr>
        <p:xfrm>
          <a:off x="5103628" y="2565402"/>
          <a:ext cx="4572000" cy="3706587"/>
        </p:xfrm>
        <a:graphic>
          <a:graphicData uri="http://schemas.openxmlformats.org/drawingml/2006/table">
            <a:tbl>
              <a:tblPr firstRow="1" firstCol="1" bandRow="1">
                <a:tableStyleId>{E8B1032C-EA38-4F05-BA0D-38AFFFC7BED3}</a:tableStyleId>
              </a:tblPr>
              <a:tblGrid>
                <a:gridCol w="2480152">
                  <a:extLst>
                    <a:ext uri="{9D8B030D-6E8A-4147-A177-3AD203B41FA5}">
                      <a16:colId xmlns:a16="http://schemas.microsoft.com/office/drawing/2014/main" val="264871931"/>
                    </a:ext>
                  </a:extLst>
                </a:gridCol>
                <a:gridCol w="914952">
                  <a:extLst>
                    <a:ext uri="{9D8B030D-6E8A-4147-A177-3AD203B41FA5}">
                      <a16:colId xmlns:a16="http://schemas.microsoft.com/office/drawing/2014/main" val="1683845736"/>
                    </a:ext>
                  </a:extLst>
                </a:gridCol>
                <a:gridCol w="1176896">
                  <a:extLst>
                    <a:ext uri="{9D8B030D-6E8A-4147-A177-3AD203B41FA5}">
                      <a16:colId xmlns:a16="http://schemas.microsoft.com/office/drawing/2014/main" val="1497783145"/>
                    </a:ext>
                  </a:extLst>
                </a:gridCol>
              </a:tblGrid>
              <a:tr h="413159">
                <a:tc gridSpan="3">
                  <a:txBody>
                    <a:bodyPr/>
                    <a:lstStyle/>
                    <a:p>
                      <a:pPr marL="0" marR="0" algn="l" rtl="0">
                        <a:lnSpc>
                          <a:spcPct val="107000"/>
                        </a:lnSpc>
                        <a:spcBef>
                          <a:spcPts val="0"/>
                        </a:spcBef>
                        <a:spcAft>
                          <a:spcPts val="0"/>
                        </a:spcAft>
                        <a:tabLst>
                          <a:tab pos="2124075" algn="l"/>
                        </a:tabLst>
                      </a:pPr>
                      <a:r>
                        <a:rPr lang="en-US" sz="1200">
                          <a:effectLst/>
                        </a:rPr>
                        <a:t>Fahad Ltd </a:t>
                      </a:r>
                      <a:endParaRPr lang="en-US" sz="1100">
                        <a:effectLst/>
                      </a:endParaRPr>
                    </a:p>
                    <a:p>
                      <a:pPr marL="0" marR="0" algn="l" rtl="0">
                        <a:lnSpc>
                          <a:spcPct val="107000"/>
                        </a:lnSpc>
                        <a:spcBef>
                          <a:spcPts val="0"/>
                        </a:spcBef>
                        <a:spcAft>
                          <a:spcPts val="0"/>
                        </a:spcAft>
                        <a:tabLst>
                          <a:tab pos="2124075" algn="l"/>
                        </a:tabLst>
                      </a:pPr>
                      <a:r>
                        <a:rPr lang="en-US" sz="1200">
                          <a:effectLst/>
                        </a:rPr>
                        <a:t>Statement of financial position        BD million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32285178"/>
                  </a:ext>
                </a:extLst>
              </a:tr>
              <a:tr h="382569">
                <a:tc gridSpan="2">
                  <a:txBody>
                    <a:bodyPr/>
                    <a:lstStyle/>
                    <a:p>
                      <a:pPr marL="0" marR="0" algn="r" rtl="0">
                        <a:lnSpc>
                          <a:spcPct val="107000"/>
                        </a:lnSpc>
                        <a:spcBef>
                          <a:spcPts val="0"/>
                        </a:spcBef>
                        <a:spcAft>
                          <a:spcPts val="0"/>
                        </a:spcAft>
                        <a:tabLst>
                          <a:tab pos="2124075" algn="l"/>
                        </a:tabLst>
                      </a:pPr>
                      <a:r>
                        <a:rPr lang="en-US" sz="1200">
                          <a:effectLst/>
                        </a:rPr>
                        <a:t>End year</a:t>
                      </a:r>
                      <a:endParaRPr lang="en-US" sz="1100">
                        <a:effectLst/>
                      </a:endParaRPr>
                    </a:p>
                    <a:p>
                      <a:pPr marL="0" marR="0" algn="r" rtl="0">
                        <a:lnSpc>
                          <a:spcPct val="107000"/>
                        </a:lnSpc>
                        <a:spcBef>
                          <a:spcPts val="0"/>
                        </a:spcBef>
                        <a:spcAft>
                          <a:spcPts val="0"/>
                        </a:spcAft>
                        <a:tabLst>
                          <a:tab pos="2124075" algn="l"/>
                        </a:tabLst>
                      </a:pPr>
                      <a:r>
                        <a:rPr lang="en-US" sz="1200">
                          <a:effectLst/>
                        </a:rPr>
                        <a:t>    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a:txBody>
                    <a:bodyPr/>
                    <a:lstStyle/>
                    <a:p>
                      <a:pPr marL="0" marR="0" algn="ctr" rtl="0">
                        <a:lnSpc>
                          <a:spcPct val="107000"/>
                        </a:lnSpc>
                        <a:spcBef>
                          <a:spcPts val="0"/>
                        </a:spcBef>
                        <a:spcAft>
                          <a:spcPts val="0"/>
                        </a:spcAft>
                        <a:tabLst>
                          <a:tab pos="2124075" algn="l"/>
                        </a:tabLst>
                      </a:pPr>
                      <a:r>
                        <a:rPr lang="en-US" sz="1200">
                          <a:effectLst/>
                        </a:rPr>
                        <a:t>End year</a:t>
                      </a:r>
                      <a:endParaRPr lang="en-US" sz="1100">
                        <a:effectLst/>
                      </a:endParaRPr>
                    </a:p>
                    <a:p>
                      <a:pPr marL="0" marR="0" algn="ctr" rtl="0">
                        <a:lnSpc>
                          <a:spcPct val="107000"/>
                        </a:lnSpc>
                        <a:spcBef>
                          <a:spcPts val="0"/>
                        </a:spcBef>
                        <a:spcAft>
                          <a:spcPts val="0"/>
                        </a:spcAft>
                        <a:tabLst>
                          <a:tab pos="2124075" algn="l"/>
                        </a:tabLst>
                      </a:pPr>
                      <a:r>
                        <a:rPr lang="en-US" sz="12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74073732"/>
                  </a:ext>
                </a:extLst>
              </a:tr>
              <a:tr h="2909060">
                <a:tc>
                  <a:txBody>
                    <a:bodyPr/>
                    <a:lstStyle/>
                    <a:p>
                      <a:pPr marL="0" marR="0" algn="l" rtl="0">
                        <a:lnSpc>
                          <a:spcPct val="107000"/>
                        </a:lnSpc>
                        <a:spcBef>
                          <a:spcPts val="0"/>
                        </a:spcBef>
                        <a:spcAft>
                          <a:spcPts val="0"/>
                        </a:spcAft>
                        <a:tabLst>
                          <a:tab pos="2124075" algn="l"/>
                        </a:tabLst>
                      </a:pPr>
                      <a:r>
                        <a:rPr lang="en-US" sz="1200" dirty="0">
                          <a:effectLst/>
                        </a:rPr>
                        <a:t>Non-current assets</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Cash</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Inventories</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Accounts Receivable</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Current assets</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less current liabilities</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Working capital</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Total assets – current liabilities</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 </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Financed by</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Non-current liabilities</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Shareholders’ funds</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Capital employed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tabLst>
                          <a:tab pos="2124075" algn="l"/>
                        </a:tabLst>
                      </a:pPr>
                      <a:r>
                        <a:rPr lang="en-US" sz="1200">
                          <a:effectLst/>
                        </a:rPr>
                        <a:t>  221</a:t>
                      </a:r>
                      <a:endParaRPr lang="en-US" sz="1100">
                        <a:effectLst/>
                      </a:endParaRPr>
                    </a:p>
                    <a:p>
                      <a:pPr marL="0" marR="0" algn="l" rtl="0">
                        <a:lnSpc>
                          <a:spcPct val="107000"/>
                        </a:lnSpc>
                        <a:spcBef>
                          <a:spcPts val="0"/>
                        </a:spcBef>
                        <a:spcAft>
                          <a:spcPts val="0"/>
                        </a:spcAft>
                        <a:tabLst>
                          <a:tab pos="2124075" algn="l"/>
                        </a:tabLst>
                      </a:pPr>
                      <a:r>
                        <a:rPr lang="en-US" sz="1200">
                          <a:effectLst/>
                        </a:rPr>
                        <a:t>10</a:t>
                      </a:r>
                      <a:endParaRPr lang="en-US" sz="1100">
                        <a:effectLst/>
                      </a:endParaRPr>
                    </a:p>
                    <a:p>
                      <a:pPr marL="0" marR="0" algn="l" rtl="0">
                        <a:lnSpc>
                          <a:spcPct val="107000"/>
                        </a:lnSpc>
                        <a:spcBef>
                          <a:spcPts val="0"/>
                        </a:spcBef>
                        <a:spcAft>
                          <a:spcPts val="0"/>
                        </a:spcAft>
                        <a:tabLst>
                          <a:tab pos="2124075" algn="l"/>
                        </a:tabLst>
                      </a:pPr>
                      <a:r>
                        <a:rPr lang="en-US" sz="1200">
                          <a:effectLst/>
                        </a:rPr>
                        <a:t>20</a:t>
                      </a:r>
                      <a:endParaRPr lang="en-US" sz="1100">
                        <a:effectLst/>
                      </a:endParaRPr>
                    </a:p>
                    <a:p>
                      <a:pPr marL="0" marR="0" algn="l" rtl="0">
                        <a:lnSpc>
                          <a:spcPct val="107000"/>
                        </a:lnSpc>
                        <a:spcBef>
                          <a:spcPts val="0"/>
                        </a:spcBef>
                        <a:spcAft>
                          <a:spcPts val="0"/>
                        </a:spcAft>
                        <a:tabLst>
                          <a:tab pos="2124075" algn="l"/>
                        </a:tabLst>
                      </a:pPr>
                      <a:r>
                        <a:rPr lang="en-US" sz="1200">
                          <a:effectLst/>
                        </a:rPr>
                        <a:t>14</a:t>
                      </a:r>
                      <a:endParaRPr lang="en-US" sz="1100">
                        <a:effectLst/>
                      </a:endParaRPr>
                    </a:p>
                    <a:p>
                      <a:pPr marL="0" marR="0" algn="l" rtl="0">
                        <a:lnSpc>
                          <a:spcPct val="107000"/>
                        </a:lnSpc>
                        <a:spcBef>
                          <a:spcPts val="0"/>
                        </a:spcBef>
                        <a:spcAft>
                          <a:spcPts val="0"/>
                        </a:spcAft>
                        <a:tabLst>
                          <a:tab pos="2124075" algn="l"/>
                        </a:tabLst>
                      </a:pPr>
                      <a:r>
                        <a:rPr lang="en-US" sz="1200">
                          <a:effectLst/>
                        </a:rPr>
                        <a:t>44</a:t>
                      </a:r>
                      <a:endParaRPr lang="en-US" sz="1100">
                        <a:effectLst/>
                      </a:endParaRPr>
                    </a:p>
                    <a:p>
                      <a:pPr marL="0" marR="0" algn="l" rtl="0">
                        <a:lnSpc>
                          <a:spcPct val="107000"/>
                        </a:lnSpc>
                        <a:spcBef>
                          <a:spcPts val="0"/>
                        </a:spcBef>
                        <a:spcAft>
                          <a:spcPts val="0"/>
                        </a:spcAft>
                        <a:tabLst>
                          <a:tab pos="2124075" algn="l"/>
                        </a:tabLst>
                      </a:pPr>
                      <a:r>
                        <a:rPr lang="en-US" sz="1200">
                          <a:effectLst/>
                        </a:rPr>
                        <a:t>40</a:t>
                      </a:r>
                      <a:endParaRPr lang="en-US" sz="1100">
                        <a:effectLst/>
                      </a:endParaRPr>
                    </a:p>
                    <a:p>
                      <a:pPr marL="0" marR="0" algn="r" rtl="0">
                        <a:lnSpc>
                          <a:spcPct val="107000"/>
                        </a:lnSpc>
                        <a:spcBef>
                          <a:spcPts val="0"/>
                        </a:spcBef>
                        <a:spcAft>
                          <a:spcPts val="0"/>
                        </a:spcAft>
                        <a:tabLst>
                          <a:tab pos="2124075" algn="l"/>
                        </a:tabLst>
                      </a:pPr>
                      <a:r>
                        <a:rPr lang="en-US" sz="1200">
                          <a:effectLst/>
                        </a:rPr>
                        <a:t>4</a:t>
                      </a:r>
                      <a:endParaRPr lang="en-US" sz="1100">
                        <a:effectLst/>
                      </a:endParaRPr>
                    </a:p>
                    <a:p>
                      <a:pPr marL="0" marR="0" algn="r" rtl="0">
                        <a:lnSpc>
                          <a:spcPct val="107000"/>
                        </a:lnSpc>
                        <a:spcBef>
                          <a:spcPts val="0"/>
                        </a:spcBef>
                        <a:spcAft>
                          <a:spcPts val="0"/>
                        </a:spcAft>
                        <a:tabLst>
                          <a:tab pos="2124075" algn="l"/>
                        </a:tabLst>
                      </a:pPr>
                      <a:r>
                        <a:rPr lang="en-US" sz="1200">
                          <a:effectLst/>
                        </a:rPr>
                        <a:t>225</a:t>
                      </a:r>
                      <a:endParaRPr lang="en-US" sz="1100">
                        <a:effectLst/>
                      </a:endParaRPr>
                    </a:p>
                    <a:p>
                      <a:pPr marL="0" marR="0" algn="r" rtl="0">
                        <a:lnSpc>
                          <a:spcPct val="107000"/>
                        </a:lnSpc>
                        <a:spcBef>
                          <a:spcPts val="0"/>
                        </a:spcBef>
                        <a:spcAft>
                          <a:spcPts val="0"/>
                        </a:spcAft>
                        <a:tabLst>
                          <a:tab pos="2124075" algn="l"/>
                        </a:tabLst>
                      </a:pPr>
                      <a:r>
                        <a:rPr lang="en-US" sz="1200">
                          <a:effectLst/>
                        </a:rPr>
                        <a:t> </a:t>
                      </a:r>
                      <a:endParaRPr lang="en-US" sz="1100">
                        <a:effectLst/>
                      </a:endParaRPr>
                    </a:p>
                    <a:p>
                      <a:pPr marL="0" marR="0" algn="l" rtl="0">
                        <a:lnSpc>
                          <a:spcPct val="107000"/>
                        </a:lnSpc>
                        <a:spcBef>
                          <a:spcPts val="0"/>
                        </a:spcBef>
                        <a:spcAft>
                          <a:spcPts val="0"/>
                        </a:spcAft>
                        <a:tabLst>
                          <a:tab pos="2124075" algn="l"/>
                        </a:tabLst>
                      </a:pPr>
                      <a:r>
                        <a:rPr lang="en-US" sz="1200">
                          <a:effectLst/>
                        </a:rPr>
                        <a:t> </a:t>
                      </a:r>
                      <a:endParaRPr lang="en-US" sz="1100">
                        <a:effectLst/>
                      </a:endParaRPr>
                    </a:p>
                    <a:p>
                      <a:pPr marL="0" marR="0" algn="l" rtl="0">
                        <a:lnSpc>
                          <a:spcPct val="107000"/>
                        </a:lnSpc>
                        <a:spcBef>
                          <a:spcPts val="0"/>
                        </a:spcBef>
                        <a:spcAft>
                          <a:spcPts val="0"/>
                        </a:spcAft>
                        <a:tabLst>
                          <a:tab pos="2124075" algn="l"/>
                        </a:tabLst>
                      </a:pPr>
                      <a:r>
                        <a:rPr lang="en-US" sz="1200">
                          <a:effectLst/>
                        </a:rPr>
                        <a:t> </a:t>
                      </a:r>
                      <a:endParaRPr lang="en-US" sz="1100">
                        <a:effectLst/>
                      </a:endParaRPr>
                    </a:p>
                    <a:p>
                      <a:pPr marL="0" marR="0" algn="l" rtl="0">
                        <a:lnSpc>
                          <a:spcPct val="107000"/>
                        </a:lnSpc>
                        <a:spcBef>
                          <a:spcPts val="0"/>
                        </a:spcBef>
                        <a:spcAft>
                          <a:spcPts val="0"/>
                        </a:spcAft>
                        <a:tabLst>
                          <a:tab pos="2124075" algn="l"/>
                        </a:tabLst>
                      </a:pPr>
                      <a:br>
                        <a:rPr lang="en-US" sz="1100">
                          <a:effectLst/>
                        </a:rPr>
                      </a:br>
                      <a:r>
                        <a:rPr lang="en-US" sz="1200">
                          <a:effectLst/>
                        </a:rPr>
                        <a:t>150</a:t>
                      </a:r>
                      <a:endParaRPr lang="en-US" sz="1100">
                        <a:effectLst/>
                      </a:endParaRPr>
                    </a:p>
                    <a:p>
                      <a:pPr marL="0" marR="0" algn="l" rtl="0">
                        <a:lnSpc>
                          <a:spcPct val="107000"/>
                        </a:lnSpc>
                        <a:spcBef>
                          <a:spcPts val="0"/>
                        </a:spcBef>
                        <a:spcAft>
                          <a:spcPts val="0"/>
                        </a:spcAft>
                        <a:tabLst>
                          <a:tab pos="2124075" algn="l"/>
                        </a:tabLst>
                      </a:pPr>
                      <a:r>
                        <a:rPr lang="en-US" sz="1200">
                          <a:effectLst/>
                        </a:rPr>
                        <a:t>75</a:t>
                      </a:r>
                      <a:endParaRPr lang="en-US" sz="1100">
                        <a:effectLst/>
                      </a:endParaRPr>
                    </a:p>
                    <a:p>
                      <a:pPr marL="0" marR="0" algn="r" rtl="0">
                        <a:lnSpc>
                          <a:spcPct val="107000"/>
                        </a:lnSpc>
                        <a:spcBef>
                          <a:spcPts val="0"/>
                        </a:spcBef>
                        <a:spcAft>
                          <a:spcPts val="0"/>
                        </a:spcAft>
                        <a:tabLst>
                          <a:tab pos="2124075" algn="l"/>
                        </a:tabLst>
                      </a:pPr>
                      <a:r>
                        <a:rPr lang="en-US" sz="1200">
                          <a:effectLst/>
                        </a:rPr>
                        <a:t>225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tabLst>
                          <a:tab pos="2124075" algn="l"/>
                        </a:tabLst>
                      </a:pPr>
                      <a:r>
                        <a:rPr lang="en-US" sz="1200" dirty="0">
                          <a:effectLst/>
                        </a:rPr>
                        <a:t>295</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30</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15</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5</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50</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25</a:t>
                      </a:r>
                      <a:endParaRPr lang="en-US" sz="1100" dirty="0">
                        <a:effectLst/>
                      </a:endParaRPr>
                    </a:p>
                    <a:p>
                      <a:pPr marL="0" marR="0" algn="r" rtl="0">
                        <a:lnSpc>
                          <a:spcPct val="107000"/>
                        </a:lnSpc>
                        <a:spcBef>
                          <a:spcPts val="0"/>
                        </a:spcBef>
                        <a:spcAft>
                          <a:spcPts val="0"/>
                        </a:spcAft>
                        <a:tabLst>
                          <a:tab pos="2124075" algn="l"/>
                        </a:tabLst>
                      </a:pPr>
                      <a:r>
                        <a:rPr lang="en-US" sz="1200" dirty="0">
                          <a:effectLst/>
                        </a:rPr>
                        <a:t>25</a:t>
                      </a:r>
                      <a:endParaRPr lang="en-US" sz="1100" dirty="0">
                        <a:effectLst/>
                      </a:endParaRPr>
                    </a:p>
                    <a:p>
                      <a:pPr marL="0" marR="0" algn="r" rtl="0">
                        <a:lnSpc>
                          <a:spcPct val="107000"/>
                        </a:lnSpc>
                        <a:spcBef>
                          <a:spcPts val="0"/>
                        </a:spcBef>
                        <a:spcAft>
                          <a:spcPts val="0"/>
                        </a:spcAft>
                        <a:tabLst>
                          <a:tab pos="2124075" algn="l"/>
                        </a:tabLst>
                      </a:pPr>
                      <a:r>
                        <a:rPr lang="en-US" sz="1200" dirty="0">
                          <a:effectLst/>
                        </a:rPr>
                        <a:t>320</a:t>
                      </a:r>
                      <a:endParaRPr lang="en-US" sz="1100" dirty="0">
                        <a:effectLst/>
                      </a:endParaRPr>
                    </a:p>
                    <a:p>
                      <a:pPr marL="0" marR="0" algn="r" rtl="0">
                        <a:lnSpc>
                          <a:spcPct val="107000"/>
                        </a:lnSpc>
                        <a:spcBef>
                          <a:spcPts val="0"/>
                        </a:spcBef>
                        <a:spcAft>
                          <a:spcPts val="0"/>
                        </a:spcAft>
                        <a:tabLst>
                          <a:tab pos="2124075" algn="l"/>
                        </a:tabLst>
                      </a:pPr>
                      <a:r>
                        <a:rPr lang="en-US" sz="1200" dirty="0">
                          <a:effectLst/>
                        </a:rPr>
                        <a:t> </a:t>
                      </a:r>
                      <a:endParaRPr lang="en-US" sz="1100" dirty="0">
                        <a:effectLst/>
                      </a:endParaRPr>
                    </a:p>
                    <a:p>
                      <a:pPr marL="0" marR="0" algn="r" rtl="0">
                        <a:lnSpc>
                          <a:spcPct val="107000"/>
                        </a:lnSpc>
                        <a:spcBef>
                          <a:spcPts val="0"/>
                        </a:spcBef>
                        <a:spcAft>
                          <a:spcPts val="0"/>
                        </a:spcAft>
                        <a:tabLst>
                          <a:tab pos="2124075" algn="l"/>
                        </a:tabLst>
                      </a:pPr>
                      <a:r>
                        <a:rPr lang="en-US" sz="1200" dirty="0">
                          <a:effectLst/>
                        </a:rPr>
                        <a:t> </a:t>
                      </a:r>
                      <a:endParaRPr lang="en-US" sz="1100" dirty="0">
                        <a:effectLst/>
                      </a:endParaRPr>
                    </a:p>
                    <a:p>
                      <a:pPr marL="0" marR="0" algn="r" rtl="0">
                        <a:lnSpc>
                          <a:spcPct val="107000"/>
                        </a:lnSpc>
                        <a:spcBef>
                          <a:spcPts val="0"/>
                        </a:spcBef>
                        <a:spcAft>
                          <a:spcPts val="0"/>
                        </a:spcAft>
                        <a:tabLst>
                          <a:tab pos="2124075" algn="l"/>
                        </a:tabLst>
                      </a:pPr>
                      <a:r>
                        <a:rPr lang="en-US" sz="1200" dirty="0">
                          <a:effectLst/>
                        </a:rPr>
                        <a:t> </a:t>
                      </a:r>
                      <a:endParaRPr lang="en-US" sz="1100" dirty="0">
                        <a:effectLst/>
                      </a:endParaRPr>
                    </a:p>
                    <a:p>
                      <a:pPr marL="0" marR="0" algn="l" rtl="0">
                        <a:lnSpc>
                          <a:spcPct val="107000"/>
                        </a:lnSpc>
                        <a:spcBef>
                          <a:spcPts val="0"/>
                        </a:spcBef>
                        <a:spcAft>
                          <a:spcPts val="0"/>
                        </a:spcAft>
                        <a:tabLst>
                          <a:tab pos="2124075" algn="l"/>
                        </a:tabLst>
                      </a:pPr>
                      <a:br>
                        <a:rPr lang="en-US" sz="1100" dirty="0">
                          <a:effectLst/>
                        </a:rPr>
                      </a:br>
                      <a:r>
                        <a:rPr lang="en-US" sz="1200" dirty="0">
                          <a:effectLst/>
                        </a:rPr>
                        <a:t>120</a:t>
                      </a:r>
                      <a:endParaRPr lang="en-US" sz="1100" dirty="0">
                        <a:effectLst/>
                      </a:endParaRPr>
                    </a:p>
                    <a:p>
                      <a:pPr marL="0" marR="0" algn="l" rtl="0">
                        <a:lnSpc>
                          <a:spcPct val="107000"/>
                        </a:lnSpc>
                        <a:spcBef>
                          <a:spcPts val="0"/>
                        </a:spcBef>
                        <a:spcAft>
                          <a:spcPts val="0"/>
                        </a:spcAft>
                        <a:tabLst>
                          <a:tab pos="2124075" algn="l"/>
                        </a:tabLst>
                      </a:pPr>
                      <a:r>
                        <a:rPr lang="en-US" sz="1200" dirty="0">
                          <a:effectLst/>
                        </a:rPr>
                        <a:t>200</a:t>
                      </a:r>
                      <a:endParaRPr lang="en-US" sz="1100" dirty="0">
                        <a:effectLst/>
                      </a:endParaRPr>
                    </a:p>
                    <a:p>
                      <a:pPr marL="0" marR="0" algn="r" rtl="0">
                        <a:lnSpc>
                          <a:spcPct val="107000"/>
                        </a:lnSpc>
                        <a:spcBef>
                          <a:spcPts val="0"/>
                        </a:spcBef>
                        <a:spcAft>
                          <a:spcPts val="0"/>
                        </a:spcAft>
                        <a:tabLst>
                          <a:tab pos="2124075" algn="l"/>
                        </a:tabLst>
                      </a:pPr>
                      <a:r>
                        <a:rPr lang="en-US" sz="1200" dirty="0">
                          <a:effectLst/>
                        </a:rPr>
                        <a:t>320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01260993"/>
                  </a:ext>
                </a:extLst>
              </a:tr>
            </a:tbl>
          </a:graphicData>
        </a:graphic>
      </p:graphicFrame>
      <p:cxnSp>
        <p:nvCxnSpPr>
          <p:cNvPr id="7" name="Straight Connector 6">
            <a:extLst>
              <a:ext uri="{FF2B5EF4-FFF2-40B4-BE49-F238E27FC236}">
                <a16:creationId xmlns:a16="http://schemas.microsoft.com/office/drawing/2014/main" id="{9B00F8BE-A341-7684-2153-59406C71CBBF}"/>
              </a:ext>
            </a:extLst>
          </p:cNvPr>
          <p:cNvCxnSpPr>
            <a:cxnSpLocks/>
          </p:cNvCxnSpPr>
          <p:nvPr/>
        </p:nvCxnSpPr>
        <p:spPr>
          <a:xfrm>
            <a:off x="11766771" y="10519411"/>
            <a:ext cx="332978"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cxnSp>
        <p:nvCxnSpPr>
          <p:cNvPr id="9" name="Straight Connector 8">
            <a:extLst>
              <a:ext uri="{FF2B5EF4-FFF2-40B4-BE49-F238E27FC236}">
                <a16:creationId xmlns:a16="http://schemas.microsoft.com/office/drawing/2014/main" id="{0232DF15-B403-1510-6C5B-15C10A6D4C6E}"/>
              </a:ext>
            </a:extLst>
          </p:cNvPr>
          <p:cNvCxnSpPr>
            <a:cxnSpLocks/>
          </p:cNvCxnSpPr>
          <p:nvPr/>
        </p:nvCxnSpPr>
        <p:spPr>
          <a:xfrm>
            <a:off x="11766771" y="10870249"/>
            <a:ext cx="332978"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cxnSp>
        <p:nvCxnSpPr>
          <p:cNvPr id="14" name="Straight Connector 13">
            <a:extLst>
              <a:ext uri="{FF2B5EF4-FFF2-40B4-BE49-F238E27FC236}">
                <a16:creationId xmlns:a16="http://schemas.microsoft.com/office/drawing/2014/main" id="{6B08BE42-A827-419E-0B95-8204120B9324}"/>
              </a:ext>
            </a:extLst>
          </p:cNvPr>
          <p:cNvCxnSpPr>
            <a:cxnSpLocks/>
          </p:cNvCxnSpPr>
          <p:nvPr/>
        </p:nvCxnSpPr>
        <p:spPr>
          <a:xfrm>
            <a:off x="12071571" y="11059161"/>
            <a:ext cx="332978"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cxnSp>
        <p:nvCxnSpPr>
          <p:cNvPr id="15" name="Straight Connector 14">
            <a:extLst>
              <a:ext uri="{FF2B5EF4-FFF2-40B4-BE49-F238E27FC236}">
                <a16:creationId xmlns:a16="http://schemas.microsoft.com/office/drawing/2014/main" id="{C200393C-E70F-4FF0-DDBB-24AE546AE580}"/>
              </a:ext>
            </a:extLst>
          </p:cNvPr>
          <p:cNvCxnSpPr>
            <a:cxnSpLocks/>
          </p:cNvCxnSpPr>
          <p:nvPr/>
        </p:nvCxnSpPr>
        <p:spPr>
          <a:xfrm>
            <a:off x="12119196" y="11230611"/>
            <a:ext cx="332978"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cxnSp>
        <p:nvCxnSpPr>
          <p:cNvPr id="16" name="Straight Connector 15">
            <a:extLst>
              <a:ext uri="{FF2B5EF4-FFF2-40B4-BE49-F238E27FC236}">
                <a16:creationId xmlns:a16="http://schemas.microsoft.com/office/drawing/2014/main" id="{719AFC88-9112-EB64-8B0F-325BF0A7C817}"/>
              </a:ext>
            </a:extLst>
          </p:cNvPr>
          <p:cNvCxnSpPr>
            <a:cxnSpLocks/>
          </p:cNvCxnSpPr>
          <p:nvPr/>
        </p:nvCxnSpPr>
        <p:spPr>
          <a:xfrm>
            <a:off x="12071571" y="12091036"/>
            <a:ext cx="332978"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cxnSp>
        <p:nvCxnSpPr>
          <p:cNvPr id="17" name="Straight Connector 16">
            <a:extLst>
              <a:ext uri="{FF2B5EF4-FFF2-40B4-BE49-F238E27FC236}">
                <a16:creationId xmlns:a16="http://schemas.microsoft.com/office/drawing/2014/main" id="{8BE8F566-2D02-5F87-A169-866FECD2CB2B}"/>
              </a:ext>
            </a:extLst>
          </p:cNvPr>
          <p:cNvCxnSpPr>
            <a:cxnSpLocks/>
          </p:cNvCxnSpPr>
          <p:nvPr/>
        </p:nvCxnSpPr>
        <p:spPr>
          <a:xfrm>
            <a:off x="12090621" y="12291061"/>
            <a:ext cx="332978"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cxnSp>
        <p:nvCxnSpPr>
          <p:cNvPr id="18" name="Straight Connector 17">
            <a:extLst>
              <a:ext uri="{FF2B5EF4-FFF2-40B4-BE49-F238E27FC236}">
                <a16:creationId xmlns:a16="http://schemas.microsoft.com/office/drawing/2014/main" id="{769FC5DD-62BB-DF1F-A139-B956CD7DEE1C}"/>
              </a:ext>
            </a:extLst>
          </p:cNvPr>
          <p:cNvCxnSpPr>
            <a:cxnSpLocks/>
          </p:cNvCxnSpPr>
          <p:nvPr/>
        </p:nvCxnSpPr>
        <p:spPr>
          <a:xfrm>
            <a:off x="12857383" y="12091036"/>
            <a:ext cx="332978"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cxnSp>
        <p:nvCxnSpPr>
          <p:cNvPr id="19" name="Straight Connector 18">
            <a:extLst>
              <a:ext uri="{FF2B5EF4-FFF2-40B4-BE49-F238E27FC236}">
                <a16:creationId xmlns:a16="http://schemas.microsoft.com/office/drawing/2014/main" id="{34261A43-7F58-E1BF-740F-41EF0890A379}"/>
              </a:ext>
            </a:extLst>
          </p:cNvPr>
          <p:cNvCxnSpPr>
            <a:cxnSpLocks/>
          </p:cNvCxnSpPr>
          <p:nvPr/>
        </p:nvCxnSpPr>
        <p:spPr>
          <a:xfrm>
            <a:off x="12895483" y="12291061"/>
            <a:ext cx="332978"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cxnSp>
        <p:nvCxnSpPr>
          <p:cNvPr id="21" name="Straight Connector 20">
            <a:extLst>
              <a:ext uri="{FF2B5EF4-FFF2-40B4-BE49-F238E27FC236}">
                <a16:creationId xmlns:a16="http://schemas.microsoft.com/office/drawing/2014/main" id="{AD05DF53-2AC6-6722-4DDF-FC69D02DD02C}"/>
              </a:ext>
            </a:extLst>
          </p:cNvPr>
          <p:cNvCxnSpPr>
            <a:cxnSpLocks/>
          </p:cNvCxnSpPr>
          <p:nvPr/>
        </p:nvCxnSpPr>
        <p:spPr>
          <a:xfrm>
            <a:off x="12857383" y="11059161"/>
            <a:ext cx="332978"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cxnSp>
        <p:nvCxnSpPr>
          <p:cNvPr id="22" name="Straight Connector 21">
            <a:extLst>
              <a:ext uri="{FF2B5EF4-FFF2-40B4-BE49-F238E27FC236}">
                <a16:creationId xmlns:a16="http://schemas.microsoft.com/office/drawing/2014/main" id="{9F21E9A8-946C-CB71-9721-D42BBF903511}"/>
              </a:ext>
            </a:extLst>
          </p:cNvPr>
          <p:cNvCxnSpPr>
            <a:cxnSpLocks/>
          </p:cNvCxnSpPr>
          <p:nvPr/>
        </p:nvCxnSpPr>
        <p:spPr>
          <a:xfrm>
            <a:off x="12390658" y="10516236"/>
            <a:ext cx="332978"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cxnSp>
        <p:nvCxnSpPr>
          <p:cNvPr id="23" name="Straight Connector 22">
            <a:extLst>
              <a:ext uri="{FF2B5EF4-FFF2-40B4-BE49-F238E27FC236}">
                <a16:creationId xmlns:a16="http://schemas.microsoft.com/office/drawing/2014/main" id="{367571AE-2A5D-79F7-6F95-52612AE39C07}"/>
              </a:ext>
            </a:extLst>
          </p:cNvPr>
          <p:cNvCxnSpPr>
            <a:cxnSpLocks/>
          </p:cNvCxnSpPr>
          <p:nvPr/>
        </p:nvCxnSpPr>
        <p:spPr>
          <a:xfrm>
            <a:off x="12895483" y="11214736"/>
            <a:ext cx="332978"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cxnSp>
        <p:nvCxnSpPr>
          <p:cNvPr id="24" name="Straight Connector 23">
            <a:extLst>
              <a:ext uri="{FF2B5EF4-FFF2-40B4-BE49-F238E27FC236}">
                <a16:creationId xmlns:a16="http://schemas.microsoft.com/office/drawing/2014/main" id="{234B885B-EC59-CB18-2339-CC3179E65104}"/>
              </a:ext>
            </a:extLst>
          </p:cNvPr>
          <p:cNvCxnSpPr>
            <a:cxnSpLocks/>
          </p:cNvCxnSpPr>
          <p:nvPr/>
        </p:nvCxnSpPr>
        <p:spPr>
          <a:xfrm>
            <a:off x="12390658" y="10894061"/>
            <a:ext cx="332978" cy="0"/>
          </a:xfrm>
          <a:prstGeom prst="line">
            <a:avLst/>
          </a:prstGeom>
          <a:ln>
            <a:solidFill>
              <a:schemeClr val="accent2">
                <a:lumMod val="75000"/>
              </a:schemeClr>
            </a:solidFill>
          </a:ln>
        </p:spPr>
        <p:style>
          <a:lnRef idx="3">
            <a:schemeClr val="dk1"/>
          </a:lnRef>
          <a:fillRef idx="0">
            <a:schemeClr val="dk1"/>
          </a:fillRef>
          <a:effectRef idx="2">
            <a:schemeClr val="dk1"/>
          </a:effectRef>
          <a:fontRef idx="minor">
            <a:schemeClr val="tx1"/>
          </a:fontRef>
        </p:style>
      </p:cxnSp>
      <p:grpSp>
        <p:nvGrpSpPr>
          <p:cNvPr id="39" name="Group 38">
            <a:extLst>
              <a:ext uri="{FF2B5EF4-FFF2-40B4-BE49-F238E27FC236}">
                <a16:creationId xmlns:a16="http://schemas.microsoft.com/office/drawing/2014/main" id="{74222C78-8C13-654A-CB34-DC70DA675C12}"/>
              </a:ext>
            </a:extLst>
          </p:cNvPr>
          <p:cNvGrpSpPr/>
          <p:nvPr/>
        </p:nvGrpSpPr>
        <p:grpSpPr>
          <a:xfrm>
            <a:off x="0" y="6502121"/>
            <a:ext cx="12192000" cy="381000"/>
            <a:chOff x="0" y="6502121"/>
            <a:chExt cx="12192000" cy="381000"/>
          </a:xfrm>
        </p:grpSpPr>
        <p:sp>
          <p:nvSpPr>
            <p:cNvPr id="41" name="TextBox 40">
              <a:extLst>
                <a:ext uri="{FF2B5EF4-FFF2-40B4-BE49-F238E27FC236}">
                  <a16:creationId xmlns:a16="http://schemas.microsoft.com/office/drawing/2014/main" id="{A6D90D73-7FE9-54B4-50D7-98FA71F4927F}"/>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5                                                    Financial Ratio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42" name="Group 41">
              <a:extLst>
                <a:ext uri="{FF2B5EF4-FFF2-40B4-BE49-F238E27FC236}">
                  <a16:creationId xmlns:a16="http://schemas.microsoft.com/office/drawing/2014/main" id="{66244C03-06CC-6E6B-C0E3-C2D13CD13912}"/>
                </a:ext>
              </a:extLst>
            </p:cNvPr>
            <p:cNvGrpSpPr/>
            <p:nvPr/>
          </p:nvGrpSpPr>
          <p:grpSpPr>
            <a:xfrm>
              <a:off x="0" y="6502121"/>
              <a:ext cx="12192000" cy="381000"/>
              <a:chOff x="0" y="6502121"/>
              <a:chExt cx="12192000" cy="381000"/>
            </a:xfrm>
          </p:grpSpPr>
          <p:cxnSp>
            <p:nvCxnSpPr>
              <p:cNvPr id="43" name="Straight Connector 42">
                <a:extLst>
                  <a:ext uri="{FF2B5EF4-FFF2-40B4-BE49-F238E27FC236}">
                    <a16:creationId xmlns:a16="http://schemas.microsoft.com/office/drawing/2014/main" id="{C8330772-D5EC-D735-37AD-82C26C54B140}"/>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2FB513FB-C2FD-3D82-6B83-3DA55786A866}"/>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2823424523"/>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211834" y="1733082"/>
                <a:ext cx="9664070" cy="4621744"/>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algn="ctr">
                  <a:spcBef>
                    <a:spcPts val="0"/>
                  </a:spcBef>
                  <a:spcAft>
                    <a:spcPts val="0"/>
                  </a:spcAft>
                </a:pPr>
                <a:endParaRPr lang="en-US" sz="18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lgn="ctr">
                  <a:spcBef>
                    <a:spcPts val="0"/>
                  </a:spcBef>
                  <a:spcAft>
                    <a:spcPts val="0"/>
                  </a:spcAft>
                </a:pPr>
                <a:endParaRPr lang="en-US" sz="18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lgn="ctr">
                  <a:spcBef>
                    <a:spcPts val="0"/>
                  </a:spcBef>
                  <a:spcAft>
                    <a:spcPts val="0"/>
                  </a:spcAft>
                </a:pPr>
                <a:endParaRPr lang="en-US" dirty="0">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spcBef>
                    <a:spcPts val="0"/>
                  </a:spcBef>
                  <a:spcAft>
                    <a:spcPts val="0"/>
                  </a:spcAft>
                </a:pPr>
                <a:r>
                  <a:rPr lang="en-US" sz="20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rPr>
                  <a:t>5-3-1: Current Ratio</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0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342900" marR="0" lvl="0" indent="-342900" algn="l" rtl="0">
                  <a:lnSpc>
                    <a:spcPct val="130000"/>
                  </a:lnSpc>
                  <a:spcBef>
                    <a:spcPts val="0"/>
                  </a:spcBef>
                  <a:spcAft>
                    <a:spcPts val="0"/>
                  </a:spcAft>
                  <a:buClr>
                    <a:srgbClr val="002060"/>
                  </a:buClr>
                  <a:buFont typeface="Webdings" panose="05030102010509060703" pitchFamily="18" charset="2"/>
                  <a:buChar char="4"/>
                  <a:tabLst>
                    <a:tab pos="3420745" algn="l"/>
                    <a:tab pos="3514725" algn="l"/>
                  </a:tabLst>
                </a:pP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Current Ratio is calculated as follows:</a:t>
                </a:r>
                <a:r>
                  <a:rPr lang="en-US"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marR="0" rtl="0">
                  <a:lnSpc>
                    <a:spcPct val="130000"/>
                  </a:lnSpc>
                  <a:spcBef>
                    <a:spcPts val="0"/>
                  </a:spcBef>
                  <a:spcAft>
                    <a:spcPts val="0"/>
                  </a:spcAft>
                  <a:tabLst>
                    <a:tab pos="1533525" algn="l"/>
                  </a:tabLst>
                </a:pPr>
                <a:r>
                  <a:rPr lang="en-US" sz="20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Current ratio =  </a:t>
                </a:r>
                <a14:m>
                  <m:oMath xmlns:m="http://schemas.openxmlformats.org/officeDocument/2006/math">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𝐂𝐮𝐫𝐫𝐞𝐧𝐭</m:t>
                        </m:r>
                        <m:r>
                          <a:rPr lang="en-US" sz="20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𝐚𝐬𝐬𝐞𝐭𝐬</m:t>
                        </m:r>
                      </m:num>
                      <m:den>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𝐂𝐮𝐫𝐫𝐞𝐧𝐭</m:t>
                        </m:r>
                        <m:r>
                          <a:rPr lang="en-US" sz="20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𝐥𝐢𝐚𝐛𝐢𝐥𝐢𝐭𝐢𝐞𝐬</m:t>
                        </m:r>
                      </m:den>
                    </m:f>
                  </m:oMath>
                </a14:m>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30000"/>
                  </a:lnSpc>
                  <a:spcBef>
                    <a:spcPts val="0"/>
                  </a:spcBef>
                  <a:spcAft>
                    <a:spcPts val="0"/>
                  </a:spcAft>
                  <a:tabLst>
                    <a:tab pos="2971800" algn="ctr"/>
                  </a:tabLst>
                </a:pPr>
                <a:endParaRPr lang="en-US" sz="20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0" marR="0" rtl="0">
                  <a:lnSpc>
                    <a:spcPct val="130000"/>
                  </a:lnSpc>
                  <a:spcBef>
                    <a:spcPts val="0"/>
                  </a:spcBef>
                  <a:spcAft>
                    <a:spcPts val="0"/>
                  </a:spcAft>
                  <a:tabLst>
                    <a:tab pos="2971800" algn="ctr"/>
                  </a:tabLs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20" name="مستطيل مستدير الزوايا 15">
                <a:extLst>
                  <a:ext uri="{FF2B5EF4-FFF2-40B4-BE49-F238E27FC236}">
                    <a16:creationId xmlns:a16="http://schemas.microsoft.com/office/drawing/2014/main" id="{C7CA628E-402E-4ECD-83CD-2C5BD377C6C5}"/>
                  </a:ext>
                </a:extLst>
              </p:cNvPr>
              <p:cNvSpPr>
                <a:spLocks noRot="1" noChangeAspect="1" noMove="1" noResize="1" noEditPoints="1" noAdjustHandles="1" noChangeArrowheads="1" noChangeShapeType="1" noTextEdit="1"/>
              </p:cNvSpPr>
              <p:nvPr/>
            </p:nvSpPr>
            <p:spPr>
              <a:xfrm>
                <a:off x="211834" y="1733082"/>
                <a:ext cx="9664070" cy="4621744"/>
              </a:xfrm>
              <a:prstGeom prst="roundRect">
                <a:avLst>
                  <a:gd name="adj" fmla="val 1416"/>
                </a:avLst>
              </a:prstGeom>
              <a:blipFill>
                <a:blip r:embed="rId2"/>
                <a:stretch>
                  <a:fillRect l="-568"/>
                </a:stretch>
              </a:blipFill>
              <a:ln>
                <a:noFill/>
              </a:ln>
            </p:spPr>
            <p:txBody>
              <a:bodyPr/>
              <a:lstStyle/>
              <a:p>
                <a:r>
                  <a:rPr lang="en-US">
                    <a:noFill/>
                  </a:rPr>
                  <a:t> </a:t>
                </a:r>
              </a:p>
            </p:txBody>
          </p:sp>
        </mc:Fallback>
      </mc:AlternateContent>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39918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3"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9875904" y="304003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57413" y="391112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2"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248409" y="416917"/>
            <a:ext cx="8120766" cy="831125"/>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342900" marR="0" lvl="0" indent="-342900" algn="just" rtl="0">
              <a:lnSpc>
                <a:spcPct val="200000"/>
              </a:lnSpc>
              <a:spcBef>
                <a:spcPts val="0"/>
              </a:spcBef>
              <a:spcAft>
                <a:spcPts val="800"/>
              </a:spcAft>
              <a:buClr>
                <a:srgbClr val="FFFFFF"/>
              </a:buClr>
              <a:buSzPts val="1100"/>
              <a:buFont typeface="Times New Roman" panose="02020603050405020304" pitchFamily="18" charset="0"/>
              <a:buChar char="►"/>
            </a:pPr>
            <a:r>
              <a:rPr lang="en-US" sz="28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calculation and analyze profitability ratios.</a:t>
            </a:r>
            <a:endParaRPr lang="en-US" sz="2800" b="1" dirty="0">
              <a:solidFill>
                <a:srgbClr val="FFFF00"/>
              </a:solidFill>
              <a:effectLst/>
              <a:uFill>
                <a:solidFill>
                  <a:srgbClr val="5B9BD5"/>
                </a:solidFill>
              </a:uFill>
              <a:latin typeface="Calibri" panose="020F0502020204030204" pitchFamily="34" charset="0"/>
              <a:ea typeface="Calibri" panose="020F0502020204030204" pitchFamily="34" charset="0"/>
              <a:cs typeface="Arial" panose="020B0604020202020204" pitchFamily="34" charset="0"/>
            </a:endParaRPr>
          </a:p>
        </p:txBody>
      </p:sp>
      <p:sp>
        <p:nvSpPr>
          <p:cNvPr id="3" name="مستطيل مستدير الزوايا 11">
            <a:hlinkClick r:id="rId3" action="ppaction://hlinksldjump"/>
            <a:extLst>
              <a:ext uri="{FF2B5EF4-FFF2-40B4-BE49-F238E27FC236}">
                <a16:creationId xmlns:a16="http://schemas.microsoft.com/office/drawing/2014/main" id="{936223CE-E6D3-2F2E-F333-493B663A92CF}"/>
              </a:ext>
            </a:extLst>
          </p:cNvPr>
          <p:cNvSpPr/>
          <p:nvPr/>
        </p:nvSpPr>
        <p:spPr>
          <a:xfrm>
            <a:off x="9875904" y="46321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1" name="Text Box 235">
            <a:extLst>
              <a:ext uri="{FF2B5EF4-FFF2-40B4-BE49-F238E27FC236}">
                <a16:creationId xmlns:a16="http://schemas.microsoft.com/office/drawing/2014/main" id="{9CE391B9-FF1E-E17D-AC83-6D23C45B0A53}"/>
              </a:ext>
            </a:extLst>
          </p:cNvPr>
          <p:cNvSpPr txBox="1">
            <a:spLocks noChangeArrowheads="1" noChangeShapeType="1" noTextEdit="1"/>
          </p:cNvSpPr>
          <p:nvPr/>
        </p:nvSpPr>
        <p:spPr bwMode="auto">
          <a:xfrm>
            <a:off x="492878" y="1910043"/>
            <a:ext cx="1962150" cy="36195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noAutofit/>
          </a:bodyPr>
          <a:lstStyle/>
          <a:p>
            <a:pPr marL="0" marR="0" algn="r" rtl="1">
              <a:lnSpc>
                <a:spcPct val="107000"/>
              </a:lnSpc>
              <a:spcBef>
                <a:spcPts val="0"/>
              </a:spcBef>
              <a:spcAft>
                <a:spcPts val="800"/>
              </a:spcAft>
              <a:tabLst>
                <a:tab pos="1533525" algn="l"/>
              </a:tabLst>
            </a:pPr>
            <a:r>
              <a:rPr lang="en-US" sz="1200">
                <a:ln w="9525" cap="flat" cmpd="sng" algn="ctr">
                  <a:solidFill>
                    <a:srgbClr val="FF0000"/>
                  </a:solidFill>
                  <a:prstDash val="solid"/>
                  <a:round/>
                </a:ln>
                <a:solidFill>
                  <a:srgbClr val="FF0000"/>
                </a:solidFill>
                <a:effectLst/>
                <a:latin typeface="Arial Black" panose="020B0A04020102020204" pitchFamily="34" charset="0"/>
                <a:ea typeface="Times New Roman" panose="02020603050405020304" pitchFamily="18" charset="0"/>
                <a:cs typeface="Times New Roman" panose="02020603050405020304" pitchFamily="18" charset="0"/>
              </a:rPr>
              <a:t>5-3: Liquidity Ratios </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graphicFrame>
            <p:nvGraphicFramePr>
              <p:cNvPr id="42" name="Table 41">
                <a:extLst>
                  <a:ext uri="{FF2B5EF4-FFF2-40B4-BE49-F238E27FC236}">
                    <a16:creationId xmlns:a16="http://schemas.microsoft.com/office/drawing/2014/main" id="{155D1F32-B00C-FB7E-FD35-6ACE052372B3}"/>
                  </a:ext>
                </a:extLst>
              </p:cNvPr>
              <p:cNvGraphicFramePr>
                <a:graphicFrameLocks noGrp="1"/>
              </p:cNvGraphicFramePr>
              <p:nvPr>
                <p:extLst>
                  <p:ext uri="{D42A27DB-BD31-4B8C-83A1-F6EECF244321}">
                    <p14:modId xmlns:p14="http://schemas.microsoft.com/office/powerpoint/2010/main" val="2143359645"/>
                  </p:ext>
                </p:extLst>
              </p:nvPr>
            </p:nvGraphicFramePr>
            <p:xfrm>
              <a:off x="303082" y="4586008"/>
              <a:ext cx="6948324" cy="1684181"/>
            </p:xfrm>
            <a:graphic>
              <a:graphicData uri="http://schemas.openxmlformats.org/drawingml/2006/table">
                <a:tbl>
                  <a:tblPr firstRow="1" firstCol="1" bandRow="1">
                    <a:tableStyleId>{10A1B5D5-9B99-4C35-A422-299274C87663}</a:tableStyleId>
                  </a:tblPr>
                  <a:tblGrid>
                    <a:gridCol w="3144257">
                      <a:extLst>
                        <a:ext uri="{9D8B030D-6E8A-4147-A177-3AD203B41FA5}">
                          <a16:colId xmlns:a16="http://schemas.microsoft.com/office/drawing/2014/main" val="2944457370"/>
                        </a:ext>
                      </a:extLst>
                    </a:gridCol>
                    <a:gridCol w="1701209">
                      <a:extLst>
                        <a:ext uri="{9D8B030D-6E8A-4147-A177-3AD203B41FA5}">
                          <a16:colId xmlns:a16="http://schemas.microsoft.com/office/drawing/2014/main" val="100161153"/>
                        </a:ext>
                      </a:extLst>
                    </a:gridCol>
                    <a:gridCol w="2102858">
                      <a:extLst>
                        <a:ext uri="{9D8B030D-6E8A-4147-A177-3AD203B41FA5}">
                          <a16:colId xmlns:a16="http://schemas.microsoft.com/office/drawing/2014/main" val="312280437"/>
                        </a:ext>
                      </a:extLst>
                    </a:gridCol>
                  </a:tblGrid>
                  <a:tr h="606526">
                    <a:tc>
                      <a:txBody>
                        <a:bodyPr/>
                        <a:lstStyle/>
                        <a:p>
                          <a:pPr marL="0" marR="0" algn="ctr" rtl="0">
                            <a:lnSpc>
                              <a:spcPct val="107000"/>
                            </a:lnSpc>
                            <a:spcBef>
                              <a:spcPts val="0"/>
                            </a:spcBef>
                            <a:spcAft>
                              <a:spcPts val="0"/>
                            </a:spcAft>
                            <a:tabLst>
                              <a:tab pos="1533525" algn="l"/>
                            </a:tabLst>
                          </a:pPr>
                          <a:r>
                            <a:rPr lang="en-US" sz="1800">
                              <a:effectLst/>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07000"/>
                            </a:lnSpc>
                            <a:spcBef>
                              <a:spcPts val="0"/>
                            </a:spcBef>
                            <a:spcAft>
                              <a:spcPts val="0"/>
                            </a:spcAft>
                            <a:tabLst>
                              <a:tab pos="1533525" algn="l"/>
                            </a:tabLst>
                          </a:pPr>
                          <a:r>
                            <a:rPr lang="en-US" sz="1800">
                              <a:effectLst/>
                            </a:rPr>
                            <a:t>Year 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07000"/>
                            </a:lnSpc>
                            <a:spcBef>
                              <a:spcPts val="0"/>
                            </a:spcBef>
                            <a:spcAft>
                              <a:spcPts val="0"/>
                            </a:spcAft>
                            <a:tabLst>
                              <a:tab pos="1533525" algn="l"/>
                            </a:tabLst>
                          </a:pPr>
                          <a:r>
                            <a:rPr lang="en-US" sz="1800">
                              <a:effectLst/>
                            </a:rPr>
                            <a:t>Year 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73392918"/>
                      </a:ext>
                    </a:extLst>
                  </a:tr>
                  <a:tr h="1077655">
                    <a:tc>
                      <a:txBody>
                        <a:bodyPr/>
                        <a:lstStyle/>
                        <a:p>
                          <a:pPr marL="0" marR="0" algn="l" rtl="0">
                            <a:lnSpc>
                              <a:spcPct val="150000"/>
                            </a:lnSpc>
                            <a:spcBef>
                              <a:spcPts val="0"/>
                            </a:spcBef>
                            <a:spcAft>
                              <a:spcPts val="0"/>
                            </a:spcAft>
                            <a:tabLst>
                              <a:tab pos="1533525" algn="l"/>
                            </a:tabLst>
                          </a:pPr>
                          <a:r>
                            <a:rPr lang="en-US" sz="1800">
                              <a:effectLst/>
                            </a:rPr>
                            <a:t>Current assets (million BD)</a:t>
                          </a:r>
                        </a:p>
                        <a:p>
                          <a:pPr marL="0" marR="0" algn="l" rtl="0">
                            <a:lnSpc>
                              <a:spcPct val="150000"/>
                            </a:lnSpc>
                            <a:spcBef>
                              <a:spcPts val="0"/>
                            </a:spcBef>
                            <a:spcAft>
                              <a:spcPts val="0"/>
                            </a:spcAft>
                            <a:tabLst>
                              <a:tab pos="1533525" algn="l"/>
                            </a:tabLst>
                          </a:pPr>
                          <a:r>
                            <a:rPr lang="en-US" sz="1800">
                              <a:effectLst/>
                            </a:rPr>
                            <a:t>÷ Current liabilities (million BD)</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tabLst>
                              <a:tab pos="3514725" algn="l"/>
                            </a:tabLst>
                          </a:pPr>
                          <a14:m>
                            <m:oMath xmlns:m="http://schemas.openxmlformats.org/officeDocument/2006/math">
                              <m:f>
                                <m:fPr>
                                  <m:ctrlPr>
                                    <a:rPr lang="en-US" sz="1800" i="1">
                                      <a:effectLst/>
                                      <a:latin typeface="Cambria Math" panose="02040503050406030204" pitchFamily="18" charset="0"/>
                                    </a:rPr>
                                  </m:ctrlPr>
                                </m:fPr>
                                <m:num>
                                  <m:r>
                                    <a:rPr lang="en-US" sz="1800">
                                      <a:effectLst/>
                                      <a:latin typeface="Cambria Math" panose="02040503050406030204" pitchFamily="18" charset="0"/>
                                    </a:rPr>
                                    <m:t>44</m:t>
                                  </m:r>
                                </m:num>
                                <m:den>
                                  <m:r>
                                    <a:rPr lang="en-US" sz="1800">
                                      <a:effectLst/>
                                      <a:latin typeface="Cambria Math" panose="02040503050406030204" pitchFamily="18" charset="0"/>
                                    </a:rPr>
                                    <m:t>40</m:t>
                                  </m:r>
                                </m:den>
                              </m:f>
                            </m:oMath>
                          </a14:m>
                          <a:r>
                            <a:rPr lang="en-US" sz="1800">
                              <a:effectLst/>
                            </a:rPr>
                            <a:t> = 1.1 Times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07000"/>
                            </a:lnSpc>
                            <a:spcBef>
                              <a:spcPts val="0"/>
                            </a:spcBef>
                            <a:spcAft>
                              <a:spcPts val="0"/>
                            </a:spcAft>
                            <a:tabLst>
                              <a:tab pos="3514725" algn="l"/>
                            </a:tabLst>
                          </a:pPr>
                          <a14:m>
                            <m:oMath xmlns:m="http://schemas.openxmlformats.org/officeDocument/2006/math">
                              <m:f>
                                <m:fPr>
                                  <m:ctrlPr>
                                    <a:rPr lang="en-US" sz="1800" i="1">
                                      <a:effectLst/>
                                      <a:latin typeface="Cambria Math" panose="02040503050406030204" pitchFamily="18" charset="0"/>
                                    </a:rPr>
                                  </m:ctrlPr>
                                </m:fPr>
                                <m:num>
                                  <m:r>
                                    <a:rPr lang="en-US" sz="1800">
                                      <a:effectLst/>
                                      <a:latin typeface="Cambria Math" panose="02040503050406030204" pitchFamily="18" charset="0"/>
                                    </a:rPr>
                                    <m:t>50</m:t>
                                  </m:r>
                                </m:num>
                                <m:den>
                                  <m:r>
                                    <a:rPr lang="en-US" sz="1800">
                                      <a:effectLst/>
                                      <a:latin typeface="Cambria Math" panose="02040503050406030204" pitchFamily="18" charset="0"/>
                                    </a:rPr>
                                    <m:t>25</m:t>
                                  </m:r>
                                </m:den>
                              </m:f>
                            </m:oMath>
                          </a14:m>
                          <a:r>
                            <a:rPr lang="en-US" sz="1800" dirty="0">
                              <a:effectLst/>
                            </a:rPr>
                            <a:t> = 2 Times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5162905"/>
                      </a:ext>
                    </a:extLst>
                  </a:tr>
                </a:tbl>
              </a:graphicData>
            </a:graphic>
          </p:graphicFrame>
        </mc:Choice>
        <mc:Fallback xmlns="">
          <p:graphicFrame>
            <p:nvGraphicFramePr>
              <p:cNvPr id="42" name="Table 41">
                <a:extLst>
                  <a:ext uri="{FF2B5EF4-FFF2-40B4-BE49-F238E27FC236}">
                    <a16:creationId xmlns:a16="http://schemas.microsoft.com/office/drawing/2014/main" id="{155D1F32-B00C-FB7E-FD35-6ACE052372B3}"/>
                  </a:ext>
                </a:extLst>
              </p:cNvPr>
              <p:cNvGraphicFramePr>
                <a:graphicFrameLocks noGrp="1"/>
              </p:cNvGraphicFramePr>
              <p:nvPr>
                <p:extLst>
                  <p:ext uri="{D42A27DB-BD31-4B8C-83A1-F6EECF244321}">
                    <p14:modId xmlns:p14="http://schemas.microsoft.com/office/powerpoint/2010/main" val="2143359645"/>
                  </p:ext>
                </p:extLst>
              </p:nvPr>
            </p:nvGraphicFramePr>
            <p:xfrm>
              <a:off x="303082" y="4586008"/>
              <a:ext cx="6948324" cy="1684181"/>
            </p:xfrm>
            <a:graphic>
              <a:graphicData uri="http://schemas.openxmlformats.org/drawingml/2006/table">
                <a:tbl>
                  <a:tblPr firstRow="1" firstCol="1" bandRow="1">
                    <a:tableStyleId>{10A1B5D5-9B99-4C35-A422-299274C87663}</a:tableStyleId>
                  </a:tblPr>
                  <a:tblGrid>
                    <a:gridCol w="3144257">
                      <a:extLst>
                        <a:ext uri="{9D8B030D-6E8A-4147-A177-3AD203B41FA5}">
                          <a16:colId xmlns:a16="http://schemas.microsoft.com/office/drawing/2014/main" val="2944457370"/>
                        </a:ext>
                      </a:extLst>
                    </a:gridCol>
                    <a:gridCol w="1701209">
                      <a:extLst>
                        <a:ext uri="{9D8B030D-6E8A-4147-A177-3AD203B41FA5}">
                          <a16:colId xmlns:a16="http://schemas.microsoft.com/office/drawing/2014/main" val="100161153"/>
                        </a:ext>
                      </a:extLst>
                    </a:gridCol>
                    <a:gridCol w="2102858">
                      <a:extLst>
                        <a:ext uri="{9D8B030D-6E8A-4147-A177-3AD203B41FA5}">
                          <a16:colId xmlns:a16="http://schemas.microsoft.com/office/drawing/2014/main" val="312280437"/>
                        </a:ext>
                      </a:extLst>
                    </a:gridCol>
                  </a:tblGrid>
                  <a:tr h="606526">
                    <a:tc>
                      <a:txBody>
                        <a:bodyPr/>
                        <a:lstStyle/>
                        <a:p>
                          <a:pPr marL="0" marR="0" algn="ctr" rtl="0">
                            <a:lnSpc>
                              <a:spcPct val="107000"/>
                            </a:lnSpc>
                            <a:spcBef>
                              <a:spcPts val="0"/>
                            </a:spcBef>
                            <a:spcAft>
                              <a:spcPts val="0"/>
                            </a:spcAft>
                            <a:tabLst>
                              <a:tab pos="1533525" algn="l"/>
                            </a:tabLst>
                          </a:pPr>
                          <a:r>
                            <a:rPr lang="en-US" sz="1800">
                              <a:effectLst/>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07000"/>
                            </a:lnSpc>
                            <a:spcBef>
                              <a:spcPts val="0"/>
                            </a:spcBef>
                            <a:spcAft>
                              <a:spcPts val="0"/>
                            </a:spcAft>
                            <a:tabLst>
                              <a:tab pos="1533525" algn="l"/>
                            </a:tabLst>
                          </a:pPr>
                          <a:r>
                            <a:rPr lang="en-US" sz="1800">
                              <a:effectLst/>
                            </a:rPr>
                            <a:t>Year 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07000"/>
                            </a:lnSpc>
                            <a:spcBef>
                              <a:spcPts val="0"/>
                            </a:spcBef>
                            <a:spcAft>
                              <a:spcPts val="0"/>
                            </a:spcAft>
                            <a:tabLst>
                              <a:tab pos="1533525" algn="l"/>
                            </a:tabLst>
                          </a:pPr>
                          <a:r>
                            <a:rPr lang="en-US" sz="1800">
                              <a:effectLst/>
                            </a:rPr>
                            <a:t>Year 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73392918"/>
                      </a:ext>
                    </a:extLst>
                  </a:tr>
                  <a:tr h="1077655">
                    <a:tc>
                      <a:txBody>
                        <a:bodyPr/>
                        <a:lstStyle/>
                        <a:p>
                          <a:pPr marL="0" marR="0" algn="l" rtl="0">
                            <a:lnSpc>
                              <a:spcPct val="150000"/>
                            </a:lnSpc>
                            <a:spcBef>
                              <a:spcPts val="0"/>
                            </a:spcBef>
                            <a:spcAft>
                              <a:spcPts val="0"/>
                            </a:spcAft>
                            <a:tabLst>
                              <a:tab pos="1533525" algn="l"/>
                            </a:tabLst>
                          </a:pPr>
                          <a:r>
                            <a:rPr lang="en-US" sz="1800">
                              <a:effectLst/>
                            </a:rPr>
                            <a:t>Current assets (million BD)</a:t>
                          </a:r>
                        </a:p>
                        <a:p>
                          <a:pPr marL="0" marR="0" algn="l" rtl="0">
                            <a:lnSpc>
                              <a:spcPct val="150000"/>
                            </a:lnSpc>
                            <a:spcBef>
                              <a:spcPts val="0"/>
                            </a:spcBef>
                            <a:spcAft>
                              <a:spcPts val="0"/>
                            </a:spcAft>
                            <a:tabLst>
                              <a:tab pos="1533525" algn="l"/>
                            </a:tabLst>
                          </a:pPr>
                          <a:r>
                            <a:rPr lang="en-US" sz="1800">
                              <a:effectLst/>
                            </a:rPr>
                            <a:t>÷ Current liabilities (million BD)</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en-US"/>
                        </a:p>
                      </a:txBody>
                      <a:tcPr marL="68580" marR="68580" marT="0" marB="0" anchor="ctr">
                        <a:blipFill>
                          <a:blip r:embed="rId4"/>
                          <a:stretch>
                            <a:fillRect l="-184643" t="-57062" r="-123929" b="-1130"/>
                          </a:stretch>
                        </a:blipFill>
                      </a:tcPr>
                    </a:tc>
                    <a:tc>
                      <a:txBody>
                        <a:bodyPr/>
                        <a:lstStyle/>
                        <a:p>
                          <a:endParaRPr lang="en-US"/>
                        </a:p>
                      </a:txBody>
                      <a:tcPr marL="68580" marR="68580" marT="0" marB="0" anchor="ctr">
                        <a:blipFill>
                          <a:blip r:embed="rId4"/>
                          <a:stretch>
                            <a:fillRect l="-231014" t="-57062" r="-580" b="-1130"/>
                          </a:stretch>
                        </a:blipFill>
                      </a:tcPr>
                    </a:tc>
                    <a:extLst>
                      <a:ext uri="{0D108BD9-81ED-4DB2-BD59-A6C34878D82A}">
                        <a16:rowId xmlns:a16="http://schemas.microsoft.com/office/drawing/2014/main" val="415162905"/>
                      </a:ext>
                    </a:extLst>
                  </a:tr>
                </a:tbl>
              </a:graphicData>
            </a:graphic>
          </p:graphicFrame>
        </mc:Fallback>
      </mc:AlternateContent>
      <p:grpSp>
        <p:nvGrpSpPr>
          <p:cNvPr id="43" name="Group 42">
            <a:extLst>
              <a:ext uri="{FF2B5EF4-FFF2-40B4-BE49-F238E27FC236}">
                <a16:creationId xmlns:a16="http://schemas.microsoft.com/office/drawing/2014/main" id="{0FDF7CF8-76D8-7C20-5946-5524C3AA795D}"/>
              </a:ext>
            </a:extLst>
          </p:cNvPr>
          <p:cNvGrpSpPr/>
          <p:nvPr/>
        </p:nvGrpSpPr>
        <p:grpSpPr>
          <a:xfrm>
            <a:off x="7501861" y="4799093"/>
            <a:ext cx="2026520" cy="1258009"/>
            <a:chOff x="0" y="0"/>
            <a:chExt cx="2571750" cy="1873884"/>
          </a:xfrm>
        </p:grpSpPr>
        <p:grpSp>
          <p:nvGrpSpPr>
            <p:cNvPr id="44" name="Group 43">
              <a:extLst>
                <a:ext uri="{FF2B5EF4-FFF2-40B4-BE49-F238E27FC236}">
                  <a16:creationId xmlns:a16="http://schemas.microsoft.com/office/drawing/2014/main" id="{B386BC0F-211B-7C88-6B27-CB60B21FDC58}"/>
                </a:ext>
              </a:extLst>
            </p:cNvPr>
            <p:cNvGrpSpPr/>
            <p:nvPr/>
          </p:nvGrpSpPr>
          <p:grpSpPr>
            <a:xfrm>
              <a:off x="0" y="0"/>
              <a:ext cx="2571750" cy="1873884"/>
              <a:chOff x="0" y="0"/>
              <a:chExt cx="3324239" cy="2990880"/>
            </a:xfrm>
          </p:grpSpPr>
          <p:sp>
            <p:nvSpPr>
              <p:cNvPr id="46" name="Freeform 1525532391">
                <a:extLst>
                  <a:ext uri="{FF2B5EF4-FFF2-40B4-BE49-F238E27FC236}">
                    <a16:creationId xmlns:a16="http://schemas.microsoft.com/office/drawing/2014/main" id="{F6DDD9BE-31B5-C8E1-D86D-B7CC0887CA75}"/>
                  </a:ext>
                </a:extLst>
              </p:cNvPr>
              <p:cNvSpPr/>
              <p:nvPr/>
            </p:nvSpPr>
            <p:spPr>
              <a:xfrm>
                <a:off x="85680" y="1657440"/>
                <a:ext cx="1581119" cy="1333440"/>
              </a:xfrm>
              <a:custGeom>
                <a:avLst/>
                <a:gdLst>
                  <a:gd name="f0" fmla="val 0"/>
                  <a:gd name="f1" fmla="val 166"/>
                  <a:gd name="f2" fmla="val 140"/>
                  <a:gd name="f3" fmla="val 54"/>
                  <a:gd name="f4" fmla="val 12"/>
                  <a:gd name="f5" fmla="val 89"/>
                  <a:gd name="f6" fmla="val 34"/>
                  <a:gd name="f7" fmla="val 119"/>
                  <a:gd name="f8" fmla="val 64"/>
                </a:gdLst>
                <a:ahLst/>
                <a:cxnLst>
                  <a:cxn ang="3cd4">
                    <a:pos x="hc" y="t"/>
                  </a:cxn>
                  <a:cxn ang="0">
                    <a:pos x="r" y="vc"/>
                  </a:cxn>
                  <a:cxn ang="cd4">
                    <a:pos x="hc" y="b"/>
                  </a:cxn>
                  <a:cxn ang="cd2">
                    <a:pos x="l" y="vc"/>
                  </a:cxn>
                </a:cxnLst>
                <a:rect l="l" t="t" r="r" b="b"/>
                <a:pathLst>
                  <a:path w="166" h="140">
                    <a:moveTo>
                      <a:pt x="f0" y="f3"/>
                    </a:moveTo>
                    <a:cubicBezTo>
                      <a:pt x="f4" y="f5"/>
                      <a:pt x="f6" y="f7"/>
                      <a:pt x="f8" y="f2"/>
                    </a:cubicBezTo>
                    <a:lnTo>
                      <a:pt x="f1" y="f0"/>
                    </a:lnTo>
                    <a:lnTo>
                      <a:pt x="f0" y="f3"/>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47" name="Freeform 1525532392">
                <a:extLst>
                  <a:ext uri="{FF2B5EF4-FFF2-40B4-BE49-F238E27FC236}">
                    <a16:creationId xmlns:a16="http://schemas.microsoft.com/office/drawing/2014/main" id="{E34ED21A-730E-1533-E0C9-004E9CA49630}"/>
                  </a:ext>
                </a:extLst>
              </p:cNvPr>
              <p:cNvSpPr/>
              <p:nvPr/>
            </p:nvSpPr>
            <p:spPr>
              <a:xfrm>
                <a:off x="0" y="1133280"/>
                <a:ext cx="1666800" cy="1038240"/>
              </a:xfrm>
              <a:custGeom>
                <a:avLst/>
                <a:gdLst>
                  <a:gd name="f0" fmla="val 0"/>
                  <a:gd name="f1" fmla="val 175"/>
                  <a:gd name="f2" fmla="val 109"/>
                  <a:gd name="f3" fmla="val 9"/>
                  <a:gd name="f4" fmla="val 3"/>
                  <a:gd name="f5" fmla="val 18"/>
                  <a:gd name="f6" fmla="val 1"/>
                  <a:gd name="f7" fmla="val 36"/>
                  <a:gd name="f8" fmla="val 54"/>
                  <a:gd name="f9" fmla="val 73"/>
                  <a:gd name="f10" fmla="val 91"/>
                  <a:gd name="f11" fmla="val 55"/>
                </a:gdLst>
                <a:ahLst/>
                <a:cxnLst>
                  <a:cxn ang="3cd4">
                    <a:pos x="hc" y="t"/>
                  </a:cxn>
                  <a:cxn ang="0">
                    <a:pos x="r" y="vc"/>
                  </a:cxn>
                  <a:cxn ang="cd4">
                    <a:pos x="hc" y="b"/>
                  </a:cxn>
                  <a:cxn ang="cd2">
                    <a:pos x="l" y="vc"/>
                  </a:cxn>
                </a:cxnLst>
                <a:rect l="l" t="t" r="r" b="b"/>
                <a:pathLst>
                  <a:path w="175" h="109">
                    <a:moveTo>
                      <a:pt x="f3" y="f0"/>
                    </a:moveTo>
                    <a:cubicBezTo>
                      <a:pt x="f4" y="f5"/>
                      <a:pt x="f6" y="f7"/>
                      <a:pt x="f6" y="f8"/>
                    </a:cubicBezTo>
                    <a:cubicBezTo>
                      <a:pt x="f0" y="f9"/>
                      <a:pt x="f4" y="f10"/>
                      <a:pt x="f3" y="f2"/>
                    </a:cubicBezTo>
                    <a:lnTo>
                      <a:pt x="f1" y="f11"/>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48" name="Freeform 1525532393">
                <a:extLst>
                  <a:ext uri="{FF2B5EF4-FFF2-40B4-BE49-F238E27FC236}">
                    <a16:creationId xmlns:a16="http://schemas.microsoft.com/office/drawing/2014/main" id="{8DD27087-10C6-2A20-8562-714BB73C73DB}"/>
                  </a:ext>
                </a:extLst>
              </p:cNvPr>
              <p:cNvSpPr/>
              <p:nvPr/>
            </p:nvSpPr>
            <p:spPr>
              <a:xfrm>
                <a:off x="84576" y="314279"/>
                <a:ext cx="1581120" cy="1343161"/>
              </a:xfrm>
              <a:custGeom>
                <a:avLst/>
                <a:gdLst>
                  <a:gd name="f0" fmla="val 0"/>
                  <a:gd name="f1" fmla="val 166"/>
                  <a:gd name="f2" fmla="val 141"/>
                  <a:gd name="f3" fmla="val 64"/>
                  <a:gd name="f4" fmla="val 34"/>
                  <a:gd name="f5" fmla="val 21"/>
                  <a:gd name="f6" fmla="val 12"/>
                  <a:gd name="f7" fmla="val 51"/>
                  <a:gd name="f8" fmla="val 86"/>
                </a:gdLst>
                <a:ahLst/>
                <a:cxnLst>
                  <a:cxn ang="3cd4">
                    <a:pos x="hc" y="t"/>
                  </a:cxn>
                  <a:cxn ang="0">
                    <a:pos x="r" y="vc"/>
                  </a:cxn>
                  <a:cxn ang="cd4">
                    <a:pos x="hc" y="b"/>
                  </a:cxn>
                  <a:cxn ang="cd2">
                    <a:pos x="l" y="vc"/>
                  </a:cxn>
                </a:cxnLst>
                <a:rect l="l" t="t" r="r" b="b"/>
                <a:pathLst>
                  <a:path w="166" h="141">
                    <a:moveTo>
                      <a:pt x="f3" y="f0"/>
                    </a:moveTo>
                    <a:cubicBezTo>
                      <a:pt x="f4" y="f5"/>
                      <a:pt x="f6" y="f7"/>
                      <a:pt x="f0" y="f8"/>
                    </a:cubicBezTo>
                    <a:lnTo>
                      <a:pt x="f1" y="f2"/>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pPr marL="0" marR="0" algn="l" rtl="1">
                  <a:lnSpc>
                    <a:spcPct val="107000"/>
                  </a:lnSpc>
                  <a:spcBef>
                    <a:spcPts val="0"/>
                  </a:spcBef>
                  <a:spcAft>
                    <a:spcPts val="0"/>
                  </a:spcAft>
                </a:pPr>
                <a:r>
                  <a:rPr lang="en-US" sz="2000" b="1">
                    <a:solidFill>
                      <a:srgbClr val="FF0000"/>
                    </a:solidFill>
                    <a:effectLst/>
                    <a:latin typeface="Calibri" panose="020F0502020204030204" pitchFamily="34" charset="0"/>
                    <a:ea typeface="Calibri" panose="020F0502020204030204" pitchFamily="34" charset="0"/>
                    <a:cs typeface="Arial" panose="020B0604020202020204" pitchFamily="34" charset="0"/>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49" name="Freeform 1525532396">
                <a:extLst>
                  <a:ext uri="{FF2B5EF4-FFF2-40B4-BE49-F238E27FC236}">
                    <a16:creationId xmlns:a16="http://schemas.microsoft.com/office/drawing/2014/main" id="{6272C3B0-69A5-BFDC-5249-89C6539AC5E5}"/>
                  </a:ext>
                </a:extLst>
              </p:cNvPr>
              <p:cNvSpPr/>
              <p:nvPr/>
            </p:nvSpPr>
            <p:spPr>
              <a:xfrm>
                <a:off x="695159" y="0"/>
                <a:ext cx="971640" cy="1657439"/>
              </a:xfrm>
              <a:custGeom>
                <a:avLst/>
                <a:gdLst>
                  <a:gd name="f0" fmla="val 0"/>
                  <a:gd name="f1" fmla="val 102"/>
                  <a:gd name="f2" fmla="val 174"/>
                  <a:gd name="f3" fmla="val 101"/>
                  <a:gd name="f4" fmla="val 65"/>
                  <a:gd name="f5" fmla="val 29"/>
                  <a:gd name="f6" fmla="val 11"/>
                  <a:gd name="f7" fmla="val 33"/>
                </a:gdLst>
                <a:ahLst/>
                <a:cxnLst>
                  <a:cxn ang="3cd4">
                    <a:pos x="hc" y="t"/>
                  </a:cxn>
                  <a:cxn ang="0">
                    <a:pos x="r" y="vc"/>
                  </a:cxn>
                  <a:cxn ang="cd4">
                    <a:pos x="hc" y="b"/>
                  </a:cxn>
                  <a:cxn ang="cd2">
                    <a:pos x="l" y="vc"/>
                  </a:cxn>
                </a:cxnLst>
                <a:rect l="l" t="t" r="r" b="b"/>
                <a:pathLst>
                  <a:path w="102" h="174">
                    <a:moveTo>
                      <a:pt x="f3" y="f0"/>
                    </a:moveTo>
                    <a:cubicBezTo>
                      <a:pt x="f4" y="f0"/>
                      <a:pt x="f5" y="f6"/>
                      <a:pt x="f0" y="f7"/>
                    </a:cubicBezTo>
                    <a:lnTo>
                      <a:pt x="f1" y="f2"/>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50" name="Freeform 1525532397">
                <a:extLst>
                  <a:ext uri="{FF2B5EF4-FFF2-40B4-BE49-F238E27FC236}">
                    <a16:creationId xmlns:a16="http://schemas.microsoft.com/office/drawing/2014/main" id="{734767E3-B1BC-23C7-C6CF-5F0794A99DEF}"/>
                  </a:ext>
                </a:extLst>
              </p:cNvPr>
              <p:cNvSpPr/>
              <p:nvPr/>
            </p:nvSpPr>
            <p:spPr>
              <a:xfrm>
                <a:off x="1666800" y="0"/>
                <a:ext cx="961919" cy="1657439"/>
              </a:xfrm>
              <a:custGeom>
                <a:avLst/>
                <a:gdLst>
                  <a:gd name="f0" fmla="val 0"/>
                  <a:gd name="f1" fmla="val 101"/>
                  <a:gd name="f2" fmla="val 174"/>
                  <a:gd name="f3" fmla="val 33"/>
                  <a:gd name="f4" fmla="val 72"/>
                  <a:gd name="f5" fmla="val 11"/>
                  <a:gd name="f6" fmla="val 36"/>
                </a:gdLst>
                <a:ahLst/>
                <a:cxnLst>
                  <a:cxn ang="3cd4">
                    <a:pos x="hc" y="t"/>
                  </a:cxn>
                  <a:cxn ang="0">
                    <a:pos x="r" y="vc"/>
                  </a:cxn>
                  <a:cxn ang="cd4">
                    <a:pos x="hc" y="b"/>
                  </a:cxn>
                  <a:cxn ang="cd2">
                    <a:pos x="l" y="vc"/>
                  </a:cxn>
                </a:cxnLst>
                <a:rect l="l" t="t" r="r" b="b"/>
                <a:pathLst>
                  <a:path w="101" h="174">
                    <a:moveTo>
                      <a:pt x="f1" y="f3"/>
                    </a:moveTo>
                    <a:cubicBezTo>
                      <a:pt x="f4" y="f5"/>
                      <a:pt x="f6" y="f0"/>
                      <a:pt x="f0" y="f0"/>
                    </a:cubicBezTo>
                    <a:lnTo>
                      <a:pt x="f0" y="f2"/>
                    </a:lnTo>
                    <a:lnTo>
                      <a:pt x="f1" y="f3"/>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51" name="Freeform 1525532398">
                <a:extLst>
                  <a:ext uri="{FF2B5EF4-FFF2-40B4-BE49-F238E27FC236}">
                    <a16:creationId xmlns:a16="http://schemas.microsoft.com/office/drawing/2014/main" id="{E06E6AF1-F63A-7F66-A964-DD0AD7F56D49}"/>
                  </a:ext>
                </a:extLst>
              </p:cNvPr>
              <p:cNvSpPr/>
              <p:nvPr/>
            </p:nvSpPr>
            <p:spPr>
              <a:xfrm>
                <a:off x="1666800" y="314279"/>
                <a:ext cx="1571759" cy="1343160"/>
              </a:xfrm>
              <a:custGeom>
                <a:avLst/>
                <a:gdLst>
                  <a:gd name="f0" fmla="val 0"/>
                  <a:gd name="f1" fmla="val 165"/>
                  <a:gd name="f2" fmla="val 141"/>
                  <a:gd name="f3" fmla="val 86"/>
                  <a:gd name="f4" fmla="val 153"/>
                  <a:gd name="f5" fmla="val 51"/>
                  <a:gd name="f6" fmla="val 131"/>
                  <a:gd name="f7" fmla="val 21"/>
                  <a:gd name="f8" fmla="val 101"/>
                </a:gdLst>
                <a:ahLst/>
                <a:cxnLst>
                  <a:cxn ang="3cd4">
                    <a:pos x="hc" y="t"/>
                  </a:cxn>
                  <a:cxn ang="0">
                    <a:pos x="r" y="vc"/>
                  </a:cxn>
                  <a:cxn ang="cd4">
                    <a:pos x="hc" y="b"/>
                  </a:cxn>
                  <a:cxn ang="cd2">
                    <a:pos x="l" y="vc"/>
                  </a:cxn>
                </a:cxnLst>
                <a:rect l="l" t="t" r="r" b="b"/>
                <a:pathLst>
                  <a:path w="165" h="141">
                    <a:moveTo>
                      <a:pt x="f1" y="f3"/>
                    </a:moveTo>
                    <a:cubicBezTo>
                      <a:pt x="f4" y="f5"/>
                      <a:pt x="f6" y="f7"/>
                      <a:pt x="f8" y="f0"/>
                    </a:cubicBezTo>
                    <a:lnTo>
                      <a:pt x="f0" y="f2"/>
                    </a:lnTo>
                    <a:lnTo>
                      <a:pt x="f1" y="f3"/>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52" name="Freeform 1525532399">
                <a:extLst>
                  <a:ext uri="{FF2B5EF4-FFF2-40B4-BE49-F238E27FC236}">
                    <a16:creationId xmlns:a16="http://schemas.microsoft.com/office/drawing/2014/main" id="{65C1BEA6-5F88-2736-60C9-00989980F9DD}"/>
                  </a:ext>
                </a:extLst>
              </p:cNvPr>
              <p:cNvSpPr/>
              <p:nvPr/>
            </p:nvSpPr>
            <p:spPr>
              <a:xfrm>
                <a:off x="1666800" y="1133280"/>
                <a:ext cx="1657439" cy="1038240"/>
              </a:xfrm>
              <a:custGeom>
                <a:avLst/>
                <a:gdLst>
                  <a:gd name="f0" fmla="val 0"/>
                  <a:gd name="f1" fmla="val 174"/>
                  <a:gd name="f2" fmla="val 109"/>
                  <a:gd name="f3" fmla="val 165"/>
                  <a:gd name="f4" fmla="val 171"/>
                  <a:gd name="f5" fmla="val 91"/>
                  <a:gd name="f6" fmla="val 73"/>
                  <a:gd name="f7" fmla="val 55"/>
                  <a:gd name="f8" fmla="val 36"/>
                  <a:gd name="f9" fmla="val 18"/>
                </a:gdLst>
                <a:ahLst/>
                <a:cxnLst>
                  <a:cxn ang="3cd4">
                    <a:pos x="hc" y="t"/>
                  </a:cxn>
                  <a:cxn ang="0">
                    <a:pos x="r" y="vc"/>
                  </a:cxn>
                  <a:cxn ang="cd4">
                    <a:pos x="hc" y="b"/>
                  </a:cxn>
                  <a:cxn ang="cd2">
                    <a:pos x="l" y="vc"/>
                  </a:cxn>
                </a:cxnLst>
                <a:rect l="l" t="t" r="r" b="b"/>
                <a:pathLst>
                  <a:path w="174" h="109">
                    <a:moveTo>
                      <a:pt x="f3" y="f2"/>
                    </a:moveTo>
                    <a:cubicBezTo>
                      <a:pt x="f4" y="f5"/>
                      <a:pt x="f1" y="f6"/>
                      <a:pt x="f1" y="f7"/>
                    </a:cubicBezTo>
                    <a:cubicBezTo>
                      <a:pt x="f1" y="f8"/>
                      <a:pt x="f4" y="f9"/>
                      <a:pt x="f3" y="f0"/>
                    </a:cubicBezTo>
                    <a:lnTo>
                      <a:pt x="f0" y="f7"/>
                    </a:lnTo>
                    <a:lnTo>
                      <a:pt x="f3" y="f2"/>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53" name="Freeform 1525532400">
                <a:extLst>
                  <a:ext uri="{FF2B5EF4-FFF2-40B4-BE49-F238E27FC236}">
                    <a16:creationId xmlns:a16="http://schemas.microsoft.com/office/drawing/2014/main" id="{D4C92DF7-4C13-A252-A630-83BE55DF7C36}"/>
                  </a:ext>
                </a:extLst>
              </p:cNvPr>
              <p:cNvSpPr/>
              <p:nvPr/>
            </p:nvSpPr>
            <p:spPr>
              <a:xfrm>
                <a:off x="1708173" y="1657440"/>
                <a:ext cx="1571759" cy="1333440"/>
              </a:xfrm>
              <a:custGeom>
                <a:avLst/>
                <a:gdLst>
                  <a:gd name="f0" fmla="val 0"/>
                  <a:gd name="f1" fmla="val 165"/>
                  <a:gd name="f2" fmla="val 140"/>
                  <a:gd name="f3" fmla="val 101"/>
                  <a:gd name="f4" fmla="val 131"/>
                  <a:gd name="f5" fmla="val 119"/>
                  <a:gd name="f6" fmla="val 153"/>
                  <a:gd name="f7" fmla="val 89"/>
                  <a:gd name="f8" fmla="val 54"/>
                </a:gdLst>
                <a:ahLst/>
                <a:cxnLst>
                  <a:cxn ang="3cd4">
                    <a:pos x="hc" y="t"/>
                  </a:cxn>
                  <a:cxn ang="0">
                    <a:pos x="r" y="vc"/>
                  </a:cxn>
                  <a:cxn ang="cd4">
                    <a:pos x="hc" y="b"/>
                  </a:cxn>
                  <a:cxn ang="cd2">
                    <a:pos x="l" y="vc"/>
                  </a:cxn>
                </a:cxnLst>
                <a:rect l="l" t="t" r="r" b="b"/>
                <a:pathLst>
                  <a:path w="165" h="140">
                    <a:moveTo>
                      <a:pt x="f3" y="f2"/>
                    </a:moveTo>
                    <a:cubicBezTo>
                      <a:pt x="f4" y="f5"/>
                      <a:pt x="f6" y="f7"/>
                      <a:pt x="f1" y="f8"/>
                    </a:cubicBezTo>
                    <a:lnTo>
                      <a:pt x="f0" y="f0"/>
                    </a:lnTo>
                    <a:lnTo>
                      <a:pt x="f3" y="f2"/>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54" name="Freeform 1525532401">
                <a:extLst>
                  <a:ext uri="{FF2B5EF4-FFF2-40B4-BE49-F238E27FC236}">
                    <a16:creationId xmlns:a16="http://schemas.microsoft.com/office/drawing/2014/main" id="{732BE88A-6DFC-9ECC-B4B1-88124ACE4A35}"/>
                  </a:ext>
                </a:extLst>
              </p:cNvPr>
              <p:cNvSpPr/>
              <p:nvPr/>
            </p:nvSpPr>
            <p:spPr>
              <a:xfrm>
                <a:off x="1301760" y="1292040"/>
                <a:ext cx="720719" cy="720719"/>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FFFFFF"/>
                </a:solidFill>
                <a:prstDash val="solid"/>
                <a:miter/>
              </a:ln>
            </p:spPr>
            <p:txBody>
              <a:bodyPr vert="horz" wrap="none" lIns="90000" tIns="46800" rIns="90000" bIns="46800" anchor="ctr" anchorCtr="0" compatLnSpc="0">
                <a:noAutofit/>
              </a:bodyPr>
              <a:lstStyle/>
              <a:p>
                <a:endParaRPr lang="en-US"/>
              </a:p>
            </p:txBody>
          </p:sp>
          <p:sp>
            <p:nvSpPr>
              <p:cNvPr id="55" name="Freeform 1525532402">
                <a:extLst>
                  <a:ext uri="{FF2B5EF4-FFF2-40B4-BE49-F238E27FC236}">
                    <a16:creationId xmlns:a16="http://schemas.microsoft.com/office/drawing/2014/main" id="{18BCABA1-AE68-BA50-03BB-38BEA733FA35}"/>
                  </a:ext>
                </a:extLst>
              </p:cNvPr>
              <p:cNvSpPr/>
              <p:nvPr/>
            </p:nvSpPr>
            <p:spPr>
              <a:xfrm>
                <a:off x="1589039" y="1579320"/>
                <a:ext cx="144360" cy="14472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000000"/>
              </a:solidFill>
              <a:ln w="9360">
                <a:solidFill>
                  <a:srgbClr val="000000"/>
                </a:solidFill>
                <a:prstDash val="solid"/>
                <a:miter/>
              </a:ln>
            </p:spPr>
            <p:txBody>
              <a:bodyPr vert="horz" wrap="none" lIns="90000" tIns="46800" rIns="90000" bIns="46800" anchor="ctr" anchorCtr="0" compatLnSpc="0">
                <a:noAutofit/>
              </a:bodyPr>
              <a:lstStyle/>
              <a:p>
                <a:endParaRPr lang="en-US"/>
              </a:p>
            </p:txBody>
          </p:sp>
          <p:sp>
            <p:nvSpPr>
              <p:cNvPr id="56" name="Freeform 1525532403">
                <a:extLst>
                  <a:ext uri="{FF2B5EF4-FFF2-40B4-BE49-F238E27FC236}">
                    <a16:creationId xmlns:a16="http://schemas.microsoft.com/office/drawing/2014/main" id="{7303CF17-4435-CD53-7A41-B27E7A58C211}"/>
                  </a:ext>
                </a:extLst>
              </p:cNvPr>
              <p:cNvSpPr/>
              <p:nvPr/>
            </p:nvSpPr>
            <p:spPr>
              <a:xfrm>
                <a:off x="644740" y="2148891"/>
                <a:ext cx="2140625" cy="84198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0">
                <a:noAutofit/>
              </a:bodyPr>
              <a:lstStyle/>
              <a:p>
                <a:pPr marL="0" marR="0" algn="ctr" rtl="1">
                  <a:lnSpc>
                    <a:spcPct val="107000"/>
                  </a:lnSpc>
                  <a:spcBef>
                    <a:spcPts val="0"/>
                  </a:spcBef>
                  <a:spcAft>
                    <a:spcPts val="0"/>
                  </a:spcAft>
                </a:pPr>
                <a:r>
                  <a:rPr lang="en-US" sz="900" b="1">
                    <a:solidFill>
                      <a:srgbClr val="FF0000"/>
                    </a:solidFill>
                    <a:effectLst/>
                    <a:latin typeface="Arial Black" panose="020B0A04020102020204" pitchFamily="34" charset="0"/>
                    <a:ea typeface="Calibri" panose="020F0502020204030204" pitchFamily="34" charset="0"/>
                    <a:cs typeface="Arial" panose="020B0604020202020204" pitchFamily="34" charset="0"/>
                  </a:rPr>
                  <a:t>CR</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r>
                  <a:rPr lang="en-US" sz="900" b="1">
                    <a:solidFill>
                      <a:srgbClr val="FF0000"/>
                    </a:solidFill>
                    <a:effectLst/>
                    <a:latin typeface="Arial Black" panose="020B0A04020102020204" pitchFamily="34" charset="0"/>
                    <a:ea typeface="Calibri" panose="020F0502020204030204" pitchFamily="34" charset="0"/>
                    <a:cs typeface="Arial" panose="020B0604020202020204" pitchFamily="34" charset="0"/>
                  </a:rPr>
                  <a:t>Ratios</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hangingPunct="0">
                  <a:spcBef>
                    <a:spcPts val="0"/>
                  </a:spcBef>
                  <a:spcAft>
                    <a:spcPts val="0"/>
                  </a:spcAft>
                </a:pPr>
                <a:r>
                  <a:rPr lang="en-US" sz="900" b="1" kern="1200">
                    <a:solidFill>
                      <a:srgbClr val="0085B2"/>
                    </a:solidFill>
                    <a:effectLst/>
                    <a:latin typeface="Arial Black" panose="020B0A04020102020204" pitchFamily="34" charset="0"/>
                    <a:ea typeface="Arial Unicode MS"/>
                    <a:cs typeface="Tahoma" panose="020B0604030504040204" pitchFamily="34" charset="0"/>
                  </a:rPr>
                  <a:t>%</a:t>
                </a:r>
                <a:endParaRPr lang="en-US" sz="1200">
                  <a:effectLst/>
                  <a:latin typeface="Times New Roman" panose="02020603050405020304" pitchFamily="18" charset="0"/>
                  <a:ea typeface="Times New Roman" panose="02020603050405020304" pitchFamily="18" charset="0"/>
                </a:endParaRPr>
              </a:p>
            </p:txBody>
          </p:sp>
        </p:grpSp>
        <p:cxnSp>
          <p:nvCxnSpPr>
            <p:cNvPr id="45" name="Straight Connector 44">
              <a:extLst>
                <a:ext uri="{FF2B5EF4-FFF2-40B4-BE49-F238E27FC236}">
                  <a16:creationId xmlns:a16="http://schemas.microsoft.com/office/drawing/2014/main" id="{1769A112-52A7-B0E3-0C8B-36278C6DC63B}"/>
                </a:ext>
              </a:extLst>
            </p:cNvPr>
            <p:cNvCxnSpPr/>
            <p:nvPr/>
          </p:nvCxnSpPr>
          <p:spPr>
            <a:xfrm flipH="1" flipV="1">
              <a:off x="707507" y="710038"/>
              <a:ext cx="581217" cy="328189"/>
            </a:xfrm>
            <a:prstGeom prst="line">
              <a:avLst/>
            </a:prstGeom>
            <a:noFill/>
            <a:ln w="57240">
              <a:solidFill>
                <a:srgbClr val="000000"/>
              </a:solidFill>
              <a:prstDash val="solid"/>
              <a:miter/>
              <a:tailEnd type="arrow"/>
            </a:ln>
          </p:spPr>
        </p:cxnSp>
      </p:grpSp>
      <p:pic>
        <p:nvPicPr>
          <p:cNvPr id="57" name="Picture 56">
            <a:extLst>
              <a:ext uri="{FF2B5EF4-FFF2-40B4-BE49-F238E27FC236}">
                <a16:creationId xmlns:a16="http://schemas.microsoft.com/office/drawing/2014/main" id="{8179900C-ABBC-E680-3FC9-936E31159B5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751299" y="2098697"/>
            <a:ext cx="2724850" cy="1927407"/>
          </a:xfrm>
          <a:prstGeom prst="rect">
            <a:avLst/>
          </a:prstGeom>
          <a:noFill/>
          <a:ln>
            <a:noFill/>
          </a:ln>
        </p:spPr>
      </p:pic>
      <p:grpSp>
        <p:nvGrpSpPr>
          <p:cNvPr id="39" name="Group 38">
            <a:extLst>
              <a:ext uri="{FF2B5EF4-FFF2-40B4-BE49-F238E27FC236}">
                <a16:creationId xmlns:a16="http://schemas.microsoft.com/office/drawing/2014/main" id="{74222C78-8C13-654A-CB34-DC70DA675C12}"/>
              </a:ext>
            </a:extLst>
          </p:cNvPr>
          <p:cNvGrpSpPr/>
          <p:nvPr/>
        </p:nvGrpSpPr>
        <p:grpSpPr>
          <a:xfrm>
            <a:off x="0" y="6502121"/>
            <a:ext cx="12192000" cy="381000"/>
            <a:chOff x="0" y="6502121"/>
            <a:chExt cx="12192000" cy="381000"/>
          </a:xfrm>
        </p:grpSpPr>
        <p:sp>
          <p:nvSpPr>
            <p:cNvPr id="58" name="TextBox 57">
              <a:extLst>
                <a:ext uri="{FF2B5EF4-FFF2-40B4-BE49-F238E27FC236}">
                  <a16:creationId xmlns:a16="http://schemas.microsoft.com/office/drawing/2014/main" id="{A6D90D73-7FE9-54B4-50D7-98FA71F4927F}"/>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5                                                    Financial Ratio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59" name="Group 58">
              <a:extLst>
                <a:ext uri="{FF2B5EF4-FFF2-40B4-BE49-F238E27FC236}">
                  <a16:creationId xmlns:a16="http://schemas.microsoft.com/office/drawing/2014/main" id="{66244C03-06CC-6E6B-C0E3-C2D13CD13912}"/>
                </a:ext>
              </a:extLst>
            </p:cNvPr>
            <p:cNvGrpSpPr/>
            <p:nvPr/>
          </p:nvGrpSpPr>
          <p:grpSpPr>
            <a:xfrm>
              <a:off x="0" y="6502121"/>
              <a:ext cx="12192000" cy="381000"/>
              <a:chOff x="0" y="6502121"/>
              <a:chExt cx="12192000" cy="381000"/>
            </a:xfrm>
          </p:grpSpPr>
          <p:cxnSp>
            <p:nvCxnSpPr>
              <p:cNvPr id="60" name="Straight Connector 59">
                <a:extLst>
                  <a:ext uri="{FF2B5EF4-FFF2-40B4-BE49-F238E27FC236}">
                    <a16:creationId xmlns:a16="http://schemas.microsoft.com/office/drawing/2014/main" id="{C8330772-D5EC-D735-37AD-82C26C54B140}"/>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2FB513FB-C2FD-3D82-6B83-3DA55786A866}"/>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2423642906"/>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1000"/>
                                        <p:tgtEl>
                                          <p:spTgt spid="42"/>
                                        </p:tgtEl>
                                      </p:cBhvr>
                                    </p:animEffect>
                                    <p:anim calcmode="lin" valueType="num">
                                      <p:cBhvr>
                                        <p:cTn id="8" dur="1000" fill="hold"/>
                                        <p:tgtEl>
                                          <p:spTgt spid="42"/>
                                        </p:tgtEl>
                                        <p:attrNameLst>
                                          <p:attrName>ppt_x</p:attrName>
                                        </p:attrNameLst>
                                      </p:cBhvr>
                                      <p:tavLst>
                                        <p:tav tm="0">
                                          <p:val>
                                            <p:strVal val="#ppt_x"/>
                                          </p:val>
                                        </p:tav>
                                        <p:tav tm="100000">
                                          <p:val>
                                            <p:strVal val="#ppt_x"/>
                                          </p:val>
                                        </p:tav>
                                      </p:tavLst>
                                    </p:anim>
                                    <p:anim calcmode="lin" valueType="num">
                                      <p:cBhvr>
                                        <p:cTn id="9"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7"/>
                                        </p:tgtEl>
                                        <p:attrNameLst>
                                          <p:attrName>style.visibility</p:attrName>
                                        </p:attrNameLst>
                                      </p:cBhvr>
                                      <p:to>
                                        <p:strVal val="visible"/>
                                      </p:to>
                                    </p:set>
                                    <p:animEffect transition="in" filter="fade">
                                      <p:cBhvr>
                                        <p:cTn id="14" dur="1000"/>
                                        <p:tgtEl>
                                          <p:spTgt spid="57"/>
                                        </p:tgtEl>
                                      </p:cBhvr>
                                    </p:animEffect>
                                    <p:anim calcmode="lin" valueType="num">
                                      <p:cBhvr>
                                        <p:cTn id="15" dur="1000" fill="hold"/>
                                        <p:tgtEl>
                                          <p:spTgt spid="57"/>
                                        </p:tgtEl>
                                        <p:attrNameLst>
                                          <p:attrName>ppt_x</p:attrName>
                                        </p:attrNameLst>
                                      </p:cBhvr>
                                      <p:tavLst>
                                        <p:tav tm="0">
                                          <p:val>
                                            <p:strVal val="#ppt_x"/>
                                          </p:val>
                                        </p:tav>
                                        <p:tav tm="100000">
                                          <p:val>
                                            <p:strVal val="#ppt_x"/>
                                          </p:val>
                                        </p:tav>
                                      </p:tavLst>
                                    </p:anim>
                                    <p:anim calcmode="lin" valueType="num">
                                      <p:cBhvr>
                                        <p:cTn id="16"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1000"/>
                                        <p:tgtEl>
                                          <p:spTgt spid="43"/>
                                        </p:tgtEl>
                                      </p:cBhvr>
                                    </p:animEffect>
                                    <p:anim calcmode="lin" valueType="num">
                                      <p:cBhvr>
                                        <p:cTn id="22" dur="1000" fill="hold"/>
                                        <p:tgtEl>
                                          <p:spTgt spid="43"/>
                                        </p:tgtEl>
                                        <p:attrNameLst>
                                          <p:attrName>ppt_x</p:attrName>
                                        </p:attrNameLst>
                                      </p:cBhvr>
                                      <p:tavLst>
                                        <p:tav tm="0">
                                          <p:val>
                                            <p:strVal val="#ppt_x"/>
                                          </p:val>
                                        </p:tav>
                                        <p:tav tm="100000">
                                          <p:val>
                                            <p:strVal val="#ppt_x"/>
                                          </p:val>
                                        </p:tav>
                                      </p:tavLst>
                                    </p:anim>
                                    <p:anim calcmode="lin" valueType="num">
                                      <p:cBhvr>
                                        <p:cTn id="23"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211834" y="1733082"/>
            <a:ext cx="9664070" cy="4621744"/>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algn="ctr">
              <a:spcBef>
                <a:spcPts val="0"/>
              </a:spcBef>
              <a:spcAft>
                <a:spcPts val="0"/>
              </a:spcAft>
            </a:pPr>
            <a:endParaRPr lang="en-US" sz="18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lgn="ctr">
              <a:spcBef>
                <a:spcPts val="0"/>
              </a:spcBef>
              <a:spcAft>
                <a:spcPts val="0"/>
              </a:spcAft>
            </a:pPr>
            <a:endParaRPr lang="en-US" dirty="0">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spcBef>
                <a:spcPts val="0"/>
              </a:spcBef>
              <a:spcAft>
                <a:spcPts val="0"/>
              </a:spcAft>
            </a:pPr>
            <a:r>
              <a:rPr lang="en-US" sz="20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rPr>
              <a:t>5-3-1: Current Ratio</a:t>
            </a:r>
            <a:endParaRPr lang="en-US" sz="2000" dirty="0">
              <a:effectLst/>
              <a:latin typeface="Times New Roman" panose="02020603050405020304" pitchFamily="18" charset="0"/>
              <a:ea typeface="Times New Roman" panose="02020603050405020304" pitchFamily="18" charset="0"/>
            </a:endParaRPr>
          </a:p>
          <a:p>
            <a:pPr marL="0" marR="0" algn="just" rtl="0">
              <a:lnSpc>
                <a:spcPct val="107000"/>
              </a:lnSpc>
              <a:spcBef>
                <a:spcPts val="0"/>
              </a:spcBef>
              <a:spcAft>
                <a:spcPts val="800"/>
              </a:spcAft>
              <a:tabLst>
                <a:tab pos="1533525" algn="l"/>
              </a:tabLs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following is shown by these results1.</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0">
              <a:lnSpc>
                <a:spcPct val="107000"/>
              </a:lnSpc>
              <a:spcBef>
                <a:spcPts val="0"/>
              </a:spcBef>
              <a:spcAft>
                <a:spcPts val="800"/>
              </a:spcAft>
              <a:buFont typeface="Symbol" panose="05050102010706020507" pitchFamily="18" charset="2"/>
              <a:buChar char=""/>
              <a:tabLst>
                <a:tab pos="1533525" algn="l"/>
              </a:tabLs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current ratio at the end of year 1 was rather low. The company held BD1 in cash and other current assets for every BD1 it owed in current liabilities.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0">
              <a:lnSpc>
                <a:spcPct val="107000"/>
              </a:lnSpc>
              <a:spcBef>
                <a:spcPts val="0"/>
              </a:spcBef>
              <a:spcAft>
                <a:spcPts val="800"/>
              </a:spcAft>
              <a:tabLst>
                <a:tab pos="1533525" algn="l"/>
              </a:tabLs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Although the company could pay off its short-term debts from its current assets it had very little working capital </a:t>
            </a:r>
            <a:r>
              <a:rPr lang="en-US"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(current assets – current liabilities)</a:t>
            </a: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left over to meet any unexpected bills, for example a higher than anticipated electricity charge or equipment repair bill.</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0">
              <a:lnSpc>
                <a:spcPct val="107000"/>
              </a:lnSpc>
              <a:spcBef>
                <a:spcPts val="0"/>
              </a:spcBef>
              <a:spcAft>
                <a:spcPts val="800"/>
              </a:spcAft>
              <a:tabLst>
                <a:tab pos="1533525" algn="l"/>
              </a:tabLs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0">
              <a:lnSpc>
                <a:spcPct val="107000"/>
              </a:lnSpc>
              <a:spcBef>
                <a:spcPts val="0"/>
              </a:spcBef>
              <a:spcAft>
                <a:spcPts val="800"/>
              </a:spcAft>
              <a:buFont typeface="Symbol" panose="05050102010706020507" pitchFamily="18" charset="2"/>
              <a:buChar char=""/>
              <a:tabLst>
                <a:tab pos="1533525" algn="l"/>
              </a:tabLs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By the end of year 2 the managers of Fahad</a:t>
            </a:r>
            <a:r>
              <a:rPr lang="en-US"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Ltd had reduced the current liabilities to BD25 million and increased current assets to BD50 million. It did this by increasing cash sales and holding more cash in reserve. This means it will held now BD2 in current assets for every BD1 also owed in current liabilities.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endParaRPr lang="en-US" sz="20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342900" marR="0" lvl="0" indent="-342900" algn="l" rtl="0">
              <a:lnSpc>
                <a:spcPct val="130000"/>
              </a:lnSpc>
              <a:spcBef>
                <a:spcPts val="0"/>
              </a:spcBef>
              <a:spcAft>
                <a:spcPts val="0"/>
              </a:spcAft>
              <a:buClr>
                <a:srgbClr val="002060"/>
              </a:buClr>
              <a:buFont typeface="Webdings" panose="05030102010509060703" pitchFamily="18" charset="2"/>
              <a:buChar char="4"/>
              <a:tabLst>
                <a:tab pos="3420745" algn="l"/>
                <a:tab pos="3514725" algn="l"/>
              </a:tabLs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30000"/>
              </a:lnSpc>
              <a:spcBef>
                <a:spcPts val="0"/>
              </a:spcBef>
              <a:spcAft>
                <a:spcPts val="0"/>
              </a:spcAft>
              <a:tabLst>
                <a:tab pos="2971800" algn="ctr"/>
              </a:tabLst>
            </a:pPr>
            <a:endParaRPr lang="en-US" sz="20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0" marR="0" rtl="0">
              <a:lnSpc>
                <a:spcPct val="130000"/>
              </a:lnSpc>
              <a:spcBef>
                <a:spcPts val="0"/>
              </a:spcBef>
              <a:spcAft>
                <a:spcPts val="0"/>
              </a:spcAft>
              <a:tabLst>
                <a:tab pos="2971800" algn="ctr"/>
              </a:tabLs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39918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2" action="ppaction://hlinksldjump"/>
            <a:extLst>
              <a:ext uri="{FF2B5EF4-FFF2-40B4-BE49-F238E27FC236}">
                <a16:creationId xmlns:a16="http://schemas.microsoft.com/office/drawing/2014/main" id="{23D3EE09-8411-4223-ABFE-66C8968A89D0}"/>
              </a:ext>
            </a:extLst>
          </p:cNvPr>
          <p:cNvSpPr/>
          <p:nvPr/>
        </p:nvSpPr>
        <p:spPr>
          <a:xfrm>
            <a:off x="9875904" y="304003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57413" y="391112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2"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248409" y="416917"/>
            <a:ext cx="8120766" cy="831125"/>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342900" marR="0" lvl="0" indent="-342900" algn="just" rtl="0">
              <a:lnSpc>
                <a:spcPct val="200000"/>
              </a:lnSpc>
              <a:spcBef>
                <a:spcPts val="0"/>
              </a:spcBef>
              <a:spcAft>
                <a:spcPts val="800"/>
              </a:spcAft>
              <a:buClr>
                <a:srgbClr val="FFFFFF"/>
              </a:buClr>
              <a:buSzPts val="1100"/>
              <a:buFont typeface="Times New Roman" panose="02020603050405020304" pitchFamily="18" charset="0"/>
              <a:buChar char="►"/>
            </a:pPr>
            <a:r>
              <a:rPr lang="en-US" sz="28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calculation and analyze profitability ratios.</a:t>
            </a:r>
            <a:endParaRPr lang="en-US" sz="2800" b="1" dirty="0">
              <a:solidFill>
                <a:srgbClr val="FFFF00"/>
              </a:solidFill>
              <a:effectLst/>
              <a:uFill>
                <a:solidFill>
                  <a:srgbClr val="5B9BD5"/>
                </a:solidFill>
              </a:uFill>
              <a:latin typeface="Calibri" panose="020F0502020204030204" pitchFamily="34" charset="0"/>
              <a:ea typeface="Calibri" panose="020F0502020204030204" pitchFamily="34" charset="0"/>
              <a:cs typeface="Arial" panose="020B0604020202020204" pitchFamily="34" charset="0"/>
            </a:endParaRPr>
          </a:p>
        </p:txBody>
      </p:sp>
      <p:sp>
        <p:nvSpPr>
          <p:cNvPr id="3" name="مستطيل مستدير الزوايا 11">
            <a:hlinkClick r:id="rId2" action="ppaction://hlinksldjump"/>
            <a:extLst>
              <a:ext uri="{FF2B5EF4-FFF2-40B4-BE49-F238E27FC236}">
                <a16:creationId xmlns:a16="http://schemas.microsoft.com/office/drawing/2014/main" id="{936223CE-E6D3-2F2E-F333-493B663A92CF}"/>
              </a:ext>
            </a:extLst>
          </p:cNvPr>
          <p:cNvSpPr/>
          <p:nvPr/>
        </p:nvSpPr>
        <p:spPr>
          <a:xfrm>
            <a:off x="9875904" y="46321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1" name="Text Box 235">
            <a:extLst>
              <a:ext uri="{FF2B5EF4-FFF2-40B4-BE49-F238E27FC236}">
                <a16:creationId xmlns:a16="http://schemas.microsoft.com/office/drawing/2014/main" id="{9CE391B9-FF1E-E17D-AC83-6D23C45B0A53}"/>
              </a:ext>
            </a:extLst>
          </p:cNvPr>
          <p:cNvSpPr txBox="1">
            <a:spLocks noChangeArrowheads="1" noChangeShapeType="1" noTextEdit="1"/>
          </p:cNvSpPr>
          <p:nvPr/>
        </p:nvSpPr>
        <p:spPr bwMode="auto">
          <a:xfrm>
            <a:off x="492878" y="1910043"/>
            <a:ext cx="1962150" cy="36195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noAutofit/>
          </a:bodyPr>
          <a:lstStyle/>
          <a:p>
            <a:pPr marL="0" marR="0" algn="r" rtl="1">
              <a:lnSpc>
                <a:spcPct val="107000"/>
              </a:lnSpc>
              <a:spcBef>
                <a:spcPts val="0"/>
              </a:spcBef>
              <a:spcAft>
                <a:spcPts val="800"/>
              </a:spcAft>
              <a:tabLst>
                <a:tab pos="1533525" algn="l"/>
              </a:tabLst>
            </a:pPr>
            <a:r>
              <a:rPr lang="en-US" sz="1200">
                <a:ln w="9525" cap="flat" cmpd="sng" algn="ctr">
                  <a:solidFill>
                    <a:srgbClr val="FF0000"/>
                  </a:solidFill>
                  <a:prstDash val="solid"/>
                  <a:round/>
                </a:ln>
                <a:solidFill>
                  <a:srgbClr val="FF0000"/>
                </a:solidFill>
                <a:effectLst/>
                <a:latin typeface="Arial Black" panose="020B0A04020102020204" pitchFamily="34" charset="0"/>
                <a:ea typeface="Times New Roman" panose="02020603050405020304" pitchFamily="18" charset="0"/>
                <a:cs typeface="Times New Roman" panose="02020603050405020304" pitchFamily="18" charset="0"/>
              </a:rPr>
              <a:t>5-3: Liquidity Ratios </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grpSp>
        <p:nvGrpSpPr>
          <p:cNvPr id="23" name="Group 22">
            <a:extLst>
              <a:ext uri="{FF2B5EF4-FFF2-40B4-BE49-F238E27FC236}">
                <a16:creationId xmlns:a16="http://schemas.microsoft.com/office/drawing/2014/main" id="{74222C78-8C13-654A-CB34-DC70DA675C12}"/>
              </a:ext>
            </a:extLst>
          </p:cNvPr>
          <p:cNvGrpSpPr/>
          <p:nvPr/>
        </p:nvGrpSpPr>
        <p:grpSpPr>
          <a:xfrm>
            <a:off x="0" y="6502121"/>
            <a:ext cx="12192000" cy="381000"/>
            <a:chOff x="0" y="6502121"/>
            <a:chExt cx="12192000" cy="381000"/>
          </a:xfrm>
        </p:grpSpPr>
        <p:sp>
          <p:nvSpPr>
            <p:cNvPr id="24" name="TextBox 23">
              <a:extLst>
                <a:ext uri="{FF2B5EF4-FFF2-40B4-BE49-F238E27FC236}">
                  <a16:creationId xmlns:a16="http://schemas.microsoft.com/office/drawing/2014/main" id="{A6D90D73-7FE9-54B4-50D7-98FA71F4927F}"/>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5                                                    Financial Ratio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5" name="Group 24">
              <a:extLst>
                <a:ext uri="{FF2B5EF4-FFF2-40B4-BE49-F238E27FC236}">
                  <a16:creationId xmlns:a16="http://schemas.microsoft.com/office/drawing/2014/main" id="{66244C03-06CC-6E6B-C0E3-C2D13CD13912}"/>
                </a:ext>
              </a:extLst>
            </p:cNvPr>
            <p:cNvGrpSpPr/>
            <p:nvPr/>
          </p:nvGrpSpPr>
          <p:grpSpPr>
            <a:xfrm>
              <a:off x="0" y="6502121"/>
              <a:ext cx="12192000" cy="381000"/>
              <a:chOff x="0" y="6502121"/>
              <a:chExt cx="12192000" cy="381000"/>
            </a:xfrm>
          </p:grpSpPr>
          <p:cxnSp>
            <p:nvCxnSpPr>
              <p:cNvPr id="26" name="Straight Connector 25">
                <a:extLst>
                  <a:ext uri="{FF2B5EF4-FFF2-40B4-BE49-F238E27FC236}">
                    <a16:creationId xmlns:a16="http://schemas.microsoft.com/office/drawing/2014/main" id="{C8330772-D5EC-D735-37AD-82C26C54B140}"/>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2FB513FB-C2FD-3D82-6B83-3DA55786A866}"/>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4002891161"/>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3" end="3"/>
                                            </p:txEl>
                                          </p:spTgt>
                                        </p:tgtEl>
                                        <p:attrNameLst>
                                          <p:attrName>style.visibility</p:attrName>
                                        </p:attrNameLst>
                                      </p:cBhvr>
                                      <p:to>
                                        <p:strVal val="visible"/>
                                      </p:to>
                                    </p:set>
                                    <p:animEffect transition="in" filter="fade">
                                      <p:cBhvr>
                                        <p:cTn id="7" dur="1000"/>
                                        <p:tgtEl>
                                          <p:spTgt spid="20">
                                            <p:txEl>
                                              <p:pRg st="3" end="3"/>
                                            </p:txEl>
                                          </p:spTgt>
                                        </p:tgtEl>
                                      </p:cBhvr>
                                    </p:animEffect>
                                    <p:anim calcmode="lin" valueType="num">
                                      <p:cBhvr>
                                        <p:cTn id="8" dur="10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
                                            <p:txEl>
                                              <p:pRg st="4" end="4"/>
                                            </p:txEl>
                                          </p:spTgt>
                                        </p:tgtEl>
                                        <p:attrNameLst>
                                          <p:attrName>style.visibility</p:attrName>
                                        </p:attrNameLst>
                                      </p:cBhvr>
                                      <p:to>
                                        <p:strVal val="visible"/>
                                      </p:to>
                                    </p:set>
                                    <p:animEffect transition="in" filter="fade">
                                      <p:cBhvr>
                                        <p:cTn id="12" dur="1000"/>
                                        <p:tgtEl>
                                          <p:spTgt spid="20">
                                            <p:txEl>
                                              <p:pRg st="4" end="4"/>
                                            </p:txEl>
                                          </p:spTgt>
                                        </p:tgtEl>
                                      </p:cBhvr>
                                    </p:animEffect>
                                    <p:anim calcmode="lin" valueType="num">
                                      <p:cBhvr>
                                        <p:cTn id="13" dur="10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0">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0">
                                            <p:txEl>
                                              <p:pRg st="5" end="5"/>
                                            </p:txEl>
                                          </p:spTgt>
                                        </p:tgtEl>
                                        <p:attrNameLst>
                                          <p:attrName>style.visibility</p:attrName>
                                        </p:attrNameLst>
                                      </p:cBhvr>
                                      <p:to>
                                        <p:strVal val="visible"/>
                                      </p:to>
                                    </p:set>
                                    <p:animEffect transition="in" filter="fade">
                                      <p:cBhvr>
                                        <p:cTn id="17" dur="1000"/>
                                        <p:tgtEl>
                                          <p:spTgt spid="20">
                                            <p:txEl>
                                              <p:pRg st="5" end="5"/>
                                            </p:txEl>
                                          </p:spTgt>
                                        </p:tgtEl>
                                      </p:cBhvr>
                                    </p:animEffect>
                                    <p:anim calcmode="lin" valueType="num">
                                      <p:cBhvr>
                                        <p:cTn id="18" dur="10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0">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0">
                                            <p:txEl>
                                              <p:pRg st="6" end="6"/>
                                            </p:txEl>
                                          </p:spTgt>
                                        </p:tgtEl>
                                        <p:attrNameLst>
                                          <p:attrName>style.visibility</p:attrName>
                                        </p:attrNameLst>
                                      </p:cBhvr>
                                      <p:to>
                                        <p:strVal val="visible"/>
                                      </p:to>
                                    </p:set>
                                    <p:animEffect transition="in" filter="fade">
                                      <p:cBhvr>
                                        <p:cTn id="22" dur="1000"/>
                                        <p:tgtEl>
                                          <p:spTgt spid="20">
                                            <p:txEl>
                                              <p:pRg st="6" end="6"/>
                                            </p:txEl>
                                          </p:spTgt>
                                        </p:tgtEl>
                                      </p:cBhvr>
                                    </p:animEffect>
                                    <p:anim calcmode="lin" valueType="num">
                                      <p:cBhvr>
                                        <p:cTn id="23" dur="1000" fill="hold"/>
                                        <p:tgtEl>
                                          <p:spTgt spid="20">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20">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0">
                                            <p:txEl>
                                              <p:pRg st="7" end="7"/>
                                            </p:txEl>
                                          </p:spTgt>
                                        </p:tgtEl>
                                        <p:attrNameLst>
                                          <p:attrName>style.visibility</p:attrName>
                                        </p:attrNameLst>
                                      </p:cBhvr>
                                      <p:to>
                                        <p:strVal val="visible"/>
                                      </p:to>
                                    </p:set>
                                    <p:animEffect transition="in" filter="fade">
                                      <p:cBhvr>
                                        <p:cTn id="27" dur="1000"/>
                                        <p:tgtEl>
                                          <p:spTgt spid="20">
                                            <p:txEl>
                                              <p:pRg st="7" end="7"/>
                                            </p:txEl>
                                          </p:spTgt>
                                        </p:tgtEl>
                                      </p:cBhvr>
                                    </p:animEffect>
                                    <p:anim calcmode="lin" valueType="num">
                                      <p:cBhvr>
                                        <p:cTn id="28" dur="1000" fill="hold"/>
                                        <p:tgtEl>
                                          <p:spTgt spid="20">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20">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211834" y="1733082"/>
                <a:ext cx="9664070" cy="4621744"/>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algn="ctr">
                  <a:spcBef>
                    <a:spcPts val="0"/>
                  </a:spcBef>
                  <a:spcAft>
                    <a:spcPts val="0"/>
                  </a:spcAft>
                </a:pPr>
                <a:endParaRPr lang="en-US" sz="18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lgn="ctr">
                  <a:spcBef>
                    <a:spcPts val="0"/>
                  </a:spcBef>
                  <a:spcAft>
                    <a:spcPts val="0"/>
                  </a:spcAft>
                </a:pPr>
                <a:endParaRPr lang="en-US" sz="18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lgn="ctr">
                  <a:spcBef>
                    <a:spcPts val="0"/>
                  </a:spcBef>
                  <a:spcAft>
                    <a:spcPts val="0"/>
                  </a:spcAft>
                </a:pPr>
                <a:endParaRPr lang="en-US" dirty="0">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spcBef>
                    <a:spcPts val="0"/>
                  </a:spcBef>
                  <a:spcAft>
                    <a:spcPts val="0"/>
                  </a:spcAft>
                </a:pPr>
                <a:r>
                  <a:rPr lang="en-US" sz="20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rPr>
                  <a:t>5-3-2: Quick Ratio</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0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342900" marR="0" lvl="0" indent="-342900" algn="l" rtl="0">
                  <a:lnSpc>
                    <a:spcPct val="130000"/>
                  </a:lnSpc>
                  <a:spcBef>
                    <a:spcPts val="0"/>
                  </a:spcBef>
                  <a:spcAft>
                    <a:spcPts val="0"/>
                  </a:spcAft>
                  <a:buClr>
                    <a:srgbClr val="002060"/>
                  </a:buClr>
                  <a:buFont typeface="Webdings" panose="05030102010509060703" pitchFamily="18" charset="2"/>
                  <a:buChar char="4"/>
                  <a:tabLst>
                    <a:tab pos="3420745" algn="l"/>
                    <a:tab pos="3514725" algn="l"/>
                  </a:tabLst>
                </a:pP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quick ratio is calculated as follows:</a:t>
                </a:r>
                <a:r>
                  <a:rPr lang="en-US" sz="20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marR="0" rtl="0">
                  <a:lnSpc>
                    <a:spcPct val="130000"/>
                  </a:lnSpc>
                  <a:spcBef>
                    <a:spcPts val="0"/>
                  </a:spcBef>
                  <a:spcAft>
                    <a:spcPts val="0"/>
                  </a:spcAft>
                  <a:tabLst>
                    <a:tab pos="1533525" algn="l"/>
                  </a:tabLst>
                </a:pPr>
                <a:r>
                  <a:rPr lang="en-US" sz="2000" b="1" dirty="0">
                    <a:solidFill>
                      <a:srgbClr val="002060"/>
                    </a:solidFill>
                    <a:effectLst/>
                    <a:latin typeface="Times New Roman" panose="02020603050405020304" pitchFamily="18" charset="0"/>
                    <a:ea typeface="Calibri" panose="020F0502020204030204" pitchFamily="34" charset="0"/>
                    <a:cs typeface="Arial" panose="020B0604020202020204" pitchFamily="34" charset="0"/>
                  </a:rPr>
                  <a:t>Acid test ratio (Quick Ratio) =  </a:t>
                </a:r>
                <a14:m>
                  <m:oMath xmlns:m="http://schemas.openxmlformats.org/officeDocument/2006/math">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𝐂𝐮𝐫𝐫𝐞𝐧𝐭</m:t>
                        </m:r>
                        <m:r>
                          <a:rPr lang="en-US" sz="20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𝐚𝐬𝐬𝐞𝐭𝐬</m:t>
                        </m:r>
                        <m:r>
                          <a:rPr lang="en-US" sz="20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0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𝐈𝐧𝐯𝐞𝐧𝐭𝐨𝐫𝐢𝐞𝐬</m:t>
                        </m:r>
                        <m:r>
                          <a:rPr lang="en-US" sz="20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m:t>
                        </m:r>
                      </m:num>
                      <m:den>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𝐂𝐮𝐫𝐫𝐞𝐧𝐭</m:t>
                        </m:r>
                        <m:r>
                          <a:rPr lang="en-US" sz="2000" b="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2000" b="1" i="1">
                            <a:solidFill>
                              <a:srgbClr val="002060"/>
                            </a:solidFill>
                            <a:effectLst/>
                            <a:latin typeface="Cambria Math" panose="02040503050406030204" pitchFamily="18" charset="0"/>
                            <a:ea typeface="Calibri" panose="020F0502020204030204" pitchFamily="34" charset="0"/>
                            <a:cs typeface="Times New Roman" panose="02020603050405020304" pitchFamily="18" charset="0"/>
                          </a:rPr>
                          <m:t>𝐥𝐢𝐚𝐛𝐢𝐥𝐢𝐭𝐢𝐞𝐬</m:t>
                        </m:r>
                      </m:den>
                    </m:f>
                  </m:oMath>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457200" marR="0" rtl="0">
                  <a:lnSpc>
                    <a:spcPct val="130000"/>
                  </a:lnSpc>
                  <a:spcBef>
                    <a:spcPts val="0"/>
                  </a:spcBef>
                  <a:spcAft>
                    <a:spcPts val="0"/>
                  </a:spcAft>
                  <a:tabLst>
                    <a:tab pos="1533525" algn="l"/>
                  </a:tabLs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30000"/>
                  </a:lnSpc>
                  <a:spcBef>
                    <a:spcPts val="0"/>
                  </a:spcBef>
                  <a:spcAft>
                    <a:spcPts val="0"/>
                  </a:spcAft>
                  <a:tabLst>
                    <a:tab pos="2971800" algn="ctr"/>
                  </a:tabLst>
                </a:pPr>
                <a:endParaRPr lang="en-US" sz="20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0" marR="0" rtl="0">
                  <a:lnSpc>
                    <a:spcPct val="130000"/>
                  </a:lnSpc>
                  <a:spcBef>
                    <a:spcPts val="0"/>
                  </a:spcBef>
                  <a:spcAft>
                    <a:spcPts val="0"/>
                  </a:spcAft>
                  <a:tabLst>
                    <a:tab pos="2971800" algn="ctr"/>
                  </a:tabLs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p:txBody>
          </p:sp>
        </mc:Choice>
        <mc:Fallback xmlns="">
          <p:sp>
            <p:nvSpPr>
              <p:cNvPr id="20" name="مستطيل مستدير الزوايا 15">
                <a:extLst>
                  <a:ext uri="{FF2B5EF4-FFF2-40B4-BE49-F238E27FC236}">
                    <a16:creationId xmlns:a16="http://schemas.microsoft.com/office/drawing/2014/main" id="{C7CA628E-402E-4ECD-83CD-2C5BD377C6C5}"/>
                  </a:ext>
                </a:extLst>
              </p:cNvPr>
              <p:cNvSpPr>
                <a:spLocks noRot="1" noChangeAspect="1" noMove="1" noResize="1" noEditPoints="1" noAdjustHandles="1" noChangeArrowheads="1" noChangeShapeType="1" noTextEdit="1"/>
              </p:cNvSpPr>
              <p:nvPr/>
            </p:nvSpPr>
            <p:spPr>
              <a:xfrm>
                <a:off x="211834" y="1733082"/>
                <a:ext cx="9664070" cy="4621744"/>
              </a:xfrm>
              <a:prstGeom prst="roundRect">
                <a:avLst>
                  <a:gd name="adj" fmla="val 1416"/>
                </a:avLst>
              </a:prstGeom>
              <a:blipFill>
                <a:blip r:embed="rId2"/>
                <a:stretch>
                  <a:fillRect l="-568"/>
                </a:stretch>
              </a:blipFill>
              <a:ln>
                <a:noFill/>
              </a:ln>
            </p:spPr>
            <p:txBody>
              <a:bodyPr/>
              <a:lstStyle/>
              <a:p>
                <a:r>
                  <a:rPr lang="en-US">
                    <a:noFill/>
                  </a:rPr>
                  <a:t> </a:t>
                </a:r>
              </a:p>
            </p:txBody>
          </p:sp>
        </mc:Fallback>
      </mc:AlternateContent>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39918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3"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3" action="ppaction://hlinksldjump"/>
            <a:extLst>
              <a:ext uri="{FF2B5EF4-FFF2-40B4-BE49-F238E27FC236}">
                <a16:creationId xmlns:a16="http://schemas.microsoft.com/office/drawing/2014/main" id="{23D3EE09-8411-4223-ABFE-66C8968A89D0}"/>
              </a:ext>
            </a:extLst>
          </p:cNvPr>
          <p:cNvSpPr/>
          <p:nvPr/>
        </p:nvSpPr>
        <p:spPr>
          <a:xfrm>
            <a:off x="9875904" y="304003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57413" y="391112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2"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248409" y="416917"/>
            <a:ext cx="8120766" cy="831125"/>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342900" marR="0" lvl="0" indent="-342900" algn="just" rtl="0">
              <a:lnSpc>
                <a:spcPct val="200000"/>
              </a:lnSpc>
              <a:spcBef>
                <a:spcPts val="0"/>
              </a:spcBef>
              <a:spcAft>
                <a:spcPts val="800"/>
              </a:spcAft>
              <a:buClr>
                <a:srgbClr val="FFFFFF"/>
              </a:buClr>
              <a:buSzPts val="1100"/>
              <a:buFont typeface="Times New Roman" panose="02020603050405020304" pitchFamily="18" charset="0"/>
              <a:buChar char="►"/>
            </a:pPr>
            <a:r>
              <a:rPr lang="en-US" sz="28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calculation and analyze profitability ratios.</a:t>
            </a:r>
            <a:endParaRPr lang="en-US" sz="2800" b="1" dirty="0">
              <a:solidFill>
                <a:srgbClr val="FFFF00"/>
              </a:solidFill>
              <a:effectLst/>
              <a:uFill>
                <a:solidFill>
                  <a:srgbClr val="5B9BD5"/>
                </a:solidFill>
              </a:uFill>
              <a:latin typeface="Calibri" panose="020F0502020204030204" pitchFamily="34" charset="0"/>
              <a:ea typeface="Calibri" panose="020F0502020204030204" pitchFamily="34" charset="0"/>
              <a:cs typeface="Arial" panose="020B0604020202020204" pitchFamily="34" charset="0"/>
            </a:endParaRPr>
          </a:p>
        </p:txBody>
      </p:sp>
      <p:sp>
        <p:nvSpPr>
          <p:cNvPr id="3" name="مستطيل مستدير الزوايا 11">
            <a:hlinkClick r:id="rId3" action="ppaction://hlinksldjump"/>
            <a:extLst>
              <a:ext uri="{FF2B5EF4-FFF2-40B4-BE49-F238E27FC236}">
                <a16:creationId xmlns:a16="http://schemas.microsoft.com/office/drawing/2014/main" id="{936223CE-E6D3-2F2E-F333-493B663A92CF}"/>
              </a:ext>
            </a:extLst>
          </p:cNvPr>
          <p:cNvSpPr/>
          <p:nvPr/>
        </p:nvSpPr>
        <p:spPr>
          <a:xfrm>
            <a:off x="9875904" y="46321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1" name="Text Box 235">
            <a:extLst>
              <a:ext uri="{FF2B5EF4-FFF2-40B4-BE49-F238E27FC236}">
                <a16:creationId xmlns:a16="http://schemas.microsoft.com/office/drawing/2014/main" id="{9CE391B9-FF1E-E17D-AC83-6D23C45B0A53}"/>
              </a:ext>
            </a:extLst>
          </p:cNvPr>
          <p:cNvSpPr txBox="1">
            <a:spLocks noChangeArrowheads="1" noChangeShapeType="1" noTextEdit="1"/>
          </p:cNvSpPr>
          <p:nvPr/>
        </p:nvSpPr>
        <p:spPr bwMode="auto">
          <a:xfrm>
            <a:off x="492878" y="1910043"/>
            <a:ext cx="1962150" cy="36195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noAutofit/>
          </a:bodyPr>
          <a:lstStyle/>
          <a:p>
            <a:pPr marL="0" marR="0" algn="r" rtl="1">
              <a:lnSpc>
                <a:spcPct val="107000"/>
              </a:lnSpc>
              <a:spcBef>
                <a:spcPts val="0"/>
              </a:spcBef>
              <a:spcAft>
                <a:spcPts val="800"/>
              </a:spcAft>
              <a:tabLst>
                <a:tab pos="1533525" algn="l"/>
              </a:tabLst>
            </a:pPr>
            <a:r>
              <a:rPr lang="en-US" sz="1200">
                <a:ln w="9525" cap="flat" cmpd="sng" algn="ctr">
                  <a:solidFill>
                    <a:srgbClr val="FF0000"/>
                  </a:solidFill>
                  <a:prstDash val="solid"/>
                  <a:round/>
                </a:ln>
                <a:solidFill>
                  <a:srgbClr val="FF0000"/>
                </a:solidFill>
                <a:effectLst/>
                <a:latin typeface="Arial Black" panose="020B0A04020102020204" pitchFamily="34" charset="0"/>
                <a:ea typeface="Times New Roman" panose="02020603050405020304" pitchFamily="18" charset="0"/>
                <a:cs typeface="Times New Roman" panose="02020603050405020304" pitchFamily="18" charset="0"/>
              </a:rPr>
              <a:t>5-3: Liquidity Ratios </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50A67A0D-0F7F-B8B5-A8E6-4A4ED6C95EC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85841" y="1910044"/>
            <a:ext cx="2036815" cy="2248174"/>
          </a:xfrm>
          <a:prstGeom prst="rect">
            <a:avLst/>
          </a:prstGeom>
          <a:noFill/>
          <a:ln>
            <a:noFill/>
          </a:ln>
        </p:spPr>
      </p:pic>
      <mc:AlternateContent xmlns:mc="http://schemas.openxmlformats.org/markup-compatibility/2006" xmlns:a14="http://schemas.microsoft.com/office/drawing/2010/main">
        <mc:Choice Requires="a14">
          <p:graphicFrame>
            <p:nvGraphicFramePr>
              <p:cNvPr id="5" name="Table 4">
                <a:extLst>
                  <a:ext uri="{FF2B5EF4-FFF2-40B4-BE49-F238E27FC236}">
                    <a16:creationId xmlns:a16="http://schemas.microsoft.com/office/drawing/2014/main" id="{F4301F53-0BB4-DC3E-E650-2E0B87DD16F0}"/>
                  </a:ext>
                </a:extLst>
              </p:cNvPr>
              <p:cNvGraphicFramePr>
                <a:graphicFrameLocks noGrp="1"/>
              </p:cNvGraphicFramePr>
              <p:nvPr>
                <p:extLst>
                  <p:ext uri="{D42A27DB-BD31-4B8C-83A1-F6EECF244321}">
                    <p14:modId xmlns:p14="http://schemas.microsoft.com/office/powerpoint/2010/main" val="2215552296"/>
                  </p:ext>
                </p:extLst>
              </p:nvPr>
            </p:nvGraphicFramePr>
            <p:xfrm>
              <a:off x="257846" y="4526548"/>
              <a:ext cx="7578627" cy="1591270"/>
            </p:xfrm>
            <a:graphic>
              <a:graphicData uri="http://schemas.openxmlformats.org/drawingml/2006/table">
                <a:tbl>
                  <a:tblPr firstRow="1" firstCol="1" bandRow="1">
                    <a:tableStyleId>{E8B1032C-EA38-4F05-BA0D-38AFFFC7BED3}</a:tableStyleId>
                  </a:tblPr>
                  <a:tblGrid>
                    <a:gridCol w="3509205">
                      <a:extLst>
                        <a:ext uri="{9D8B030D-6E8A-4147-A177-3AD203B41FA5}">
                          <a16:colId xmlns:a16="http://schemas.microsoft.com/office/drawing/2014/main" val="3118833353"/>
                        </a:ext>
                      </a:extLst>
                    </a:gridCol>
                    <a:gridCol w="1923576">
                      <a:extLst>
                        <a:ext uri="{9D8B030D-6E8A-4147-A177-3AD203B41FA5}">
                          <a16:colId xmlns:a16="http://schemas.microsoft.com/office/drawing/2014/main" val="3084175459"/>
                        </a:ext>
                      </a:extLst>
                    </a:gridCol>
                    <a:gridCol w="2145846">
                      <a:extLst>
                        <a:ext uri="{9D8B030D-6E8A-4147-A177-3AD203B41FA5}">
                          <a16:colId xmlns:a16="http://schemas.microsoft.com/office/drawing/2014/main" val="1274620610"/>
                        </a:ext>
                      </a:extLst>
                    </a:gridCol>
                  </a:tblGrid>
                  <a:tr h="399375">
                    <a:tc>
                      <a:txBody>
                        <a:bodyPr/>
                        <a:lstStyle/>
                        <a:p>
                          <a:pPr marL="0" marR="0" algn="ctr" rtl="0">
                            <a:lnSpc>
                              <a:spcPct val="107000"/>
                            </a:lnSpc>
                            <a:spcBef>
                              <a:spcPts val="0"/>
                            </a:spcBef>
                            <a:spcAft>
                              <a:spcPts val="0"/>
                            </a:spcAft>
                            <a:tabLst>
                              <a:tab pos="1533525" algn="l"/>
                            </a:tabLst>
                          </a:pPr>
                          <a:r>
                            <a:rPr lang="en-US" sz="1800" dirty="0">
                              <a:effectLst/>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07000"/>
                            </a:lnSpc>
                            <a:spcBef>
                              <a:spcPts val="0"/>
                            </a:spcBef>
                            <a:spcAft>
                              <a:spcPts val="0"/>
                            </a:spcAft>
                            <a:tabLst>
                              <a:tab pos="1533525" algn="l"/>
                            </a:tabLst>
                          </a:pPr>
                          <a:r>
                            <a:rPr lang="en-US" sz="1800">
                              <a:effectLst/>
                            </a:rPr>
                            <a:t>Year 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07000"/>
                            </a:lnSpc>
                            <a:spcBef>
                              <a:spcPts val="0"/>
                            </a:spcBef>
                            <a:spcAft>
                              <a:spcPts val="0"/>
                            </a:spcAft>
                            <a:tabLst>
                              <a:tab pos="1533525" algn="l"/>
                            </a:tabLst>
                          </a:pPr>
                          <a:r>
                            <a:rPr lang="en-US" sz="1800">
                              <a:effectLst/>
                            </a:rPr>
                            <a:t>Year 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967544450"/>
                      </a:ext>
                    </a:extLst>
                  </a:tr>
                  <a:tr h="810020">
                    <a:tc>
                      <a:txBody>
                        <a:bodyPr/>
                        <a:lstStyle/>
                        <a:p>
                          <a:pPr marL="0" marR="0" algn="l" rtl="0">
                            <a:lnSpc>
                              <a:spcPct val="150000"/>
                            </a:lnSpc>
                            <a:spcBef>
                              <a:spcPts val="0"/>
                            </a:spcBef>
                            <a:spcAft>
                              <a:spcPts val="0"/>
                            </a:spcAft>
                            <a:tabLst>
                              <a:tab pos="1533525" algn="l"/>
                            </a:tabLst>
                          </a:pPr>
                          <a:r>
                            <a:rPr lang="en-US" sz="1800">
                              <a:effectLst/>
                            </a:rPr>
                            <a:t>Current assets – Inventories (million BD)</a:t>
                          </a:r>
                        </a:p>
                        <a:p>
                          <a:pPr marL="0" marR="0" algn="l" rtl="0">
                            <a:lnSpc>
                              <a:spcPct val="150000"/>
                            </a:lnSpc>
                            <a:spcBef>
                              <a:spcPts val="0"/>
                            </a:spcBef>
                            <a:spcAft>
                              <a:spcPts val="0"/>
                            </a:spcAft>
                            <a:tabLst>
                              <a:tab pos="1533525" algn="l"/>
                            </a:tabLst>
                          </a:pPr>
                          <a:r>
                            <a:rPr lang="en-US" sz="1800">
                              <a:effectLst/>
                            </a:rPr>
                            <a:t>÷Current liabilities (million BD)</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tabLst>
                              <a:tab pos="3514725" algn="l"/>
                            </a:tabLst>
                          </a:pPr>
                          <a14:m>
                            <m:oMath xmlns:m="http://schemas.openxmlformats.org/officeDocument/2006/math">
                              <m:f>
                                <m:fPr>
                                  <m:ctrlPr>
                                    <a:rPr lang="en-US" sz="1800" i="1">
                                      <a:effectLst/>
                                      <a:latin typeface="Cambria Math" panose="02040503050406030204" pitchFamily="18" charset="0"/>
                                    </a:rPr>
                                  </m:ctrlPr>
                                </m:fPr>
                                <m:num>
                                  <m:r>
                                    <a:rPr lang="en-US" sz="1800">
                                      <a:effectLst/>
                                      <a:latin typeface="Cambria Math" panose="02040503050406030204" pitchFamily="18" charset="0"/>
                                    </a:rPr>
                                    <m:t>44</m:t>
                                  </m:r>
                                  <m:r>
                                    <a:rPr lang="en-US" sz="1800">
                                      <a:effectLst/>
                                      <a:latin typeface="Cambria Math" panose="02040503050406030204" pitchFamily="18" charset="0"/>
                                    </a:rPr>
                                    <m:t>−</m:t>
                                  </m:r>
                                  <m:r>
                                    <a:rPr lang="en-US" sz="1800">
                                      <a:effectLst/>
                                      <a:latin typeface="Cambria Math" panose="02040503050406030204" pitchFamily="18" charset="0"/>
                                    </a:rPr>
                                    <m:t>20</m:t>
                                  </m:r>
                                </m:num>
                                <m:den>
                                  <m:r>
                                    <a:rPr lang="en-US" sz="1800">
                                      <a:effectLst/>
                                      <a:latin typeface="Cambria Math" panose="02040503050406030204" pitchFamily="18" charset="0"/>
                                    </a:rPr>
                                    <m:t>40</m:t>
                                  </m:r>
                                </m:den>
                              </m:f>
                            </m:oMath>
                          </a14:m>
                          <a:r>
                            <a:rPr lang="en-US" sz="1800">
                              <a:effectLst/>
                            </a:rPr>
                            <a:t> = 0.6 Times</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07000"/>
                            </a:lnSpc>
                            <a:spcBef>
                              <a:spcPts val="0"/>
                            </a:spcBef>
                            <a:spcAft>
                              <a:spcPts val="0"/>
                            </a:spcAft>
                            <a:tabLst>
                              <a:tab pos="3514725" algn="l"/>
                            </a:tabLst>
                          </a:pPr>
                          <a14:m>
                            <m:oMath xmlns:m="http://schemas.openxmlformats.org/officeDocument/2006/math">
                              <m:f>
                                <m:fPr>
                                  <m:ctrlPr>
                                    <a:rPr lang="en-US" sz="1800" i="1">
                                      <a:effectLst/>
                                      <a:latin typeface="Cambria Math" panose="02040503050406030204" pitchFamily="18" charset="0"/>
                                    </a:rPr>
                                  </m:ctrlPr>
                                </m:fPr>
                                <m:num>
                                  <m:r>
                                    <a:rPr lang="en-US" sz="1800">
                                      <a:effectLst/>
                                      <a:latin typeface="Cambria Math" panose="02040503050406030204" pitchFamily="18" charset="0"/>
                                    </a:rPr>
                                    <m:t>50</m:t>
                                  </m:r>
                                  <m:r>
                                    <a:rPr lang="en-US" sz="1800">
                                      <a:effectLst/>
                                      <a:latin typeface="Cambria Math" panose="02040503050406030204" pitchFamily="18" charset="0"/>
                                    </a:rPr>
                                    <m:t>−</m:t>
                                  </m:r>
                                  <m:r>
                                    <a:rPr lang="en-US" sz="1800">
                                      <a:effectLst/>
                                      <a:latin typeface="Cambria Math" panose="02040503050406030204" pitchFamily="18" charset="0"/>
                                    </a:rPr>
                                    <m:t>15</m:t>
                                  </m:r>
                                </m:num>
                                <m:den>
                                  <m:r>
                                    <a:rPr lang="en-US" sz="1800">
                                      <a:effectLst/>
                                      <a:latin typeface="Cambria Math" panose="02040503050406030204" pitchFamily="18" charset="0"/>
                                    </a:rPr>
                                    <m:t>25</m:t>
                                  </m:r>
                                </m:den>
                              </m:f>
                            </m:oMath>
                          </a14:m>
                          <a:r>
                            <a:rPr lang="en-US" sz="1800" dirty="0">
                              <a:effectLst/>
                            </a:rPr>
                            <a:t> = 1.4 Times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61203229"/>
                      </a:ext>
                    </a:extLst>
                  </a:tr>
                </a:tbl>
              </a:graphicData>
            </a:graphic>
          </p:graphicFrame>
        </mc:Choice>
        <mc:Fallback xmlns="">
          <p:graphicFrame>
            <p:nvGraphicFramePr>
              <p:cNvPr id="5" name="Table 4">
                <a:extLst>
                  <a:ext uri="{FF2B5EF4-FFF2-40B4-BE49-F238E27FC236}">
                    <a16:creationId xmlns:a16="http://schemas.microsoft.com/office/drawing/2014/main" id="{F4301F53-0BB4-DC3E-E650-2E0B87DD16F0}"/>
                  </a:ext>
                </a:extLst>
              </p:cNvPr>
              <p:cNvGraphicFramePr>
                <a:graphicFrameLocks noGrp="1"/>
              </p:cNvGraphicFramePr>
              <p:nvPr>
                <p:extLst>
                  <p:ext uri="{D42A27DB-BD31-4B8C-83A1-F6EECF244321}">
                    <p14:modId xmlns:p14="http://schemas.microsoft.com/office/powerpoint/2010/main" val="2215552296"/>
                  </p:ext>
                </p:extLst>
              </p:nvPr>
            </p:nvGraphicFramePr>
            <p:xfrm>
              <a:off x="257846" y="4526548"/>
              <a:ext cx="7578627" cy="1591270"/>
            </p:xfrm>
            <a:graphic>
              <a:graphicData uri="http://schemas.openxmlformats.org/drawingml/2006/table">
                <a:tbl>
                  <a:tblPr firstRow="1" firstCol="1" bandRow="1">
                    <a:tableStyleId>{E8B1032C-EA38-4F05-BA0D-38AFFFC7BED3}</a:tableStyleId>
                  </a:tblPr>
                  <a:tblGrid>
                    <a:gridCol w="3509205">
                      <a:extLst>
                        <a:ext uri="{9D8B030D-6E8A-4147-A177-3AD203B41FA5}">
                          <a16:colId xmlns:a16="http://schemas.microsoft.com/office/drawing/2014/main" val="3118833353"/>
                        </a:ext>
                      </a:extLst>
                    </a:gridCol>
                    <a:gridCol w="1923576">
                      <a:extLst>
                        <a:ext uri="{9D8B030D-6E8A-4147-A177-3AD203B41FA5}">
                          <a16:colId xmlns:a16="http://schemas.microsoft.com/office/drawing/2014/main" val="3084175459"/>
                        </a:ext>
                      </a:extLst>
                    </a:gridCol>
                    <a:gridCol w="2145846">
                      <a:extLst>
                        <a:ext uri="{9D8B030D-6E8A-4147-A177-3AD203B41FA5}">
                          <a16:colId xmlns:a16="http://schemas.microsoft.com/office/drawing/2014/main" val="1274620610"/>
                        </a:ext>
                      </a:extLst>
                    </a:gridCol>
                  </a:tblGrid>
                  <a:tr h="399375">
                    <a:tc>
                      <a:txBody>
                        <a:bodyPr/>
                        <a:lstStyle/>
                        <a:p>
                          <a:pPr marL="0" marR="0" algn="ctr" rtl="0">
                            <a:lnSpc>
                              <a:spcPct val="107000"/>
                            </a:lnSpc>
                            <a:spcBef>
                              <a:spcPts val="0"/>
                            </a:spcBef>
                            <a:spcAft>
                              <a:spcPts val="0"/>
                            </a:spcAft>
                            <a:tabLst>
                              <a:tab pos="1533525" algn="l"/>
                            </a:tabLst>
                          </a:pPr>
                          <a:r>
                            <a:rPr lang="en-US" sz="1800">
                              <a:effectLst/>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07000"/>
                            </a:lnSpc>
                            <a:spcBef>
                              <a:spcPts val="0"/>
                            </a:spcBef>
                            <a:spcAft>
                              <a:spcPts val="0"/>
                            </a:spcAft>
                            <a:tabLst>
                              <a:tab pos="1533525" algn="l"/>
                            </a:tabLst>
                          </a:pPr>
                          <a:r>
                            <a:rPr lang="en-US" sz="1800">
                              <a:effectLst/>
                            </a:rPr>
                            <a:t>Year 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07000"/>
                            </a:lnSpc>
                            <a:spcBef>
                              <a:spcPts val="0"/>
                            </a:spcBef>
                            <a:spcAft>
                              <a:spcPts val="0"/>
                            </a:spcAft>
                            <a:tabLst>
                              <a:tab pos="1533525" algn="l"/>
                            </a:tabLst>
                          </a:pPr>
                          <a:r>
                            <a:rPr lang="en-US" sz="1800">
                              <a:effectLst/>
                            </a:rPr>
                            <a:t>Year 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967544450"/>
                      </a:ext>
                    </a:extLst>
                  </a:tr>
                  <a:tr h="1191895">
                    <a:tc>
                      <a:txBody>
                        <a:bodyPr/>
                        <a:lstStyle/>
                        <a:p>
                          <a:pPr marL="0" marR="0" algn="l" rtl="0">
                            <a:lnSpc>
                              <a:spcPct val="150000"/>
                            </a:lnSpc>
                            <a:spcBef>
                              <a:spcPts val="0"/>
                            </a:spcBef>
                            <a:spcAft>
                              <a:spcPts val="0"/>
                            </a:spcAft>
                            <a:tabLst>
                              <a:tab pos="1533525" algn="l"/>
                            </a:tabLst>
                          </a:pPr>
                          <a:r>
                            <a:rPr lang="en-US" sz="1800">
                              <a:effectLst/>
                            </a:rPr>
                            <a:t>Current assets – Inventories (million BD)</a:t>
                          </a:r>
                        </a:p>
                        <a:p>
                          <a:pPr marL="0" marR="0" algn="l" rtl="0">
                            <a:lnSpc>
                              <a:spcPct val="150000"/>
                            </a:lnSpc>
                            <a:spcBef>
                              <a:spcPts val="0"/>
                            </a:spcBef>
                            <a:spcAft>
                              <a:spcPts val="0"/>
                            </a:spcAft>
                            <a:tabLst>
                              <a:tab pos="1533525" algn="l"/>
                            </a:tabLst>
                          </a:pPr>
                          <a:r>
                            <a:rPr lang="en-US" sz="1800">
                              <a:effectLst/>
                            </a:rPr>
                            <a:t>÷Current liabilities (million BD)</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en-US"/>
                        </a:p>
                      </a:txBody>
                      <a:tcPr marL="68580" marR="68580" marT="0" marB="0" anchor="ctr">
                        <a:blipFill>
                          <a:blip r:embed="rId5"/>
                          <a:stretch>
                            <a:fillRect l="-182595" t="-34694" r="-112342" b="-12245"/>
                          </a:stretch>
                        </a:blipFill>
                      </a:tcPr>
                    </a:tc>
                    <a:tc>
                      <a:txBody>
                        <a:bodyPr/>
                        <a:lstStyle/>
                        <a:p>
                          <a:endParaRPr lang="en-US"/>
                        </a:p>
                      </a:txBody>
                      <a:tcPr marL="68580" marR="68580" marT="0" marB="0" anchor="ctr">
                        <a:blipFill>
                          <a:blip r:embed="rId5"/>
                          <a:stretch>
                            <a:fillRect l="-253693" t="-34694" r="-852" b="-12245"/>
                          </a:stretch>
                        </a:blipFill>
                      </a:tcPr>
                    </a:tc>
                    <a:extLst>
                      <a:ext uri="{0D108BD9-81ED-4DB2-BD59-A6C34878D82A}">
                        <a16:rowId xmlns:a16="http://schemas.microsoft.com/office/drawing/2014/main" val="1161203229"/>
                      </a:ext>
                    </a:extLst>
                  </a:tr>
                </a:tbl>
              </a:graphicData>
            </a:graphic>
          </p:graphicFrame>
        </mc:Fallback>
      </mc:AlternateContent>
      <p:grpSp>
        <p:nvGrpSpPr>
          <p:cNvPr id="6" name="Group 5">
            <a:extLst>
              <a:ext uri="{FF2B5EF4-FFF2-40B4-BE49-F238E27FC236}">
                <a16:creationId xmlns:a16="http://schemas.microsoft.com/office/drawing/2014/main" id="{8D81120D-31B5-3F2E-E134-0E68D5CC1F25}"/>
              </a:ext>
            </a:extLst>
          </p:cNvPr>
          <p:cNvGrpSpPr/>
          <p:nvPr/>
        </p:nvGrpSpPr>
        <p:grpSpPr>
          <a:xfrm>
            <a:off x="7611080" y="4643258"/>
            <a:ext cx="1962150" cy="1399049"/>
            <a:chOff x="0" y="1"/>
            <a:chExt cx="2571750" cy="1873883"/>
          </a:xfrm>
        </p:grpSpPr>
        <p:grpSp>
          <p:nvGrpSpPr>
            <p:cNvPr id="7" name="Group 6">
              <a:extLst>
                <a:ext uri="{FF2B5EF4-FFF2-40B4-BE49-F238E27FC236}">
                  <a16:creationId xmlns:a16="http://schemas.microsoft.com/office/drawing/2014/main" id="{CCAAE9D5-1EF3-05D4-C8FB-55BD8B653EFC}"/>
                </a:ext>
              </a:extLst>
            </p:cNvPr>
            <p:cNvGrpSpPr/>
            <p:nvPr/>
          </p:nvGrpSpPr>
          <p:grpSpPr>
            <a:xfrm>
              <a:off x="0" y="1"/>
              <a:ext cx="2571750" cy="1873883"/>
              <a:chOff x="0" y="0"/>
              <a:chExt cx="3324239" cy="2990880"/>
            </a:xfrm>
          </p:grpSpPr>
          <p:sp>
            <p:nvSpPr>
              <p:cNvPr id="14" name="Freeform 1525532407">
                <a:extLst>
                  <a:ext uri="{FF2B5EF4-FFF2-40B4-BE49-F238E27FC236}">
                    <a16:creationId xmlns:a16="http://schemas.microsoft.com/office/drawing/2014/main" id="{5A0C3E7B-60A6-89E9-4EB3-CE4E9CE85D6A}"/>
                  </a:ext>
                </a:extLst>
              </p:cNvPr>
              <p:cNvSpPr/>
              <p:nvPr/>
            </p:nvSpPr>
            <p:spPr>
              <a:xfrm>
                <a:off x="85680" y="1657440"/>
                <a:ext cx="1581119" cy="1333440"/>
              </a:xfrm>
              <a:custGeom>
                <a:avLst/>
                <a:gdLst>
                  <a:gd name="f0" fmla="val 0"/>
                  <a:gd name="f1" fmla="val 166"/>
                  <a:gd name="f2" fmla="val 140"/>
                  <a:gd name="f3" fmla="val 54"/>
                  <a:gd name="f4" fmla="val 12"/>
                  <a:gd name="f5" fmla="val 89"/>
                  <a:gd name="f6" fmla="val 34"/>
                  <a:gd name="f7" fmla="val 119"/>
                  <a:gd name="f8" fmla="val 64"/>
                </a:gdLst>
                <a:ahLst/>
                <a:cxnLst>
                  <a:cxn ang="3cd4">
                    <a:pos x="hc" y="t"/>
                  </a:cxn>
                  <a:cxn ang="0">
                    <a:pos x="r" y="vc"/>
                  </a:cxn>
                  <a:cxn ang="cd4">
                    <a:pos x="hc" y="b"/>
                  </a:cxn>
                  <a:cxn ang="cd2">
                    <a:pos x="l" y="vc"/>
                  </a:cxn>
                </a:cxnLst>
                <a:rect l="l" t="t" r="r" b="b"/>
                <a:pathLst>
                  <a:path w="166" h="140">
                    <a:moveTo>
                      <a:pt x="f0" y="f3"/>
                    </a:moveTo>
                    <a:cubicBezTo>
                      <a:pt x="f4" y="f5"/>
                      <a:pt x="f6" y="f7"/>
                      <a:pt x="f8" y="f2"/>
                    </a:cubicBezTo>
                    <a:lnTo>
                      <a:pt x="f1" y="f0"/>
                    </a:lnTo>
                    <a:lnTo>
                      <a:pt x="f0" y="f3"/>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5" name="Freeform 1525532408">
                <a:extLst>
                  <a:ext uri="{FF2B5EF4-FFF2-40B4-BE49-F238E27FC236}">
                    <a16:creationId xmlns:a16="http://schemas.microsoft.com/office/drawing/2014/main" id="{6C5DAD4D-2CD4-9C7F-082B-71AAE006FE33}"/>
                  </a:ext>
                </a:extLst>
              </p:cNvPr>
              <p:cNvSpPr/>
              <p:nvPr/>
            </p:nvSpPr>
            <p:spPr>
              <a:xfrm>
                <a:off x="0" y="1133280"/>
                <a:ext cx="1666800" cy="1038240"/>
              </a:xfrm>
              <a:custGeom>
                <a:avLst/>
                <a:gdLst>
                  <a:gd name="f0" fmla="val 0"/>
                  <a:gd name="f1" fmla="val 175"/>
                  <a:gd name="f2" fmla="val 109"/>
                  <a:gd name="f3" fmla="val 9"/>
                  <a:gd name="f4" fmla="val 3"/>
                  <a:gd name="f5" fmla="val 18"/>
                  <a:gd name="f6" fmla="val 1"/>
                  <a:gd name="f7" fmla="val 36"/>
                  <a:gd name="f8" fmla="val 54"/>
                  <a:gd name="f9" fmla="val 73"/>
                  <a:gd name="f10" fmla="val 91"/>
                  <a:gd name="f11" fmla="val 55"/>
                </a:gdLst>
                <a:ahLst/>
                <a:cxnLst>
                  <a:cxn ang="3cd4">
                    <a:pos x="hc" y="t"/>
                  </a:cxn>
                  <a:cxn ang="0">
                    <a:pos x="r" y="vc"/>
                  </a:cxn>
                  <a:cxn ang="cd4">
                    <a:pos x="hc" y="b"/>
                  </a:cxn>
                  <a:cxn ang="cd2">
                    <a:pos x="l" y="vc"/>
                  </a:cxn>
                </a:cxnLst>
                <a:rect l="l" t="t" r="r" b="b"/>
                <a:pathLst>
                  <a:path w="175" h="109">
                    <a:moveTo>
                      <a:pt x="f3" y="f0"/>
                    </a:moveTo>
                    <a:cubicBezTo>
                      <a:pt x="f4" y="f5"/>
                      <a:pt x="f6" y="f7"/>
                      <a:pt x="f6" y="f8"/>
                    </a:cubicBezTo>
                    <a:cubicBezTo>
                      <a:pt x="f0" y="f9"/>
                      <a:pt x="f4" y="f10"/>
                      <a:pt x="f3" y="f2"/>
                    </a:cubicBezTo>
                    <a:lnTo>
                      <a:pt x="f1" y="f11"/>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6" name="Freeform 1525532409">
                <a:extLst>
                  <a:ext uri="{FF2B5EF4-FFF2-40B4-BE49-F238E27FC236}">
                    <a16:creationId xmlns:a16="http://schemas.microsoft.com/office/drawing/2014/main" id="{F3B5DB37-CBD3-DA68-0A55-8188D441999C}"/>
                  </a:ext>
                </a:extLst>
              </p:cNvPr>
              <p:cNvSpPr/>
              <p:nvPr/>
            </p:nvSpPr>
            <p:spPr>
              <a:xfrm>
                <a:off x="84575" y="287309"/>
                <a:ext cx="1581120" cy="1343163"/>
              </a:xfrm>
              <a:custGeom>
                <a:avLst/>
                <a:gdLst>
                  <a:gd name="f0" fmla="val 0"/>
                  <a:gd name="f1" fmla="val 166"/>
                  <a:gd name="f2" fmla="val 141"/>
                  <a:gd name="f3" fmla="val 64"/>
                  <a:gd name="f4" fmla="val 34"/>
                  <a:gd name="f5" fmla="val 21"/>
                  <a:gd name="f6" fmla="val 12"/>
                  <a:gd name="f7" fmla="val 51"/>
                  <a:gd name="f8" fmla="val 86"/>
                </a:gdLst>
                <a:ahLst/>
                <a:cxnLst>
                  <a:cxn ang="3cd4">
                    <a:pos x="hc" y="t"/>
                  </a:cxn>
                  <a:cxn ang="0">
                    <a:pos x="r" y="vc"/>
                  </a:cxn>
                  <a:cxn ang="cd4">
                    <a:pos x="hc" y="b"/>
                  </a:cxn>
                  <a:cxn ang="cd2">
                    <a:pos x="l" y="vc"/>
                  </a:cxn>
                </a:cxnLst>
                <a:rect l="l" t="t" r="r" b="b"/>
                <a:pathLst>
                  <a:path w="166" h="141">
                    <a:moveTo>
                      <a:pt x="f3" y="f0"/>
                    </a:moveTo>
                    <a:cubicBezTo>
                      <a:pt x="f4" y="f5"/>
                      <a:pt x="f6" y="f7"/>
                      <a:pt x="f0" y="f8"/>
                    </a:cubicBezTo>
                    <a:lnTo>
                      <a:pt x="f1" y="f2"/>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pPr marL="0" marR="0" algn="l" rtl="1">
                  <a:lnSpc>
                    <a:spcPct val="107000"/>
                  </a:lnSpc>
                  <a:spcBef>
                    <a:spcPts val="0"/>
                  </a:spcBef>
                  <a:spcAft>
                    <a:spcPts val="0"/>
                  </a:spcAft>
                </a:pPr>
                <a:r>
                  <a:rPr lang="en-US" sz="1200" b="1">
                    <a:solidFill>
                      <a:srgbClr val="FF0000"/>
                    </a:solidFill>
                    <a:effectLst/>
                    <a:latin typeface="Calibri" panose="020F0502020204030204" pitchFamily="34" charset="0"/>
                    <a:ea typeface="Calibri" panose="020F0502020204030204" pitchFamily="34" charset="0"/>
                    <a:cs typeface="Arial" panose="020B0604020202020204" pitchFamily="34" charset="0"/>
                  </a:rPr>
                  <a:t>1.4</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sp>
            <p:nvSpPr>
              <p:cNvPr id="17" name="Freeform 1525532410">
                <a:extLst>
                  <a:ext uri="{FF2B5EF4-FFF2-40B4-BE49-F238E27FC236}">
                    <a16:creationId xmlns:a16="http://schemas.microsoft.com/office/drawing/2014/main" id="{B67BE418-19D2-7549-6F6A-E6982C8E5D87}"/>
                  </a:ext>
                </a:extLst>
              </p:cNvPr>
              <p:cNvSpPr/>
              <p:nvPr/>
            </p:nvSpPr>
            <p:spPr>
              <a:xfrm>
                <a:off x="695159" y="0"/>
                <a:ext cx="971640" cy="1657439"/>
              </a:xfrm>
              <a:custGeom>
                <a:avLst/>
                <a:gdLst>
                  <a:gd name="f0" fmla="val 0"/>
                  <a:gd name="f1" fmla="val 102"/>
                  <a:gd name="f2" fmla="val 174"/>
                  <a:gd name="f3" fmla="val 101"/>
                  <a:gd name="f4" fmla="val 65"/>
                  <a:gd name="f5" fmla="val 29"/>
                  <a:gd name="f6" fmla="val 11"/>
                  <a:gd name="f7" fmla="val 33"/>
                </a:gdLst>
                <a:ahLst/>
                <a:cxnLst>
                  <a:cxn ang="3cd4">
                    <a:pos x="hc" y="t"/>
                  </a:cxn>
                  <a:cxn ang="0">
                    <a:pos x="r" y="vc"/>
                  </a:cxn>
                  <a:cxn ang="cd4">
                    <a:pos x="hc" y="b"/>
                  </a:cxn>
                  <a:cxn ang="cd2">
                    <a:pos x="l" y="vc"/>
                  </a:cxn>
                </a:cxnLst>
                <a:rect l="l" t="t" r="r" b="b"/>
                <a:pathLst>
                  <a:path w="102" h="174">
                    <a:moveTo>
                      <a:pt x="f3" y="f0"/>
                    </a:moveTo>
                    <a:cubicBezTo>
                      <a:pt x="f4" y="f0"/>
                      <a:pt x="f5" y="f6"/>
                      <a:pt x="f0" y="f7"/>
                    </a:cubicBezTo>
                    <a:lnTo>
                      <a:pt x="f1" y="f2"/>
                    </a:lnTo>
                    <a:lnTo>
                      <a:pt x="f3" y="f0"/>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8" name="Freeform 1525532411">
                <a:extLst>
                  <a:ext uri="{FF2B5EF4-FFF2-40B4-BE49-F238E27FC236}">
                    <a16:creationId xmlns:a16="http://schemas.microsoft.com/office/drawing/2014/main" id="{2A8398F9-FE89-AFC4-7F9B-AA0C38A5C72C}"/>
                  </a:ext>
                </a:extLst>
              </p:cNvPr>
              <p:cNvSpPr/>
              <p:nvPr/>
            </p:nvSpPr>
            <p:spPr>
              <a:xfrm>
                <a:off x="1666800" y="0"/>
                <a:ext cx="961919" cy="1657439"/>
              </a:xfrm>
              <a:custGeom>
                <a:avLst/>
                <a:gdLst>
                  <a:gd name="f0" fmla="val 0"/>
                  <a:gd name="f1" fmla="val 101"/>
                  <a:gd name="f2" fmla="val 174"/>
                  <a:gd name="f3" fmla="val 33"/>
                  <a:gd name="f4" fmla="val 72"/>
                  <a:gd name="f5" fmla="val 11"/>
                  <a:gd name="f6" fmla="val 36"/>
                </a:gdLst>
                <a:ahLst/>
                <a:cxnLst>
                  <a:cxn ang="3cd4">
                    <a:pos x="hc" y="t"/>
                  </a:cxn>
                  <a:cxn ang="0">
                    <a:pos x="r" y="vc"/>
                  </a:cxn>
                  <a:cxn ang="cd4">
                    <a:pos x="hc" y="b"/>
                  </a:cxn>
                  <a:cxn ang="cd2">
                    <a:pos x="l" y="vc"/>
                  </a:cxn>
                </a:cxnLst>
                <a:rect l="l" t="t" r="r" b="b"/>
                <a:pathLst>
                  <a:path w="101" h="174">
                    <a:moveTo>
                      <a:pt x="f1" y="f3"/>
                    </a:moveTo>
                    <a:cubicBezTo>
                      <a:pt x="f4" y="f5"/>
                      <a:pt x="f6" y="f0"/>
                      <a:pt x="f0" y="f0"/>
                    </a:cubicBezTo>
                    <a:lnTo>
                      <a:pt x="f0" y="f2"/>
                    </a:lnTo>
                    <a:lnTo>
                      <a:pt x="f1" y="f3"/>
                    </a:lnTo>
                    <a:close/>
                  </a:path>
                </a:pathLst>
              </a:custGeom>
              <a:solidFill>
                <a:srgbClr val="0085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19" name="Freeform 1525532412">
                <a:extLst>
                  <a:ext uri="{FF2B5EF4-FFF2-40B4-BE49-F238E27FC236}">
                    <a16:creationId xmlns:a16="http://schemas.microsoft.com/office/drawing/2014/main" id="{275195F7-09DC-A8FA-A3E9-4FDE82D7503C}"/>
                  </a:ext>
                </a:extLst>
              </p:cNvPr>
              <p:cNvSpPr/>
              <p:nvPr/>
            </p:nvSpPr>
            <p:spPr>
              <a:xfrm>
                <a:off x="1666800" y="314279"/>
                <a:ext cx="1571759" cy="1343160"/>
              </a:xfrm>
              <a:custGeom>
                <a:avLst/>
                <a:gdLst>
                  <a:gd name="f0" fmla="val 0"/>
                  <a:gd name="f1" fmla="val 165"/>
                  <a:gd name="f2" fmla="val 141"/>
                  <a:gd name="f3" fmla="val 86"/>
                  <a:gd name="f4" fmla="val 153"/>
                  <a:gd name="f5" fmla="val 51"/>
                  <a:gd name="f6" fmla="val 131"/>
                  <a:gd name="f7" fmla="val 21"/>
                  <a:gd name="f8" fmla="val 101"/>
                </a:gdLst>
                <a:ahLst/>
                <a:cxnLst>
                  <a:cxn ang="3cd4">
                    <a:pos x="hc" y="t"/>
                  </a:cxn>
                  <a:cxn ang="0">
                    <a:pos x="r" y="vc"/>
                  </a:cxn>
                  <a:cxn ang="cd4">
                    <a:pos x="hc" y="b"/>
                  </a:cxn>
                  <a:cxn ang="cd2">
                    <a:pos x="l" y="vc"/>
                  </a:cxn>
                </a:cxnLst>
                <a:rect l="l" t="t" r="r" b="b"/>
                <a:pathLst>
                  <a:path w="165" h="141">
                    <a:moveTo>
                      <a:pt x="f1" y="f3"/>
                    </a:moveTo>
                    <a:cubicBezTo>
                      <a:pt x="f4" y="f5"/>
                      <a:pt x="f6" y="f7"/>
                      <a:pt x="f8" y="f0"/>
                    </a:cubicBezTo>
                    <a:lnTo>
                      <a:pt x="f0" y="f2"/>
                    </a:lnTo>
                    <a:lnTo>
                      <a:pt x="f1" y="f3"/>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1" name="Freeform 1525532414">
                <a:extLst>
                  <a:ext uri="{FF2B5EF4-FFF2-40B4-BE49-F238E27FC236}">
                    <a16:creationId xmlns:a16="http://schemas.microsoft.com/office/drawing/2014/main" id="{EE2EED52-4B67-4AFD-8C1D-47169B97F694}"/>
                  </a:ext>
                </a:extLst>
              </p:cNvPr>
              <p:cNvSpPr/>
              <p:nvPr/>
            </p:nvSpPr>
            <p:spPr>
              <a:xfrm>
                <a:off x="1666800" y="1133280"/>
                <a:ext cx="1657439" cy="1038240"/>
              </a:xfrm>
              <a:custGeom>
                <a:avLst/>
                <a:gdLst>
                  <a:gd name="f0" fmla="val 0"/>
                  <a:gd name="f1" fmla="val 174"/>
                  <a:gd name="f2" fmla="val 109"/>
                  <a:gd name="f3" fmla="val 165"/>
                  <a:gd name="f4" fmla="val 171"/>
                  <a:gd name="f5" fmla="val 91"/>
                  <a:gd name="f6" fmla="val 73"/>
                  <a:gd name="f7" fmla="val 55"/>
                  <a:gd name="f8" fmla="val 36"/>
                  <a:gd name="f9" fmla="val 18"/>
                </a:gdLst>
                <a:ahLst/>
                <a:cxnLst>
                  <a:cxn ang="3cd4">
                    <a:pos x="hc" y="t"/>
                  </a:cxn>
                  <a:cxn ang="0">
                    <a:pos x="r" y="vc"/>
                  </a:cxn>
                  <a:cxn ang="cd4">
                    <a:pos x="hc" y="b"/>
                  </a:cxn>
                  <a:cxn ang="cd2">
                    <a:pos x="l" y="vc"/>
                  </a:cxn>
                </a:cxnLst>
                <a:rect l="l" t="t" r="r" b="b"/>
                <a:pathLst>
                  <a:path w="174" h="109">
                    <a:moveTo>
                      <a:pt x="f3" y="f2"/>
                    </a:moveTo>
                    <a:cubicBezTo>
                      <a:pt x="f4" y="f5"/>
                      <a:pt x="f1" y="f6"/>
                      <a:pt x="f1" y="f7"/>
                    </a:cubicBezTo>
                    <a:cubicBezTo>
                      <a:pt x="f1" y="f8"/>
                      <a:pt x="f4" y="f9"/>
                      <a:pt x="f3" y="f0"/>
                    </a:cubicBezTo>
                    <a:lnTo>
                      <a:pt x="f0" y="f7"/>
                    </a:lnTo>
                    <a:lnTo>
                      <a:pt x="f3" y="f2"/>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2" name="Freeform 1525532415">
                <a:extLst>
                  <a:ext uri="{FF2B5EF4-FFF2-40B4-BE49-F238E27FC236}">
                    <a16:creationId xmlns:a16="http://schemas.microsoft.com/office/drawing/2014/main" id="{EB3B2FE0-836B-BB70-97B7-7BB7138A7889}"/>
                  </a:ext>
                </a:extLst>
              </p:cNvPr>
              <p:cNvSpPr/>
              <p:nvPr/>
            </p:nvSpPr>
            <p:spPr>
              <a:xfrm>
                <a:off x="1708173" y="1657440"/>
                <a:ext cx="1571759" cy="1333440"/>
              </a:xfrm>
              <a:custGeom>
                <a:avLst/>
                <a:gdLst>
                  <a:gd name="f0" fmla="val 0"/>
                  <a:gd name="f1" fmla="val 165"/>
                  <a:gd name="f2" fmla="val 140"/>
                  <a:gd name="f3" fmla="val 101"/>
                  <a:gd name="f4" fmla="val 131"/>
                  <a:gd name="f5" fmla="val 119"/>
                  <a:gd name="f6" fmla="val 153"/>
                  <a:gd name="f7" fmla="val 89"/>
                  <a:gd name="f8" fmla="val 54"/>
                </a:gdLst>
                <a:ahLst/>
                <a:cxnLst>
                  <a:cxn ang="3cd4">
                    <a:pos x="hc" y="t"/>
                  </a:cxn>
                  <a:cxn ang="0">
                    <a:pos x="r" y="vc"/>
                  </a:cxn>
                  <a:cxn ang="cd4">
                    <a:pos x="hc" y="b"/>
                  </a:cxn>
                  <a:cxn ang="cd2">
                    <a:pos x="l" y="vc"/>
                  </a:cxn>
                </a:cxnLst>
                <a:rect l="l" t="t" r="r" b="b"/>
                <a:pathLst>
                  <a:path w="165" h="140">
                    <a:moveTo>
                      <a:pt x="f3" y="f2"/>
                    </a:moveTo>
                    <a:cubicBezTo>
                      <a:pt x="f4" y="f5"/>
                      <a:pt x="f6" y="f7"/>
                      <a:pt x="f1" y="f8"/>
                    </a:cubicBezTo>
                    <a:lnTo>
                      <a:pt x="f0" y="f0"/>
                    </a:lnTo>
                    <a:lnTo>
                      <a:pt x="f3" y="f2"/>
                    </a:lnTo>
                    <a:close/>
                  </a:path>
                </a:pathLst>
              </a:custGeom>
              <a:solidFill>
                <a:srgbClr val="B2B2B2"/>
              </a:solidFill>
              <a:ln w="3240">
                <a:solidFill>
                  <a:srgbClr val="FFFFFF"/>
                </a:solidFill>
                <a:prstDash val="solid"/>
                <a:round/>
              </a:ln>
            </p:spPr>
            <p:txBody>
              <a:bodyPr vert="horz" wrap="square" lIns="91440" tIns="45720" rIns="91440" bIns="45720" anchor="t" anchorCtr="0" compatLnSpc="0">
                <a:noAutofit/>
              </a:bodyPr>
              <a:lstStyle/>
              <a:p>
                <a:endParaRPr lang="en-US"/>
              </a:p>
            </p:txBody>
          </p:sp>
          <p:sp>
            <p:nvSpPr>
              <p:cNvPr id="23" name="Freeform 1525532480">
                <a:extLst>
                  <a:ext uri="{FF2B5EF4-FFF2-40B4-BE49-F238E27FC236}">
                    <a16:creationId xmlns:a16="http://schemas.microsoft.com/office/drawing/2014/main" id="{90A95F8E-CA35-619C-9B47-F2472EB7A6E6}"/>
                  </a:ext>
                </a:extLst>
              </p:cNvPr>
              <p:cNvSpPr/>
              <p:nvPr/>
            </p:nvSpPr>
            <p:spPr>
              <a:xfrm>
                <a:off x="1301760" y="1292040"/>
                <a:ext cx="720719" cy="720719"/>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FFFFFF"/>
              </a:solidFill>
              <a:ln w="9360">
                <a:solidFill>
                  <a:srgbClr val="FFFFFF"/>
                </a:solidFill>
                <a:prstDash val="solid"/>
                <a:miter/>
              </a:ln>
            </p:spPr>
            <p:txBody>
              <a:bodyPr vert="horz" wrap="none" lIns="90000" tIns="46800" rIns="90000" bIns="46800" anchor="ctr" anchorCtr="0" compatLnSpc="0">
                <a:noAutofit/>
              </a:bodyPr>
              <a:lstStyle/>
              <a:p>
                <a:endParaRPr lang="en-US"/>
              </a:p>
            </p:txBody>
          </p:sp>
          <p:sp>
            <p:nvSpPr>
              <p:cNvPr id="24" name="Freeform 1525532481">
                <a:extLst>
                  <a:ext uri="{FF2B5EF4-FFF2-40B4-BE49-F238E27FC236}">
                    <a16:creationId xmlns:a16="http://schemas.microsoft.com/office/drawing/2014/main" id="{C92BBA1B-BB9F-38DA-CB05-C7F33E395BFA}"/>
                  </a:ext>
                </a:extLst>
              </p:cNvPr>
              <p:cNvSpPr/>
              <p:nvPr/>
            </p:nvSpPr>
            <p:spPr>
              <a:xfrm>
                <a:off x="1589039" y="1579320"/>
                <a:ext cx="144360" cy="14472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000000"/>
              </a:solidFill>
              <a:ln w="9360">
                <a:solidFill>
                  <a:srgbClr val="000000"/>
                </a:solidFill>
                <a:prstDash val="solid"/>
                <a:miter/>
              </a:ln>
            </p:spPr>
            <p:txBody>
              <a:bodyPr vert="horz" wrap="none" lIns="90000" tIns="46800" rIns="90000" bIns="46800" anchor="ctr" anchorCtr="0" compatLnSpc="0">
                <a:noAutofit/>
              </a:bodyPr>
              <a:lstStyle/>
              <a:p>
                <a:endParaRPr lang="en-US"/>
              </a:p>
            </p:txBody>
          </p:sp>
          <p:sp>
            <p:nvSpPr>
              <p:cNvPr id="25" name="Freeform 1525532482">
                <a:extLst>
                  <a:ext uri="{FF2B5EF4-FFF2-40B4-BE49-F238E27FC236}">
                    <a16:creationId xmlns:a16="http://schemas.microsoft.com/office/drawing/2014/main" id="{FC505062-62B2-1235-F121-BAD0AB3E4358}"/>
                  </a:ext>
                </a:extLst>
              </p:cNvPr>
              <p:cNvSpPr/>
              <p:nvPr/>
            </p:nvSpPr>
            <p:spPr>
              <a:xfrm>
                <a:off x="644740" y="2148891"/>
                <a:ext cx="2140625" cy="84198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0">
                <a:noAutofit/>
              </a:bodyPr>
              <a:lstStyle/>
              <a:p>
                <a:pPr marL="0" marR="0" algn="ctr" rtl="1">
                  <a:lnSpc>
                    <a:spcPct val="107000"/>
                  </a:lnSpc>
                  <a:spcBef>
                    <a:spcPts val="0"/>
                  </a:spcBef>
                  <a:spcAft>
                    <a:spcPts val="0"/>
                  </a:spcAft>
                </a:pPr>
                <a:r>
                  <a:rPr lang="en-US" sz="900" b="1">
                    <a:solidFill>
                      <a:srgbClr val="FF0000"/>
                    </a:solidFill>
                    <a:effectLst/>
                    <a:latin typeface="Arial Black" panose="020B0A04020102020204" pitchFamily="34" charset="0"/>
                    <a:ea typeface="Calibri" panose="020F0502020204030204" pitchFamily="34" charset="0"/>
                    <a:cs typeface="Arial" panose="020B0604020202020204" pitchFamily="34" charset="0"/>
                  </a:rPr>
                  <a:t>QR</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rtl="1">
                  <a:lnSpc>
                    <a:spcPct val="107000"/>
                  </a:lnSpc>
                  <a:spcBef>
                    <a:spcPts val="0"/>
                  </a:spcBef>
                  <a:spcAft>
                    <a:spcPts val="0"/>
                  </a:spcAft>
                </a:pPr>
                <a:r>
                  <a:rPr lang="en-US" sz="900" b="1">
                    <a:solidFill>
                      <a:srgbClr val="FF0000"/>
                    </a:solidFill>
                    <a:effectLst/>
                    <a:latin typeface="Arial Black" panose="020B0A04020102020204" pitchFamily="34" charset="0"/>
                    <a:ea typeface="Calibri" panose="020F0502020204030204" pitchFamily="34" charset="0"/>
                    <a:cs typeface="Arial" panose="020B0604020202020204" pitchFamily="34" charset="0"/>
                  </a:rPr>
                  <a:t>Ratios</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hangingPunct="0">
                  <a:spcBef>
                    <a:spcPts val="0"/>
                  </a:spcBef>
                  <a:spcAft>
                    <a:spcPts val="0"/>
                  </a:spcAft>
                </a:pPr>
                <a:r>
                  <a:rPr lang="en-US" sz="900" b="1" kern="1200">
                    <a:solidFill>
                      <a:srgbClr val="0085B2"/>
                    </a:solidFill>
                    <a:effectLst/>
                    <a:latin typeface="Arial Black" panose="020B0A04020102020204" pitchFamily="34" charset="0"/>
                    <a:ea typeface="Arial Unicode MS"/>
                    <a:cs typeface="Tahoma" panose="020B0604030504040204" pitchFamily="34" charset="0"/>
                  </a:rPr>
                  <a:t>%</a:t>
                </a:r>
                <a:endParaRPr lang="en-US" sz="1200">
                  <a:effectLst/>
                  <a:latin typeface="Times New Roman" panose="02020603050405020304" pitchFamily="18" charset="0"/>
                  <a:ea typeface="Times New Roman" panose="02020603050405020304" pitchFamily="18" charset="0"/>
                </a:endParaRPr>
              </a:p>
            </p:txBody>
          </p:sp>
        </p:grpSp>
        <p:cxnSp>
          <p:nvCxnSpPr>
            <p:cNvPr id="9" name="Straight Connector 8">
              <a:extLst>
                <a:ext uri="{FF2B5EF4-FFF2-40B4-BE49-F238E27FC236}">
                  <a16:creationId xmlns:a16="http://schemas.microsoft.com/office/drawing/2014/main" id="{444881C3-8164-7DCD-5597-BCC7EE2F97A0}"/>
                </a:ext>
              </a:extLst>
            </p:cNvPr>
            <p:cNvCxnSpPr/>
            <p:nvPr/>
          </p:nvCxnSpPr>
          <p:spPr>
            <a:xfrm flipH="1" flipV="1">
              <a:off x="707507" y="710038"/>
              <a:ext cx="581217" cy="328189"/>
            </a:xfrm>
            <a:prstGeom prst="line">
              <a:avLst/>
            </a:prstGeom>
            <a:noFill/>
            <a:ln w="57240">
              <a:solidFill>
                <a:srgbClr val="000000"/>
              </a:solidFill>
              <a:prstDash val="solid"/>
              <a:miter/>
              <a:tailEnd type="arrow"/>
            </a:ln>
          </p:spPr>
        </p:cxnSp>
      </p:grpSp>
      <p:grpSp>
        <p:nvGrpSpPr>
          <p:cNvPr id="39" name="Group 38">
            <a:extLst>
              <a:ext uri="{FF2B5EF4-FFF2-40B4-BE49-F238E27FC236}">
                <a16:creationId xmlns:a16="http://schemas.microsoft.com/office/drawing/2014/main" id="{74222C78-8C13-654A-CB34-DC70DA675C12}"/>
              </a:ext>
            </a:extLst>
          </p:cNvPr>
          <p:cNvGrpSpPr/>
          <p:nvPr/>
        </p:nvGrpSpPr>
        <p:grpSpPr>
          <a:xfrm>
            <a:off x="0" y="6502121"/>
            <a:ext cx="12192000" cy="381000"/>
            <a:chOff x="0" y="6502121"/>
            <a:chExt cx="12192000" cy="381000"/>
          </a:xfrm>
        </p:grpSpPr>
        <p:sp>
          <p:nvSpPr>
            <p:cNvPr id="42" name="TextBox 41">
              <a:extLst>
                <a:ext uri="{FF2B5EF4-FFF2-40B4-BE49-F238E27FC236}">
                  <a16:creationId xmlns:a16="http://schemas.microsoft.com/office/drawing/2014/main" id="{A6D90D73-7FE9-54B4-50D7-98FA71F4927F}"/>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5                                                    Financial Ratio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43" name="Group 42">
              <a:extLst>
                <a:ext uri="{FF2B5EF4-FFF2-40B4-BE49-F238E27FC236}">
                  <a16:creationId xmlns:a16="http://schemas.microsoft.com/office/drawing/2014/main" id="{66244C03-06CC-6E6B-C0E3-C2D13CD13912}"/>
                </a:ext>
              </a:extLst>
            </p:cNvPr>
            <p:cNvGrpSpPr/>
            <p:nvPr/>
          </p:nvGrpSpPr>
          <p:grpSpPr>
            <a:xfrm>
              <a:off x="0" y="6502121"/>
              <a:ext cx="12192000" cy="381000"/>
              <a:chOff x="0" y="6502121"/>
              <a:chExt cx="12192000" cy="381000"/>
            </a:xfrm>
          </p:grpSpPr>
          <p:cxnSp>
            <p:nvCxnSpPr>
              <p:cNvPr id="44" name="Straight Connector 43">
                <a:extLst>
                  <a:ext uri="{FF2B5EF4-FFF2-40B4-BE49-F238E27FC236}">
                    <a16:creationId xmlns:a16="http://schemas.microsoft.com/office/drawing/2014/main" id="{C8330772-D5EC-D735-37AD-82C26C54B140}"/>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2FB513FB-C2FD-3D82-6B83-3DA55786A866}"/>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2342725641"/>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211834" y="1733082"/>
            <a:ext cx="9664070" cy="4621744"/>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algn="ctr">
              <a:spcBef>
                <a:spcPts val="0"/>
              </a:spcBef>
              <a:spcAft>
                <a:spcPts val="0"/>
              </a:spcAft>
            </a:pPr>
            <a:endParaRPr lang="en-US" sz="18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lgn="ctr">
              <a:spcBef>
                <a:spcPts val="0"/>
              </a:spcBef>
              <a:spcAft>
                <a:spcPts val="0"/>
              </a:spcAft>
            </a:pPr>
            <a:endParaRPr lang="en-US" dirty="0">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endParaRPr>
          </a:p>
          <a:p>
            <a:pPr marL="0" marR="0">
              <a:spcBef>
                <a:spcPts val="0"/>
              </a:spcBef>
              <a:spcAft>
                <a:spcPts val="0"/>
              </a:spcAft>
            </a:pPr>
            <a:r>
              <a:rPr lang="en-US" sz="2000" dirty="0">
                <a:ln>
                  <a:noFill/>
                </a:ln>
                <a:solidFill>
                  <a:srgbClr val="002060"/>
                </a:solidFill>
                <a:effectLst>
                  <a:outerShdw blurRad="38100" dist="19050" dir="2700000" algn="tl">
                    <a:schemeClr val="dk1">
                      <a:alpha val="40000"/>
                    </a:schemeClr>
                  </a:outerShdw>
                </a:effectLst>
                <a:latin typeface="Arial Black" panose="020B0A04020102020204" pitchFamily="34" charset="0"/>
                <a:ea typeface="Times New Roman" panose="02020603050405020304" pitchFamily="18" charset="0"/>
              </a:rPr>
              <a:t>5-3-2: Quick Ratio</a:t>
            </a:r>
            <a:endParaRPr lang="en-US" sz="2000" dirty="0">
              <a:effectLst/>
              <a:latin typeface="Times New Roman" panose="02020603050405020304" pitchFamily="18" charset="0"/>
              <a:ea typeface="Times New Roman" panose="02020603050405020304" pitchFamily="18" charset="0"/>
            </a:endParaRPr>
          </a:p>
          <a:p>
            <a:pPr marL="342900" marR="0" lvl="0" indent="-342900" algn="just" rtl="0">
              <a:lnSpc>
                <a:spcPct val="130000"/>
              </a:lnSpc>
              <a:buFont typeface="Symbol" panose="05050102010706020507" pitchFamily="18" charset="2"/>
              <a:buChar char=""/>
              <a:tabLst>
                <a:tab pos="3514725" algn="l"/>
              </a:tabLst>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Liquidity in the company at the end of year 1 was low. The company held only BD0.6 current assets other than inventories for every BD1 it owed in current liabilities. This mean it would be unable to pay off short-term debts in full without selling off inventories of food, drink, bed linen, towels and other items. The company would have become insolvent if it was unable to raise enough cash quickly from their sale.</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0">
              <a:lnSpc>
                <a:spcPct val="130000"/>
              </a:lnSpc>
              <a:tabLst>
                <a:tab pos="3514725" algn="l"/>
              </a:tabLst>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85750" indent="-285750">
              <a:lnSpc>
                <a:spcPct val="130000"/>
              </a:lnSpc>
              <a:buFont typeface="Wingdings" panose="05000000000000000000" pitchFamily="2" charset="2"/>
              <a:buChar char="§"/>
            </a:pPr>
            <a:r>
              <a:rPr lang="en-US" dirty="0">
                <a:solidFill>
                  <a:srgbClr val="000000"/>
                </a:solidFill>
                <a:effectLst/>
                <a:latin typeface="Times New Roman" panose="02020603050405020304" pitchFamily="18" charset="0"/>
                <a:ea typeface="Calibri" panose="020F0502020204030204" pitchFamily="34" charset="0"/>
              </a:rPr>
              <a:t>Recognizing this danger, the managers of Fahad Ltd increased the cash holdings and reduced current liabilities. By the end of year 2 these actions had improved the acid test ratio of the company to BD1.4 for current assets other than inventories for every BD1 it owed in current liabilities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57200" marR="0" rtl="0">
              <a:lnSpc>
                <a:spcPct val="130000"/>
              </a:lnSpc>
              <a:spcBef>
                <a:spcPts val="0"/>
              </a:spcBef>
              <a:spcAft>
                <a:spcPts val="0"/>
              </a:spcAft>
              <a:tabLst>
                <a:tab pos="1533525" algn="l"/>
              </a:tabLs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ctr" rtl="0">
              <a:lnSpc>
                <a:spcPct val="130000"/>
              </a:lnSpc>
              <a:spcBef>
                <a:spcPts val="0"/>
              </a:spcBef>
              <a:spcAft>
                <a:spcPts val="0"/>
              </a:spcAft>
              <a:tabLst>
                <a:tab pos="2971800" algn="ctr"/>
              </a:tabLst>
            </a:pPr>
            <a:endParaRPr lang="en-US" sz="20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0" marR="0" rtl="0">
              <a:lnSpc>
                <a:spcPct val="130000"/>
              </a:lnSpc>
              <a:spcBef>
                <a:spcPts val="0"/>
              </a:spcBef>
              <a:spcAft>
                <a:spcPts val="0"/>
              </a:spcAft>
              <a:tabLst>
                <a:tab pos="2971800" algn="ctr"/>
              </a:tabLs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dirty="0">
              <a:effectLst/>
              <a:latin typeface="Times New Roman" panose="02020603050405020304" pitchFamily="18" charset="0"/>
              <a:ea typeface="Times New Roman" panose="02020603050405020304" pitchFamily="18" charset="0"/>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303082" y="399185"/>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2" action="ppaction://hlinksldjump"/>
            <a:extLst>
              <a:ext uri="{FF2B5EF4-FFF2-40B4-BE49-F238E27FC236}">
                <a16:creationId xmlns:a16="http://schemas.microsoft.com/office/drawing/2014/main" id="{23D3EE09-8411-4223-ABFE-66C8968A89D0}"/>
              </a:ext>
            </a:extLst>
          </p:cNvPr>
          <p:cNvSpPr/>
          <p:nvPr/>
        </p:nvSpPr>
        <p:spPr>
          <a:xfrm>
            <a:off x="9875904" y="304003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57413" y="391112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2"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248409" y="416917"/>
            <a:ext cx="8120766" cy="831125"/>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342900" marR="0" lvl="0" indent="-342900" algn="just" rtl="0">
              <a:lnSpc>
                <a:spcPct val="200000"/>
              </a:lnSpc>
              <a:spcBef>
                <a:spcPts val="0"/>
              </a:spcBef>
              <a:spcAft>
                <a:spcPts val="800"/>
              </a:spcAft>
              <a:buClr>
                <a:srgbClr val="FFFFFF"/>
              </a:buClr>
              <a:buSzPts val="1100"/>
              <a:buFont typeface="Times New Roman" panose="02020603050405020304" pitchFamily="18" charset="0"/>
              <a:buChar char="►"/>
            </a:pPr>
            <a:r>
              <a:rPr lang="en-US" sz="28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The calculation and analyze profitability ratios.</a:t>
            </a:r>
            <a:endParaRPr lang="en-US" sz="2800" b="1" dirty="0">
              <a:solidFill>
                <a:srgbClr val="FFFF00"/>
              </a:solidFill>
              <a:effectLst/>
              <a:uFill>
                <a:solidFill>
                  <a:srgbClr val="5B9BD5"/>
                </a:solidFill>
              </a:uFill>
              <a:latin typeface="Calibri" panose="020F0502020204030204" pitchFamily="34" charset="0"/>
              <a:ea typeface="Calibri" panose="020F0502020204030204" pitchFamily="34" charset="0"/>
              <a:cs typeface="Arial" panose="020B0604020202020204" pitchFamily="34" charset="0"/>
            </a:endParaRPr>
          </a:p>
        </p:txBody>
      </p:sp>
      <p:sp>
        <p:nvSpPr>
          <p:cNvPr id="3" name="مستطيل مستدير الزوايا 11">
            <a:hlinkClick r:id="rId2" action="ppaction://hlinksldjump"/>
            <a:extLst>
              <a:ext uri="{FF2B5EF4-FFF2-40B4-BE49-F238E27FC236}">
                <a16:creationId xmlns:a16="http://schemas.microsoft.com/office/drawing/2014/main" id="{936223CE-E6D3-2F2E-F333-493B663A92CF}"/>
              </a:ext>
            </a:extLst>
          </p:cNvPr>
          <p:cNvSpPr/>
          <p:nvPr/>
        </p:nvSpPr>
        <p:spPr>
          <a:xfrm>
            <a:off x="9875904" y="46321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1" name="Text Box 235">
            <a:extLst>
              <a:ext uri="{FF2B5EF4-FFF2-40B4-BE49-F238E27FC236}">
                <a16:creationId xmlns:a16="http://schemas.microsoft.com/office/drawing/2014/main" id="{9CE391B9-FF1E-E17D-AC83-6D23C45B0A53}"/>
              </a:ext>
            </a:extLst>
          </p:cNvPr>
          <p:cNvSpPr txBox="1">
            <a:spLocks noChangeArrowheads="1" noChangeShapeType="1" noTextEdit="1"/>
          </p:cNvSpPr>
          <p:nvPr/>
        </p:nvSpPr>
        <p:spPr bwMode="auto">
          <a:xfrm>
            <a:off x="492878" y="1910043"/>
            <a:ext cx="1962150" cy="36195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noAutofit/>
          </a:bodyPr>
          <a:lstStyle/>
          <a:p>
            <a:pPr marL="0" marR="0" algn="r" rtl="1">
              <a:lnSpc>
                <a:spcPct val="107000"/>
              </a:lnSpc>
              <a:spcBef>
                <a:spcPts val="0"/>
              </a:spcBef>
              <a:spcAft>
                <a:spcPts val="800"/>
              </a:spcAft>
              <a:tabLst>
                <a:tab pos="1533525" algn="l"/>
              </a:tabLst>
            </a:pPr>
            <a:r>
              <a:rPr lang="en-US" sz="1200">
                <a:ln w="9525" cap="flat" cmpd="sng" algn="ctr">
                  <a:solidFill>
                    <a:srgbClr val="FF0000"/>
                  </a:solidFill>
                  <a:prstDash val="solid"/>
                  <a:round/>
                </a:ln>
                <a:solidFill>
                  <a:srgbClr val="FF0000"/>
                </a:solidFill>
                <a:effectLst/>
                <a:latin typeface="Arial Black" panose="020B0A04020102020204" pitchFamily="34" charset="0"/>
                <a:ea typeface="Times New Roman" panose="02020603050405020304" pitchFamily="18" charset="0"/>
                <a:cs typeface="Times New Roman" panose="02020603050405020304" pitchFamily="18" charset="0"/>
              </a:rPr>
              <a:t>5-3: Liquidity Ratios </a:t>
            </a:r>
            <a:endParaRPr lang="en-US" sz="1100">
              <a:effectLst/>
              <a:latin typeface="Calibri" panose="020F0502020204030204" pitchFamily="34" charset="0"/>
              <a:ea typeface="Calibri" panose="020F0502020204030204" pitchFamily="34" charset="0"/>
              <a:cs typeface="Arial" panose="020B0604020202020204" pitchFamily="34" charset="0"/>
            </a:endParaRPr>
          </a:p>
        </p:txBody>
      </p:sp>
      <p:grpSp>
        <p:nvGrpSpPr>
          <p:cNvPr id="23" name="Group 22">
            <a:extLst>
              <a:ext uri="{FF2B5EF4-FFF2-40B4-BE49-F238E27FC236}">
                <a16:creationId xmlns:a16="http://schemas.microsoft.com/office/drawing/2014/main" id="{74222C78-8C13-654A-CB34-DC70DA675C12}"/>
              </a:ext>
            </a:extLst>
          </p:cNvPr>
          <p:cNvGrpSpPr/>
          <p:nvPr/>
        </p:nvGrpSpPr>
        <p:grpSpPr>
          <a:xfrm>
            <a:off x="0" y="6502121"/>
            <a:ext cx="12192000" cy="381000"/>
            <a:chOff x="0" y="6502121"/>
            <a:chExt cx="12192000" cy="381000"/>
          </a:xfrm>
        </p:grpSpPr>
        <p:sp>
          <p:nvSpPr>
            <p:cNvPr id="24" name="TextBox 23">
              <a:extLst>
                <a:ext uri="{FF2B5EF4-FFF2-40B4-BE49-F238E27FC236}">
                  <a16:creationId xmlns:a16="http://schemas.microsoft.com/office/drawing/2014/main" id="{A6D90D73-7FE9-54B4-50D7-98FA71F4927F}"/>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5                                                    Financial Ratio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5" name="Group 24">
              <a:extLst>
                <a:ext uri="{FF2B5EF4-FFF2-40B4-BE49-F238E27FC236}">
                  <a16:creationId xmlns:a16="http://schemas.microsoft.com/office/drawing/2014/main" id="{66244C03-06CC-6E6B-C0E3-C2D13CD13912}"/>
                </a:ext>
              </a:extLst>
            </p:cNvPr>
            <p:cNvGrpSpPr/>
            <p:nvPr/>
          </p:nvGrpSpPr>
          <p:grpSpPr>
            <a:xfrm>
              <a:off x="0" y="6502121"/>
              <a:ext cx="12192000" cy="381000"/>
              <a:chOff x="0" y="6502121"/>
              <a:chExt cx="12192000" cy="381000"/>
            </a:xfrm>
          </p:grpSpPr>
          <p:cxnSp>
            <p:nvCxnSpPr>
              <p:cNvPr id="26" name="Straight Connector 25">
                <a:extLst>
                  <a:ext uri="{FF2B5EF4-FFF2-40B4-BE49-F238E27FC236}">
                    <a16:creationId xmlns:a16="http://schemas.microsoft.com/office/drawing/2014/main" id="{C8330772-D5EC-D735-37AD-82C26C54B140}"/>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2FB513FB-C2FD-3D82-6B83-3DA55786A866}"/>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205215949"/>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3" end="3"/>
                                            </p:txEl>
                                          </p:spTgt>
                                        </p:tgtEl>
                                        <p:attrNameLst>
                                          <p:attrName>style.visibility</p:attrName>
                                        </p:attrNameLst>
                                      </p:cBhvr>
                                      <p:to>
                                        <p:strVal val="visible"/>
                                      </p:to>
                                    </p:set>
                                    <p:animEffect transition="in" filter="fade">
                                      <p:cBhvr>
                                        <p:cTn id="7" dur="1000"/>
                                        <p:tgtEl>
                                          <p:spTgt spid="20">
                                            <p:txEl>
                                              <p:pRg st="3" end="3"/>
                                            </p:txEl>
                                          </p:spTgt>
                                        </p:tgtEl>
                                      </p:cBhvr>
                                    </p:animEffect>
                                    <p:anim calcmode="lin" valueType="num">
                                      <p:cBhvr>
                                        <p:cTn id="8" dur="10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
                                            <p:txEl>
                                              <p:pRg st="4" end="4"/>
                                            </p:txEl>
                                          </p:spTgt>
                                        </p:tgtEl>
                                        <p:attrNameLst>
                                          <p:attrName>style.visibility</p:attrName>
                                        </p:attrNameLst>
                                      </p:cBhvr>
                                      <p:to>
                                        <p:strVal val="visible"/>
                                      </p:to>
                                    </p:set>
                                    <p:animEffect transition="in" filter="fade">
                                      <p:cBhvr>
                                        <p:cTn id="12" dur="1000"/>
                                        <p:tgtEl>
                                          <p:spTgt spid="20">
                                            <p:txEl>
                                              <p:pRg st="4" end="4"/>
                                            </p:txEl>
                                          </p:spTgt>
                                        </p:tgtEl>
                                      </p:cBhvr>
                                    </p:animEffect>
                                    <p:anim calcmode="lin" valueType="num">
                                      <p:cBhvr>
                                        <p:cTn id="13" dur="10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0">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0">
                                            <p:txEl>
                                              <p:pRg st="5" end="5"/>
                                            </p:txEl>
                                          </p:spTgt>
                                        </p:tgtEl>
                                        <p:attrNameLst>
                                          <p:attrName>style.visibility</p:attrName>
                                        </p:attrNameLst>
                                      </p:cBhvr>
                                      <p:to>
                                        <p:strVal val="visible"/>
                                      </p:to>
                                    </p:set>
                                    <p:animEffect transition="in" filter="fade">
                                      <p:cBhvr>
                                        <p:cTn id="17" dur="1000"/>
                                        <p:tgtEl>
                                          <p:spTgt spid="20">
                                            <p:txEl>
                                              <p:pRg st="5" end="5"/>
                                            </p:txEl>
                                          </p:spTgt>
                                        </p:tgtEl>
                                      </p:cBhvr>
                                    </p:animEffect>
                                    <p:anim calcmode="lin" valueType="num">
                                      <p:cBhvr>
                                        <p:cTn id="18" dur="10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مستطيل مستدير الزوايا 15">
            <a:extLst>
              <a:ext uri="{FF2B5EF4-FFF2-40B4-BE49-F238E27FC236}">
                <a16:creationId xmlns:a16="http://schemas.microsoft.com/office/drawing/2014/main" id="{C7CA628E-402E-4ECD-83CD-2C5BD377C6C5}"/>
              </a:ext>
            </a:extLst>
          </p:cNvPr>
          <p:cNvSpPr/>
          <p:nvPr/>
        </p:nvSpPr>
        <p:spPr>
          <a:xfrm>
            <a:off x="194072" y="1337384"/>
            <a:ext cx="9613408" cy="5078569"/>
          </a:xfrm>
          <a:prstGeom prst="roundRect">
            <a:avLst>
              <a:gd name="adj" fmla="val 1416"/>
            </a:avLst>
          </a:prstGeom>
          <a:solidFill>
            <a:srgbClr val="BF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t"/>
          <a:lstStyle/>
          <a:p>
            <a:pPr marL="0" marR="0" rtl="0">
              <a:lnSpc>
                <a:spcPct val="130000"/>
              </a:lnSpc>
              <a:spcBef>
                <a:spcPts val="0"/>
              </a:spcBef>
              <a:spcAft>
                <a:spcPts val="0"/>
              </a:spcAft>
              <a:tabLst>
                <a:tab pos="2971800" algn="ctr"/>
              </a:tabLst>
            </a:pPr>
            <a:r>
              <a:rPr lang="en-US" sz="1800" b="1" u="sng"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Exercise (5-3):</a:t>
            </a:r>
          </a:p>
          <a:p>
            <a:pPr marL="0" marR="0" rtl="0">
              <a:lnSpc>
                <a:spcPct val="130000"/>
              </a:lnSpc>
              <a:spcBef>
                <a:spcPts val="0"/>
              </a:spcBef>
              <a:spcAft>
                <a:spcPts val="0"/>
              </a:spcAft>
              <a:tabLst>
                <a:tab pos="2971800" algn="ctr"/>
              </a:tabLst>
            </a:pPr>
            <a:endParaRPr lang="en-US" b="1" u="sng"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endParaRPr>
          </a:p>
          <a:p>
            <a:pPr marL="0" marR="0" rtl="0">
              <a:lnSpc>
                <a:spcPct val="130000"/>
              </a:lnSpc>
              <a:spcBef>
                <a:spcPts val="0"/>
              </a:spcBef>
              <a:spcAft>
                <a:spcPts val="0"/>
              </a:spcAft>
              <a:tabLst>
                <a:tab pos="2971800" algn="ctr"/>
              </a:tabLst>
            </a:pPr>
            <a:endParaRPr lang="en-US" sz="2000" b="1" u="sng" dirty="0">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endParaRPr>
          </a:p>
          <a:p>
            <a:pPr marL="0" marR="0" rtl="0">
              <a:lnSpc>
                <a:spcPct val="130000"/>
              </a:lnSpc>
              <a:spcBef>
                <a:spcPts val="0"/>
              </a:spcBef>
              <a:spcAft>
                <a:spcPts val="0"/>
              </a:spcAft>
              <a:tabLst>
                <a:tab pos="2971800" algn="ctr"/>
              </a:tabLst>
            </a:pPr>
            <a:endParaRPr lang="en-US" sz="2000" b="1" u="sng"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endParaRPr>
          </a:p>
          <a:p>
            <a:pPr marL="0" marR="0" rtl="0">
              <a:lnSpc>
                <a:spcPct val="130000"/>
              </a:lnSpc>
              <a:spcBef>
                <a:spcPts val="0"/>
              </a:spcBef>
              <a:spcAft>
                <a:spcPts val="0"/>
              </a:spcAft>
              <a:tabLst>
                <a:tab pos="2971800" algn="ctr"/>
              </a:tabLst>
            </a:pPr>
            <a:endParaRPr lang="en-US" sz="2000" b="1" u="sng" dirty="0">
              <a:solidFill>
                <a:srgbClr val="000000"/>
              </a:solidFill>
              <a:effectLst/>
              <a:latin typeface="Arial Black" panose="020B0A04020102020204" pitchFamily="34" charset="0"/>
              <a:ea typeface="Times New Roman" panose="02020603050405020304" pitchFamily="18" charset="0"/>
              <a:cs typeface="Times New Roman" panose="02020603050405020304" pitchFamily="18" charset="0"/>
            </a:endParaRPr>
          </a:p>
          <a:p>
            <a:pPr marL="0" marR="0" rtl="0">
              <a:lnSpc>
                <a:spcPct val="130000"/>
              </a:lnSpc>
              <a:spcBef>
                <a:spcPts val="0"/>
              </a:spcBef>
              <a:spcAft>
                <a:spcPts val="0"/>
              </a:spcAft>
              <a:tabLst>
                <a:tab pos="2971800" algn="ctr"/>
              </a:tabLst>
            </a:pPr>
            <a:endParaRPr lang="en-US" sz="2000" b="1" u="sng"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endParaRPr>
          </a:p>
          <a:p>
            <a:pPr marL="0" marR="0" rtl="0">
              <a:lnSpc>
                <a:spcPct val="130000"/>
              </a:lnSpc>
              <a:spcBef>
                <a:spcPts val="0"/>
              </a:spcBef>
              <a:spcAft>
                <a:spcPts val="0"/>
              </a:spcAft>
              <a:tabLst>
                <a:tab pos="2971800" algn="ctr"/>
              </a:tabLst>
            </a:pPr>
            <a:endParaRPr lang="en-US" sz="2000" b="1" u="sng" dirty="0">
              <a:solidFill>
                <a:srgbClr val="000000"/>
              </a:solidFill>
              <a:latin typeface="Arial Black" panose="020B0A04020102020204" pitchFamily="34" charset="0"/>
              <a:ea typeface="Times New Roman" panose="02020603050405020304" pitchFamily="18" charset="0"/>
              <a:cs typeface="Times New Roman" panose="02020603050405020304" pitchFamily="18" charset="0"/>
            </a:endParaRPr>
          </a:p>
          <a:p>
            <a:pPr marL="0" marR="0" algn="l" rtl="0">
              <a:lnSpc>
                <a:spcPct val="130000"/>
              </a:lnSpc>
              <a:spcBef>
                <a:spcPts val="0"/>
              </a:spcBef>
              <a:spcAft>
                <a:spcPts val="0"/>
              </a:spcAft>
            </a:pPr>
            <a:r>
              <a:rPr lang="en-US" sz="1800" b="1" u="sng" dirty="0">
                <a:solidFill>
                  <a:srgbClr val="FF0000"/>
                </a:solidFill>
                <a:effectLst/>
                <a:latin typeface="Arial Black" panose="020B0A04020102020204" pitchFamily="34" charset="0"/>
                <a:ea typeface="Calibri" panose="020F0502020204030204" pitchFamily="34" charset="0"/>
                <a:cs typeface="Times New Roman" panose="02020603050405020304" pitchFamily="18" charset="0"/>
              </a:rPr>
              <a:t>Required: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l" rtl="0">
              <a:lnSpc>
                <a:spcPct val="107000"/>
              </a:lnSpc>
              <a:spcBef>
                <a:spcPts val="0"/>
              </a:spcBef>
              <a:spcAft>
                <a:spcPts val="800"/>
              </a:spcAft>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Calculate the following ratios: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R="0" lvl="0" algn="l" rtl="0">
              <a:lnSpc>
                <a:spcPct val="106000"/>
              </a:lnSpc>
              <a:spcBef>
                <a:spcPts val="0"/>
              </a:spcBef>
              <a:spcAft>
                <a:spcPts val="800"/>
              </a:spcAft>
              <a:buSzPts val="1400"/>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 Gross Profit Margin %.</a:t>
            </a:r>
            <a:r>
              <a:rPr lang="en-US" dirty="0">
                <a:latin typeface="Calibri" panose="020F0502020204030204" pitchFamily="34" charset="0"/>
                <a:ea typeface="Calibri" panose="020F0502020204030204" pitchFamily="34" charset="0"/>
                <a:cs typeface="Arial" panose="020B0604020202020204" pitchFamily="34" charset="0"/>
              </a:rPr>
              <a:t>                                                      </a:t>
            </a:r>
            <a:r>
              <a:rPr lang="en-US" dirty="0">
                <a:solidFill>
                  <a:schemeClr val="tx1"/>
                </a:solidFill>
                <a:latin typeface="Calibri" panose="020F0502020204030204" pitchFamily="34" charset="0"/>
                <a:ea typeface="Calibri" panose="020F0502020204030204" pitchFamily="34" charset="0"/>
                <a:cs typeface="Arial" panose="020B0604020202020204" pitchFamily="34" charset="0"/>
              </a:rPr>
              <a:t>2- </a:t>
            </a:r>
            <a:r>
              <a:rPr lang="en-US"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Profit Margin %.</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R="0" lvl="0" algn="l" rtl="0">
              <a:lnSpc>
                <a:spcPct val="106000"/>
              </a:lnSpc>
              <a:spcBef>
                <a:spcPts val="0"/>
              </a:spcBef>
              <a:spcAft>
                <a:spcPts val="800"/>
              </a:spcAft>
              <a:buSzPts val="1400"/>
            </a:pPr>
            <a:r>
              <a:rPr lang="en-US"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3- Return on Capital Employed  (%).</a:t>
            </a:r>
            <a:r>
              <a:rPr lang="en-US" dirty="0">
                <a:solidFill>
                  <a:schemeClr val="tx1"/>
                </a:solidFill>
                <a:latin typeface="Calibri" panose="020F0502020204030204" pitchFamily="34" charset="0"/>
                <a:ea typeface="Calibri" panose="020F0502020204030204" pitchFamily="34" charset="0"/>
                <a:cs typeface="Arial" panose="020B0604020202020204" pitchFamily="34" charset="0"/>
              </a:rPr>
              <a:t>                                   4- </a:t>
            </a:r>
            <a:r>
              <a:rPr lang="en-US"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Working Capital.</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R="0" lvl="0" algn="l" rtl="0">
              <a:lnSpc>
                <a:spcPct val="107000"/>
              </a:lnSpc>
              <a:spcBef>
                <a:spcPts val="0"/>
              </a:spcBef>
              <a:spcAft>
                <a:spcPts val="0"/>
              </a:spcAft>
              <a:buSzPts val="1400"/>
            </a:pPr>
            <a:r>
              <a:rPr lang="en-US"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5- Capital Employed.</a:t>
            </a:r>
            <a:r>
              <a:rPr lang="en-US" dirty="0">
                <a:solidFill>
                  <a:schemeClr val="tx1"/>
                </a:solidFill>
                <a:latin typeface="Calibri" panose="020F0502020204030204" pitchFamily="34" charset="0"/>
                <a:ea typeface="Calibri" panose="020F0502020204030204" pitchFamily="34" charset="0"/>
                <a:cs typeface="Arial" panose="020B0604020202020204" pitchFamily="34" charset="0"/>
              </a:rPr>
              <a:t>                                                              6- </a:t>
            </a:r>
            <a:r>
              <a:rPr lang="en-US" sz="1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Current Ratio.</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r>
              <a:rPr lang="en-US" sz="1800" dirty="0">
                <a:solidFill>
                  <a:schemeClr val="tx1"/>
                </a:solidFill>
                <a:effectLst/>
                <a:latin typeface="Times New Roman" panose="02020603050405020304" pitchFamily="18" charset="0"/>
                <a:ea typeface="Calibri" panose="020F0502020204030204" pitchFamily="34" charset="0"/>
              </a:rPr>
              <a:t>7- Acid Test Ratio (Quick Ratio</a:t>
            </a:r>
            <a:endParaRPr lang="en-US" sz="2000" dirty="0">
              <a:solidFill>
                <a:schemeClr val="tx1"/>
              </a:solidFill>
              <a:effectLst/>
              <a:latin typeface="Times New Roman" panose="02020603050405020304" pitchFamily="18" charset="0"/>
              <a:ea typeface="Times New Roman" panose="02020603050405020304" pitchFamily="18" charset="0"/>
            </a:endParaRPr>
          </a:p>
        </p:txBody>
      </p:sp>
      <p:grpSp>
        <p:nvGrpSpPr>
          <p:cNvPr id="29" name="Shape 631">
            <a:extLst>
              <a:ext uri="{FF2B5EF4-FFF2-40B4-BE49-F238E27FC236}">
                <a16:creationId xmlns:a16="http://schemas.microsoft.com/office/drawing/2014/main" id="{9DE0399B-6A40-495E-B773-BA7B46FB702D}"/>
              </a:ext>
            </a:extLst>
          </p:cNvPr>
          <p:cNvGrpSpPr/>
          <p:nvPr/>
        </p:nvGrpSpPr>
        <p:grpSpPr>
          <a:xfrm flipH="1">
            <a:off x="194072" y="313438"/>
            <a:ext cx="827524" cy="848823"/>
            <a:chOff x="5961125" y="1623900"/>
            <a:chExt cx="427450" cy="448175"/>
          </a:xfrm>
          <a:solidFill>
            <a:srgbClr val="7030A0"/>
          </a:solidFill>
        </p:grpSpPr>
        <p:sp>
          <p:nvSpPr>
            <p:cNvPr id="30" name="Shape 632">
              <a:extLst>
                <a:ext uri="{FF2B5EF4-FFF2-40B4-BE49-F238E27FC236}">
                  <a16:creationId xmlns:a16="http://schemas.microsoft.com/office/drawing/2014/main" id="{8DB2B578-EBFB-49B2-A74B-ADFD83430321}"/>
                </a:ext>
              </a:extLst>
            </p:cNvPr>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1" name="Shape 633">
              <a:extLst>
                <a:ext uri="{FF2B5EF4-FFF2-40B4-BE49-F238E27FC236}">
                  <a16:creationId xmlns:a16="http://schemas.microsoft.com/office/drawing/2014/main" id="{A7E0F7CD-81DA-4CE7-AFE9-AFC01237AB36}"/>
                </a:ext>
              </a:extLst>
            </p:cNvPr>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sp>
          <p:nvSpPr>
            <p:cNvPr id="32" name="Shape 634">
              <a:extLst>
                <a:ext uri="{FF2B5EF4-FFF2-40B4-BE49-F238E27FC236}">
                  <a16:creationId xmlns:a16="http://schemas.microsoft.com/office/drawing/2014/main" id="{8C63DF95-20CA-45C3-B9C8-3978774FAE2C}"/>
                </a:ext>
              </a:extLst>
            </p:cNvPr>
            <p:cNvSpPr/>
            <p:nvPr/>
          </p:nvSpPr>
          <p:spPr>
            <a:xfrm>
              <a:off x="6107250" y="1824850"/>
              <a:ext cx="84650" cy="84650"/>
            </a:xfrm>
            <a:custGeom>
              <a:avLst/>
              <a:gdLst/>
              <a:ahLst/>
              <a:cxnLst/>
              <a:rect l="0" t="0" r="0" b="0"/>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3" name="Shape 635">
              <a:extLst>
                <a:ext uri="{FF2B5EF4-FFF2-40B4-BE49-F238E27FC236}">
                  <a16:creationId xmlns:a16="http://schemas.microsoft.com/office/drawing/2014/main" id="{BC2F4953-4B4C-4B90-BBBA-EE9C42DB550B}"/>
                </a:ext>
              </a:extLst>
            </p:cNvPr>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4" name="Shape 636">
              <a:extLst>
                <a:ext uri="{FF2B5EF4-FFF2-40B4-BE49-F238E27FC236}">
                  <a16:creationId xmlns:a16="http://schemas.microsoft.com/office/drawing/2014/main" id="{B909C533-5819-46B5-9B5D-EE88750598EE}"/>
                </a:ext>
              </a:extLst>
            </p:cNvPr>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5" name="Shape 637">
              <a:extLst>
                <a:ext uri="{FF2B5EF4-FFF2-40B4-BE49-F238E27FC236}">
                  <a16:creationId xmlns:a16="http://schemas.microsoft.com/office/drawing/2014/main" id="{B8E44603-02C8-45C3-AFCF-46EBC9134B2A}"/>
                </a:ext>
              </a:extLst>
            </p:cNvPr>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solidFill>
                  <a:schemeClr val="accent2"/>
                </a:solidFill>
              </a:endParaRPr>
            </a:p>
          </p:txBody>
        </p:sp>
        <p:sp>
          <p:nvSpPr>
            <p:cNvPr id="36" name="Shape 638">
              <a:extLst>
                <a:ext uri="{FF2B5EF4-FFF2-40B4-BE49-F238E27FC236}">
                  <a16:creationId xmlns:a16="http://schemas.microsoft.com/office/drawing/2014/main" id="{F10FA17C-5DE5-44AB-81DB-C83C2A648EC9}"/>
                </a:ext>
              </a:extLst>
            </p:cNvPr>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grpFill/>
            <a:ln w="19050" cap="rnd" cmpd="sng">
              <a:solidFill>
                <a:srgbClr val="002060"/>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dirty="0">
                <a:solidFill>
                  <a:schemeClr val="accent2"/>
                </a:solidFill>
              </a:endParaRPr>
            </a:p>
          </p:txBody>
        </p:sp>
      </p:grpSp>
      <p:sp>
        <p:nvSpPr>
          <p:cNvPr id="27" name="مستطيل مستدير الزوايا 5">
            <a:hlinkClick r:id="rId2" action="ppaction://hlinksldjump"/>
            <a:extLst>
              <a:ext uri="{FF2B5EF4-FFF2-40B4-BE49-F238E27FC236}">
                <a16:creationId xmlns:a16="http://schemas.microsoft.com/office/drawing/2014/main" id="{D466B943-7A06-4ADB-8B37-06D4C56A4898}"/>
              </a:ext>
            </a:extLst>
          </p:cNvPr>
          <p:cNvSpPr/>
          <p:nvPr/>
        </p:nvSpPr>
        <p:spPr>
          <a:xfrm>
            <a:off x="9838921" y="209101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INITIATION ACTIVITY </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37" name="مستطيل مستدير الزوايا 11">
            <a:hlinkClick r:id="rId2" action="ppaction://hlinksldjump"/>
            <a:extLst>
              <a:ext uri="{FF2B5EF4-FFF2-40B4-BE49-F238E27FC236}">
                <a16:creationId xmlns:a16="http://schemas.microsoft.com/office/drawing/2014/main" id="{23D3EE09-8411-4223-ABFE-66C8968A89D0}"/>
              </a:ext>
            </a:extLst>
          </p:cNvPr>
          <p:cNvSpPr/>
          <p:nvPr/>
        </p:nvSpPr>
        <p:spPr>
          <a:xfrm>
            <a:off x="9875904" y="304003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1</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38" name="مستطيل مستدير الزوايا 12">
            <a:hlinkClick r:id="" action="ppaction://noaction"/>
            <a:extLst>
              <a:ext uri="{FF2B5EF4-FFF2-40B4-BE49-F238E27FC236}">
                <a16:creationId xmlns:a16="http://schemas.microsoft.com/office/drawing/2014/main" id="{C35558C1-9FDC-49BD-A8F5-9241D1C65BC7}"/>
              </a:ext>
            </a:extLst>
          </p:cNvPr>
          <p:cNvSpPr/>
          <p:nvPr/>
        </p:nvSpPr>
        <p:spPr>
          <a:xfrm>
            <a:off x="9857413" y="3911126"/>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2</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sp>
        <p:nvSpPr>
          <p:cNvPr id="40" name="مستطيل مستدير الزوايا 17">
            <a:hlinkClick r:id="" action="ppaction://noaction"/>
            <a:extLst>
              <a:ext uri="{FF2B5EF4-FFF2-40B4-BE49-F238E27FC236}">
                <a16:creationId xmlns:a16="http://schemas.microsoft.com/office/drawing/2014/main" id="{5073015B-1E83-4FE7-BF02-65CBBB9E092C}"/>
              </a:ext>
            </a:extLst>
          </p:cNvPr>
          <p:cNvSpPr/>
          <p:nvPr/>
        </p:nvSpPr>
        <p:spPr>
          <a:xfrm>
            <a:off x="9857412" y="5466308"/>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dirty="0">
                <a:solidFill>
                  <a:srgbClr val="3F5378"/>
                </a:solidFill>
                <a:latin typeface="Arial Black" panose="020B0A04020102020204" pitchFamily="34" charset="0"/>
                <a:cs typeface="PT Bold Heading" panose="02010400000000000000" pitchFamily="2" charset="-78"/>
              </a:rPr>
              <a:t>FINAL EVALUATION</a:t>
            </a:r>
            <a:endParaRPr lang="ar-BH" sz="1400" dirty="0">
              <a:solidFill>
                <a:srgbClr val="3F5378"/>
              </a:solidFill>
              <a:latin typeface="Arial Black" panose="020B0A04020102020204" pitchFamily="34" charset="0"/>
              <a:cs typeface="PT Bold Heading" panose="02010400000000000000" pitchFamily="2" charset="-78"/>
            </a:endParaRPr>
          </a:p>
        </p:txBody>
      </p:sp>
      <p:sp>
        <p:nvSpPr>
          <p:cNvPr id="8" name="Rectangle 6">
            <a:extLst>
              <a:ext uri="{FF2B5EF4-FFF2-40B4-BE49-F238E27FC236}">
                <a16:creationId xmlns:a16="http://schemas.microsoft.com/office/drawing/2014/main" id="{604B2B2F-9411-AA9E-A604-4EBD15F18989}"/>
              </a:ext>
            </a:extLst>
          </p:cNvPr>
          <p:cNvSpPr/>
          <p:nvPr/>
        </p:nvSpPr>
        <p:spPr>
          <a:xfrm>
            <a:off x="1248409" y="416917"/>
            <a:ext cx="3281061" cy="604909"/>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342900" marR="0" lvl="0" indent="-342900" algn="just" rtl="0">
              <a:lnSpc>
                <a:spcPct val="130000"/>
              </a:lnSpc>
              <a:spcBef>
                <a:spcPts val="0"/>
              </a:spcBef>
              <a:buClr>
                <a:srgbClr val="FFFFFF"/>
              </a:buClr>
              <a:buSzPts val="1100"/>
              <a:buFont typeface="Times New Roman" panose="02020603050405020304" pitchFamily="18" charset="0"/>
              <a:buChar char="►"/>
            </a:pPr>
            <a:r>
              <a:rPr lang="en-US" sz="2800" b="1" dirty="0">
                <a:solidFill>
                  <a:srgbClr val="FFFF00"/>
                </a:solidFill>
                <a:effectLst/>
                <a:uFill>
                  <a:solidFill>
                    <a:srgbClr val="5B9BD5"/>
                  </a:solidFill>
                </a:uFill>
                <a:latin typeface="Times New Roman" panose="02020603050405020304" pitchFamily="18" charset="0"/>
                <a:ea typeface="Calibri" panose="020F0502020204030204" pitchFamily="34" charset="0"/>
                <a:cs typeface="Arial" panose="020B0604020202020204" pitchFamily="34" charset="0"/>
              </a:rPr>
              <a:t>EVALUATION</a:t>
            </a:r>
            <a:endParaRPr lang="en-US" sz="2800" b="1" dirty="0">
              <a:solidFill>
                <a:srgbClr val="FFFF00"/>
              </a:solidFill>
              <a:effectLst/>
              <a:uFill>
                <a:solidFill>
                  <a:srgbClr val="5B9BD5"/>
                </a:solidFill>
              </a:uFill>
              <a:latin typeface="Calibri" panose="020F0502020204030204" pitchFamily="34" charset="0"/>
              <a:ea typeface="Calibri" panose="020F0502020204030204" pitchFamily="34" charset="0"/>
              <a:cs typeface="Arial" panose="020B0604020202020204" pitchFamily="34" charset="0"/>
            </a:endParaRPr>
          </a:p>
        </p:txBody>
      </p:sp>
      <p:sp>
        <p:nvSpPr>
          <p:cNvPr id="3" name="مستطيل مستدير الزوايا 11">
            <a:hlinkClick r:id="rId2" action="ppaction://hlinksldjump"/>
            <a:extLst>
              <a:ext uri="{FF2B5EF4-FFF2-40B4-BE49-F238E27FC236}">
                <a16:creationId xmlns:a16="http://schemas.microsoft.com/office/drawing/2014/main" id="{936223CE-E6D3-2F2E-F333-493B663A92CF}"/>
              </a:ext>
            </a:extLst>
          </p:cNvPr>
          <p:cNvSpPr/>
          <p:nvPr/>
        </p:nvSpPr>
        <p:spPr>
          <a:xfrm>
            <a:off x="9875904" y="4632194"/>
            <a:ext cx="2353079" cy="576000"/>
          </a:xfrm>
          <a:prstGeom prst="roundRect">
            <a:avLst>
              <a:gd name="adj" fmla="val 10356"/>
            </a:avLst>
          </a:prstGeom>
          <a:solidFill>
            <a:srgbClr val="F793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dirty="0">
                <a:solidFill>
                  <a:srgbClr val="3F5378"/>
                </a:solidFill>
                <a:latin typeface="Arial Black" panose="020B0A04020102020204" pitchFamily="34" charset="0"/>
                <a:cs typeface="PT Bold Heading" panose="02010400000000000000" pitchFamily="2" charset="-78"/>
              </a:rPr>
              <a:t>OBJECTIVE 3</a:t>
            </a:r>
            <a:r>
              <a:rPr lang="ar-SA" sz="1600" dirty="0">
                <a:solidFill>
                  <a:srgbClr val="3F5378"/>
                </a:solidFill>
                <a:latin typeface="Arial Black" panose="020B0A04020102020204" pitchFamily="34" charset="0"/>
                <a:cs typeface="PT Bold Heading" panose="02010400000000000000" pitchFamily="2" charset="-78"/>
              </a:rPr>
              <a:t>    </a:t>
            </a:r>
            <a:endParaRPr lang="ar-BH" sz="1600" dirty="0">
              <a:solidFill>
                <a:srgbClr val="3F5378"/>
              </a:solidFill>
              <a:latin typeface="Arial Black" panose="020B0A04020102020204" pitchFamily="34" charset="0"/>
              <a:cs typeface="PT Bold Heading" panose="02010400000000000000" pitchFamily="2" charset="-78"/>
            </a:endParaRPr>
          </a:p>
        </p:txBody>
      </p:sp>
      <p:pic>
        <p:nvPicPr>
          <p:cNvPr id="43" name="Picture 42">
            <a:extLst>
              <a:ext uri="{FF2B5EF4-FFF2-40B4-BE49-F238E27FC236}">
                <a16:creationId xmlns:a16="http://schemas.microsoft.com/office/drawing/2014/main" id="{3CDCF40A-2B89-7325-CD3F-67B88F44CCE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1923" y="1847134"/>
            <a:ext cx="9107296" cy="2278300"/>
          </a:xfrm>
          <a:prstGeom prst="rect">
            <a:avLst/>
          </a:prstGeom>
          <a:noFill/>
          <a:ln>
            <a:noFill/>
          </a:ln>
        </p:spPr>
      </p:pic>
      <p:grpSp>
        <p:nvGrpSpPr>
          <p:cNvPr id="23" name="Group 22">
            <a:extLst>
              <a:ext uri="{FF2B5EF4-FFF2-40B4-BE49-F238E27FC236}">
                <a16:creationId xmlns:a16="http://schemas.microsoft.com/office/drawing/2014/main" id="{74222C78-8C13-654A-CB34-DC70DA675C12}"/>
              </a:ext>
            </a:extLst>
          </p:cNvPr>
          <p:cNvGrpSpPr/>
          <p:nvPr/>
        </p:nvGrpSpPr>
        <p:grpSpPr>
          <a:xfrm>
            <a:off x="0" y="6502121"/>
            <a:ext cx="12192000" cy="381000"/>
            <a:chOff x="0" y="6502121"/>
            <a:chExt cx="12192000" cy="381000"/>
          </a:xfrm>
        </p:grpSpPr>
        <p:sp>
          <p:nvSpPr>
            <p:cNvPr id="24" name="TextBox 23">
              <a:extLst>
                <a:ext uri="{FF2B5EF4-FFF2-40B4-BE49-F238E27FC236}">
                  <a16:creationId xmlns:a16="http://schemas.microsoft.com/office/drawing/2014/main" id="{A6D90D73-7FE9-54B4-50D7-98FA71F4927F}"/>
                </a:ext>
              </a:extLst>
            </p:cNvPr>
            <p:cNvSpPr txBox="1"/>
            <p:nvPr/>
          </p:nvSpPr>
          <p:spPr>
            <a:xfrm>
              <a:off x="716844" y="6505941"/>
              <a:ext cx="7798277" cy="307777"/>
            </a:xfrm>
            <a:prstGeom prst="rect">
              <a:avLst/>
            </a:prstGeom>
            <a:noFill/>
          </p:spPr>
          <p:txBody>
            <a:bodyPr wrap="square" rtlCol="1">
              <a:spAutoFit/>
            </a:bodyPr>
            <a:lstStyle/>
            <a:p>
              <a:r>
                <a:rPr lang="en-US" sz="1400" b="1" dirty="0">
                  <a:solidFill>
                    <a:srgbClr val="002060"/>
                  </a:solidFill>
                  <a:latin typeface="Sakkal Majalla" panose="02000000000000000000" pitchFamily="2" charset="-78"/>
                  <a:cs typeface="Sakkal Majalla" panose="02000000000000000000" pitchFamily="2" charset="-78"/>
                </a:rPr>
                <a:t>FIN 316/806                                                   UNIT 5                                                    Financial Ratio Analysis</a:t>
              </a:r>
              <a:endParaRPr lang="ar-SA" sz="1400" b="1" dirty="0">
                <a:solidFill>
                  <a:srgbClr val="002060"/>
                </a:solidFill>
                <a:latin typeface="Sakkal Majalla" panose="02000000000000000000" pitchFamily="2" charset="-78"/>
                <a:cs typeface="Sakkal Majalla" panose="02000000000000000000" pitchFamily="2" charset="-78"/>
              </a:endParaRPr>
            </a:p>
          </p:txBody>
        </p:sp>
        <p:grpSp>
          <p:nvGrpSpPr>
            <p:cNvPr id="25" name="Group 24">
              <a:extLst>
                <a:ext uri="{FF2B5EF4-FFF2-40B4-BE49-F238E27FC236}">
                  <a16:creationId xmlns:a16="http://schemas.microsoft.com/office/drawing/2014/main" id="{66244C03-06CC-6E6B-C0E3-C2D13CD13912}"/>
                </a:ext>
              </a:extLst>
            </p:cNvPr>
            <p:cNvGrpSpPr/>
            <p:nvPr/>
          </p:nvGrpSpPr>
          <p:grpSpPr>
            <a:xfrm>
              <a:off x="0" y="6502121"/>
              <a:ext cx="12192000" cy="381000"/>
              <a:chOff x="0" y="6502121"/>
              <a:chExt cx="12192000" cy="381000"/>
            </a:xfrm>
          </p:grpSpPr>
          <p:cxnSp>
            <p:nvCxnSpPr>
              <p:cNvPr id="26" name="Straight Connector 25">
                <a:extLst>
                  <a:ext uri="{FF2B5EF4-FFF2-40B4-BE49-F238E27FC236}">
                    <a16:creationId xmlns:a16="http://schemas.microsoft.com/office/drawing/2014/main" id="{C8330772-D5EC-D735-37AD-82C26C54B140}"/>
                  </a:ext>
                </a:extLst>
              </p:cNvPr>
              <p:cNvCxnSpPr/>
              <p:nvPr/>
            </p:nvCxnSpPr>
            <p:spPr>
              <a:xfrm flipV="1">
                <a:off x="0" y="6539345"/>
                <a:ext cx="12192000" cy="521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2FB513FB-C2FD-3D82-6B83-3DA55786A866}"/>
                  </a:ext>
                </a:extLst>
              </p:cNvPr>
              <p:cNvSpPr>
                <a:spLocks/>
              </p:cNvSpPr>
              <p:nvPr/>
            </p:nvSpPr>
            <p:spPr>
              <a:xfrm>
                <a:off x="7703229" y="6502121"/>
                <a:ext cx="4106028"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العام الدراسي </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3</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-202</a:t>
                </a:r>
                <a:r>
                  <a:rPr lang="ar-SA"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4</a:t>
                </a: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pSp>
      </p:grpSp>
    </p:spTree>
    <p:extLst>
      <p:ext uri="{BB962C8B-B14F-4D97-AF65-F5344CB8AC3E}">
        <p14:creationId xmlns:p14="http://schemas.microsoft.com/office/powerpoint/2010/main" val="1924254285"/>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000"/>
                                        <p:tgtEl>
                                          <p:spTgt spid="43"/>
                                        </p:tgtEl>
                                      </p:cBhvr>
                                    </p:animEffect>
                                    <p:anim calcmode="lin" valueType="num">
                                      <p:cBhvr>
                                        <p:cTn id="8" dur="1000" fill="hold"/>
                                        <p:tgtEl>
                                          <p:spTgt spid="43"/>
                                        </p:tgtEl>
                                        <p:attrNameLst>
                                          <p:attrName>ppt_x</p:attrName>
                                        </p:attrNameLst>
                                      </p:cBhvr>
                                      <p:tavLst>
                                        <p:tav tm="0">
                                          <p:val>
                                            <p:strVal val="#ppt_x"/>
                                          </p:val>
                                        </p:tav>
                                        <p:tav tm="100000">
                                          <p:val>
                                            <p:strVal val="#ppt_x"/>
                                          </p:val>
                                        </p:tav>
                                      </p:tavLst>
                                    </p:anim>
                                    <p:anim calcmode="lin" valueType="num">
                                      <p:cBhvr>
                                        <p:cTn id="9"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
                                            <p:txEl>
                                              <p:pRg st="9" end="9"/>
                                            </p:txEl>
                                          </p:spTgt>
                                        </p:tgtEl>
                                        <p:attrNameLst>
                                          <p:attrName>style.visibility</p:attrName>
                                        </p:attrNameLst>
                                      </p:cBhvr>
                                      <p:to>
                                        <p:strVal val="visible"/>
                                      </p:to>
                                    </p:set>
                                    <p:animEffect transition="in" filter="fade">
                                      <p:cBhvr>
                                        <p:cTn id="14" dur="1000"/>
                                        <p:tgtEl>
                                          <p:spTgt spid="20">
                                            <p:txEl>
                                              <p:pRg st="9" end="9"/>
                                            </p:txEl>
                                          </p:spTgt>
                                        </p:tgtEl>
                                      </p:cBhvr>
                                    </p:animEffect>
                                    <p:anim calcmode="lin" valueType="num">
                                      <p:cBhvr>
                                        <p:cTn id="15" dur="1000" fill="hold"/>
                                        <p:tgtEl>
                                          <p:spTgt spid="20">
                                            <p:txEl>
                                              <p:pRg st="9" end="9"/>
                                            </p:txEl>
                                          </p:spTgt>
                                        </p:tgtEl>
                                        <p:attrNameLst>
                                          <p:attrName>ppt_x</p:attrName>
                                        </p:attrNameLst>
                                      </p:cBhvr>
                                      <p:tavLst>
                                        <p:tav tm="0">
                                          <p:val>
                                            <p:strVal val="#ppt_x"/>
                                          </p:val>
                                        </p:tav>
                                        <p:tav tm="100000">
                                          <p:val>
                                            <p:strVal val="#ppt_x"/>
                                          </p:val>
                                        </p:tav>
                                      </p:tavLst>
                                    </p:anim>
                                    <p:anim calcmode="lin" valueType="num">
                                      <p:cBhvr>
                                        <p:cTn id="16" dur="1000" fill="hold"/>
                                        <p:tgtEl>
                                          <p:spTgt spid="20">
                                            <p:txEl>
                                              <p:pRg st="9" end="9"/>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0">
                                            <p:txEl>
                                              <p:pRg st="10" end="10"/>
                                            </p:txEl>
                                          </p:spTgt>
                                        </p:tgtEl>
                                        <p:attrNameLst>
                                          <p:attrName>style.visibility</p:attrName>
                                        </p:attrNameLst>
                                      </p:cBhvr>
                                      <p:to>
                                        <p:strVal val="visible"/>
                                      </p:to>
                                    </p:set>
                                    <p:animEffect transition="in" filter="fade">
                                      <p:cBhvr>
                                        <p:cTn id="19" dur="1000"/>
                                        <p:tgtEl>
                                          <p:spTgt spid="20">
                                            <p:txEl>
                                              <p:pRg st="10" end="10"/>
                                            </p:txEl>
                                          </p:spTgt>
                                        </p:tgtEl>
                                      </p:cBhvr>
                                    </p:animEffect>
                                    <p:anim calcmode="lin" valueType="num">
                                      <p:cBhvr>
                                        <p:cTn id="20" dur="1000" fill="hold"/>
                                        <p:tgtEl>
                                          <p:spTgt spid="20">
                                            <p:txEl>
                                              <p:pRg st="10" end="10"/>
                                            </p:txEl>
                                          </p:spTgt>
                                        </p:tgtEl>
                                        <p:attrNameLst>
                                          <p:attrName>ppt_x</p:attrName>
                                        </p:attrNameLst>
                                      </p:cBhvr>
                                      <p:tavLst>
                                        <p:tav tm="0">
                                          <p:val>
                                            <p:strVal val="#ppt_x"/>
                                          </p:val>
                                        </p:tav>
                                        <p:tav tm="100000">
                                          <p:val>
                                            <p:strVal val="#ppt_x"/>
                                          </p:val>
                                        </p:tav>
                                      </p:tavLst>
                                    </p:anim>
                                    <p:anim calcmode="lin" valueType="num">
                                      <p:cBhvr>
                                        <p:cTn id="21" dur="1000" fill="hold"/>
                                        <p:tgtEl>
                                          <p:spTgt spid="20">
                                            <p:txEl>
                                              <p:pRg st="10" end="10"/>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0">
                                            <p:txEl>
                                              <p:pRg st="11" end="11"/>
                                            </p:txEl>
                                          </p:spTgt>
                                        </p:tgtEl>
                                        <p:attrNameLst>
                                          <p:attrName>style.visibility</p:attrName>
                                        </p:attrNameLst>
                                      </p:cBhvr>
                                      <p:to>
                                        <p:strVal val="visible"/>
                                      </p:to>
                                    </p:set>
                                    <p:animEffect transition="in" filter="fade">
                                      <p:cBhvr>
                                        <p:cTn id="24" dur="1000"/>
                                        <p:tgtEl>
                                          <p:spTgt spid="20">
                                            <p:txEl>
                                              <p:pRg st="11" end="11"/>
                                            </p:txEl>
                                          </p:spTgt>
                                        </p:tgtEl>
                                      </p:cBhvr>
                                    </p:animEffect>
                                    <p:anim calcmode="lin" valueType="num">
                                      <p:cBhvr>
                                        <p:cTn id="25" dur="1000" fill="hold"/>
                                        <p:tgtEl>
                                          <p:spTgt spid="20">
                                            <p:txEl>
                                              <p:pRg st="11" end="11"/>
                                            </p:txEl>
                                          </p:spTgt>
                                        </p:tgtEl>
                                        <p:attrNameLst>
                                          <p:attrName>ppt_x</p:attrName>
                                        </p:attrNameLst>
                                      </p:cBhvr>
                                      <p:tavLst>
                                        <p:tav tm="0">
                                          <p:val>
                                            <p:strVal val="#ppt_x"/>
                                          </p:val>
                                        </p:tav>
                                        <p:tav tm="100000">
                                          <p:val>
                                            <p:strVal val="#ppt_x"/>
                                          </p:val>
                                        </p:tav>
                                      </p:tavLst>
                                    </p:anim>
                                    <p:anim calcmode="lin" valueType="num">
                                      <p:cBhvr>
                                        <p:cTn id="26" dur="1000" fill="hold"/>
                                        <p:tgtEl>
                                          <p:spTgt spid="20">
                                            <p:txEl>
                                              <p:pRg st="11" end="11"/>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0">
                                            <p:txEl>
                                              <p:pRg st="12" end="12"/>
                                            </p:txEl>
                                          </p:spTgt>
                                        </p:tgtEl>
                                        <p:attrNameLst>
                                          <p:attrName>style.visibility</p:attrName>
                                        </p:attrNameLst>
                                      </p:cBhvr>
                                      <p:to>
                                        <p:strVal val="visible"/>
                                      </p:to>
                                    </p:set>
                                    <p:animEffect transition="in" filter="fade">
                                      <p:cBhvr>
                                        <p:cTn id="29" dur="1000"/>
                                        <p:tgtEl>
                                          <p:spTgt spid="20">
                                            <p:txEl>
                                              <p:pRg st="12" end="12"/>
                                            </p:txEl>
                                          </p:spTgt>
                                        </p:tgtEl>
                                      </p:cBhvr>
                                    </p:animEffect>
                                    <p:anim calcmode="lin" valueType="num">
                                      <p:cBhvr>
                                        <p:cTn id="30" dur="1000" fill="hold"/>
                                        <p:tgtEl>
                                          <p:spTgt spid="20">
                                            <p:txEl>
                                              <p:pRg st="12" end="12"/>
                                            </p:txEl>
                                          </p:spTgt>
                                        </p:tgtEl>
                                        <p:attrNameLst>
                                          <p:attrName>ppt_x</p:attrName>
                                        </p:attrNameLst>
                                      </p:cBhvr>
                                      <p:tavLst>
                                        <p:tav tm="0">
                                          <p:val>
                                            <p:strVal val="#ppt_x"/>
                                          </p:val>
                                        </p:tav>
                                        <p:tav tm="100000">
                                          <p:val>
                                            <p:strVal val="#ppt_x"/>
                                          </p:val>
                                        </p:tav>
                                      </p:tavLst>
                                    </p:anim>
                                    <p:anim calcmode="lin" valueType="num">
                                      <p:cBhvr>
                                        <p:cTn id="31" dur="1000" fill="hold"/>
                                        <p:tgtEl>
                                          <p:spTgt spid="20">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docProps/app.xml><?xml version="1.0" encoding="utf-8"?>
<Properties xmlns="http://schemas.openxmlformats.org/officeDocument/2006/extended-properties" xmlns:vt="http://schemas.openxmlformats.org/officeDocument/2006/docPropsVTypes">
  <Template>PPT TMPLT (2)</Template>
  <TotalTime>2271</TotalTime>
  <Words>1301</Words>
  <Application>Microsoft Office PowerPoint</Application>
  <PresentationFormat>Widescreen</PresentationFormat>
  <Paragraphs>292</Paragraphs>
  <Slides>12</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12</vt:i4>
      </vt:variant>
    </vt:vector>
  </HeadingPairs>
  <TitlesOfParts>
    <vt:vector size="25" baseType="lpstr">
      <vt:lpstr>Andalus</vt:lpstr>
      <vt:lpstr>Arial</vt:lpstr>
      <vt:lpstr>Arial Black</vt:lpstr>
      <vt:lpstr>Calibri</vt:lpstr>
      <vt:lpstr>Calibri Light</vt:lpstr>
      <vt:lpstr>Cambria Math</vt:lpstr>
      <vt:lpstr>Sakkal Majalla</vt:lpstr>
      <vt:lpstr>Simplified Arabic</vt:lpstr>
      <vt:lpstr>Symbol</vt:lpstr>
      <vt:lpstr>Times New Roman</vt:lpstr>
      <vt:lpstr>Webdings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Amro Hussain Ali Salama</cp:lastModifiedBy>
  <cp:revision>360</cp:revision>
  <dcterms:created xsi:type="dcterms:W3CDTF">2020-03-09T08:29:54Z</dcterms:created>
  <dcterms:modified xsi:type="dcterms:W3CDTF">2023-11-19T05:45:25Z</dcterms:modified>
</cp:coreProperties>
</file>