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02" r:id="rId2"/>
    <p:sldId id="305" r:id="rId3"/>
    <p:sldId id="333" r:id="rId4"/>
    <p:sldId id="381" r:id="rId5"/>
    <p:sldId id="340" r:id="rId6"/>
    <p:sldId id="382" r:id="rId7"/>
    <p:sldId id="386" r:id="rId8"/>
    <p:sldId id="383" r:id="rId9"/>
    <p:sldId id="387" r:id="rId10"/>
    <p:sldId id="384" r:id="rId11"/>
    <p:sldId id="388" r:id="rId12"/>
    <p:sldId id="389" r:id="rId13"/>
    <p:sldId id="317"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D2961"/>
    <a:srgbClr val="FFFF66"/>
    <a:srgbClr val="EEEEEE"/>
    <a:srgbClr val="EAEAE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en-US"/>
              <a:t>Gross Profit Margin%</a:t>
            </a:r>
          </a:p>
        </c:rich>
      </c:tx>
      <c:layout>
        <c:manualLayout>
          <c:xMode val="edge"/>
          <c:yMode val="edge"/>
          <c:x val="0.10605265681437998"/>
          <c:y val="8.1481481481481488E-2"/>
        </c:manualLayout>
      </c:layout>
      <c:overlay val="0"/>
      <c:spPr>
        <a:noFill/>
        <a:ln>
          <a:noFill/>
        </a:ln>
        <a:effectLst/>
      </c:spPr>
      <c:txPr>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Gross profi margin</c:v>
                </c:pt>
              </c:strCache>
            </c:strRef>
          </c:tx>
          <c:spPr>
            <a:solidFill>
              <a:schemeClr val="accent1">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rgbClr val="FF0000"/>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Sheet1!$A$2:$A$5</c:f>
              <c:strCache>
                <c:ptCount val="2"/>
                <c:pt idx="0">
                  <c:v>year 1</c:v>
                </c:pt>
                <c:pt idx="1">
                  <c:v>year2</c:v>
                </c:pt>
              </c:strCache>
            </c:strRef>
          </c:cat>
          <c:val>
            <c:numRef>
              <c:f>Sheet1!$B$2:$B$5</c:f>
              <c:numCache>
                <c:formatCode>0%</c:formatCode>
                <c:ptCount val="4"/>
                <c:pt idx="0">
                  <c:v>0.4</c:v>
                </c:pt>
                <c:pt idx="1">
                  <c:v>0.5</c:v>
                </c:pt>
              </c:numCache>
            </c:numRef>
          </c:val>
          <c:extLst>
            <c:ext xmlns:c16="http://schemas.microsoft.com/office/drawing/2014/chart" uri="{C3380CC4-5D6E-409C-BE32-E72D297353CC}">
              <c16:uniqueId val="{00000000-61A2-4F56-9A6E-76C395E66A3F}"/>
            </c:ext>
          </c:extLst>
        </c:ser>
        <c:ser>
          <c:idx val="1"/>
          <c:order val="1"/>
          <c:tx>
            <c:strRef>
              <c:f>Sheet1!$C$1</c:f>
              <c:strCache>
                <c:ptCount val="1"/>
                <c:pt idx="0">
                  <c:v>Column2</c:v>
                </c:pt>
              </c:strCache>
            </c:strRef>
          </c:tx>
          <c:spPr>
            <a:solidFill>
              <a:schemeClr val="accent2">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Sheet1!$A$2:$A$5</c:f>
              <c:strCache>
                <c:ptCount val="2"/>
                <c:pt idx="0">
                  <c:v>year 1</c:v>
                </c:pt>
                <c:pt idx="1">
                  <c:v>year2</c:v>
                </c:pt>
              </c:strCache>
            </c:strRef>
          </c:cat>
          <c:val>
            <c:numRef>
              <c:f>Sheet1!$C$2:$C$5</c:f>
              <c:numCache>
                <c:formatCode>General</c:formatCode>
                <c:ptCount val="4"/>
              </c:numCache>
            </c:numRef>
          </c:val>
          <c:extLst>
            <c:ext xmlns:c16="http://schemas.microsoft.com/office/drawing/2014/chart" uri="{C3380CC4-5D6E-409C-BE32-E72D297353CC}">
              <c16:uniqueId val="{00000001-61A2-4F56-9A6E-76C395E66A3F}"/>
            </c:ext>
          </c:extLst>
        </c:ser>
        <c:ser>
          <c:idx val="2"/>
          <c:order val="2"/>
          <c:tx>
            <c:strRef>
              <c:f>Sheet1!$D$1</c:f>
              <c:strCache>
                <c:ptCount val="1"/>
                <c:pt idx="0">
                  <c:v>Column1</c:v>
                </c:pt>
              </c:strCache>
            </c:strRef>
          </c:tx>
          <c:spPr>
            <a:solidFill>
              <a:schemeClr val="accent3">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Sheet1!$A$2:$A$5</c:f>
              <c:strCache>
                <c:ptCount val="2"/>
                <c:pt idx="0">
                  <c:v>year 1</c:v>
                </c:pt>
                <c:pt idx="1">
                  <c:v>year2</c:v>
                </c:pt>
              </c:strCache>
            </c:strRef>
          </c:cat>
          <c:val>
            <c:numRef>
              <c:f>Sheet1!$D$2:$D$5</c:f>
              <c:numCache>
                <c:formatCode>General</c:formatCode>
                <c:ptCount val="4"/>
              </c:numCache>
            </c:numRef>
          </c:val>
          <c:extLst>
            <c:ext xmlns:c16="http://schemas.microsoft.com/office/drawing/2014/chart" uri="{C3380CC4-5D6E-409C-BE32-E72D297353CC}">
              <c16:uniqueId val="{00000002-61A2-4F56-9A6E-76C395E66A3F}"/>
            </c:ext>
          </c:extLst>
        </c:ser>
        <c:dLbls>
          <c:dLblPos val="inEnd"/>
          <c:showLegendKey val="0"/>
          <c:showVal val="1"/>
          <c:showCatName val="0"/>
          <c:showSerName val="0"/>
          <c:showPercent val="0"/>
          <c:showBubbleSize val="0"/>
        </c:dLbls>
        <c:gapWidth val="65"/>
        <c:axId val="-2091482880"/>
        <c:axId val="-2091483424"/>
      </c:barChart>
      <c:catAx>
        <c:axId val="-2091482880"/>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900" b="0" i="0" u="none" strike="noStrike" kern="1200" cap="all" baseline="0">
                <a:solidFill>
                  <a:schemeClr val="dk1">
                    <a:lumMod val="75000"/>
                    <a:lumOff val="25000"/>
                  </a:schemeClr>
                </a:solidFill>
                <a:latin typeface="+mn-lt"/>
                <a:ea typeface="+mn-ea"/>
                <a:cs typeface="+mn-cs"/>
              </a:defRPr>
            </a:pPr>
            <a:endParaRPr lang="en-US"/>
          </a:p>
        </c:txPr>
        <c:crossAx val="-2091483424"/>
        <c:crosses val="autoZero"/>
        <c:auto val="1"/>
        <c:lblAlgn val="ctr"/>
        <c:lblOffset val="100"/>
        <c:noMultiLvlLbl val="0"/>
      </c:catAx>
      <c:valAx>
        <c:axId val="-2091483424"/>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0%" sourceLinked="1"/>
        <c:majorTickMark val="none"/>
        <c:minorTickMark val="none"/>
        <c:tickLblPos val="nextTo"/>
        <c:crossAx val="-2091482880"/>
        <c:crosses val="autoZero"/>
        <c:crossBetween val="between"/>
      </c:valAx>
      <c:spPr>
        <a:noFill/>
        <a:ln>
          <a:noFill/>
        </a:ln>
        <a:effectLst/>
      </c:spPr>
    </c:plotArea>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rtl="0">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defRPr sz="900"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9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5BB54EE-DF0D-4FA1-B48F-C292469C25C4}" type="datetimeFigureOut">
              <a:rPr lang="en-US" smtClean="0"/>
              <a:t>11/19/2023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9056367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5BB54EE-DF0D-4FA1-B48F-C292469C25C4}" type="datetimeFigureOut">
              <a:rPr lang="en-US" smtClean="0"/>
              <a:t>11/19/2023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34950672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5BB54EE-DF0D-4FA1-B48F-C292469C25C4}" type="datetimeFigureOut">
              <a:rPr lang="en-US" smtClean="0"/>
              <a:t>11/19/2023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11042296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5BB54EE-DF0D-4FA1-B48F-C292469C25C4}" type="datetimeFigureOut">
              <a:rPr lang="en-US" smtClean="0"/>
              <a:t>11/19/2023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41077490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5BB54EE-DF0D-4FA1-B48F-C292469C25C4}" type="datetimeFigureOut">
              <a:rPr lang="en-US" smtClean="0"/>
              <a:t>11/19/2023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3581707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5BB54EE-DF0D-4FA1-B48F-C292469C25C4}" type="datetimeFigureOut">
              <a:rPr lang="en-US" smtClean="0"/>
              <a:t>11/19/2023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19345611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5BB54EE-DF0D-4FA1-B48F-C292469C25C4}" type="datetimeFigureOut">
              <a:rPr lang="en-US" smtClean="0"/>
              <a:t>11/19/2023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29223078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5BB54EE-DF0D-4FA1-B48F-C292469C25C4}" type="datetimeFigureOut">
              <a:rPr lang="en-US" smtClean="0"/>
              <a:t>11/19/2023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10950306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BB54EE-DF0D-4FA1-B48F-C292469C25C4}" type="datetimeFigureOut">
              <a:rPr lang="en-US" smtClean="0"/>
              <a:t>11/19/2023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32155930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5BB54EE-DF0D-4FA1-B48F-C292469C25C4}" type="datetimeFigureOut">
              <a:rPr lang="en-US" smtClean="0"/>
              <a:t>11/19/2023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28105181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5BB54EE-DF0D-4FA1-B48F-C292469C25C4}" type="datetimeFigureOut">
              <a:rPr lang="en-US" smtClean="0"/>
              <a:t>11/19/2023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18054275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78000">
              <a:srgbClr val="ECECEC"/>
            </a:gs>
            <a:gs pos="39000">
              <a:schemeClr val="bg1"/>
            </a:gs>
            <a:gs pos="0">
              <a:schemeClr val="bg1">
                <a:lumMod val="95000"/>
              </a:schemeClr>
            </a:gs>
            <a:gs pos="100000">
              <a:schemeClr val="bg1">
                <a:lumMod val="85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BB54EE-DF0D-4FA1-B48F-C292469C25C4}" type="datetimeFigureOut">
              <a:rPr lang="en-US" smtClean="0"/>
              <a:t>11/19/2023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F20112-F681-4D23-BAD6-386DBC2EFDE9}" type="slidenum">
              <a:rPr lang="en-US" smtClean="0"/>
              <a:t>‹#›</a:t>
            </a:fld>
            <a:endParaRPr lang="en-US"/>
          </a:p>
        </p:txBody>
      </p:sp>
    </p:spTree>
    <p:extLst>
      <p:ext uri="{BB962C8B-B14F-4D97-AF65-F5344CB8AC3E}">
        <p14:creationId xmlns:p14="http://schemas.microsoft.com/office/powerpoint/2010/main" val="42807650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 Target="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slide" Target="slide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slide" Target="slide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slide" Target="slide5.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chart" Target="../charts/chart1.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2" Type="http://schemas.openxmlformats.org/officeDocument/2006/relationships/slide" Target="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image" Target="../media/image8.png"/><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9.png"/></Relationships>
</file>

<file path=ppt/slides/_rels/slide9.xml.rels><?xml version="1.0" encoding="UTF-8" standalone="yes"?>
<Relationships xmlns="http://schemas.openxmlformats.org/package/2006/relationships"><Relationship Id="rId2" Type="http://schemas.openxmlformats.org/officeDocument/2006/relationships/slide" Target="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5FEC52-9DEB-4428-8327-046A2FEE6CA1}"/>
              </a:ext>
            </a:extLst>
          </p:cNvPr>
          <p:cNvSpPr/>
          <p:nvPr/>
        </p:nvSpPr>
        <p:spPr>
          <a:xfrm>
            <a:off x="533452" y="5877169"/>
            <a:ext cx="3142207" cy="461665"/>
          </a:xfrm>
          <a:prstGeom prst="rect">
            <a:avLst/>
          </a:prstGeom>
          <a:solidFill>
            <a:srgbClr val="C00000"/>
          </a:solidFill>
        </p:spPr>
        <p:txBody>
          <a:bodyPr wrap="none" lIns="91440" tIns="45720" rIns="91440" bIns="45720">
            <a:spAutoFit/>
          </a:bodyPr>
          <a:lstStyle/>
          <a:p>
            <a:pPr algn="ctr"/>
            <a:r>
              <a:rPr lang="en-US" sz="2400" b="0" cap="none" spc="0" dirty="0">
                <a:ln w="0"/>
                <a:solidFill>
                  <a:schemeClr val="bg1"/>
                </a:solidFill>
                <a:effectLst>
                  <a:outerShdw blurRad="38100" dist="19050" dir="2700000" algn="tl" rotWithShape="0">
                    <a:schemeClr val="dk1">
                      <a:alpha val="40000"/>
                    </a:schemeClr>
                  </a:outerShdw>
                </a:effectLst>
                <a:latin typeface="Arial Black" panose="020B0A04020102020204" pitchFamily="34" charset="0"/>
                <a:cs typeface="PT Bold Heading" panose="02010400000000000000" pitchFamily="2" charset="-78"/>
              </a:rPr>
              <a:t>Second Semester</a:t>
            </a:r>
          </a:p>
        </p:txBody>
      </p:sp>
      <p:grpSp>
        <p:nvGrpSpPr>
          <p:cNvPr id="33" name="Group 32"/>
          <p:cNvGrpSpPr/>
          <p:nvPr/>
        </p:nvGrpSpPr>
        <p:grpSpPr>
          <a:xfrm>
            <a:off x="-23932" y="6541028"/>
            <a:ext cx="12192000" cy="384957"/>
            <a:chOff x="0" y="6498164"/>
            <a:chExt cx="12192000" cy="384957"/>
          </a:xfrm>
        </p:grpSpPr>
        <p:cxnSp>
          <p:nvCxnSpPr>
            <p:cNvPr id="34" name="Straight Connector 33"/>
            <p:cNvCxnSpPr/>
            <p:nvPr/>
          </p:nvCxnSpPr>
          <p:spPr>
            <a:xfrm flipV="1">
              <a:off x="0" y="6498164"/>
              <a:ext cx="12192000" cy="521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35" name="Rectangle 34"/>
            <p:cNvSpPr/>
            <p:nvPr/>
          </p:nvSpPr>
          <p:spPr>
            <a:xfrm>
              <a:off x="943286" y="6550223"/>
              <a:ext cx="3996608" cy="307777"/>
            </a:xfrm>
            <a:prstGeom prst="rect">
              <a:avLst/>
            </a:prstGeom>
          </p:spPr>
          <p:txBody>
            <a:bodyPr wrap="none">
              <a:spAutoFit/>
            </a:bodyPr>
            <a:lstStyle/>
            <a:p>
              <a:pPr algn="ctr" rtl="1"/>
              <a:r>
                <a:rPr lang="ar-BH" sz="1400" b="1" dirty="0"/>
                <a:t>المرحلة الثانوية - المستوى </a:t>
              </a:r>
              <a:r>
                <a:rPr lang="ar-SA" sz="1400" b="1" dirty="0"/>
                <a:t>الثا</a:t>
              </a:r>
              <a:r>
                <a:rPr lang="ar-BH" sz="1400" b="1" dirty="0"/>
                <a:t>لث</a:t>
              </a:r>
              <a:r>
                <a:rPr lang="ar-SA" sz="1400" b="1" dirty="0"/>
                <a:t> (توحيد ) – الثالث (فني ومهني)</a:t>
              </a:r>
              <a:endParaRPr lang="ar-BH" sz="1400" b="1" dirty="0"/>
            </a:p>
          </p:txBody>
        </p:sp>
        <p:sp>
          <p:nvSpPr>
            <p:cNvPr id="36" name="Rectangle 35"/>
            <p:cNvSpPr>
              <a:spLocks/>
            </p:cNvSpPr>
            <p:nvPr/>
          </p:nvSpPr>
          <p:spPr>
            <a:xfrm>
              <a:off x="7703229" y="6502121"/>
              <a:ext cx="4106028" cy="381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r">
                <a:lnSpc>
                  <a:spcPct val="106000"/>
                </a:lnSpc>
                <a:spcBef>
                  <a:spcPts val="0"/>
                </a:spcBef>
                <a:spcAft>
                  <a:spcPts val="800"/>
                </a:spcAft>
              </a:pP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وزارة التربية والتعليم –</a:t>
              </a:r>
              <a:r>
                <a:rPr lang="ar-SA"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العام الدراسي </a:t>
              </a: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2023-2024م</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grpSp>
      <p:graphicFrame>
        <p:nvGraphicFramePr>
          <p:cNvPr id="4" name="Table 8">
            <a:extLst>
              <a:ext uri="{FF2B5EF4-FFF2-40B4-BE49-F238E27FC236}">
                <a16:creationId xmlns:a16="http://schemas.microsoft.com/office/drawing/2014/main" id="{62132F14-90F2-64FD-2925-1B5F1CF23972}"/>
              </a:ext>
            </a:extLst>
          </p:cNvPr>
          <p:cNvGraphicFramePr>
            <a:graphicFrameLocks noGrp="1"/>
          </p:cNvGraphicFramePr>
          <p:nvPr>
            <p:extLst>
              <p:ext uri="{D42A27DB-BD31-4B8C-83A1-F6EECF244321}">
                <p14:modId xmlns:p14="http://schemas.microsoft.com/office/powerpoint/2010/main" val="3496627535"/>
              </p:ext>
            </p:extLst>
          </p:nvPr>
        </p:nvGraphicFramePr>
        <p:xfrm>
          <a:off x="258226" y="2019574"/>
          <a:ext cx="8530046" cy="3504969"/>
        </p:xfrm>
        <a:graphic>
          <a:graphicData uri="http://schemas.openxmlformats.org/drawingml/2006/table">
            <a:tbl>
              <a:tblPr firstRow="1" bandRow="1">
                <a:tableStyleId>{22838BEF-8BB2-4498-84A7-C5851F593DF1}</a:tableStyleId>
              </a:tblPr>
              <a:tblGrid>
                <a:gridCol w="1700298">
                  <a:extLst>
                    <a:ext uri="{9D8B030D-6E8A-4147-A177-3AD203B41FA5}">
                      <a16:colId xmlns:a16="http://schemas.microsoft.com/office/drawing/2014/main" val="1153488245"/>
                    </a:ext>
                  </a:extLst>
                </a:gridCol>
                <a:gridCol w="6829748">
                  <a:extLst>
                    <a:ext uri="{9D8B030D-6E8A-4147-A177-3AD203B41FA5}">
                      <a16:colId xmlns:a16="http://schemas.microsoft.com/office/drawing/2014/main" val="2424581035"/>
                    </a:ext>
                  </a:extLst>
                </a:gridCol>
              </a:tblGrid>
              <a:tr h="971862">
                <a:tc gridSpan="2">
                  <a:txBody>
                    <a:bodyPr/>
                    <a:lstStyle/>
                    <a:p>
                      <a:pPr algn="ctr"/>
                      <a:r>
                        <a:rPr lang="en-US" sz="2400" b="1" dirty="0">
                          <a:latin typeface="Arial" panose="020B0604020202020204" pitchFamily="34" charset="0"/>
                          <a:cs typeface="Arial" panose="020B0604020202020204" pitchFamily="34" charset="0"/>
                        </a:rPr>
                        <a:t>Commercial Subjects Group </a:t>
                      </a:r>
                    </a:p>
                    <a:p>
                      <a:pPr algn="ctr"/>
                      <a:r>
                        <a:rPr lang="en-US" sz="2400" b="1" dirty="0">
                          <a:latin typeface="Arial" panose="020B0604020202020204" pitchFamily="34" charset="0"/>
                          <a:cs typeface="Arial" panose="020B0604020202020204" pitchFamily="34" charset="0"/>
                        </a:rPr>
                        <a:t>Level 3</a:t>
                      </a:r>
                      <a:endParaRPr lang="en-GB" sz="2400" b="1" dirty="0">
                        <a:latin typeface="Arial" panose="020B0604020202020204" pitchFamily="34" charset="0"/>
                        <a:cs typeface="Arial" panose="020B0604020202020204" pitchFamily="34" charset="0"/>
                      </a:endParaRPr>
                    </a:p>
                  </a:txBody>
                  <a:tcPr marL="68580" marR="68580" marT="34290" marB="34290" anchor="ctr">
                    <a:cell3D prstMaterial="dkEdge">
                      <a:bevel prst="relaxedInset"/>
                      <a:lightRig rig="flood" dir="t"/>
                    </a:cell3D>
                  </a:tcPr>
                </a:tc>
                <a:tc hMerge="1">
                  <a:txBody>
                    <a:bodyPr/>
                    <a:lstStyle/>
                    <a:p>
                      <a:endParaRPr lang="en-GB" dirty="0"/>
                    </a:p>
                  </a:txBody>
                  <a:tcPr/>
                </a:tc>
                <a:extLst>
                  <a:ext uri="{0D108BD9-81ED-4DB2-BD59-A6C34878D82A}">
                    <a16:rowId xmlns:a16="http://schemas.microsoft.com/office/drawing/2014/main" val="3128585072"/>
                  </a:ext>
                </a:extLst>
              </a:tr>
              <a:tr h="74106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b="1" dirty="0">
                          <a:latin typeface="Arial" panose="020B0604020202020204" pitchFamily="34" charset="0"/>
                          <a:cs typeface="Arial" panose="020B0604020202020204" pitchFamily="34" charset="0"/>
                        </a:rPr>
                        <a:t>Subject</a:t>
                      </a:r>
                      <a:endParaRPr lang="en-GB" sz="2400" b="1" dirty="0">
                        <a:latin typeface="Arial" panose="020B0604020202020204" pitchFamily="34" charset="0"/>
                        <a:cs typeface="Arial" panose="020B0604020202020204" pitchFamily="34" charset="0"/>
                      </a:endParaRPr>
                    </a:p>
                  </a:txBody>
                  <a:tcPr marL="68580" marR="68580" marT="34290" marB="34290" anchor="ctr">
                    <a:cell3D prstMaterial="dkEdge">
                      <a:bevel prst="relaxedInset"/>
                      <a:lightRig rig="flood" dir="t"/>
                    </a:cell3D>
                  </a:tcPr>
                </a:tc>
                <a:tc>
                  <a:txBody>
                    <a:bodyPr/>
                    <a:lstStyle/>
                    <a:p>
                      <a:pPr algn="ctr"/>
                      <a:r>
                        <a:rPr lang="en-US" sz="2400" b="1" dirty="0">
                          <a:solidFill>
                            <a:srgbClr val="002060"/>
                          </a:solidFill>
                          <a:latin typeface="Arial" panose="020B0604020202020204" pitchFamily="34" charset="0"/>
                          <a:cs typeface="Arial" panose="020B0604020202020204" pitchFamily="34" charset="0"/>
                        </a:rPr>
                        <a:t>Financial Mathematics 2 – (Fin 316/806)</a:t>
                      </a:r>
                      <a:endParaRPr lang="en-GB" sz="2400" b="1" dirty="0">
                        <a:solidFill>
                          <a:srgbClr val="002060"/>
                        </a:solidFill>
                        <a:latin typeface="Arial" panose="020B0604020202020204" pitchFamily="34" charset="0"/>
                        <a:cs typeface="Arial" panose="020B0604020202020204" pitchFamily="34" charset="0"/>
                      </a:endParaRPr>
                    </a:p>
                  </a:txBody>
                  <a:tcPr marL="68580" marR="68580" marT="34290" marB="34290" anchor="ctr">
                    <a:cell3D prstMaterial="dkEdge">
                      <a:bevel prst="relaxedInset"/>
                      <a:lightRig rig="flood" dir="t"/>
                    </a:cell3D>
                  </a:tcPr>
                </a:tc>
                <a:extLst>
                  <a:ext uri="{0D108BD9-81ED-4DB2-BD59-A6C34878D82A}">
                    <a16:rowId xmlns:a16="http://schemas.microsoft.com/office/drawing/2014/main" val="4090189103"/>
                  </a:ext>
                </a:extLst>
              </a:tr>
              <a:tr h="105097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b="1" dirty="0">
                          <a:latin typeface="Arial" panose="020B0604020202020204" pitchFamily="34" charset="0"/>
                          <a:cs typeface="Arial" panose="020B0604020202020204" pitchFamily="34" charset="0"/>
                        </a:rPr>
                        <a:t>Chapter</a:t>
                      </a:r>
                      <a:endParaRPr lang="en-GB" sz="2400" b="1" dirty="0">
                        <a:latin typeface="Arial" panose="020B0604020202020204" pitchFamily="34" charset="0"/>
                        <a:cs typeface="Arial" panose="020B0604020202020204" pitchFamily="34" charset="0"/>
                      </a:endParaRPr>
                    </a:p>
                  </a:txBody>
                  <a:tcPr marL="68580" marR="68580" marT="34290" marB="34290" anchor="ctr">
                    <a:cell3D prstMaterial="dkEdge">
                      <a:bevel prst="relaxedInset"/>
                      <a:lightRig rig="flood" dir="t"/>
                    </a:cell3D>
                  </a:tcPr>
                </a:tc>
                <a:tc>
                  <a:txBody>
                    <a:bodyPr/>
                    <a:lstStyle/>
                    <a:p>
                      <a:pPr algn="ctr"/>
                      <a:r>
                        <a:rPr lang="en-US" sz="2400" b="1" dirty="0">
                          <a:latin typeface="Arial" panose="020B0604020202020204" pitchFamily="34" charset="0"/>
                          <a:cs typeface="Arial" panose="020B0604020202020204" pitchFamily="34" charset="0"/>
                        </a:rPr>
                        <a:t>Unit 5</a:t>
                      </a:r>
                      <a:endParaRPr lang="en-GB" sz="2400" b="1" dirty="0">
                        <a:latin typeface="Arial" panose="020B0604020202020204" pitchFamily="34" charset="0"/>
                        <a:cs typeface="Arial" panose="020B0604020202020204" pitchFamily="34" charset="0"/>
                      </a:endParaRPr>
                    </a:p>
                  </a:txBody>
                  <a:tcPr marL="68580" marR="68580" marT="34290" marB="34290" anchor="ctr">
                    <a:cell3D prstMaterial="dkEdge">
                      <a:bevel prst="relaxedInset"/>
                      <a:lightRig rig="flood" dir="t"/>
                    </a:cell3D>
                  </a:tcPr>
                </a:tc>
                <a:extLst>
                  <a:ext uri="{0D108BD9-81ED-4DB2-BD59-A6C34878D82A}">
                    <a16:rowId xmlns:a16="http://schemas.microsoft.com/office/drawing/2014/main" val="4244890864"/>
                  </a:ext>
                </a:extLst>
              </a:tr>
              <a:tr h="74106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b="1" dirty="0">
                          <a:latin typeface="Arial" panose="020B0604020202020204" pitchFamily="34" charset="0"/>
                          <a:cs typeface="Arial" panose="020B0604020202020204" pitchFamily="34" charset="0"/>
                        </a:rPr>
                        <a:t>Title</a:t>
                      </a:r>
                      <a:endParaRPr lang="en-GB" sz="2400" b="1" dirty="0">
                        <a:latin typeface="Arial" panose="020B0604020202020204" pitchFamily="34" charset="0"/>
                        <a:cs typeface="Arial" panose="020B0604020202020204" pitchFamily="34" charset="0"/>
                      </a:endParaRPr>
                    </a:p>
                  </a:txBody>
                  <a:tcPr marL="68580" marR="68580" marT="34290" marB="34290" anchor="ctr">
                    <a:cell3D prstMaterial="dkEdge">
                      <a:bevel prst="relaxedInset"/>
                      <a:lightRig rig="flood" dir="t"/>
                    </a:cell3D>
                  </a:tcPr>
                </a:tc>
                <a:tc>
                  <a:txBody>
                    <a:bodyPr/>
                    <a:lstStyle/>
                    <a:p>
                      <a:pPr algn="ctr"/>
                      <a:r>
                        <a:rPr lang="en-GB" sz="2400" b="1" dirty="0">
                          <a:solidFill>
                            <a:srgbClr val="FF0000"/>
                          </a:solidFill>
                          <a:latin typeface="Arial" panose="020B0604020202020204" pitchFamily="34" charset="0"/>
                          <a:cs typeface="Arial" panose="020B0604020202020204" pitchFamily="34" charset="0"/>
                        </a:rPr>
                        <a:t>Financial Ratio Analysis – part 1</a:t>
                      </a:r>
                    </a:p>
                  </a:txBody>
                  <a:tcPr marL="68580" marR="68580" marT="34290" marB="34290" anchor="ctr">
                    <a:cell3D prstMaterial="dkEdge">
                      <a:bevel prst="relaxedInset"/>
                      <a:lightRig rig="flood" dir="t"/>
                    </a:cell3D>
                  </a:tcPr>
                </a:tc>
                <a:extLst>
                  <a:ext uri="{0D108BD9-81ED-4DB2-BD59-A6C34878D82A}">
                    <a16:rowId xmlns:a16="http://schemas.microsoft.com/office/drawing/2014/main" val="4216000624"/>
                  </a:ext>
                </a:extLst>
              </a:tr>
            </a:tbl>
          </a:graphicData>
        </a:graphic>
      </p:graphicFrame>
      <p:pic>
        <p:nvPicPr>
          <p:cNvPr id="14" name="Picture 13">
            <a:extLst>
              <a:ext uri="{FF2B5EF4-FFF2-40B4-BE49-F238E27FC236}">
                <a16:creationId xmlns:a16="http://schemas.microsoft.com/office/drawing/2014/main" id="{B81452C6-11E3-011B-EBFE-6603F75E6B45}"/>
              </a:ext>
            </a:extLst>
          </p:cNvPr>
          <p:cNvPicPr>
            <a:picLocks noChangeAspect="1"/>
          </p:cNvPicPr>
          <p:nvPr/>
        </p:nvPicPr>
        <p:blipFill>
          <a:blip r:embed="rId2"/>
          <a:stretch>
            <a:fillRect/>
          </a:stretch>
        </p:blipFill>
        <p:spPr>
          <a:xfrm rot="890888">
            <a:off x="8411911" y="2306804"/>
            <a:ext cx="3079042" cy="3857268"/>
          </a:xfrm>
          <a:prstGeom prst="rect">
            <a:avLst/>
          </a:prstGeom>
        </p:spPr>
      </p:pic>
      <p:pic>
        <p:nvPicPr>
          <p:cNvPr id="11" name="Picture 10">
            <a:extLst>
              <a:ext uri="{FF2B5EF4-FFF2-40B4-BE49-F238E27FC236}">
                <a16:creationId xmlns:a16="http://schemas.microsoft.com/office/drawing/2014/main" id="{BA49C5AB-5BEC-440B-A1DB-C149F618A59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31350" y="135704"/>
            <a:ext cx="6897479" cy="1074434"/>
          </a:xfrm>
          <a:prstGeom prst="rect">
            <a:avLst/>
          </a:prstGeom>
        </p:spPr>
      </p:pic>
    </p:spTree>
    <p:extLst>
      <p:ext uri="{BB962C8B-B14F-4D97-AF65-F5344CB8AC3E}">
        <p14:creationId xmlns:p14="http://schemas.microsoft.com/office/powerpoint/2010/main" val="378621161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مستطيل مستدير الزوايا 15">
            <a:extLst>
              <a:ext uri="{FF2B5EF4-FFF2-40B4-BE49-F238E27FC236}">
                <a16:creationId xmlns:a16="http://schemas.microsoft.com/office/drawing/2014/main" id="{C7CA628E-402E-4ECD-83CD-2C5BD377C6C5}"/>
              </a:ext>
            </a:extLst>
          </p:cNvPr>
          <p:cNvSpPr/>
          <p:nvPr/>
        </p:nvSpPr>
        <p:spPr>
          <a:xfrm>
            <a:off x="194072" y="1108101"/>
            <a:ext cx="9613408" cy="5353397"/>
          </a:xfrm>
          <a:prstGeom prst="roundRect">
            <a:avLst>
              <a:gd name="adj" fmla="val 1416"/>
            </a:avLst>
          </a:prstGeom>
          <a:solidFill>
            <a:srgbClr val="BFD4DF"/>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t"/>
          <a:lstStyle/>
          <a:p>
            <a:pPr>
              <a:lnSpc>
                <a:spcPct val="130000"/>
              </a:lnSpc>
              <a:tabLst>
                <a:tab pos="2971800" algn="ctr"/>
              </a:tabLst>
            </a:pPr>
            <a:r>
              <a:rPr lang="en-US" sz="18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MTA </a:t>
            </a:r>
            <a:r>
              <a:rPr lang="en-US" sz="1800" dirty="0" err="1">
                <a:solidFill>
                  <a:srgbClr val="000000"/>
                </a:solidFill>
                <a:effectLst/>
                <a:latin typeface="Times New Roman" panose="02020603050405020304" pitchFamily="18" charset="0"/>
                <a:ea typeface="Calibri" panose="020F0502020204030204" pitchFamily="34" charset="0"/>
                <a:cs typeface="Arial" panose="020B0604020202020204" pitchFamily="34" charset="0"/>
              </a:rPr>
              <a:t>Wholesalesalers</a:t>
            </a:r>
            <a:r>
              <a:rPr lang="en-US" sz="18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is a limited company operating in Bangladesh. It has been operating successfully for over 11 years. Below are some key results from its financial statements for the last two years.</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rtl="0">
              <a:lnSpc>
                <a:spcPct val="130000"/>
              </a:lnSpc>
              <a:spcBef>
                <a:spcPts val="0"/>
              </a:spcBef>
              <a:spcAft>
                <a:spcPts val="0"/>
              </a:spcAft>
              <a:tabLst>
                <a:tab pos="2971800" algn="ctr"/>
              </a:tabLst>
            </a:pPr>
            <a:endParaRPr lang="en-US" sz="2000" b="1" dirty="0">
              <a:solidFill>
                <a:srgbClr val="002060"/>
              </a:solidFill>
              <a:latin typeface="Times New Roman" panose="02020603050405020304" pitchFamily="18" charset="0"/>
              <a:ea typeface="Calibri" panose="020F0502020204030204" pitchFamily="34" charset="0"/>
              <a:cs typeface="Times New Roman" panose="02020603050405020304" pitchFamily="18" charset="0"/>
            </a:endParaRPr>
          </a:p>
          <a:p>
            <a:pPr marL="0" marR="0" rtl="0">
              <a:lnSpc>
                <a:spcPct val="130000"/>
              </a:lnSpc>
              <a:spcBef>
                <a:spcPts val="0"/>
              </a:spcBef>
              <a:spcAft>
                <a:spcPts val="0"/>
              </a:spcAft>
              <a:tabLst>
                <a:tab pos="2971800" algn="ctr"/>
              </a:tabLst>
            </a:pP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endParaRPr lang="en-US" sz="2000" dirty="0">
              <a:effectLst/>
              <a:latin typeface="Times New Roman" panose="02020603050405020304" pitchFamily="18" charset="0"/>
              <a:ea typeface="Times New Roman" panose="02020603050405020304" pitchFamily="18" charset="0"/>
            </a:endParaRPr>
          </a:p>
        </p:txBody>
      </p:sp>
      <p:grpSp>
        <p:nvGrpSpPr>
          <p:cNvPr id="29" name="Shape 631">
            <a:extLst>
              <a:ext uri="{FF2B5EF4-FFF2-40B4-BE49-F238E27FC236}">
                <a16:creationId xmlns:a16="http://schemas.microsoft.com/office/drawing/2014/main" id="{9DE0399B-6A40-495E-B773-BA7B46FB702D}"/>
              </a:ext>
            </a:extLst>
          </p:cNvPr>
          <p:cNvGrpSpPr/>
          <p:nvPr/>
        </p:nvGrpSpPr>
        <p:grpSpPr>
          <a:xfrm flipH="1">
            <a:off x="220189" y="107376"/>
            <a:ext cx="827524" cy="848823"/>
            <a:chOff x="5961125" y="1623900"/>
            <a:chExt cx="427450" cy="448175"/>
          </a:xfrm>
          <a:solidFill>
            <a:srgbClr val="7030A0"/>
          </a:solidFill>
        </p:grpSpPr>
        <p:sp>
          <p:nvSpPr>
            <p:cNvPr id="30" name="Shape 632">
              <a:extLst>
                <a:ext uri="{FF2B5EF4-FFF2-40B4-BE49-F238E27FC236}">
                  <a16:creationId xmlns:a16="http://schemas.microsoft.com/office/drawing/2014/main" id="{8DB2B578-EBFB-49B2-A74B-ADFD83430321}"/>
                </a:ext>
              </a:extLst>
            </p:cNvPr>
            <p:cNvSpPr/>
            <p:nvPr/>
          </p:nvSpPr>
          <p:spPr>
            <a:xfrm>
              <a:off x="5961125" y="1678700"/>
              <a:ext cx="376925" cy="376925"/>
            </a:xfrm>
            <a:custGeom>
              <a:avLst/>
              <a:gdLst/>
              <a:ahLst/>
              <a:cxnLst/>
              <a:rect l="0" t="0" r="0" b="0"/>
              <a:pathLst>
                <a:path w="15077" h="15077" fill="none" extrusionOk="0">
                  <a:moveTo>
                    <a:pt x="11813" y="1340"/>
                  </a:moveTo>
                  <a:lnTo>
                    <a:pt x="11813" y="1340"/>
                  </a:lnTo>
                  <a:lnTo>
                    <a:pt x="11350" y="1024"/>
                  </a:lnTo>
                  <a:lnTo>
                    <a:pt x="10863" y="780"/>
                  </a:lnTo>
                  <a:lnTo>
                    <a:pt x="10351" y="537"/>
                  </a:lnTo>
                  <a:lnTo>
                    <a:pt x="9816" y="342"/>
                  </a:lnTo>
                  <a:lnTo>
                    <a:pt x="9280" y="196"/>
                  </a:lnTo>
                  <a:lnTo>
                    <a:pt x="8720" y="98"/>
                  </a:lnTo>
                  <a:lnTo>
                    <a:pt x="8135" y="25"/>
                  </a:lnTo>
                  <a:lnTo>
                    <a:pt x="7551" y="1"/>
                  </a:lnTo>
                  <a:lnTo>
                    <a:pt x="7551" y="1"/>
                  </a:lnTo>
                  <a:lnTo>
                    <a:pt x="7161" y="1"/>
                  </a:lnTo>
                  <a:lnTo>
                    <a:pt x="6771" y="50"/>
                  </a:lnTo>
                  <a:lnTo>
                    <a:pt x="6406" y="98"/>
                  </a:lnTo>
                  <a:lnTo>
                    <a:pt x="6041" y="147"/>
                  </a:lnTo>
                  <a:lnTo>
                    <a:pt x="5675" y="244"/>
                  </a:lnTo>
                  <a:lnTo>
                    <a:pt x="5310" y="342"/>
                  </a:lnTo>
                  <a:lnTo>
                    <a:pt x="4969" y="464"/>
                  </a:lnTo>
                  <a:lnTo>
                    <a:pt x="4628" y="585"/>
                  </a:lnTo>
                  <a:lnTo>
                    <a:pt x="4287" y="731"/>
                  </a:lnTo>
                  <a:lnTo>
                    <a:pt x="3970" y="902"/>
                  </a:lnTo>
                  <a:lnTo>
                    <a:pt x="3654" y="1097"/>
                  </a:lnTo>
                  <a:lnTo>
                    <a:pt x="3337" y="1292"/>
                  </a:lnTo>
                  <a:lnTo>
                    <a:pt x="3045" y="1486"/>
                  </a:lnTo>
                  <a:lnTo>
                    <a:pt x="2753" y="1730"/>
                  </a:lnTo>
                  <a:lnTo>
                    <a:pt x="2485" y="1949"/>
                  </a:lnTo>
                  <a:lnTo>
                    <a:pt x="2217" y="2217"/>
                  </a:lnTo>
                  <a:lnTo>
                    <a:pt x="1973" y="2461"/>
                  </a:lnTo>
                  <a:lnTo>
                    <a:pt x="1730" y="2753"/>
                  </a:lnTo>
                  <a:lnTo>
                    <a:pt x="1510" y="3021"/>
                  </a:lnTo>
                  <a:lnTo>
                    <a:pt x="1291" y="3313"/>
                  </a:lnTo>
                  <a:lnTo>
                    <a:pt x="1096" y="3630"/>
                  </a:lnTo>
                  <a:lnTo>
                    <a:pt x="926" y="3946"/>
                  </a:lnTo>
                  <a:lnTo>
                    <a:pt x="755" y="4263"/>
                  </a:lnTo>
                  <a:lnTo>
                    <a:pt x="609" y="4604"/>
                  </a:lnTo>
                  <a:lnTo>
                    <a:pt x="463" y="4945"/>
                  </a:lnTo>
                  <a:lnTo>
                    <a:pt x="341" y="5286"/>
                  </a:lnTo>
                  <a:lnTo>
                    <a:pt x="244" y="5651"/>
                  </a:lnTo>
                  <a:lnTo>
                    <a:pt x="171" y="6016"/>
                  </a:lnTo>
                  <a:lnTo>
                    <a:pt x="98" y="6382"/>
                  </a:lnTo>
                  <a:lnTo>
                    <a:pt x="49" y="6771"/>
                  </a:lnTo>
                  <a:lnTo>
                    <a:pt x="25" y="7137"/>
                  </a:lnTo>
                  <a:lnTo>
                    <a:pt x="0" y="7526"/>
                  </a:lnTo>
                  <a:lnTo>
                    <a:pt x="0" y="7526"/>
                  </a:lnTo>
                  <a:lnTo>
                    <a:pt x="25" y="7916"/>
                  </a:lnTo>
                  <a:lnTo>
                    <a:pt x="49" y="8306"/>
                  </a:lnTo>
                  <a:lnTo>
                    <a:pt x="98" y="8671"/>
                  </a:lnTo>
                  <a:lnTo>
                    <a:pt x="171" y="9061"/>
                  </a:lnTo>
                  <a:lnTo>
                    <a:pt x="244" y="9426"/>
                  </a:lnTo>
                  <a:lnTo>
                    <a:pt x="341" y="9767"/>
                  </a:lnTo>
                  <a:lnTo>
                    <a:pt x="463" y="10132"/>
                  </a:lnTo>
                  <a:lnTo>
                    <a:pt x="609" y="10473"/>
                  </a:lnTo>
                  <a:lnTo>
                    <a:pt x="755" y="10790"/>
                  </a:lnTo>
                  <a:lnTo>
                    <a:pt x="926" y="11131"/>
                  </a:lnTo>
                  <a:lnTo>
                    <a:pt x="1096" y="11448"/>
                  </a:lnTo>
                  <a:lnTo>
                    <a:pt x="1291" y="11740"/>
                  </a:lnTo>
                  <a:lnTo>
                    <a:pt x="1510" y="12032"/>
                  </a:lnTo>
                  <a:lnTo>
                    <a:pt x="1730" y="12324"/>
                  </a:lnTo>
                  <a:lnTo>
                    <a:pt x="1973" y="12592"/>
                  </a:lnTo>
                  <a:lnTo>
                    <a:pt x="2217" y="12860"/>
                  </a:lnTo>
                  <a:lnTo>
                    <a:pt x="2485" y="13104"/>
                  </a:lnTo>
                  <a:lnTo>
                    <a:pt x="2753" y="13347"/>
                  </a:lnTo>
                  <a:lnTo>
                    <a:pt x="3045" y="13567"/>
                  </a:lnTo>
                  <a:lnTo>
                    <a:pt x="3337" y="13786"/>
                  </a:lnTo>
                  <a:lnTo>
                    <a:pt x="3654" y="13981"/>
                  </a:lnTo>
                  <a:lnTo>
                    <a:pt x="3970" y="14151"/>
                  </a:lnTo>
                  <a:lnTo>
                    <a:pt x="4287" y="14322"/>
                  </a:lnTo>
                  <a:lnTo>
                    <a:pt x="4628" y="14468"/>
                  </a:lnTo>
                  <a:lnTo>
                    <a:pt x="4969" y="14614"/>
                  </a:lnTo>
                  <a:lnTo>
                    <a:pt x="5310" y="14736"/>
                  </a:lnTo>
                  <a:lnTo>
                    <a:pt x="5675" y="14833"/>
                  </a:lnTo>
                  <a:lnTo>
                    <a:pt x="6041" y="14906"/>
                  </a:lnTo>
                  <a:lnTo>
                    <a:pt x="6406" y="14979"/>
                  </a:lnTo>
                  <a:lnTo>
                    <a:pt x="6771" y="15028"/>
                  </a:lnTo>
                  <a:lnTo>
                    <a:pt x="7161" y="15052"/>
                  </a:lnTo>
                  <a:lnTo>
                    <a:pt x="7551" y="15077"/>
                  </a:lnTo>
                  <a:lnTo>
                    <a:pt x="7551" y="15077"/>
                  </a:lnTo>
                  <a:lnTo>
                    <a:pt x="7940" y="15052"/>
                  </a:lnTo>
                  <a:lnTo>
                    <a:pt x="8306" y="15028"/>
                  </a:lnTo>
                  <a:lnTo>
                    <a:pt x="8695" y="14979"/>
                  </a:lnTo>
                  <a:lnTo>
                    <a:pt x="9061" y="14906"/>
                  </a:lnTo>
                  <a:lnTo>
                    <a:pt x="9426" y="14833"/>
                  </a:lnTo>
                  <a:lnTo>
                    <a:pt x="9791" y="14736"/>
                  </a:lnTo>
                  <a:lnTo>
                    <a:pt x="10132" y="14614"/>
                  </a:lnTo>
                  <a:lnTo>
                    <a:pt x="10473" y="14468"/>
                  </a:lnTo>
                  <a:lnTo>
                    <a:pt x="10814" y="14322"/>
                  </a:lnTo>
                  <a:lnTo>
                    <a:pt x="11131" y="14151"/>
                  </a:lnTo>
                  <a:lnTo>
                    <a:pt x="11447" y="13981"/>
                  </a:lnTo>
                  <a:lnTo>
                    <a:pt x="11764" y="13786"/>
                  </a:lnTo>
                  <a:lnTo>
                    <a:pt x="12056" y="13567"/>
                  </a:lnTo>
                  <a:lnTo>
                    <a:pt x="12348" y="13347"/>
                  </a:lnTo>
                  <a:lnTo>
                    <a:pt x="12616" y="13104"/>
                  </a:lnTo>
                  <a:lnTo>
                    <a:pt x="12884" y="12860"/>
                  </a:lnTo>
                  <a:lnTo>
                    <a:pt x="13128" y="12592"/>
                  </a:lnTo>
                  <a:lnTo>
                    <a:pt x="13371" y="12324"/>
                  </a:lnTo>
                  <a:lnTo>
                    <a:pt x="13591" y="12032"/>
                  </a:lnTo>
                  <a:lnTo>
                    <a:pt x="13785" y="11740"/>
                  </a:lnTo>
                  <a:lnTo>
                    <a:pt x="13980" y="11448"/>
                  </a:lnTo>
                  <a:lnTo>
                    <a:pt x="14175" y="11131"/>
                  </a:lnTo>
                  <a:lnTo>
                    <a:pt x="14346" y="10790"/>
                  </a:lnTo>
                  <a:lnTo>
                    <a:pt x="14492" y="10473"/>
                  </a:lnTo>
                  <a:lnTo>
                    <a:pt x="14613" y="10132"/>
                  </a:lnTo>
                  <a:lnTo>
                    <a:pt x="14735" y="9767"/>
                  </a:lnTo>
                  <a:lnTo>
                    <a:pt x="14857" y="9426"/>
                  </a:lnTo>
                  <a:lnTo>
                    <a:pt x="14930" y="9061"/>
                  </a:lnTo>
                  <a:lnTo>
                    <a:pt x="15003" y="8671"/>
                  </a:lnTo>
                  <a:lnTo>
                    <a:pt x="15052" y="8306"/>
                  </a:lnTo>
                  <a:lnTo>
                    <a:pt x="15076" y="7916"/>
                  </a:lnTo>
                  <a:lnTo>
                    <a:pt x="15076" y="7526"/>
                  </a:lnTo>
                  <a:lnTo>
                    <a:pt x="15076" y="7526"/>
                  </a:lnTo>
                  <a:lnTo>
                    <a:pt x="15052" y="6918"/>
                  </a:lnTo>
                  <a:lnTo>
                    <a:pt x="14979" y="6309"/>
                  </a:lnTo>
                  <a:lnTo>
                    <a:pt x="14857" y="5724"/>
                  </a:lnTo>
                  <a:lnTo>
                    <a:pt x="14687" y="5164"/>
                  </a:lnTo>
                  <a:lnTo>
                    <a:pt x="14492" y="4604"/>
                  </a:lnTo>
                  <a:lnTo>
                    <a:pt x="14248" y="4068"/>
                  </a:lnTo>
                  <a:lnTo>
                    <a:pt x="13956" y="3581"/>
                  </a:lnTo>
                  <a:lnTo>
                    <a:pt x="13615" y="3094"/>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solidFill>
                  <a:schemeClr val="accent2"/>
                </a:solidFill>
              </a:endParaRPr>
            </a:p>
          </p:txBody>
        </p:sp>
        <p:sp>
          <p:nvSpPr>
            <p:cNvPr id="31" name="Shape 633">
              <a:extLst>
                <a:ext uri="{FF2B5EF4-FFF2-40B4-BE49-F238E27FC236}">
                  <a16:creationId xmlns:a16="http://schemas.microsoft.com/office/drawing/2014/main" id="{A7E0F7CD-81DA-4CE7-AFE9-AFC01237AB36}"/>
                </a:ext>
              </a:extLst>
            </p:cNvPr>
            <p:cNvSpPr/>
            <p:nvPr/>
          </p:nvSpPr>
          <p:spPr>
            <a:xfrm>
              <a:off x="6009825" y="1727425"/>
              <a:ext cx="279500" cy="279500"/>
            </a:xfrm>
            <a:custGeom>
              <a:avLst/>
              <a:gdLst/>
              <a:ahLst/>
              <a:cxnLst/>
              <a:rect l="0" t="0" r="0" b="0"/>
              <a:pathLst>
                <a:path w="11180" h="11180" fill="none" extrusionOk="0">
                  <a:moveTo>
                    <a:pt x="10181" y="2387"/>
                  </a:moveTo>
                  <a:lnTo>
                    <a:pt x="10181" y="2387"/>
                  </a:lnTo>
                  <a:lnTo>
                    <a:pt x="10400" y="2728"/>
                  </a:lnTo>
                  <a:lnTo>
                    <a:pt x="10595" y="3093"/>
                  </a:lnTo>
                  <a:lnTo>
                    <a:pt x="10766" y="3483"/>
                  </a:lnTo>
                  <a:lnTo>
                    <a:pt x="10912" y="3873"/>
                  </a:lnTo>
                  <a:lnTo>
                    <a:pt x="11034" y="4287"/>
                  </a:lnTo>
                  <a:lnTo>
                    <a:pt x="11107" y="4701"/>
                  </a:lnTo>
                  <a:lnTo>
                    <a:pt x="11180" y="5139"/>
                  </a:lnTo>
                  <a:lnTo>
                    <a:pt x="11180" y="5577"/>
                  </a:lnTo>
                  <a:lnTo>
                    <a:pt x="11180" y="5577"/>
                  </a:lnTo>
                  <a:lnTo>
                    <a:pt x="11155" y="6162"/>
                  </a:lnTo>
                  <a:lnTo>
                    <a:pt x="11082" y="6722"/>
                  </a:lnTo>
                  <a:lnTo>
                    <a:pt x="10936" y="7234"/>
                  </a:lnTo>
                  <a:lnTo>
                    <a:pt x="10741" y="7769"/>
                  </a:lnTo>
                  <a:lnTo>
                    <a:pt x="10522" y="8257"/>
                  </a:lnTo>
                  <a:lnTo>
                    <a:pt x="10230" y="8695"/>
                  </a:lnTo>
                  <a:lnTo>
                    <a:pt x="9913" y="9133"/>
                  </a:lnTo>
                  <a:lnTo>
                    <a:pt x="9548" y="9523"/>
                  </a:lnTo>
                  <a:lnTo>
                    <a:pt x="9158" y="9888"/>
                  </a:lnTo>
                  <a:lnTo>
                    <a:pt x="8720" y="10205"/>
                  </a:lnTo>
                  <a:lnTo>
                    <a:pt x="8257" y="10497"/>
                  </a:lnTo>
                  <a:lnTo>
                    <a:pt x="7770" y="10741"/>
                  </a:lnTo>
                  <a:lnTo>
                    <a:pt x="7259" y="10911"/>
                  </a:lnTo>
                  <a:lnTo>
                    <a:pt x="6723" y="11057"/>
                  </a:lnTo>
                  <a:lnTo>
                    <a:pt x="6163" y="11155"/>
                  </a:lnTo>
                  <a:lnTo>
                    <a:pt x="5603" y="11179"/>
                  </a:lnTo>
                  <a:lnTo>
                    <a:pt x="5603" y="11179"/>
                  </a:lnTo>
                  <a:lnTo>
                    <a:pt x="5018" y="11155"/>
                  </a:lnTo>
                  <a:lnTo>
                    <a:pt x="4482" y="11057"/>
                  </a:lnTo>
                  <a:lnTo>
                    <a:pt x="3946" y="10911"/>
                  </a:lnTo>
                  <a:lnTo>
                    <a:pt x="3435" y="10741"/>
                  </a:lnTo>
                  <a:lnTo>
                    <a:pt x="2948" y="10497"/>
                  </a:lnTo>
                  <a:lnTo>
                    <a:pt x="2485" y="10205"/>
                  </a:lnTo>
                  <a:lnTo>
                    <a:pt x="2047" y="9888"/>
                  </a:lnTo>
                  <a:lnTo>
                    <a:pt x="1657" y="9523"/>
                  </a:lnTo>
                  <a:lnTo>
                    <a:pt x="1292" y="9133"/>
                  </a:lnTo>
                  <a:lnTo>
                    <a:pt x="975" y="8695"/>
                  </a:lnTo>
                  <a:lnTo>
                    <a:pt x="683" y="8257"/>
                  </a:lnTo>
                  <a:lnTo>
                    <a:pt x="464" y="7769"/>
                  </a:lnTo>
                  <a:lnTo>
                    <a:pt x="269" y="7234"/>
                  </a:lnTo>
                  <a:lnTo>
                    <a:pt x="123" y="6722"/>
                  </a:lnTo>
                  <a:lnTo>
                    <a:pt x="50" y="6162"/>
                  </a:lnTo>
                  <a:lnTo>
                    <a:pt x="1" y="5577"/>
                  </a:lnTo>
                  <a:lnTo>
                    <a:pt x="1" y="5577"/>
                  </a:lnTo>
                  <a:lnTo>
                    <a:pt x="50" y="5017"/>
                  </a:lnTo>
                  <a:lnTo>
                    <a:pt x="123" y="4457"/>
                  </a:lnTo>
                  <a:lnTo>
                    <a:pt x="269" y="3921"/>
                  </a:lnTo>
                  <a:lnTo>
                    <a:pt x="464" y="3410"/>
                  </a:lnTo>
                  <a:lnTo>
                    <a:pt x="683" y="2923"/>
                  </a:lnTo>
                  <a:lnTo>
                    <a:pt x="975" y="2460"/>
                  </a:lnTo>
                  <a:lnTo>
                    <a:pt x="1292" y="2046"/>
                  </a:lnTo>
                  <a:lnTo>
                    <a:pt x="1657" y="1632"/>
                  </a:lnTo>
                  <a:lnTo>
                    <a:pt x="2047" y="1267"/>
                  </a:lnTo>
                  <a:lnTo>
                    <a:pt x="2485" y="950"/>
                  </a:lnTo>
                  <a:lnTo>
                    <a:pt x="2948" y="682"/>
                  </a:lnTo>
                  <a:lnTo>
                    <a:pt x="3435" y="439"/>
                  </a:lnTo>
                  <a:lnTo>
                    <a:pt x="3946" y="244"/>
                  </a:lnTo>
                  <a:lnTo>
                    <a:pt x="4482" y="122"/>
                  </a:lnTo>
                  <a:lnTo>
                    <a:pt x="5018" y="25"/>
                  </a:lnTo>
                  <a:lnTo>
                    <a:pt x="5603" y="0"/>
                  </a:lnTo>
                  <a:lnTo>
                    <a:pt x="5603" y="0"/>
                  </a:lnTo>
                  <a:lnTo>
                    <a:pt x="6041" y="25"/>
                  </a:lnTo>
                  <a:lnTo>
                    <a:pt x="6479" y="73"/>
                  </a:lnTo>
                  <a:lnTo>
                    <a:pt x="6893" y="146"/>
                  </a:lnTo>
                  <a:lnTo>
                    <a:pt x="7307" y="268"/>
                  </a:lnTo>
                  <a:lnTo>
                    <a:pt x="7697" y="414"/>
                  </a:lnTo>
                  <a:lnTo>
                    <a:pt x="8087" y="585"/>
                  </a:lnTo>
                  <a:lnTo>
                    <a:pt x="8452" y="780"/>
                  </a:lnTo>
                  <a:lnTo>
                    <a:pt x="8793" y="999"/>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dirty="0">
                <a:solidFill>
                  <a:schemeClr val="accent2"/>
                </a:solidFill>
              </a:endParaRPr>
            </a:p>
          </p:txBody>
        </p:sp>
        <p:sp>
          <p:nvSpPr>
            <p:cNvPr id="32" name="Shape 634">
              <a:extLst>
                <a:ext uri="{FF2B5EF4-FFF2-40B4-BE49-F238E27FC236}">
                  <a16:creationId xmlns:a16="http://schemas.microsoft.com/office/drawing/2014/main" id="{8C63DF95-20CA-45C3-B9C8-3978774FAE2C}"/>
                </a:ext>
              </a:extLst>
            </p:cNvPr>
            <p:cNvSpPr/>
            <p:nvPr/>
          </p:nvSpPr>
          <p:spPr>
            <a:xfrm>
              <a:off x="6107250" y="1824850"/>
              <a:ext cx="84650" cy="84650"/>
            </a:xfrm>
            <a:custGeom>
              <a:avLst/>
              <a:gdLst/>
              <a:ahLst/>
              <a:cxnLst/>
              <a:rect l="0" t="0" r="0" b="0"/>
              <a:pathLst>
                <a:path w="3386" h="3386" fill="none" extrusionOk="0">
                  <a:moveTo>
                    <a:pt x="3362" y="1388"/>
                  </a:moveTo>
                  <a:lnTo>
                    <a:pt x="3362" y="1388"/>
                  </a:lnTo>
                  <a:lnTo>
                    <a:pt x="3386" y="1680"/>
                  </a:lnTo>
                  <a:lnTo>
                    <a:pt x="3386" y="1680"/>
                  </a:lnTo>
                  <a:lnTo>
                    <a:pt x="3386" y="1851"/>
                  </a:lnTo>
                  <a:lnTo>
                    <a:pt x="3362" y="2021"/>
                  </a:lnTo>
                  <a:lnTo>
                    <a:pt x="3313" y="2192"/>
                  </a:lnTo>
                  <a:lnTo>
                    <a:pt x="3264" y="2338"/>
                  </a:lnTo>
                  <a:lnTo>
                    <a:pt x="3191" y="2484"/>
                  </a:lnTo>
                  <a:lnTo>
                    <a:pt x="3118" y="2630"/>
                  </a:lnTo>
                  <a:lnTo>
                    <a:pt x="3021" y="2776"/>
                  </a:lnTo>
                  <a:lnTo>
                    <a:pt x="2899" y="2898"/>
                  </a:lnTo>
                  <a:lnTo>
                    <a:pt x="2777" y="2996"/>
                  </a:lnTo>
                  <a:lnTo>
                    <a:pt x="2655" y="3093"/>
                  </a:lnTo>
                  <a:lnTo>
                    <a:pt x="2509" y="3191"/>
                  </a:lnTo>
                  <a:lnTo>
                    <a:pt x="2363" y="3239"/>
                  </a:lnTo>
                  <a:lnTo>
                    <a:pt x="2217" y="3312"/>
                  </a:lnTo>
                  <a:lnTo>
                    <a:pt x="2046" y="3337"/>
                  </a:lnTo>
                  <a:lnTo>
                    <a:pt x="1876" y="3385"/>
                  </a:lnTo>
                  <a:lnTo>
                    <a:pt x="1706" y="3385"/>
                  </a:lnTo>
                  <a:lnTo>
                    <a:pt x="1706" y="3385"/>
                  </a:lnTo>
                  <a:lnTo>
                    <a:pt x="1535" y="3385"/>
                  </a:lnTo>
                  <a:lnTo>
                    <a:pt x="1365" y="3337"/>
                  </a:lnTo>
                  <a:lnTo>
                    <a:pt x="1194" y="3312"/>
                  </a:lnTo>
                  <a:lnTo>
                    <a:pt x="1048" y="3239"/>
                  </a:lnTo>
                  <a:lnTo>
                    <a:pt x="902" y="3191"/>
                  </a:lnTo>
                  <a:lnTo>
                    <a:pt x="756" y="3093"/>
                  </a:lnTo>
                  <a:lnTo>
                    <a:pt x="634" y="2996"/>
                  </a:lnTo>
                  <a:lnTo>
                    <a:pt x="512" y="2898"/>
                  </a:lnTo>
                  <a:lnTo>
                    <a:pt x="390" y="2776"/>
                  </a:lnTo>
                  <a:lnTo>
                    <a:pt x="293" y="2630"/>
                  </a:lnTo>
                  <a:lnTo>
                    <a:pt x="220" y="2484"/>
                  </a:lnTo>
                  <a:lnTo>
                    <a:pt x="147" y="2338"/>
                  </a:lnTo>
                  <a:lnTo>
                    <a:pt x="74" y="2192"/>
                  </a:lnTo>
                  <a:lnTo>
                    <a:pt x="49" y="2021"/>
                  </a:lnTo>
                  <a:lnTo>
                    <a:pt x="25" y="1851"/>
                  </a:lnTo>
                  <a:lnTo>
                    <a:pt x="1" y="1680"/>
                  </a:lnTo>
                  <a:lnTo>
                    <a:pt x="1" y="1680"/>
                  </a:lnTo>
                  <a:lnTo>
                    <a:pt x="25" y="1510"/>
                  </a:lnTo>
                  <a:lnTo>
                    <a:pt x="49" y="1340"/>
                  </a:lnTo>
                  <a:lnTo>
                    <a:pt x="74" y="1193"/>
                  </a:lnTo>
                  <a:lnTo>
                    <a:pt x="147" y="1023"/>
                  </a:lnTo>
                  <a:lnTo>
                    <a:pt x="220" y="877"/>
                  </a:lnTo>
                  <a:lnTo>
                    <a:pt x="293" y="731"/>
                  </a:lnTo>
                  <a:lnTo>
                    <a:pt x="390" y="609"/>
                  </a:lnTo>
                  <a:lnTo>
                    <a:pt x="512" y="487"/>
                  </a:lnTo>
                  <a:lnTo>
                    <a:pt x="634" y="390"/>
                  </a:lnTo>
                  <a:lnTo>
                    <a:pt x="756" y="292"/>
                  </a:lnTo>
                  <a:lnTo>
                    <a:pt x="902" y="195"/>
                  </a:lnTo>
                  <a:lnTo>
                    <a:pt x="1048" y="122"/>
                  </a:lnTo>
                  <a:lnTo>
                    <a:pt x="1194" y="73"/>
                  </a:lnTo>
                  <a:lnTo>
                    <a:pt x="1365" y="24"/>
                  </a:lnTo>
                  <a:lnTo>
                    <a:pt x="1535" y="0"/>
                  </a:lnTo>
                  <a:lnTo>
                    <a:pt x="1706" y="0"/>
                  </a:lnTo>
                  <a:lnTo>
                    <a:pt x="1706" y="0"/>
                  </a:lnTo>
                  <a:lnTo>
                    <a:pt x="1998" y="24"/>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solidFill>
                  <a:schemeClr val="accent2"/>
                </a:solidFill>
              </a:endParaRPr>
            </a:p>
          </p:txBody>
        </p:sp>
        <p:sp>
          <p:nvSpPr>
            <p:cNvPr id="33" name="Shape 635">
              <a:extLst>
                <a:ext uri="{FF2B5EF4-FFF2-40B4-BE49-F238E27FC236}">
                  <a16:creationId xmlns:a16="http://schemas.microsoft.com/office/drawing/2014/main" id="{BC2F4953-4B4C-4B90-BBBA-EE9C42DB550B}"/>
                </a:ext>
              </a:extLst>
            </p:cNvPr>
            <p:cNvSpPr/>
            <p:nvPr/>
          </p:nvSpPr>
          <p:spPr>
            <a:xfrm>
              <a:off x="6058550" y="1776125"/>
              <a:ext cx="182075" cy="182075"/>
            </a:xfrm>
            <a:custGeom>
              <a:avLst/>
              <a:gdLst/>
              <a:ahLst/>
              <a:cxnLst/>
              <a:rect l="0" t="0" r="0" b="0"/>
              <a:pathLst>
                <a:path w="7283" h="7283" fill="none" extrusionOk="0">
                  <a:moveTo>
                    <a:pt x="5431" y="463"/>
                  </a:moveTo>
                  <a:lnTo>
                    <a:pt x="5431" y="463"/>
                  </a:lnTo>
                  <a:lnTo>
                    <a:pt x="5042" y="269"/>
                  </a:lnTo>
                  <a:lnTo>
                    <a:pt x="4823" y="195"/>
                  </a:lnTo>
                  <a:lnTo>
                    <a:pt x="4603" y="122"/>
                  </a:lnTo>
                  <a:lnTo>
                    <a:pt x="4360" y="74"/>
                  </a:lnTo>
                  <a:lnTo>
                    <a:pt x="4141" y="25"/>
                  </a:lnTo>
                  <a:lnTo>
                    <a:pt x="3897" y="1"/>
                  </a:lnTo>
                  <a:lnTo>
                    <a:pt x="3654" y="1"/>
                  </a:lnTo>
                  <a:lnTo>
                    <a:pt x="3654" y="1"/>
                  </a:lnTo>
                  <a:lnTo>
                    <a:pt x="3288" y="25"/>
                  </a:lnTo>
                  <a:lnTo>
                    <a:pt x="2923" y="74"/>
                  </a:lnTo>
                  <a:lnTo>
                    <a:pt x="2558" y="147"/>
                  </a:lnTo>
                  <a:lnTo>
                    <a:pt x="2241" y="293"/>
                  </a:lnTo>
                  <a:lnTo>
                    <a:pt x="1924" y="439"/>
                  </a:lnTo>
                  <a:lnTo>
                    <a:pt x="1608" y="609"/>
                  </a:lnTo>
                  <a:lnTo>
                    <a:pt x="1340" y="829"/>
                  </a:lnTo>
                  <a:lnTo>
                    <a:pt x="1072" y="1072"/>
                  </a:lnTo>
                  <a:lnTo>
                    <a:pt x="828" y="1316"/>
                  </a:lnTo>
                  <a:lnTo>
                    <a:pt x="633" y="1608"/>
                  </a:lnTo>
                  <a:lnTo>
                    <a:pt x="439" y="1900"/>
                  </a:lnTo>
                  <a:lnTo>
                    <a:pt x="293" y="2217"/>
                  </a:lnTo>
                  <a:lnTo>
                    <a:pt x="171" y="2558"/>
                  </a:lnTo>
                  <a:lnTo>
                    <a:pt x="73" y="2899"/>
                  </a:lnTo>
                  <a:lnTo>
                    <a:pt x="25" y="3264"/>
                  </a:lnTo>
                  <a:lnTo>
                    <a:pt x="0" y="3629"/>
                  </a:lnTo>
                  <a:lnTo>
                    <a:pt x="0" y="3629"/>
                  </a:lnTo>
                  <a:lnTo>
                    <a:pt x="25" y="4019"/>
                  </a:lnTo>
                  <a:lnTo>
                    <a:pt x="73" y="4360"/>
                  </a:lnTo>
                  <a:lnTo>
                    <a:pt x="171" y="4725"/>
                  </a:lnTo>
                  <a:lnTo>
                    <a:pt x="293" y="5066"/>
                  </a:lnTo>
                  <a:lnTo>
                    <a:pt x="439" y="5383"/>
                  </a:lnTo>
                  <a:lnTo>
                    <a:pt x="633" y="5675"/>
                  </a:lnTo>
                  <a:lnTo>
                    <a:pt x="828" y="5943"/>
                  </a:lnTo>
                  <a:lnTo>
                    <a:pt x="1072" y="6211"/>
                  </a:lnTo>
                  <a:lnTo>
                    <a:pt x="1340" y="6455"/>
                  </a:lnTo>
                  <a:lnTo>
                    <a:pt x="1608" y="6650"/>
                  </a:lnTo>
                  <a:lnTo>
                    <a:pt x="1924" y="6844"/>
                  </a:lnTo>
                  <a:lnTo>
                    <a:pt x="2241" y="6990"/>
                  </a:lnTo>
                  <a:lnTo>
                    <a:pt x="2558" y="7112"/>
                  </a:lnTo>
                  <a:lnTo>
                    <a:pt x="2923" y="7210"/>
                  </a:lnTo>
                  <a:lnTo>
                    <a:pt x="3288" y="7258"/>
                  </a:lnTo>
                  <a:lnTo>
                    <a:pt x="3654" y="7283"/>
                  </a:lnTo>
                  <a:lnTo>
                    <a:pt x="3654" y="7283"/>
                  </a:lnTo>
                  <a:lnTo>
                    <a:pt x="4019" y="7258"/>
                  </a:lnTo>
                  <a:lnTo>
                    <a:pt x="4384" y="7210"/>
                  </a:lnTo>
                  <a:lnTo>
                    <a:pt x="4725" y="7112"/>
                  </a:lnTo>
                  <a:lnTo>
                    <a:pt x="5066" y="6990"/>
                  </a:lnTo>
                  <a:lnTo>
                    <a:pt x="5383" y="6844"/>
                  </a:lnTo>
                  <a:lnTo>
                    <a:pt x="5675" y="6650"/>
                  </a:lnTo>
                  <a:lnTo>
                    <a:pt x="5967" y="6455"/>
                  </a:lnTo>
                  <a:lnTo>
                    <a:pt x="6235" y="6211"/>
                  </a:lnTo>
                  <a:lnTo>
                    <a:pt x="6454" y="5943"/>
                  </a:lnTo>
                  <a:lnTo>
                    <a:pt x="6674" y="5675"/>
                  </a:lnTo>
                  <a:lnTo>
                    <a:pt x="6844" y="5383"/>
                  </a:lnTo>
                  <a:lnTo>
                    <a:pt x="7014" y="5066"/>
                  </a:lnTo>
                  <a:lnTo>
                    <a:pt x="7136" y="4725"/>
                  </a:lnTo>
                  <a:lnTo>
                    <a:pt x="7209" y="4360"/>
                  </a:lnTo>
                  <a:lnTo>
                    <a:pt x="7282" y="4019"/>
                  </a:lnTo>
                  <a:lnTo>
                    <a:pt x="7282" y="3629"/>
                  </a:lnTo>
                  <a:lnTo>
                    <a:pt x="7282" y="3629"/>
                  </a:lnTo>
                  <a:lnTo>
                    <a:pt x="7282" y="3386"/>
                  </a:lnTo>
                  <a:lnTo>
                    <a:pt x="7258" y="3167"/>
                  </a:lnTo>
                  <a:lnTo>
                    <a:pt x="7234" y="2923"/>
                  </a:lnTo>
                  <a:lnTo>
                    <a:pt x="7161" y="2704"/>
                  </a:lnTo>
                  <a:lnTo>
                    <a:pt x="7112" y="2485"/>
                  </a:lnTo>
                  <a:lnTo>
                    <a:pt x="7014" y="2266"/>
                  </a:lnTo>
                  <a:lnTo>
                    <a:pt x="6820" y="1852"/>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solidFill>
                  <a:schemeClr val="accent2"/>
                </a:solidFill>
              </a:endParaRPr>
            </a:p>
          </p:txBody>
        </p:sp>
        <p:sp>
          <p:nvSpPr>
            <p:cNvPr id="34" name="Shape 636">
              <a:extLst>
                <a:ext uri="{FF2B5EF4-FFF2-40B4-BE49-F238E27FC236}">
                  <a16:creationId xmlns:a16="http://schemas.microsoft.com/office/drawing/2014/main" id="{B909C533-5819-46B5-9B5D-EE88750598EE}"/>
                </a:ext>
              </a:extLst>
            </p:cNvPr>
            <p:cNvSpPr/>
            <p:nvPr/>
          </p:nvSpPr>
          <p:spPr>
            <a:xfrm>
              <a:off x="5971475" y="2001400"/>
              <a:ext cx="74925" cy="70675"/>
            </a:xfrm>
            <a:custGeom>
              <a:avLst/>
              <a:gdLst/>
              <a:ahLst/>
              <a:cxnLst/>
              <a:rect l="0" t="0" r="0" b="0"/>
              <a:pathLst>
                <a:path w="2997" h="2827" fill="none" extrusionOk="0">
                  <a:moveTo>
                    <a:pt x="1462" y="1"/>
                  </a:moveTo>
                  <a:lnTo>
                    <a:pt x="293" y="1170"/>
                  </a:lnTo>
                  <a:lnTo>
                    <a:pt x="293" y="1170"/>
                  </a:lnTo>
                  <a:lnTo>
                    <a:pt x="171" y="1316"/>
                  </a:lnTo>
                  <a:lnTo>
                    <a:pt x="74" y="1487"/>
                  </a:lnTo>
                  <a:lnTo>
                    <a:pt x="25" y="1657"/>
                  </a:lnTo>
                  <a:lnTo>
                    <a:pt x="1" y="1852"/>
                  </a:lnTo>
                  <a:lnTo>
                    <a:pt x="25" y="2047"/>
                  </a:lnTo>
                  <a:lnTo>
                    <a:pt x="74" y="2217"/>
                  </a:lnTo>
                  <a:lnTo>
                    <a:pt x="171" y="2388"/>
                  </a:lnTo>
                  <a:lnTo>
                    <a:pt x="293" y="2534"/>
                  </a:lnTo>
                  <a:lnTo>
                    <a:pt x="293" y="2534"/>
                  </a:lnTo>
                  <a:lnTo>
                    <a:pt x="439" y="2656"/>
                  </a:lnTo>
                  <a:lnTo>
                    <a:pt x="609" y="2753"/>
                  </a:lnTo>
                  <a:lnTo>
                    <a:pt x="804" y="2802"/>
                  </a:lnTo>
                  <a:lnTo>
                    <a:pt x="975" y="2826"/>
                  </a:lnTo>
                  <a:lnTo>
                    <a:pt x="975" y="2826"/>
                  </a:lnTo>
                  <a:lnTo>
                    <a:pt x="1170" y="2802"/>
                  </a:lnTo>
                  <a:lnTo>
                    <a:pt x="1340" y="2753"/>
                  </a:lnTo>
                  <a:lnTo>
                    <a:pt x="1511" y="2656"/>
                  </a:lnTo>
                  <a:lnTo>
                    <a:pt x="1681" y="2534"/>
                  </a:lnTo>
                  <a:lnTo>
                    <a:pt x="2850" y="1365"/>
                  </a:lnTo>
                  <a:lnTo>
                    <a:pt x="2850" y="1365"/>
                  </a:lnTo>
                  <a:lnTo>
                    <a:pt x="2996" y="1194"/>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solidFill>
                  <a:schemeClr val="accent2"/>
                </a:solidFill>
              </a:endParaRPr>
            </a:p>
          </p:txBody>
        </p:sp>
        <p:sp>
          <p:nvSpPr>
            <p:cNvPr id="35" name="Shape 637">
              <a:extLst>
                <a:ext uri="{FF2B5EF4-FFF2-40B4-BE49-F238E27FC236}">
                  <a16:creationId xmlns:a16="http://schemas.microsoft.com/office/drawing/2014/main" id="{B8E44603-02C8-45C3-AFCF-46EBC9134B2A}"/>
                </a:ext>
              </a:extLst>
            </p:cNvPr>
            <p:cNvSpPr/>
            <p:nvPr/>
          </p:nvSpPr>
          <p:spPr>
            <a:xfrm>
              <a:off x="6253375" y="2001400"/>
              <a:ext cx="74325" cy="70675"/>
            </a:xfrm>
            <a:custGeom>
              <a:avLst/>
              <a:gdLst/>
              <a:ahLst/>
              <a:cxnLst/>
              <a:rect l="0" t="0" r="0" b="0"/>
              <a:pathLst>
                <a:path w="2973" h="2827" fill="none" extrusionOk="0">
                  <a:moveTo>
                    <a:pt x="1" y="1194"/>
                  </a:moveTo>
                  <a:lnTo>
                    <a:pt x="1" y="1194"/>
                  </a:lnTo>
                  <a:lnTo>
                    <a:pt x="123" y="1365"/>
                  </a:lnTo>
                  <a:lnTo>
                    <a:pt x="1316" y="2534"/>
                  </a:lnTo>
                  <a:lnTo>
                    <a:pt x="1316" y="2534"/>
                  </a:lnTo>
                  <a:lnTo>
                    <a:pt x="1462" y="2656"/>
                  </a:lnTo>
                  <a:lnTo>
                    <a:pt x="1633" y="2753"/>
                  </a:lnTo>
                  <a:lnTo>
                    <a:pt x="1827" y="2802"/>
                  </a:lnTo>
                  <a:lnTo>
                    <a:pt x="1998" y="2826"/>
                  </a:lnTo>
                  <a:lnTo>
                    <a:pt x="1998" y="2826"/>
                  </a:lnTo>
                  <a:lnTo>
                    <a:pt x="2193" y="2802"/>
                  </a:lnTo>
                  <a:lnTo>
                    <a:pt x="2363" y="2753"/>
                  </a:lnTo>
                  <a:lnTo>
                    <a:pt x="2534" y="2656"/>
                  </a:lnTo>
                  <a:lnTo>
                    <a:pt x="2704" y="2534"/>
                  </a:lnTo>
                  <a:lnTo>
                    <a:pt x="2704" y="2534"/>
                  </a:lnTo>
                  <a:lnTo>
                    <a:pt x="2826" y="2388"/>
                  </a:lnTo>
                  <a:lnTo>
                    <a:pt x="2923" y="2217"/>
                  </a:lnTo>
                  <a:lnTo>
                    <a:pt x="2972" y="2047"/>
                  </a:lnTo>
                  <a:lnTo>
                    <a:pt x="2972" y="1852"/>
                  </a:lnTo>
                  <a:lnTo>
                    <a:pt x="2972" y="1657"/>
                  </a:lnTo>
                  <a:lnTo>
                    <a:pt x="2923" y="1487"/>
                  </a:lnTo>
                  <a:lnTo>
                    <a:pt x="2826" y="1316"/>
                  </a:lnTo>
                  <a:lnTo>
                    <a:pt x="2704" y="1170"/>
                  </a:lnTo>
                  <a:lnTo>
                    <a:pt x="1535" y="1"/>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solidFill>
                  <a:schemeClr val="accent2"/>
                </a:solidFill>
              </a:endParaRPr>
            </a:p>
          </p:txBody>
        </p:sp>
        <p:sp>
          <p:nvSpPr>
            <p:cNvPr id="36" name="Shape 638">
              <a:extLst>
                <a:ext uri="{FF2B5EF4-FFF2-40B4-BE49-F238E27FC236}">
                  <a16:creationId xmlns:a16="http://schemas.microsoft.com/office/drawing/2014/main" id="{F10FA17C-5DE5-44AB-81DB-C83C2A648EC9}"/>
                </a:ext>
              </a:extLst>
            </p:cNvPr>
            <p:cNvSpPr/>
            <p:nvPr/>
          </p:nvSpPr>
          <p:spPr>
            <a:xfrm>
              <a:off x="6137700" y="1623900"/>
              <a:ext cx="250875" cy="255150"/>
            </a:xfrm>
            <a:custGeom>
              <a:avLst/>
              <a:gdLst/>
              <a:ahLst/>
              <a:cxnLst/>
              <a:rect l="0" t="0" r="0" b="0"/>
              <a:pathLst>
                <a:path w="10035" h="10206" fill="none" extrusionOk="0">
                  <a:moveTo>
                    <a:pt x="9718" y="2412"/>
                  </a:moveTo>
                  <a:lnTo>
                    <a:pt x="8671" y="2217"/>
                  </a:lnTo>
                  <a:lnTo>
                    <a:pt x="9694" y="1194"/>
                  </a:lnTo>
                  <a:lnTo>
                    <a:pt x="9694" y="1194"/>
                  </a:lnTo>
                  <a:lnTo>
                    <a:pt x="9767" y="1121"/>
                  </a:lnTo>
                  <a:lnTo>
                    <a:pt x="9815" y="1024"/>
                  </a:lnTo>
                  <a:lnTo>
                    <a:pt x="9840" y="951"/>
                  </a:lnTo>
                  <a:lnTo>
                    <a:pt x="9840" y="853"/>
                  </a:lnTo>
                  <a:lnTo>
                    <a:pt x="9840" y="756"/>
                  </a:lnTo>
                  <a:lnTo>
                    <a:pt x="9815" y="658"/>
                  </a:lnTo>
                  <a:lnTo>
                    <a:pt x="9767" y="585"/>
                  </a:lnTo>
                  <a:lnTo>
                    <a:pt x="9694" y="512"/>
                  </a:lnTo>
                  <a:lnTo>
                    <a:pt x="9694" y="512"/>
                  </a:lnTo>
                  <a:lnTo>
                    <a:pt x="9621" y="439"/>
                  </a:lnTo>
                  <a:lnTo>
                    <a:pt x="9548" y="391"/>
                  </a:lnTo>
                  <a:lnTo>
                    <a:pt x="9450" y="366"/>
                  </a:lnTo>
                  <a:lnTo>
                    <a:pt x="9353" y="366"/>
                  </a:lnTo>
                  <a:lnTo>
                    <a:pt x="9255" y="366"/>
                  </a:lnTo>
                  <a:lnTo>
                    <a:pt x="9182" y="391"/>
                  </a:lnTo>
                  <a:lnTo>
                    <a:pt x="9085" y="439"/>
                  </a:lnTo>
                  <a:lnTo>
                    <a:pt x="9012" y="512"/>
                  </a:lnTo>
                  <a:lnTo>
                    <a:pt x="7867" y="1657"/>
                  </a:lnTo>
                  <a:lnTo>
                    <a:pt x="7867" y="1657"/>
                  </a:lnTo>
                  <a:lnTo>
                    <a:pt x="7818" y="1487"/>
                  </a:lnTo>
                  <a:lnTo>
                    <a:pt x="7599" y="317"/>
                  </a:lnTo>
                  <a:lnTo>
                    <a:pt x="7599" y="317"/>
                  </a:lnTo>
                  <a:lnTo>
                    <a:pt x="7575" y="196"/>
                  </a:lnTo>
                  <a:lnTo>
                    <a:pt x="7526" y="98"/>
                  </a:lnTo>
                  <a:lnTo>
                    <a:pt x="7477" y="50"/>
                  </a:lnTo>
                  <a:lnTo>
                    <a:pt x="7404" y="1"/>
                  </a:lnTo>
                  <a:lnTo>
                    <a:pt x="7331" y="1"/>
                  </a:lnTo>
                  <a:lnTo>
                    <a:pt x="7234" y="25"/>
                  </a:lnTo>
                  <a:lnTo>
                    <a:pt x="7161" y="74"/>
                  </a:lnTo>
                  <a:lnTo>
                    <a:pt x="7063" y="147"/>
                  </a:lnTo>
                  <a:lnTo>
                    <a:pt x="5432" y="1754"/>
                  </a:lnTo>
                  <a:lnTo>
                    <a:pt x="5432" y="1754"/>
                  </a:lnTo>
                  <a:lnTo>
                    <a:pt x="5358" y="1852"/>
                  </a:lnTo>
                  <a:lnTo>
                    <a:pt x="5285" y="1974"/>
                  </a:lnTo>
                  <a:lnTo>
                    <a:pt x="5212" y="2120"/>
                  </a:lnTo>
                  <a:lnTo>
                    <a:pt x="5164" y="2242"/>
                  </a:lnTo>
                  <a:lnTo>
                    <a:pt x="5139" y="2388"/>
                  </a:lnTo>
                  <a:lnTo>
                    <a:pt x="5115" y="2534"/>
                  </a:lnTo>
                  <a:lnTo>
                    <a:pt x="5115" y="2680"/>
                  </a:lnTo>
                  <a:lnTo>
                    <a:pt x="5115" y="2802"/>
                  </a:lnTo>
                  <a:lnTo>
                    <a:pt x="5334" y="3971"/>
                  </a:lnTo>
                  <a:lnTo>
                    <a:pt x="5334" y="3971"/>
                  </a:lnTo>
                  <a:lnTo>
                    <a:pt x="5383" y="4141"/>
                  </a:lnTo>
                  <a:lnTo>
                    <a:pt x="147" y="9378"/>
                  </a:lnTo>
                  <a:lnTo>
                    <a:pt x="147" y="9378"/>
                  </a:lnTo>
                  <a:lnTo>
                    <a:pt x="73" y="9451"/>
                  </a:lnTo>
                  <a:lnTo>
                    <a:pt x="25" y="9548"/>
                  </a:lnTo>
                  <a:lnTo>
                    <a:pt x="0" y="9645"/>
                  </a:lnTo>
                  <a:lnTo>
                    <a:pt x="0" y="9718"/>
                  </a:lnTo>
                  <a:lnTo>
                    <a:pt x="0" y="9816"/>
                  </a:lnTo>
                  <a:lnTo>
                    <a:pt x="25" y="9913"/>
                  </a:lnTo>
                  <a:lnTo>
                    <a:pt x="73" y="9986"/>
                  </a:lnTo>
                  <a:lnTo>
                    <a:pt x="147" y="10059"/>
                  </a:lnTo>
                  <a:lnTo>
                    <a:pt x="147" y="10059"/>
                  </a:lnTo>
                  <a:lnTo>
                    <a:pt x="220" y="10133"/>
                  </a:lnTo>
                  <a:lnTo>
                    <a:pt x="293" y="10181"/>
                  </a:lnTo>
                  <a:lnTo>
                    <a:pt x="390" y="10206"/>
                  </a:lnTo>
                  <a:lnTo>
                    <a:pt x="488" y="10206"/>
                  </a:lnTo>
                  <a:lnTo>
                    <a:pt x="488" y="10206"/>
                  </a:lnTo>
                  <a:lnTo>
                    <a:pt x="585" y="10206"/>
                  </a:lnTo>
                  <a:lnTo>
                    <a:pt x="658" y="10181"/>
                  </a:lnTo>
                  <a:lnTo>
                    <a:pt x="755" y="10133"/>
                  </a:lnTo>
                  <a:lnTo>
                    <a:pt x="828" y="10059"/>
                  </a:lnTo>
                  <a:lnTo>
                    <a:pt x="6187" y="4726"/>
                  </a:lnTo>
                  <a:lnTo>
                    <a:pt x="7234" y="4896"/>
                  </a:lnTo>
                  <a:lnTo>
                    <a:pt x="7234" y="4896"/>
                  </a:lnTo>
                  <a:lnTo>
                    <a:pt x="7356" y="4921"/>
                  </a:lnTo>
                  <a:lnTo>
                    <a:pt x="7502" y="4921"/>
                  </a:lnTo>
                  <a:lnTo>
                    <a:pt x="7624" y="4896"/>
                  </a:lnTo>
                  <a:lnTo>
                    <a:pt x="7770" y="4848"/>
                  </a:lnTo>
                  <a:lnTo>
                    <a:pt x="7916" y="4799"/>
                  </a:lnTo>
                  <a:lnTo>
                    <a:pt x="8038" y="4750"/>
                  </a:lnTo>
                  <a:lnTo>
                    <a:pt x="8159" y="4677"/>
                  </a:lnTo>
                  <a:lnTo>
                    <a:pt x="8257" y="4580"/>
                  </a:lnTo>
                  <a:lnTo>
                    <a:pt x="9889" y="2948"/>
                  </a:lnTo>
                  <a:lnTo>
                    <a:pt x="9889" y="2948"/>
                  </a:lnTo>
                  <a:lnTo>
                    <a:pt x="9962" y="2875"/>
                  </a:lnTo>
                  <a:lnTo>
                    <a:pt x="10010" y="2777"/>
                  </a:lnTo>
                  <a:lnTo>
                    <a:pt x="10035" y="2704"/>
                  </a:lnTo>
                  <a:lnTo>
                    <a:pt x="10010" y="2607"/>
                  </a:lnTo>
                  <a:lnTo>
                    <a:pt x="9986" y="2558"/>
                  </a:lnTo>
                  <a:lnTo>
                    <a:pt x="9913" y="2485"/>
                  </a:lnTo>
                  <a:lnTo>
                    <a:pt x="9815" y="2436"/>
                  </a:lnTo>
                  <a:lnTo>
                    <a:pt x="9718" y="2412"/>
                  </a:lnTo>
                  <a:lnTo>
                    <a:pt x="9718" y="2412"/>
                  </a:lnTo>
                  <a:close/>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dirty="0">
                <a:solidFill>
                  <a:schemeClr val="accent2"/>
                </a:solidFill>
              </a:endParaRPr>
            </a:p>
          </p:txBody>
        </p:sp>
      </p:grpSp>
      <p:sp>
        <p:nvSpPr>
          <p:cNvPr id="27" name="مستطيل مستدير الزوايا 5">
            <a:hlinkClick r:id="rId2" action="ppaction://hlinksldjump"/>
            <a:extLst>
              <a:ext uri="{FF2B5EF4-FFF2-40B4-BE49-F238E27FC236}">
                <a16:creationId xmlns:a16="http://schemas.microsoft.com/office/drawing/2014/main" id="{D466B943-7A06-4ADB-8B37-06D4C56A4898}"/>
              </a:ext>
            </a:extLst>
          </p:cNvPr>
          <p:cNvSpPr/>
          <p:nvPr/>
        </p:nvSpPr>
        <p:spPr>
          <a:xfrm>
            <a:off x="9838921" y="2091018"/>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400" dirty="0">
                <a:solidFill>
                  <a:srgbClr val="3F5378"/>
                </a:solidFill>
                <a:latin typeface="Arial Black" panose="020B0A04020102020204" pitchFamily="34" charset="0"/>
                <a:cs typeface="PT Bold Heading" panose="02010400000000000000" pitchFamily="2" charset="-78"/>
              </a:rPr>
              <a:t>INITIATION ACTIVITY </a:t>
            </a:r>
            <a:endParaRPr lang="ar-BH" sz="1400" dirty="0">
              <a:solidFill>
                <a:srgbClr val="3F5378"/>
              </a:solidFill>
              <a:latin typeface="Arial Black" panose="020B0A04020102020204" pitchFamily="34" charset="0"/>
              <a:cs typeface="PT Bold Heading" panose="02010400000000000000" pitchFamily="2" charset="-78"/>
            </a:endParaRPr>
          </a:p>
        </p:txBody>
      </p:sp>
      <p:sp>
        <p:nvSpPr>
          <p:cNvPr id="37" name="مستطيل مستدير الزوايا 11">
            <a:hlinkClick r:id="rId2" action="ppaction://hlinksldjump"/>
            <a:extLst>
              <a:ext uri="{FF2B5EF4-FFF2-40B4-BE49-F238E27FC236}">
                <a16:creationId xmlns:a16="http://schemas.microsoft.com/office/drawing/2014/main" id="{23D3EE09-8411-4223-ABFE-66C8968A89D0}"/>
              </a:ext>
            </a:extLst>
          </p:cNvPr>
          <p:cNvSpPr/>
          <p:nvPr/>
        </p:nvSpPr>
        <p:spPr>
          <a:xfrm>
            <a:off x="9875904" y="3040038"/>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600" dirty="0">
                <a:solidFill>
                  <a:srgbClr val="3F5378"/>
                </a:solidFill>
                <a:latin typeface="Arial Black" panose="020B0A04020102020204" pitchFamily="34" charset="0"/>
                <a:cs typeface="PT Bold Heading" panose="02010400000000000000" pitchFamily="2" charset="-78"/>
              </a:rPr>
              <a:t>OBJECTIVE 1</a:t>
            </a:r>
            <a:r>
              <a:rPr lang="ar-SA" sz="1600" dirty="0">
                <a:solidFill>
                  <a:srgbClr val="3F5378"/>
                </a:solidFill>
                <a:latin typeface="Arial Black" panose="020B0A04020102020204" pitchFamily="34" charset="0"/>
                <a:cs typeface="PT Bold Heading" panose="02010400000000000000" pitchFamily="2" charset="-78"/>
              </a:rPr>
              <a:t>    </a:t>
            </a:r>
            <a:endParaRPr lang="ar-BH" sz="1600" dirty="0">
              <a:solidFill>
                <a:srgbClr val="3F5378"/>
              </a:solidFill>
              <a:latin typeface="Arial Black" panose="020B0A04020102020204" pitchFamily="34" charset="0"/>
              <a:cs typeface="PT Bold Heading" panose="02010400000000000000" pitchFamily="2" charset="-78"/>
            </a:endParaRPr>
          </a:p>
        </p:txBody>
      </p:sp>
      <p:sp>
        <p:nvSpPr>
          <p:cNvPr id="38" name="مستطيل مستدير الزوايا 12">
            <a:hlinkClick r:id="" action="ppaction://noaction"/>
            <a:extLst>
              <a:ext uri="{FF2B5EF4-FFF2-40B4-BE49-F238E27FC236}">
                <a16:creationId xmlns:a16="http://schemas.microsoft.com/office/drawing/2014/main" id="{C35558C1-9FDC-49BD-A8F5-9241D1C65BC7}"/>
              </a:ext>
            </a:extLst>
          </p:cNvPr>
          <p:cNvSpPr/>
          <p:nvPr/>
        </p:nvSpPr>
        <p:spPr>
          <a:xfrm>
            <a:off x="9857413" y="3911126"/>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600" dirty="0">
                <a:solidFill>
                  <a:srgbClr val="3F5378"/>
                </a:solidFill>
                <a:latin typeface="Arial Black" panose="020B0A04020102020204" pitchFamily="34" charset="0"/>
                <a:cs typeface="PT Bold Heading" panose="02010400000000000000" pitchFamily="2" charset="-78"/>
              </a:rPr>
              <a:t>OBJECTIVE 2</a:t>
            </a:r>
            <a:r>
              <a:rPr lang="ar-SA" sz="1600" dirty="0">
                <a:solidFill>
                  <a:srgbClr val="3F5378"/>
                </a:solidFill>
                <a:latin typeface="Arial Black" panose="020B0A04020102020204" pitchFamily="34" charset="0"/>
                <a:cs typeface="PT Bold Heading" panose="02010400000000000000" pitchFamily="2" charset="-78"/>
              </a:rPr>
              <a:t>    </a:t>
            </a:r>
            <a:endParaRPr lang="ar-BH" sz="1600" dirty="0">
              <a:solidFill>
                <a:srgbClr val="3F5378"/>
              </a:solidFill>
              <a:latin typeface="Arial Black" panose="020B0A04020102020204" pitchFamily="34" charset="0"/>
              <a:cs typeface="PT Bold Heading" panose="02010400000000000000" pitchFamily="2" charset="-78"/>
            </a:endParaRPr>
          </a:p>
        </p:txBody>
      </p:sp>
      <p:sp>
        <p:nvSpPr>
          <p:cNvPr id="40" name="مستطيل مستدير الزوايا 17">
            <a:hlinkClick r:id="" action="ppaction://noaction"/>
            <a:extLst>
              <a:ext uri="{FF2B5EF4-FFF2-40B4-BE49-F238E27FC236}">
                <a16:creationId xmlns:a16="http://schemas.microsoft.com/office/drawing/2014/main" id="{5073015B-1E83-4FE7-BF02-65CBBB9E092C}"/>
              </a:ext>
            </a:extLst>
          </p:cNvPr>
          <p:cNvSpPr/>
          <p:nvPr/>
        </p:nvSpPr>
        <p:spPr>
          <a:xfrm>
            <a:off x="9857412" y="5466308"/>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400" dirty="0">
                <a:solidFill>
                  <a:srgbClr val="3F5378"/>
                </a:solidFill>
                <a:latin typeface="Arial Black" panose="020B0A04020102020204" pitchFamily="34" charset="0"/>
                <a:cs typeface="PT Bold Heading" panose="02010400000000000000" pitchFamily="2" charset="-78"/>
              </a:rPr>
              <a:t>FINAL EVALUATION</a:t>
            </a:r>
            <a:endParaRPr lang="ar-BH" sz="1400" dirty="0">
              <a:solidFill>
                <a:srgbClr val="3F5378"/>
              </a:solidFill>
              <a:latin typeface="Arial Black" panose="020B0A04020102020204" pitchFamily="34" charset="0"/>
              <a:cs typeface="PT Bold Heading" panose="02010400000000000000" pitchFamily="2" charset="-78"/>
            </a:endParaRPr>
          </a:p>
        </p:txBody>
      </p:sp>
      <p:sp>
        <p:nvSpPr>
          <p:cNvPr id="8" name="Rectangle 6">
            <a:extLst>
              <a:ext uri="{FF2B5EF4-FFF2-40B4-BE49-F238E27FC236}">
                <a16:creationId xmlns:a16="http://schemas.microsoft.com/office/drawing/2014/main" id="{604B2B2F-9411-AA9E-A604-4EBD15F18989}"/>
              </a:ext>
            </a:extLst>
          </p:cNvPr>
          <p:cNvSpPr/>
          <p:nvPr/>
        </p:nvSpPr>
        <p:spPr>
          <a:xfrm>
            <a:off x="1334921" y="242289"/>
            <a:ext cx="3281061" cy="604909"/>
          </a:xfrm>
          <a:prstGeom prst="rect">
            <a:avLst/>
          </a:prstGeom>
          <a:solidFill>
            <a:schemeClr val="accent1">
              <a:lumMod val="5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a:spAutoFit/>
          </a:bodyPr>
          <a:lstStyle/>
          <a:p>
            <a:pPr marL="342900" marR="0" lvl="0" indent="-342900" algn="just" rtl="0">
              <a:lnSpc>
                <a:spcPct val="130000"/>
              </a:lnSpc>
              <a:spcBef>
                <a:spcPts val="0"/>
              </a:spcBef>
              <a:buClr>
                <a:srgbClr val="FFFFFF"/>
              </a:buClr>
              <a:buSzPts val="1100"/>
              <a:buFont typeface="Times New Roman" panose="02020603050405020304" pitchFamily="18" charset="0"/>
              <a:buChar char="►"/>
            </a:pPr>
            <a:r>
              <a:rPr lang="en-US" sz="2800" b="1" dirty="0">
                <a:solidFill>
                  <a:srgbClr val="FFFF00"/>
                </a:solidFill>
                <a:effectLst/>
                <a:uFill>
                  <a:solidFill>
                    <a:srgbClr val="5B9BD5"/>
                  </a:solidFill>
                </a:uFill>
                <a:latin typeface="Times New Roman" panose="02020603050405020304" pitchFamily="18" charset="0"/>
                <a:ea typeface="Calibri" panose="020F0502020204030204" pitchFamily="34" charset="0"/>
                <a:cs typeface="Arial" panose="020B0604020202020204" pitchFamily="34" charset="0"/>
              </a:rPr>
              <a:t>EVALUATION</a:t>
            </a:r>
            <a:endParaRPr lang="en-US" sz="2800" b="1" dirty="0">
              <a:solidFill>
                <a:srgbClr val="FFFF00"/>
              </a:solidFill>
              <a:effectLst/>
              <a:uFill>
                <a:solidFill>
                  <a:srgbClr val="5B9BD5"/>
                </a:solidFill>
              </a:uFill>
              <a:latin typeface="Calibri" panose="020F0502020204030204" pitchFamily="34" charset="0"/>
              <a:ea typeface="Calibri" panose="020F0502020204030204" pitchFamily="34" charset="0"/>
              <a:cs typeface="Arial" panose="020B0604020202020204" pitchFamily="34" charset="0"/>
            </a:endParaRPr>
          </a:p>
        </p:txBody>
      </p:sp>
      <p:sp>
        <p:nvSpPr>
          <p:cNvPr id="3" name="مستطيل مستدير الزوايا 11">
            <a:hlinkClick r:id="rId2" action="ppaction://hlinksldjump"/>
            <a:extLst>
              <a:ext uri="{FF2B5EF4-FFF2-40B4-BE49-F238E27FC236}">
                <a16:creationId xmlns:a16="http://schemas.microsoft.com/office/drawing/2014/main" id="{936223CE-E6D3-2F2E-F333-493B663A92CF}"/>
              </a:ext>
            </a:extLst>
          </p:cNvPr>
          <p:cNvSpPr/>
          <p:nvPr/>
        </p:nvSpPr>
        <p:spPr>
          <a:xfrm>
            <a:off x="9875904" y="4632194"/>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600" dirty="0">
                <a:solidFill>
                  <a:srgbClr val="3F5378"/>
                </a:solidFill>
                <a:latin typeface="Arial Black" panose="020B0A04020102020204" pitchFamily="34" charset="0"/>
                <a:cs typeface="PT Bold Heading" panose="02010400000000000000" pitchFamily="2" charset="-78"/>
              </a:rPr>
              <a:t>OBJECTIVE 3</a:t>
            </a:r>
            <a:r>
              <a:rPr lang="ar-SA" sz="1600" dirty="0">
                <a:solidFill>
                  <a:srgbClr val="3F5378"/>
                </a:solidFill>
                <a:latin typeface="Arial Black" panose="020B0A04020102020204" pitchFamily="34" charset="0"/>
                <a:cs typeface="PT Bold Heading" panose="02010400000000000000" pitchFamily="2" charset="-78"/>
              </a:rPr>
              <a:t>    </a:t>
            </a:r>
            <a:endParaRPr lang="ar-BH" sz="1600" dirty="0">
              <a:solidFill>
                <a:srgbClr val="3F5378"/>
              </a:solidFill>
              <a:latin typeface="Arial Black" panose="020B0A04020102020204" pitchFamily="34" charset="0"/>
              <a:cs typeface="PT Bold Heading" panose="02010400000000000000" pitchFamily="2" charset="-78"/>
            </a:endParaRPr>
          </a:p>
        </p:txBody>
      </p:sp>
      <p:graphicFrame>
        <p:nvGraphicFramePr>
          <p:cNvPr id="7" name="Table 6">
            <a:extLst>
              <a:ext uri="{FF2B5EF4-FFF2-40B4-BE49-F238E27FC236}">
                <a16:creationId xmlns:a16="http://schemas.microsoft.com/office/drawing/2014/main" id="{F8537303-46BE-02D6-45AD-ACB087AE62B7}"/>
              </a:ext>
            </a:extLst>
          </p:cNvPr>
          <p:cNvGraphicFramePr>
            <a:graphicFrameLocks noGrp="1"/>
          </p:cNvGraphicFramePr>
          <p:nvPr>
            <p:extLst>
              <p:ext uri="{D42A27DB-BD31-4B8C-83A1-F6EECF244321}">
                <p14:modId xmlns:p14="http://schemas.microsoft.com/office/powerpoint/2010/main" val="3559287278"/>
              </p:ext>
            </p:extLst>
          </p:nvPr>
        </p:nvGraphicFramePr>
        <p:xfrm>
          <a:off x="463030" y="2319217"/>
          <a:ext cx="7442123" cy="2037457"/>
        </p:xfrm>
        <a:graphic>
          <a:graphicData uri="http://schemas.openxmlformats.org/drawingml/2006/table">
            <a:tbl>
              <a:tblPr firstRow="1" firstCol="1" bandRow="1">
                <a:tableStyleId>{8799B23B-EC83-4686-B30A-512413B5E67A}</a:tableStyleId>
              </a:tblPr>
              <a:tblGrid>
                <a:gridCol w="2167600">
                  <a:extLst>
                    <a:ext uri="{9D8B030D-6E8A-4147-A177-3AD203B41FA5}">
                      <a16:colId xmlns:a16="http://schemas.microsoft.com/office/drawing/2014/main" val="3447360668"/>
                    </a:ext>
                  </a:extLst>
                </a:gridCol>
                <a:gridCol w="2636429">
                  <a:extLst>
                    <a:ext uri="{9D8B030D-6E8A-4147-A177-3AD203B41FA5}">
                      <a16:colId xmlns:a16="http://schemas.microsoft.com/office/drawing/2014/main" val="3094545970"/>
                    </a:ext>
                  </a:extLst>
                </a:gridCol>
                <a:gridCol w="2638094">
                  <a:extLst>
                    <a:ext uri="{9D8B030D-6E8A-4147-A177-3AD203B41FA5}">
                      <a16:colId xmlns:a16="http://schemas.microsoft.com/office/drawing/2014/main" val="2197753786"/>
                    </a:ext>
                  </a:extLst>
                </a:gridCol>
              </a:tblGrid>
              <a:tr h="460875">
                <a:tc gridSpan="3">
                  <a:txBody>
                    <a:bodyPr/>
                    <a:lstStyle/>
                    <a:p>
                      <a:pPr marL="0" marR="0" algn="ctr" rtl="1">
                        <a:lnSpc>
                          <a:spcPct val="107000"/>
                        </a:lnSpc>
                        <a:spcBef>
                          <a:spcPts val="0"/>
                        </a:spcBef>
                        <a:spcAft>
                          <a:spcPts val="0"/>
                        </a:spcAft>
                        <a:tabLst>
                          <a:tab pos="1533525" algn="l"/>
                        </a:tabLst>
                      </a:pPr>
                      <a:r>
                        <a:rPr lang="en-US" sz="1400" b="1">
                          <a:effectLst/>
                        </a:rPr>
                        <a:t>MTA wholesalers Pvt Ltd</a:t>
                      </a:r>
                    </a:p>
                    <a:p>
                      <a:pPr marL="0" marR="0" algn="ctr" rtl="1">
                        <a:lnSpc>
                          <a:spcPct val="107000"/>
                        </a:lnSpc>
                        <a:spcBef>
                          <a:spcPts val="0"/>
                        </a:spcBef>
                        <a:spcAft>
                          <a:spcPts val="0"/>
                        </a:spcAft>
                        <a:tabLst>
                          <a:tab pos="1533525" algn="l"/>
                        </a:tabLst>
                      </a:pPr>
                      <a:r>
                        <a:rPr lang="en-US" sz="1400" b="1">
                          <a:effectLst/>
                        </a:rPr>
                        <a:t>Summarized results from financial statements</a:t>
                      </a:r>
                      <a:endParaRPr lang="en-US" sz="14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317166800"/>
                  </a:ext>
                </a:extLst>
              </a:tr>
              <a:tr h="225226">
                <a:tc>
                  <a:txBody>
                    <a:bodyPr/>
                    <a:lstStyle/>
                    <a:p>
                      <a:pPr marL="0" marR="0" algn="ctr" rtl="1">
                        <a:lnSpc>
                          <a:spcPct val="107000"/>
                        </a:lnSpc>
                        <a:spcBef>
                          <a:spcPts val="0"/>
                        </a:spcBef>
                        <a:spcAft>
                          <a:spcPts val="0"/>
                        </a:spcAft>
                        <a:tabLst>
                          <a:tab pos="1533525" algn="l"/>
                        </a:tabLst>
                      </a:pPr>
                      <a:r>
                        <a:rPr lang="en-US" sz="1400" b="1">
                          <a:effectLst/>
                        </a:rPr>
                        <a:t> </a:t>
                      </a:r>
                      <a:endParaRPr lang="en-US" sz="14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07000"/>
                        </a:lnSpc>
                        <a:spcBef>
                          <a:spcPts val="0"/>
                        </a:spcBef>
                        <a:spcAft>
                          <a:spcPts val="0"/>
                        </a:spcAft>
                        <a:tabLst>
                          <a:tab pos="1533525" algn="l"/>
                        </a:tabLst>
                      </a:pPr>
                      <a:r>
                        <a:rPr lang="en-US" sz="1400" b="1">
                          <a:effectLst/>
                        </a:rPr>
                        <a:t>Year 10 BD (000)</a:t>
                      </a:r>
                      <a:endParaRPr lang="en-US" sz="14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07000"/>
                        </a:lnSpc>
                        <a:spcBef>
                          <a:spcPts val="0"/>
                        </a:spcBef>
                        <a:spcAft>
                          <a:spcPts val="0"/>
                        </a:spcAft>
                        <a:tabLst>
                          <a:tab pos="1533525" algn="l"/>
                        </a:tabLst>
                      </a:pPr>
                      <a:r>
                        <a:rPr lang="en-US" sz="1400" b="1">
                          <a:effectLst/>
                        </a:rPr>
                        <a:t>Year 11 BD (000)</a:t>
                      </a:r>
                      <a:endParaRPr lang="en-US" sz="14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827296531"/>
                  </a:ext>
                </a:extLst>
              </a:tr>
              <a:tr h="225226">
                <a:tc>
                  <a:txBody>
                    <a:bodyPr/>
                    <a:lstStyle/>
                    <a:p>
                      <a:pPr marL="0" marR="0" algn="ctr" rtl="1">
                        <a:lnSpc>
                          <a:spcPct val="107000"/>
                        </a:lnSpc>
                        <a:spcBef>
                          <a:spcPts val="0"/>
                        </a:spcBef>
                        <a:spcAft>
                          <a:spcPts val="0"/>
                        </a:spcAft>
                        <a:tabLst>
                          <a:tab pos="1533525" algn="l"/>
                        </a:tabLst>
                      </a:pPr>
                      <a:r>
                        <a:rPr lang="en-US" sz="1400" b="1">
                          <a:effectLst/>
                        </a:rPr>
                        <a:t>Revenue</a:t>
                      </a:r>
                      <a:endParaRPr lang="en-US" sz="14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07000"/>
                        </a:lnSpc>
                        <a:spcBef>
                          <a:spcPts val="0"/>
                        </a:spcBef>
                        <a:spcAft>
                          <a:spcPts val="0"/>
                        </a:spcAft>
                        <a:tabLst>
                          <a:tab pos="1533525" algn="l"/>
                        </a:tabLst>
                      </a:pPr>
                      <a:r>
                        <a:rPr lang="en-US" sz="1400" b="1">
                          <a:effectLst/>
                        </a:rPr>
                        <a:t>400</a:t>
                      </a:r>
                      <a:endParaRPr lang="en-US" sz="14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07000"/>
                        </a:lnSpc>
                        <a:spcBef>
                          <a:spcPts val="0"/>
                        </a:spcBef>
                        <a:spcAft>
                          <a:spcPts val="0"/>
                        </a:spcAft>
                        <a:tabLst>
                          <a:tab pos="1533525" algn="l"/>
                        </a:tabLst>
                      </a:pPr>
                      <a:r>
                        <a:rPr lang="en-US" sz="1400" b="1">
                          <a:effectLst/>
                        </a:rPr>
                        <a:t>420</a:t>
                      </a:r>
                      <a:endParaRPr lang="en-US" sz="14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515899962"/>
                  </a:ext>
                </a:extLst>
              </a:tr>
              <a:tr h="225226">
                <a:tc>
                  <a:txBody>
                    <a:bodyPr/>
                    <a:lstStyle/>
                    <a:p>
                      <a:pPr marL="0" marR="0" algn="ctr" rtl="1">
                        <a:lnSpc>
                          <a:spcPct val="107000"/>
                        </a:lnSpc>
                        <a:spcBef>
                          <a:spcPts val="0"/>
                        </a:spcBef>
                        <a:spcAft>
                          <a:spcPts val="0"/>
                        </a:spcAft>
                        <a:tabLst>
                          <a:tab pos="1533525" algn="l"/>
                        </a:tabLst>
                      </a:pPr>
                      <a:r>
                        <a:rPr lang="en-US" sz="1400" b="1">
                          <a:effectLst/>
                        </a:rPr>
                        <a:t>Cost of sales</a:t>
                      </a:r>
                      <a:endParaRPr lang="en-US" sz="14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07000"/>
                        </a:lnSpc>
                        <a:spcBef>
                          <a:spcPts val="0"/>
                        </a:spcBef>
                        <a:spcAft>
                          <a:spcPts val="0"/>
                        </a:spcAft>
                        <a:tabLst>
                          <a:tab pos="1533525" algn="l"/>
                        </a:tabLst>
                      </a:pPr>
                      <a:r>
                        <a:rPr lang="en-US" sz="1400" b="1">
                          <a:effectLst/>
                        </a:rPr>
                        <a:t>240</a:t>
                      </a:r>
                      <a:endParaRPr lang="en-US" sz="14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07000"/>
                        </a:lnSpc>
                        <a:spcBef>
                          <a:spcPts val="0"/>
                        </a:spcBef>
                        <a:spcAft>
                          <a:spcPts val="0"/>
                        </a:spcAft>
                        <a:tabLst>
                          <a:tab pos="1533525" algn="l"/>
                        </a:tabLst>
                      </a:pPr>
                      <a:r>
                        <a:rPr lang="en-US" sz="1400" b="1">
                          <a:effectLst/>
                        </a:rPr>
                        <a:t>252</a:t>
                      </a:r>
                      <a:endParaRPr lang="en-US" sz="14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845161458"/>
                  </a:ext>
                </a:extLst>
              </a:tr>
              <a:tr h="225226">
                <a:tc>
                  <a:txBody>
                    <a:bodyPr/>
                    <a:lstStyle/>
                    <a:p>
                      <a:pPr marL="0" marR="0" algn="ctr" rtl="1">
                        <a:lnSpc>
                          <a:spcPct val="107000"/>
                        </a:lnSpc>
                        <a:spcBef>
                          <a:spcPts val="0"/>
                        </a:spcBef>
                        <a:spcAft>
                          <a:spcPts val="0"/>
                        </a:spcAft>
                        <a:tabLst>
                          <a:tab pos="1533525" algn="l"/>
                        </a:tabLst>
                      </a:pPr>
                      <a:r>
                        <a:rPr lang="en-US" sz="1400" b="1">
                          <a:effectLst/>
                        </a:rPr>
                        <a:t>Gross profit</a:t>
                      </a:r>
                      <a:endParaRPr lang="en-US" sz="14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07000"/>
                        </a:lnSpc>
                        <a:spcBef>
                          <a:spcPts val="0"/>
                        </a:spcBef>
                        <a:spcAft>
                          <a:spcPts val="0"/>
                        </a:spcAft>
                        <a:tabLst>
                          <a:tab pos="1533525" algn="l"/>
                        </a:tabLst>
                      </a:pPr>
                      <a:r>
                        <a:rPr lang="en-US" sz="1400" b="1">
                          <a:effectLst/>
                        </a:rPr>
                        <a:t>?</a:t>
                      </a:r>
                      <a:endParaRPr lang="en-US" sz="14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07000"/>
                        </a:lnSpc>
                        <a:spcBef>
                          <a:spcPts val="0"/>
                        </a:spcBef>
                        <a:spcAft>
                          <a:spcPts val="0"/>
                        </a:spcAft>
                        <a:tabLst>
                          <a:tab pos="1533525" algn="l"/>
                        </a:tabLst>
                      </a:pPr>
                      <a:r>
                        <a:rPr lang="en-US" sz="1400" b="1">
                          <a:effectLst/>
                        </a:rPr>
                        <a:t>?</a:t>
                      </a:r>
                      <a:endParaRPr lang="en-US" sz="14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02302463"/>
                  </a:ext>
                </a:extLst>
              </a:tr>
              <a:tr h="225226">
                <a:tc>
                  <a:txBody>
                    <a:bodyPr/>
                    <a:lstStyle/>
                    <a:p>
                      <a:pPr marL="0" marR="0" algn="ctr" rtl="1">
                        <a:lnSpc>
                          <a:spcPct val="107000"/>
                        </a:lnSpc>
                        <a:spcBef>
                          <a:spcPts val="0"/>
                        </a:spcBef>
                        <a:spcAft>
                          <a:spcPts val="0"/>
                        </a:spcAft>
                        <a:tabLst>
                          <a:tab pos="1533525" algn="l"/>
                        </a:tabLst>
                      </a:pPr>
                      <a:r>
                        <a:rPr lang="en-US" sz="1400" b="1">
                          <a:effectLst/>
                        </a:rPr>
                        <a:t>Overheads</a:t>
                      </a:r>
                      <a:endParaRPr lang="en-US" sz="14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07000"/>
                        </a:lnSpc>
                        <a:spcBef>
                          <a:spcPts val="0"/>
                        </a:spcBef>
                        <a:spcAft>
                          <a:spcPts val="0"/>
                        </a:spcAft>
                        <a:tabLst>
                          <a:tab pos="1533525" algn="l"/>
                        </a:tabLst>
                      </a:pPr>
                      <a:r>
                        <a:rPr lang="en-US" sz="1400" b="1">
                          <a:effectLst/>
                        </a:rPr>
                        <a:t>130</a:t>
                      </a:r>
                      <a:endParaRPr lang="en-US" sz="14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07000"/>
                        </a:lnSpc>
                        <a:spcBef>
                          <a:spcPts val="0"/>
                        </a:spcBef>
                        <a:spcAft>
                          <a:spcPts val="0"/>
                        </a:spcAft>
                        <a:tabLst>
                          <a:tab pos="1533525" algn="l"/>
                        </a:tabLst>
                      </a:pPr>
                      <a:r>
                        <a:rPr lang="en-US" sz="1400" b="1">
                          <a:effectLst/>
                        </a:rPr>
                        <a:t>147</a:t>
                      </a:r>
                      <a:endParaRPr lang="en-US" sz="14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844167028"/>
                  </a:ext>
                </a:extLst>
              </a:tr>
              <a:tr h="225226">
                <a:tc>
                  <a:txBody>
                    <a:bodyPr/>
                    <a:lstStyle/>
                    <a:p>
                      <a:pPr marL="0" marR="0" algn="ctr" rtl="1">
                        <a:lnSpc>
                          <a:spcPct val="107000"/>
                        </a:lnSpc>
                        <a:spcBef>
                          <a:spcPts val="0"/>
                        </a:spcBef>
                        <a:spcAft>
                          <a:spcPts val="0"/>
                        </a:spcAft>
                        <a:tabLst>
                          <a:tab pos="1533525" algn="l"/>
                        </a:tabLst>
                      </a:pPr>
                      <a:r>
                        <a:rPr lang="en-US" sz="1400" b="1">
                          <a:effectLst/>
                        </a:rPr>
                        <a:t>Profit for the year</a:t>
                      </a:r>
                      <a:endParaRPr lang="en-US" sz="14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07000"/>
                        </a:lnSpc>
                        <a:spcBef>
                          <a:spcPts val="0"/>
                        </a:spcBef>
                        <a:spcAft>
                          <a:spcPts val="0"/>
                        </a:spcAft>
                        <a:tabLst>
                          <a:tab pos="1533525" algn="l"/>
                        </a:tabLst>
                      </a:pPr>
                      <a:r>
                        <a:rPr lang="en-US" sz="1400" b="1">
                          <a:effectLst/>
                        </a:rPr>
                        <a:t>?</a:t>
                      </a:r>
                      <a:endParaRPr lang="en-US" sz="14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07000"/>
                        </a:lnSpc>
                        <a:spcBef>
                          <a:spcPts val="0"/>
                        </a:spcBef>
                        <a:spcAft>
                          <a:spcPts val="0"/>
                        </a:spcAft>
                        <a:tabLst>
                          <a:tab pos="1533525" algn="l"/>
                        </a:tabLst>
                      </a:pPr>
                      <a:r>
                        <a:rPr lang="en-US" sz="1400" b="1">
                          <a:effectLst/>
                        </a:rPr>
                        <a:t>?</a:t>
                      </a:r>
                      <a:endParaRPr lang="en-US" sz="14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696856598"/>
                  </a:ext>
                </a:extLst>
              </a:tr>
              <a:tr h="225226">
                <a:tc>
                  <a:txBody>
                    <a:bodyPr/>
                    <a:lstStyle/>
                    <a:p>
                      <a:pPr marL="0" marR="0" algn="ctr" rtl="1">
                        <a:lnSpc>
                          <a:spcPct val="107000"/>
                        </a:lnSpc>
                        <a:spcBef>
                          <a:spcPts val="0"/>
                        </a:spcBef>
                        <a:spcAft>
                          <a:spcPts val="0"/>
                        </a:spcAft>
                        <a:tabLst>
                          <a:tab pos="1533525" algn="l"/>
                        </a:tabLst>
                      </a:pPr>
                      <a:r>
                        <a:rPr lang="en-US" sz="1400" b="1" dirty="0">
                          <a:effectLst/>
                        </a:rPr>
                        <a:t>Capital employed</a:t>
                      </a:r>
                      <a:endParaRPr lang="en-US" sz="14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07000"/>
                        </a:lnSpc>
                        <a:spcBef>
                          <a:spcPts val="0"/>
                        </a:spcBef>
                        <a:spcAft>
                          <a:spcPts val="0"/>
                        </a:spcAft>
                        <a:tabLst>
                          <a:tab pos="1533525" algn="l"/>
                        </a:tabLst>
                      </a:pPr>
                      <a:r>
                        <a:rPr lang="en-US" sz="1400" b="1">
                          <a:effectLst/>
                        </a:rPr>
                        <a:t>200</a:t>
                      </a:r>
                      <a:endParaRPr lang="en-US" sz="14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07000"/>
                        </a:lnSpc>
                        <a:spcBef>
                          <a:spcPts val="0"/>
                        </a:spcBef>
                        <a:spcAft>
                          <a:spcPts val="0"/>
                        </a:spcAft>
                        <a:tabLst>
                          <a:tab pos="1533525" algn="l"/>
                        </a:tabLst>
                      </a:pPr>
                      <a:r>
                        <a:rPr lang="en-US" sz="1400" b="1" dirty="0">
                          <a:effectLst/>
                        </a:rPr>
                        <a:t>210</a:t>
                      </a:r>
                      <a:endParaRPr lang="en-US" sz="14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574095937"/>
                  </a:ext>
                </a:extLst>
              </a:tr>
            </a:tbl>
          </a:graphicData>
        </a:graphic>
      </p:graphicFrame>
      <p:sp>
        <p:nvSpPr>
          <p:cNvPr id="39" name="TextBox 38">
            <a:extLst>
              <a:ext uri="{FF2B5EF4-FFF2-40B4-BE49-F238E27FC236}">
                <a16:creationId xmlns:a16="http://schemas.microsoft.com/office/drawing/2014/main" id="{23671F9D-56F8-7669-CE13-CA03D55A96C7}"/>
              </a:ext>
            </a:extLst>
          </p:cNvPr>
          <p:cNvSpPr txBox="1"/>
          <p:nvPr/>
        </p:nvSpPr>
        <p:spPr>
          <a:xfrm>
            <a:off x="506614" y="4420224"/>
            <a:ext cx="7059980" cy="2033634"/>
          </a:xfrm>
          <a:prstGeom prst="rect">
            <a:avLst/>
          </a:prstGeom>
          <a:noFill/>
        </p:spPr>
        <p:txBody>
          <a:bodyPr wrap="square">
            <a:spAutoFit/>
          </a:bodyPr>
          <a:lstStyle/>
          <a:p>
            <a:pPr marL="270510" marR="0" indent="-180340" algn="l" rtl="0">
              <a:lnSpc>
                <a:spcPct val="130000"/>
              </a:lnSpc>
              <a:spcBef>
                <a:spcPts val="0"/>
              </a:spcBef>
              <a:spcAft>
                <a:spcPts val="800"/>
              </a:spcAft>
              <a:tabLst>
                <a:tab pos="2514600" algn="r"/>
              </a:tabLst>
            </a:pPr>
            <a:r>
              <a:rPr lang="en-US" sz="1800" b="1" u="sng" dirty="0">
                <a:solidFill>
                  <a:srgbClr val="C00000"/>
                </a:solidFill>
                <a:effectLst/>
                <a:latin typeface="Arial Black" panose="020B0A04020102020204" pitchFamily="34" charset="0"/>
                <a:ea typeface="Calibri" panose="020F0502020204030204" pitchFamily="34" charset="0"/>
                <a:cs typeface="Times New Roman" panose="02020603050405020304" pitchFamily="18" charset="0"/>
              </a:rPr>
              <a:t>Required:</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0" marR="0" algn="l" rtl="0">
              <a:lnSpc>
                <a:spcPct val="107000"/>
              </a:lnSpc>
              <a:spcBef>
                <a:spcPts val="0"/>
              </a:spcBef>
              <a:spcAft>
                <a:spcPts val="800"/>
              </a:spcAft>
              <a:tabLst>
                <a:tab pos="1533525" algn="l"/>
              </a:tabLst>
            </a:pPr>
            <a:r>
              <a:rPr lang="en-US" sz="18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From the information presented calculate each year the company’s:</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l" rtl="0">
              <a:lnSpc>
                <a:spcPct val="107000"/>
              </a:lnSpc>
              <a:spcBef>
                <a:spcPts val="0"/>
              </a:spcBef>
              <a:spcAft>
                <a:spcPts val="800"/>
              </a:spcAft>
              <a:buFont typeface="Symbol" panose="05050102010706020507" pitchFamily="18" charset="2"/>
              <a:buChar char=""/>
              <a:tabLst>
                <a:tab pos="1533525" algn="l"/>
              </a:tabLst>
            </a:pPr>
            <a:r>
              <a:rPr lang="en-US" sz="18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Gross Profit %. </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l" rtl="0">
              <a:lnSpc>
                <a:spcPct val="107000"/>
              </a:lnSpc>
              <a:spcBef>
                <a:spcPts val="0"/>
              </a:spcBef>
              <a:spcAft>
                <a:spcPts val="800"/>
              </a:spcAft>
              <a:buFont typeface="Symbol" panose="05050102010706020507" pitchFamily="18" charset="2"/>
              <a:buChar char=""/>
              <a:tabLst>
                <a:tab pos="1533525" algn="l"/>
              </a:tabLst>
            </a:pPr>
            <a:r>
              <a:rPr lang="en-US" sz="18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Gross Profit Margin %. </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l" rtl="0">
              <a:lnSpc>
                <a:spcPct val="107000"/>
              </a:lnSpc>
              <a:spcBef>
                <a:spcPts val="0"/>
              </a:spcBef>
              <a:spcAft>
                <a:spcPts val="800"/>
              </a:spcAft>
              <a:buFont typeface="Symbol" panose="05050102010706020507" pitchFamily="18" charset="2"/>
              <a:buChar char=""/>
              <a:tabLst>
                <a:tab pos="1533525" algn="l"/>
              </a:tabLst>
            </a:pPr>
            <a:r>
              <a:rPr lang="en-US" sz="18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ROCE%.</a:t>
            </a: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grpSp>
        <p:nvGrpSpPr>
          <p:cNvPr id="24" name="Group 23">
            <a:extLst>
              <a:ext uri="{FF2B5EF4-FFF2-40B4-BE49-F238E27FC236}">
                <a16:creationId xmlns:a16="http://schemas.microsoft.com/office/drawing/2014/main" id="{74222C78-8C13-654A-CB34-DC70DA675C12}"/>
              </a:ext>
            </a:extLst>
          </p:cNvPr>
          <p:cNvGrpSpPr/>
          <p:nvPr/>
        </p:nvGrpSpPr>
        <p:grpSpPr>
          <a:xfrm>
            <a:off x="0" y="6502121"/>
            <a:ext cx="12192000" cy="381000"/>
            <a:chOff x="0" y="6502121"/>
            <a:chExt cx="12192000" cy="381000"/>
          </a:xfrm>
        </p:grpSpPr>
        <p:sp>
          <p:nvSpPr>
            <p:cNvPr id="25" name="TextBox 24">
              <a:extLst>
                <a:ext uri="{FF2B5EF4-FFF2-40B4-BE49-F238E27FC236}">
                  <a16:creationId xmlns:a16="http://schemas.microsoft.com/office/drawing/2014/main" id="{A6D90D73-7FE9-54B4-50D7-98FA71F4927F}"/>
                </a:ext>
              </a:extLst>
            </p:cNvPr>
            <p:cNvSpPr txBox="1"/>
            <p:nvPr/>
          </p:nvSpPr>
          <p:spPr>
            <a:xfrm>
              <a:off x="716844" y="6505941"/>
              <a:ext cx="7798277" cy="307777"/>
            </a:xfrm>
            <a:prstGeom prst="rect">
              <a:avLst/>
            </a:prstGeom>
            <a:noFill/>
          </p:spPr>
          <p:txBody>
            <a:bodyPr wrap="square" rtlCol="1">
              <a:spAutoFit/>
            </a:bodyPr>
            <a:lstStyle/>
            <a:p>
              <a:r>
                <a:rPr lang="en-US" sz="1400" b="1" dirty="0">
                  <a:solidFill>
                    <a:srgbClr val="002060"/>
                  </a:solidFill>
                  <a:latin typeface="Sakkal Majalla" panose="02000000000000000000" pitchFamily="2" charset="-78"/>
                  <a:cs typeface="Sakkal Majalla" panose="02000000000000000000" pitchFamily="2" charset="-78"/>
                </a:rPr>
                <a:t>FIN 316/806                                                   UNIT 5                                                     Financial Ratio Analysis</a:t>
              </a:r>
              <a:endParaRPr lang="ar-SA" sz="1400" b="1" dirty="0">
                <a:solidFill>
                  <a:srgbClr val="002060"/>
                </a:solidFill>
                <a:latin typeface="Sakkal Majalla" panose="02000000000000000000" pitchFamily="2" charset="-78"/>
                <a:cs typeface="Sakkal Majalla" panose="02000000000000000000" pitchFamily="2" charset="-78"/>
              </a:endParaRPr>
            </a:p>
          </p:txBody>
        </p:sp>
        <p:grpSp>
          <p:nvGrpSpPr>
            <p:cNvPr id="26" name="Group 25">
              <a:extLst>
                <a:ext uri="{FF2B5EF4-FFF2-40B4-BE49-F238E27FC236}">
                  <a16:creationId xmlns:a16="http://schemas.microsoft.com/office/drawing/2014/main" id="{66244C03-06CC-6E6B-C0E3-C2D13CD13912}"/>
                </a:ext>
              </a:extLst>
            </p:cNvPr>
            <p:cNvGrpSpPr/>
            <p:nvPr/>
          </p:nvGrpSpPr>
          <p:grpSpPr>
            <a:xfrm>
              <a:off x="0" y="6502121"/>
              <a:ext cx="12192000" cy="381000"/>
              <a:chOff x="0" y="6502121"/>
              <a:chExt cx="12192000" cy="381000"/>
            </a:xfrm>
          </p:grpSpPr>
          <p:cxnSp>
            <p:nvCxnSpPr>
              <p:cNvPr id="28" name="Straight Connector 27">
                <a:extLst>
                  <a:ext uri="{FF2B5EF4-FFF2-40B4-BE49-F238E27FC236}">
                    <a16:creationId xmlns:a16="http://schemas.microsoft.com/office/drawing/2014/main" id="{C8330772-D5EC-D735-37AD-82C26C54B140}"/>
                  </a:ext>
                </a:extLst>
              </p:cNvPr>
              <p:cNvCxnSpPr/>
              <p:nvPr/>
            </p:nvCxnSpPr>
            <p:spPr>
              <a:xfrm flipV="1">
                <a:off x="0" y="6539345"/>
                <a:ext cx="12192000" cy="521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41" name="Rectangle 40">
                <a:extLst>
                  <a:ext uri="{FF2B5EF4-FFF2-40B4-BE49-F238E27FC236}">
                    <a16:creationId xmlns:a16="http://schemas.microsoft.com/office/drawing/2014/main" id="{2FB513FB-C2FD-3D82-6B83-3DA55786A866}"/>
                  </a:ext>
                </a:extLst>
              </p:cNvPr>
              <p:cNvSpPr>
                <a:spLocks/>
              </p:cNvSpPr>
              <p:nvPr/>
            </p:nvSpPr>
            <p:spPr>
              <a:xfrm>
                <a:off x="7703229" y="6502121"/>
                <a:ext cx="4106028" cy="381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r">
                  <a:lnSpc>
                    <a:spcPct val="106000"/>
                  </a:lnSpc>
                  <a:spcBef>
                    <a:spcPts val="0"/>
                  </a:spcBef>
                  <a:spcAft>
                    <a:spcPts val="800"/>
                  </a:spcAft>
                </a:pP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وزارة التربية والتعليم –</a:t>
                </a:r>
                <a:r>
                  <a:rPr lang="ar-SA"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العام الدراسي </a:t>
                </a: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202</a:t>
                </a:r>
                <a:r>
                  <a:rPr lang="ar-SA"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3</a:t>
                </a: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-202</a:t>
                </a:r>
                <a:r>
                  <a:rPr lang="ar-SA"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4</a:t>
                </a: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م</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grpSp>
      </p:grpSp>
    </p:spTree>
    <p:extLst>
      <p:ext uri="{BB962C8B-B14F-4D97-AF65-F5344CB8AC3E}">
        <p14:creationId xmlns:p14="http://schemas.microsoft.com/office/powerpoint/2010/main" val="1924254285"/>
      </p:ext>
    </p:extLst>
  </p:cSld>
  <p:clrMapOvr>
    <a:masterClrMapping/>
  </p:clrMapOvr>
  <mc:AlternateContent xmlns:mc="http://schemas.openxmlformats.org/markup-compatibility/2006" xmlns:p14="http://schemas.microsoft.com/office/powerpoint/2010/main">
    <mc:Choice Requires="p14">
      <p:transition spd="slow" p14:dur="1500" advClick="0">
        <p:split orient="vert"/>
      </p:transition>
    </mc:Choice>
    <mc:Fallback xmlns="">
      <p:transition spd="slow" advClick="0">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9"/>
                                        </p:tgtEl>
                                        <p:attrNameLst>
                                          <p:attrName>style.visibility</p:attrName>
                                        </p:attrNameLst>
                                      </p:cBhvr>
                                      <p:to>
                                        <p:strVal val="visible"/>
                                      </p:to>
                                    </p:set>
                                    <p:animEffect transition="in" filter="fade">
                                      <p:cBhvr>
                                        <p:cTn id="14" dur="1000"/>
                                        <p:tgtEl>
                                          <p:spTgt spid="39"/>
                                        </p:tgtEl>
                                      </p:cBhvr>
                                    </p:animEffect>
                                    <p:anim calcmode="lin" valueType="num">
                                      <p:cBhvr>
                                        <p:cTn id="15" dur="1000" fill="hold"/>
                                        <p:tgtEl>
                                          <p:spTgt spid="39"/>
                                        </p:tgtEl>
                                        <p:attrNameLst>
                                          <p:attrName>ppt_x</p:attrName>
                                        </p:attrNameLst>
                                      </p:cBhvr>
                                      <p:tavLst>
                                        <p:tav tm="0">
                                          <p:val>
                                            <p:strVal val="#ppt_x"/>
                                          </p:val>
                                        </p:tav>
                                        <p:tav tm="100000">
                                          <p:val>
                                            <p:strVal val="#ppt_x"/>
                                          </p:val>
                                        </p:tav>
                                      </p:tavLst>
                                    </p:anim>
                                    <p:anim calcmode="lin" valueType="num">
                                      <p:cBhvr>
                                        <p:cTn id="16" dur="1000" fill="hold"/>
                                        <p:tgtEl>
                                          <p:spTgt spid="3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0" name="مستطيل مستدير الزوايا 15">
                <a:extLst>
                  <a:ext uri="{FF2B5EF4-FFF2-40B4-BE49-F238E27FC236}">
                    <a16:creationId xmlns:a16="http://schemas.microsoft.com/office/drawing/2014/main" id="{C7CA628E-402E-4ECD-83CD-2C5BD377C6C5}"/>
                  </a:ext>
                </a:extLst>
              </p:cNvPr>
              <p:cNvSpPr/>
              <p:nvPr/>
            </p:nvSpPr>
            <p:spPr>
              <a:xfrm>
                <a:off x="174928" y="1481639"/>
                <a:ext cx="9613408" cy="4584208"/>
              </a:xfrm>
              <a:prstGeom prst="roundRect">
                <a:avLst>
                  <a:gd name="adj" fmla="val 1416"/>
                </a:avLst>
              </a:prstGeom>
              <a:solidFill>
                <a:srgbClr val="BFD4DF"/>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t"/>
              <a:lstStyle/>
              <a:p>
                <a:pPr marL="0" marR="0" rtl="0">
                  <a:lnSpc>
                    <a:spcPct val="130000"/>
                  </a:lnSpc>
                  <a:spcBef>
                    <a:spcPts val="0"/>
                  </a:spcBef>
                  <a:spcAft>
                    <a:spcPts val="0"/>
                  </a:spcAft>
                  <a:tabLst>
                    <a:tab pos="2971800" algn="ctr"/>
                  </a:tabLst>
                </a:pPr>
                <a:r>
                  <a:rPr lang="en-US" sz="2000" b="1" u="sng"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Answer:</a:t>
                </a:r>
              </a:p>
              <a:p>
                <a:pPr>
                  <a:lnSpc>
                    <a:spcPct val="130000"/>
                  </a:lnSpc>
                  <a:tabLst>
                    <a:tab pos="2971800" algn="ctr"/>
                  </a:tabLst>
                </a:pPr>
                <a:r>
                  <a:rPr lang="en-US" sz="1800" b="1" dirty="0">
                    <a:solidFill>
                      <a:srgbClr val="002060"/>
                    </a:solidFill>
                    <a:effectLst/>
                    <a:latin typeface="Times New Roman" panose="02020603050405020304" pitchFamily="18" charset="0"/>
                    <a:ea typeface="Calibri" panose="020F0502020204030204" pitchFamily="34" charset="0"/>
                    <a:cs typeface="Arial" panose="020B0604020202020204" pitchFamily="34" charset="0"/>
                  </a:rPr>
                  <a:t>Gross profit margin (%) =  </a:t>
                </a:r>
                <a14:m>
                  <m:oMath xmlns:m="http://schemas.openxmlformats.org/officeDocument/2006/math">
                    <m:r>
                      <a:rPr lang="en-US" sz="1800" b="1" i="1">
                        <a:solidFill>
                          <a:srgbClr val="002060"/>
                        </a:solidFill>
                        <a:effectLst/>
                        <a:latin typeface="Cambria Math" panose="02040503050406030204" pitchFamily="18" charset="0"/>
                        <a:ea typeface="Calibri" panose="020F0502020204030204" pitchFamily="34" charset="0"/>
                        <a:cs typeface="Times New Roman" panose="02020603050405020304" pitchFamily="18" charset="0"/>
                      </a:rPr>
                      <m:t>  </m:t>
                    </m:r>
                    <m:f>
                      <m:fPr>
                        <m:ctrlPr>
                          <a:rPr lang="en-US" sz="1800" b="1" i="1">
                            <a:solidFill>
                              <a:srgbClr val="002060"/>
                            </a:solidFill>
                            <a:effectLst/>
                            <a:latin typeface="Cambria Math" panose="02040503050406030204" pitchFamily="18" charset="0"/>
                            <a:ea typeface="Calibri" panose="020F0502020204030204" pitchFamily="34" charset="0"/>
                            <a:cs typeface="Times New Roman" panose="02020603050405020304" pitchFamily="18" charset="0"/>
                          </a:rPr>
                        </m:ctrlPr>
                      </m:fPr>
                      <m:num>
                        <m:r>
                          <a:rPr lang="en-US" sz="1800" b="1" i="1">
                            <a:solidFill>
                              <a:srgbClr val="002060"/>
                            </a:solidFill>
                            <a:effectLst/>
                            <a:latin typeface="Cambria Math" panose="02040503050406030204" pitchFamily="18" charset="0"/>
                            <a:ea typeface="Calibri" panose="020F0502020204030204" pitchFamily="34" charset="0"/>
                            <a:cs typeface="Times New Roman" panose="02020603050405020304" pitchFamily="18" charset="0"/>
                          </a:rPr>
                          <m:t>𝐆𝐫𝐨𝐬𝐬</m:t>
                        </m:r>
                        <m:r>
                          <a:rPr lang="en-US" sz="1800" b="1">
                            <a:solidFill>
                              <a:srgbClr val="002060"/>
                            </a:solidFill>
                            <a:effectLst/>
                            <a:latin typeface="Cambria Math" panose="02040503050406030204" pitchFamily="18" charset="0"/>
                            <a:ea typeface="Calibri" panose="020F0502020204030204" pitchFamily="34" charset="0"/>
                            <a:cs typeface="Times New Roman" panose="02020603050405020304" pitchFamily="18" charset="0"/>
                          </a:rPr>
                          <m:t> </m:t>
                        </m:r>
                        <m:r>
                          <a:rPr lang="en-US" sz="1800" b="1" i="1">
                            <a:solidFill>
                              <a:srgbClr val="002060"/>
                            </a:solidFill>
                            <a:effectLst/>
                            <a:latin typeface="Cambria Math" panose="02040503050406030204" pitchFamily="18" charset="0"/>
                            <a:ea typeface="Calibri" panose="020F0502020204030204" pitchFamily="34" charset="0"/>
                            <a:cs typeface="Times New Roman" panose="02020603050405020304" pitchFamily="18" charset="0"/>
                          </a:rPr>
                          <m:t>𝐩𝐫𝐨𝐟𝐢𝐭</m:t>
                        </m:r>
                      </m:num>
                      <m:den>
                        <m:r>
                          <a:rPr lang="en-US" sz="1800" b="1" i="1">
                            <a:solidFill>
                              <a:srgbClr val="002060"/>
                            </a:solidFill>
                            <a:effectLst/>
                            <a:latin typeface="Cambria Math" panose="02040503050406030204" pitchFamily="18" charset="0"/>
                            <a:ea typeface="Calibri" panose="020F0502020204030204" pitchFamily="34" charset="0"/>
                            <a:cs typeface="Times New Roman" panose="02020603050405020304" pitchFamily="18" charset="0"/>
                          </a:rPr>
                          <m:t>𝐑𝐞𝐯𝐞𝐧𝐮𝐞</m:t>
                        </m:r>
                      </m:den>
                    </m:f>
                  </m:oMath>
                </a14:m>
                <a:r>
                  <a:rPr lang="en-US" sz="1800" b="1" dirty="0">
                    <a:solidFill>
                      <a:srgbClr val="002060"/>
                    </a:solidFill>
                    <a:effectLst/>
                    <a:latin typeface="Times New Roman" panose="02020603050405020304" pitchFamily="18" charset="0"/>
                    <a:ea typeface="Times New Roman" panose="02020603050405020304" pitchFamily="18" charset="0"/>
                    <a:cs typeface="Arial" panose="020B0604020202020204" pitchFamily="34" charset="0"/>
                  </a:rPr>
                  <a:t>  </a:t>
                </a:r>
                <a:r>
                  <a:rPr lang="en-US" sz="1800" b="1" dirty="0">
                    <a:solidFill>
                      <a:srgbClr val="002060"/>
                    </a:solidFill>
                    <a:effectLst/>
                    <a:latin typeface="Times New Roman" panose="02020603050405020304" pitchFamily="18" charset="0"/>
                    <a:ea typeface="Calibri" panose="020F0502020204030204" pitchFamily="34" charset="0"/>
                    <a:cs typeface="Arial" panose="020B0604020202020204" pitchFamily="34" charset="0"/>
                  </a:rPr>
                  <a:t>× 100</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rtl="0">
                  <a:lnSpc>
                    <a:spcPct val="130000"/>
                  </a:lnSpc>
                  <a:tabLst>
                    <a:tab pos="2971800" algn="ctr"/>
                  </a:tabLst>
                </a:pPr>
                <a:r>
                  <a:rPr lang="en-US"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Year 1 = </a:t>
                </a:r>
                <a14:m>
                  <m:oMath xmlns:m="http://schemas.openxmlformats.org/officeDocument/2006/math">
                    <m:f>
                      <m:fPr>
                        <m:ctrlPr>
                          <a:rPr lang="en-US" sz="1800" i="1" smtClean="0">
                            <a:solidFill>
                              <a:schemeClr val="tx1"/>
                            </a:solidFill>
                            <a:effectLst/>
                            <a:latin typeface="Cambria Math" panose="02040503050406030204" pitchFamily="18" charset="0"/>
                            <a:cs typeface="Times New Roman" panose="02020603050405020304" pitchFamily="18" charset="0"/>
                          </a:rPr>
                        </m:ctrlPr>
                      </m:fPr>
                      <m:num>
                        <m:r>
                          <a:rPr lang="en-US" sz="1800" b="0" i="1" smtClean="0">
                            <a:solidFill>
                              <a:schemeClr val="tx1"/>
                            </a:solidFill>
                            <a:effectLst/>
                            <a:latin typeface="Cambria Math" panose="02040503050406030204" pitchFamily="18" charset="0"/>
                            <a:cs typeface="Times New Roman" panose="02020603050405020304" pitchFamily="18" charset="0"/>
                          </a:rPr>
                          <m:t>140</m:t>
                        </m:r>
                      </m:num>
                      <m:den>
                        <m:r>
                          <a:rPr lang="en-US" sz="1800" b="0" i="1" smtClean="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40</m:t>
                        </m:r>
                        <m:r>
                          <a:rPr lang="en-US" sz="1800" i="1">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0</m:t>
                        </m:r>
                      </m:den>
                    </m:f>
                  </m:oMath>
                </a14:m>
                <a:r>
                  <a:rPr lang="en-US" sz="1800" dirty="0">
                    <a:solidFill>
                      <a:schemeClr val="tx1"/>
                    </a:solidFill>
                    <a:effectLst/>
                    <a:latin typeface="Times New Roman" panose="02020603050405020304" pitchFamily="18" charset="0"/>
                    <a:ea typeface="Times New Roman" panose="02020603050405020304" pitchFamily="18" charset="0"/>
                  </a:rPr>
                  <a:t> × 100 = 35%</a:t>
                </a:r>
                <a:endParaRPr lang="en-US"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30000"/>
                  </a:lnSpc>
                </a:pPr>
                <a:r>
                  <a:rPr lang="en-US" sz="2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Year 2 = </a:t>
                </a:r>
                <a14:m>
                  <m:oMath xmlns:m="http://schemas.openxmlformats.org/officeDocument/2006/math">
                    <m:f>
                      <m:fPr>
                        <m:ctrlPr>
                          <a:rPr lang="en-US" sz="2000" i="1" smtClean="0">
                            <a:solidFill>
                              <a:schemeClr val="tx1"/>
                            </a:solidFill>
                            <a:effectLst/>
                            <a:latin typeface="Cambria Math" panose="02040503050406030204" pitchFamily="18" charset="0"/>
                            <a:cs typeface="Times New Roman" panose="02020603050405020304" pitchFamily="18" charset="0"/>
                          </a:rPr>
                        </m:ctrlPr>
                      </m:fPr>
                      <m:num>
                        <m:r>
                          <a:rPr lang="en-US" sz="2000" b="0" i="1" smtClean="0">
                            <a:solidFill>
                              <a:schemeClr val="tx1"/>
                            </a:solidFill>
                            <a:effectLst/>
                            <a:latin typeface="Cambria Math" panose="02040503050406030204" pitchFamily="18" charset="0"/>
                            <a:cs typeface="Times New Roman" panose="02020603050405020304" pitchFamily="18" charset="0"/>
                          </a:rPr>
                          <m:t>168</m:t>
                        </m:r>
                      </m:num>
                      <m:den>
                        <m:r>
                          <a:rPr lang="en-US" sz="2000" b="0" i="1" smtClean="0">
                            <a:solidFill>
                              <a:schemeClr val="tx1"/>
                            </a:solidFill>
                            <a:effectLst/>
                            <a:latin typeface="Cambria Math" panose="02040503050406030204" pitchFamily="18" charset="0"/>
                            <a:cs typeface="Times New Roman" panose="02020603050405020304" pitchFamily="18" charset="0"/>
                          </a:rPr>
                          <m:t>420</m:t>
                        </m:r>
                      </m:den>
                    </m:f>
                  </m:oMath>
                </a14:m>
                <a:r>
                  <a:rPr lang="en-US" sz="2000" dirty="0">
                    <a:solidFill>
                      <a:schemeClr val="tx1"/>
                    </a:solidFill>
                    <a:effectLst/>
                    <a:latin typeface="Times New Roman" panose="02020603050405020304" pitchFamily="18" charset="0"/>
                    <a:ea typeface="Times New Roman" panose="02020603050405020304" pitchFamily="18" charset="0"/>
                  </a:rPr>
                  <a:t> × 100 = 40%</a:t>
                </a:r>
                <a:endParaRPr lang="en-US" sz="1800" b="1" dirty="0">
                  <a:solidFill>
                    <a:srgbClr val="002060"/>
                  </a:solidFill>
                  <a:effectLst/>
                  <a:latin typeface="Times New Roman" panose="02020603050405020304" pitchFamily="18" charset="0"/>
                  <a:ea typeface="Calibri" panose="020F0502020204030204" pitchFamily="34" charset="0"/>
                  <a:cs typeface="Arial" panose="020B0604020202020204" pitchFamily="34" charset="0"/>
                </a:endParaRPr>
              </a:p>
              <a:p>
                <a:pPr>
                  <a:lnSpc>
                    <a:spcPct val="130000"/>
                  </a:lnSpc>
                  <a:tabLst>
                    <a:tab pos="2971800" algn="ctr"/>
                  </a:tabLst>
                </a:pPr>
                <a:endParaRPr lang="en-US" sz="1800" b="1" dirty="0">
                  <a:solidFill>
                    <a:srgbClr val="002060"/>
                  </a:solidFill>
                  <a:effectLst/>
                  <a:latin typeface="Times New Roman" panose="02020603050405020304" pitchFamily="18" charset="0"/>
                  <a:ea typeface="Calibri" panose="020F0502020204030204" pitchFamily="34" charset="0"/>
                  <a:cs typeface="Arial" panose="020B0604020202020204" pitchFamily="34" charset="0"/>
                </a:endParaRPr>
              </a:p>
              <a:p>
                <a:pPr>
                  <a:lnSpc>
                    <a:spcPct val="130000"/>
                  </a:lnSpc>
                  <a:tabLst>
                    <a:tab pos="2971800" algn="ctr"/>
                  </a:tabLst>
                </a:pPr>
                <a:r>
                  <a:rPr lang="en-US" sz="1800" b="1" dirty="0">
                    <a:solidFill>
                      <a:srgbClr val="002060"/>
                    </a:solidFill>
                    <a:effectLst/>
                    <a:latin typeface="Times New Roman" panose="02020603050405020304" pitchFamily="18" charset="0"/>
                    <a:ea typeface="Calibri" panose="020F0502020204030204" pitchFamily="34" charset="0"/>
                    <a:cs typeface="Arial" panose="020B0604020202020204" pitchFamily="34" charset="0"/>
                  </a:rPr>
                  <a:t>Profit margin (%) =  </a:t>
                </a:r>
                <a14:m>
                  <m:oMath xmlns:m="http://schemas.openxmlformats.org/officeDocument/2006/math">
                    <m:r>
                      <a:rPr lang="en-US" sz="1800" b="1" i="1">
                        <a:solidFill>
                          <a:srgbClr val="002060"/>
                        </a:solidFill>
                        <a:effectLst/>
                        <a:latin typeface="Cambria Math" panose="02040503050406030204" pitchFamily="18" charset="0"/>
                        <a:ea typeface="Calibri" panose="020F0502020204030204" pitchFamily="34" charset="0"/>
                        <a:cs typeface="Times New Roman" panose="02020603050405020304" pitchFamily="18" charset="0"/>
                      </a:rPr>
                      <m:t> </m:t>
                    </m:r>
                    <m:f>
                      <m:fPr>
                        <m:ctrlPr>
                          <a:rPr lang="en-US" sz="1800" b="1" i="1">
                            <a:solidFill>
                              <a:srgbClr val="002060"/>
                            </a:solidFill>
                            <a:effectLst/>
                            <a:latin typeface="Cambria Math" panose="02040503050406030204" pitchFamily="18" charset="0"/>
                            <a:ea typeface="Calibri" panose="020F0502020204030204" pitchFamily="34" charset="0"/>
                            <a:cs typeface="Times New Roman" panose="02020603050405020304" pitchFamily="18" charset="0"/>
                          </a:rPr>
                        </m:ctrlPr>
                      </m:fPr>
                      <m:num>
                        <m:r>
                          <a:rPr lang="en-US" sz="1800" b="1" i="1">
                            <a:solidFill>
                              <a:srgbClr val="002060"/>
                            </a:solidFill>
                            <a:effectLst/>
                            <a:latin typeface="Cambria Math" panose="02040503050406030204" pitchFamily="18" charset="0"/>
                            <a:ea typeface="Calibri" panose="020F0502020204030204" pitchFamily="34" charset="0"/>
                            <a:cs typeface="Times New Roman" panose="02020603050405020304" pitchFamily="18" charset="0"/>
                          </a:rPr>
                          <m:t>𝐏𝐫𝐨𝐟𝐢𝐭</m:t>
                        </m:r>
                        <m:r>
                          <a:rPr lang="en-US" sz="1800" b="1">
                            <a:solidFill>
                              <a:srgbClr val="002060"/>
                            </a:solidFill>
                            <a:effectLst/>
                            <a:latin typeface="Cambria Math" panose="02040503050406030204" pitchFamily="18" charset="0"/>
                            <a:ea typeface="Calibri" panose="020F0502020204030204" pitchFamily="34" charset="0"/>
                            <a:cs typeface="Times New Roman" panose="02020603050405020304" pitchFamily="18" charset="0"/>
                          </a:rPr>
                          <m:t> </m:t>
                        </m:r>
                        <m:r>
                          <a:rPr lang="en-US" sz="1800" b="1" i="1">
                            <a:solidFill>
                              <a:srgbClr val="002060"/>
                            </a:solidFill>
                            <a:effectLst/>
                            <a:latin typeface="Cambria Math" panose="02040503050406030204" pitchFamily="18" charset="0"/>
                            <a:ea typeface="Calibri" panose="020F0502020204030204" pitchFamily="34" charset="0"/>
                            <a:cs typeface="Times New Roman" panose="02020603050405020304" pitchFamily="18" charset="0"/>
                          </a:rPr>
                          <m:t>𝐛𝐞𝐟𝐨𝐫𝐞</m:t>
                        </m:r>
                        <m:r>
                          <a:rPr lang="en-US" sz="1800" b="1">
                            <a:solidFill>
                              <a:srgbClr val="002060"/>
                            </a:solidFill>
                            <a:effectLst/>
                            <a:latin typeface="Cambria Math" panose="02040503050406030204" pitchFamily="18" charset="0"/>
                            <a:ea typeface="Calibri" panose="020F0502020204030204" pitchFamily="34" charset="0"/>
                            <a:cs typeface="Times New Roman" panose="02020603050405020304" pitchFamily="18" charset="0"/>
                          </a:rPr>
                          <m:t> </m:t>
                        </m:r>
                        <m:r>
                          <a:rPr lang="en-US" sz="1800" b="1" i="1">
                            <a:solidFill>
                              <a:srgbClr val="002060"/>
                            </a:solidFill>
                            <a:effectLst/>
                            <a:latin typeface="Cambria Math" panose="02040503050406030204" pitchFamily="18" charset="0"/>
                            <a:ea typeface="Calibri" panose="020F0502020204030204" pitchFamily="34" charset="0"/>
                            <a:cs typeface="Times New Roman" panose="02020603050405020304" pitchFamily="18" charset="0"/>
                          </a:rPr>
                          <m:t>𝐭𝐚𝐱</m:t>
                        </m:r>
                      </m:num>
                      <m:den>
                        <m:r>
                          <a:rPr lang="en-US" sz="1800" b="1" i="1">
                            <a:solidFill>
                              <a:srgbClr val="002060"/>
                            </a:solidFill>
                            <a:effectLst/>
                            <a:latin typeface="Cambria Math" panose="02040503050406030204" pitchFamily="18" charset="0"/>
                            <a:ea typeface="Calibri" panose="020F0502020204030204" pitchFamily="34" charset="0"/>
                            <a:cs typeface="Times New Roman" panose="02020603050405020304" pitchFamily="18" charset="0"/>
                          </a:rPr>
                          <m:t>𝐑𝐞𝐯𝐞𝐧𝐮𝐞</m:t>
                        </m:r>
                      </m:den>
                    </m:f>
                  </m:oMath>
                </a14:m>
                <a:r>
                  <a:rPr lang="en-US" sz="1800" b="1" dirty="0">
                    <a:solidFill>
                      <a:srgbClr val="002060"/>
                    </a:solidFill>
                    <a:effectLst/>
                    <a:latin typeface="Times New Roman" panose="02020603050405020304" pitchFamily="18" charset="0"/>
                    <a:ea typeface="Times New Roman" panose="02020603050405020304" pitchFamily="18" charset="0"/>
                    <a:cs typeface="Arial" panose="020B0604020202020204" pitchFamily="34" charset="0"/>
                  </a:rPr>
                  <a:t>  </a:t>
                </a:r>
                <a:r>
                  <a:rPr lang="en-US" sz="1800" b="1" dirty="0">
                    <a:solidFill>
                      <a:srgbClr val="002060"/>
                    </a:solidFill>
                    <a:effectLst/>
                    <a:latin typeface="Times New Roman" panose="02020603050405020304" pitchFamily="18" charset="0"/>
                    <a:ea typeface="Calibri" panose="020F0502020204030204" pitchFamily="34" charset="0"/>
                    <a:cs typeface="Arial" panose="020B0604020202020204" pitchFamily="34" charset="0"/>
                  </a:rPr>
                  <a:t>×  100</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rtl="0">
                  <a:lnSpc>
                    <a:spcPct val="130000"/>
                  </a:lnSpc>
                  <a:tabLst>
                    <a:tab pos="2971800" algn="ctr"/>
                  </a:tabLst>
                </a:pPr>
                <a:r>
                  <a:rPr lang="en-US"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Year 1 = </a:t>
                </a:r>
                <a14:m>
                  <m:oMath xmlns:m="http://schemas.openxmlformats.org/officeDocument/2006/math">
                    <m:f>
                      <m:fPr>
                        <m:ctrlPr>
                          <a:rPr lang="en-US" sz="1800" i="1" smtClean="0">
                            <a:solidFill>
                              <a:schemeClr val="tx1"/>
                            </a:solidFill>
                            <a:effectLst/>
                            <a:latin typeface="Cambria Math" panose="02040503050406030204" pitchFamily="18" charset="0"/>
                            <a:cs typeface="Times New Roman" panose="02020603050405020304" pitchFamily="18" charset="0"/>
                          </a:rPr>
                        </m:ctrlPr>
                      </m:fPr>
                      <m:num>
                        <m:r>
                          <a:rPr lang="en-US" sz="1800" b="0" i="1" smtClean="0">
                            <a:solidFill>
                              <a:schemeClr val="tx1"/>
                            </a:solidFill>
                            <a:effectLst/>
                            <a:latin typeface="Cambria Math" panose="02040503050406030204" pitchFamily="18" charset="0"/>
                            <a:cs typeface="Times New Roman" panose="02020603050405020304" pitchFamily="18" charset="0"/>
                          </a:rPr>
                          <m:t>10</m:t>
                        </m:r>
                      </m:num>
                      <m:den>
                        <m:r>
                          <a:rPr lang="en-US" sz="1800" b="0" i="1" smtClean="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40</m:t>
                        </m:r>
                        <m:r>
                          <a:rPr lang="en-US" sz="1800" i="1">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0</m:t>
                        </m:r>
                      </m:den>
                    </m:f>
                  </m:oMath>
                </a14:m>
                <a:r>
                  <a:rPr lang="en-US" sz="1800" dirty="0">
                    <a:solidFill>
                      <a:schemeClr val="tx1"/>
                    </a:solidFill>
                    <a:effectLst/>
                    <a:latin typeface="Times New Roman" panose="02020603050405020304" pitchFamily="18" charset="0"/>
                    <a:ea typeface="Times New Roman" panose="02020603050405020304" pitchFamily="18" charset="0"/>
                  </a:rPr>
                  <a:t> × 100 =2.5%</a:t>
                </a:r>
                <a:endParaRPr lang="en-US"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30000"/>
                  </a:lnSpc>
                </a:pPr>
                <a:r>
                  <a:rPr lang="en-US" sz="2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Year 2 = </a:t>
                </a:r>
                <a14:m>
                  <m:oMath xmlns:m="http://schemas.openxmlformats.org/officeDocument/2006/math">
                    <m:f>
                      <m:fPr>
                        <m:ctrlPr>
                          <a:rPr lang="en-US" sz="2000" i="1" smtClean="0">
                            <a:solidFill>
                              <a:schemeClr val="tx1"/>
                            </a:solidFill>
                            <a:effectLst/>
                            <a:latin typeface="Cambria Math" panose="02040503050406030204" pitchFamily="18" charset="0"/>
                            <a:cs typeface="Times New Roman" panose="02020603050405020304" pitchFamily="18" charset="0"/>
                          </a:rPr>
                        </m:ctrlPr>
                      </m:fPr>
                      <m:num>
                        <m:r>
                          <a:rPr lang="en-US" sz="2000" b="0" i="1" smtClean="0">
                            <a:solidFill>
                              <a:schemeClr val="tx1"/>
                            </a:solidFill>
                            <a:effectLst/>
                            <a:latin typeface="Cambria Math" panose="02040503050406030204" pitchFamily="18" charset="0"/>
                            <a:cs typeface="Times New Roman" panose="02020603050405020304" pitchFamily="18" charset="0"/>
                          </a:rPr>
                          <m:t>21</m:t>
                        </m:r>
                      </m:num>
                      <m:den>
                        <m:r>
                          <a:rPr lang="en-US" sz="2000" b="0" i="1" smtClean="0">
                            <a:solidFill>
                              <a:schemeClr val="tx1"/>
                            </a:solidFill>
                            <a:effectLst/>
                            <a:latin typeface="Cambria Math" panose="02040503050406030204" pitchFamily="18" charset="0"/>
                            <a:cs typeface="Times New Roman" panose="02020603050405020304" pitchFamily="18" charset="0"/>
                          </a:rPr>
                          <m:t>420</m:t>
                        </m:r>
                      </m:den>
                    </m:f>
                  </m:oMath>
                </a14:m>
                <a:r>
                  <a:rPr lang="en-US" sz="2000" dirty="0">
                    <a:solidFill>
                      <a:schemeClr val="tx1"/>
                    </a:solidFill>
                    <a:effectLst/>
                    <a:latin typeface="Times New Roman" panose="02020603050405020304" pitchFamily="18" charset="0"/>
                    <a:ea typeface="Times New Roman" panose="02020603050405020304" pitchFamily="18" charset="0"/>
                  </a:rPr>
                  <a:t> × 100 = 5%</a:t>
                </a:r>
              </a:p>
              <a:p>
                <a:pPr marL="0" marR="0">
                  <a:spcBef>
                    <a:spcPts val="0"/>
                  </a:spcBef>
                  <a:spcAft>
                    <a:spcPts val="0"/>
                  </a:spcAft>
                </a:pPr>
                <a:endParaRPr lang="en-US" sz="2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endParaRPr lang="en-US" sz="2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endParaRPr lang="en-US" sz="2000" dirty="0">
                  <a:effectLst/>
                  <a:latin typeface="Times New Roman" panose="02020603050405020304" pitchFamily="18" charset="0"/>
                  <a:ea typeface="Times New Roman" panose="02020603050405020304" pitchFamily="18" charset="0"/>
                </a:endParaRPr>
              </a:p>
            </p:txBody>
          </p:sp>
        </mc:Choice>
        <mc:Fallback xmlns="">
          <p:sp>
            <p:nvSpPr>
              <p:cNvPr id="20" name="مستطيل مستدير الزوايا 15">
                <a:extLst>
                  <a:ext uri="{FF2B5EF4-FFF2-40B4-BE49-F238E27FC236}">
                    <a16:creationId xmlns:a16="http://schemas.microsoft.com/office/drawing/2014/main" id="{C7CA628E-402E-4ECD-83CD-2C5BD377C6C5}"/>
                  </a:ext>
                </a:extLst>
              </p:cNvPr>
              <p:cNvSpPr>
                <a:spLocks noRot="1" noChangeAspect="1" noMove="1" noResize="1" noEditPoints="1" noAdjustHandles="1" noChangeArrowheads="1" noChangeShapeType="1" noTextEdit="1"/>
              </p:cNvSpPr>
              <p:nvPr/>
            </p:nvSpPr>
            <p:spPr>
              <a:xfrm>
                <a:off x="174928" y="1481639"/>
                <a:ext cx="9613408" cy="4584208"/>
              </a:xfrm>
              <a:prstGeom prst="roundRect">
                <a:avLst>
                  <a:gd name="adj" fmla="val 1416"/>
                </a:avLst>
              </a:prstGeom>
              <a:blipFill>
                <a:blip r:embed="rId2"/>
                <a:stretch>
                  <a:fillRect l="-507"/>
                </a:stretch>
              </a:blipFill>
              <a:ln>
                <a:noFill/>
              </a:ln>
            </p:spPr>
            <p:txBody>
              <a:bodyPr/>
              <a:lstStyle/>
              <a:p>
                <a:r>
                  <a:rPr lang="en-US">
                    <a:noFill/>
                  </a:rPr>
                  <a:t> </a:t>
                </a:r>
              </a:p>
            </p:txBody>
          </p:sp>
        </mc:Fallback>
      </mc:AlternateContent>
      <p:grpSp>
        <p:nvGrpSpPr>
          <p:cNvPr id="29" name="Shape 631">
            <a:extLst>
              <a:ext uri="{FF2B5EF4-FFF2-40B4-BE49-F238E27FC236}">
                <a16:creationId xmlns:a16="http://schemas.microsoft.com/office/drawing/2014/main" id="{9DE0399B-6A40-495E-B773-BA7B46FB702D}"/>
              </a:ext>
            </a:extLst>
          </p:cNvPr>
          <p:cNvGrpSpPr/>
          <p:nvPr/>
        </p:nvGrpSpPr>
        <p:grpSpPr>
          <a:xfrm flipH="1">
            <a:off x="194072" y="313438"/>
            <a:ext cx="827524" cy="848823"/>
            <a:chOff x="5961125" y="1623900"/>
            <a:chExt cx="427450" cy="448175"/>
          </a:xfrm>
          <a:solidFill>
            <a:srgbClr val="7030A0"/>
          </a:solidFill>
        </p:grpSpPr>
        <p:sp>
          <p:nvSpPr>
            <p:cNvPr id="30" name="Shape 632">
              <a:extLst>
                <a:ext uri="{FF2B5EF4-FFF2-40B4-BE49-F238E27FC236}">
                  <a16:creationId xmlns:a16="http://schemas.microsoft.com/office/drawing/2014/main" id="{8DB2B578-EBFB-49B2-A74B-ADFD83430321}"/>
                </a:ext>
              </a:extLst>
            </p:cNvPr>
            <p:cNvSpPr/>
            <p:nvPr/>
          </p:nvSpPr>
          <p:spPr>
            <a:xfrm>
              <a:off x="5961125" y="1678700"/>
              <a:ext cx="376925" cy="376925"/>
            </a:xfrm>
            <a:custGeom>
              <a:avLst/>
              <a:gdLst/>
              <a:ahLst/>
              <a:cxnLst/>
              <a:rect l="0" t="0" r="0" b="0"/>
              <a:pathLst>
                <a:path w="15077" h="15077" fill="none" extrusionOk="0">
                  <a:moveTo>
                    <a:pt x="11813" y="1340"/>
                  </a:moveTo>
                  <a:lnTo>
                    <a:pt x="11813" y="1340"/>
                  </a:lnTo>
                  <a:lnTo>
                    <a:pt x="11350" y="1024"/>
                  </a:lnTo>
                  <a:lnTo>
                    <a:pt x="10863" y="780"/>
                  </a:lnTo>
                  <a:lnTo>
                    <a:pt x="10351" y="537"/>
                  </a:lnTo>
                  <a:lnTo>
                    <a:pt x="9816" y="342"/>
                  </a:lnTo>
                  <a:lnTo>
                    <a:pt x="9280" y="196"/>
                  </a:lnTo>
                  <a:lnTo>
                    <a:pt x="8720" y="98"/>
                  </a:lnTo>
                  <a:lnTo>
                    <a:pt x="8135" y="25"/>
                  </a:lnTo>
                  <a:lnTo>
                    <a:pt x="7551" y="1"/>
                  </a:lnTo>
                  <a:lnTo>
                    <a:pt x="7551" y="1"/>
                  </a:lnTo>
                  <a:lnTo>
                    <a:pt x="7161" y="1"/>
                  </a:lnTo>
                  <a:lnTo>
                    <a:pt x="6771" y="50"/>
                  </a:lnTo>
                  <a:lnTo>
                    <a:pt x="6406" y="98"/>
                  </a:lnTo>
                  <a:lnTo>
                    <a:pt x="6041" y="147"/>
                  </a:lnTo>
                  <a:lnTo>
                    <a:pt x="5675" y="244"/>
                  </a:lnTo>
                  <a:lnTo>
                    <a:pt x="5310" y="342"/>
                  </a:lnTo>
                  <a:lnTo>
                    <a:pt x="4969" y="464"/>
                  </a:lnTo>
                  <a:lnTo>
                    <a:pt x="4628" y="585"/>
                  </a:lnTo>
                  <a:lnTo>
                    <a:pt x="4287" y="731"/>
                  </a:lnTo>
                  <a:lnTo>
                    <a:pt x="3970" y="902"/>
                  </a:lnTo>
                  <a:lnTo>
                    <a:pt x="3654" y="1097"/>
                  </a:lnTo>
                  <a:lnTo>
                    <a:pt x="3337" y="1292"/>
                  </a:lnTo>
                  <a:lnTo>
                    <a:pt x="3045" y="1486"/>
                  </a:lnTo>
                  <a:lnTo>
                    <a:pt x="2753" y="1730"/>
                  </a:lnTo>
                  <a:lnTo>
                    <a:pt x="2485" y="1949"/>
                  </a:lnTo>
                  <a:lnTo>
                    <a:pt x="2217" y="2217"/>
                  </a:lnTo>
                  <a:lnTo>
                    <a:pt x="1973" y="2461"/>
                  </a:lnTo>
                  <a:lnTo>
                    <a:pt x="1730" y="2753"/>
                  </a:lnTo>
                  <a:lnTo>
                    <a:pt x="1510" y="3021"/>
                  </a:lnTo>
                  <a:lnTo>
                    <a:pt x="1291" y="3313"/>
                  </a:lnTo>
                  <a:lnTo>
                    <a:pt x="1096" y="3630"/>
                  </a:lnTo>
                  <a:lnTo>
                    <a:pt x="926" y="3946"/>
                  </a:lnTo>
                  <a:lnTo>
                    <a:pt x="755" y="4263"/>
                  </a:lnTo>
                  <a:lnTo>
                    <a:pt x="609" y="4604"/>
                  </a:lnTo>
                  <a:lnTo>
                    <a:pt x="463" y="4945"/>
                  </a:lnTo>
                  <a:lnTo>
                    <a:pt x="341" y="5286"/>
                  </a:lnTo>
                  <a:lnTo>
                    <a:pt x="244" y="5651"/>
                  </a:lnTo>
                  <a:lnTo>
                    <a:pt x="171" y="6016"/>
                  </a:lnTo>
                  <a:lnTo>
                    <a:pt x="98" y="6382"/>
                  </a:lnTo>
                  <a:lnTo>
                    <a:pt x="49" y="6771"/>
                  </a:lnTo>
                  <a:lnTo>
                    <a:pt x="25" y="7137"/>
                  </a:lnTo>
                  <a:lnTo>
                    <a:pt x="0" y="7526"/>
                  </a:lnTo>
                  <a:lnTo>
                    <a:pt x="0" y="7526"/>
                  </a:lnTo>
                  <a:lnTo>
                    <a:pt x="25" y="7916"/>
                  </a:lnTo>
                  <a:lnTo>
                    <a:pt x="49" y="8306"/>
                  </a:lnTo>
                  <a:lnTo>
                    <a:pt x="98" y="8671"/>
                  </a:lnTo>
                  <a:lnTo>
                    <a:pt x="171" y="9061"/>
                  </a:lnTo>
                  <a:lnTo>
                    <a:pt x="244" y="9426"/>
                  </a:lnTo>
                  <a:lnTo>
                    <a:pt x="341" y="9767"/>
                  </a:lnTo>
                  <a:lnTo>
                    <a:pt x="463" y="10132"/>
                  </a:lnTo>
                  <a:lnTo>
                    <a:pt x="609" y="10473"/>
                  </a:lnTo>
                  <a:lnTo>
                    <a:pt x="755" y="10790"/>
                  </a:lnTo>
                  <a:lnTo>
                    <a:pt x="926" y="11131"/>
                  </a:lnTo>
                  <a:lnTo>
                    <a:pt x="1096" y="11448"/>
                  </a:lnTo>
                  <a:lnTo>
                    <a:pt x="1291" y="11740"/>
                  </a:lnTo>
                  <a:lnTo>
                    <a:pt x="1510" y="12032"/>
                  </a:lnTo>
                  <a:lnTo>
                    <a:pt x="1730" y="12324"/>
                  </a:lnTo>
                  <a:lnTo>
                    <a:pt x="1973" y="12592"/>
                  </a:lnTo>
                  <a:lnTo>
                    <a:pt x="2217" y="12860"/>
                  </a:lnTo>
                  <a:lnTo>
                    <a:pt x="2485" y="13104"/>
                  </a:lnTo>
                  <a:lnTo>
                    <a:pt x="2753" y="13347"/>
                  </a:lnTo>
                  <a:lnTo>
                    <a:pt x="3045" y="13567"/>
                  </a:lnTo>
                  <a:lnTo>
                    <a:pt x="3337" y="13786"/>
                  </a:lnTo>
                  <a:lnTo>
                    <a:pt x="3654" y="13981"/>
                  </a:lnTo>
                  <a:lnTo>
                    <a:pt x="3970" y="14151"/>
                  </a:lnTo>
                  <a:lnTo>
                    <a:pt x="4287" y="14322"/>
                  </a:lnTo>
                  <a:lnTo>
                    <a:pt x="4628" y="14468"/>
                  </a:lnTo>
                  <a:lnTo>
                    <a:pt x="4969" y="14614"/>
                  </a:lnTo>
                  <a:lnTo>
                    <a:pt x="5310" y="14736"/>
                  </a:lnTo>
                  <a:lnTo>
                    <a:pt x="5675" y="14833"/>
                  </a:lnTo>
                  <a:lnTo>
                    <a:pt x="6041" y="14906"/>
                  </a:lnTo>
                  <a:lnTo>
                    <a:pt x="6406" y="14979"/>
                  </a:lnTo>
                  <a:lnTo>
                    <a:pt x="6771" y="15028"/>
                  </a:lnTo>
                  <a:lnTo>
                    <a:pt x="7161" y="15052"/>
                  </a:lnTo>
                  <a:lnTo>
                    <a:pt x="7551" y="15077"/>
                  </a:lnTo>
                  <a:lnTo>
                    <a:pt x="7551" y="15077"/>
                  </a:lnTo>
                  <a:lnTo>
                    <a:pt x="7940" y="15052"/>
                  </a:lnTo>
                  <a:lnTo>
                    <a:pt x="8306" y="15028"/>
                  </a:lnTo>
                  <a:lnTo>
                    <a:pt x="8695" y="14979"/>
                  </a:lnTo>
                  <a:lnTo>
                    <a:pt x="9061" y="14906"/>
                  </a:lnTo>
                  <a:lnTo>
                    <a:pt x="9426" y="14833"/>
                  </a:lnTo>
                  <a:lnTo>
                    <a:pt x="9791" y="14736"/>
                  </a:lnTo>
                  <a:lnTo>
                    <a:pt x="10132" y="14614"/>
                  </a:lnTo>
                  <a:lnTo>
                    <a:pt x="10473" y="14468"/>
                  </a:lnTo>
                  <a:lnTo>
                    <a:pt x="10814" y="14322"/>
                  </a:lnTo>
                  <a:lnTo>
                    <a:pt x="11131" y="14151"/>
                  </a:lnTo>
                  <a:lnTo>
                    <a:pt x="11447" y="13981"/>
                  </a:lnTo>
                  <a:lnTo>
                    <a:pt x="11764" y="13786"/>
                  </a:lnTo>
                  <a:lnTo>
                    <a:pt x="12056" y="13567"/>
                  </a:lnTo>
                  <a:lnTo>
                    <a:pt x="12348" y="13347"/>
                  </a:lnTo>
                  <a:lnTo>
                    <a:pt x="12616" y="13104"/>
                  </a:lnTo>
                  <a:lnTo>
                    <a:pt x="12884" y="12860"/>
                  </a:lnTo>
                  <a:lnTo>
                    <a:pt x="13128" y="12592"/>
                  </a:lnTo>
                  <a:lnTo>
                    <a:pt x="13371" y="12324"/>
                  </a:lnTo>
                  <a:lnTo>
                    <a:pt x="13591" y="12032"/>
                  </a:lnTo>
                  <a:lnTo>
                    <a:pt x="13785" y="11740"/>
                  </a:lnTo>
                  <a:lnTo>
                    <a:pt x="13980" y="11448"/>
                  </a:lnTo>
                  <a:lnTo>
                    <a:pt x="14175" y="11131"/>
                  </a:lnTo>
                  <a:lnTo>
                    <a:pt x="14346" y="10790"/>
                  </a:lnTo>
                  <a:lnTo>
                    <a:pt x="14492" y="10473"/>
                  </a:lnTo>
                  <a:lnTo>
                    <a:pt x="14613" y="10132"/>
                  </a:lnTo>
                  <a:lnTo>
                    <a:pt x="14735" y="9767"/>
                  </a:lnTo>
                  <a:lnTo>
                    <a:pt x="14857" y="9426"/>
                  </a:lnTo>
                  <a:lnTo>
                    <a:pt x="14930" y="9061"/>
                  </a:lnTo>
                  <a:lnTo>
                    <a:pt x="15003" y="8671"/>
                  </a:lnTo>
                  <a:lnTo>
                    <a:pt x="15052" y="8306"/>
                  </a:lnTo>
                  <a:lnTo>
                    <a:pt x="15076" y="7916"/>
                  </a:lnTo>
                  <a:lnTo>
                    <a:pt x="15076" y="7526"/>
                  </a:lnTo>
                  <a:lnTo>
                    <a:pt x="15076" y="7526"/>
                  </a:lnTo>
                  <a:lnTo>
                    <a:pt x="15052" y="6918"/>
                  </a:lnTo>
                  <a:lnTo>
                    <a:pt x="14979" y="6309"/>
                  </a:lnTo>
                  <a:lnTo>
                    <a:pt x="14857" y="5724"/>
                  </a:lnTo>
                  <a:lnTo>
                    <a:pt x="14687" y="5164"/>
                  </a:lnTo>
                  <a:lnTo>
                    <a:pt x="14492" y="4604"/>
                  </a:lnTo>
                  <a:lnTo>
                    <a:pt x="14248" y="4068"/>
                  </a:lnTo>
                  <a:lnTo>
                    <a:pt x="13956" y="3581"/>
                  </a:lnTo>
                  <a:lnTo>
                    <a:pt x="13615" y="3094"/>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solidFill>
                  <a:schemeClr val="accent2"/>
                </a:solidFill>
              </a:endParaRPr>
            </a:p>
          </p:txBody>
        </p:sp>
        <p:sp>
          <p:nvSpPr>
            <p:cNvPr id="31" name="Shape 633">
              <a:extLst>
                <a:ext uri="{FF2B5EF4-FFF2-40B4-BE49-F238E27FC236}">
                  <a16:creationId xmlns:a16="http://schemas.microsoft.com/office/drawing/2014/main" id="{A7E0F7CD-81DA-4CE7-AFE9-AFC01237AB36}"/>
                </a:ext>
              </a:extLst>
            </p:cNvPr>
            <p:cNvSpPr/>
            <p:nvPr/>
          </p:nvSpPr>
          <p:spPr>
            <a:xfrm>
              <a:off x="6009825" y="1727425"/>
              <a:ext cx="279500" cy="279500"/>
            </a:xfrm>
            <a:custGeom>
              <a:avLst/>
              <a:gdLst/>
              <a:ahLst/>
              <a:cxnLst/>
              <a:rect l="0" t="0" r="0" b="0"/>
              <a:pathLst>
                <a:path w="11180" h="11180" fill="none" extrusionOk="0">
                  <a:moveTo>
                    <a:pt x="10181" y="2387"/>
                  </a:moveTo>
                  <a:lnTo>
                    <a:pt x="10181" y="2387"/>
                  </a:lnTo>
                  <a:lnTo>
                    <a:pt x="10400" y="2728"/>
                  </a:lnTo>
                  <a:lnTo>
                    <a:pt x="10595" y="3093"/>
                  </a:lnTo>
                  <a:lnTo>
                    <a:pt x="10766" y="3483"/>
                  </a:lnTo>
                  <a:lnTo>
                    <a:pt x="10912" y="3873"/>
                  </a:lnTo>
                  <a:lnTo>
                    <a:pt x="11034" y="4287"/>
                  </a:lnTo>
                  <a:lnTo>
                    <a:pt x="11107" y="4701"/>
                  </a:lnTo>
                  <a:lnTo>
                    <a:pt x="11180" y="5139"/>
                  </a:lnTo>
                  <a:lnTo>
                    <a:pt x="11180" y="5577"/>
                  </a:lnTo>
                  <a:lnTo>
                    <a:pt x="11180" y="5577"/>
                  </a:lnTo>
                  <a:lnTo>
                    <a:pt x="11155" y="6162"/>
                  </a:lnTo>
                  <a:lnTo>
                    <a:pt x="11082" y="6722"/>
                  </a:lnTo>
                  <a:lnTo>
                    <a:pt x="10936" y="7234"/>
                  </a:lnTo>
                  <a:lnTo>
                    <a:pt x="10741" y="7769"/>
                  </a:lnTo>
                  <a:lnTo>
                    <a:pt x="10522" y="8257"/>
                  </a:lnTo>
                  <a:lnTo>
                    <a:pt x="10230" y="8695"/>
                  </a:lnTo>
                  <a:lnTo>
                    <a:pt x="9913" y="9133"/>
                  </a:lnTo>
                  <a:lnTo>
                    <a:pt x="9548" y="9523"/>
                  </a:lnTo>
                  <a:lnTo>
                    <a:pt x="9158" y="9888"/>
                  </a:lnTo>
                  <a:lnTo>
                    <a:pt x="8720" y="10205"/>
                  </a:lnTo>
                  <a:lnTo>
                    <a:pt x="8257" y="10497"/>
                  </a:lnTo>
                  <a:lnTo>
                    <a:pt x="7770" y="10741"/>
                  </a:lnTo>
                  <a:lnTo>
                    <a:pt x="7259" y="10911"/>
                  </a:lnTo>
                  <a:lnTo>
                    <a:pt x="6723" y="11057"/>
                  </a:lnTo>
                  <a:lnTo>
                    <a:pt x="6163" y="11155"/>
                  </a:lnTo>
                  <a:lnTo>
                    <a:pt x="5603" y="11179"/>
                  </a:lnTo>
                  <a:lnTo>
                    <a:pt x="5603" y="11179"/>
                  </a:lnTo>
                  <a:lnTo>
                    <a:pt x="5018" y="11155"/>
                  </a:lnTo>
                  <a:lnTo>
                    <a:pt x="4482" y="11057"/>
                  </a:lnTo>
                  <a:lnTo>
                    <a:pt x="3946" y="10911"/>
                  </a:lnTo>
                  <a:lnTo>
                    <a:pt x="3435" y="10741"/>
                  </a:lnTo>
                  <a:lnTo>
                    <a:pt x="2948" y="10497"/>
                  </a:lnTo>
                  <a:lnTo>
                    <a:pt x="2485" y="10205"/>
                  </a:lnTo>
                  <a:lnTo>
                    <a:pt x="2047" y="9888"/>
                  </a:lnTo>
                  <a:lnTo>
                    <a:pt x="1657" y="9523"/>
                  </a:lnTo>
                  <a:lnTo>
                    <a:pt x="1292" y="9133"/>
                  </a:lnTo>
                  <a:lnTo>
                    <a:pt x="975" y="8695"/>
                  </a:lnTo>
                  <a:lnTo>
                    <a:pt x="683" y="8257"/>
                  </a:lnTo>
                  <a:lnTo>
                    <a:pt x="464" y="7769"/>
                  </a:lnTo>
                  <a:lnTo>
                    <a:pt x="269" y="7234"/>
                  </a:lnTo>
                  <a:lnTo>
                    <a:pt x="123" y="6722"/>
                  </a:lnTo>
                  <a:lnTo>
                    <a:pt x="50" y="6162"/>
                  </a:lnTo>
                  <a:lnTo>
                    <a:pt x="1" y="5577"/>
                  </a:lnTo>
                  <a:lnTo>
                    <a:pt x="1" y="5577"/>
                  </a:lnTo>
                  <a:lnTo>
                    <a:pt x="50" y="5017"/>
                  </a:lnTo>
                  <a:lnTo>
                    <a:pt x="123" y="4457"/>
                  </a:lnTo>
                  <a:lnTo>
                    <a:pt x="269" y="3921"/>
                  </a:lnTo>
                  <a:lnTo>
                    <a:pt x="464" y="3410"/>
                  </a:lnTo>
                  <a:lnTo>
                    <a:pt x="683" y="2923"/>
                  </a:lnTo>
                  <a:lnTo>
                    <a:pt x="975" y="2460"/>
                  </a:lnTo>
                  <a:lnTo>
                    <a:pt x="1292" y="2046"/>
                  </a:lnTo>
                  <a:lnTo>
                    <a:pt x="1657" y="1632"/>
                  </a:lnTo>
                  <a:lnTo>
                    <a:pt x="2047" y="1267"/>
                  </a:lnTo>
                  <a:lnTo>
                    <a:pt x="2485" y="950"/>
                  </a:lnTo>
                  <a:lnTo>
                    <a:pt x="2948" y="682"/>
                  </a:lnTo>
                  <a:lnTo>
                    <a:pt x="3435" y="439"/>
                  </a:lnTo>
                  <a:lnTo>
                    <a:pt x="3946" y="244"/>
                  </a:lnTo>
                  <a:lnTo>
                    <a:pt x="4482" y="122"/>
                  </a:lnTo>
                  <a:lnTo>
                    <a:pt x="5018" y="25"/>
                  </a:lnTo>
                  <a:lnTo>
                    <a:pt x="5603" y="0"/>
                  </a:lnTo>
                  <a:lnTo>
                    <a:pt x="5603" y="0"/>
                  </a:lnTo>
                  <a:lnTo>
                    <a:pt x="6041" y="25"/>
                  </a:lnTo>
                  <a:lnTo>
                    <a:pt x="6479" y="73"/>
                  </a:lnTo>
                  <a:lnTo>
                    <a:pt x="6893" y="146"/>
                  </a:lnTo>
                  <a:lnTo>
                    <a:pt x="7307" y="268"/>
                  </a:lnTo>
                  <a:lnTo>
                    <a:pt x="7697" y="414"/>
                  </a:lnTo>
                  <a:lnTo>
                    <a:pt x="8087" y="585"/>
                  </a:lnTo>
                  <a:lnTo>
                    <a:pt x="8452" y="780"/>
                  </a:lnTo>
                  <a:lnTo>
                    <a:pt x="8793" y="999"/>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dirty="0">
                <a:solidFill>
                  <a:schemeClr val="accent2"/>
                </a:solidFill>
              </a:endParaRPr>
            </a:p>
          </p:txBody>
        </p:sp>
        <p:sp>
          <p:nvSpPr>
            <p:cNvPr id="32" name="Shape 634">
              <a:extLst>
                <a:ext uri="{FF2B5EF4-FFF2-40B4-BE49-F238E27FC236}">
                  <a16:creationId xmlns:a16="http://schemas.microsoft.com/office/drawing/2014/main" id="{8C63DF95-20CA-45C3-B9C8-3978774FAE2C}"/>
                </a:ext>
              </a:extLst>
            </p:cNvPr>
            <p:cNvSpPr/>
            <p:nvPr/>
          </p:nvSpPr>
          <p:spPr>
            <a:xfrm>
              <a:off x="6107250" y="1824850"/>
              <a:ext cx="84650" cy="84650"/>
            </a:xfrm>
            <a:custGeom>
              <a:avLst/>
              <a:gdLst/>
              <a:ahLst/>
              <a:cxnLst/>
              <a:rect l="0" t="0" r="0" b="0"/>
              <a:pathLst>
                <a:path w="3386" h="3386" fill="none" extrusionOk="0">
                  <a:moveTo>
                    <a:pt x="3362" y="1388"/>
                  </a:moveTo>
                  <a:lnTo>
                    <a:pt x="3362" y="1388"/>
                  </a:lnTo>
                  <a:lnTo>
                    <a:pt x="3386" y="1680"/>
                  </a:lnTo>
                  <a:lnTo>
                    <a:pt x="3386" y="1680"/>
                  </a:lnTo>
                  <a:lnTo>
                    <a:pt x="3386" y="1851"/>
                  </a:lnTo>
                  <a:lnTo>
                    <a:pt x="3362" y="2021"/>
                  </a:lnTo>
                  <a:lnTo>
                    <a:pt x="3313" y="2192"/>
                  </a:lnTo>
                  <a:lnTo>
                    <a:pt x="3264" y="2338"/>
                  </a:lnTo>
                  <a:lnTo>
                    <a:pt x="3191" y="2484"/>
                  </a:lnTo>
                  <a:lnTo>
                    <a:pt x="3118" y="2630"/>
                  </a:lnTo>
                  <a:lnTo>
                    <a:pt x="3021" y="2776"/>
                  </a:lnTo>
                  <a:lnTo>
                    <a:pt x="2899" y="2898"/>
                  </a:lnTo>
                  <a:lnTo>
                    <a:pt x="2777" y="2996"/>
                  </a:lnTo>
                  <a:lnTo>
                    <a:pt x="2655" y="3093"/>
                  </a:lnTo>
                  <a:lnTo>
                    <a:pt x="2509" y="3191"/>
                  </a:lnTo>
                  <a:lnTo>
                    <a:pt x="2363" y="3239"/>
                  </a:lnTo>
                  <a:lnTo>
                    <a:pt x="2217" y="3312"/>
                  </a:lnTo>
                  <a:lnTo>
                    <a:pt x="2046" y="3337"/>
                  </a:lnTo>
                  <a:lnTo>
                    <a:pt x="1876" y="3385"/>
                  </a:lnTo>
                  <a:lnTo>
                    <a:pt x="1706" y="3385"/>
                  </a:lnTo>
                  <a:lnTo>
                    <a:pt x="1706" y="3385"/>
                  </a:lnTo>
                  <a:lnTo>
                    <a:pt x="1535" y="3385"/>
                  </a:lnTo>
                  <a:lnTo>
                    <a:pt x="1365" y="3337"/>
                  </a:lnTo>
                  <a:lnTo>
                    <a:pt x="1194" y="3312"/>
                  </a:lnTo>
                  <a:lnTo>
                    <a:pt x="1048" y="3239"/>
                  </a:lnTo>
                  <a:lnTo>
                    <a:pt x="902" y="3191"/>
                  </a:lnTo>
                  <a:lnTo>
                    <a:pt x="756" y="3093"/>
                  </a:lnTo>
                  <a:lnTo>
                    <a:pt x="634" y="2996"/>
                  </a:lnTo>
                  <a:lnTo>
                    <a:pt x="512" y="2898"/>
                  </a:lnTo>
                  <a:lnTo>
                    <a:pt x="390" y="2776"/>
                  </a:lnTo>
                  <a:lnTo>
                    <a:pt x="293" y="2630"/>
                  </a:lnTo>
                  <a:lnTo>
                    <a:pt x="220" y="2484"/>
                  </a:lnTo>
                  <a:lnTo>
                    <a:pt x="147" y="2338"/>
                  </a:lnTo>
                  <a:lnTo>
                    <a:pt x="74" y="2192"/>
                  </a:lnTo>
                  <a:lnTo>
                    <a:pt x="49" y="2021"/>
                  </a:lnTo>
                  <a:lnTo>
                    <a:pt x="25" y="1851"/>
                  </a:lnTo>
                  <a:lnTo>
                    <a:pt x="1" y="1680"/>
                  </a:lnTo>
                  <a:lnTo>
                    <a:pt x="1" y="1680"/>
                  </a:lnTo>
                  <a:lnTo>
                    <a:pt x="25" y="1510"/>
                  </a:lnTo>
                  <a:lnTo>
                    <a:pt x="49" y="1340"/>
                  </a:lnTo>
                  <a:lnTo>
                    <a:pt x="74" y="1193"/>
                  </a:lnTo>
                  <a:lnTo>
                    <a:pt x="147" y="1023"/>
                  </a:lnTo>
                  <a:lnTo>
                    <a:pt x="220" y="877"/>
                  </a:lnTo>
                  <a:lnTo>
                    <a:pt x="293" y="731"/>
                  </a:lnTo>
                  <a:lnTo>
                    <a:pt x="390" y="609"/>
                  </a:lnTo>
                  <a:lnTo>
                    <a:pt x="512" y="487"/>
                  </a:lnTo>
                  <a:lnTo>
                    <a:pt x="634" y="390"/>
                  </a:lnTo>
                  <a:lnTo>
                    <a:pt x="756" y="292"/>
                  </a:lnTo>
                  <a:lnTo>
                    <a:pt x="902" y="195"/>
                  </a:lnTo>
                  <a:lnTo>
                    <a:pt x="1048" y="122"/>
                  </a:lnTo>
                  <a:lnTo>
                    <a:pt x="1194" y="73"/>
                  </a:lnTo>
                  <a:lnTo>
                    <a:pt x="1365" y="24"/>
                  </a:lnTo>
                  <a:lnTo>
                    <a:pt x="1535" y="0"/>
                  </a:lnTo>
                  <a:lnTo>
                    <a:pt x="1706" y="0"/>
                  </a:lnTo>
                  <a:lnTo>
                    <a:pt x="1706" y="0"/>
                  </a:lnTo>
                  <a:lnTo>
                    <a:pt x="1998" y="24"/>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solidFill>
                  <a:schemeClr val="accent2"/>
                </a:solidFill>
              </a:endParaRPr>
            </a:p>
          </p:txBody>
        </p:sp>
        <p:sp>
          <p:nvSpPr>
            <p:cNvPr id="33" name="Shape 635">
              <a:extLst>
                <a:ext uri="{FF2B5EF4-FFF2-40B4-BE49-F238E27FC236}">
                  <a16:creationId xmlns:a16="http://schemas.microsoft.com/office/drawing/2014/main" id="{BC2F4953-4B4C-4B90-BBBA-EE9C42DB550B}"/>
                </a:ext>
              </a:extLst>
            </p:cNvPr>
            <p:cNvSpPr/>
            <p:nvPr/>
          </p:nvSpPr>
          <p:spPr>
            <a:xfrm>
              <a:off x="6058550" y="1776125"/>
              <a:ext cx="182075" cy="182075"/>
            </a:xfrm>
            <a:custGeom>
              <a:avLst/>
              <a:gdLst/>
              <a:ahLst/>
              <a:cxnLst/>
              <a:rect l="0" t="0" r="0" b="0"/>
              <a:pathLst>
                <a:path w="7283" h="7283" fill="none" extrusionOk="0">
                  <a:moveTo>
                    <a:pt x="5431" y="463"/>
                  </a:moveTo>
                  <a:lnTo>
                    <a:pt x="5431" y="463"/>
                  </a:lnTo>
                  <a:lnTo>
                    <a:pt x="5042" y="269"/>
                  </a:lnTo>
                  <a:lnTo>
                    <a:pt x="4823" y="195"/>
                  </a:lnTo>
                  <a:lnTo>
                    <a:pt x="4603" y="122"/>
                  </a:lnTo>
                  <a:lnTo>
                    <a:pt x="4360" y="74"/>
                  </a:lnTo>
                  <a:lnTo>
                    <a:pt x="4141" y="25"/>
                  </a:lnTo>
                  <a:lnTo>
                    <a:pt x="3897" y="1"/>
                  </a:lnTo>
                  <a:lnTo>
                    <a:pt x="3654" y="1"/>
                  </a:lnTo>
                  <a:lnTo>
                    <a:pt x="3654" y="1"/>
                  </a:lnTo>
                  <a:lnTo>
                    <a:pt x="3288" y="25"/>
                  </a:lnTo>
                  <a:lnTo>
                    <a:pt x="2923" y="74"/>
                  </a:lnTo>
                  <a:lnTo>
                    <a:pt x="2558" y="147"/>
                  </a:lnTo>
                  <a:lnTo>
                    <a:pt x="2241" y="293"/>
                  </a:lnTo>
                  <a:lnTo>
                    <a:pt x="1924" y="439"/>
                  </a:lnTo>
                  <a:lnTo>
                    <a:pt x="1608" y="609"/>
                  </a:lnTo>
                  <a:lnTo>
                    <a:pt x="1340" y="829"/>
                  </a:lnTo>
                  <a:lnTo>
                    <a:pt x="1072" y="1072"/>
                  </a:lnTo>
                  <a:lnTo>
                    <a:pt x="828" y="1316"/>
                  </a:lnTo>
                  <a:lnTo>
                    <a:pt x="633" y="1608"/>
                  </a:lnTo>
                  <a:lnTo>
                    <a:pt x="439" y="1900"/>
                  </a:lnTo>
                  <a:lnTo>
                    <a:pt x="293" y="2217"/>
                  </a:lnTo>
                  <a:lnTo>
                    <a:pt x="171" y="2558"/>
                  </a:lnTo>
                  <a:lnTo>
                    <a:pt x="73" y="2899"/>
                  </a:lnTo>
                  <a:lnTo>
                    <a:pt x="25" y="3264"/>
                  </a:lnTo>
                  <a:lnTo>
                    <a:pt x="0" y="3629"/>
                  </a:lnTo>
                  <a:lnTo>
                    <a:pt x="0" y="3629"/>
                  </a:lnTo>
                  <a:lnTo>
                    <a:pt x="25" y="4019"/>
                  </a:lnTo>
                  <a:lnTo>
                    <a:pt x="73" y="4360"/>
                  </a:lnTo>
                  <a:lnTo>
                    <a:pt x="171" y="4725"/>
                  </a:lnTo>
                  <a:lnTo>
                    <a:pt x="293" y="5066"/>
                  </a:lnTo>
                  <a:lnTo>
                    <a:pt x="439" y="5383"/>
                  </a:lnTo>
                  <a:lnTo>
                    <a:pt x="633" y="5675"/>
                  </a:lnTo>
                  <a:lnTo>
                    <a:pt x="828" y="5943"/>
                  </a:lnTo>
                  <a:lnTo>
                    <a:pt x="1072" y="6211"/>
                  </a:lnTo>
                  <a:lnTo>
                    <a:pt x="1340" y="6455"/>
                  </a:lnTo>
                  <a:lnTo>
                    <a:pt x="1608" y="6650"/>
                  </a:lnTo>
                  <a:lnTo>
                    <a:pt x="1924" y="6844"/>
                  </a:lnTo>
                  <a:lnTo>
                    <a:pt x="2241" y="6990"/>
                  </a:lnTo>
                  <a:lnTo>
                    <a:pt x="2558" y="7112"/>
                  </a:lnTo>
                  <a:lnTo>
                    <a:pt x="2923" y="7210"/>
                  </a:lnTo>
                  <a:lnTo>
                    <a:pt x="3288" y="7258"/>
                  </a:lnTo>
                  <a:lnTo>
                    <a:pt x="3654" y="7283"/>
                  </a:lnTo>
                  <a:lnTo>
                    <a:pt x="3654" y="7283"/>
                  </a:lnTo>
                  <a:lnTo>
                    <a:pt x="4019" y="7258"/>
                  </a:lnTo>
                  <a:lnTo>
                    <a:pt x="4384" y="7210"/>
                  </a:lnTo>
                  <a:lnTo>
                    <a:pt x="4725" y="7112"/>
                  </a:lnTo>
                  <a:lnTo>
                    <a:pt x="5066" y="6990"/>
                  </a:lnTo>
                  <a:lnTo>
                    <a:pt x="5383" y="6844"/>
                  </a:lnTo>
                  <a:lnTo>
                    <a:pt x="5675" y="6650"/>
                  </a:lnTo>
                  <a:lnTo>
                    <a:pt x="5967" y="6455"/>
                  </a:lnTo>
                  <a:lnTo>
                    <a:pt x="6235" y="6211"/>
                  </a:lnTo>
                  <a:lnTo>
                    <a:pt x="6454" y="5943"/>
                  </a:lnTo>
                  <a:lnTo>
                    <a:pt x="6674" y="5675"/>
                  </a:lnTo>
                  <a:lnTo>
                    <a:pt x="6844" y="5383"/>
                  </a:lnTo>
                  <a:lnTo>
                    <a:pt x="7014" y="5066"/>
                  </a:lnTo>
                  <a:lnTo>
                    <a:pt x="7136" y="4725"/>
                  </a:lnTo>
                  <a:lnTo>
                    <a:pt x="7209" y="4360"/>
                  </a:lnTo>
                  <a:lnTo>
                    <a:pt x="7282" y="4019"/>
                  </a:lnTo>
                  <a:lnTo>
                    <a:pt x="7282" y="3629"/>
                  </a:lnTo>
                  <a:lnTo>
                    <a:pt x="7282" y="3629"/>
                  </a:lnTo>
                  <a:lnTo>
                    <a:pt x="7282" y="3386"/>
                  </a:lnTo>
                  <a:lnTo>
                    <a:pt x="7258" y="3167"/>
                  </a:lnTo>
                  <a:lnTo>
                    <a:pt x="7234" y="2923"/>
                  </a:lnTo>
                  <a:lnTo>
                    <a:pt x="7161" y="2704"/>
                  </a:lnTo>
                  <a:lnTo>
                    <a:pt x="7112" y="2485"/>
                  </a:lnTo>
                  <a:lnTo>
                    <a:pt x="7014" y="2266"/>
                  </a:lnTo>
                  <a:lnTo>
                    <a:pt x="6820" y="1852"/>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solidFill>
                  <a:schemeClr val="accent2"/>
                </a:solidFill>
              </a:endParaRPr>
            </a:p>
          </p:txBody>
        </p:sp>
        <p:sp>
          <p:nvSpPr>
            <p:cNvPr id="34" name="Shape 636">
              <a:extLst>
                <a:ext uri="{FF2B5EF4-FFF2-40B4-BE49-F238E27FC236}">
                  <a16:creationId xmlns:a16="http://schemas.microsoft.com/office/drawing/2014/main" id="{B909C533-5819-46B5-9B5D-EE88750598EE}"/>
                </a:ext>
              </a:extLst>
            </p:cNvPr>
            <p:cNvSpPr/>
            <p:nvPr/>
          </p:nvSpPr>
          <p:spPr>
            <a:xfrm>
              <a:off x="5971475" y="2001400"/>
              <a:ext cx="74925" cy="70675"/>
            </a:xfrm>
            <a:custGeom>
              <a:avLst/>
              <a:gdLst/>
              <a:ahLst/>
              <a:cxnLst/>
              <a:rect l="0" t="0" r="0" b="0"/>
              <a:pathLst>
                <a:path w="2997" h="2827" fill="none" extrusionOk="0">
                  <a:moveTo>
                    <a:pt x="1462" y="1"/>
                  </a:moveTo>
                  <a:lnTo>
                    <a:pt x="293" y="1170"/>
                  </a:lnTo>
                  <a:lnTo>
                    <a:pt x="293" y="1170"/>
                  </a:lnTo>
                  <a:lnTo>
                    <a:pt x="171" y="1316"/>
                  </a:lnTo>
                  <a:lnTo>
                    <a:pt x="74" y="1487"/>
                  </a:lnTo>
                  <a:lnTo>
                    <a:pt x="25" y="1657"/>
                  </a:lnTo>
                  <a:lnTo>
                    <a:pt x="1" y="1852"/>
                  </a:lnTo>
                  <a:lnTo>
                    <a:pt x="25" y="2047"/>
                  </a:lnTo>
                  <a:lnTo>
                    <a:pt x="74" y="2217"/>
                  </a:lnTo>
                  <a:lnTo>
                    <a:pt x="171" y="2388"/>
                  </a:lnTo>
                  <a:lnTo>
                    <a:pt x="293" y="2534"/>
                  </a:lnTo>
                  <a:lnTo>
                    <a:pt x="293" y="2534"/>
                  </a:lnTo>
                  <a:lnTo>
                    <a:pt x="439" y="2656"/>
                  </a:lnTo>
                  <a:lnTo>
                    <a:pt x="609" y="2753"/>
                  </a:lnTo>
                  <a:lnTo>
                    <a:pt x="804" y="2802"/>
                  </a:lnTo>
                  <a:lnTo>
                    <a:pt x="975" y="2826"/>
                  </a:lnTo>
                  <a:lnTo>
                    <a:pt x="975" y="2826"/>
                  </a:lnTo>
                  <a:lnTo>
                    <a:pt x="1170" y="2802"/>
                  </a:lnTo>
                  <a:lnTo>
                    <a:pt x="1340" y="2753"/>
                  </a:lnTo>
                  <a:lnTo>
                    <a:pt x="1511" y="2656"/>
                  </a:lnTo>
                  <a:lnTo>
                    <a:pt x="1681" y="2534"/>
                  </a:lnTo>
                  <a:lnTo>
                    <a:pt x="2850" y="1365"/>
                  </a:lnTo>
                  <a:lnTo>
                    <a:pt x="2850" y="1365"/>
                  </a:lnTo>
                  <a:lnTo>
                    <a:pt x="2996" y="1194"/>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solidFill>
                  <a:schemeClr val="accent2"/>
                </a:solidFill>
              </a:endParaRPr>
            </a:p>
          </p:txBody>
        </p:sp>
        <p:sp>
          <p:nvSpPr>
            <p:cNvPr id="35" name="Shape 637">
              <a:extLst>
                <a:ext uri="{FF2B5EF4-FFF2-40B4-BE49-F238E27FC236}">
                  <a16:creationId xmlns:a16="http://schemas.microsoft.com/office/drawing/2014/main" id="{B8E44603-02C8-45C3-AFCF-46EBC9134B2A}"/>
                </a:ext>
              </a:extLst>
            </p:cNvPr>
            <p:cNvSpPr/>
            <p:nvPr/>
          </p:nvSpPr>
          <p:spPr>
            <a:xfrm>
              <a:off x="6253375" y="2001400"/>
              <a:ext cx="74325" cy="70675"/>
            </a:xfrm>
            <a:custGeom>
              <a:avLst/>
              <a:gdLst/>
              <a:ahLst/>
              <a:cxnLst/>
              <a:rect l="0" t="0" r="0" b="0"/>
              <a:pathLst>
                <a:path w="2973" h="2827" fill="none" extrusionOk="0">
                  <a:moveTo>
                    <a:pt x="1" y="1194"/>
                  </a:moveTo>
                  <a:lnTo>
                    <a:pt x="1" y="1194"/>
                  </a:lnTo>
                  <a:lnTo>
                    <a:pt x="123" y="1365"/>
                  </a:lnTo>
                  <a:lnTo>
                    <a:pt x="1316" y="2534"/>
                  </a:lnTo>
                  <a:lnTo>
                    <a:pt x="1316" y="2534"/>
                  </a:lnTo>
                  <a:lnTo>
                    <a:pt x="1462" y="2656"/>
                  </a:lnTo>
                  <a:lnTo>
                    <a:pt x="1633" y="2753"/>
                  </a:lnTo>
                  <a:lnTo>
                    <a:pt x="1827" y="2802"/>
                  </a:lnTo>
                  <a:lnTo>
                    <a:pt x="1998" y="2826"/>
                  </a:lnTo>
                  <a:lnTo>
                    <a:pt x="1998" y="2826"/>
                  </a:lnTo>
                  <a:lnTo>
                    <a:pt x="2193" y="2802"/>
                  </a:lnTo>
                  <a:lnTo>
                    <a:pt x="2363" y="2753"/>
                  </a:lnTo>
                  <a:lnTo>
                    <a:pt x="2534" y="2656"/>
                  </a:lnTo>
                  <a:lnTo>
                    <a:pt x="2704" y="2534"/>
                  </a:lnTo>
                  <a:lnTo>
                    <a:pt x="2704" y="2534"/>
                  </a:lnTo>
                  <a:lnTo>
                    <a:pt x="2826" y="2388"/>
                  </a:lnTo>
                  <a:lnTo>
                    <a:pt x="2923" y="2217"/>
                  </a:lnTo>
                  <a:lnTo>
                    <a:pt x="2972" y="2047"/>
                  </a:lnTo>
                  <a:lnTo>
                    <a:pt x="2972" y="1852"/>
                  </a:lnTo>
                  <a:lnTo>
                    <a:pt x="2972" y="1657"/>
                  </a:lnTo>
                  <a:lnTo>
                    <a:pt x="2923" y="1487"/>
                  </a:lnTo>
                  <a:lnTo>
                    <a:pt x="2826" y="1316"/>
                  </a:lnTo>
                  <a:lnTo>
                    <a:pt x="2704" y="1170"/>
                  </a:lnTo>
                  <a:lnTo>
                    <a:pt x="1535" y="1"/>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solidFill>
                  <a:schemeClr val="accent2"/>
                </a:solidFill>
              </a:endParaRPr>
            </a:p>
          </p:txBody>
        </p:sp>
        <p:sp>
          <p:nvSpPr>
            <p:cNvPr id="36" name="Shape 638">
              <a:extLst>
                <a:ext uri="{FF2B5EF4-FFF2-40B4-BE49-F238E27FC236}">
                  <a16:creationId xmlns:a16="http://schemas.microsoft.com/office/drawing/2014/main" id="{F10FA17C-5DE5-44AB-81DB-C83C2A648EC9}"/>
                </a:ext>
              </a:extLst>
            </p:cNvPr>
            <p:cNvSpPr/>
            <p:nvPr/>
          </p:nvSpPr>
          <p:spPr>
            <a:xfrm>
              <a:off x="6137700" y="1623900"/>
              <a:ext cx="250875" cy="255150"/>
            </a:xfrm>
            <a:custGeom>
              <a:avLst/>
              <a:gdLst/>
              <a:ahLst/>
              <a:cxnLst/>
              <a:rect l="0" t="0" r="0" b="0"/>
              <a:pathLst>
                <a:path w="10035" h="10206" fill="none" extrusionOk="0">
                  <a:moveTo>
                    <a:pt x="9718" y="2412"/>
                  </a:moveTo>
                  <a:lnTo>
                    <a:pt x="8671" y="2217"/>
                  </a:lnTo>
                  <a:lnTo>
                    <a:pt x="9694" y="1194"/>
                  </a:lnTo>
                  <a:lnTo>
                    <a:pt x="9694" y="1194"/>
                  </a:lnTo>
                  <a:lnTo>
                    <a:pt x="9767" y="1121"/>
                  </a:lnTo>
                  <a:lnTo>
                    <a:pt x="9815" y="1024"/>
                  </a:lnTo>
                  <a:lnTo>
                    <a:pt x="9840" y="951"/>
                  </a:lnTo>
                  <a:lnTo>
                    <a:pt x="9840" y="853"/>
                  </a:lnTo>
                  <a:lnTo>
                    <a:pt x="9840" y="756"/>
                  </a:lnTo>
                  <a:lnTo>
                    <a:pt x="9815" y="658"/>
                  </a:lnTo>
                  <a:lnTo>
                    <a:pt x="9767" y="585"/>
                  </a:lnTo>
                  <a:lnTo>
                    <a:pt x="9694" y="512"/>
                  </a:lnTo>
                  <a:lnTo>
                    <a:pt x="9694" y="512"/>
                  </a:lnTo>
                  <a:lnTo>
                    <a:pt x="9621" y="439"/>
                  </a:lnTo>
                  <a:lnTo>
                    <a:pt x="9548" y="391"/>
                  </a:lnTo>
                  <a:lnTo>
                    <a:pt x="9450" y="366"/>
                  </a:lnTo>
                  <a:lnTo>
                    <a:pt x="9353" y="366"/>
                  </a:lnTo>
                  <a:lnTo>
                    <a:pt x="9255" y="366"/>
                  </a:lnTo>
                  <a:lnTo>
                    <a:pt x="9182" y="391"/>
                  </a:lnTo>
                  <a:lnTo>
                    <a:pt x="9085" y="439"/>
                  </a:lnTo>
                  <a:lnTo>
                    <a:pt x="9012" y="512"/>
                  </a:lnTo>
                  <a:lnTo>
                    <a:pt x="7867" y="1657"/>
                  </a:lnTo>
                  <a:lnTo>
                    <a:pt x="7867" y="1657"/>
                  </a:lnTo>
                  <a:lnTo>
                    <a:pt x="7818" y="1487"/>
                  </a:lnTo>
                  <a:lnTo>
                    <a:pt x="7599" y="317"/>
                  </a:lnTo>
                  <a:lnTo>
                    <a:pt x="7599" y="317"/>
                  </a:lnTo>
                  <a:lnTo>
                    <a:pt x="7575" y="196"/>
                  </a:lnTo>
                  <a:lnTo>
                    <a:pt x="7526" y="98"/>
                  </a:lnTo>
                  <a:lnTo>
                    <a:pt x="7477" y="50"/>
                  </a:lnTo>
                  <a:lnTo>
                    <a:pt x="7404" y="1"/>
                  </a:lnTo>
                  <a:lnTo>
                    <a:pt x="7331" y="1"/>
                  </a:lnTo>
                  <a:lnTo>
                    <a:pt x="7234" y="25"/>
                  </a:lnTo>
                  <a:lnTo>
                    <a:pt x="7161" y="74"/>
                  </a:lnTo>
                  <a:lnTo>
                    <a:pt x="7063" y="147"/>
                  </a:lnTo>
                  <a:lnTo>
                    <a:pt x="5432" y="1754"/>
                  </a:lnTo>
                  <a:lnTo>
                    <a:pt x="5432" y="1754"/>
                  </a:lnTo>
                  <a:lnTo>
                    <a:pt x="5358" y="1852"/>
                  </a:lnTo>
                  <a:lnTo>
                    <a:pt x="5285" y="1974"/>
                  </a:lnTo>
                  <a:lnTo>
                    <a:pt x="5212" y="2120"/>
                  </a:lnTo>
                  <a:lnTo>
                    <a:pt x="5164" y="2242"/>
                  </a:lnTo>
                  <a:lnTo>
                    <a:pt x="5139" y="2388"/>
                  </a:lnTo>
                  <a:lnTo>
                    <a:pt x="5115" y="2534"/>
                  </a:lnTo>
                  <a:lnTo>
                    <a:pt x="5115" y="2680"/>
                  </a:lnTo>
                  <a:lnTo>
                    <a:pt x="5115" y="2802"/>
                  </a:lnTo>
                  <a:lnTo>
                    <a:pt x="5334" y="3971"/>
                  </a:lnTo>
                  <a:lnTo>
                    <a:pt x="5334" y="3971"/>
                  </a:lnTo>
                  <a:lnTo>
                    <a:pt x="5383" y="4141"/>
                  </a:lnTo>
                  <a:lnTo>
                    <a:pt x="147" y="9378"/>
                  </a:lnTo>
                  <a:lnTo>
                    <a:pt x="147" y="9378"/>
                  </a:lnTo>
                  <a:lnTo>
                    <a:pt x="73" y="9451"/>
                  </a:lnTo>
                  <a:lnTo>
                    <a:pt x="25" y="9548"/>
                  </a:lnTo>
                  <a:lnTo>
                    <a:pt x="0" y="9645"/>
                  </a:lnTo>
                  <a:lnTo>
                    <a:pt x="0" y="9718"/>
                  </a:lnTo>
                  <a:lnTo>
                    <a:pt x="0" y="9816"/>
                  </a:lnTo>
                  <a:lnTo>
                    <a:pt x="25" y="9913"/>
                  </a:lnTo>
                  <a:lnTo>
                    <a:pt x="73" y="9986"/>
                  </a:lnTo>
                  <a:lnTo>
                    <a:pt x="147" y="10059"/>
                  </a:lnTo>
                  <a:lnTo>
                    <a:pt x="147" y="10059"/>
                  </a:lnTo>
                  <a:lnTo>
                    <a:pt x="220" y="10133"/>
                  </a:lnTo>
                  <a:lnTo>
                    <a:pt x="293" y="10181"/>
                  </a:lnTo>
                  <a:lnTo>
                    <a:pt x="390" y="10206"/>
                  </a:lnTo>
                  <a:lnTo>
                    <a:pt x="488" y="10206"/>
                  </a:lnTo>
                  <a:lnTo>
                    <a:pt x="488" y="10206"/>
                  </a:lnTo>
                  <a:lnTo>
                    <a:pt x="585" y="10206"/>
                  </a:lnTo>
                  <a:lnTo>
                    <a:pt x="658" y="10181"/>
                  </a:lnTo>
                  <a:lnTo>
                    <a:pt x="755" y="10133"/>
                  </a:lnTo>
                  <a:lnTo>
                    <a:pt x="828" y="10059"/>
                  </a:lnTo>
                  <a:lnTo>
                    <a:pt x="6187" y="4726"/>
                  </a:lnTo>
                  <a:lnTo>
                    <a:pt x="7234" y="4896"/>
                  </a:lnTo>
                  <a:lnTo>
                    <a:pt x="7234" y="4896"/>
                  </a:lnTo>
                  <a:lnTo>
                    <a:pt x="7356" y="4921"/>
                  </a:lnTo>
                  <a:lnTo>
                    <a:pt x="7502" y="4921"/>
                  </a:lnTo>
                  <a:lnTo>
                    <a:pt x="7624" y="4896"/>
                  </a:lnTo>
                  <a:lnTo>
                    <a:pt x="7770" y="4848"/>
                  </a:lnTo>
                  <a:lnTo>
                    <a:pt x="7916" y="4799"/>
                  </a:lnTo>
                  <a:lnTo>
                    <a:pt x="8038" y="4750"/>
                  </a:lnTo>
                  <a:lnTo>
                    <a:pt x="8159" y="4677"/>
                  </a:lnTo>
                  <a:lnTo>
                    <a:pt x="8257" y="4580"/>
                  </a:lnTo>
                  <a:lnTo>
                    <a:pt x="9889" y="2948"/>
                  </a:lnTo>
                  <a:lnTo>
                    <a:pt x="9889" y="2948"/>
                  </a:lnTo>
                  <a:lnTo>
                    <a:pt x="9962" y="2875"/>
                  </a:lnTo>
                  <a:lnTo>
                    <a:pt x="10010" y="2777"/>
                  </a:lnTo>
                  <a:lnTo>
                    <a:pt x="10035" y="2704"/>
                  </a:lnTo>
                  <a:lnTo>
                    <a:pt x="10010" y="2607"/>
                  </a:lnTo>
                  <a:lnTo>
                    <a:pt x="9986" y="2558"/>
                  </a:lnTo>
                  <a:lnTo>
                    <a:pt x="9913" y="2485"/>
                  </a:lnTo>
                  <a:lnTo>
                    <a:pt x="9815" y="2436"/>
                  </a:lnTo>
                  <a:lnTo>
                    <a:pt x="9718" y="2412"/>
                  </a:lnTo>
                  <a:lnTo>
                    <a:pt x="9718" y="2412"/>
                  </a:lnTo>
                  <a:close/>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dirty="0">
                <a:solidFill>
                  <a:schemeClr val="accent2"/>
                </a:solidFill>
              </a:endParaRPr>
            </a:p>
          </p:txBody>
        </p:sp>
      </p:grpSp>
      <p:sp>
        <p:nvSpPr>
          <p:cNvPr id="27" name="مستطيل مستدير الزوايا 5">
            <a:hlinkClick r:id="rId3" action="ppaction://hlinksldjump"/>
            <a:extLst>
              <a:ext uri="{FF2B5EF4-FFF2-40B4-BE49-F238E27FC236}">
                <a16:creationId xmlns:a16="http://schemas.microsoft.com/office/drawing/2014/main" id="{D466B943-7A06-4ADB-8B37-06D4C56A4898}"/>
              </a:ext>
            </a:extLst>
          </p:cNvPr>
          <p:cNvSpPr/>
          <p:nvPr/>
        </p:nvSpPr>
        <p:spPr>
          <a:xfrm>
            <a:off x="9838921" y="2091018"/>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400" dirty="0">
                <a:solidFill>
                  <a:srgbClr val="3F5378"/>
                </a:solidFill>
                <a:latin typeface="Arial Black" panose="020B0A04020102020204" pitchFamily="34" charset="0"/>
                <a:cs typeface="PT Bold Heading" panose="02010400000000000000" pitchFamily="2" charset="-78"/>
              </a:rPr>
              <a:t>INITIATION ACTIVITY </a:t>
            </a:r>
            <a:endParaRPr lang="ar-BH" sz="1400" dirty="0">
              <a:solidFill>
                <a:srgbClr val="3F5378"/>
              </a:solidFill>
              <a:latin typeface="Arial Black" panose="020B0A04020102020204" pitchFamily="34" charset="0"/>
              <a:cs typeface="PT Bold Heading" panose="02010400000000000000" pitchFamily="2" charset="-78"/>
            </a:endParaRPr>
          </a:p>
        </p:txBody>
      </p:sp>
      <p:sp>
        <p:nvSpPr>
          <p:cNvPr id="37" name="مستطيل مستدير الزوايا 11">
            <a:hlinkClick r:id="rId3" action="ppaction://hlinksldjump"/>
            <a:extLst>
              <a:ext uri="{FF2B5EF4-FFF2-40B4-BE49-F238E27FC236}">
                <a16:creationId xmlns:a16="http://schemas.microsoft.com/office/drawing/2014/main" id="{23D3EE09-8411-4223-ABFE-66C8968A89D0}"/>
              </a:ext>
            </a:extLst>
          </p:cNvPr>
          <p:cNvSpPr/>
          <p:nvPr/>
        </p:nvSpPr>
        <p:spPr>
          <a:xfrm>
            <a:off x="9788336" y="3048697"/>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600" dirty="0">
                <a:solidFill>
                  <a:srgbClr val="3F5378"/>
                </a:solidFill>
                <a:latin typeface="Arial Black" panose="020B0A04020102020204" pitchFamily="34" charset="0"/>
                <a:cs typeface="PT Bold Heading" panose="02010400000000000000" pitchFamily="2" charset="-78"/>
              </a:rPr>
              <a:t>OBJECTIVE 1</a:t>
            </a:r>
            <a:r>
              <a:rPr lang="ar-SA" sz="1600" dirty="0">
                <a:solidFill>
                  <a:srgbClr val="3F5378"/>
                </a:solidFill>
                <a:latin typeface="Arial Black" panose="020B0A04020102020204" pitchFamily="34" charset="0"/>
                <a:cs typeface="PT Bold Heading" panose="02010400000000000000" pitchFamily="2" charset="-78"/>
              </a:rPr>
              <a:t>    </a:t>
            </a:r>
            <a:endParaRPr lang="ar-BH" sz="1600" dirty="0">
              <a:solidFill>
                <a:srgbClr val="3F5378"/>
              </a:solidFill>
              <a:latin typeface="Arial Black" panose="020B0A04020102020204" pitchFamily="34" charset="0"/>
              <a:cs typeface="PT Bold Heading" panose="02010400000000000000" pitchFamily="2" charset="-78"/>
            </a:endParaRPr>
          </a:p>
        </p:txBody>
      </p:sp>
      <p:sp>
        <p:nvSpPr>
          <p:cNvPr id="38" name="مستطيل مستدير الزوايا 12">
            <a:hlinkClick r:id="" action="ppaction://noaction"/>
            <a:extLst>
              <a:ext uri="{FF2B5EF4-FFF2-40B4-BE49-F238E27FC236}">
                <a16:creationId xmlns:a16="http://schemas.microsoft.com/office/drawing/2014/main" id="{C35558C1-9FDC-49BD-A8F5-9241D1C65BC7}"/>
              </a:ext>
            </a:extLst>
          </p:cNvPr>
          <p:cNvSpPr/>
          <p:nvPr/>
        </p:nvSpPr>
        <p:spPr>
          <a:xfrm>
            <a:off x="9804492" y="3895622"/>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600" dirty="0">
                <a:solidFill>
                  <a:srgbClr val="3F5378"/>
                </a:solidFill>
                <a:latin typeface="Arial Black" panose="020B0A04020102020204" pitchFamily="34" charset="0"/>
                <a:cs typeface="PT Bold Heading" panose="02010400000000000000" pitchFamily="2" charset="-78"/>
              </a:rPr>
              <a:t>OBJECTIVE 2</a:t>
            </a:r>
            <a:r>
              <a:rPr lang="ar-SA" sz="1600" dirty="0">
                <a:solidFill>
                  <a:srgbClr val="3F5378"/>
                </a:solidFill>
                <a:latin typeface="Arial Black" panose="020B0A04020102020204" pitchFamily="34" charset="0"/>
                <a:cs typeface="PT Bold Heading" panose="02010400000000000000" pitchFamily="2" charset="-78"/>
              </a:rPr>
              <a:t>    </a:t>
            </a:r>
            <a:endParaRPr lang="ar-BH" sz="1600" dirty="0">
              <a:solidFill>
                <a:srgbClr val="3F5378"/>
              </a:solidFill>
              <a:latin typeface="Arial Black" panose="020B0A04020102020204" pitchFamily="34" charset="0"/>
              <a:cs typeface="PT Bold Heading" panose="02010400000000000000" pitchFamily="2" charset="-78"/>
            </a:endParaRPr>
          </a:p>
        </p:txBody>
      </p:sp>
      <p:sp>
        <p:nvSpPr>
          <p:cNvPr id="40" name="مستطيل مستدير الزوايا 17">
            <a:hlinkClick r:id="" action="ppaction://noaction"/>
            <a:extLst>
              <a:ext uri="{FF2B5EF4-FFF2-40B4-BE49-F238E27FC236}">
                <a16:creationId xmlns:a16="http://schemas.microsoft.com/office/drawing/2014/main" id="{5073015B-1E83-4FE7-BF02-65CBBB9E092C}"/>
              </a:ext>
            </a:extLst>
          </p:cNvPr>
          <p:cNvSpPr/>
          <p:nvPr/>
        </p:nvSpPr>
        <p:spPr>
          <a:xfrm>
            <a:off x="9788336" y="5466308"/>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400" dirty="0">
                <a:solidFill>
                  <a:srgbClr val="3F5378"/>
                </a:solidFill>
                <a:latin typeface="Arial Black" panose="020B0A04020102020204" pitchFamily="34" charset="0"/>
                <a:cs typeface="PT Bold Heading" panose="02010400000000000000" pitchFamily="2" charset="-78"/>
              </a:rPr>
              <a:t>FINAL EVALUATION</a:t>
            </a:r>
            <a:endParaRPr lang="ar-BH" sz="1400" dirty="0">
              <a:solidFill>
                <a:srgbClr val="3F5378"/>
              </a:solidFill>
              <a:latin typeface="Arial Black" panose="020B0A04020102020204" pitchFamily="34" charset="0"/>
              <a:cs typeface="PT Bold Heading" panose="02010400000000000000" pitchFamily="2" charset="-78"/>
            </a:endParaRPr>
          </a:p>
        </p:txBody>
      </p:sp>
      <p:sp>
        <p:nvSpPr>
          <p:cNvPr id="8" name="Rectangle 6">
            <a:extLst>
              <a:ext uri="{FF2B5EF4-FFF2-40B4-BE49-F238E27FC236}">
                <a16:creationId xmlns:a16="http://schemas.microsoft.com/office/drawing/2014/main" id="{604B2B2F-9411-AA9E-A604-4EBD15F18989}"/>
              </a:ext>
            </a:extLst>
          </p:cNvPr>
          <p:cNvSpPr/>
          <p:nvPr/>
        </p:nvSpPr>
        <p:spPr>
          <a:xfrm>
            <a:off x="1248409" y="416917"/>
            <a:ext cx="3281061" cy="604909"/>
          </a:xfrm>
          <a:prstGeom prst="rect">
            <a:avLst/>
          </a:prstGeom>
          <a:solidFill>
            <a:schemeClr val="accent1">
              <a:lumMod val="5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a:spAutoFit/>
          </a:bodyPr>
          <a:lstStyle/>
          <a:p>
            <a:pPr marL="342900" marR="0" lvl="0" indent="-342900" algn="just" rtl="0">
              <a:lnSpc>
                <a:spcPct val="130000"/>
              </a:lnSpc>
              <a:spcBef>
                <a:spcPts val="0"/>
              </a:spcBef>
              <a:buClr>
                <a:srgbClr val="FFFFFF"/>
              </a:buClr>
              <a:buSzPts val="1100"/>
              <a:buFont typeface="Times New Roman" panose="02020603050405020304" pitchFamily="18" charset="0"/>
              <a:buChar char="►"/>
            </a:pPr>
            <a:r>
              <a:rPr lang="en-US" sz="2800" b="1" dirty="0">
                <a:solidFill>
                  <a:srgbClr val="FFFF00"/>
                </a:solidFill>
                <a:effectLst/>
                <a:uFill>
                  <a:solidFill>
                    <a:srgbClr val="5B9BD5"/>
                  </a:solidFill>
                </a:uFill>
                <a:latin typeface="Times New Roman" panose="02020603050405020304" pitchFamily="18" charset="0"/>
                <a:ea typeface="Calibri" panose="020F0502020204030204" pitchFamily="34" charset="0"/>
                <a:cs typeface="Arial" panose="020B0604020202020204" pitchFamily="34" charset="0"/>
              </a:rPr>
              <a:t>EVALUATION</a:t>
            </a:r>
            <a:endParaRPr lang="en-US" sz="2800" b="1" dirty="0">
              <a:solidFill>
                <a:srgbClr val="FFFF00"/>
              </a:solidFill>
              <a:effectLst/>
              <a:uFill>
                <a:solidFill>
                  <a:srgbClr val="5B9BD5"/>
                </a:solidFill>
              </a:uFill>
              <a:latin typeface="Calibri" panose="020F0502020204030204" pitchFamily="34" charset="0"/>
              <a:ea typeface="Calibri" panose="020F0502020204030204" pitchFamily="34" charset="0"/>
              <a:cs typeface="Arial" panose="020B0604020202020204" pitchFamily="34" charset="0"/>
            </a:endParaRPr>
          </a:p>
        </p:txBody>
      </p:sp>
      <p:sp>
        <p:nvSpPr>
          <p:cNvPr id="3" name="مستطيل مستدير الزوايا 11">
            <a:hlinkClick r:id="rId3" action="ppaction://hlinksldjump"/>
            <a:extLst>
              <a:ext uri="{FF2B5EF4-FFF2-40B4-BE49-F238E27FC236}">
                <a16:creationId xmlns:a16="http://schemas.microsoft.com/office/drawing/2014/main" id="{936223CE-E6D3-2F2E-F333-493B663A92CF}"/>
              </a:ext>
            </a:extLst>
          </p:cNvPr>
          <p:cNvSpPr/>
          <p:nvPr/>
        </p:nvSpPr>
        <p:spPr>
          <a:xfrm>
            <a:off x="9804492" y="4697517"/>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600" dirty="0">
                <a:solidFill>
                  <a:srgbClr val="3F5378"/>
                </a:solidFill>
                <a:latin typeface="Arial Black" panose="020B0A04020102020204" pitchFamily="34" charset="0"/>
                <a:cs typeface="PT Bold Heading" panose="02010400000000000000" pitchFamily="2" charset="-78"/>
              </a:rPr>
              <a:t>OBJECTIVE 3</a:t>
            </a:r>
            <a:r>
              <a:rPr lang="ar-SA" sz="1600" dirty="0">
                <a:solidFill>
                  <a:srgbClr val="3F5378"/>
                </a:solidFill>
                <a:latin typeface="Arial Black" panose="020B0A04020102020204" pitchFamily="34" charset="0"/>
                <a:cs typeface="PT Bold Heading" panose="02010400000000000000" pitchFamily="2" charset="-78"/>
              </a:rPr>
              <a:t>    </a:t>
            </a:r>
            <a:endParaRPr lang="ar-BH" sz="1600" dirty="0">
              <a:solidFill>
                <a:srgbClr val="3F5378"/>
              </a:solidFill>
              <a:latin typeface="Arial Black" panose="020B0A04020102020204" pitchFamily="34" charset="0"/>
              <a:cs typeface="PT Bold Heading" panose="02010400000000000000" pitchFamily="2" charset="-78"/>
            </a:endParaRPr>
          </a:p>
        </p:txBody>
      </p:sp>
      <p:grpSp>
        <p:nvGrpSpPr>
          <p:cNvPr id="2" name="Group 1">
            <a:extLst>
              <a:ext uri="{FF2B5EF4-FFF2-40B4-BE49-F238E27FC236}">
                <a16:creationId xmlns:a16="http://schemas.microsoft.com/office/drawing/2014/main" id="{BC3F1A78-629B-9DDA-F0CC-085F8E4AB9F9}"/>
              </a:ext>
            </a:extLst>
          </p:cNvPr>
          <p:cNvGrpSpPr/>
          <p:nvPr/>
        </p:nvGrpSpPr>
        <p:grpSpPr>
          <a:xfrm>
            <a:off x="0" y="6502121"/>
            <a:ext cx="12192000" cy="381000"/>
            <a:chOff x="0" y="6502121"/>
            <a:chExt cx="12192000" cy="381000"/>
          </a:xfrm>
        </p:grpSpPr>
        <p:sp>
          <p:nvSpPr>
            <p:cNvPr id="10" name="TextBox 9">
              <a:extLst>
                <a:ext uri="{FF2B5EF4-FFF2-40B4-BE49-F238E27FC236}">
                  <a16:creationId xmlns:a16="http://schemas.microsoft.com/office/drawing/2014/main" id="{81CD8FB9-A697-753D-47F3-A2D7D3462FC3}"/>
                </a:ext>
              </a:extLst>
            </p:cNvPr>
            <p:cNvSpPr txBox="1"/>
            <p:nvPr/>
          </p:nvSpPr>
          <p:spPr>
            <a:xfrm>
              <a:off x="716844" y="6505941"/>
              <a:ext cx="7798277" cy="307777"/>
            </a:xfrm>
            <a:prstGeom prst="rect">
              <a:avLst/>
            </a:prstGeom>
            <a:noFill/>
          </p:spPr>
          <p:txBody>
            <a:bodyPr wrap="square" rtlCol="1">
              <a:spAutoFit/>
            </a:bodyPr>
            <a:lstStyle/>
            <a:p>
              <a:r>
                <a:rPr lang="en-US" sz="1400" b="1" dirty="0">
                  <a:solidFill>
                    <a:srgbClr val="002060"/>
                  </a:solidFill>
                  <a:latin typeface="Sakkal Majalla" panose="02000000000000000000" pitchFamily="2" charset="-78"/>
                  <a:cs typeface="Sakkal Majalla" panose="02000000000000000000" pitchFamily="2" charset="-78"/>
                </a:rPr>
                <a:t>FIN 316/806                                                   UNIT 5                                                            Financial Ratio Analysis</a:t>
              </a:r>
              <a:endParaRPr lang="ar-SA" sz="1400" b="1" dirty="0">
                <a:solidFill>
                  <a:srgbClr val="002060"/>
                </a:solidFill>
                <a:latin typeface="Sakkal Majalla" panose="02000000000000000000" pitchFamily="2" charset="-78"/>
                <a:cs typeface="Sakkal Majalla" panose="02000000000000000000" pitchFamily="2" charset="-78"/>
              </a:endParaRPr>
            </a:p>
          </p:txBody>
        </p:sp>
        <p:grpSp>
          <p:nvGrpSpPr>
            <p:cNvPr id="11" name="Group 10">
              <a:extLst>
                <a:ext uri="{FF2B5EF4-FFF2-40B4-BE49-F238E27FC236}">
                  <a16:creationId xmlns:a16="http://schemas.microsoft.com/office/drawing/2014/main" id="{163A17F3-7C67-806E-746B-0057C67654D6}"/>
                </a:ext>
              </a:extLst>
            </p:cNvPr>
            <p:cNvGrpSpPr/>
            <p:nvPr/>
          </p:nvGrpSpPr>
          <p:grpSpPr>
            <a:xfrm>
              <a:off x="0" y="6502121"/>
              <a:ext cx="12192000" cy="381000"/>
              <a:chOff x="0" y="6502121"/>
              <a:chExt cx="12192000" cy="381000"/>
            </a:xfrm>
          </p:grpSpPr>
          <p:cxnSp>
            <p:nvCxnSpPr>
              <p:cNvPr id="12" name="Straight Connector 11">
                <a:extLst>
                  <a:ext uri="{FF2B5EF4-FFF2-40B4-BE49-F238E27FC236}">
                    <a16:creationId xmlns:a16="http://schemas.microsoft.com/office/drawing/2014/main" id="{F6EF2259-F947-C123-B796-D21A24D2B9EA}"/>
                  </a:ext>
                </a:extLst>
              </p:cNvPr>
              <p:cNvCxnSpPr/>
              <p:nvPr/>
            </p:nvCxnSpPr>
            <p:spPr>
              <a:xfrm flipV="1">
                <a:off x="0" y="6539345"/>
                <a:ext cx="12192000" cy="521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3" name="Rectangle 12">
                <a:extLst>
                  <a:ext uri="{FF2B5EF4-FFF2-40B4-BE49-F238E27FC236}">
                    <a16:creationId xmlns:a16="http://schemas.microsoft.com/office/drawing/2014/main" id="{08F20D96-8868-6175-067A-2A84693B5534}"/>
                  </a:ext>
                </a:extLst>
              </p:cNvPr>
              <p:cNvSpPr>
                <a:spLocks/>
              </p:cNvSpPr>
              <p:nvPr/>
            </p:nvSpPr>
            <p:spPr>
              <a:xfrm>
                <a:off x="7703229" y="6502121"/>
                <a:ext cx="4106028" cy="381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r">
                  <a:lnSpc>
                    <a:spcPct val="106000"/>
                  </a:lnSpc>
                  <a:spcBef>
                    <a:spcPts val="0"/>
                  </a:spcBef>
                  <a:spcAft>
                    <a:spcPts val="800"/>
                  </a:spcAft>
                </a:pP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وزارة التربية والتعليم –</a:t>
                </a:r>
                <a:r>
                  <a:rPr lang="ar-SA"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العام الدراسي </a:t>
                </a: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202</a:t>
                </a:r>
                <a:r>
                  <a:rPr lang="ar-SA"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2</a:t>
                </a: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-202</a:t>
                </a:r>
                <a:r>
                  <a:rPr lang="ar-SA"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3</a:t>
                </a: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م</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grpSp>
      </p:grpSp>
      <p:graphicFrame>
        <p:nvGraphicFramePr>
          <p:cNvPr id="7" name="Table 6">
            <a:extLst>
              <a:ext uri="{FF2B5EF4-FFF2-40B4-BE49-F238E27FC236}">
                <a16:creationId xmlns:a16="http://schemas.microsoft.com/office/drawing/2014/main" id="{F8537303-46BE-02D6-45AD-ACB087AE62B7}"/>
              </a:ext>
            </a:extLst>
          </p:cNvPr>
          <p:cNvGraphicFramePr>
            <a:graphicFrameLocks noGrp="1"/>
          </p:cNvGraphicFramePr>
          <p:nvPr>
            <p:extLst>
              <p:ext uri="{D42A27DB-BD31-4B8C-83A1-F6EECF244321}">
                <p14:modId xmlns:p14="http://schemas.microsoft.com/office/powerpoint/2010/main" val="2063513316"/>
              </p:ext>
            </p:extLst>
          </p:nvPr>
        </p:nvGraphicFramePr>
        <p:xfrm>
          <a:off x="4852709" y="1841646"/>
          <a:ext cx="4903534" cy="3624662"/>
        </p:xfrm>
        <a:graphic>
          <a:graphicData uri="http://schemas.openxmlformats.org/drawingml/2006/table">
            <a:tbl>
              <a:tblPr firstRow="1" firstCol="1" bandRow="1">
                <a:tableStyleId>{8799B23B-EC83-4686-B30A-512413B5E67A}</a:tableStyleId>
              </a:tblPr>
              <a:tblGrid>
                <a:gridCol w="1428208">
                  <a:extLst>
                    <a:ext uri="{9D8B030D-6E8A-4147-A177-3AD203B41FA5}">
                      <a16:colId xmlns:a16="http://schemas.microsoft.com/office/drawing/2014/main" val="3447360668"/>
                    </a:ext>
                  </a:extLst>
                </a:gridCol>
                <a:gridCol w="1737115">
                  <a:extLst>
                    <a:ext uri="{9D8B030D-6E8A-4147-A177-3AD203B41FA5}">
                      <a16:colId xmlns:a16="http://schemas.microsoft.com/office/drawing/2014/main" val="3094545970"/>
                    </a:ext>
                  </a:extLst>
                </a:gridCol>
                <a:gridCol w="1738211">
                  <a:extLst>
                    <a:ext uri="{9D8B030D-6E8A-4147-A177-3AD203B41FA5}">
                      <a16:colId xmlns:a16="http://schemas.microsoft.com/office/drawing/2014/main" val="2197753786"/>
                    </a:ext>
                  </a:extLst>
                </a:gridCol>
              </a:tblGrid>
              <a:tr h="763958">
                <a:tc gridSpan="3">
                  <a:txBody>
                    <a:bodyPr/>
                    <a:lstStyle/>
                    <a:p>
                      <a:pPr marL="0" marR="0" algn="ctr" rtl="1">
                        <a:lnSpc>
                          <a:spcPct val="107000"/>
                        </a:lnSpc>
                        <a:spcBef>
                          <a:spcPts val="0"/>
                        </a:spcBef>
                        <a:spcAft>
                          <a:spcPts val="0"/>
                        </a:spcAft>
                        <a:tabLst>
                          <a:tab pos="1533525" algn="l"/>
                        </a:tabLst>
                      </a:pPr>
                      <a:r>
                        <a:rPr lang="en-US" sz="1400" b="1" dirty="0">
                          <a:effectLst/>
                        </a:rPr>
                        <a:t>MTA wholesalers Pvt Ltd</a:t>
                      </a:r>
                    </a:p>
                    <a:p>
                      <a:pPr marL="0" marR="0" algn="ctr" rtl="1">
                        <a:lnSpc>
                          <a:spcPct val="107000"/>
                        </a:lnSpc>
                        <a:spcBef>
                          <a:spcPts val="0"/>
                        </a:spcBef>
                        <a:spcAft>
                          <a:spcPts val="0"/>
                        </a:spcAft>
                        <a:tabLst>
                          <a:tab pos="1533525" algn="l"/>
                        </a:tabLst>
                      </a:pPr>
                      <a:r>
                        <a:rPr lang="en-US" sz="1400" b="1" dirty="0">
                          <a:effectLst/>
                        </a:rPr>
                        <a:t>Summarized results from financial statements</a:t>
                      </a:r>
                      <a:endParaRPr lang="en-US" sz="14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317166800"/>
                  </a:ext>
                </a:extLst>
              </a:tr>
              <a:tr h="373341">
                <a:tc>
                  <a:txBody>
                    <a:bodyPr/>
                    <a:lstStyle/>
                    <a:p>
                      <a:pPr marL="0" marR="0" algn="ctr" rtl="1">
                        <a:lnSpc>
                          <a:spcPct val="107000"/>
                        </a:lnSpc>
                        <a:spcBef>
                          <a:spcPts val="0"/>
                        </a:spcBef>
                        <a:spcAft>
                          <a:spcPts val="0"/>
                        </a:spcAft>
                        <a:tabLst>
                          <a:tab pos="1533525" algn="l"/>
                        </a:tabLst>
                      </a:pPr>
                      <a:r>
                        <a:rPr lang="en-US" sz="1400" b="1" dirty="0">
                          <a:effectLst/>
                        </a:rPr>
                        <a:t> </a:t>
                      </a:r>
                      <a:endParaRPr lang="en-US" sz="14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07000"/>
                        </a:lnSpc>
                        <a:spcBef>
                          <a:spcPts val="0"/>
                        </a:spcBef>
                        <a:spcAft>
                          <a:spcPts val="0"/>
                        </a:spcAft>
                        <a:tabLst>
                          <a:tab pos="1533525" algn="l"/>
                        </a:tabLst>
                      </a:pPr>
                      <a:r>
                        <a:rPr lang="en-US" sz="1400" b="1">
                          <a:effectLst/>
                        </a:rPr>
                        <a:t>Year 10 BD (000)</a:t>
                      </a:r>
                      <a:endParaRPr lang="en-US" sz="14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07000"/>
                        </a:lnSpc>
                        <a:spcBef>
                          <a:spcPts val="0"/>
                        </a:spcBef>
                        <a:spcAft>
                          <a:spcPts val="0"/>
                        </a:spcAft>
                        <a:tabLst>
                          <a:tab pos="1533525" algn="l"/>
                        </a:tabLst>
                      </a:pPr>
                      <a:r>
                        <a:rPr lang="en-US" sz="1400" b="1">
                          <a:effectLst/>
                        </a:rPr>
                        <a:t>Year 11 BD (000)</a:t>
                      </a:r>
                      <a:endParaRPr lang="en-US" sz="14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827296531"/>
                  </a:ext>
                </a:extLst>
              </a:tr>
              <a:tr h="373341">
                <a:tc>
                  <a:txBody>
                    <a:bodyPr/>
                    <a:lstStyle/>
                    <a:p>
                      <a:pPr marL="0" marR="0" algn="ctr" rtl="1">
                        <a:lnSpc>
                          <a:spcPct val="107000"/>
                        </a:lnSpc>
                        <a:spcBef>
                          <a:spcPts val="0"/>
                        </a:spcBef>
                        <a:spcAft>
                          <a:spcPts val="0"/>
                        </a:spcAft>
                        <a:tabLst>
                          <a:tab pos="1533525" algn="l"/>
                        </a:tabLst>
                      </a:pPr>
                      <a:r>
                        <a:rPr lang="en-US" sz="1400" b="1">
                          <a:effectLst/>
                        </a:rPr>
                        <a:t>Revenue</a:t>
                      </a:r>
                      <a:endParaRPr lang="en-US" sz="14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07000"/>
                        </a:lnSpc>
                        <a:spcBef>
                          <a:spcPts val="0"/>
                        </a:spcBef>
                        <a:spcAft>
                          <a:spcPts val="0"/>
                        </a:spcAft>
                        <a:tabLst>
                          <a:tab pos="1533525" algn="l"/>
                        </a:tabLst>
                      </a:pPr>
                      <a:r>
                        <a:rPr lang="en-US" sz="1400" b="1" dirty="0">
                          <a:effectLst/>
                        </a:rPr>
                        <a:t>400</a:t>
                      </a:r>
                      <a:endParaRPr lang="en-US" sz="14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07000"/>
                        </a:lnSpc>
                        <a:spcBef>
                          <a:spcPts val="0"/>
                        </a:spcBef>
                        <a:spcAft>
                          <a:spcPts val="0"/>
                        </a:spcAft>
                        <a:tabLst>
                          <a:tab pos="1533525" algn="l"/>
                        </a:tabLst>
                      </a:pPr>
                      <a:r>
                        <a:rPr lang="en-US" sz="1400" b="1">
                          <a:effectLst/>
                        </a:rPr>
                        <a:t>420</a:t>
                      </a:r>
                      <a:endParaRPr lang="en-US" sz="14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515899962"/>
                  </a:ext>
                </a:extLst>
              </a:tr>
              <a:tr h="373341">
                <a:tc>
                  <a:txBody>
                    <a:bodyPr/>
                    <a:lstStyle/>
                    <a:p>
                      <a:pPr marL="0" marR="0" algn="ctr" rtl="0">
                        <a:lnSpc>
                          <a:spcPct val="107000"/>
                        </a:lnSpc>
                        <a:spcBef>
                          <a:spcPts val="0"/>
                        </a:spcBef>
                        <a:spcAft>
                          <a:spcPts val="0"/>
                        </a:spcAft>
                        <a:tabLst>
                          <a:tab pos="1533525" algn="l"/>
                        </a:tabLst>
                      </a:pPr>
                      <a:r>
                        <a:rPr lang="en-US" sz="1400" b="1" dirty="0">
                          <a:effectLst/>
                        </a:rPr>
                        <a:t>- Cost of sales</a:t>
                      </a:r>
                      <a:endParaRPr lang="en-US" sz="14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07000"/>
                        </a:lnSpc>
                        <a:spcBef>
                          <a:spcPts val="0"/>
                        </a:spcBef>
                        <a:spcAft>
                          <a:spcPts val="0"/>
                        </a:spcAft>
                        <a:tabLst>
                          <a:tab pos="1533525" algn="l"/>
                        </a:tabLst>
                      </a:pPr>
                      <a:r>
                        <a:rPr lang="en-US" sz="1400" b="1" dirty="0">
                          <a:effectLst/>
                        </a:rPr>
                        <a:t>240</a:t>
                      </a:r>
                      <a:endParaRPr lang="en-US" sz="14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07000"/>
                        </a:lnSpc>
                        <a:spcBef>
                          <a:spcPts val="0"/>
                        </a:spcBef>
                        <a:spcAft>
                          <a:spcPts val="0"/>
                        </a:spcAft>
                        <a:tabLst>
                          <a:tab pos="1533525" algn="l"/>
                        </a:tabLst>
                      </a:pPr>
                      <a:r>
                        <a:rPr lang="en-US" sz="1400" b="1">
                          <a:effectLst/>
                        </a:rPr>
                        <a:t>252</a:t>
                      </a:r>
                      <a:endParaRPr lang="en-US" sz="14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845161458"/>
                  </a:ext>
                </a:extLst>
              </a:tr>
              <a:tr h="373341">
                <a:tc>
                  <a:txBody>
                    <a:bodyPr/>
                    <a:lstStyle/>
                    <a:p>
                      <a:pPr marL="0" marR="0" algn="ctr" rtl="1">
                        <a:lnSpc>
                          <a:spcPct val="107000"/>
                        </a:lnSpc>
                        <a:spcBef>
                          <a:spcPts val="0"/>
                        </a:spcBef>
                        <a:spcAft>
                          <a:spcPts val="0"/>
                        </a:spcAft>
                        <a:tabLst>
                          <a:tab pos="1533525" algn="l"/>
                        </a:tabLst>
                      </a:pPr>
                      <a:r>
                        <a:rPr lang="en-US" sz="1400" b="1" dirty="0">
                          <a:solidFill>
                            <a:srgbClr val="FF0000"/>
                          </a:solidFill>
                          <a:effectLst/>
                        </a:rPr>
                        <a:t> = Gross profit</a:t>
                      </a:r>
                      <a:endParaRPr lang="en-US" sz="1400" b="1" dirty="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07000"/>
                        </a:lnSpc>
                        <a:spcBef>
                          <a:spcPts val="0"/>
                        </a:spcBef>
                        <a:spcAft>
                          <a:spcPts val="0"/>
                        </a:spcAft>
                        <a:tabLst>
                          <a:tab pos="1533525" algn="l"/>
                        </a:tabLst>
                      </a:pPr>
                      <a:r>
                        <a:rPr lang="en-US" sz="1400" b="1" dirty="0">
                          <a:solidFill>
                            <a:srgbClr val="FF0000"/>
                          </a:solidFill>
                          <a:effectLst/>
                        </a:rPr>
                        <a:t>140</a:t>
                      </a:r>
                      <a:endParaRPr lang="en-US" sz="1400" b="1" dirty="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07000"/>
                        </a:lnSpc>
                        <a:spcBef>
                          <a:spcPts val="0"/>
                        </a:spcBef>
                        <a:spcAft>
                          <a:spcPts val="0"/>
                        </a:spcAft>
                        <a:tabLst>
                          <a:tab pos="1533525" algn="l"/>
                        </a:tabLst>
                      </a:pPr>
                      <a:r>
                        <a:rPr lang="en-US" sz="1400" b="1" dirty="0">
                          <a:solidFill>
                            <a:srgbClr val="FF0000"/>
                          </a:solidFill>
                          <a:effectLst/>
                        </a:rPr>
                        <a:t>168</a:t>
                      </a:r>
                      <a:endParaRPr lang="en-US" sz="1400" b="1" dirty="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02302463"/>
                  </a:ext>
                </a:extLst>
              </a:tr>
              <a:tr h="373341">
                <a:tc>
                  <a:txBody>
                    <a:bodyPr/>
                    <a:lstStyle/>
                    <a:p>
                      <a:pPr marL="0" marR="0" algn="ctr" rtl="0">
                        <a:lnSpc>
                          <a:spcPct val="107000"/>
                        </a:lnSpc>
                        <a:spcBef>
                          <a:spcPts val="0"/>
                        </a:spcBef>
                        <a:spcAft>
                          <a:spcPts val="0"/>
                        </a:spcAft>
                        <a:tabLst>
                          <a:tab pos="1533525" algn="l"/>
                        </a:tabLst>
                      </a:pPr>
                      <a:r>
                        <a:rPr lang="en-US" sz="1400" b="1" dirty="0">
                          <a:effectLst/>
                        </a:rPr>
                        <a:t> -Overheads </a:t>
                      </a:r>
                      <a:endParaRPr lang="en-US" sz="14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07000"/>
                        </a:lnSpc>
                        <a:spcBef>
                          <a:spcPts val="0"/>
                        </a:spcBef>
                        <a:spcAft>
                          <a:spcPts val="0"/>
                        </a:spcAft>
                        <a:tabLst>
                          <a:tab pos="1533525" algn="l"/>
                        </a:tabLst>
                      </a:pPr>
                      <a:r>
                        <a:rPr lang="en-US" sz="1400" b="1">
                          <a:effectLst/>
                        </a:rPr>
                        <a:t>130</a:t>
                      </a:r>
                      <a:endParaRPr lang="en-US" sz="14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07000"/>
                        </a:lnSpc>
                        <a:spcBef>
                          <a:spcPts val="0"/>
                        </a:spcBef>
                        <a:spcAft>
                          <a:spcPts val="0"/>
                        </a:spcAft>
                        <a:tabLst>
                          <a:tab pos="1533525" algn="l"/>
                        </a:tabLst>
                      </a:pPr>
                      <a:r>
                        <a:rPr lang="en-US" sz="1400" b="1">
                          <a:effectLst/>
                        </a:rPr>
                        <a:t>147</a:t>
                      </a:r>
                      <a:endParaRPr lang="en-US" sz="14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844167028"/>
                  </a:ext>
                </a:extLst>
              </a:tr>
              <a:tr h="620658">
                <a:tc>
                  <a:txBody>
                    <a:bodyPr/>
                    <a:lstStyle/>
                    <a:p>
                      <a:pPr marL="0" marR="0" algn="ctr" rtl="1">
                        <a:lnSpc>
                          <a:spcPct val="107000"/>
                        </a:lnSpc>
                        <a:spcBef>
                          <a:spcPts val="0"/>
                        </a:spcBef>
                        <a:spcAft>
                          <a:spcPts val="0"/>
                        </a:spcAft>
                        <a:tabLst>
                          <a:tab pos="1533525" algn="l"/>
                        </a:tabLst>
                      </a:pPr>
                      <a:r>
                        <a:rPr lang="en-US" sz="1400" b="1" dirty="0">
                          <a:solidFill>
                            <a:srgbClr val="FF0000"/>
                          </a:solidFill>
                          <a:effectLst/>
                        </a:rPr>
                        <a:t>= Profit for the year</a:t>
                      </a:r>
                      <a:endParaRPr lang="en-US" sz="1400" b="1" dirty="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07000"/>
                        </a:lnSpc>
                        <a:spcBef>
                          <a:spcPts val="0"/>
                        </a:spcBef>
                        <a:spcAft>
                          <a:spcPts val="0"/>
                        </a:spcAft>
                        <a:tabLst>
                          <a:tab pos="1533525" algn="l"/>
                        </a:tabLst>
                      </a:pPr>
                      <a:r>
                        <a:rPr lang="en-US" sz="1400" b="1" dirty="0">
                          <a:solidFill>
                            <a:srgbClr val="FF0000"/>
                          </a:solidFill>
                          <a:effectLst/>
                          <a:latin typeface="Calibri" panose="020F0502020204030204" pitchFamily="34" charset="0"/>
                          <a:ea typeface="Calibri" panose="020F0502020204030204" pitchFamily="34" charset="0"/>
                          <a:cs typeface="Arial" panose="020B0604020202020204" pitchFamily="34" charset="0"/>
                        </a:rPr>
                        <a:t>10</a:t>
                      </a:r>
                    </a:p>
                  </a:txBody>
                  <a:tcPr marL="68580" marR="68580" marT="0" marB="0"/>
                </a:tc>
                <a:tc>
                  <a:txBody>
                    <a:bodyPr/>
                    <a:lstStyle/>
                    <a:p>
                      <a:pPr marL="0" marR="0" algn="ctr" rtl="1">
                        <a:lnSpc>
                          <a:spcPct val="107000"/>
                        </a:lnSpc>
                        <a:spcBef>
                          <a:spcPts val="0"/>
                        </a:spcBef>
                        <a:spcAft>
                          <a:spcPts val="0"/>
                        </a:spcAft>
                        <a:tabLst>
                          <a:tab pos="1533525" algn="l"/>
                        </a:tabLst>
                      </a:pPr>
                      <a:r>
                        <a:rPr lang="en-US" sz="1400" b="1" dirty="0">
                          <a:solidFill>
                            <a:srgbClr val="FF0000"/>
                          </a:solidFill>
                          <a:effectLst/>
                        </a:rPr>
                        <a:t>21</a:t>
                      </a:r>
                      <a:endParaRPr lang="en-US" sz="1400" b="1" dirty="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696856598"/>
                  </a:ext>
                </a:extLst>
              </a:tr>
              <a:tr h="373341">
                <a:tc>
                  <a:txBody>
                    <a:bodyPr/>
                    <a:lstStyle/>
                    <a:p>
                      <a:pPr marL="0" marR="0" algn="ctr" rtl="1">
                        <a:lnSpc>
                          <a:spcPct val="107000"/>
                        </a:lnSpc>
                        <a:spcBef>
                          <a:spcPts val="0"/>
                        </a:spcBef>
                        <a:spcAft>
                          <a:spcPts val="0"/>
                        </a:spcAft>
                        <a:tabLst>
                          <a:tab pos="1533525" algn="l"/>
                        </a:tabLst>
                      </a:pPr>
                      <a:r>
                        <a:rPr lang="en-US" sz="1400" b="1" dirty="0">
                          <a:effectLst/>
                        </a:rPr>
                        <a:t>Capital employed</a:t>
                      </a:r>
                      <a:endParaRPr lang="en-US" sz="14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07000"/>
                        </a:lnSpc>
                        <a:spcBef>
                          <a:spcPts val="0"/>
                        </a:spcBef>
                        <a:spcAft>
                          <a:spcPts val="0"/>
                        </a:spcAft>
                        <a:tabLst>
                          <a:tab pos="1533525" algn="l"/>
                        </a:tabLst>
                      </a:pPr>
                      <a:r>
                        <a:rPr lang="en-US" sz="1400" b="1">
                          <a:effectLst/>
                        </a:rPr>
                        <a:t>200</a:t>
                      </a:r>
                      <a:endParaRPr lang="en-US" sz="14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07000"/>
                        </a:lnSpc>
                        <a:spcBef>
                          <a:spcPts val="0"/>
                        </a:spcBef>
                        <a:spcAft>
                          <a:spcPts val="0"/>
                        </a:spcAft>
                        <a:tabLst>
                          <a:tab pos="1533525" algn="l"/>
                        </a:tabLst>
                      </a:pPr>
                      <a:r>
                        <a:rPr lang="en-US" sz="1400" b="1" dirty="0">
                          <a:effectLst/>
                        </a:rPr>
                        <a:t>210</a:t>
                      </a:r>
                      <a:endParaRPr lang="en-US" sz="14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574095937"/>
                  </a:ext>
                </a:extLst>
              </a:tr>
            </a:tbl>
          </a:graphicData>
        </a:graphic>
      </p:graphicFrame>
    </p:spTree>
    <p:extLst>
      <p:ext uri="{BB962C8B-B14F-4D97-AF65-F5344CB8AC3E}">
        <p14:creationId xmlns:p14="http://schemas.microsoft.com/office/powerpoint/2010/main" val="738719568"/>
      </p:ext>
    </p:extLst>
  </p:cSld>
  <p:clrMapOvr>
    <a:masterClrMapping/>
  </p:clrMapOvr>
  <mc:AlternateContent xmlns:mc="http://schemas.openxmlformats.org/markup-compatibility/2006" xmlns:p14="http://schemas.microsoft.com/office/powerpoint/2010/main">
    <mc:Choice Requires="p14">
      <p:transition spd="slow" p14:dur="1500" advClick="0">
        <p:split orient="vert"/>
      </p:transition>
    </mc:Choice>
    <mc:Fallback xmlns="">
      <p:transition spd="slow" advClick="0">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0">
                                            <p:txEl>
                                              <p:pRg st="0" end="0"/>
                                            </p:txEl>
                                          </p:spTgt>
                                        </p:tgtEl>
                                        <p:attrNameLst>
                                          <p:attrName>style.visibility</p:attrName>
                                        </p:attrNameLst>
                                      </p:cBhvr>
                                      <p:to>
                                        <p:strVal val="visible"/>
                                      </p:to>
                                    </p:set>
                                    <p:animEffect transition="in" filter="fade">
                                      <p:cBhvr>
                                        <p:cTn id="7" dur="1000"/>
                                        <p:tgtEl>
                                          <p:spTgt spid="20">
                                            <p:txEl>
                                              <p:pRg st="0" end="0"/>
                                            </p:txEl>
                                          </p:spTgt>
                                        </p:tgtEl>
                                      </p:cBhvr>
                                    </p:animEffect>
                                    <p:anim calcmode="lin" valueType="num">
                                      <p:cBhvr>
                                        <p:cTn id="8" dur="1000" fill="hold"/>
                                        <p:tgtEl>
                                          <p:spTgt spid="20">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0">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0">
                                            <p:txEl>
                                              <p:pRg st="1" end="1"/>
                                            </p:txEl>
                                          </p:spTgt>
                                        </p:tgtEl>
                                        <p:attrNameLst>
                                          <p:attrName>style.visibility</p:attrName>
                                        </p:attrNameLst>
                                      </p:cBhvr>
                                      <p:to>
                                        <p:strVal val="visible"/>
                                      </p:to>
                                    </p:set>
                                    <p:animEffect transition="in" filter="fade">
                                      <p:cBhvr>
                                        <p:cTn id="12" dur="1000"/>
                                        <p:tgtEl>
                                          <p:spTgt spid="20">
                                            <p:txEl>
                                              <p:pRg st="1" end="1"/>
                                            </p:txEl>
                                          </p:spTgt>
                                        </p:tgtEl>
                                      </p:cBhvr>
                                    </p:animEffect>
                                    <p:anim calcmode="lin" valueType="num">
                                      <p:cBhvr>
                                        <p:cTn id="13" dur="1000" fill="hold"/>
                                        <p:tgtEl>
                                          <p:spTgt spid="20">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20">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20">
                                            <p:txEl>
                                              <p:pRg st="2" end="2"/>
                                            </p:txEl>
                                          </p:spTgt>
                                        </p:tgtEl>
                                        <p:attrNameLst>
                                          <p:attrName>style.visibility</p:attrName>
                                        </p:attrNameLst>
                                      </p:cBhvr>
                                      <p:to>
                                        <p:strVal val="visible"/>
                                      </p:to>
                                    </p:set>
                                    <p:animEffect transition="in" filter="fade">
                                      <p:cBhvr>
                                        <p:cTn id="17" dur="1000"/>
                                        <p:tgtEl>
                                          <p:spTgt spid="20">
                                            <p:txEl>
                                              <p:pRg st="2" end="2"/>
                                            </p:txEl>
                                          </p:spTgt>
                                        </p:tgtEl>
                                      </p:cBhvr>
                                    </p:animEffect>
                                    <p:anim calcmode="lin" valueType="num">
                                      <p:cBhvr>
                                        <p:cTn id="18" dur="1000" fill="hold"/>
                                        <p:tgtEl>
                                          <p:spTgt spid="20">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20">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20">
                                            <p:txEl>
                                              <p:pRg st="3" end="3"/>
                                            </p:txEl>
                                          </p:spTgt>
                                        </p:tgtEl>
                                        <p:attrNameLst>
                                          <p:attrName>style.visibility</p:attrName>
                                        </p:attrNameLst>
                                      </p:cBhvr>
                                      <p:to>
                                        <p:strVal val="visible"/>
                                      </p:to>
                                    </p:set>
                                    <p:animEffect transition="in" filter="fade">
                                      <p:cBhvr>
                                        <p:cTn id="22" dur="1000"/>
                                        <p:tgtEl>
                                          <p:spTgt spid="20">
                                            <p:txEl>
                                              <p:pRg st="3" end="3"/>
                                            </p:txEl>
                                          </p:spTgt>
                                        </p:tgtEl>
                                      </p:cBhvr>
                                    </p:animEffect>
                                    <p:anim calcmode="lin" valueType="num">
                                      <p:cBhvr>
                                        <p:cTn id="23" dur="1000" fill="hold"/>
                                        <p:tgtEl>
                                          <p:spTgt spid="20">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20">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nodeType="clickEffect">
                                  <p:stCondLst>
                                    <p:cond delay="0"/>
                                  </p:stCondLst>
                                  <p:childTnLst>
                                    <p:set>
                                      <p:cBhvr>
                                        <p:cTn id="28" dur="1" fill="hold">
                                          <p:stCondLst>
                                            <p:cond delay="0"/>
                                          </p:stCondLst>
                                        </p:cTn>
                                        <p:tgtEl>
                                          <p:spTgt spid="7"/>
                                        </p:tgtEl>
                                        <p:attrNameLst>
                                          <p:attrName>style.visibility</p:attrName>
                                        </p:attrNameLst>
                                      </p:cBhvr>
                                      <p:to>
                                        <p:strVal val="visible"/>
                                      </p:to>
                                    </p:set>
                                    <p:animEffect transition="in" filter="fade">
                                      <p:cBhvr>
                                        <p:cTn id="29" dur="1000"/>
                                        <p:tgtEl>
                                          <p:spTgt spid="7"/>
                                        </p:tgtEl>
                                      </p:cBhvr>
                                    </p:animEffect>
                                    <p:anim calcmode="lin" valueType="num">
                                      <p:cBhvr>
                                        <p:cTn id="30" dur="1000" fill="hold"/>
                                        <p:tgtEl>
                                          <p:spTgt spid="7"/>
                                        </p:tgtEl>
                                        <p:attrNameLst>
                                          <p:attrName>ppt_x</p:attrName>
                                        </p:attrNameLst>
                                      </p:cBhvr>
                                      <p:tavLst>
                                        <p:tav tm="0">
                                          <p:val>
                                            <p:strVal val="#ppt_x"/>
                                          </p:val>
                                        </p:tav>
                                        <p:tav tm="100000">
                                          <p:val>
                                            <p:strVal val="#ppt_x"/>
                                          </p:val>
                                        </p:tav>
                                      </p:tavLst>
                                    </p:anim>
                                    <p:anim calcmode="lin" valueType="num">
                                      <p:cBhvr>
                                        <p:cTn id="31"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nodeType="clickEffect">
                                  <p:stCondLst>
                                    <p:cond delay="0"/>
                                  </p:stCondLst>
                                  <p:childTnLst>
                                    <p:set>
                                      <p:cBhvr>
                                        <p:cTn id="35" dur="1" fill="hold">
                                          <p:stCondLst>
                                            <p:cond delay="0"/>
                                          </p:stCondLst>
                                        </p:cTn>
                                        <p:tgtEl>
                                          <p:spTgt spid="20">
                                            <p:txEl>
                                              <p:pRg st="5" end="5"/>
                                            </p:txEl>
                                          </p:spTgt>
                                        </p:tgtEl>
                                        <p:attrNameLst>
                                          <p:attrName>style.visibility</p:attrName>
                                        </p:attrNameLst>
                                      </p:cBhvr>
                                      <p:to>
                                        <p:strVal val="visible"/>
                                      </p:to>
                                    </p:set>
                                    <p:animEffect transition="in" filter="fade">
                                      <p:cBhvr>
                                        <p:cTn id="36" dur="1000"/>
                                        <p:tgtEl>
                                          <p:spTgt spid="20">
                                            <p:txEl>
                                              <p:pRg st="5" end="5"/>
                                            </p:txEl>
                                          </p:spTgt>
                                        </p:tgtEl>
                                      </p:cBhvr>
                                    </p:animEffect>
                                    <p:anim calcmode="lin" valueType="num">
                                      <p:cBhvr>
                                        <p:cTn id="37" dur="1000" fill="hold"/>
                                        <p:tgtEl>
                                          <p:spTgt spid="20">
                                            <p:txEl>
                                              <p:pRg st="5" end="5"/>
                                            </p:txEl>
                                          </p:spTgt>
                                        </p:tgtEl>
                                        <p:attrNameLst>
                                          <p:attrName>ppt_x</p:attrName>
                                        </p:attrNameLst>
                                      </p:cBhvr>
                                      <p:tavLst>
                                        <p:tav tm="0">
                                          <p:val>
                                            <p:strVal val="#ppt_x"/>
                                          </p:val>
                                        </p:tav>
                                        <p:tav tm="100000">
                                          <p:val>
                                            <p:strVal val="#ppt_x"/>
                                          </p:val>
                                        </p:tav>
                                      </p:tavLst>
                                    </p:anim>
                                    <p:anim calcmode="lin" valueType="num">
                                      <p:cBhvr>
                                        <p:cTn id="38" dur="1000" fill="hold"/>
                                        <p:tgtEl>
                                          <p:spTgt spid="20">
                                            <p:txEl>
                                              <p:pRg st="5" end="5"/>
                                            </p:txEl>
                                          </p:spTgt>
                                        </p:tgtEl>
                                        <p:attrNameLst>
                                          <p:attrName>ppt_y</p:attrName>
                                        </p:attrNameLst>
                                      </p:cBhvr>
                                      <p:tavLst>
                                        <p:tav tm="0">
                                          <p:val>
                                            <p:strVal val="#ppt_y+.1"/>
                                          </p:val>
                                        </p:tav>
                                        <p:tav tm="100000">
                                          <p:val>
                                            <p:strVal val="#ppt_y"/>
                                          </p:val>
                                        </p:tav>
                                      </p:tavLst>
                                    </p:anim>
                                  </p:childTnLst>
                                </p:cTn>
                              </p:par>
                              <p:par>
                                <p:cTn id="39" presetID="42" presetClass="entr" presetSubtype="0" fill="hold" nodeType="withEffect">
                                  <p:stCondLst>
                                    <p:cond delay="0"/>
                                  </p:stCondLst>
                                  <p:childTnLst>
                                    <p:set>
                                      <p:cBhvr>
                                        <p:cTn id="40" dur="1" fill="hold">
                                          <p:stCondLst>
                                            <p:cond delay="0"/>
                                          </p:stCondLst>
                                        </p:cTn>
                                        <p:tgtEl>
                                          <p:spTgt spid="20">
                                            <p:txEl>
                                              <p:pRg st="6" end="6"/>
                                            </p:txEl>
                                          </p:spTgt>
                                        </p:tgtEl>
                                        <p:attrNameLst>
                                          <p:attrName>style.visibility</p:attrName>
                                        </p:attrNameLst>
                                      </p:cBhvr>
                                      <p:to>
                                        <p:strVal val="visible"/>
                                      </p:to>
                                    </p:set>
                                    <p:animEffect transition="in" filter="fade">
                                      <p:cBhvr>
                                        <p:cTn id="41" dur="1000"/>
                                        <p:tgtEl>
                                          <p:spTgt spid="20">
                                            <p:txEl>
                                              <p:pRg st="6" end="6"/>
                                            </p:txEl>
                                          </p:spTgt>
                                        </p:tgtEl>
                                      </p:cBhvr>
                                    </p:animEffect>
                                    <p:anim calcmode="lin" valueType="num">
                                      <p:cBhvr>
                                        <p:cTn id="42" dur="1000" fill="hold"/>
                                        <p:tgtEl>
                                          <p:spTgt spid="20">
                                            <p:txEl>
                                              <p:pRg st="6" end="6"/>
                                            </p:txEl>
                                          </p:spTgt>
                                        </p:tgtEl>
                                        <p:attrNameLst>
                                          <p:attrName>ppt_x</p:attrName>
                                        </p:attrNameLst>
                                      </p:cBhvr>
                                      <p:tavLst>
                                        <p:tav tm="0">
                                          <p:val>
                                            <p:strVal val="#ppt_x"/>
                                          </p:val>
                                        </p:tav>
                                        <p:tav tm="100000">
                                          <p:val>
                                            <p:strVal val="#ppt_x"/>
                                          </p:val>
                                        </p:tav>
                                      </p:tavLst>
                                    </p:anim>
                                    <p:anim calcmode="lin" valueType="num">
                                      <p:cBhvr>
                                        <p:cTn id="43" dur="1000" fill="hold"/>
                                        <p:tgtEl>
                                          <p:spTgt spid="20">
                                            <p:txEl>
                                              <p:pRg st="6" end="6"/>
                                            </p:txEl>
                                          </p:spTgt>
                                        </p:tgtEl>
                                        <p:attrNameLst>
                                          <p:attrName>ppt_y</p:attrName>
                                        </p:attrNameLst>
                                      </p:cBhvr>
                                      <p:tavLst>
                                        <p:tav tm="0">
                                          <p:val>
                                            <p:strVal val="#ppt_y+.1"/>
                                          </p:val>
                                        </p:tav>
                                        <p:tav tm="100000">
                                          <p:val>
                                            <p:strVal val="#ppt_y"/>
                                          </p:val>
                                        </p:tav>
                                      </p:tavLst>
                                    </p:anim>
                                  </p:childTnLst>
                                </p:cTn>
                              </p:par>
                              <p:par>
                                <p:cTn id="44" presetID="42" presetClass="entr" presetSubtype="0" fill="hold" nodeType="withEffect">
                                  <p:stCondLst>
                                    <p:cond delay="0"/>
                                  </p:stCondLst>
                                  <p:childTnLst>
                                    <p:set>
                                      <p:cBhvr>
                                        <p:cTn id="45" dur="1" fill="hold">
                                          <p:stCondLst>
                                            <p:cond delay="0"/>
                                          </p:stCondLst>
                                        </p:cTn>
                                        <p:tgtEl>
                                          <p:spTgt spid="20">
                                            <p:txEl>
                                              <p:pRg st="7" end="7"/>
                                            </p:txEl>
                                          </p:spTgt>
                                        </p:tgtEl>
                                        <p:attrNameLst>
                                          <p:attrName>style.visibility</p:attrName>
                                        </p:attrNameLst>
                                      </p:cBhvr>
                                      <p:to>
                                        <p:strVal val="visible"/>
                                      </p:to>
                                    </p:set>
                                    <p:animEffect transition="in" filter="fade">
                                      <p:cBhvr>
                                        <p:cTn id="46" dur="1000"/>
                                        <p:tgtEl>
                                          <p:spTgt spid="20">
                                            <p:txEl>
                                              <p:pRg st="7" end="7"/>
                                            </p:txEl>
                                          </p:spTgt>
                                        </p:tgtEl>
                                      </p:cBhvr>
                                    </p:animEffect>
                                    <p:anim calcmode="lin" valueType="num">
                                      <p:cBhvr>
                                        <p:cTn id="47" dur="1000" fill="hold"/>
                                        <p:tgtEl>
                                          <p:spTgt spid="20">
                                            <p:txEl>
                                              <p:pRg st="7" end="7"/>
                                            </p:txEl>
                                          </p:spTgt>
                                        </p:tgtEl>
                                        <p:attrNameLst>
                                          <p:attrName>ppt_x</p:attrName>
                                        </p:attrNameLst>
                                      </p:cBhvr>
                                      <p:tavLst>
                                        <p:tav tm="0">
                                          <p:val>
                                            <p:strVal val="#ppt_x"/>
                                          </p:val>
                                        </p:tav>
                                        <p:tav tm="100000">
                                          <p:val>
                                            <p:strVal val="#ppt_x"/>
                                          </p:val>
                                        </p:tav>
                                      </p:tavLst>
                                    </p:anim>
                                    <p:anim calcmode="lin" valueType="num">
                                      <p:cBhvr>
                                        <p:cTn id="48" dur="1000" fill="hold"/>
                                        <p:tgtEl>
                                          <p:spTgt spid="20">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0" name="مستطيل مستدير الزوايا 15">
                <a:extLst>
                  <a:ext uri="{FF2B5EF4-FFF2-40B4-BE49-F238E27FC236}">
                    <a16:creationId xmlns:a16="http://schemas.microsoft.com/office/drawing/2014/main" id="{C7CA628E-402E-4ECD-83CD-2C5BD377C6C5}"/>
                  </a:ext>
                </a:extLst>
              </p:cNvPr>
              <p:cNvSpPr/>
              <p:nvPr/>
            </p:nvSpPr>
            <p:spPr>
              <a:xfrm>
                <a:off x="142835" y="1868753"/>
                <a:ext cx="9491495" cy="4171745"/>
              </a:xfrm>
              <a:prstGeom prst="roundRect">
                <a:avLst>
                  <a:gd name="adj" fmla="val 1416"/>
                </a:avLst>
              </a:prstGeom>
              <a:solidFill>
                <a:srgbClr val="BFD4DF"/>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t"/>
              <a:lstStyle/>
              <a:p>
                <a:pPr marL="0" marR="0" rtl="0">
                  <a:lnSpc>
                    <a:spcPct val="130000"/>
                  </a:lnSpc>
                  <a:spcBef>
                    <a:spcPts val="0"/>
                  </a:spcBef>
                  <a:spcAft>
                    <a:spcPts val="0"/>
                  </a:spcAft>
                  <a:tabLst>
                    <a:tab pos="2971800" algn="ctr"/>
                  </a:tabLst>
                </a:pPr>
                <a:r>
                  <a:rPr lang="en-US" sz="2000" b="1" u="sng"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Answer:</a:t>
                </a:r>
              </a:p>
              <a:p>
                <a:pPr marL="0" marR="0" rtl="0">
                  <a:lnSpc>
                    <a:spcPct val="130000"/>
                  </a:lnSpc>
                  <a:spcBef>
                    <a:spcPts val="0"/>
                  </a:spcBef>
                  <a:spcAft>
                    <a:spcPts val="0"/>
                  </a:spcAft>
                  <a:tabLst>
                    <a:tab pos="2971800" algn="ctr"/>
                  </a:tabLst>
                </a:pPr>
                <a:endParaRPr lang="en-US" sz="2000" b="1" u="sng" dirty="0">
                  <a:solidFill>
                    <a:srgbClr val="FF0000"/>
                  </a:solidFill>
                  <a:latin typeface="Times New Roman" panose="02020603050405020304" pitchFamily="18" charset="0"/>
                  <a:ea typeface="Calibri" panose="020F0502020204030204" pitchFamily="34" charset="0"/>
                  <a:cs typeface="Times New Roman" panose="02020603050405020304" pitchFamily="18" charset="0"/>
                </a:endParaRPr>
              </a:p>
              <a:p>
                <a:pPr lvl="0"/>
                <a:r>
                  <a:rPr lang="en-US" sz="2000" b="1" dirty="0">
                    <a:solidFill>
                      <a:srgbClr val="002060"/>
                    </a:solidFill>
                  </a:rPr>
                  <a:t>ROCE (%) =  </a:t>
                </a:r>
                <a14:m>
                  <m:oMath xmlns:m="http://schemas.openxmlformats.org/officeDocument/2006/math">
                    <m:r>
                      <a:rPr lang="en-US" sz="2000" b="1" i="1">
                        <a:solidFill>
                          <a:srgbClr val="002060"/>
                        </a:solidFill>
                        <a:latin typeface="Cambria Math" panose="02040503050406030204" pitchFamily="18" charset="0"/>
                      </a:rPr>
                      <m:t>  </m:t>
                    </m:r>
                    <m:f>
                      <m:fPr>
                        <m:ctrlPr>
                          <a:rPr lang="en-US" sz="2000" b="1" i="1">
                            <a:solidFill>
                              <a:srgbClr val="002060"/>
                            </a:solidFill>
                            <a:latin typeface="Cambria Math" panose="02040503050406030204" pitchFamily="18" charset="0"/>
                          </a:rPr>
                        </m:ctrlPr>
                      </m:fPr>
                      <m:num>
                        <m:r>
                          <a:rPr lang="en-US" sz="2000" b="1" i="1">
                            <a:solidFill>
                              <a:srgbClr val="002060"/>
                            </a:solidFill>
                            <a:latin typeface="Cambria Math" panose="02040503050406030204" pitchFamily="18" charset="0"/>
                          </a:rPr>
                          <m:t>𝐏𝐫𝐨𝐟𝐢𝐭</m:t>
                        </m:r>
                        <m:r>
                          <a:rPr lang="en-US" sz="2000" b="1">
                            <a:solidFill>
                              <a:srgbClr val="002060"/>
                            </a:solidFill>
                            <a:latin typeface="Cambria Math" panose="02040503050406030204" pitchFamily="18" charset="0"/>
                          </a:rPr>
                          <m:t> </m:t>
                        </m:r>
                        <m:r>
                          <a:rPr lang="en-US" sz="2000" b="1" i="1">
                            <a:solidFill>
                              <a:srgbClr val="002060"/>
                            </a:solidFill>
                            <a:latin typeface="Cambria Math" panose="02040503050406030204" pitchFamily="18" charset="0"/>
                          </a:rPr>
                          <m:t>𝐛𝐞𝐟𝐨𝐫𝐞</m:t>
                        </m:r>
                        <m:r>
                          <a:rPr lang="en-US" sz="2000" b="1">
                            <a:solidFill>
                              <a:srgbClr val="002060"/>
                            </a:solidFill>
                            <a:latin typeface="Cambria Math" panose="02040503050406030204" pitchFamily="18" charset="0"/>
                          </a:rPr>
                          <m:t> </m:t>
                        </m:r>
                        <m:r>
                          <a:rPr lang="en-US" sz="2000" b="1" i="1">
                            <a:solidFill>
                              <a:srgbClr val="002060"/>
                            </a:solidFill>
                            <a:latin typeface="Cambria Math" panose="02040503050406030204" pitchFamily="18" charset="0"/>
                          </a:rPr>
                          <m:t>𝐭𝐚𝐱</m:t>
                        </m:r>
                      </m:num>
                      <m:den>
                        <m:r>
                          <a:rPr lang="en-US" sz="2000" b="1" i="1">
                            <a:solidFill>
                              <a:srgbClr val="002060"/>
                            </a:solidFill>
                            <a:latin typeface="Cambria Math" panose="02040503050406030204" pitchFamily="18" charset="0"/>
                          </a:rPr>
                          <m:t>𝐂𝐚𝐩𝐢𝐭𝐚𝐥</m:t>
                        </m:r>
                        <m:r>
                          <a:rPr lang="en-US" sz="2000" b="1">
                            <a:solidFill>
                              <a:srgbClr val="002060"/>
                            </a:solidFill>
                            <a:latin typeface="Cambria Math" panose="02040503050406030204" pitchFamily="18" charset="0"/>
                          </a:rPr>
                          <m:t> </m:t>
                        </m:r>
                        <m:r>
                          <a:rPr lang="en-US" sz="2000" b="1" i="1">
                            <a:solidFill>
                              <a:srgbClr val="002060"/>
                            </a:solidFill>
                            <a:latin typeface="Cambria Math" panose="02040503050406030204" pitchFamily="18" charset="0"/>
                          </a:rPr>
                          <m:t>𝐄𝐦𝐩𝐥𝐨𝐲𝐞𝐝</m:t>
                        </m:r>
                      </m:den>
                    </m:f>
                  </m:oMath>
                </a14:m>
                <a:r>
                  <a:rPr lang="en-US" sz="2000" b="1" dirty="0">
                    <a:solidFill>
                      <a:srgbClr val="002060"/>
                    </a:solidFill>
                  </a:rPr>
                  <a:t>  × 100</a:t>
                </a:r>
              </a:p>
              <a:p>
                <a:pPr lvl="0"/>
                <a:endParaRPr lang="en-US" sz="2000" dirty="0">
                  <a:solidFill>
                    <a:srgbClr val="002060"/>
                  </a:solidFill>
                </a:endParaRPr>
              </a:p>
              <a:p>
                <a:pPr>
                  <a:lnSpc>
                    <a:spcPct val="130000"/>
                  </a:lnSpc>
                  <a:tabLst>
                    <a:tab pos="2971800" algn="ctr"/>
                  </a:tabLst>
                </a:pPr>
                <a:r>
                  <a:rPr lang="en-US"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Year 1 = </a:t>
                </a:r>
                <a14:m>
                  <m:oMath xmlns:m="http://schemas.openxmlformats.org/officeDocument/2006/math">
                    <m:f>
                      <m:fPr>
                        <m:ctrlPr>
                          <a:rPr lang="en-US" i="1">
                            <a:solidFill>
                              <a:schemeClr val="tx1"/>
                            </a:solidFill>
                            <a:latin typeface="Cambria Math" panose="02040503050406030204" pitchFamily="18" charset="0"/>
                            <a:cs typeface="Times New Roman" panose="02020603050405020304" pitchFamily="18" charset="0"/>
                          </a:rPr>
                        </m:ctrlPr>
                      </m:fPr>
                      <m:num>
                        <m:r>
                          <a:rPr lang="en-US" i="1">
                            <a:solidFill>
                              <a:schemeClr val="tx1"/>
                            </a:solidFill>
                            <a:latin typeface="Cambria Math" panose="02040503050406030204" pitchFamily="18" charset="0"/>
                            <a:cs typeface="Times New Roman" panose="02020603050405020304" pitchFamily="18" charset="0"/>
                          </a:rPr>
                          <m:t>1</m:t>
                        </m:r>
                        <m:r>
                          <a:rPr lang="en-US" b="0" i="1" smtClean="0">
                            <a:solidFill>
                              <a:schemeClr val="tx1"/>
                            </a:solidFill>
                            <a:latin typeface="Cambria Math" panose="02040503050406030204" pitchFamily="18" charset="0"/>
                            <a:cs typeface="Times New Roman" panose="02020603050405020304" pitchFamily="18" charset="0"/>
                          </a:rPr>
                          <m:t>0</m:t>
                        </m:r>
                      </m:num>
                      <m:den>
                        <m:r>
                          <a:rPr lang="en-US" b="0" i="1" smtClean="0">
                            <a:solidFill>
                              <a:schemeClr val="tx1"/>
                            </a:solidFill>
                            <a:latin typeface="Cambria Math" panose="02040503050406030204" pitchFamily="18" charset="0"/>
                            <a:cs typeface="Times New Roman" panose="02020603050405020304" pitchFamily="18" charset="0"/>
                          </a:rPr>
                          <m:t>200</m:t>
                        </m:r>
                      </m:den>
                    </m:f>
                  </m:oMath>
                </a14:m>
                <a:r>
                  <a:rPr lang="en-US" dirty="0">
                    <a:solidFill>
                      <a:schemeClr val="tx1"/>
                    </a:solidFill>
                    <a:latin typeface="Times New Roman" panose="02020603050405020304" pitchFamily="18" charset="0"/>
                    <a:ea typeface="Times New Roman" panose="02020603050405020304" pitchFamily="18" charset="0"/>
                  </a:rPr>
                  <a:t> × 100 = 5%</a:t>
                </a:r>
              </a:p>
              <a:p>
                <a:pPr>
                  <a:lnSpc>
                    <a:spcPct val="130000"/>
                  </a:lnSpc>
                  <a:tabLst>
                    <a:tab pos="2971800" algn="ctr"/>
                  </a:tabLst>
                </a:pPr>
                <a:endParaRPr lang="en-US" dirty="0">
                  <a:solidFill>
                    <a:schemeClr val="tx1"/>
                  </a:solidFill>
                  <a:latin typeface="Times New Roman" panose="02020603050405020304" pitchFamily="18" charset="0"/>
                  <a:ea typeface="Calibri" panose="020F0502020204030204" pitchFamily="34" charset="0"/>
                  <a:cs typeface="Times New Roman" panose="02020603050405020304" pitchFamily="18" charset="0"/>
                </a:endParaRPr>
              </a:p>
              <a:p>
                <a:pPr>
                  <a:lnSpc>
                    <a:spcPct val="130000"/>
                  </a:lnSpc>
                </a:pPr>
                <a:r>
                  <a:rPr lang="en-US" sz="20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Year 2 = </a:t>
                </a:r>
                <a14:m>
                  <m:oMath xmlns:m="http://schemas.openxmlformats.org/officeDocument/2006/math">
                    <m:f>
                      <m:fPr>
                        <m:ctrlPr>
                          <a:rPr lang="en-US" sz="2000" i="1">
                            <a:solidFill>
                              <a:schemeClr val="tx1"/>
                            </a:solidFill>
                            <a:latin typeface="Cambria Math" panose="02040503050406030204" pitchFamily="18" charset="0"/>
                            <a:cs typeface="Times New Roman" panose="02020603050405020304" pitchFamily="18" charset="0"/>
                          </a:rPr>
                        </m:ctrlPr>
                      </m:fPr>
                      <m:num>
                        <m:r>
                          <a:rPr lang="en-US" sz="2000" b="0" i="1" smtClean="0">
                            <a:solidFill>
                              <a:schemeClr val="tx1"/>
                            </a:solidFill>
                            <a:latin typeface="Cambria Math" panose="02040503050406030204" pitchFamily="18" charset="0"/>
                            <a:cs typeface="Times New Roman" panose="02020603050405020304" pitchFamily="18" charset="0"/>
                          </a:rPr>
                          <m:t>21</m:t>
                        </m:r>
                      </m:num>
                      <m:den>
                        <m:r>
                          <a:rPr lang="en-US" sz="2000" b="0" i="1" smtClean="0">
                            <a:solidFill>
                              <a:schemeClr val="tx1"/>
                            </a:solidFill>
                            <a:latin typeface="Cambria Math" panose="02040503050406030204" pitchFamily="18" charset="0"/>
                            <a:cs typeface="Times New Roman" panose="02020603050405020304" pitchFamily="18" charset="0"/>
                          </a:rPr>
                          <m:t>210</m:t>
                        </m:r>
                      </m:den>
                    </m:f>
                  </m:oMath>
                </a14:m>
                <a:r>
                  <a:rPr lang="en-US" sz="2000" dirty="0">
                    <a:solidFill>
                      <a:schemeClr val="tx1"/>
                    </a:solidFill>
                    <a:latin typeface="Times New Roman" panose="02020603050405020304" pitchFamily="18" charset="0"/>
                    <a:ea typeface="Times New Roman" panose="02020603050405020304" pitchFamily="18" charset="0"/>
                  </a:rPr>
                  <a:t> × 100 = 10%</a:t>
                </a:r>
              </a:p>
              <a:p>
                <a:pPr>
                  <a:lnSpc>
                    <a:spcPct val="130000"/>
                  </a:lnSpc>
                  <a:tabLst>
                    <a:tab pos="2971800" algn="ctr"/>
                  </a:tabLst>
                </a:pPr>
                <a:endParaRPr lang="en-US" sz="1800" b="1" dirty="0">
                  <a:solidFill>
                    <a:srgbClr val="002060"/>
                  </a:solidFill>
                  <a:effectLst/>
                  <a:latin typeface="Times New Roman" panose="02020603050405020304" pitchFamily="18" charset="0"/>
                  <a:ea typeface="Calibri" panose="020F0502020204030204" pitchFamily="34" charset="0"/>
                  <a:cs typeface="Arial" panose="020B0604020202020204" pitchFamily="34" charset="0"/>
                </a:endParaRPr>
              </a:p>
              <a:p>
                <a:pPr marL="0" marR="0">
                  <a:spcBef>
                    <a:spcPts val="0"/>
                  </a:spcBef>
                  <a:spcAft>
                    <a:spcPts val="0"/>
                  </a:spcAft>
                </a:pPr>
                <a:endParaRPr lang="en-US" sz="2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endParaRPr lang="en-US" sz="2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endParaRPr lang="en-US" sz="2000" dirty="0">
                  <a:effectLst/>
                  <a:latin typeface="Times New Roman" panose="02020603050405020304" pitchFamily="18" charset="0"/>
                  <a:ea typeface="Times New Roman" panose="02020603050405020304" pitchFamily="18" charset="0"/>
                </a:endParaRPr>
              </a:p>
            </p:txBody>
          </p:sp>
        </mc:Choice>
        <mc:Fallback xmlns="">
          <p:sp>
            <p:nvSpPr>
              <p:cNvPr id="20" name="مستطيل مستدير الزوايا 15">
                <a:extLst>
                  <a:ext uri="{FF2B5EF4-FFF2-40B4-BE49-F238E27FC236}">
                    <a16:creationId xmlns:a16="http://schemas.microsoft.com/office/drawing/2014/main" id="{C7CA628E-402E-4ECD-83CD-2C5BD377C6C5}"/>
                  </a:ext>
                </a:extLst>
              </p:cNvPr>
              <p:cNvSpPr>
                <a:spLocks noRot="1" noChangeAspect="1" noMove="1" noResize="1" noEditPoints="1" noAdjustHandles="1" noChangeArrowheads="1" noChangeShapeType="1" noTextEdit="1"/>
              </p:cNvSpPr>
              <p:nvPr/>
            </p:nvSpPr>
            <p:spPr>
              <a:xfrm>
                <a:off x="142835" y="1868753"/>
                <a:ext cx="9491495" cy="4171745"/>
              </a:xfrm>
              <a:prstGeom prst="roundRect">
                <a:avLst>
                  <a:gd name="adj" fmla="val 1416"/>
                </a:avLst>
              </a:prstGeom>
              <a:blipFill>
                <a:blip r:embed="rId2"/>
                <a:stretch>
                  <a:fillRect l="-450"/>
                </a:stretch>
              </a:blipFill>
              <a:ln>
                <a:noFill/>
              </a:ln>
            </p:spPr>
            <p:txBody>
              <a:bodyPr/>
              <a:lstStyle/>
              <a:p>
                <a:r>
                  <a:rPr lang="en-US">
                    <a:noFill/>
                  </a:rPr>
                  <a:t> </a:t>
                </a:r>
              </a:p>
            </p:txBody>
          </p:sp>
        </mc:Fallback>
      </mc:AlternateContent>
      <p:grpSp>
        <p:nvGrpSpPr>
          <p:cNvPr id="29" name="Shape 631">
            <a:extLst>
              <a:ext uri="{FF2B5EF4-FFF2-40B4-BE49-F238E27FC236}">
                <a16:creationId xmlns:a16="http://schemas.microsoft.com/office/drawing/2014/main" id="{9DE0399B-6A40-495E-B773-BA7B46FB702D}"/>
              </a:ext>
            </a:extLst>
          </p:cNvPr>
          <p:cNvGrpSpPr/>
          <p:nvPr/>
        </p:nvGrpSpPr>
        <p:grpSpPr>
          <a:xfrm flipH="1">
            <a:off x="303082" y="731675"/>
            <a:ext cx="827524" cy="848823"/>
            <a:chOff x="5961125" y="1623900"/>
            <a:chExt cx="427450" cy="448175"/>
          </a:xfrm>
          <a:solidFill>
            <a:srgbClr val="7030A0"/>
          </a:solidFill>
        </p:grpSpPr>
        <p:sp>
          <p:nvSpPr>
            <p:cNvPr id="30" name="Shape 632">
              <a:extLst>
                <a:ext uri="{FF2B5EF4-FFF2-40B4-BE49-F238E27FC236}">
                  <a16:creationId xmlns:a16="http://schemas.microsoft.com/office/drawing/2014/main" id="{8DB2B578-EBFB-49B2-A74B-ADFD83430321}"/>
                </a:ext>
              </a:extLst>
            </p:cNvPr>
            <p:cNvSpPr/>
            <p:nvPr/>
          </p:nvSpPr>
          <p:spPr>
            <a:xfrm>
              <a:off x="5961125" y="1678700"/>
              <a:ext cx="376925" cy="376925"/>
            </a:xfrm>
            <a:custGeom>
              <a:avLst/>
              <a:gdLst/>
              <a:ahLst/>
              <a:cxnLst/>
              <a:rect l="0" t="0" r="0" b="0"/>
              <a:pathLst>
                <a:path w="15077" h="15077" fill="none" extrusionOk="0">
                  <a:moveTo>
                    <a:pt x="11813" y="1340"/>
                  </a:moveTo>
                  <a:lnTo>
                    <a:pt x="11813" y="1340"/>
                  </a:lnTo>
                  <a:lnTo>
                    <a:pt x="11350" y="1024"/>
                  </a:lnTo>
                  <a:lnTo>
                    <a:pt x="10863" y="780"/>
                  </a:lnTo>
                  <a:lnTo>
                    <a:pt x="10351" y="537"/>
                  </a:lnTo>
                  <a:lnTo>
                    <a:pt x="9816" y="342"/>
                  </a:lnTo>
                  <a:lnTo>
                    <a:pt x="9280" y="196"/>
                  </a:lnTo>
                  <a:lnTo>
                    <a:pt x="8720" y="98"/>
                  </a:lnTo>
                  <a:lnTo>
                    <a:pt x="8135" y="25"/>
                  </a:lnTo>
                  <a:lnTo>
                    <a:pt x="7551" y="1"/>
                  </a:lnTo>
                  <a:lnTo>
                    <a:pt x="7551" y="1"/>
                  </a:lnTo>
                  <a:lnTo>
                    <a:pt x="7161" y="1"/>
                  </a:lnTo>
                  <a:lnTo>
                    <a:pt x="6771" y="50"/>
                  </a:lnTo>
                  <a:lnTo>
                    <a:pt x="6406" y="98"/>
                  </a:lnTo>
                  <a:lnTo>
                    <a:pt x="6041" y="147"/>
                  </a:lnTo>
                  <a:lnTo>
                    <a:pt x="5675" y="244"/>
                  </a:lnTo>
                  <a:lnTo>
                    <a:pt x="5310" y="342"/>
                  </a:lnTo>
                  <a:lnTo>
                    <a:pt x="4969" y="464"/>
                  </a:lnTo>
                  <a:lnTo>
                    <a:pt x="4628" y="585"/>
                  </a:lnTo>
                  <a:lnTo>
                    <a:pt x="4287" y="731"/>
                  </a:lnTo>
                  <a:lnTo>
                    <a:pt x="3970" y="902"/>
                  </a:lnTo>
                  <a:lnTo>
                    <a:pt x="3654" y="1097"/>
                  </a:lnTo>
                  <a:lnTo>
                    <a:pt x="3337" y="1292"/>
                  </a:lnTo>
                  <a:lnTo>
                    <a:pt x="3045" y="1486"/>
                  </a:lnTo>
                  <a:lnTo>
                    <a:pt x="2753" y="1730"/>
                  </a:lnTo>
                  <a:lnTo>
                    <a:pt x="2485" y="1949"/>
                  </a:lnTo>
                  <a:lnTo>
                    <a:pt x="2217" y="2217"/>
                  </a:lnTo>
                  <a:lnTo>
                    <a:pt x="1973" y="2461"/>
                  </a:lnTo>
                  <a:lnTo>
                    <a:pt x="1730" y="2753"/>
                  </a:lnTo>
                  <a:lnTo>
                    <a:pt x="1510" y="3021"/>
                  </a:lnTo>
                  <a:lnTo>
                    <a:pt x="1291" y="3313"/>
                  </a:lnTo>
                  <a:lnTo>
                    <a:pt x="1096" y="3630"/>
                  </a:lnTo>
                  <a:lnTo>
                    <a:pt x="926" y="3946"/>
                  </a:lnTo>
                  <a:lnTo>
                    <a:pt x="755" y="4263"/>
                  </a:lnTo>
                  <a:lnTo>
                    <a:pt x="609" y="4604"/>
                  </a:lnTo>
                  <a:lnTo>
                    <a:pt x="463" y="4945"/>
                  </a:lnTo>
                  <a:lnTo>
                    <a:pt x="341" y="5286"/>
                  </a:lnTo>
                  <a:lnTo>
                    <a:pt x="244" y="5651"/>
                  </a:lnTo>
                  <a:lnTo>
                    <a:pt x="171" y="6016"/>
                  </a:lnTo>
                  <a:lnTo>
                    <a:pt x="98" y="6382"/>
                  </a:lnTo>
                  <a:lnTo>
                    <a:pt x="49" y="6771"/>
                  </a:lnTo>
                  <a:lnTo>
                    <a:pt x="25" y="7137"/>
                  </a:lnTo>
                  <a:lnTo>
                    <a:pt x="0" y="7526"/>
                  </a:lnTo>
                  <a:lnTo>
                    <a:pt x="0" y="7526"/>
                  </a:lnTo>
                  <a:lnTo>
                    <a:pt x="25" y="7916"/>
                  </a:lnTo>
                  <a:lnTo>
                    <a:pt x="49" y="8306"/>
                  </a:lnTo>
                  <a:lnTo>
                    <a:pt x="98" y="8671"/>
                  </a:lnTo>
                  <a:lnTo>
                    <a:pt x="171" y="9061"/>
                  </a:lnTo>
                  <a:lnTo>
                    <a:pt x="244" y="9426"/>
                  </a:lnTo>
                  <a:lnTo>
                    <a:pt x="341" y="9767"/>
                  </a:lnTo>
                  <a:lnTo>
                    <a:pt x="463" y="10132"/>
                  </a:lnTo>
                  <a:lnTo>
                    <a:pt x="609" y="10473"/>
                  </a:lnTo>
                  <a:lnTo>
                    <a:pt x="755" y="10790"/>
                  </a:lnTo>
                  <a:lnTo>
                    <a:pt x="926" y="11131"/>
                  </a:lnTo>
                  <a:lnTo>
                    <a:pt x="1096" y="11448"/>
                  </a:lnTo>
                  <a:lnTo>
                    <a:pt x="1291" y="11740"/>
                  </a:lnTo>
                  <a:lnTo>
                    <a:pt x="1510" y="12032"/>
                  </a:lnTo>
                  <a:lnTo>
                    <a:pt x="1730" y="12324"/>
                  </a:lnTo>
                  <a:lnTo>
                    <a:pt x="1973" y="12592"/>
                  </a:lnTo>
                  <a:lnTo>
                    <a:pt x="2217" y="12860"/>
                  </a:lnTo>
                  <a:lnTo>
                    <a:pt x="2485" y="13104"/>
                  </a:lnTo>
                  <a:lnTo>
                    <a:pt x="2753" y="13347"/>
                  </a:lnTo>
                  <a:lnTo>
                    <a:pt x="3045" y="13567"/>
                  </a:lnTo>
                  <a:lnTo>
                    <a:pt x="3337" y="13786"/>
                  </a:lnTo>
                  <a:lnTo>
                    <a:pt x="3654" y="13981"/>
                  </a:lnTo>
                  <a:lnTo>
                    <a:pt x="3970" y="14151"/>
                  </a:lnTo>
                  <a:lnTo>
                    <a:pt x="4287" y="14322"/>
                  </a:lnTo>
                  <a:lnTo>
                    <a:pt x="4628" y="14468"/>
                  </a:lnTo>
                  <a:lnTo>
                    <a:pt x="4969" y="14614"/>
                  </a:lnTo>
                  <a:lnTo>
                    <a:pt x="5310" y="14736"/>
                  </a:lnTo>
                  <a:lnTo>
                    <a:pt x="5675" y="14833"/>
                  </a:lnTo>
                  <a:lnTo>
                    <a:pt x="6041" y="14906"/>
                  </a:lnTo>
                  <a:lnTo>
                    <a:pt x="6406" y="14979"/>
                  </a:lnTo>
                  <a:lnTo>
                    <a:pt x="6771" y="15028"/>
                  </a:lnTo>
                  <a:lnTo>
                    <a:pt x="7161" y="15052"/>
                  </a:lnTo>
                  <a:lnTo>
                    <a:pt x="7551" y="15077"/>
                  </a:lnTo>
                  <a:lnTo>
                    <a:pt x="7551" y="15077"/>
                  </a:lnTo>
                  <a:lnTo>
                    <a:pt x="7940" y="15052"/>
                  </a:lnTo>
                  <a:lnTo>
                    <a:pt x="8306" y="15028"/>
                  </a:lnTo>
                  <a:lnTo>
                    <a:pt x="8695" y="14979"/>
                  </a:lnTo>
                  <a:lnTo>
                    <a:pt x="9061" y="14906"/>
                  </a:lnTo>
                  <a:lnTo>
                    <a:pt x="9426" y="14833"/>
                  </a:lnTo>
                  <a:lnTo>
                    <a:pt x="9791" y="14736"/>
                  </a:lnTo>
                  <a:lnTo>
                    <a:pt x="10132" y="14614"/>
                  </a:lnTo>
                  <a:lnTo>
                    <a:pt x="10473" y="14468"/>
                  </a:lnTo>
                  <a:lnTo>
                    <a:pt x="10814" y="14322"/>
                  </a:lnTo>
                  <a:lnTo>
                    <a:pt x="11131" y="14151"/>
                  </a:lnTo>
                  <a:lnTo>
                    <a:pt x="11447" y="13981"/>
                  </a:lnTo>
                  <a:lnTo>
                    <a:pt x="11764" y="13786"/>
                  </a:lnTo>
                  <a:lnTo>
                    <a:pt x="12056" y="13567"/>
                  </a:lnTo>
                  <a:lnTo>
                    <a:pt x="12348" y="13347"/>
                  </a:lnTo>
                  <a:lnTo>
                    <a:pt x="12616" y="13104"/>
                  </a:lnTo>
                  <a:lnTo>
                    <a:pt x="12884" y="12860"/>
                  </a:lnTo>
                  <a:lnTo>
                    <a:pt x="13128" y="12592"/>
                  </a:lnTo>
                  <a:lnTo>
                    <a:pt x="13371" y="12324"/>
                  </a:lnTo>
                  <a:lnTo>
                    <a:pt x="13591" y="12032"/>
                  </a:lnTo>
                  <a:lnTo>
                    <a:pt x="13785" y="11740"/>
                  </a:lnTo>
                  <a:lnTo>
                    <a:pt x="13980" y="11448"/>
                  </a:lnTo>
                  <a:lnTo>
                    <a:pt x="14175" y="11131"/>
                  </a:lnTo>
                  <a:lnTo>
                    <a:pt x="14346" y="10790"/>
                  </a:lnTo>
                  <a:lnTo>
                    <a:pt x="14492" y="10473"/>
                  </a:lnTo>
                  <a:lnTo>
                    <a:pt x="14613" y="10132"/>
                  </a:lnTo>
                  <a:lnTo>
                    <a:pt x="14735" y="9767"/>
                  </a:lnTo>
                  <a:lnTo>
                    <a:pt x="14857" y="9426"/>
                  </a:lnTo>
                  <a:lnTo>
                    <a:pt x="14930" y="9061"/>
                  </a:lnTo>
                  <a:lnTo>
                    <a:pt x="15003" y="8671"/>
                  </a:lnTo>
                  <a:lnTo>
                    <a:pt x="15052" y="8306"/>
                  </a:lnTo>
                  <a:lnTo>
                    <a:pt x="15076" y="7916"/>
                  </a:lnTo>
                  <a:lnTo>
                    <a:pt x="15076" y="7526"/>
                  </a:lnTo>
                  <a:lnTo>
                    <a:pt x="15076" y="7526"/>
                  </a:lnTo>
                  <a:lnTo>
                    <a:pt x="15052" y="6918"/>
                  </a:lnTo>
                  <a:lnTo>
                    <a:pt x="14979" y="6309"/>
                  </a:lnTo>
                  <a:lnTo>
                    <a:pt x="14857" y="5724"/>
                  </a:lnTo>
                  <a:lnTo>
                    <a:pt x="14687" y="5164"/>
                  </a:lnTo>
                  <a:lnTo>
                    <a:pt x="14492" y="4604"/>
                  </a:lnTo>
                  <a:lnTo>
                    <a:pt x="14248" y="4068"/>
                  </a:lnTo>
                  <a:lnTo>
                    <a:pt x="13956" y="3581"/>
                  </a:lnTo>
                  <a:lnTo>
                    <a:pt x="13615" y="3094"/>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solidFill>
                  <a:schemeClr val="accent2"/>
                </a:solidFill>
              </a:endParaRPr>
            </a:p>
          </p:txBody>
        </p:sp>
        <p:sp>
          <p:nvSpPr>
            <p:cNvPr id="31" name="Shape 633">
              <a:extLst>
                <a:ext uri="{FF2B5EF4-FFF2-40B4-BE49-F238E27FC236}">
                  <a16:creationId xmlns:a16="http://schemas.microsoft.com/office/drawing/2014/main" id="{A7E0F7CD-81DA-4CE7-AFE9-AFC01237AB36}"/>
                </a:ext>
              </a:extLst>
            </p:cNvPr>
            <p:cNvSpPr/>
            <p:nvPr/>
          </p:nvSpPr>
          <p:spPr>
            <a:xfrm>
              <a:off x="6009825" y="1727425"/>
              <a:ext cx="279500" cy="279500"/>
            </a:xfrm>
            <a:custGeom>
              <a:avLst/>
              <a:gdLst/>
              <a:ahLst/>
              <a:cxnLst/>
              <a:rect l="0" t="0" r="0" b="0"/>
              <a:pathLst>
                <a:path w="11180" h="11180" fill="none" extrusionOk="0">
                  <a:moveTo>
                    <a:pt x="10181" y="2387"/>
                  </a:moveTo>
                  <a:lnTo>
                    <a:pt x="10181" y="2387"/>
                  </a:lnTo>
                  <a:lnTo>
                    <a:pt x="10400" y="2728"/>
                  </a:lnTo>
                  <a:lnTo>
                    <a:pt x="10595" y="3093"/>
                  </a:lnTo>
                  <a:lnTo>
                    <a:pt x="10766" y="3483"/>
                  </a:lnTo>
                  <a:lnTo>
                    <a:pt x="10912" y="3873"/>
                  </a:lnTo>
                  <a:lnTo>
                    <a:pt x="11034" y="4287"/>
                  </a:lnTo>
                  <a:lnTo>
                    <a:pt x="11107" y="4701"/>
                  </a:lnTo>
                  <a:lnTo>
                    <a:pt x="11180" y="5139"/>
                  </a:lnTo>
                  <a:lnTo>
                    <a:pt x="11180" y="5577"/>
                  </a:lnTo>
                  <a:lnTo>
                    <a:pt x="11180" y="5577"/>
                  </a:lnTo>
                  <a:lnTo>
                    <a:pt x="11155" y="6162"/>
                  </a:lnTo>
                  <a:lnTo>
                    <a:pt x="11082" y="6722"/>
                  </a:lnTo>
                  <a:lnTo>
                    <a:pt x="10936" y="7234"/>
                  </a:lnTo>
                  <a:lnTo>
                    <a:pt x="10741" y="7769"/>
                  </a:lnTo>
                  <a:lnTo>
                    <a:pt x="10522" y="8257"/>
                  </a:lnTo>
                  <a:lnTo>
                    <a:pt x="10230" y="8695"/>
                  </a:lnTo>
                  <a:lnTo>
                    <a:pt x="9913" y="9133"/>
                  </a:lnTo>
                  <a:lnTo>
                    <a:pt x="9548" y="9523"/>
                  </a:lnTo>
                  <a:lnTo>
                    <a:pt x="9158" y="9888"/>
                  </a:lnTo>
                  <a:lnTo>
                    <a:pt x="8720" y="10205"/>
                  </a:lnTo>
                  <a:lnTo>
                    <a:pt x="8257" y="10497"/>
                  </a:lnTo>
                  <a:lnTo>
                    <a:pt x="7770" y="10741"/>
                  </a:lnTo>
                  <a:lnTo>
                    <a:pt x="7259" y="10911"/>
                  </a:lnTo>
                  <a:lnTo>
                    <a:pt x="6723" y="11057"/>
                  </a:lnTo>
                  <a:lnTo>
                    <a:pt x="6163" y="11155"/>
                  </a:lnTo>
                  <a:lnTo>
                    <a:pt x="5603" y="11179"/>
                  </a:lnTo>
                  <a:lnTo>
                    <a:pt x="5603" y="11179"/>
                  </a:lnTo>
                  <a:lnTo>
                    <a:pt x="5018" y="11155"/>
                  </a:lnTo>
                  <a:lnTo>
                    <a:pt x="4482" y="11057"/>
                  </a:lnTo>
                  <a:lnTo>
                    <a:pt x="3946" y="10911"/>
                  </a:lnTo>
                  <a:lnTo>
                    <a:pt x="3435" y="10741"/>
                  </a:lnTo>
                  <a:lnTo>
                    <a:pt x="2948" y="10497"/>
                  </a:lnTo>
                  <a:lnTo>
                    <a:pt x="2485" y="10205"/>
                  </a:lnTo>
                  <a:lnTo>
                    <a:pt x="2047" y="9888"/>
                  </a:lnTo>
                  <a:lnTo>
                    <a:pt x="1657" y="9523"/>
                  </a:lnTo>
                  <a:lnTo>
                    <a:pt x="1292" y="9133"/>
                  </a:lnTo>
                  <a:lnTo>
                    <a:pt x="975" y="8695"/>
                  </a:lnTo>
                  <a:lnTo>
                    <a:pt x="683" y="8257"/>
                  </a:lnTo>
                  <a:lnTo>
                    <a:pt x="464" y="7769"/>
                  </a:lnTo>
                  <a:lnTo>
                    <a:pt x="269" y="7234"/>
                  </a:lnTo>
                  <a:lnTo>
                    <a:pt x="123" y="6722"/>
                  </a:lnTo>
                  <a:lnTo>
                    <a:pt x="50" y="6162"/>
                  </a:lnTo>
                  <a:lnTo>
                    <a:pt x="1" y="5577"/>
                  </a:lnTo>
                  <a:lnTo>
                    <a:pt x="1" y="5577"/>
                  </a:lnTo>
                  <a:lnTo>
                    <a:pt x="50" y="5017"/>
                  </a:lnTo>
                  <a:lnTo>
                    <a:pt x="123" y="4457"/>
                  </a:lnTo>
                  <a:lnTo>
                    <a:pt x="269" y="3921"/>
                  </a:lnTo>
                  <a:lnTo>
                    <a:pt x="464" y="3410"/>
                  </a:lnTo>
                  <a:lnTo>
                    <a:pt x="683" y="2923"/>
                  </a:lnTo>
                  <a:lnTo>
                    <a:pt x="975" y="2460"/>
                  </a:lnTo>
                  <a:lnTo>
                    <a:pt x="1292" y="2046"/>
                  </a:lnTo>
                  <a:lnTo>
                    <a:pt x="1657" y="1632"/>
                  </a:lnTo>
                  <a:lnTo>
                    <a:pt x="2047" y="1267"/>
                  </a:lnTo>
                  <a:lnTo>
                    <a:pt x="2485" y="950"/>
                  </a:lnTo>
                  <a:lnTo>
                    <a:pt x="2948" y="682"/>
                  </a:lnTo>
                  <a:lnTo>
                    <a:pt x="3435" y="439"/>
                  </a:lnTo>
                  <a:lnTo>
                    <a:pt x="3946" y="244"/>
                  </a:lnTo>
                  <a:lnTo>
                    <a:pt x="4482" y="122"/>
                  </a:lnTo>
                  <a:lnTo>
                    <a:pt x="5018" y="25"/>
                  </a:lnTo>
                  <a:lnTo>
                    <a:pt x="5603" y="0"/>
                  </a:lnTo>
                  <a:lnTo>
                    <a:pt x="5603" y="0"/>
                  </a:lnTo>
                  <a:lnTo>
                    <a:pt x="6041" y="25"/>
                  </a:lnTo>
                  <a:lnTo>
                    <a:pt x="6479" y="73"/>
                  </a:lnTo>
                  <a:lnTo>
                    <a:pt x="6893" y="146"/>
                  </a:lnTo>
                  <a:lnTo>
                    <a:pt x="7307" y="268"/>
                  </a:lnTo>
                  <a:lnTo>
                    <a:pt x="7697" y="414"/>
                  </a:lnTo>
                  <a:lnTo>
                    <a:pt x="8087" y="585"/>
                  </a:lnTo>
                  <a:lnTo>
                    <a:pt x="8452" y="780"/>
                  </a:lnTo>
                  <a:lnTo>
                    <a:pt x="8793" y="999"/>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dirty="0">
                <a:solidFill>
                  <a:schemeClr val="accent2"/>
                </a:solidFill>
              </a:endParaRPr>
            </a:p>
          </p:txBody>
        </p:sp>
        <p:sp>
          <p:nvSpPr>
            <p:cNvPr id="32" name="Shape 634">
              <a:extLst>
                <a:ext uri="{FF2B5EF4-FFF2-40B4-BE49-F238E27FC236}">
                  <a16:creationId xmlns:a16="http://schemas.microsoft.com/office/drawing/2014/main" id="{8C63DF95-20CA-45C3-B9C8-3978774FAE2C}"/>
                </a:ext>
              </a:extLst>
            </p:cNvPr>
            <p:cNvSpPr/>
            <p:nvPr/>
          </p:nvSpPr>
          <p:spPr>
            <a:xfrm>
              <a:off x="6107250" y="1824850"/>
              <a:ext cx="84650" cy="84650"/>
            </a:xfrm>
            <a:custGeom>
              <a:avLst/>
              <a:gdLst/>
              <a:ahLst/>
              <a:cxnLst/>
              <a:rect l="0" t="0" r="0" b="0"/>
              <a:pathLst>
                <a:path w="3386" h="3386" fill="none" extrusionOk="0">
                  <a:moveTo>
                    <a:pt x="3362" y="1388"/>
                  </a:moveTo>
                  <a:lnTo>
                    <a:pt x="3362" y="1388"/>
                  </a:lnTo>
                  <a:lnTo>
                    <a:pt x="3386" y="1680"/>
                  </a:lnTo>
                  <a:lnTo>
                    <a:pt x="3386" y="1680"/>
                  </a:lnTo>
                  <a:lnTo>
                    <a:pt x="3386" y="1851"/>
                  </a:lnTo>
                  <a:lnTo>
                    <a:pt x="3362" y="2021"/>
                  </a:lnTo>
                  <a:lnTo>
                    <a:pt x="3313" y="2192"/>
                  </a:lnTo>
                  <a:lnTo>
                    <a:pt x="3264" y="2338"/>
                  </a:lnTo>
                  <a:lnTo>
                    <a:pt x="3191" y="2484"/>
                  </a:lnTo>
                  <a:lnTo>
                    <a:pt x="3118" y="2630"/>
                  </a:lnTo>
                  <a:lnTo>
                    <a:pt x="3021" y="2776"/>
                  </a:lnTo>
                  <a:lnTo>
                    <a:pt x="2899" y="2898"/>
                  </a:lnTo>
                  <a:lnTo>
                    <a:pt x="2777" y="2996"/>
                  </a:lnTo>
                  <a:lnTo>
                    <a:pt x="2655" y="3093"/>
                  </a:lnTo>
                  <a:lnTo>
                    <a:pt x="2509" y="3191"/>
                  </a:lnTo>
                  <a:lnTo>
                    <a:pt x="2363" y="3239"/>
                  </a:lnTo>
                  <a:lnTo>
                    <a:pt x="2217" y="3312"/>
                  </a:lnTo>
                  <a:lnTo>
                    <a:pt x="2046" y="3337"/>
                  </a:lnTo>
                  <a:lnTo>
                    <a:pt x="1876" y="3385"/>
                  </a:lnTo>
                  <a:lnTo>
                    <a:pt x="1706" y="3385"/>
                  </a:lnTo>
                  <a:lnTo>
                    <a:pt x="1706" y="3385"/>
                  </a:lnTo>
                  <a:lnTo>
                    <a:pt x="1535" y="3385"/>
                  </a:lnTo>
                  <a:lnTo>
                    <a:pt x="1365" y="3337"/>
                  </a:lnTo>
                  <a:lnTo>
                    <a:pt x="1194" y="3312"/>
                  </a:lnTo>
                  <a:lnTo>
                    <a:pt x="1048" y="3239"/>
                  </a:lnTo>
                  <a:lnTo>
                    <a:pt x="902" y="3191"/>
                  </a:lnTo>
                  <a:lnTo>
                    <a:pt x="756" y="3093"/>
                  </a:lnTo>
                  <a:lnTo>
                    <a:pt x="634" y="2996"/>
                  </a:lnTo>
                  <a:lnTo>
                    <a:pt x="512" y="2898"/>
                  </a:lnTo>
                  <a:lnTo>
                    <a:pt x="390" y="2776"/>
                  </a:lnTo>
                  <a:lnTo>
                    <a:pt x="293" y="2630"/>
                  </a:lnTo>
                  <a:lnTo>
                    <a:pt x="220" y="2484"/>
                  </a:lnTo>
                  <a:lnTo>
                    <a:pt x="147" y="2338"/>
                  </a:lnTo>
                  <a:lnTo>
                    <a:pt x="74" y="2192"/>
                  </a:lnTo>
                  <a:lnTo>
                    <a:pt x="49" y="2021"/>
                  </a:lnTo>
                  <a:lnTo>
                    <a:pt x="25" y="1851"/>
                  </a:lnTo>
                  <a:lnTo>
                    <a:pt x="1" y="1680"/>
                  </a:lnTo>
                  <a:lnTo>
                    <a:pt x="1" y="1680"/>
                  </a:lnTo>
                  <a:lnTo>
                    <a:pt x="25" y="1510"/>
                  </a:lnTo>
                  <a:lnTo>
                    <a:pt x="49" y="1340"/>
                  </a:lnTo>
                  <a:lnTo>
                    <a:pt x="74" y="1193"/>
                  </a:lnTo>
                  <a:lnTo>
                    <a:pt x="147" y="1023"/>
                  </a:lnTo>
                  <a:lnTo>
                    <a:pt x="220" y="877"/>
                  </a:lnTo>
                  <a:lnTo>
                    <a:pt x="293" y="731"/>
                  </a:lnTo>
                  <a:lnTo>
                    <a:pt x="390" y="609"/>
                  </a:lnTo>
                  <a:lnTo>
                    <a:pt x="512" y="487"/>
                  </a:lnTo>
                  <a:lnTo>
                    <a:pt x="634" y="390"/>
                  </a:lnTo>
                  <a:lnTo>
                    <a:pt x="756" y="292"/>
                  </a:lnTo>
                  <a:lnTo>
                    <a:pt x="902" y="195"/>
                  </a:lnTo>
                  <a:lnTo>
                    <a:pt x="1048" y="122"/>
                  </a:lnTo>
                  <a:lnTo>
                    <a:pt x="1194" y="73"/>
                  </a:lnTo>
                  <a:lnTo>
                    <a:pt x="1365" y="24"/>
                  </a:lnTo>
                  <a:lnTo>
                    <a:pt x="1535" y="0"/>
                  </a:lnTo>
                  <a:lnTo>
                    <a:pt x="1706" y="0"/>
                  </a:lnTo>
                  <a:lnTo>
                    <a:pt x="1706" y="0"/>
                  </a:lnTo>
                  <a:lnTo>
                    <a:pt x="1998" y="24"/>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solidFill>
                  <a:schemeClr val="accent2"/>
                </a:solidFill>
              </a:endParaRPr>
            </a:p>
          </p:txBody>
        </p:sp>
        <p:sp>
          <p:nvSpPr>
            <p:cNvPr id="33" name="Shape 635">
              <a:extLst>
                <a:ext uri="{FF2B5EF4-FFF2-40B4-BE49-F238E27FC236}">
                  <a16:creationId xmlns:a16="http://schemas.microsoft.com/office/drawing/2014/main" id="{BC2F4953-4B4C-4B90-BBBA-EE9C42DB550B}"/>
                </a:ext>
              </a:extLst>
            </p:cNvPr>
            <p:cNvSpPr/>
            <p:nvPr/>
          </p:nvSpPr>
          <p:spPr>
            <a:xfrm>
              <a:off x="6058550" y="1776125"/>
              <a:ext cx="182075" cy="182075"/>
            </a:xfrm>
            <a:custGeom>
              <a:avLst/>
              <a:gdLst/>
              <a:ahLst/>
              <a:cxnLst/>
              <a:rect l="0" t="0" r="0" b="0"/>
              <a:pathLst>
                <a:path w="7283" h="7283" fill="none" extrusionOk="0">
                  <a:moveTo>
                    <a:pt x="5431" y="463"/>
                  </a:moveTo>
                  <a:lnTo>
                    <a:pt x="5431" y="463"/>
                  </a:lnTo>
                  <a:lnTo>
                    <a:pt x="5042" y="269"/>
                  </a:lnTo>
                  <a:lnTo>
                    <a:pt x="4823" y="195"/>
                  </a:lnTo>
                  <a:lnTo>
                    <a:pt x="4603" y="122"/>
                  </a:lnTo>
                  <a:lnTo>
                    <a:pt x="4360" y="74"/>
                  </a:lnTo>
                  <a:lnTo>
                    <a:pt x="4141" y="25"/>
                  </a:lnTo>
                  <a:lnTo>
                    <a:pt x="3897" y="1"/>
                  </a:lnTo>
                  <a:lnTo>
                    <a:pt x="3654" y="1"/>
                  </a:lnTo>
                  <a:lnTo>
                    <a:pt x="3654" y="1"/>
                  </a:lnTo>
                  <a:lnTo>
                    <a:pt x="3288" y="25"/>
                  </a:lnTo>
                  <a:lnTo>
                    <a:pt x="2923" y="74"/>
                  </a:lnTo>
                  <a:lnTo>
                    <a:pt x="2558" y="147"/>
                  </a:lnTo>
                  <a:lnTo>
                    <a:pt x="2241" y="293"/>
                  </a:lnTo>
                  <a:lnTo>
                    <a:pt x="1924" y="439"/>
                  </a:lnTo>
                  <a:lnTo>
                    <a:pt x="1608" y="609"/>
                  </a:lnTo>
                  <a:lnTo>
                    <a:pt x="1340" y="829"/>
                  </a:lnTo>
                  <a:lnTo>
                    <a:pt x="1072" y="1072"/>
                  </a:lnTo>
                  <a:lnTo>
                    <a:pt x="828" y="1316"/>
                  </a:lnTo>
                  <a:lnTo>
                    <a:pt x="633" y="1608"/>
                  </a:lnTo>
                  <a:lnTo>
                    <a:pt x="439" y="1900"/>
                  </a:lnTo>
                  <a:lnTo>
                    <a:pt x="293" y="2217"/>
                  </a:lnTo>
                  <a:lnTo>
                    <a:pt x="171" y="2558"/>
                  </a:lnTo>
                  <a:lnTo>
                    <a:pt x="73" y="2899"/>
                  </a:lnTo>
                  <a:lnTo>
                    <a:pt x="25" y="3264"/>
                  </a:lnTo>
                  <a:lnTo>
                    <a:pt x="0" y="3629"/>
                  </a:lnTo>
                  <a:lnTo>
                    <a:pt x="0" y="3629"/>
                  </a:lnTo>
                  <a:lnTo>
                    <a:pt x="25" y="4019"/>
                  </a:lnTo>
                  <a:lnTo>
                    <a:pt x="73" y="4360"/>
                  </a:lnTo>
                  <a:lnTo>
                    <a:pt x="171" y="4725"/>
                  </a:lnTo>
                  <a:lnTo>
                    <a:pt x="293" y="5066"/>
                  </a:lnTo>
                  <a:lnTo>
                    <a:pt x="439" y="5383"/>
                  </a:lnTo>
                  <a:lnTo>
                    <a:pt x="633" y="5675"/>
                  </a:lnTo>
                  <a:lnTo>
                    <a:pt x="828" y="5943"/>
                  </a:lnTo>
                  <a:lnTo>
                    <a:pt x="1072" y="6211"/>
                  </a:lnTo>
                  <a:lnTo>
                    <a:pt x="1340" y="6455"/>
                  </a:lnTo>
                  <a:lnTo>
                    <a:pt x="1608" y="6650"/>
                  </a:lnTo>
                  <a:lnTo>
                    <a:pt x="1924" y="6844"/>
                  </a:lnTo>
                  <a:lnTo>
                    <a:pt x="2241" y="6990"/>
                  </a:lnTo>
                  <a:lnTo>
                    <a:pt x="2558" y="7112"/>
                  </a:lnTo>
                  <a:lnTo>
                    <a:pt x="2923" y="7210"/>
                  </a:lnTo>
                  <a:lnTo>
                    <a:pt x="3288" y="7258"/>
                  </a:lnTo>
                  <a:lnTo>
                    <a:pt x="3654" y="7283"/>
                  </a:lnTo>
                  <a:lnTo>
                    <a:pt x="3654" y="7283"/>
                  </a:lnTo>
                  <a:lnTo>
                    <a:pt x="4019" y="7258"/>
                  </a:lnTo>
                  <a:lnTo>
                    <a:pt x="4384" y="7210"/>
                  </a:lnTo>
                  <a:lnTo>
                    <a:pt x="4725" y="7112"/>
                  </a:lnTo>
                  <a:lnTo>
                    <a:pt x="5066" y="6990"/>
                  </a:lnTo>
                  <a:lnTo>
                    <a:pt x="5383" y="6844"/>
                  </a:lnTo>
                  <a:lnTo>
                    <a:pt x="5675" y="6650"/>
                  </a:lnTo>
                  <a:lnTo>
                    <a:pt x="5967" y="6455"/>
                  </a:lnTo>
                  <a:lnTo>
                    <a:pt x="6235" y="6211"/>
                  </a:lnTo>
                  <a:lnTo>
                    <a:pt x="6454" y="5943"/>
                  </a:lnTo>
                  <a:lnTo>
                    <a:pt x="6674" y="5675"/>
                  </a:lnTo>
                  <a:lnTo>
                    <a:pt x="6844" y="5383"/>
                  </a:lnTo>
                  <a:lnTo>
                    <a:pt x="7014" y="5066"/>
                  </a:lnTo>
                  <a:lnTo>
                    <a:pt x="7136" y="4725"/>
                  </a:lnTo>
                  <a:lnTo>
                    <a:pt x="7209" y="4360"/>
                  </a:lnTo>
                  <a:lnTo>
                    <a:pt x="7282" y="4019"/>
                  </a:lnTo>
                  <a:lnTo>
                    <a:pt x="7282" y="3629"/>
                  </a:lnTo>
                  <a:lnTo>
                    <a:pt x="7282" y="3629"/>
                  </a:lnTo>
                  <a:lnTo>
                    <a:pt x="7282" y="3386"/>
                  </a:lnTo>
                  <a:lnTo>
                    <a:pt x="7258" y="3167"/>
                  </a:lnTo>
                  <a:lnTo>
                    <a:pt x="7234" y="2923"/>
                  </a:lnTo>
                  <a:lnTo>
                    <a:pt x="7161" y="2704"/>
                  </a:lnTo>
                  <a:lnTo>
                    <a:pt x="7112" y="2485"/>
                  </a:lnTo>
                  <a:lnTo>
                    <a:pt x="7014" y="2266"/>
                  </a:lnTo>
                  <a:lnTo>
                    <a:pt x="6820" y="1852"/>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solidFill>
                  <a:schemeClr val="accent2"/>
                </a:solidFill>
              </a:endParaRPr>
            </a:p>
          </p:txBody>
        </p:sp>
        <p:sp>
          <p:nvSpPr>
            <p:cNvPr id="34" name="Shape 636">
              <a:extLst>
                <a:ext uri="{FF2B5EF4-FFF2-40B4-BE49-F238E27FC236}">
                  <a16:creationId xmlns:a16="http://schemas.microsoft.com/office/drawing/2014/main" id="{B909C533-5819-46B5-9B5D-EE88750598EE}"/>
                </a:ext>
              </a:extLst>
            </p:cNvPr>
            <p:cNvSpPr/>
            <p:nvPr/>
          </p:nvSpPr>
          <p:spPr>
            <a:xfrm>
              <a:off x="5971475" y="2001400"/>
              <a:ext cx="74925" cy="70675"/>
            </a:xfrm>
            <a:custGeom>
              <a:avLst/>
              <a:gdLst/>
              <a:ahLst/>
              <a:cxnLst/>
              <a:rect l="0" t="0" r="0" b="0"/>
              <a:pathLst>
                <a:path w="2997" h="2827" fill="none" extrusionOk="0">
                  <a:moveTo>
                    <a:pt x="1462" y="1"/>
                  </a:moveTo>
                  <a:lnTo>
                    <a:pt x="293" y="1170"/>
                  </a:lnTo>
                  <a:lnTo>
                    <a:pt x="293" y="1170"/>
                  </a:lnTo>
                  <a:lnTo>
                    <a:pt x="171" y="1316"/>
                  </a:lnTo>
                  <a:lnTo>
                    <a:pt x="74" y="1487"/>
                  </a:lnTo>
                  <a:lnTo>
                    <a:pt x="25" y="1657"/>
                  </a:lnTo>
                  <a:lnTo>
                    <a:pt x="1" y="1852"/>
                  </a:lnTo>
                  <a:lnTo>
                    <a:pt x="25" y="2047"/>
                  </a:lnTo>
                  <a:lnTo>
                    <a:pt x="74" y="2217"/>
                  </a:lnTo>
                  <a:lnTo>
                    <a:pt x="171" y="2388"/>
                  </a:lnTo>
                  <a:lnTo>
                    <a:pt x="293" y="2534"/>
                  </a:lnTo>
                  <a:lnTo>
                    <a:pt x="293" y="2534"/>
                  </a:lnTo>
                  <a:lnTo>
                    <a:pt x="439" y="2656"/>
                  </a:lnTo>
                  <a:lnTo>
                    <a:pt x="609" y="2753"/>
                  </a:lnTo>
                  <a:lnTo>
                    <a:pt x="804" y="2802"/>
                  </a:lnTo>
                  <a:lnTo>
                    <a:pt x="975" y="2826"/>
                  </a:lnTo>
                  <a:lnTo>
                    <a:pt x="975" y="2826"/>
                  </a:lnTo>
                  <a:lnTo>
                    <a:pt x="1170" y="2802"/>
                  </a:lnTo>
                  <a:lnTo>
                    <a:pt x="1340" y="2753"/>
                  </a:lnTo>
                  <a:lnTo>
                    <a:pt x="1511" y="2656"/>
                  </a:lnTo>
                  <a:lnTo>
                    <a:pt x="1681" y="2534"/>
                  </a:lnTo>
                  <a:lnTo>
                    <a:pt x="2850" y="1365"/>
                  </a:lnTo>
                  <a:lnTo>
                    <a:pt x="2850" y="1365"/>
                  </a:lnTo>
                  <a:lnTo>
                    <a:pt x="2996" y="1194"/>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solidFill>
                  <a:schemeClr val="accent2"/>
                </a:solidFill>
              </a:endParaRPr>
            </a:p>
          </p:txBody>
        </p:sp>
        <p:sp>
          <p:nvSpPr>
            <p:cNvPr id="35" name="Shape 637">
              <a:extLst>
                <a:ext uri="{FF2B5EF4-FFF2-40B4-BE49-F238E27FC236}">
                  <a16:creationId xmlns:a16="http://schemas.microsoft.com/office/drawing/2014/main" id="{B8E44603-02C8-45C3-AFCF-46EBC9134B2A}"/>
                </a:ext>
              </a:extLst>
            </p:cNvPr>
            <p:cNvSpPr/>
            <p:nvPr/>
          </p:nvSpPr>
          <p:spPr>
            <a:xfrm>
              <a:off x="6253375" y="2001400"/>
              <a:ext cx="74325" cy="70675"/>
            </a:xfrm>
            <a:custGeom>
              <a:avLst/>
              <a:gdLst/>
              <a:ahLst/>
              <a:cxnLst/>
              <a:rect l="0" t="0" r="0" b="0"/>
              <a:pathLst>
                <a:path w="2973" h="2827" fill="none" extrusionOk="0">
                  <a:moveTo>
                    <a:pt x="1" y="1194"/>
                  </a:moveTo>
                  <a:lnTo>
                    <a:pt x="1" y="1194"/>
                  </a:lnTo>
                  <a:lnTo>
                    <a:pt x="123" y="1365"/>
                  </a:lnTo>
                  <a:lnTo>
                    <a:pt x="1316" y="2534"/>
                  </a:lnTo>
                  <a:lnTo>
                    <a:pt x="1316" y="2534"/>
                  </a:lnTo>
                  <a:lnTo>
                    <a:pt x="1462" y="2656"/>
                  </a:lnTo>
                  <a:lnTo>
                    <a:pt x="1633" y="2753"/>
                  </a:lnTo>
                  <a:lnTo>
                    <a:pt x="1827" y="2802"/>
                  </a:lnTo>
                  <a:lnTo>
                    <a:pt x="1998" y="2826"/>
                  </a:lnTo>
                  <a:lnTo>
                    <a:pt x="1998" y="2826"/>
                  </a:lnTo>
                  <a:lnTo>
                    <a:pt x="2193" y="2802"/>
                  </a:lnTo>
                  <a:lnTo>
                    <a:pt x="2363" y="2753"/>
                  </a:lnTo>
                  <a:lnTo>
                    <a:pt x="2534" y="2656"/>
                  </a:lnTo>
                  <a:lnTo>
                    <a:pt x="2704" y="2534"/>
                  </a:lnTo>
                  <a:lnTo>
                    <a:pt x="2704" y="2534"/>
                  </a:lnTo>
                  <a:lnTo>
                    <a:pt x="2826" y="2388"/>
                  </a:lnTo>
                  <a:lnTo>
                    <a:pt x="2923" y="2217"/>
                  </a:lnTo>
                  <a:lnTo>
                    <a:pt x="2972" y="2047"/>
                  </a:lnTo>
                  <a:lnTo>
                    <a:pt x="2972" y="1852"/>
                  </a:lnTo>
                  <a:lnTo>
                    <a:pt x="2972" y="1657"/>
                  </a:lnTo>
                  <a:lnTo>
                    <a:pt x="2923" y="1487"/>
                  </a:lnTo>
                  <a:lnTo>
                    <a:pt x="2826" y="1316"/>
                  </a:lnTo>
                  <a:lnTo>
                    <a:pt x="2704" y="1170"/>
                  </a:lnTo>
                  <a:lnTo>
                    <a:pt x="1535" y="1"/>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solidFill>
                  <a:schemeClr val="accent2"/>
                </a:solidFill>
              </a:endParaRPr>
            </a:p>
          </p:txBody>
        </p:sp>
        <p:sp>
          <p:nvSpPr>
            <p:cNvPr id="36" name="Shape 638">
              <a:extLst>
                <a:ext uri="{FF2B5EF4-FFF2-40B4-BE49-F238E27FC236}">
                  <a16:creationId xmlns:a16="http://schemas.microsoft.com/office/drawing/2014/main" id="{F10FA17C-5DE5-44AB-81DB-C83C2A648EC9}"/>
                </a:ext>
              </a:extLst>
            </p:cNvPr>
            <p:cNvSpPr/>
            <p:nvPr/>
          </p:nvSpPr>
          <p:spPr>
            <a:xfrm>
              <a:off x="6137700" y="1623900"/>
              <a:ext cx="250875" cy="255150"/>
            </a:xfrm>
            <a:custGeom>
              <a:avLst/>
              <a:gdLst/>
              <a:ahLst/>
              <a:cxnLst/>
              <a:rect l="0" t="0" r="0" b="0"/>
              <a:pathLst>
                <a:path w="10035" h="10206" fill="none" extrusionOk="0">
                  <a:moveTo>
                    <a:pt x="9718" y="2412"/>
                  </a:moveTo>
                  <a:lnTo>
                    <a:pt x="8671" y="2217"/>
                  </a:lnTo>
                  <a:lnTo>
                    <a:pt x="9694" y="1194"/>
                  </a:lnTo>
                  <a:lnTo>
                    <a:pt x="9694" y="1194"/>
                  </a:lnTo>
                  <a:lnTo>
                    <a:pt x="9767" y="1121"/>
                  </a:lnTo>
                  <a:lnTo>
                    <a:pt x="9815" y="1024"/>
                  </a:lnTo>
                  <a:lnTo>
                    <a:pt x="9840" y="951"/>
                  </a:lnTo>
                  <a:lnTo>
                    <a:pt x="9840" y="853"/>
                  </a:lnTo>
                  <a:lnTo>
                    <a:pt x="9840" y="756"/>
                  </a:lnTo>
                  <a:lnTo>
                    <a:pt x="9815" y="658"/>
                  </a:lnTo>
                  <a:lnTo>
                    <a:pt x="9767" y="585"/>
                  </a:lnTo>
                  <a:lnTo>
                    <a:pt x="9694" y="512"/>
                  </a:lnTo>
                  <a:lnTo>
                    <a:pt x="9694" y="512"/>
                  </a:lnTo>
                  <a:lnTo>
                    <a:pt x="9621" y="439"/>
                  </a:lnTo>
                  <a:lnTo>
                    <a:pt x="9548" y="391"/>
                  </a:lnTo>
                  <a:lnTo>
                    <a:pt x="9450" y="366"/>
                  </a:lnTo>
                  <a:lnTo>
                    <a:pt x="9353" y="366"/>
                  </a:lnTo>
                  <a:lnTo>
                    <a:pt x="9255" y="366"/>
                  </a:lnTo>
                  <a:lnTo>
                    <a:pt x="9182" y="391"/>
                  </a:lnTo>
                  <a:lnTo>
                    <a:pt x="9085" y="439"/>
                  </a:lnTo>
                  <a:lnTo>
                    <a:pt x="9012" y="512"/>
                  </a:lnTo>
                  <a:lnTo>
                    <a:pt x="7867" y="1657"/>
                  </a:lnTo>
                  <a:lnTo>
                    <a:pt x="7867" y="1657"/>
                  </a:lnTo>
                  <a:lnTo>
                    <a:pt x="7818" y="1487"/>
                  </a:lnTo>
                  <a:lnTo>
                    <a:pt x="7599" y="317"/>
                  </a:lnTo>
                  <a:lnTo>
                    <a:pt x="7599" y="317"/>
                  </a:lnTo>
                  <a:lnTo>
                    <a:pt x="7575" y="196"/>
                  </a:lnTo>
                  <a:lnTo>
                    <a:pt x="7526" y="98"/>
                  </a:lnTo>
                  <a:lnTo>
                    <a:pt x="7477" y="50"/>
                  </a:lnTo>
                  <a:lnTo>
                    <a:pt x="7404" y="1"/>
                  </a:lnTo>
                  <a:lnTo>
                    <a:pt x="7331" y="1"/>
                  </a:lnTo>
                  <a:lnTo>
                    <a:pt x="7234" y="25"/>
                  </a:lnTo>
                  <a:lnTo>
                    <a:pt x="7161" y="74"/>
                  </a:lnTo>
                  <a:lnTo>
                    <a:pt x="7063" y="147"/>
                  </a:lnTo>
                  <a:lnTo>
                    <a:pt x="5432" y="1754"/>
                  </a:lnTo>
                  <a:lnTo>
                    <a:pt x="5432" y="1754"/>
                  </a:lnTo>
                  <a:lnTo>
                    <a:pt x="5358" y="1852"/>
                  </a:lnTo>
                  <a:lnTo>
                    <a:pt x="5285" y="1974"/>
                  </a:lnTo>
                  <a:lnTo>
                    <a:pt x="5212" y="2120"/>
                  </a:lnTo>
                  <a:lnTo>
                    <a:pt x="5164" y="2242"/>
                  </a:lnTo>
                  <a:lnTo>
                    <a:pt x="5139" y="2388"/>
                  </a:lnTo>
                  <a:lnTo>
                    <a:pt x="5115" y="2534"/>
                  </a:lnTo>
                  <a:lnTo>
                    <a:pt x="5115" y="2680"/>
                  </a:lnTo>
                  <a:lnTo>
                    <a:pt x="5115" y="2802"/>
                  </a:lnTo>
                  <a:lnTo>
                    <a:pt x="5334" y="3971"/>
                  </a:lnTo>
                  <a:lnTo>
                    <a:pt x="5334" y="3971"/>
                  </a:lnTo>
                  <a:lnTo>
                    <a:pt x="5383" y="4141"/>
                  </a:lnTo>
                  <a:lnTo>
                    <a:pt x="147" y="9378"/>
                  </a:lnTo>
                  <a:lnTo>
                    <a:pt x="147" y="9378"/>
                  </a:lnTo>
                  <a:lnTo>
                    <a:pt x="73" y="9451"/>
                  </a:lnTo>
                  <a:lnTo>
                    <a:pt x="25" y="9548"/>
                  </a:lnTo>
                  <a:lnTo>
                    <a:pt x="0" y="9645"/>
                  </a:lnTo>
                  <a:lnTo>
                    <a:pt x="0" y="9718"/>
                  </a:lnTo>
                  <a:lnTo>
                    <a:pt x="0" y="9816"/>
                  </a:lnTo>
                  <a:lnTo>
                    <a:pt x="25" y="9913"/>
                  </a:lnTo>
                  <a:lnTo>
                    <a:pt x="73" y="9986"/>
                  </a:lnTo>
                  <a:lnTo>
                    <a:pt x="147" y="10059"/>
                  </a:lnTo>
                  <a:lnTo>
                    <a:pt x="147" y="10059"/>
                  </a:lnTo>
                  <a:lnTo>
                    <a:pt x="220" y="10133"/>
                  </a:lnTo>
                  <a:lnTo>
                    <a:pt x="293" y="10181"/>
                  </a:lnTo>
                  <a:lnTo>
                    <a:pt x="390" y="10206"/>
                  </a:lnTo>
                  <a:lnTo>
                    <a:pt x="488" y="10206"/>
                  </a:lnTo>
                  <a:lnTo>
                    <a:pt x="488" y="10206"/>
                  </a:lnTo>
                  <a:lnTo>
                    <a:pt x="585" y="10206"/>
                  </a:lnTo>
                  <a:lnTo>
                    <a:pt x="658" y="10181"/>
                  </a:lnTo>
                  <a:lnTo>
                    <a:pt x="755" y="10133"/>
                  </a:lnTo>
                  <a:lnTo>
                    <a:pt x="828" y="10059"/>
                  </a:lnTo>
                  <a:lnTo>
                    <a:pt x="6187" y="4726"/>
                  </a:lnTo>
                  <a:lnTo>
                    <a:pt x="7234" y="4896"/>
                  </a:lnTo>
                  <a:lnTo>
                    <a:pt x="7234" y="4896"/>
                  </a:lnTo>
                  <a:lnTo>
                    <a:pt x="7356" y="4921"/>
                  </a:lnTo>
                  <a:lnTo>
                    <a:pt x="7502" y="4921"/>
                  </a:lnTo>
                  <a:lnTo>
                    <a:pt x="7624" y="4896"/>
                  </a:lnTo>
                  <a:lnTo>
                    <a:pt x="7770" y="4848"/>
                  </a:lnTo>
                  <a:lnTo>
                    <a:pt x="7916" y="4799"/>
                  </a:lnTo>
                  <a:lnTo>
                    <a:pt x="8038" y="4750"/>
                  </a:lnTo>
                  <a:lnTo>
                    <a:pt x="8159" y="4677"/>
                  </a:lnTo>
                  <a:lnTo>
                    <a:pt x="8257" y="4580"/>
                  </a:lnTo>
                  <a:lnTo>
                    <a:pt x="9889" y="2948"/>
                  </a:lnTo>
                  <a:lnTo>
                    <a:pt x="9889" y="2948"/>
                  </a:lnTo>
                  <a:lnTo>
                    <a:pt x="9962" y="2875"/>
                  </a:lnTo>
                  <a:lnTo>
                    <a:pt x="10010" y="2777"/>
                  </a:lnTo>
                  <a:lnTo>
                    <a:pt x="10035" y="2704"/>
                  </a:lnTo>
                  <a:lnTo>
                    <a:pt x="10010" y="2607"/>
                  </a:lnTo>
                  <a:lnTo>
                    <a:pt x="9986" y="2558"/>
                  </a:lnTo>
                  <a:lnTo>
                    <a:pt x="9913" y="2485"/>
                  </a:lnTo>
                  <a:lnTo>
                    <a:pt x="9815" y="2436"/>
                  </a:lnTo>
                  <a:lnTo>
                    <a:pt x="9718" y="2412"/>
                  </a:lnTo>
                  <a:lnTo>
                    <a:pt x="9718" y="2412"/>
                  </a:lnTo>
                  <a:close/>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dirty="0">
                <a:solidFill>
                  <a:schemeClr val="accent2"/>
                </a:solidFill>
              </a:endParaRPr>
            </a:p>
          </p:txBody>
        </p:sp>
      </p:grpSp>
      <p:sp>
        <p:nvSpPr>
          <p:cNvPr id="27" name="مستطيل مستدير الزوايا 5">
            <a:hlinkClick r:id="rId3" action="ppaction://hlinksldjump"/>
            <a:extLst>
              <a:ext uri="{FF2B5EF4-FFF2-40B4-BE49-F238E27FC236}">
                <a16:creationId xmlns:a16="http://schemas.microsoft.com/office/drawing/2014/main" id="{D466B943-7A06-4ADB-8B37-06D4C56A4898}"/>
              </a:ext>
            </a:extLst>
          </p:cNvPr>
          <p:cNvSpPr/>
          <p:nvPr/>
        </p:nvSpPr>
        <p:spPr>
          <a:xfrm>
            <a:off x="9756243" y="2100679"/>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400" dirty="0">
                <a:solidFill>
                  <a:srgbClr val="3F5378"/>
                </a:solidFill>
                <a:latin typeface="Arial Black" panose="020B0A04020102020204" pitchFamily="34" charset="0"/>
                <a:cs typeface="PT Bold Heading" panose="02010400000000000000" pitchFamily="2" charset="-78"/>
              </a:rPr>
              <a:t>INITIATION ACTIVITY </a:t>
            </a:r>
            <a:endParaRPr lang="ar-BH" sz="1400" dirty="0">
              <a:solidFill>
                <a:srgbClr val="3F5378"/>
              </a:solidFill>
              <a:latin typeface="Arial Black" panose="020B0A04020102020204" pitchFamily="34" charset="0"/>
              <a:cs typeface="PT Bold Heading" panose="02010400000000000000" pitchFamily="2" charset="-78"/>
            </a:endParaRPr>
          </a:p>
        </p:txBody>
      </p:sp>
      <p:sp>
        <p:nvSpPr>
          <p:cNvPr id="37" name="مستطيل مستدير الزوايا 11">
            <a:hlinkClick r:id="rId3" action="ppaction://hlinksldjump"/>
            <a:extLst>
              <a:ext uri="{FF2B5EF4-FFF2-40B4-BE49-F238E27FC236}">
                <a16:creationId xmlns:a16="http://schemas.microsoft.com/office/drawing/2014/main" id="{23D3EE09-8411-4223-ABFE-66C8968A89D0}"/>
              </a:ext>
            </a:extLst>
          </p:cNvPr>
          <p:cNvSpPr/>
          <p:nvPr/>
        </p:nvSpPr>
        <p:spPr>
          <a:xfrm>
            <a:off x="9756240" y="2977588"/>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600" dirty="0">
                <a:solidFill>
                  <a:srgbClr val="3F5378"/>
                </a:solidFill>
                <a:latin typeface="Arial Black" panose="020B0A04020102020204" pitchFamily="34" charset="0"/>
                <a:cs typeface="PT Bold Heading" panose="02010400000000000000" pitchFamily="2" charset="-78"/>
              </a:rPr>
              <a:t>OBJECTIVE 1</a:t>
            </a:r>
            <a:r>
              <a:rPr lang="ar-SA" sz="1600" dirty="0">
                <a:solidFill>
                  <a:srgbClr val="3F5378"/>
                </a:solidFill>
                <a:latin typeface="Arial Black" panose="020B0A04020102020204" pitchFamily="34" charset="0"/>
                <a:cs typeface="PT Bold Heading" panose="02010400000000000000" pitchFamily="2" charset="-78"/>
              </a:rPr>
              <a:t>    </a:t>
            </a:r>
            <a:endParaRPr lang="ar-BH" sz="1600" dirty="0">
              <a:solidFill>
                <a:srgbClr val="3F5378"/>
              </a:solidFill>
              <a:latin typeface="Arial Black" panose="020B0A04020102020204" pitchFamily="34" charset="0"/>
              <a:cs typeface="PT Bold Heading" panose="02010400000000000000" pitchFamily="2" charset="-78"/>
            </a:endParaRPr>
          </a:p>
        </p:txBody>
      </p:sp>
      <p:sp>
        <p:nvSpPr>
          <p:cNvPr id="38" name="مستطيل مستدير الزوايا 12">
            <a:hlinkClick r:id="" action="ppaction://noaction"/>
            <a:extLst>
              <a:ext uri="{FF2B5EF4-FFF2-40B4-BE49-F238E27FC236}">
                <a16:creationId xmlns:a16="http://schemas.microsoft.com/office/drawing/2014/main" id="{C35558C1-9FDC-49BD-A8F5-9241D1C65BC7}"/>
              </a:ext>
            </a:extLst>
          </p:cNvPr>
          <p:cNvSpPr/>
          <p:nvPr/>
        </p:nvSpPr>
        <p:spPr>
          <a:xfrm>
            <a:off x="9756240" y="3834074"/>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600" dirty="0">
                <a:solidFill>
                  <a:srgbClr val="3F5378"/>
                </a:solidFill>
                <a:latin typeface="Arial Black" panose="020B0A04020102020204" pitchFamily="34" charset="0"/>
                <a:cs typeface="PT Bold Heading" panose="02010400000000000000" pitchFamily="2" charset="-78"/>
              </a:rPr>
              <a:t>OBJECTIVE 2</a:t>
            </a:r>
            <a:r>
              <a:rPr lang="ar-SA" sz="1600" dirty="0">
                <a:solidFill>
                  <a:srgbClr val="3F5378"/>
                </a:solidFill>
                <a:latin typeface="Arial Black" panose="020B0A04020102020204" pitchFamily="34" charset="0"/>
                <a:cs typeface="PT Bold Heading" panose="02010400000000000000" pitchFamily="2" charset="-78"/>
              </a:rPr>
              <a:t>    </a:t>
            </a:r>
            <a:endParaRPr lang="ar-BH" sz="1600" dirty="0">
              <a:solidFill>
                <a:srgbClr val="3F5378"/>
              </a:solidFill>
              <a:latin typeface="Arial Black" panose="020B0A04020102020204" pitchFamily="34" charset="0"/>
              <a:cs typeface="PT Bold Heading" panose="02010400000000000000" pitchFamily="2" charset="-78"/>
            </a:endParaRPr>
          </a:p>
        </p:txBody>
      </p:sp>
      <p:sp>
        <p:nvSpPr>
          <p:cNvPr id="40" name="مستطيل مستدير الزوايا 17">
            <a:hlinkClick r:id="" action="ppaction://noaction"/>
            <a:extLst>
              <a:ext uri="{FF2B5EF4-FFF2-40B4-BE49-F238E27FC236}">
                <a16:creationId xmlns:a16="http://schemas.microsoft.com/office/drawing/2014/main" id="{5073015B-1E83-4FE7-BF02-65CBBB9E092C}"/>
              </a:ext>
            </a:extLst>
          </p:cNvPr>
          <p:cNvSpPr/>
          <p:nvPr/>
        </p:nvSpPr>
        <p:spPr>
          <a:xfrm>
            <a:off x="9756240" y="5464498"/>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400" dirty="0">
                <a:solidFill>
                  <a:srgbClr val="3F5378"/>
                </a:solidFill>
                <a:latin typeface="Arial Black" panose="020B0A04020102020204" pitchFamily="34" charset="0"/>
                <a:cs typeface="PT Bold Heading" panose="02010400000000000000" pitchFamily="2" charset="-78"/>
              </a:rPr>
              <a:t>FINAL EVALUATION</a:t>
            </a:r>
            <a:endParaRPr lang="ar-BH" sz="1400" dirty="0">
              <a:solidFill>
                <a:srgbClr val="3F5378"/>
              </a:solidFill>
              <a:latin typeface="Arial Black" panose="020B0A04020102020204" pitchFamily="34" charset="0"/>
              <a:cs typeface="PT Bold Heading" panose="02010400000000000000" pitchFamily="2" charset="-78"/>
            </a:endParaRPr>
          </a:p>
        </p:txBody>
      </p:sp>
      <p:sp>
        <p:nvSpPr>
          <p:cNvPr id="8" name="Rectangle 6">
            <a:extLst>
              <a:ext uri="{FF2B5EF4-FFF2-40B4-BE49-F238E27FC236}">
                <a16:creationId xmlns:a16="http://schemas.microsoft.com/office/drawing/2014/main" id="{604B2B2F-9411-AA9E-A604-4EBD15F18989}"/>
              </a:ext>
            </a:extLst>
          </p:cNvPr>
          <p:cNvSpPr/>
          <p:nvPr/>
        </p:nvSpPr>
        <p:spPr>
          <a:xfrm>
            <a:off x="1668478" y="946587"/>
            <a:ext cx="3281061" cy="604909"/>
          </a:xfrm>
          <a:prstGeom prst="rect">
            <a:avLst/>
          </a:prstGeom>
          <a:solidFill>
            <a:schemeClr val="accent1">
              <a:lumMod val="5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a:spAutoFit/>
          </a:bodyPr>
          <a:lstStyle/>
          <a:p>
            <a:pPr marL="342900" marR="0" lvl="0" indent="-342900" algn="just" rtl="0">
              <a:lnSpc>
                <a:spcPct val="130000"/>
              </a:lnSpc>
              <a:spcBef>
                <a:spcPts val="0"/>
              </a:spcBef>
              <a:buClr>
                <a:srgbClr val="FFFFFF"/>
              </a:buClr>
              <a:buSzPts val="1100"/>
              <a:buFont typeface="Times New Roman" panose="02020603050405020304" pitchFamily="18" charset="0"/>
              <a:buChar char="►"/>
            </a:pPr>
            <a:r>
              <a:rPr lang="en-US" sz="2800" b="1" dirty="0">
                <a:solidFill>
                  <a:srgbClr val="FFFF00"/>
                </a:solidFill>
                <a:effectLst/>
                <a:uFill>
                  <a:solidFill>
                    <a:srgbClr val="5B9BD5"/>
                  </a:solidFill>
                </a:uFill>
                <a:latin typeface="Times New Roman" panose="02020603050405020304" pitchFamily="18" charset="0"/>
                <a:ea typeface="Calibri" panose="020F0502020204030204" pitchFamily="34" charset="0"/>
                <a:cs typeface="Arial" panose="020B0604020202020204" pitchFamily="34" charset="0"/>
              </a:rPr>
              <a:t>EVALUATION</a:t>
            </a:r>
            <a:endParaRPr lang="en-US" sz="2800" b="1" dirty="0">
              <a:solidFill>
                <a:srgbClr val="FFFF00"/>
              </a:solidFill>
              <a:effectLst/>
              <a:uFill>
                <a:solidFill>
                  <a:srgbClr val="5B9BD5"/>
                </a:solidFill>
              </a:uFill>
              <a:latin typeface="Calibri" panose="020F0502020204030204" pitchFamily="34" charset="0"/>
              <a:ea typeface="Calibri" panose="020F0502020204030204" pitchFamily="34" charset="0"/>
              <a:cs typeface="Arial" panose="020B0604020202020204" pitchFamily="34" charset="0"/>
            </a:endParaRPr>
          </a:p>
        </p:txBody>
      </p:sp>
      <p:sp>
        <p:nvSpPr>
          <p:cNvPr id="3" name="مستطيل مستدير الزوايا 11">
            <a:hlinkClick r:id="rId3" action="ppaction://hlinksldjump"/>
            <a:extLst>
              <a:ext uri="{FF2B5EF4-FFF2-40B4-BE49-F238E27FC236}">
                <a16:creationId xmlns:a16="http://schemas.microsoft.com/office/drawing/2014/main" id="{936223CE-E6D3-2F2E-F333-493B663A92CF}"/>
              </a:ext>
            </a:extLst>
          </p:cNvPr>
          <p:cNvSpPr/>
          <p:nvPr/>
        </p:nvSpPr>
        <p:spPr>
          <a:xfrm>
            <a:off x="9756241" y="4659497"/>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600" dirty="0">
                <a:solidFill>
                  <a:srgbClr val="3F5378"/>
                </a:solidFill>
                <a:latin typeface="Arial Black" panose="020B0A04020102020204" pitchFamily="34" charset="0"/>
                <a:cs typeface="PT Bold Heading" panose="02010400000000000000" pitchFamily="2" charset="-78"/>
              </a:rPr>
              <a:t>OBJECTIVE 3</a:t>
            </a:r>
            <a:r>
              <a:rPr lang="ar-SA" sz="1600" dirty="0">
                <a:solidFill>
                  <a:srgbClr val="3F5378"/>
                </a:solidFill>
                <a:latin typeface="Arial Black" panose="020B0A04020102020204" pitchFamily="34" charset="0"/>
                <a:cs typeface="PT Bold Heading" panose="02010400000000000000" pitchFamily="2" charset="-78"/>
              </a:rPr>
              <a:t>    </a:t>
            </a:r>
            <a:endParaRPr lang="ar-BH" sz="1600" dirty="0">
              <a:solidFill>
                <a:srgbClr val="3F5378"/>
              </a:solidFill>
              <a:latin typeface="Arial Black" panose="020B0A04020102020204" pitchFamily="34" charset="0"/>
              <a:cs typeface="PT Bold Heading" panose="02010400000000000000" pitchFamily="2" charset="-78"/>
            </a:endParaRPr>
          </a:p>
        </p:txBody>
      </p:sp>
      <p:graphicFrame>
        <p:nvGraphicFramePr>
          <p:cNvPr id="7" name="Table 6">
            <a:extLst>
              <a:ext uri="{FF2B5EF4-FFF2-40B4-BE49-F238E27FC236}">
                <a16:creationId xmlns:a16="http://schemas.microsoft.com/office/drawing/2014/main" id="{F8537303-46BE-02D6-45AD-ACB087AE62B7}"/>
              </a:ext>
            </a:extLst>
          </p:cNvPr>
          <p:cNvGraphicFramePr>
            <a:graphicFrameLocks noGrp="1"/>
          </p:cNvGraphicFramePr>
          <p:nvPr>
            <p:extLst>
              <p:ext uri="{D42A27DB-BD31-4B8C-83A1-F6EECF244321}">
                <p14:modId xmlns:p14="http://schemas.microsoft.com/office/powerpoint/2010/main" val="1246632580"/>
              </p:ext>
            </p:extLst>
          </p:nvPr>
        </p:nvGraphicFramePr>
        <p:xfrm>
          <a:off x="4346713" y="2421727"/>
          <a:ext cx="5138631" cy="3276747"/>
        </p:xfrm>
        <a:graphic>
          <a:graphicData uri="http://schemas.openxmlformats.org/drawingml/2006/table">
            <a:tbl>
              <a:tblPr firstRow="1" firstCol="1" bandRow="1">
                <a:tableStyleId>{8799B23B-EC83-4686-B30A-512413B5E67A}</a:tableStyleId>
              </a:tblPr>
              <a:tblGrid>
                <a:gridCol w="1683026">
                  <a:extLst>
                    <a:ext uri="{9D8B030D-6E8A-4147-A177-3AD203B41FA5}">
                      <a16:colId xmlns:a16="http://schemas.microsoft.com/office/drawing/2014/main" val="3447360668"/>
                    </a:ext>
                  </a:extLst>
                </a:gridCol>
                <a:gridCol w="1634057">
                  <a:extLst>
                    <a:ext uri="{9D8B030D-6E8A-4147-A177-3AD203B41FA5}">
                      <a16:colId xmlns:a16="http://schemas.microsoft.com/office/drawing/2014/main" val="3094545970"/>
                    </a:ext>
                  </a:extLst>
                </a:gridCol>
                <a:gridCol w="1821548">
                  <a:extLst>
                    <a:ext uri="{9D8B030D-6E8A-4147-A177-3AD203B41FA5}">
                      <a16:colId xmlns:a16="http://schemas.microsoft.com/office/drawing/2014/main" val="2197753786"/>
                    </a:ext>
                  </a:extLst>
                </a:gridCol>
              </a:tblGrid>
              <a:tr h="763958">
                <a:tc gridSpan="3">
                  <a:txBody>
                    <a:bodyPr/>
                    <a:lstStyle/>
                    <a:p>
                      <a:pPr marL="0" marR="0" algn="ctr" rtl="1">
                        <a:lnSpc>
                          <a:spcPct val="107000"/>
                        </a:lnSpc>
                        <a:spcBef>
                          <a:spcPts val="0"/>
                        </a:spcBef>
                        <a:spcAft>
                          <a:spcPts val="0"/>
                        </a:spcAft>
                        <a:tabLst>
                          <a:tab pos="1533525" algn="l"/>
                        </a:tabLst>
                      </a:pPr>
                      <a:r>
                        <a:rPr lang="en-US" sz="1400" b="1" dirty="0">
                          <a:effectLst/>
                        </a:rPr>
                        <a:t>MTA wholesalers Pvt Ltd</a:t>
                      </a:r>
                    </a:p>
                    <a:p>
                      <a:pPr marL="0" marR="0" algn="ctr" rtl="1">
                        <a:lnSpc>
                          <a:spcPct val="107000"/>
                        </a:lnSpc>
                        <a:spcBef>
                          <a:spcPts val="0"/>
                        </a:spcBef>
                        <a:spcAft>
                          <a:spcPts val="0"/>
                        </a:spcAft>
                        <a:tabLst>
                          <a:tab pos="1533525" algn="l"/>
                        </a:tabLst>
                      </a:pPr>
                      <a:r>
                        <a:rPr lang="en-US" sz="1400" b="1" dirty="0">
                          <a:effectLst/>
                        </a:rPr>
                        <a:t>Summarized results from financial statements</a:t>
                      </a:r>
                      <a:endParaRPr lang="en-US" sz="14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317166800"/>
                  </a:ext>
                </a:extLst>
              </a:tr>
              <a:tr h="373341">
                <a:tc>
                  <a:txBody>
                    <a:bodyPr/>
                    <a:lstStyle/>
                    <a:p>
                      <a:pPr marL="0" marR="0" algn="ctr" rtl="1">
                        <a:lnSpc>
                          <a:spcPct val="107000"/>
                        </a:lnSpc>
                        <a:spcBef>
                          <a:spcPts val="0"/>
                        </a:spcBef>
                        <a:spcAft>
                          <a:spcPts val="0"/>
                        </a:spcAft>
                        <a:tabLst>
                          <a:tab pos="1533525" algn="l"/>
                        </a:tabLst>
                      </a:pPr>
                      <a:r>
                        <a:rPr lang="en-US" sz="1400" b="1" dirty="0">
                          <a:effectLst/>
                        </a:rPr>
                        <a:t> </a:t>
                      </a:r>
                      <a:endParaRPr lang="en-US" sz="14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07000"/>
                        </a:lnSpc>
                        <a:spcBef>
                          <a:spcPts val="0"/>
                        </a:spcBef>
                        <a:spcAft>
                          <a:spcPts val="0"/>
                        </a:spcAft>
                        <a:tabLst>
                          <a:tab pos="1533525" algn="l"/>
                        </a:tabLst>
                      </a:pPr>
                      <a:r>
                        <a:rPr lang="en-US" sz="1400" b="1">
                          <a:effectLst/>
                        </a:rPr>
                        <a:t>Year 10 BD (000)</a:t>
                      </a:r>
                      <a:endParaRPr lang="en-US" sz="14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07000"/>
                        </a:lnSpc>
                        <a:spcBef>
                          <a:spcPts val="0"/>
                        </a:spcBef>
                        <a:spcAft>
                          <a:spcPts val="0"/>
                        </a:spcAft>
                        <a:tabLst>
                          <a:tab pos="1533525" algn="l"/>
                        </a:tabLst>
                      </a:pPr>
                      <a:r>
                        <a:rPr lang="en-US" sz="1400" b="1">
                          <a:effectLst/>
                        </a:rPr>
                        <a:t>Year 11 BD (000)</a:t>
                      </a:r>
                      <a:endParaRPr lang="en-US" sz="14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827296531"/>
                  </a:ext>
                </a:extLst>
              </a:tr>
              <a:tr h="373341">
                <a:tc>
                  <a:txBody>
                    <a:bodyPr/>
                    <a:lstStyle/>
                    <a:p>
                      <a:pPr marL="0" marR="0" algn="ctr" rtl="1">
                        <a:lnSpc>
                          <a:spcPct val="107000"/>
                        </a:lnSpc>
                        <a:spcBef>
                          <a:spcPts val="0"/>
                        </a:spcBef>
                        <a:spcAft>
                          <a:spcPts val="0"/>
                        </a:spcAft>
                        <a:tabLst>
                          <a:tab pos="1533525" algn="l"/>
                        </a:tabLst>
                      </a:pPr>
                      <a:r>
                        <a:rPr lang="en-US" sz="1400" b="1">
                          <a:effectLst/>
                        </a:rPr>
                        <a:t>Revenue</a:t>
                      </a:r>
                      <a:endParaRPr lang="en-US" sz="14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07000"/>
                        </a:lnSpc>
                        <a:spcBef>
                          <a:spcPts val="0"/>
                        </a:spcBef>
                        <a:spcAft>
                          <a:spcPts val="0"/>
                        </a:spcAft>
                        <a:tabLst>
                          <a:tab pos="1533525" algn="l"/>
                        </a:tabLst>
                      </a:pPr>
                      <a:r>
                        <a:rPr lang="en-US" sz="1400" b="1">
                          <a:effectLst/>
                        </a:rPr>
                        <a:t>400</a:t>
                      </a:r>
                      <a:endParaRPr lang="en-US" sz="14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07000"/>
                        </a:lnSpc>
                        <a:spcBef>
                          <a:spcPts val="0"/>
                        </a:spcBef>
                        <a:spcAft>
                          <a:spcPts val="0"/>
                        </a:spcAft>
                        <a:tabLst>
                          <a:tab pos="1533525" algn="l"/>
                        </a:tabLst>
                      </a:pPr>
                      <a:r>
                        <a:rPr lang="en-US" sz="1400" b="1">
                          <a:effectLst/>
                        </a:rPr>
                        <a:t>420</a:t>
                      </a:r>
                      <a:endParaRPr lang="en-US" sz="14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515899962"/>
                  </a:ext>
                </a:extLst>
              </a:tr>
              <a:tr h="373341">
                <a:tc>
                  <a:txBody>
                    <a:bodyPr/>
                    <a:lstStyle/>
                    <a:p>
                      <a:pPr marL="0" marR="0" algn="ctr" rtl="0">
                        <a:lnSpc>
                          <a:spcPct val="107000"/>
                        </a:lnSpc>
                        <a:spcBef>
                          <a:spcPts val="0"/>
                        </a:spcBef>
                        <a:spcAft>
                          <a:spcPts val="0"/>
                        </a:spcAft>
                        <a:tabLst>
                          <a:tab pos="1533525" algn="l"/>
                        </a:tabLst>
                      </a:pPr>
                      <a:r>
                        <a:rPr lang="en-US" sz="1400" b="1" dirty="0">
                          <a:effectLst/>
                        </a:rPr>
                        <a:t>- Cost of sales</a:t>
                      </a:r>
                      <a:endParaRPr lang="en-US" sz="14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07000"/>
                        </a:lnSpc>
                        <a:spcBef>
                          <a:spcPts val="0"/>
                        </a:spcBef>
                        <a:spcAft>
                          <a:spcPts val="0"/>
                        </a:spcAft>
                        <a:tabLst>
                          <a:tab pos="1533525" algn="l"/>
                        </a:tabLst>
                      </a:pPr>
                      <a:r>
                        <a:rPr lang="en-US" sz="1400" b="1">
                          <a:effectLst/>
                        </a:rPr>
                        <a:t>240</a:t>
                      </a:r>
                      <a:endParaRPr lang="en-US" sz="14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07000"/>
                        </a:lnSpc>
                        <a:spcBef>
                          <a:spcPts val="0"/>
                        </a:spcBef>
                        <a:spcAft>
                          <a:spcPts val="0"/>
                        </a:spcAft>
                        <a:tabLst>
                          <a:tab pos="1533525" algn="l"/>
                        </a:tabLst>
                      </a:pPr>
                      <a:r>
                        <a:rPr lang="en-US" sz="1400" b="1">
                          <a:effectLst/>
                        </a:rPr>
                        <a:t>252</a:t>
                      </a:r>
                      <a:endParaRPr lang="en-US" sz="14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845161458"/>
                  </a:ext>
                </a:extLst>
              </a:tr>
              <a:tr h="373341">
                <a:tc>
                  <a:txBody>
                    <a:bodyPr/>
                    <a:lstStyle/>
                    <a:p>
                      <a:pPr marL="0" marR="0" algn="ctr" rtl="1">
                        <a:lnSpc>
                          <a:spcPct val="107000"/>
                        </a:lnSpc>
                        <a:spcBef>
                          <a:spcPts val="0"/>
                        </a:spcBef>
                        <a:spcAft>
                          <a:spcPts val="0"/>
                        </a:spcAft>
                        <a:tabLst>
                          <a:tab pos="1533525" algn="l"/>
                        </a:tabLst>
                      </a:pPr>
                      <a:r>
                        <a:rPr lang="en-US" sz="1400" b="1" dirty="0">
                          <a:solidFill>
                            <a:srgbClr val="FF0000"/>
                          </a:solidFill>
                          <a:effectLst/>
                        </a:rPr>
                        <a:t> = Gross profit</a:t>
                      </a:r>
                      <a:endParaRPr lang="en-US" sz="1400" b="1" dirty="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07000"/>
                        </a:lnSpc>
                        <a:spcBef>
                          <a:spcPts val="0"/>
                        </a:spcBef>
                        <a:spcAft>
                          <a:spcPts val="0"/>
                        </a:spcAft>
                        <a:tabLst>
                          <a:tab pos="1533525" algn="l"/>
                        </a:tabLst>
                      </a:pPr>
                      <a:r>
                        <a:rPr lang="en-US" sz="1400" b="1" dirty="0">
                          <a:solidFill>
                            <a:srgbClr val="FF0000"/>
                          </a:solidFill>
                          <a:effectLst/>
                        </a:rPr>
                        <a:t>140</a:t>
                      </a:r>
                      <a:endParaRPr lang="en-US" sz="1400" b="1" dirty="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07000"/>
                        </a:lnSpc>
                        <a:spcBef>
                          <a:spcPts val="0"/>
                        </a:spcBef>
                        <a:spcAft>
                          <a:spcPts val="0"/>
                        </a:spcAft>
                        <a:tabLst>
                          <a:tab pos="1533525" algn="l"/>
                        </a:tabLst>
                      </a:pPr>
                      <a:r>
                        <a:rPr lang="en-US" sz="1400" b="1" dirty="0">
                          <a:solidFill>
                            <a:srgbClr val="FF0000"/>
                          </a:solidFill>
                          <a:effectLst/>
                        </a:rPr>
                        <a:t>168</a:t>
                      </a:r>
                      <a:endParaRPr lang="en-US" sz="1400" b="1" dirty="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02302463"/>
                  </a:ext>
                </a:extLst>
              </a:tr>
              <a:tr h="373341">
                <a:tc>
                  <a:txBody>
                    <a:bodyPr/>
                    <a:lstStyle/>
                    <a:p>
                      <a:pPr marL="0" marR="0" algn="ctr" rtl="0">
                        <a:lnSpc>
                          <a:spcPct val="107000"/>
                        </a:lnSpc>
                        <a:spcBef>
                          <a:spcPts val="0"/>
                        </a:spcBef>
                        <a:spcAft>
                          <a:spcPts val="0"/>
                        </a:spcAft>
                        <a:tabLst>
                          <a:tab pos="1533525" algn="l"/>
                        </a:tabLst>
                      </a:pPr>
                      <a:r>
                        <a:rPr lang="en-US" sz="1400" b="1" dirty="0">
                          <a:effectLst/>
                        </a:rPr>
                        <a:t>- Overheads </a:t>
                      </a:r>
                      <a:endParaRPr lang="en-US" sz="14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07000"/>
                        </a:lnSpc>
                        <a:spcBef>
                          <a:spcPts val="0"/>
                        </a:spcBef>
                        <a:spcAft>
                          <a:spcPts val="0"/>
                        </a:spcAft>
                        <a:tabLst>
                          <a:tab pos="1533525" algn="l"/>
                        </a:tabLst>
                      </a:pPr>
                      <a:r>
                        <a:rPr lang="en-US" sz="1400" b="1" dirty="0">
                          <a:effectLst/>
                        </a:rPr>
                        <a:t>130</a:t>
                      </a:r>
                      <a:endParaRPr lang="en-US" sz="14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07000"/>
                        </a:lnSpc>
                        <a:spcBef>
                          <a:spcPts val="0"/>
                        </a:spcBef>
                        <a:spcAft>
                          <a:spcPts val="0"/>
                        </a:spcAft>
                        <a:tabLst>
                          <a:tab pos="1533525" algn="l"/>
                        </a:tabLst>
                      </a:pPr>
                      <a:r>
                        <a:rPr lang="en-US" sz="1400" b="1">
                          <a:effectLst/>
                        </a:rPr>
                        <a:t>147</a:t>
                      </a:r>
                      <a:endParaRPr lang="en-US" sz="14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844167028"/>
                  </a:ext>
                </a:extLst>
              </a:tr>
              <a:tr h="272743">
                <a:tc>
                  <a:txBody>
                    <a:bodyPr/>
                    <a:lstStyle/>
                    <a:p>
                      <a:pPr marL="0" marR="0" algn="ctr" rtl="1">
                        <a:lnSpc>
                          <a:spcPct val="107000"/>
                        </a:lnSpc>
                        <a:spcBef>
                          <a:spcPts val="0"/>
                        </a:spcBef>
                        <a:spcAft>
                          <a:spcPts val="0"/>
                        </a:spcAft>
                        <a:tabLst>
                          <a:tab pos="1533525" algn="l"/>
                        </a:tabLst>
                      </a:pPr>
                      <a:r>
                        <a:rPr lang="en-US" sz="1400" b="1" dirty="0">
                          <a:solidFill>
                            <a:srgbClr val="FF0000"/>
                          </a:solidFill>
                          <a:effectLst/>
                        </a:rPr>
                        <a:t> = Profit for the year</a:t>
                      </a:r>
                      <a:endParaRPr lang="en-US" sz="1400" b="1" dirty="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07000"/>
                        </a:lnSpc>
                        <a:spcBef>
                          <a:spcPts val="0"/>
                        </a:spcBef>
                        <a:spcAft>
                          <a:spcPts val="0"/>
                        </a:spcAft>
                        <a:tabLst>
                          <a:tab pos="1533525" algn="l"/>
                        </a:tabLst>
                      </a:pPr>
                      <a:r>
                        <a:rPr lang="en-US" sz="1400" b="1" dirty="0">
                          <a:solidFill>
                            <a:srgbClr val="FF0000"/>
                          </a:solidFill>
                          <a:effectLst/>
                          <a:latin typeface="Calibri" panose="020F0502020204030204" pitchFamily="34" charset="0"/>
                          <a:ea typeface="Calibri" panose="020F0502020204030204" pitchFamily="34" charset="0"/>
                          <a:cs typeface="Arial" panose="020B0604020202020204" pitchFamily="34" charset="0"/>
                        </a:rPr>
                        <a:t>10</a:t>
                      </a:r>
                    </a:p>
                  </a:txBody>
                  <a:tcPr marL="68580" marR="68580" marT="0" marB="0"/>
                </a:tc>
                <a:tc>
                  <a:txBody>
                    <a:bodyPr/>
                    <a:lstStyle/>
                    <a:p>
                      <a:pPr marL="0" marR="0" algn="ctr" rtl="1">
                        <a:lnSpc>
                          <a:spcPct val="107000"/>
                        </a:lnSpc>
                        <a:spcBef>
                          <a:spcPts val="0"/>
                        </a:spcBef>
                        <a:spcAft>
                          <a:spcPts val="0"/>
                        </a:spcAft>
                        <a:tabLst>
                          <a:tab pos="1533525" algn="l"/>
                        </a:tabLst>
                      </a:pPr>
                      <a:r>
                        <a:rPr lang="en-US" sz="1400" b="1" dirty="0">
                          <a:solidFill>
                            <a:srgbClr val="FF0000"/>
                          </a:solidFill>
                          <a:effectLst/>
                        </a:rPr>
                        <a:t>21</a:t>
                      </a:r>
                      <a:endParaRPr lang="en-US" sz="1400" b="1" dirty="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696856598"/>
                  </a:ext>
                </a:extLst>
              </a:tr>
              <a:tr h="373341">
                <a:tc>
                  <a:txBody>
                    <a:bodyPr/>
                    <a:lstStyle/>
                    <a:p>
                      <a:pPr marL="0" marR="0" algn="ctr" rtl="1">
                        <a:lnSpc>
                          <a:spcPct val="107000"/>
                        </a:lnSpc>
                        <a:spcBef>
                          <a:spcPts val="0"/>
                        </a:spcBef>
                        <a:spcAft>
                          <a:spcPts val="0"/>
                        </a:spcAft>
                        <a:tabLst>
                          <a:tab pos="1533525" algn="l"/>
                        </a:tabLst>
                      </a:pPr>
                      <a:r>
                        <a:rPr lang="en-US" sz="1400" b="1" dirty="0">
                          <a:effectLst/>
                        </a:rPr>
                        <a:t>Capital employed</a:t>
                      </a:r>
                      <a:endParaRPr lang="en-US" sz="14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07000"/>
                        </a:lnSpc>
                        <a:spcBef>
                          <a:spcPts val="0"/>
                        </a:spcBef>
                        <a:spcAft>
                          <a:spcPts val="0"/>
                        </a:spcAft>
                        <a:tabLst>
                          <a:tab pos="1533525" algn="l"/>
                        </a:tabLst>
                      </a:pPr>
                      <a:r>
                        <a:rPr lang="en-US" sz="1400" b="1">
                          <a:effectLst/>
                        </a:rPr>
                        <a:t>200</a:t>
                      </a:r>
                      <a:endParaRPr lang="en-US" sz="14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07000"/>
                        </a:lnSpc>
                        <a:spcBef>
                          <a:spcPts val="0"/>
                        </a:spcBef>
                        <a:spcAft>
                          <a:spcPts val="0"/>
                        </a:spcAft>
                        <a:tabLst>
                          <a:tab pos="1533525" algn="l"/>
                        </a:tabLst>
                      </a:pPr>
                      <a:r>
                        <a:rPr lang="en-US" sz="1400" b="1" dirty="0">
                          <a:effectLst/>
                        </a:rPr>
                        <a:t>210</a:t>
                      </a:r>
                      <a:endParaRPr lang="en-US" sz="14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574095937"/>
                  </a:ext>
                </a:extLst>
              </a:tr>
            </a:tbl>
          </a:graphicData>
        </a:graphic>
      </p:graphicFrame>
      <p:grpSp>
        <p:nvGrpSpPr>
          <p:cNvPr id="23" name="Group 22">
            <a:extLst>
              <a:ext uri="{FF2B5EF4-FFF2-40B4-BE49-F238E27FC236}">
                <a16:creationId xmlns:a16="http://schemas.microsoft.com/office/drawing/2014/main" id="{74222C78-8C13-654A-CB34-DC70DA675C12}"/>
              </a:ext>
            </a:extLst>
          </p:cNvPr>
          <p:cNvGrpSpPr/>
          <p:nvPr/>
        </p:nvGrpSpPr>
        <p:grpSpPr>
          <a:xfrm>
            <a:off x="0" y="6502121"/>
            <a:ext cx="12192000" cy="381000"/>
            <a:chOff x="0" y="6502121"/>
            <a:chExt cx="12192000" cy="381000"/>
          </a:xfrm>
        </p:grpSpPr>
        <p:sp>
          <p:nvSpPr>
            <p:cNvPr id="24" name="TextBox 23">
              <a:extLst>
                <a:ext uri="{FF2B5EF4-FFF2-40B4-BE49-F238E27FC236}">
                  <a16:creationId xmlns:a16="http://schemas.microsoft.com/office/drawing/2014/main" id="{A6D90D73-7FE9-54B4-50D7-98FA71F4927F}"/>
                </a:ext>
              </a:extLst>
            </p:cNvPr>
            <p:cNvSpPr txBox="1"/>
            <p:nvPr/>
          </p:nvSpPr>
          <p:spPr>
            <a:xfrm>
              <a:off x="716844" y="6505941"/>
              <a:ext cx="7798277" cy="307777"/>
            </a:xfrm>
            <a:prstGeom prst="rect">
              <a:avLst/>
            </a:prstGeom>
            <a:noFill/>
          </p:spPr>
          <p:txBody>
            <a:bodyPr wrap="square" rtlCol="1">
              <a:spAutoFit/>
            </a:bodyPr>
            <a:lstStyle/>
            <a:p>
              <a:r>
                <a:rPr lang="en-US" sz="1400" b="1" dirty="0">
                  <a:solidFill>
                    <a:srgbClr val="002060"/>
                  </a:solidFill>
                  <a:latin typeface="Sakkal Majalla" panose="02000000000000000000" pitchFamily="2" charset="-78"/>
                  <a:cs typeface="Sakkal Majalla" panose="02000000000000000000" pitchFamily="2" charset="-78"/>
                </a:rPr>
                <a:t>FIN 316/806                                                   UNIT 5                                                     Financial Ratio Analysis</a:t>
              </a:r>
              <a:endParaRPr lang="ar-SA" sz="1400" b="1" dirty="0">
                <a:solidFill>
                  <a:srgbClr val="002060"/>
                </a:solidFill>
                <a:latin typeface="Sakkal Majalla" panose="02000000000000000000" pitchFamily="2" charset="-78"/>
                <a:cs typeface="Sakkal Majalla" panose="02000000000000000000" pitchFamily="2" charset="-78"/>
              </a:endParaRPr>
            </a:p>
          </p:txBody>
        </p:sp>
        <p:grpSp>
          <p:nvGrpSpPr>
            <p:cNvPr id="25" name="Group 24">
              <a:extLst>
                <a:ext uri="{FF2B5EF4-FFF2-40B4-BE49-F238E27FC236}">
                  <a16:creationId xmlns:a16="http://schemas.microsoft.com/office/drawing/2014/main" id="{66244C03-06CC-6E6B-C0E3-C2D13CD13912}"/>
                </a:ext>
              </a:extLst>
            </p:cNvPr>
            <p:cNvGrpSpPr/>
            <p:nvPr/>
          </p:nvGrpSpPr>
          <p:grpSpPr>
            <a:xfrm>
              <a:off x="0" y="6502121"/>
              <a:ext cx="12192000" cy="381000"/>
              <a:chOff x="0" y="6502121"/>
              <a:chExt cx="12192000" cy="381000"/>
            </a:xfrm>
          </p:grpSpPr>
          <p:cxnSp>
            <p:nvCxnSpPr>
              <p:cNvPr id="26" name="Straight Connector 25">
                <a:extLst>
                  <a:ext uri="{FF2B5EF4-FFF2-40B4-BE49-F238E27FC236}">
                    <a16:creationId xmlns:a16="http://schemas.microsoft.com/office/drawing/2014/main" id="{C8330772-D5EC-D735-37AD-82C26C54B140}"/>
                  </a:ext>
                </a:extLst>
              </p:cNvPr>
              <p:cNvCxnSpPr/>
              <p:nvPr/>
            </p:nvCxnSpPr>
            <p:spPr>
              <a:xfrm flipV="1">
                <a:off x="0" y="6539345"/>
                <a:ext cx="12192000" cy="521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28" name="Rectangle 27">
                <a:extLst>
                  <a:ext uri="{FF2B5EF4-FFF2-40B4-BE49-F238E27FC236}">
                    <a16:creationId xmlns:a16="http://schemas.microsoft.com/office/drawing/2014/main" id="{2FB513FB-C2FD-3D82-6B83-3DA55786A866}"/>
                  </a:ext>
                </a:extLst>
              </p:cNvPr>
              <p:cNvSpPr>
                <a:spLocks/>
              </p:cNvSpPr>
              <p:nvPr/>
            </p:nvSpPr>
            <p:spPr>
              <a:xfrm>
                <a:off x="7703229" y="6502121"/>
                <a:ext cx="4106028" cy="381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r">
                  <a:lnSpc>
                    <a:spcPct val="106000"/>
                  </a:lnSpc>
                  <a:spcBef>
                    <a:spcPts val="0"/>
                  </a:spcBef>
                  <a:spcAft>
                    <a:spcPts val="800"/>
                  </a:spcAft>
                </a:pP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وزارة التربية والتعليم –</a:t>
                </a:r>
                <a:r>
                  <a:rPr lang="ar-SA"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العام الدراسي </a:t>
                </a: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202</a:t>
                </a:r>
                <a:r>
                  <a:rPr lang="ar-SA"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3</a:t>
                </a: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-202</a:t>
                </a:r>
                <a:r>
                  <a:rPr lang="ar-SA"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4</a:t>
                </a: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م</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grpSp>
      </p:grpSp>
    </p:spTree>
    <p:extLst>
      <p:ext uri="{BB962C8B-B14F-4D97-AF65-F5344CB8AC3E}">
        <p14:creationId xmlns:p14="http://schemas.microsoft.com/office/powerpoint/2010/main" val="1674523504"/>
      </p:ext>
    </p:extLst>
  </p:cSld>
  <p:clrMapOvr>
    <a:masterClrMapping/>
  </p:clrMapOvr>
  <mc:AlternateContent xmlns:mc="http://schemas.openxmlformats.org/markup-compatibility/2006" xmlns:p14="http://schemas.microsoft.com/office/powerpoint/2010/main">
    <mc:Choice Requires="p14">
      <p:transition spd="slow" p14:dur="1500" advClick="0">
        <p:split orient="vert"/>
      </p:transition>
    </mc:Choice>
    <mc:Fallback xmlns="">
      <p:transition spd="slow" advClick="0">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0">
                                            <p:txEl>
                                              <p:pRg st="0" end="0"/>
                                            </p:txEl>
                                          </p:spTgt>
                                        </p:tgtEl>
                                        <p:attrNameLst>
                                          <p:attrName>style.visibility</p:attrName>
                                        </p:attrNameLst>
                                      </p:cBhvr>
                                      <p:to>
                                        <p:strVal val="visible"/>
                                      </p:to>
                                    </p:set>
                                    <p:animEffect transition="in" filter="fade">
                                      <p:cBhvr>
                                        <p:cTn id="7" dur="1000"/>
                                        <p:tgtEl>
                                          <p:spTgt spid="20">
                                            <p:txEl>
                                              <p:pRg st="0" end="0"/>
                                            </p:txEl>
                                          </p:spTgt>
                                        </p:tgtEl>
                                      </p:cBhvr>
                                    </p:animEffect>
                                    <p:anim calcmode="lin" valueType="num">
                                      <p:cBhvr>
                                        <p:cTn id="8" dur="1000" fill="hold"/>
                                        <p:tgtEl>
                                          <p:spTgt spid="20">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0">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0">
                                            <p:txEl>
                                              <p:pRg st="2" end="2"/>
                                            </p:txEl>
                                          </p:spTgt>
                                        </p:tgtEl>
                                        <p:attrNameLst>
                                          <p:attrName>style.visibility</p:attrName>
                                        </p:attrNameLst>
                                      </p:cBhvr>
                                      <p:to>
                                        <p:strVal val="visible"/>
                                      </p:to>
                                    </p:set>
                                    <p:animEffect transition="in" filter="fade">
                                      <p:cBhvr>
                                        <p:cTn id="12" dur="1000"/>
                                        <p:tgtEl>
                                          <p:spTgt spid="20">
                                            <p:txEl>
                                              <p:pRg st="2" end="2"/>
                                            </p:txEl>
                                          </p:spTgt>
                                        </p:tgtEl>
                                      </p:cBhvr>
                                    </p:animEffect>
                                    <p:anim calcmode="lin" valueType="num">
                                      <p:cBhvr>
                                        <p:cTn id="13" dur="1000" fill="hold"/>
                                        <p:tgtEl>
                                          <p:spTgt spid="20">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20">
                                            <p:txEl>
                                              <p:pRg st="2" end="2"/>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20">
                                            <p:txEl>
                                              <p:pRg st="4" end="4"/>
                                            </p:txEl>
                                          </p:spTgt>
                                        </p:tgtEl>
                                        <p:attrNameLst>
                                          <p:attrName>style.visibility</p:attrName>
                                        </p:attrNameLst>
                                      </p:cBhvr>
                                      <p:to>
                                        <p:strVal val="visible"/>
                                      </p:to>
                                    </p:set>
                                    <p:animEffect transition="in" filter="fade">
                                      <p:cBhvr>
                                        <p:cTn id="17" dur="1000"/>
                                        <p:tgtEl>
                                          <p:spTgt spid="20">
                                            <p:txEl>
                                              <p:pRg st="4" end="4"/>
                                            </p:txEl>
                                          </p:spTgt>
                                        </p:tgtEl>
                                      </p:cBhvr>
                                    </p:animEffect>
                                    <p:anim calcmode="lin" valueType="num">
                                      <p:cBhvr>
                                        <p:cTn id="18" dur="1000" fill="hold"/>
                                        <p:tgtEl>
                                          <p:spTgt spid="20">
                                            <p:txEl>
                                              <p:pRg st="4" end="4"/>
                                            </p:txEl>
                                          </p:spTgt>
                                        </p:tgtEl>
                                        <p:attrNameLst>
                                          <p:attrName>ppt_x</p:attrName>
                                        </p:attrNameLst>
                                      </p:cBhvr>
                                      <p:tavLst>
                                        <p:tav tm="0">
                                          <p:val>
                                            <p:strVal val="#ppt_x"/>
                                          </p:val>
                                        </p:tav>
                                        <p:tav tm="100000">
                                          <p:val>
                                            <p:strVal val="#ppt_x"/>
                                          </p:val>
                                        </p:tav>
                                      </p:tavLst>
                                    </p:anim>
                                    <p:anim calcmode="lin" valueType="num">
                                      <p:cBhvr>
                                        <p:cTn id="19" dur="1000" fill="hold"/>
                                        <p:tgtEl>
                                          <p:spTgt spid="20">
                                            <p:txEl>
                                              <p:pRg st="4" end="4"/>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20">
                                            <p:txEl>
                                              <p:pRg st="6" end="6"/>
                                            </p:txEl>
                                          </p:spTgt>
                                        </p:tgtEl>
                                        <p:attrNameLst>
                                          <p:attrName>style.visibility</p:attrName>
                                        </p:attrNameLst>
                                      </p:cBhvr>
                                      <p:to>
                                        <p:strVal val="visible"/>
                                      </p:to>
                                    </p:set>
                                    <p:animEffect transition="in" filter="fade">
                                      <p:cBhvr>
                                        <p:cTn id="22" dur="1000"/>
                                        <p:tgtEl>
                                          <p:spTgt spid="20">
                                            <p:txEl>
                                              <p:pRg st="6" end="6"/>
                                            </p:txEl>
                                          </p:spTgt>
                                        </p:tgtEl>
                                      </p:cBhvr>
                                    </p:animEffect>
                                    <p:anim calcmode="lin" valueType="num">
                                      <p:cBhvr>
                                        <p:cTn id="23" dur="1000" fill="hold"/>
                                        <p:tgtEl>
                                          <p:spTgt spid="20">
                                            <p:txEl>
                                              <p:pRg st="6" end="6"/>
                                            </p:txEl>
                                          </p:spTgt>
                                        </p:tgtEl>
                                        <p:attrNameLst>
                                          <p:attrName>ppt_x</p:attrName>
                                        </p:attrNameLst>
                                      </p:cBhvr>
                                      <p:tavLst>
                                        <p:tav tm="0">
                                          <p:val>
                                            <p:strVal val="#ppt_x"/>
                                          </p:val>
                                        </p:tav>
                                        <p:tav tm="100000">
                                          <p:val>
                                            <p:strVal val="#ppt_x"/>
                                          </p:val>
                                        </p:tav>
                                      </p:tavLst>
                                    </p:anim>
                                    <p:anim calcmode="lin" valueType="num">
                                      <p:cBhvr>
                                        <p:cTn id="24" dur="1000" fill="hold"/>
                                        <p:tgtEl>
                                          <p:spTgt spid="20">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nodeType="clickEffect">
                                  <p:stCondLst>
                                    <p:cond delay="0"/>
                                  </p:stCondLst>
                                  <p:childTnLst>
                                    <p:set>
                                      <p:cBhvr>
                                        <p:cTn id="28" dur="1" fill="hold">
                                          <p:stCondLst>
                                            <p:cond delay="0"/>
                                          </p:stCondLst>
                                        </p:cTn>
                                        <p:tgtEl>
                                          <p:spTgt spid="7"/>
                                        </p:tgtEl>
                                        <p:attrNameLst>
                                          <p:attrName>style.visibility</p:attrName>
                                        </p:attrNameLst>
                                      </p:cBhvr>
                                      <p:to>
                                        <p:strVal val="visible"/>
                                      </p:to>
                                    </p:set>
                                    <p:animEffect transition="in" filter="fade">
                                      <p:cBhvr>
                                        <p:cTn id="29" dur="1000"/>
                                        <p:tgtEl>
                                          <p:spTgt spid="7"/>
                                        </p:tgtEl>
                                      </p:cBhvr>
                                    </p:animEffect>
                                    <p:anim calcmode="lin" valueType="num">
                                      <p:cBhvr>
                                        <p:cTn id="30" dur="1000" fill="hold"/>
                                        <p:tgtEl>
                                          <p:spTgt spid="7"/>
                                        </p:tgtEl>
                                        <p:attrNameLst>
                                          <p:attrName>ppt_x</p:attrName>
                                        </p:attrNameLst>
                                      </p:cBhvr>
                                      <p:tavLst>
                                        <p:tav tm="0">
                                          <p:val>
                                            <p:strVal val="#ppt_x"/>
                                          </p:val>
                                        </p:tav>
                                        <p:tav tm="100000">
                                          <p:val>
                                            <p:strVal val="#ppt_x"/>
                                          </p:val>
                                        </p:tav>
                                      </p:tavLst>
                                    </p:anim>
                                    <p:anim calcmode="lin" valueType="num">
                                      <p:cBhvr>
                                        <p:cTn id="31"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amond 12">
            <a:extLst>
              <a:ext uri="{FF2B5EF4-FFF2-40B4-BE49-F238E27FC236}">
                <a16:creationId xmlns:a16="http://schemas.microsoft.com/office/drawing/2014/main" id="{BDD17388-A0DF-412C-A2B4-570FBBC5ACF4}"/>
              </a:ext>
            </a:extLst>
          </p:cNvPr>
          <p:cNvSpPr/>
          <p:nvPr/>
        </p:nvSpPr>
        <p:spPr>
          <a:xfrm>
            <a:off x="6330171" y="3521887"/>
            <a:ext cx="2547047" cy="2534492"/>
          </a:xfrm>
          <a:prstGeom prst="diamond">
            <a:avLst/>
          </a:prstGeom>
          <a:noFill/>
          <a:ln w="762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0" name="Diamond 9">
            <a:extLst>
              <a:ext uri="{FF2B5EF4-FFF2-40B4-BE49-F238E27FC236}">
                <a16:creationId xmlns:a16="http://schemas.microsoft.com/office/drawing/2014/main" id="{F4F03380-86CB-4C66-875E-8AA503C599BC}"/>
              </a:ext>
            </a:extLst>
          </p:cNvPr>
          <p:cNvSpPr/>
          <p:nvPr/>
        </p:nvSpPr>
        <p:spPr>
          <a:xfrm>
            <a:off x="5846853" y="1021330"/>
            <a:ext cx="2547047" cy="2534492"/>
          </a:xfrm>
          <a:prstGeom prst="diamond">
            <a:avLst/>
          </a:prstGeom>
          <a:noFill/>
          <a:ln w="762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9" name="Diamond 8">
            <a:extLst>
              <a:ext uri="{FF2B5EF4-FFF2-40B4-BE49-F238E27FC236}">
                <a16:creationId xmlns:a16="http://schemas.microsoft.com/office/drawing/2014/main" id="{ADDD23E7-9E9B-4511-8EBE-57ACE20E5DDA}"/>
              </a:ext>
            </a:extLst>
          </p:cNvPr>
          <p:cNvSpPr/>
          <p:nvPr/>
        </p:nvSpPr>
        <p:spPr>
          <a:xfrm>
            <a:off x="2816488" y="2060119"/>
            <a:ext cx="2547047" cy="2534492"/>
          </a:xfrm>
          <a:prstGeom prst="diamond">
            <a:avLst/>
          </a:prstGeom>
          <a:noFill/>
          <a:ln w="762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2" name="Diamond 11">
            <a:extLst>
              <a:ext uri="{FF2B5EF4-FFF2-40B4-BE49-F238E27FC236}">
                <a16:creationId xmlns:a16="http://schemas.microsoft.com/office/drawing/2014/main" id="{87DFBFF2-F813-4502-94B7-DD609DA6F5CE}"/>
              </a:ext>
            </a:extLst>
          </p:cNvPr>
          <p:cNvSpPr/>
          <p:nvPr/>
        </p:nvSpPr>
        <p:spPr>
          <a:xfrm>
            <a:off x="5741231" y="131108"/>
            <a:ext cx="684000" cy="684000"/>
          </a:xfrm>
          <a:prstGeom prst="diamond">
            <a:avLst/>
          </a:prstGeom>
          <a:noFill/>
          <a:ln w="762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5" name="Diamond 4">
            <a:extLst>
              <a:ext uri="{FF2B5EF4-FFF2-40B4-BE49-F238E27FC236}">
                <a16:creationId xmlns:a16="http://schemas.microsoft.com/office/drawing/2014/main" id="{CFA413BD-DC4E-4AB9-971A-4238138F2EBA}"/>
              </a:ext>
            </a:extLst>
          </p:cNvPr>
          <p:cNvSpPr/>
          <p:nvPr/>
        </p:nvSpPr>
        <p:spPr>
          <a:xfrm>
            <a:off x="3136764" y="394895"/>
            <a:ext cx="5893994" cy="5864941"/>
          </a:xfrm>
          <a:prstGeom prst="diamond">
            <a:avLst/>
          </a:prstGeom>
          <a:noFill/>
          <a:ln w="762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8" name="Diamond 7">
            <a:extLst>
              <a:ext uri="{FF2B5EF4-FFF2-40B4-BE49-F238E27FC236}">
                <a16:creationId xmlns:a16="http://schemas.microsoft.com/office/drawing/2014/main" id="{6476A3AB-C9BB-4585-8E4F-1EB85D77CD2A}"/>
              </a:ext>
            </a:extLst>
          </p:cNvPr>
          <p:cNvSpPr/>
          <p:nvPr/>
        </p:nvSpPr>
        <p:spPr>
          <a:xfrm>
            <a:off x="3473034" y="696461"/>
            <a:ext cx="5220395" cy="5194662"/>
          </a:xfrm>
          <a:prstGeom prst="diamond">
            <a:avLst/>
          </a:prstGeom>
          <a:solidFill>
            <a:schemeClr val="bg1"/>
          </a:solidFill>
          <a:ln w="76200">
            <a:noFill/>
          </a:ln>
          <a:effectLst>
            <a:glow rad="228600">
              <a:schemeClr val="accent3">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grpSp>
        <p:nvGrpSpPr>
          <p:cNvPr id="14" name="Group 13">
            <a:extLst>
              <a:ext uri="{FF2B5EF4-FFF2-40B4-BE49-F238E27FC236}">
                <a16:creationId xmlns:a16="http://schemas.microsoft.com/office/drawing/2014/main" id="{01375641-91DF-4F61-8B2A-234662AF2201}"/>
              </a:ext>
            </a:extLst>
          </p:cNvPr>
          <p:cNvGrpSpPr/>
          <p:nvPr/>
        </p:nvGrpSpPr>
        <p:grpSpPr>
          <a:xfrm>
            <a:off x="5140851" y="995486"/>
            <a:ext cx="1818511" cy="942048"/>
            <a:chOff x="5140851" y="893888"/>
            <a:chExt cx="1818511" cy="942048"/>
          </a:xfrm>
        </p:grpSpPr>
        <p:cxnSp>
          <p:nvCxnSpPr>
            <p:cNvPr id="11" name="Straight Connector 10">
              <a:extLst>
                <a:ext uri="{FF2B5EF4-FFF2-40B4-BE49-F238E27FC236}">
                  <a16:creationId xmlns:a16="http://schemas.microsoft.com/office/drawing/2014/main" id="{83BEFCC4-CA99-4B3D-AAA0-0F0D9FFD6122}"/>
                </a:ext>
              </a:extLst>
            </p:cNvPr>
            <p:cNvCxnSpPr/>
            <p:nvPr/>
          </p:nvCxnSpPr>
          <p:spPr>
            <a:xfrm flipH="1">
              <a:off x="5140851" y="945807"/>
              <a:ext cx="890129" cy="890129"/>
            </a:xfrm>
            <a:prstGeom prst="line">
              <a:avLst/>
            </a:prstGeom>
            <a:ln w="38100">
              <a:solidFill>
                <a:schemeClr val="accent2"/>
              </a:solidFill>
              <a:prstDash val="sysDot"/>
              <a:round/>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1BAE017C-45AC-4E5A-A909-D1A9D66A6A81}"/>
                </a:ext>
              </a:extLst>
            </p:cNvPr>
            <p:cNvCxnSpPr>
              <a:cxnSpLocks/>
            </p:cNvCxnSpPr>
            <p:nvPr/>
          </p:nvCxnSpPr>
          <p:spPr>
            <a:xfrm flipH="1" flipV="1">
              <a:off x="6069233" y="893888"/>
              <a:ext cx="890129" cy="890129"/>
            </a:xfrm>
            <a:prstGeom prst="line">
              <a:avLst/>
            </a:prstGeom>
            <a:ln w="38100">
              <a:solidFill>
                <a:schemeClr val="accent2"/>
              </a:solidFill>
              <a:prstDash val="sysDot"/>
              <a:round/>
            </a:ln>
          </p:spPr>
          <p:style>
            <a:lnRef idx="1">
              <a:schemeClr val="accent1"/>
            </a:lnRef>
            <a:fillRef idx="0">
              <a:schemeClr val="accent1"/>
            </a:fillRef>
            <a:effectRef idx="0">
              <a:schemeClr val="accent1"/>
            </a:effectRef>
            <a:fontRef idx="minor">
              <a:schemeClr val="tx1"/>
            </a:fontRef>
          </p:style>
        </p:cxnSp>
      </p:grpSp>
      <p:grpSp>
        <p:nvGrpSpPr>
          <p:cNvPr id="18" name="Group 17">
            <a:extLst>
              <a:ext uri="{FF2B5EF4-FFF2-40B4-BE49-F238E27FC236}">
                <a16:creationId xmlns:a16="http://schemas.microsoft.com/office/drawing/2014/main" id="{A12DF14E-CC8E-4D1D-9C1F-D1ADFFB24A83}"/>
              </a:ext>
            </a:extLst>
          </p:cNvPr>
          <p:cNvGrpSpPr/>
          <p:nvPr/>
        </p:nvGrpSpPr>
        <p:grpSpPr>
          <a:xfrm flipV="1">
            <a:off x="5140851" y="4691354"/>
            <a:ext cx="1818511" cy="942048"/>
            <a:chOff x="5140851" y="893888"/>
            <a:chExt cx="1818511" cy="942048"/>
          </a:xfrm>
        </p:grpSpPr>
        <p:cxnSp>
          <p:nvCxnSpPr>
            <p:cNvPr id="19" name="Straight Connector 18">
              <a:extLst>
                <a:ext uri="{FF2B5EF4-FFF2-40B4-BE49-F238E27FC236}">
                  <a16:creationId xmlns:a16="http://schemas.microsoft.com/office/drawing/2014/main" id="{B0371ED2-1A6F-4B25-877C-C7F7F0AFEE7D}"/>
                </a:ext>
              </a:extLst>
            </p:cNvPr>
            <p:cNvCxnSpPr/>
            <p:nvPr/>
          </p:nvCxnSpPr>
          <p:spPr>
            <a:xfrm flipH="1">
              <a:off x="5140851" y="945807"/>
              <a:ext cx="890129" cy="890129"/>
            </a:xfrm>
            <a:prstGeom prst="line">
              <a:avLst/>
            </a:prstGeom>
            <a:ln w="38100">
              <a:solidFill>
                <a:schemeClr val="accent2"/>
              </a:solidFill>
              <a:prstDash val="sysDot"/>
              <a:round/>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2DC0024C-2434-4AC8-9949-00B701AED96F}"/>
                </a:ext>
              </a:extLst>
            </p:cNvPr>
            <p:cNvCxnSpPr>
              <a:cxnSpLocks/>
            </p:cNvCxnSpPr>
            <p:nvPr/>
          </p:nvCxnSpPr>
          <p:spPr>
            <a:xfrm flipH="1" flipV="1">
              <a:off x="6069233" y="893888"/>
              <a:ext cx="890129" cy="890129"/>
            </a:xfrm>
            <a:prstGeom prst="line">
              <a:avLst/>
            </a:prstGeom>
            <a:ln w="38100">
              <a:solidFill>
                <a:schemeClr val="accent2"/>
              </a:solidFill>
              <a:prstDash val="sysDot"/>
              <a:round/>
            </a:ln>
          </p:spPr>
          <p:style>
            <a:lnRef idx="1">
              <a:schemeClr val="accent1"/>
            </a:lnRef>
            <a:fillRef idx="0">
              <a:schemeClr val="accent1"/>
            </a:fillRef>
            <a:effectRef idx="0">
              <a:schemeClr val="accent1"/>
            </a:effectRef>
            <a:fontRef idx="minor">
              <a:schemeClr val="tx1"/>
            </a:fontRef>
          </p:style>
        </p:cxnSp>
      </p:grpSp>
      <p:sp>
        <p:nvSpPr>
          <p:cNvPr id="15" name="Google Shape;503;p34">
            <a:extLst>
              <a:ext uri="{FF2B5EF4-FFF2-40B4-BE49-F238E27FC236}">
                <a16:creationId xmlns:a16="http://schemas.microsoft.com/office/drawing/2014/main" id="{F6651448-67F2-24F3-1769-C48D2AA5376E}"/>
              </a:ext>
            </a:extLst>
          </p:cNvPr>
          <p:cNvSpPr txBox="1">
            <a:spLocks/>
          </p:cNvSpPr>
          <p:nvPr/>
        </p:nvSpPr>
        <p:spPr>
          <a:xfrm>
            <a:off x="2714814" y="2567998"/>
            <a:ext cx="6762371" cy="1722005"/>
          </a:xfrm>
          <a:prstGeom prst="rect">
            <a:avLst/>
          </a:prstGeom>
        </p:spPr>
        <p:txBody>
          <a:bodyPr spcFirstLastPara="1" vert="horz" wrap="square" lIns="91425" tIns="91425" rIns="91425" bIns="91425" rtlCol="0" anchor="ctr" anchorCtr="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rtl="1">
              <a:lnSpc>
                <a:spcPct val="150000"/>
              </a:lnSpc>
              <a:defRPr/>
            </a:pPr>
            <a:r>
              <a:rPr lang="en-US" sz="4000" dirty="0">
                <a:solidFill>
                  <a:srgbClr val="3C6070"/>
                </a:solidFill>
                <a:effectLst>
                  <a:outerShdw blurRad="38100" dist="38100" dir="2700000" algn="tl">
                    <a:srgbClr val="000000">
                      <a:alpha val="43137"/>
                    </a:srgbClr>
                  </a:outerShdw>
                </a:effectLst>
                <a:latin typeface="Simplified Arabic" panose="02020603050405020304" pitchFamily="18" charset="-78"/>
                <a:cs typeface="PT Bold Heading" panose="02010400000000000000" pitchFamily="2" charset="-78"/>
              </a:rPr>
              <a:t>END OF LESSON</a:t>
            </a:r>
            <a:endParaRPr lang="ar-BH" sz="4000" dirty="0">
              <a:solidFill>
                <a:srgbClr val="3C6070"/>
              </a:solidFill>
              <a:effectLst>
                <a:outerShdw blurRad="38100" dist="38100" dir="2700000" algn="tl">
                  <a:srgbClr val="000000">
                    <a:alpha val="43137"/>
                  </a:srgbClr>
                </a:outerShdw>
              </a:effectLst>
              <a:latin typeface="Simplified Arabic" panose="02020603050405020304" pitchFamily="18" charset="-78"/>
              <a:cs typeface="PT Bold Heading" panose="02010400000000000000" pitchFamily="2" charset="-78"/>
            </a:endParaRPr>
          </a:p>
          <a:p>
            <a:pPr algn="ctr" rtl="1">
              <a:lnSpc>
                <a:spcPct val="150000"/>
              </a:lnSpc>
              <a:defRPr/>
            </a:pPr>
            <a:r>
              <a:rPr lang="en-US" sz="4000" dirty="0">
                <a:solidFill>
                  <a:srgbClr val="3C6070"/>
                </a:solidFill>
                <a:effectLst>
                  <a:outerShdw blurRad="38100" dist="38100" dir="2700000" algn="tl">
                    <a:srgbClr val="000000">
                      <a:alpha val="43137"/>
                    </a:srgbClr>
                  </a:outerShdw>
                </a:effectLst>
                <a:latin typeface="Simplified Arabic" panose="02020603050405020304" pitchFamily="18" charset="-78"/>
                <a:cs typeface="PT Bold Heading" panose="02010400000000000000" pitchFamily="2" charset="-78"/>
              </a:rPr>
              <a:t>Thanks</a:t>
            </a:r>
            <a:endParaRPr lang="ar-BH" sz="4000" dirty="0">
              <a:solidFill>
                <a:srgbClr val="3C6070"/>
              </a:solidFill>
              <a:effectLst>
                <a:outerShdw blurRad="38100" dist="38100" dir="2700000" algn="tl">
                  <a:srgbClr val="000000">
                    <a:alpha val="43137"/>
                  </a:srgbClr>
                </a:outerShdw>
              </a:effectLst>
              <a:latin typeface="Simplified Arabic" panose="02020603050405020304" pitchFamily="18" charset="-78"/>
              <a:cs typeface="PT Bold Heading" panose="02010400000000000000" pitchFamily="2" charset="-78"/>
            </a:endParaRPr>
          </a:p>
        </p:txBody>
      </p:sp>
      <p:grpSp>
        <p:nvGrpSpPr>
          <p:cNvPr id="25" name="Group 24">
            <a:extLst>
              <a:ext uri="{FF2B5EF4-FFF2-40B4-BE49-F238E27FC236}">
                <a16:creationId xmlns:a16="http://schemas.microsoft.com/office/drawing/2014/main" id="{74222C78-8C13-654A-CB34-DC70DA675C12}"/>
              </a:ext>
            </a:extLst>
          </p:cNvPr>
          <p:cNvGrpSpPr/>
          <p:nvPr/>
        </p:nvGrpSpPr>
        <p:grpSpPr>
          <a:xfrm>
            <a:off x="0" y="6502121"/>
            <a:ext cx="12192000" cy="381000"/>
            <a:chOff x="0" y="6502121"/>
            <a:chExt cx="12192000" cy="381000"/>
          </a:xfrm>
        </p:grpSpPr>
        <p:sp>
          <p:nvSpPr>
            <p:cNvPr id="26" name="TextBox 25">
              <a:extLst>
                <a:ext uri="{FF2B5EF4-FFF2-40B4-BE49-F238E27FC236}">
                  <a16:creationId xmlns:a16="http://schemas.microsoft.com/office/drawing/2014/main" id="{A6D90D73-7FE9-54B4-50D7-98FA71F4927F}"/>
                </a:ext>
              </a:extLst>
            </p:cNvPr>
            <p:cNvSpPr txBox="1"/>
            <p:nvPr/>
          </p:nvSpPr>
          <p:spPr>
            <a:xfrm>
              <a:off x="716844" y="6505941"/>
              <a:ext cx="7798277" cy="307777"/>
            </a:xfrm>
            <a:prstGeom prst="rect">
              <a:avLst/>
            </a:prstGeom>
            <a:noFill/>
          </p:spPr>
          <p:txBody>
            <a:bodyPr wrap="square" rtlCol="1">
              <a:spAutoFit/>
            </a:bodyPr>
            <a:lstStyle/>
            <a:p>
              <a:r>
                <a:rPr lang="en-US" sz="1400" b="1" dirty="0">
                  <a:solidFill>
                    <a:srgbClr val="002060"/>
                  </a:solidFill>
                  <a:latin typeface="Sakkal Majalla" panose="02000000000000000000" pitchFamily="2" charset="-78"/>
                  <a:cs typeface="Sakkal Majalla" panose="02000000000000000000" pitchFamily="2" charset="-78"/>
                </a:rPr>
                <a:t>FIN 316/806                                                   UNIT 5                                                     Financial Ratio Analysis</a:t>
              </a:r>
              <a:endParaRPr lang="ar-SA" sz="1400" b="1" dirty="0">
                <a:solidFill>
                  <a:srgbClr val="002060"/>
                </a:solidFill>
                <a:latin typeface="Sakkal Majalla" panose="02000000000000000000" pitchFamily="2" charset="-78"/>
                <a:cs typeface="Sakkal Majalla" panose="02000000000000000000" pitchFamily="2" charset="-78"/>
              </a:endParaRPr>
            </a:p>
          </p:txBody>
        </p:sp>
        <p:grpSp>
          <p:nvGrpSpPr>
            <p:cNvPr id="27" name="Group 26">
              <a:extLst>
                <a:ext uri="{FF2B5EF4-FFF2-40B4-BE49-F238E27FC236}">
                  <a16:creationId xmlns:a16="http://schemas.microsoft.com/office/drawing/2014/main" id="{66244C03-06CC-6E6B-C0E3-C2D13CD13912}"/>
                </a:ext>
              </a:extLst>
            </p:cNvPr>
            <p:cNvGrpSpPr/>
            <p:nvPr/>
          </p:nvGrpSpPr>
          <p:grpSpPr>
            <a:xfrm>
              <a:off x="0" y="6502121"/>
              <a:ext cx="12192000" cy="381000"/>
              <a:chOff x="0" y="6502121"/>
              <a:chExt cx="12192000" cy="381000"/>
            </a:xfrm>
          </p:grpSpPr>
          <p:cxnSp>
            <p:nvCxnSpPr>
              <p:cNvPr id="28" name="Straight Connector 27">
                <a:extLst>
                  <a:ext uri="{FF2B5EF4-FFF2-40B4-BE49-F238E27FC236}">
                    <a16:creationId xmlns:a16="http://schemas.microsoft.com/office/drawing/2014/main" id="{C8330772-D5EC-D735-37AD-82C26C54B140}"/>
                  </a:ext>
                </a:extLst>
              </p:cNvPr>
              <p:cNvCxnSpPr/>
              <p:nvPr/>
            </p:nvCxnSpPr>
            <p:spPr>
              <a:xfrm flipV="1">
                <a:off x="0" y="6539345"/>
                <a:ext cx="12192000" cy="521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29" name="Rectangle 28">
                <a:extLst>
                  <a:ext uri="{FF2B5EF4-FFF2-40B4-BE49-F238E27FC236}">
                    <a16:creationId xmlns:a16="http://schemas.microsoft.com/office/drawing/2014/main" id="{2FB513FB-C2FD-3D82-6B83-3DA55786A866}"/>
                  </a:ext>
                </a:extLst>
              </p:cNvPr>
              <p:cNvSpPr>
                <a:spLocks/>
              </p:cNvSpPr>
              <p:nvPr/>
            </p:nvSpPr>
            <p:spPr>
              <a:xfrm>
                <a:off x="7703229" y="6502121"/>
                <a:ext cx="4106028" cy="381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r">
                  <a:lnSpc>
                    <a:spcPct val="106000"/>
                  </a:lnSpc>
                  <a:spcBef>
                    <a:spcPts val="0"/>
                  </a:spcBef>
                  <a:spcAft>
                    <a:spcPts val="800"/>
                  </a:spcAft>
                </a:pP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وزارة التربية والتعليم –</a:t>
                </a:r>
                <a:r>
                  <a:rPr lang="ar-SA"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العام الدراسي </a:t>
                </a: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202</a:t>
                </a:r>
                <a:r>
                  <a:rPr lang="ar-SA"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3</a:t>
                </a: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-202</a:t>
                </a:r>
                <a:r>
                  <a:rPr lang="ar-SA"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4</a:t>
                </a: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م</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grpSp>
      </p:grpSp>
    </p:spTree>
    <p:extLst>
      <p:ext uri="{BB962C8B-B14F-4D97-AF65-F5344CB8AC3E}">
        <p14:creationId xmlns:p14="http://schemas.microsoft.com/office/powerpoint/2010/main" val="178924214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advClick="0">
        <p15:prstTrans prst="origami"/>
      </p:transition>
    </mc:Choice>
    <mc:Fallback xmlns="">
      <p:transition spd="slow" advClick="0">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مستطيل مستدير الزوايا 15">
            <a:extLst>
              <a:ext uri="{FF2B5EF4-FFF2-40B4-BE49-F238E27FC236}">
                <a16:creationId xmlns:a16="http://schemas.microsoft.com/office/drawing/2014/main" id="{C7CA628E-402E-4ECD-83CD-2C5BD377C6C5}"/>
              </a:ext>
            </a:extLst>
          </p:cNvPr>
          <p:cNvSpPr/>
          <p:nvPr/>
        </p:nvSpPr>
        <p:spPr>
          <a:xfrm>
            <a:off x="96387" y="1716487"/>
            <a:ext cx="10052651" cy="4447075"/>
          </a:xfrm>
          <a:prstGeom prst="roundRect">
            <a:avLst>
              <a:gd name="adj" fmla="val 1416"/>
            </a:avLst>
          </a:prstGeom>
          <a:solidFill>
            <a:srgbClr val="BFD4DF"/>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t"/>
          <a:lstStyle/>
          <a:p>
            <a:pPr marL="266700" algn="r" rtl="1"/>
            <a:endParaRPr lang="ar-SA" sz="3200" b="1" dirty="0">
              <a:latin typeface="Sakkal Majalla" panose="02000000000000000000" pitchFamily="2" charset="-78"/>
              <a:cs typeface="Sakkal Majalla" panose="02000000000000000000" pitchFamily="2" charset="-78"/>
            </a:endParaRPr>
          </a:p>
          <a:p>
            <a:pPr marL="0" marR="0" algn="just" rtl="0">
              <a:lnSpc>
                <a:spcPct val="107000"/>
              </a:lnSpc>
              <a:spcBef>
                <a:spcPts val="0"/>
              </a:spcBef>
              <a:spcAft>
                <a:spcPts val="800"/>
              </a:spcAft>
            </a:pPr>
            <a:r>
              <a:rPr lang="en-US" sz="20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At this unit, our students will learn:</a:t>
            </a:r>
          </a:p>
          <a:p>
            <a:pPr marL="342900" marR="0" lvl="0" indent="-342900" algn="just" rtl="0">
              <a:lnSpc>
                <a:spcPct val="200000"/>
              </a:lnSpc>
              <a:spcBef>
                <a:spcPts val="0"/>
              </a:spcBef>
              <a:spcAft>
                <a:spcPts val="800"/>
              </a:spcAft>
              <a:buClr>
                <a:srgbClr val="FFFFFF"/>
              </a:buClr>
              <a:buSzPts val="1100"/>
              <a:buFont typeface="Times New Roman" panose="02020603050405020304" pitchFamily="18" charset="0"/>
              <a:buChar char="►"/>
            </a:pPr>
            <a:r>
              <a:rPr lang="en-US" sz="2000" dirty="0">
                <a:solidFill>
                  <a:schemeClr val="tx1"/>
                </a:solidFill>
                <a:effectLst/>
                <a:uFill>
                  <a:solidFill>
                    <a:srgbClr val="5B9BD5"/>
                  </a:solidFill>
                </a:uFill>
                <a:latin typeface="Times New Roman" panose="02020603050405020304" pitchFamily="18" charset="0"/>
                <a:ea typeface="Calibri" panose="020F0502020204030204" pitchFamily="34" charset="0"/>
                <a:cs typeface="Arial" panose="020B0604020202020204" pitchFamily="34" charset="0"/>
              </a:rPr>
              <a:t>The definition of the financial ratio.</a:t>
            </a:r>
            <a:endParaRPr lang="en-US" sz="2000" dirty="0">
              <a:solidFill>
                <a:schemeClr val="tx1"/>
              </a:solidFill>
              <a:effectLst/>
              <a:uFill>
                <a:solidFill>
                  <a:srgbClr val="5B9BD5"/>
                </a:solidFill>
              </a:uFill>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0">
              <a:lnSpc>
                <a:spcPct val="200000"/>
              </a:lnSpc>
              <a:spcBef>
                <a:spcPts val="0"/>
              </a:spcBef>
              <a:spcAft>
                <a:spcPts val="800"/>
              </a:spcAft>
              <a:buClr>
                <a:srgbClr val="FFFFFF"/>
              </a:buClr>
              <a:buSzPts val="1100"/>
              <a:buFont typeface="Times New Roman" panose="02020603050405020304" pitchFamily="18" charset="0"/>
              <a:buChar char="►"/>
            </a:pPr>
            <a:r>
              <a:rPr lang="en-US" sz="2000" dirty="0">
                <a:solidFill>
                  <a:schemeClr val="tx1"/>
                </a:solidFill>
                <a:effectLst/>
                <a:uFill>
                  <a:solidFill>
                    <a:srgbClr val="5B9BD5"/>
                  </a:solidFill>
                </a:uFill>
                <a:latin typeface="Times New Roman" panose="02020603050405020304" pitchFamily="18" charset="0"/>
                <a:ea typeface="Calibri" panose="020F0502020204030204" pitchFamily="34" charset="0"/>
                <a:cs typeface="Arial" panose="020B0604020202020204" pitchFamily="34" charset="0"/>
              </a:rPr>
              <a:t>The calculation of and analyze profitability ratios.</a:t>
            </a:r>
            <a:endParaRPr lang="en-US" sz="2000" dirty="0">
              <a:solidFill>
                <a:schemeClr val="tx1"/>
              </a:solidFill>
              <a:effectLst/>
              <a:uFill>
                <a:solidFill>
                  <a:srgbClr val="5B9BD5"/>
                </a:solidFill>
              </a:uFill>
              <a:latin typeface="Calibri" panose="020F0502020204030204" pitchFamily="34" charset="0"/>
              <a:ea typeface="Calibri" panose="020F0502020204030204" pitchFamily="34" charset="0"/>
              <a:cs typeface="Arial" panose="020B0604020202020204" pitchFamily="34" charset="0"/>
            </a:endParaRPr>
          </a:p>
          <a:p>
            <a:pPr marL="266700" algn="r" rtl="1"/>
            <a:endParaRPr lang="en-US" sz="3200" dirty="0">
              <a:solidFill>
                <a:schemeClr val="tx1"/>
              </a:solidFill>
              <a:latin typeface="Times New Roman" panose="02020603050405020304" pitchFamily="18" charset="0"/>
              <a:cs typeface="Times New Roman" panose="02020603050405020304" pitchFamily="18" charset="0"/>
            </a:endParaRPr>
          </a:p>
        </p:txBody>
      </p:sp>
      <p:grpSp>
        <p:nvGrpSpPr>
          <p:cNvPr id="29" name="Shape 631">
            <a:extLst>
              <a:ext uri="{FF2B5EF4-FFF2-40B4-BE49-F238E27FC236}">
                <a16:creationId xmlns:a16="http://schemas.microsoft.com/office/drawing/2014/main" id="{9DE0399B-6A40-495E-B773-BA7B46FB702D}"/>
              </a:ext>
            </a:extLst>
          </p:cNvPr>
          <p:cNvGrpSpPr/>
          <p:nvPr/>
        </p:nvGrpSpPr>
        <p:grpSpPr>
          <a:xfrm flipH="1">
            <a:off x="293225" y="531453"/>
            <a:ext cx="827524" cy="848823"/>
            <a:chOff x="5961125" y="1623900"/>
            <a:chExt cx="427450" cy="448175"/>
          </a:xfrm>
          <a:solidFill>
            <a:srgbClr val="7030A0"/>
          </a:solidFill>
        </p:grpSpPr>
        <p:sp>
          <p:nvSpPr>
            <p:cNvPr id="30" name="Shape 632">
              <a:extLst>
                <a:ext uri="{FF2B5EF4-FFF2-40B4-BE49-F238E27FC236}">
                  <a16:creationId xmlns:a16="http://schemas.microsoft.com/office/drawing/2014/main" id="{8DB2B578-EBFB-49B2-A74B-ADFD83430321}"/>
                </a:ext>
              </a:extLst>
            </p:cNvPr>
            <p:cNvSpPr/>
            <p:nvPr/>
          </p:nvSpPr>
          <p:spPr>
            <a:xfrm>
              <a:off x="5961125" y="1678700"/>
              <a:ext cx="376925" cy="376925"/>
            </a:xfrm>
            <a:custGeom>
              <a:avLst/>
              <a:gdLst/>
              <a:ahLst/>
              <a:cxnLst/>
              <a:rect l="0" t="0" r="0" b="0"/>
              <a:pathLst>
                <a:path w="15077" h="15077" fill="none" extrusionOk="0">
                  <a:moveTo>
                    <a:pt x="11813" y="1340"/>
                  </a:moveTo>
                  <a:lnTo>
                    <a:pt x="11813" y="1340"/>
                  </a:lnTo>
                  <a:lnTo>
                    <a:pt x="11350" y="1024"/>
                  </a:lnTo>
                  <a:lnTo>
                    <a:pt x="10863" y="780"/>
                  </a:lnTo>
                  <a:lnTo>
                    <a:pt x="10351" y="537"/>
                  </a:lnTo>
                  <a:lnTo>
                    <a:pt x="9816" y="342"/>
                  </a:lnTo>
                  <a:lnTo>
                    <a:pt x="9280" y="196"/>
                  </a:lnTo>
                  <a:lnTo>
                    <a:pt x="8720" y="98"/>
                  </a:lnTo>
                  <a:lnTo>
                    <a:pt x="8135" y="25"/>
                  </a:lnTo>
                  <a:lnTo>
                    <a:pt x="7551" y="1"/>
                  </a:lnTo>
                  <a:lnTo>
                    <a:pt x="7551" y="1"/>
                  </a:lnTo>
                  <a:lnTo>
                    <a:pt x="7161" y="1"/>
                  </a:lnTo>
                  <a:lnTo>
                    <a:pt x="6771" y="50"/>
                  </a:lnTo>
                  <a:lnTo>
                    <a:pt x="6406" y="98"/>
                  </a:lnTo>
                  <a:lnTo>
                    <a:pt x="6041" y="147"/>
                  </a:lnTo>
                  <a:lnTo>
                    <a:pt x="5675" y="244"/>
                  </a:lnTo>
                  <a:lnTo>
                    <a:pt x="5310" y="342"/>
                  </a:lnTo>
                  <a:lnTo>
                    <a:pt x="4969" y="464"/>
                  </a:lnTo>
                  <a:lnTo>
                    <a:pt x="4628" y="585"/>
                  </a:lnTo>
                  <a:lnTo>
                    <a:pt x="4287" y="731"/>
                  </a:lnTo>
                  <a:lnTo>
                    <a:pt x="3970" y="902"/>
                  </a:lnTo>
                  <a:lnTo>
                    <a:pt x="3654" y="1097"/>
                  </a:lnTo>
                  <a:lnTo>
                    <a:pt x="3337" y="1292"/>
                  </a:lnTo>
                  <a:lnTo>
                    <a:pt x="3045" y="1486"/>
                  </a:lnTo>
                  <a:lnTo>
                    <a:pt x="2753" y="1730"/>
                  </a:lnTo>
                  <a:lnTo>
                    <a:pt x="2485" y="1949"/>
                  </a:lnTo>
                  <a:lnTo>
                    <a:pt x="2217" y="2217"/>
                  </a:lnTo>
                  <a:lnTo>
                    <a:pt x="1973" y="2461"/>
                  </a:lnTo>
                  <a:lnTo>
                    <a:pt x="1730" y="2753"/>
                  </a:lnTo>
                  <a:lnTo>
                    <a:pt x="1510" y="3021"/>
                  </a:lnTo>
                  <a:lnTo>
                    <a:pt x="1291" y="3313"/>
                  </a:lnTo>
                  <a:lnTo>
                    <a:pt x="1096" y="3630"/>
                  </a:lnTo>
                  <a:lnTo>
                    <a:pt x="926" y="3946"/>
                  </a:lnTo>
                  <a:lnTo>
                    <a:pt x="755" y="4263"/>
                  </a:lnTo>
                  <a:lnTo>
                    <a:pt x="609" y="4604"/>
                  </a:lnTo>
                  <a:lnTo>
                    <a:pt x="463" y="4945"/>
                  </a:lnTo>
                  <a:lnTo>
                    <a:pt x="341" y="5286"/>
                  </a:lnTo>
                  <a:lnTo>
                    <a:pt x="244" y="5651"/>
                  </a:lnTo>
                  <a:lnTo>
                    <a:pt x="171" y="6016"/>
                  </a:lnTo>
                  <a:lnTo>
                    <a:pt x="98" y="6382"/>
                  </a:lnTo>
                  <a:lnTo>
                    <a:pt x="49" y="6771"/>
                  </a:lnTo>
                  <a:lnTo>
                    <a:pt x="25" y="7137"/>
                  </a:lnTo>
                  <a:lnTo>
                    <a:pt x="0" y="7526"/>
                  </a:lnTo>
                  <a:lnTo>
                    <a:pt x="0" y="7526"/>
                  </a:lnTo>
                  <a:lnTo>
                    <a:pt x="25" y="7916"/>
                  </a:lnTo>
                  <a:lnTo>
                    <a:pt x="49" y="8306"/>
                  </a:lnTo>
                  <a:lnTo>
                    <a:pt x="98" y="8671"/>
                  </a:lnTo>
                  <a:lnTo>
                    <a:pt x="171" y="9061"/>
                  </a:lnTo>
                  <a:lnTo>
                    <a:pt x="244" y="9426"/>
                  </a:lnTo>
                  <a:lnTo>
                    <a:pt x="341" y="9767"/>
                  </a:lnTo>
                  <a:lnTo>
                    <a:pt x="463" y="10132"/>
                  </a:lnTo>
                  <a:lnTo>
                    <a:pt x="609" y="10473"/>
                  </a:lnTo>
                  <a:lnTo>
                    <a:pt x="755" y="10790"/>
                  </a:lnTo>
                  <a:lnTo>
                    <a:pt x="926" y="11131"/>
                  </a:lnTo>
                  <a:lnTo>
                    <a:pt x="1096" y="11448"/>
                  </a:lnTo>
                  <a:lnTo>
                    <a:pt x="1291" y="11740"/>
                  </a:lnTo>
                  <a:lnTo>
                    <a:pt x="1510" y="12032"/>
                  </a:lnTo>
                  <a:lnTo>
                    <a:pt x="1730" y="12324"/>
                  </a:lnTo>
                  <a:lnTo>
                    <a:pt x="1973" y="12592"/>
                  </a:lnTo>
                  <a:lnTo>
                    <a:pt x="2217" y="12860"/>
                  </a:lnTo>
                  <a:lnTo>
                    <a:pt x="2485" y="13104"/>
                  </a:lnTo>
                  <a:lnTo>
                    <a:pt x="2753" y="13347"/>
                  </a:lnTo>
                  <a:lnTo>
                    <a:pt x="3045" y="13567"/>
                  </a:lnTo>
                  <a:lnTo>
                    <a:pt x="3337" y="13786"/>
                  </a:lnTo>
                  <a:lnTo>
                    <a:pt x="3654" y="13981"/>
                  </a:lnTo>
                  <a:lnTo>
                    <a:pt x="3970" y="14151"/>
                  </a:lnTo>
                  <a:lnTo>
                    <a:pt x="4287" y="14322"/>
                  </a:lnTo>
                  <a:lnTo>
                    <a:pt x="4628" y="14468"/>
                  </a:lnTo>
                  <a:lnTo>
                    <a:pt x="4969" y="14614"/>
                  </a:lnTo>
                  <a:lnTo>
                    <a:pt x="5310" y="14736"/>
                  </a:lnTo>
                  <a:lnTo>
                    <a:pt x="5675" y="14833"/>
                  </a:lnTo>
                  <a:lnTo>
                    <a:pt x="6041" y="14906"/>
                  </a:lnTo>
                  <a:lnTo>
                    <a:pt x="6406" y="14979"/>
                  </a:lnTo>
                  <a:lnTo>
                    <a:pt x="6771" y="15028"/>
                  </a:lnTo>
                  <a:lnTo>
                    <a:pt x="7161" y="15052"/>
                  </a:lnTo>
                  <a:lnTo>
                    <a:pt x="7551" y="15077"/>
                  </a:lnTo>
                  <a:lnTo>
                    <a:pt x="7551" y="15077"/>
                  </a:lnTo>
                  <a:lnTo>
                    <a:pt x="7940" y="15052"/>
                  </a:lnTo>
                  <a:lnTo>
                    <a:pt x="8306" y="15028"/>
                  </a:lnTo>
                  <a:lnTo>
                    <a:pt x="8695" y="14979"/>
                  </a:lnTo>
                  <a:lnTo>
                    <a:pt x="9061" y="14906"/>
                  </a:lnTo>
                  <a:lnTo>
                    <a:pt x="9426" y="14833"/>
                  </a:lnTo>
                  <a:lnTo>
                    <a:pt x="9791" y="14736"/>
                  </a:lnTo>
                  <a:lnTo>
                    <a:pt x="10132" y="14614"/>
                  </a:lnTo>
                  <a:lnTo>
                    <a:pt x="10473" y="14468"/>
                  </a:lnTo>
                  <a:lnTo>
                    <a:pt x="10814" y="14322"/>
                  </a:lnTo>
                  <a:lnTo>
                    <a:pt x="11131" y="14151"/>
                  </a:lnTo>
                  <a:lnTo>
                    <a:pt x="11447" y="13981"/>
                  </a:lnTo>
                  <a:lnTo>
                    <a:pt x="11764" y="13786"/>
                  </a:lnTo>
                  <a:lnTo>
                    <a:pt x="12056" y="13567"/>
                  </a:lnTo>
                  <a:lnTo>
                    <a:pt x="12348" y="13347"/>
                  </a:lnTo>
                  <a:lnTo>
                    <a:pt x="12616" y="13104"/>
                  </a:lnTo>
                  <a:lnTo>
                    <a:pt x="12884" y="12860"/>
                  </a:lnTo>
                  <a:lnTo>
                    <a:pt x="13128" y="12592"/>
                  </a:lnTo>
                  <a:lnTo>
                    <a:pt x="13371" y="12324"/>
                  </a:lnTo>
                  <a:lnTo>
                    <a:pt x="13591" y="12032"/>
                  </a:lnTo>
                  <a:lnTo>
                    <a:pt x="13785" y="11740"/>
                  </a:lnTo>
                  <a:lnTo>
                    <a:pt x="13980" y="11448"/>
                  </a:lnTo>
                  <a:lnTo>
                    <a:pt x="14175" y="11131"/>
                  </a:lnTo>
                  <a:lnTo>
                    <a:pt x="14346" y="10790"/>
                  </a:lnTo>
                  <a:lnTo>
                    <a:pt x="14492" y="10473"/>
                  </a:lnTo>
                  <a:lnTo>
                    <a:pt x="14613" y="10132"/>
                  </a:lnTo>
                  <a:lnTo>
                    <a:pt x="14735" y="9767"/>
                  </a:lnTo>
                  <a:lnTo>
                    <a:pt x="14857" y="9426"/>
                  </a:lnTo>
                  <a:lnTo>
                    <a:pt x="14930" y="9061"/>
                  </a:lnTo>
                  <a:lnTo>
                    <a:pt x="15003" y="8671"/>
                  </a:lnTo>
                  <a:lnTo>
                    <a:pt x="15052" y="8306"/>
                  </a:lnTo>
                  <a:lnTo>
                    <a:pt x="15076" y="7916"/>
                  </a:lnTo>
                  <a:lnTo>
                    <a:pt x="15076" y="7526"/>
                  </a:lnTo>
                  <a:lnTo>
                    <a:pt x="15076" y="7526"/>
                  </a:lnTo>
                  <a:lnTo>
                    <a:pt x="15052" y="6918"/>
                  </a:lnTo>
                  <a:lnTo>
                    <a:pt x="14979" y="6309"/>
                  </a:lnTo>
                  <a:lnTo>
                    <a:pt x="14857" y="5724"/>
                  </a:lnTo>
                  <a:lnTo>
                    <a:pt x="14687" y="5164"/>
                  </a:lnTo>
                  <a:lnTo>
                    <a:pt x="14492" y="4604"/>
                  </a:lnTo>
                  <a:lnTo>
                    <a:pt x="14248" y="4068"/>
                  </a:lnTo>
                  <a:lnTo>
                    <a:pt x="13956" y="3581"/>
                  </a:lnTo>
                  <a:lnTo>
                    <a:pt x="13615" y="3094"/>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solidFill>
                  <a:schemeClr val="accent2"/>
                </a:solidFill>
              </a:endParaRPr>
            </a:p>
          </p:txBody>
        </p:sp>
        <p:sp>
          <p:nvSpPr>
            <p:cNvPr id="31" name="Shape 633">
              <a:extLst>
                <a:ext uri="{FF2B5EF4-FFF2-40B4-BE49-F238E27FC236}">
                  <a16:creationId xmlns:a16="http://schemas.microsoft.com/office/drawing/2014/main" id="{A7E0F7CD-81DA-4CE7-AFE9-AFC01237AB36}"/>
                </a:ext>
              </a:extLst>
            </p:cNvPr>
            <p:cNvSpPr/>
            <p:nvPr/>
          </p:nvSpPr>
          <p:spPr>
            <a:xfrm>
              <a:off x="6009825" y="1727425"/>
              <a:ext cx="279500" cy="279500"/>
            </a:xfrm>
            <a:custGeom>
              <a:avLst/>
              <a:gdLst/>
              <a:ahLst/>
              <a:cxnLst/>
              <a:rect l="0" t="0" r="0" b="0"/>
              <a:pathLst>
                <a:path w="11180" h="11180" fill="none" extrusionOk="0">
                  <a:moveTo>
                    <a:pt x="10181" y="2387"/>
                  </a:moveTo>
                  <a:lnTo>
                    <a:pt x="10181" y="2387"/>
                  </a:lnTo>
                  <a:lnTo>
                    <a:pt x="10400" y="2728"/>
                  </a:lnTo>
                  <a:lnTo>
                    <a:pt x="10595" y="3093"/>
                  </a:lnTo>
                  <a:lnTo>
                    <a:pt x="10766" y="3483"/>
                  </a:lnTo>
                  <a:lnTo>
                    <a:pt x="10912" y="3873"/>
                  </a:lnTo>
                  <a:lnTo>
                    <a:pt x="11034" y="4287"/>
                  </a:lnTo>
                  <a:lnTo>
                    <a:pt x="11107" y="4701"/>
                  </a:lnTo>
                  <a:lnTo>
                    <a:pt x="11180" y="5139"/>
                  </a:lnTo>
                  <a:lnTo>
                    <a:pt x="11180" y="5577"/>
                  </a:lnTo>
                  <a:lnTo>
                    <a:pt x="11180" y="5577"/>
                  </a:lnTo>
                  <a:lnTo>
                    <a:pt x="11155" y="6162"/>
                  </a:lnTo>
                  <a:lnTo>
                    <a:pt x="11082" y="6722"/>
                  </a:lnTo>
                  <a:lnTo>
                    <a:pt x="10936" y="7234"/>
                  </a:lnTo>
                  <a:lnTo>
                    <a:pt x="10741" y="7769"/>
                  </a:lnTo>
                  <a:lnTo>
                    <a:pt x="10522" y="8257"/>
                  </a:lnTo>
                  <a:lnTo>
                    <a:pt x="10230" y="8695"/>
                  </a:lnTo>
                  <a:lnTo>
                    <a:pt x="9913" y="9133"/>
                  </a:lnTo>
                  <a:lnTo>
                    <a:pt x="9548" y="9523"/>
                  </a:lnTo>
                  <a:lnTo>
                    <a:pt x="9158" y="9888"/>
                  </a:lnTo>
                  <a:lnTo>
                    <a:pt x="8720" y="10205"/>
                  </a:lnTo>
                  <a:lnTo>
                    <a:pt x="8257" y="10497"/>
                  </a:lnTo>
                  <a:lnTo>
                    <a:pt x="7770" y="10741"/>
                  </a:lnTo>
                  <a:lnTo>
                    <a:pt x="7259" y="10911"/>
                  </a:lnTo>
                  <a:lnTo>
                    <a:pt x="6723" y="11057"/>
                  </a:lnTo>
                  <a:lnTo>
                    <a:pt x="6163" y="11155"/>
                  </a:lnTo>
                  <a:lnTo>
                    <a:pt x="5603" y="11179"/>
                  </a:lnTo>
                  <a:lnTo>
                    <a:pt x="5603" y="11179"/>
                  </a:lnTo>
                  <a:lnTo>
                    <a:pt x="5018" y="11155"/>
                  </a:lnTo>
                  <a:lnTo>
                    <a:pt x="4482" y="11057"/>
                  </a:lnTo>
                  <a:lnTo>
                    <a:pt x="3946" y="10911"/>
                  </a:lnTo>
                  <a:lnTo>
                    <a:pt x="3435" y="10741"/>
                  </a:lnTo>
                  <a:lnTo>
                    <a:pt x="2948" y="10497"/>
                  </a:lnTo>
                  <a:lnTo>
                    <a:pt x="2485" y="10205"/>
                  </a:lnTo>
                  <a:lnTo>
                    <a:pt x="2047" y="9888"/>
                  </a:lnTo>
                  <a:lnTo>
                    <a:pt x="1657" y="9523"/>
                  </a:lnTo>
                  <a:lnTo>
                    <a:pt x="1292" y="9133"/>
                  </a:lnTo>
                  <a:lnTo>
                    <a:pt x="975" y="8695"/>
                  </a:lnTo>
                  <a:lnTo>
                    <a:pt x="683" y="8257"/>
                  </a:lnTo>
                  <a:lnTo>
                    <a:pt x="464" y="7769"/>
                  </a:lnTo>
                  <a:lnTo>
                    <a:pt x="269" y="7234"/>
                  </a:lnTo>
                  <a:lnTo>
                    <a:pt x="123" y="6722"/>
                  </a:lnTo>
                  <a:lnTo>
                    <a:pt x="50" y="6162"/>
                  </a:lnTo>
                  <a:lnTo>
                    <a:pt x="1" y="5577"/>
                  </a:lnTo>
                  <a:lnTo>
                    <a:pt x="1" y="5577"/>
                  </a:lnTo>
                  <a:lnTo>
                    <a:pt x="50" y="5017"/>
                  </a:lnTo>
                  <a:lnTo>
                    <a:pt x="123" y="4457"/>
                  </a:lnTo>
                  <a:lnTo>
                    <a:pt x="269" y="3921"/>
                  </a:lnTo>
                  <a:lnTo>
                    <a:pt x="464" y="3410"/>
                  </a:lnTo>
                  <a:lnTo>
                    <a:pt x="683" y="2923"/>
                  </a:lnTo>
                  <a:lnTo>
                    <a:pt x="975" y="2460"/>
                  </a:lnTo>
                  <a:lnTo>
                    <a:pt x="1292" y="2046"/>
                  </a:lnTo>
                  <a:lnTo>
                    <a:pt x="1657" y="1632"/>
                  </a:lnTo>
                  <a:lnTo>
                    <a:pt x="2047" y="1267"/>
                  </a:lnTo>
                  <a:lnTo>
                    <a:pt x="2485" y="950"/>
                  </a:lnTo>
                  <a:lnTo>
                    <a:pt x="2948" y="682"/>
                  </a:lnTo>
                  <a:lnTo>
                    <a:pt x="3435" y="439"/>
                  </a:lnTo>
                  <a:lnTo>
                    <a:pt x="3946" y="244"/>
                  </a:lnTo>
                  <a:lnTo>
                    <a:pt x="4482" y="122"/>
                  </a:lnTo>
                  <a:lnTo>
                    <a:pt x="5018" y="25"/>
                  </a:lnTo>
                  <a:lnTo>
                    <a:pt x="5603" y="0"/>
                  </a:lnTo>
                  <a:lnTo>
                    <a:pt x="5603" y="0"/>
                  </a:lnTo>
                  <a:lnTo>
                    <a:pt x="6041" y="25"/>
                  </a:lnTo>
                  <a:lnTo>
                    <a:pt x="6479" y="73"/>
                  </a:lnTo>
                  <a:lnTo>
                    <a:pt x="6893" y="146"/>
                  </a:lnTo>
                  <a:lnTo>
                    <a:pt x="7307" y="268"/>
                  </a:lnTo>
                  <a:lnTo>
                    <a:pt x="7697" y="414"/>
                  </a:lnTo>
                  <a:lnTo>
                    <a:pt x="8087" y="585"/>
                  </a:lnTo>
                  <a:lnTo>
                    <a:pt x="8452" y="780"/>
                  </a:lnTo>
                  <a:lnTo>
                    <a:pt x="8793" y="999"/>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solidFill>
                  <a:schemeClr val="accent2"/>
                </a:solidFill>
              </a:endParaRPr>
            </a:p>
          </p:txBody>
        </p:sp>
        <p:sp>
          <p:nvSpPr>
            <p:cNvPr id="32" name="Shape 634">
              <a:extLst>
                <a:ext uri="{FF2B5EF4-FFF2-40B4-BE49-F238E27FC236}">
                  <a16:creationId xmlns:a16="http://schemas.microsoft.com/office/drawing/2014/main" id="{8C63DF95-20CA-45C3-B9C8-3978774FAE2C}"/>
                </a:ext>
              </a:extLst>
            </p:cNvPr>
            <p:cNvSpPr/>
            <p:nvPr/>
          </p:nvSpPr>
          <p:spPr>
            <a:xfrm>
              <a:off x="6107250" y="1824850"/>
              <a:ext cx="84650" cy="84650"/>
            </a:xfrm>
            <a:custGeom>
              <a:avLst/>
              <a:gdLst/>
              <a:ahLst/>
              <a:cxnLst/>
              <a:rect l="0" t="0" r="0" b="0"/>
              <a:pathLst>
                <a:path w="3386" h="3386" fill="none" extrusionOk="0">
                  <a:moveTo>
                    <a:pt x="3362" y="1388"/>
                  </a:moveTo>
                  <a:lnTo>
                    <a:pt x="3362" y="1388"/>
                  </a:lnTo>
                  <a:lnTo>
                    <a:pt x="3386" y="1680"/>
                  </a:lnTo>
                  <a:lnTo>
                    <a:pt x="3386" y="1680"/>
                  </a:lnTo>
                  <a:lnTo>
                    <a:pt x="3386" y="1851"/>
                  </a:lnTo>
                  <a:lnTo>
                    <a:pt x="3362" y="2021"/>
                  </a:lnTo>
                  <a:lnTo>
                    <a:pt x="3313" y="2192"/>
                  </a:lnTo>
                  <a:lnTo>
                    <a:pt x="3264" y="2338"/>
                  </a:lnTo>
                  <a:lnTo>
                    <a:pt x="3191" y="2484"/>
                  </a:lnTo>
                  <a:lnTo>
                    <a:pt x="3118" y="2630"/>
                  </a:lnTo>
                  <a:lnTo>
                    <a:pt x="3021" y="2776"/>
                  </a:lnTo>
                  <a:lnTo>
                    <a:pt x="2899" y="2898"/>
                  </a:lnTo>
                  <a:lnTo>
                    <a:pt x="2777" y="2996"/>
                  </a:lnTo>
                  <a:lnTo>
                    <a:pt x="2655" y="3093"/>
                  </a:lnTo>
                  <a:lnTo>
                    <a:pt x="2509" y="3191"/>
                  </a:lnTo>
                  <a:lnTo>
                    <a:pt x="2363" y="3239"/>
                  </a:lnTo>
                  <a:lnTo>
                    <a:pt x="2217" y="3312"/>
                  </a:lnTo>
                  <a:lnTo>
                    <a:pt x="2046" y="3337"/>
                  </a:lnTo>
                  <a:lnTo>
                    <a:pt x="1876" y="3385"/>
                  </a:lnTo>
                  <a:lnTo>
                    <a:pt x="1706" y="3385"/>
                  </a:lnTo>
                  <a:lnTo>
                    <a:pt x="1706" y="3385"/>
                  </a:lnTo>
                  <a:lnTo>
                    <a:pt x="1535" y="3385"/>
                  </a:lnTo>
                  <a:lnTo>
                    <a:pt x="1365" y="3337"/>
                  </a:lnTo>
                  <a:lnTo>
                    <a:pt x="1194" y="3312"/>
                  </a:lnTo>
                  <a:lnTo>
                    <a:pt x="1048" y="3239"/>
                  </a:lnTo>
                  <a:lnTo>
                    <a:pt x="902" y="3191"/>
                  </a:lnTo>
                  <a:lnTo>
                    <a:pt x="756" y="3093"/>
                  </a:lnTo>
                  <a:lnTo>
                    <a:pt x="634" y="2996"/>
                  </a:lnTo>
                  <a:lnTo>
                    <a:pt x="512" y="2898"/>
                  </a:lnTo>
                  <a:lnTo>
                    <a:pt x="390" y="2776"/>
                  </a:lnTo>
                  <a:lnTo>
                    <a:pt x="293" y="2630"/>
                  </a:lnTo>
                  <a:lnTo>
                    <a:pt x="220" y="2484"/>
                  </a:lnTo>
                  <a:lnTo>
                    <a:pt x="147" y="2338"/>
                  </a:lnTo>
                  <a:lnTo>
                    <a:pt x="74" y="2192"/>
                  </a:lnTo>
                  <a:lnTo>
                    <a:pt x="49" y="2021"/>
                  </a:lnTo>
                  <a:lnTo>
                    <a:pt x="25" y="1851"/>
                  </a:lnTo>
                  <a:lnTo>
                    <a:pt x="1" y="1680"/>
                  </a:lnTo>
                  <a:lnTo>
                    <a:pt x="1" y="1680"/>
                  </a:lnTo>
                  <a:lnTo>
                    <a:pt x="25" y="1510"/>
                  </a:lnTo>
                  <a:lnTo>
                    <a:pt x="49" y="1340"/>
                  </a:lnTo>
                  <a:lnTo>
                    <a:pt x="74" y="1193"/>
                  </a:lnTo>
                  <a:lnTo>
                    <a:pt x="147" y="1023"/>
                  </a:lnTo>
                  <a:lnTo>
                    <a:pt x="220" y="877"/>
                  </a:lnTo>
                  <a:lnTo>
                    <a:pt x="293" y="731"/>
                  </a:lnTo>
                  <a:lnTo>
                    <a:pt x="390" y="609"/>
                  </a:lnTo>
                  <a:lnTo>
                    <a:pt x="512" y="487"/>
                  </a:lnTo>
                  <a:lnTo>
                    <a:pt x="634" y="390"/>
                  </a:lnTo>
                  <a:lnTo>
                    <a:pt x="756" y="292"/>
                  </a:lnTo>
                  <a:lnTo>
                    <a:pt x="902" y="195"/>
                  </a:lnTo>
                  <a:lnTo>
                    <a:pt x="1048" y="122"/>
                  </a:lnTo>
                  <a:lnTo>
                    <a:pt x="1194" y="73"/>
                  </a:lnTo>
                  <a:lnTo>
                    <a:pt x="1365" y="24"/>
                  </a:lnTo>
                  <a:lnTo>
                    <a:pt x="1535" y="0"/>
                  </a:lnTo>
                  <a:lnTo>
                    <a:pt x="1706" y="0"/>
                  </a:lnTo>
                  <a:lnTo>
                    <a:pt x="1706" y="0"/>
                  </a:lnTo>
                  <a:lnTo>
                    <a:pt x="1998" y="24"/>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solidFill>
                  <a:schemeClr val="accent2"/>
                </a:solidFill>
              </a:endParaRPr>
            </a:p>
          </p:txBody>
        </p:sp>
        <p:sp>
          <p:nvSpPr>
            <p:cNvPr id="33" name="Shape 635">
              <a:extLst>
                <a:ext uri="{FF2B5EF4-FFF2-40B4-BE49-F238E27FC236}">
                  <a16:creationId xmlns:a16="http://schemas.microsoft.com/office/drawing/2014/main" id="{BC2F4953-4B4C-4B90-BBBA-EE9C42DB550B}"/>
                </a:ext>
              </a:extLst>
            </p:cNvPr>
            <p:cNvSpPr/>
            <p:nvPr/>
          </p:nvSpPr>
          <p:spPr>
            <a:xfrm>
              <a:off x="6058550" y="1776125"/>
              <a:ext cx="182075" cy="182075"/>
            </a:xfrm>
            <a:custGeom>
              <a:avLst/>
              <a:gdLst/>
              <a:ahLst/>
              <a:cxnLst/>
              <a:rect l="0" t="0" r="0" b="0"/>
              <a:pathLst>
                <a:path w="7283" h="7283" fill="none" extrusionOk="0">
                  <a:moveTo>
                    <a:pt x="5431" y="463"/>
                  </a:moveTo>
                  <a:lnTo>
                    <a:pt x="5431" y="463"/>
                  </a:lnTo>
                  <a:lnTo>
                    <a:pt x="5042" y="269"/>
                  </a:lnTo>
                  <a:lnTo>
                    <a:pt x="4823" y="195"/>
                  </a:lnTo>
                  <a:lnTo>
                    <a:pt x="4603" y="122"/>
                  </a:lnTo>
                  <a:lnTo>
                    <a:pt x="4360" y="74"/>
                  </a:lnTo>
                  <a:lnTo>
                    <a:pt x="4141" y="25"/>
                  </a:lnTo>
                  <a:lnTo>
                    <a:pt x="3897" y="1"/>
                  </a:lnTo>
                  <a:lnTo>
                    <a:pt x="3654" y="1"/>
                  </a:lnTo>
                  <a:lnTo>
                    <a:pt x="3654" y="1"/>
                  </a:lnTo>
                  <a:lnTo>
                    <a:pt x="3288" y="25"/>
                  </a:lnTo>
                  <a:lnTo>
                    <a:pt x="2923" y="74"/>
                  </a:lnTo>
                  <a:lnTo>
                    <a:pt x="2558" y="147"/>
                  </a:lnTo>
                  <a:lnTo>
                    <a:pt x="2241" y="293"/>
                  </a:lnTo>
                  <a:lnTo>
                    <a:pt x="1924" y="439"/>
                  </a:lnTo>
                  <a:lnTo>
                    <a:pt x="1608" y="609"/>
                  </a:lnTo>
                  <a:lnTo>
                    <a:pt x="1340" y="829"/>
                  </a:lnTo>
                  <a:lnTo>
                    <a:pt x="1072" y="1072"/>
                  </a:lnTo>
                  <a:lnTo>
                    <a:pt x="828" y="1316"/>
                  </a:lnTo>
                  <a:lnTo>
                    <a:pt x="633" y="1608"/>
                  </a:lnTo>
                  <a:lnTo>
                    <a:pt x="439" y="1900"/>
                  </a:lnTo>
                  <a:lnTo>
                    <a:pt x="293" y="2217"/>
                  </a:lnTo>
                  <a:lnTo>
                    <a:pt x="171" y="2558"/>
                  </a:lnTo>
                  <a:lnTo>
                    <a:pt x="73" y="2899"/>
                  </a:lnTo>
                  <a:lnTo>
                    <a:pt x="25" y="3264"/>
                  </a:lnTo>
                  <a:lnTo>
                    <a:pt x="0" y="3629"/>
                  </a:lnTo>
                  <a:lnTo>
                    <a:pt x="0" y="3629"/>
                  </a:lnTo>
                  <a:lnTo>
                    <a:pt x="25" y="4019"/>
                  </a:lnTo>
                  <a:lnTo>
                    <a:pt x="73" y="4360"/>
                  </a:lnTo>
                  <a:lnTo>
                    <a:pt x="171" y="4725"/>
                  </a:lnTo>
                  <a:lnTo>
                    <a:pt x="293" y="5066"/>
                  </a:lnTo>
                  <a:lnTo>
                    <a:pt x="439" y="5383"/>
                  </a:lnTo>
                  <a:lnTo>
                    <a:pt x="633" y="5675"/>
                  </a:lnTo>
                  <a:lnTo>
                    <a:pt x="828" y="5943"/>
                  </a:lnTo>
                  <a:lnTo>
                    <a:pt x="1072" y="6211"/>
                  </a:lnTo>
                  <a:lnTo>
                    <a:pt x="1340" y="6455"/>
                  </a:lnTo>
                  <a:lnTo>
                    <a:pt x="1608" y="6650"/>
                  </a:lnTo>
                  <a:lnTo>
                    <a:pt x="1924" y="6844"/>
                  </a:lnTo>
                  <a:lnTo>
                    <a:pt x="2241" y="6990"/>
                  </a:lnTo>
                  <a:lnTo>
                    <a:pt x="2558" y="7112"/>
                  </a:lnTo>
                  <a:lnTo>
                    <a:pt x="2923" y="7210"/>
                  </a:lnTo>
                  <a:lnTo>
                    <a:pt x="3288" y="7258"/>
                  </a:lnTo>
                  <a:lnTo>
                    <a:pt x="3654" y="7283"/>
                  </a:lnTo>
                  <a:lnTo>
                    <a:pt x="3654" y="7283"/>
                  </a:lnTo>
                  <a:lnTo>
                    <a:pt x="4019" y="7258"/>
                  </a:lnTo>
                  <a:lnTo>
                    <a:pt x="4384" y="7210"/>
                  </a:lnTo>
                  <a:lnTo>
                    <a:pt x="4725" y="7112"/>
                  </a:lnTo>
                  <a:lnTo>
                    <a:pt x="5066" y="6990"/>
                  </a:lnTo>
                  <a:lnTo>
                    <a:pt x="5383" y="6844"/>
                  </a:lnTo>
                  <a:lnTo>
                    <a:pt x="5675" y="6650"/>
                  </a:lnTo>
                  <a:lnTo>
                    <a:pt x="5967" y="6455"/>
                  </a:lnTo>
                  <a:lnTo>
                    <a:pt x="6235" y="6211"/>
                  </a:lnTo>
                  <a:lnTo>
                    <a:pt x="6454" y="5943"/>
                  </a:lnTo>
                  <a:lnTo>
                    <a:pt x="6674" y="5675"/>
                  </a:lnTo>
                  <a:lnTo>
                    <a:pt x="6844" y="5383"/>
                  </a:lnTo>
                  <a:lnTo>
                    <a:pt x="7014" y="5066"/>
                  </a:lnTo>
                  <a:lnTo>
                    <a:pt x="7136" y="4725"/>
                  </a:lnTo>
                  <a:lnTo>
                    <a:pt x="7209" y="4360"/>
                  </a:lnTo>
                  <a:lnTo>
                    <a:pt x="7282" y="4019"/>
                  </a:lnTo>
                  <a:lnTo>
                    <a:pt x="7282" y="3629"/>
                  </a:lnTo>
                  <a:lnTo>
                    <a:pt x="7282" y="3629"/>
                  </a:lnTo>
                  <a:lnTo>
                    <a:pt x="7282" y="3386"/>
                  </a:lnTo>
                  <a:lnTo>
                    <a:pt x="7258" y="3167"/>
                  </a:lnTo>
                  <a:lnTo>
                    <a:pt x="7234" y="2923"/>
                  </a:lnTo>
                  <a:lnTo>
                    <a:pt x="7161" y="2704"/>
                  </a:lnTo>
                  <a:lnTo>
                    <a:pt x="7112" y="2485"/>
                  </a:lnTo>
                  <a:lnTo>
                    <a:pt x="7014" y="2266"/>
                  </a:lnTo>
                  <a:lnTo>
                    <a:pt x="6820" y="1852"/>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solidFill>
                  <a:schemeClr val="accent2"/>
                </a:solidFill>
              </a:endParaRPr>
            </a:p>
          </p:txBody>
        </p:sp>
        <p:sp>
          <p:nvSpPr>
            <p:cNvPr id="34" name="Shape 636">
              <a:extLst>
                <a:ext uri="{FF2B5EF4-FFF2-40B4-BE49-F238E27FC236}">
                  <a16:creationId xmlns:a16="http://schemas.microsoft.com/office/drawing/2014/main" id="{B909C533-5819-46B5-9B5D-EE88750598EE}"/>
                </a:ext>
              </a:extLst>
            </p:cNvPr>
            <p:cNvSpPr/>
            <p:nvPr/>
          </p:nvSpPr>
          <p:spPr>
            <a:xfrm>
              <a:off x="5971475" y="2001400"/>
              <a:ext cx="74925" cy="70675"/>
            </a:xfrm>
            <a:custGeom>
              <a:avLst/>
              <a:gdLst/>
              <a:ahLst/>
              <a:cxnLst/>
              <a:rect l="0" t="0" r="0" b="0"/>
              <a:pathLst>
                <a:path w="2997" h="2827" fill="none" extrusionOk="0">
                  <a:moveTo>
                    <a:pt x="1462" y="1"/>
                  </a:moveTo>
                  <a:lnTo>
                    <a:pt x="293" y="1170"/>
                  </a:lnTo>
                  <a:lnTo>
                    <a:pt x="293" y="1170"/>
                  </a:lnTo>
                  <a:lnTo>
                    <a:pt x="171" y="1316"/>
                  </a:lnTo>
                  <a:lnTo>
                    <a:pt x="74" y="1487"/>
                  </a:lnTo>
                  <a:lnTo>
                    <a:pt x="25" y="1657"/>
                  </a:lnTo>
                  <a:lnTo>
                    <a:pt x="1" y="1852"/>
                  </a:lnTo>
                  <a:lnTo>
                    <a:pt x="25" y="2047"/>
                  </a:lnTo>
                  <a:lnTo>
                    <a:pt x="74" y="2217"/>
                  </a:lnTo>
                  <a:lnTo>
                    <a:pt x="171" y="2388"/>
                  </a:lnTo>
                  <a:lnTo>
                    <a:pt x="293" y="2534"/>
                  </a:lnTo>
                  <a:lnTo>
                    <a:pt x="293" y="2534"/>
                  </a:lnTo>
                  <a:lnTo>
                    <a:pt x="439" y="2656"/>
                  </a:lnTo>
                  <a:lnTo>
                    <a:pt x="609" y="2753"/>
                  </a:lnTo>
                  <a:lnTo>
                    <a:pt x="804" y="2802"/>
                  </a:lnTo>
                  <a:lnTo>
                    <a:pt x="975" y="2826"/>
                  </a:lnTo>
                  <a:lnTo>
                    <a:pt x="975" y="2826"/>
                  </a:lnTo>
                  <a:lnTo>
                    <a:pt x="1170" y="2802"/>
                  </a:lnTo>
                  <a:lnTo>
                    <a:pt x="1340" y="2753"/>
                  </a:lnTo>
                  <a:lnTo>
                    <a:pt x="1511" y="2656"/>
                  </a:lnTo>
                  <a:lnTo>
                    <a:pt x="1681" y="2534"/>
                  </a:lnTo>
                  <a:lnTo>
                    <a:pt x="2850" y="1365"/>
                  </a:lnTo>
                  <a:lnTo>
                    <a:pt x="2850" y="1365"/>
                  </a:lnTo>
                  <a:lnTo>
                    <a:pt x="2996" y="1194"/>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solidFill>
                  <a:schemeClr val="accent2"/>
                </a:solidFill>
              </a:endParaRPr>
            </a:p>
          </p:txBody>
        </p:sp>
        <p:sp>
          <p:nvSpPr>
            <p:cNvPr id="35" name="Shape 637">
              <a:extLst>
                <a:ext uri="{FF2B5EF4-FFF2-40B4-BE49-F238E27FC236}">
                  <a16:creationId xmlns:a16="http://schemas.microsoft.com/office/drawing/2014/main" id="{B8E44603-02C8-45C3-AFCF-46EBC9134B2A}"/>
                </a:ext>
              </a:extLst>
            </p:cNvPr>
            <p:cNvSpPr/>
            <p:nvPr/>
          </p:nvSpPr>
          <p:spPr>
            <a:xfrm>
              <a:off x="6253375" y="2001400"/>
              <a:ext cx="74325" cy="70675"/>
            </a:xfrm>
            <a:custGeom>
              <a:avLst/>
              <a:gdLst/>
              <a:ahLst/>
              <a:cxnLst/>
              <a:rect l="0" t="0" r="0" b="0"/>
              <a:pathLst>
                <a:path w="2973" h="2827" fill="none" extrusionOk="0">
                  <a:moveTo>
                    <a:pt x="1" y="1194"/>
                  </a:moveTo>
                  <a:lnTo>
                    <a:pt x="1" y="1194"/>
                  </a:lnTo>
                  <a:lnTo>
                    <a:pt x="123" y="1365"/>
                  </a:lnTo>
                  <a:lnTo>
                    <a:pt x="1316" y="2534"/>
                  </a:lnTo>
                  <a:lnTo>
                    <a:pt x="1316" y="2534"/>
                  </a:lnTo>
                  <a:lnTo>
                    <a:pt x="1462" y="2656"/>
                  </a:lnTo>
                  <a:lnTo>
                    <a:pt x="1633" y="2753"/>
                  </a:lnTo>
                  <a:lnTo>
                    <a:pt x="1827" y="2802"/>
                  </a:lnTo>
                  <a:lnTo>
                    <a:pt x="1998" y="2826"/>
                  </a:lnTo>
                  <a:lnTo>
                    <a:pt x="1998" y="2826"/>
                  </a:lnTo>
                  <a:lnTo>
                    <a:pt x="2193" y="2802"/>
                  </a:lnTo>
                  <a:lnTo>
                    <a:pt x="2363" y="2753"/>
                  </a:lnTo>
                  <a:lnTo>
                    <a:pt x="2534" y="2656"/>
                  </a:lnTo>
                  <a:lnTo>
                    <a:pt x="2704" y="2534"/>
                  </a:lnTo>
                  <a:lnTo>
                    <a:pt x="2704" y="2534"/>
                  </a:lnTo>
                  <a:lnTo>
                    <a:pt x="2826" y="2388"/>
                  </a:lnTo>
                  <a:lnTo>
                    <a:pt x="2923" y="2217"/>
                  </a:lnTo>
                  <a:lnTo>
                    <a:pt x="2972" y="2047"/>
                  </a:lnTo>
                  <a:lnTo>
                    <a:pt x="2972" y="1852"/>
                  </a:lnTo>
                  <a:lnTo>
                    <a:pt x="2972" y="1657"/>
                  </a:lnTo>
                  <a:lnTo>
                    <a:pt x="2923" y="1487"/>
                  </a:lnTo>
                  <a:lnTo>
                    <a:pt x="2826" y="1316"/>
                  </a:lnTo>
                  <a:lnTo>
                    <a:pt x="2704" y="1170"/>
                  </a:lnTo>
                  <a:lnTo>
                    <a:pt x="1535" y="1"/>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solidFill>
                  <a:schemeClr val="accent2"/>
                </a:solidFill>
              </a:endParaRPr>
            </a:p>
          </p:txBody>
        </p:sp>
        <p:sp>
          <p:nvSpPr>
            <p:cNvPr id="36" name="Shape 638">
              <a:extLst>
                <a:ext uri="{FF2B5EF4-FFF2-40B4-BE49-F238E27FC236}">
                  <a16:creationId xmlns:a16="http://schemas.microsoft.com/office/drawing/2014/main" id="{F10FA17C-5DE5-44AB-81DB-C83C2A648EC9}"/>
                </a:ext>
              </a:extLst>
            </p:cNvPr>
            <p:cNvSpPr/>
            <p:nvPr/>
          </p:nvSpPr>
          <p:spPr>
            <a:xfrm>
              <a:off x="6137700" y="1623900"/>
              <a:ext cx="250875" cy="255150"/>
            </a:xfrm>
            <a:custGeom>
              <a:avLst/>
              <a:gdLst/>
              <a:ahLst/>
              <a:cxnLst/>
              <a:rect l="0" t="0" r="0" b="0"/>
              <a:pathLst>
                <a:path w="10035" h="10206" fill="none" extrusionOk="0">
                  <a:moveTo>
                    <a:pt x="9718" y="2412"/>
                  </a:moveTo>
                  <a:lnTo>
                    <a:pt x="8671" y="2217"/>
                  </a:lnTo>
                  <a:lnTo>
                    <a:pt x="9694" y="1194"/>
                  </a:lnTo>
                  <a:lnTo>
                    <a:pt x="9694" y="1194"/>
                  </a:lnTo>
                  <a:lnTo>
                    <a:pt x="9767" y="1121"/>
                  </a:lnTo>
                  <a:lnTo>
                    <a:pt x="9815" y="1024"/>
                  </a:lnTo>
                  <a:lnTo>
                    <a:pt x="9840" y="951"/>
                  </a:lnTo>
                  <a:lnTo>
                    <a:pt x="9840" y="853"/>
                  </a:lnTo>
                  <a:lnTo>
                    <a:pt x="9840" y="756"/>
                  </a:lnTo>
                  <a:lnTo>
                    <a:pt x="9815" y="658"/>
                  </a:lnTo>
                  <a:lnTo>
                    <a:pt x="9767" y="585"/>
                  </a:lnTo>
                  <a:lnTo>
                    <a:pt x="9694" y="512"/>
                  </a:lnTo>
                  <a:lnTo>
                    <a:pt x="9694" y="512"/>
                  </a:lnTo>
                  <a:lnTo>
                    <a:pt x="9621" y="439"/>
                  </a:lnTo>
                  <a:lnTo>
                    <a:pt x="9548" y="391"/>
                  </a:lnTo>
                  <a:lnTo>
                    <a:pt x="9450" y="366"/>
                  </a:lnTo>
                  <a:lnTo>
                    <a:pt x="9353" y="366"/>
                  </a:lnTo>
                  <a:lnTo>
                    <a:pt x="9255" y="366"/>
                  </a:lnTo>
                  <a:lnTo>
                    <a:pt x="9182" y="391"/>
                  </a:lnTo>
                  <a:lnTo>
                    <a:pt x="9085" y="439"/>
                  </a:lnTo>
                  <a:lnTo>
                    <a:pt x="9012" y="512"/>
                  </a:lnTo>
                  <a:lnTo>
                    <a:pt x="7867" y="1657"/>
                  </a:lnTo>
                  <a:lnTo>
                    <a:pt x="7867" y="1657"/>
                  </a:lnTo>
                  <a:lnTo>
                    <a:pt x="7818" y="1487"/>
                  </a:lnTo>
                  <a:lnTo>
                    <a:pt x="7599" y="317"/>
                  </a:lnTo>
                  <a:lnTo>
                    <a:pt x="7599" y="317"/>
                  </a:lnTo>
                  <a:lnTo>
                    <a:pt x="7575" y="196"/>
                  </a:lnTo>
                  <a:lnTo>
                    <a:pt x="7526" y="98"/>
                  </a:lnTo>
                  <a:lnTo>
                    <a:pt x="7477" y="50"/>
                  </a:lnTo>
                  <a:lnTo>
                    <a:pt x="7404" y="1"/>
                  </a:lnTo>
                  <a:lnTo>
                    <a:pt x="7331" y="1"/>
                  </a:lnTo>
                  <a:lnTo>
                    <a:pt x="7234" y="25"/>
                  </a:lnTo>
                  <a:lnTo>
                    <a:pt x="7161" y="74"/>
                  </a:lnTo>
                  <a:lnTo>
                    <a:pt x="7063" y="147"/>
                  </a:lnTo>
                  <a:lnTo>
                    <a:pt x="5432" y="1754"/>
                  </a:lnTo>
                  <a:lnTo>
                    <a:pt x="5432" y="1754"/>
                  </a:lnTo>
                  <a:lnTo>
                    <a:pt x="5358" y="1852"/>
                  </a:lnTo>
                  <a:lnTo>
                    <a:pt x="5285" y="1974"/>
                  </a:lnTo>
                  <a:lnTo>
                    <a:pt x="5212" y="2120"/>
                  </a:lnTo>
                  <a:lnTo>
                    <a:pt x="5164" y="2242"/>
                  </a:lnTo>
                  <a:lnTo>
                    <a:pt x="5139" y="2388"/>
                  </a:lnTo>
                  <a:lnTo>
                    <a:pt x="5115" y="2534"/>
                  </a:lnTo>
                  <a:lnTo>
                    <a:pt x="5115" y="2680"/>
                  </a:lnTo>
                  <a:lnTo>
                    <a:pt x="5115" y="2802"/>
                  </a:lnTo>
                  <a:lnTo>
                    <a:pt x="5334" y="3971"/>
                  </a:lnTo>
                  <a:lnTo>
                    <a:pt x="5334" y="3971"/>
                  </a:lnTo>
                  <a:lnTo>
                    <a:pt x="5383" y="4141"/>
                  </a:lnTo>
                  <a:lnTo>
                    <a:pt x="147" y="9378"/>
                  </a:lnTo>
                  <a:lnTo>
                    <a:pt x="147" y="9378"/>
                  </a:lnTo>
                  <a:lnTo>
                    <a:pt x="73" y="9451"/>
                  </a:lnTo>
                  <a:lnTo>
                    <a:pt x="25" y="9548"/>
                  </a:lnTo>
                  <a:lnTo>
                    <a:pt x="0" y="9645"/>
                  </a:lnTo>
                  <a:lnTo>
                    <a:pt x="0" y="9718"/>
                  </a:lnTo>
                  <a:lnTo>
                    <a:pt x="0" y="9816"/>
                  </a:lnTo>
                  <a:lnTo>
                    <a:pt x="25" y="9913"/>
                  </a:lnTo>
                  <a:lnTo>
                    <a:pt x="73" y="9986"/>
                  </a:lnTo>
                  <a:lnTo>
                    <a:pt x="147" y="10059"/>
                  </a:lnTo>
                  <a:lnTo>
                    <a:pt x="147" y="10059"/>
                  </a:lnTo>
                  <a:lnTo>
                    <a:pt x="220" y="10133"/>
                  </a:lnTo>
                  <a:lnTo>
                    <a:pt x="293" y="10181"/>
                  </a:lnTo>
                  <a:lnTo>
                    <a:pt x="390" y="10206"/>
                  </a:lnTo>
                  <a:lnTo>
                    <a:pt x="488" y="10206"/>
                  </a:lnTo>
                  <a:lnTo>
                    <a:pt x="488" y="10206"/>
                  </a:lnTo>
                  <a:lnTo>
                    <a:pt x="585" y="10206"/>
                  </a:lnTo>
                  <a:lnTo>
                    <a:pt x="658" y="10181"/>
                  </a:lnTo>
                  <a:lnTo>
                    <a:pt x="755" y="10133"/>
                  </a:lnTo>
                  <a:lnTo>
                    <a:pt x="828" y="10059"/>
                  </a:lnTo>
                  <a:lnTo>
                    <a:pt x="6187" y="4726"/>
                  </a:lnTo>
                  <a:lnTo>
                    <a:pt x="7234" y="4896"/>
                  </a:lnTo>
                  <a:lnTo>
                    <a:pt x="7234" y="4896"/>
                  </a:lnTo>
                  <a:lnTo>
                    <a:pt x="7356" y="4921"/>
                  </a:lnTo>
                  <a:lnTo>
                    <a:pt x="7502" y="4921"/>
                  </a:lnTo>
                  <a:lnTo>
                    <a:pt x="7624" y="4896"/>
                  </a:lnTo>
                  <a:lnTo>
                    <a:pt x="7770" y="4848"/>
                  </a:lnTo>
                  <a:lnTo>
                    <a:pt x="7916" y="4799"/>
                  </a:lnTo>
                  <a:lnTo>
                    <a:pt x="8038" y="4750"/>
                  </a:lnTo>
                  <a:lnTo>
                    <a:pt x="8159" y="4677"/>
                  </a:lnTo>
                  <a:lnTo>
                    <a:pt x="8257" y="4580"/>
                  </a:lnTo>
                  <a:lnTo>
                    <a:pt x="9889" y="2948"/>
                  </a:lnTo>
                  <a:lnTo>
                    <a:pt x="9889" y="2948"/>
                  </a:lnTo>
                  <a:lnTo>
                    <a:pt x="9962" y="2875"/>
                  </a:lnTo>
                  <a:lnTo>
                    <a:pt x="10010" y="2777"/>
                  </a:lnTo>
                  <a:lnTo>
                    <a:pt x="10035" y="2704"/>
                  </a:lnTo>
                  <a:lnTo>
                    <a:pt x="10010" y="2607"/>
                  </a:lnTo>
                  <a:lnTo>
                    <a:pt x="9986" y="2558"/>
                  </a:lnTo>
                  <a:lnTo>
                    <a:pt x="9913" y="2485"/>
                  </a:lnTo>
                  <a:lnTo>
                    <a:pt x="9815" y="2436"/>
                  </a:lnTo>
                  <a:lnTo>
                    <a:pt x="9718" y="2412"/>
                  </a:lnTo>
                  <a:lnTo>
                    <a:pt x="9718" y="2412"/>
                  </a:lnTo>
                  <a:close/>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dirty="0">
                <a:solidFill>
                  <a:schemeClr val="accent2"/>
                </a:solidFill>
              </a:endParaRPr>
            </a:p>
          </p:txBody>
        </p:sp>
      </p:grpSp>
      <p:sp>
        <p:nvSpPr>
          <p:cNvPr id="27" name="مستطيل مستدير الزوايا 5">
            <a:hlinkClick r:id="rId2" action="ppaction://hlinksldjump"/>
            <a:extLst>
              <a:ext uri="{FF2B5EF4-FFF2-40B4-BE49-F238E27FC236}">
                <a16:creationId xmlns:a16="http://schemas.microsoft.com/office/drawing/2014/main" id="{D466B943-7A06-4ADB-8B37-06D4C56A4898}"/>
              </a:ext>
            </a:extLst>
          </p:cNvPr>
          <p:cNvSpPr/>
          <p:nvPr/>
        </p:nvSpPr>
        <p:spPr>
          <a:xfrm>
            <a:off x="10149037" y="2189174"/>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400" dirty="0">
                <a:solidFill>
                  <a:srgbClr val="3F5378"/>
                </a:solidFill>
                <a:latin typeface="Arial Black" panose="020B0A04020102020204" pitchFamily="34" charset="0"/>
                <a:cs typeface="PT Bold Heading" panose="02010400000000000000" pitchFamily="2" charset="-78"/>
              </a:rPr>
              <a:t>INITIATION ACTIVITY </a:t>
            </a:r>
            <a:endParaRPr lang="ar-BH" sz="1400" dirty="0">
              <a:solidFill>
                <a:srgbClr val="3F5378"/>
              </a:solidFill>
              <a:latin typeface="Arial Black" panose="020B0A04020102020204" pitchFamily="34" charset="0"/>
              <a:cs typeface="PT Bold Heading" panose="02010400000000000000" pitchFamily="2" charset="-78"/>
            </a:endParaRPr>
          </a:p>
        </p:txBody>
      </p:sp>
      <p:sp>
        <p:nvSpPr>
          <p:cNvPr id="37" name="مستطيل مستدير الزوايا 11">
            <a:hlinkClick r:id="rId2" action="ppaction://hlinksldjump"/>
            <a:extLst>
              <a:ext uri="{FF2B5EF4-FFF2-40B4-BE49-F238E27FC236}">
                <a16:creationId xmlns:a16="http://schemas.microsoft.com/office/drawing/2014/main" id="{23D3EE09-8411-4223-ABFE-66C8968A89D0}"/>
              </a:ext>
            </a:extLst>
          </p:cNvPr>
          <p:cNvSpPr/>
          <p:nvPr/>
        </p:nvSpPr>
        <p:spPr>
          <a:xfrm>
            <a:off x="10149037" y="3140957"/>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600" dirty="0">
                <a:solidFill>
                  <a:srgbClr val="3F5378"/>
                </a:solidFill>
                <a:latin typeface="Arial Black" panose="020B0A04020102020204" pitchFamily="34" charset="0"/>
                <a:cs typeface="PT Bold Heading" panose="02010400000000000000" pitchFamily="2" charset="-78"/>
              </a:rPr>
              <a:t>OBJECTIVE 1</a:t>
            </a:r>
            <a:r>
              <a:rPr lang="ar-SA" sz="1600" dirty="0">
                <a:solidFill>
                  <a:srgbClr val="3F5378"/>
                </a:solidFill>
                <a:latin typeface="Arial Black" panose="020B0A04020102020204" pitchFamily="34" charset="0"/>
                <a:cs typeface="PT Bold Heading" panose="02010400000000000000" pitchFamily="2" charset="-78"/>
              </a:rPr>
              <a:t>    </a:t>
            </a:r>
            <a:endParaRPr lang="ar-BH" sz="1600" dirty="0">
              <a:solidFill>
                <a:srgbClr val="3F5378"/>
              </a:solidFill>
              <a:latin typeface="Arial Black" panose="020B0A04020102020204" pitchFamily="34" charset="0"/>
              <a:cs typeface="PT Bold Heading" panose="02010400000000000000" pitchFamily="2" charset="-78"/>
            </a:endParaRPr>
          </a:p>
        </p:txBody>
      </p:sp>
      <p:sp>
        <p:nvSpPr>
          <p:cNvPr id="38" name="مستطيل مستدير الزوايا 12">
            <a:hlinkClick r:id="" action="ppaction://noaction"/>
            <a:extLst>
              <a:ext uri="{FF2B5EF4-FFF2-40B4-BE49-F238E27FC236}">
                <a16:creationId xmlns:a16="http://schemas.microsoft.com/office/drawing/2014/main" id="{C35558C1-9FDC-49BD-A8F5-9241D1C65BC7}"/>
              </a:ext>
            </a:extLst>
          </p:cNvPr>
          <p:cNvSpPr/>
          <p:nvPr/>
        </p:nvSpPr>
        <p:spPr>
          <a:xfrm>
            <a:off x="10149037" y="3974240"/>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600" dirty="0">
                <a:solidFill>
                  <a:srgbClr val="3F5378"/>
                </a:solidFill>
                <a:latin typeface="Arial Black" panose="020B0A04020102020204" pitchFamily="34" charset="0"/>
                <a:cs typeface="PT Bold Heading" panose="02010400000000000000" pitchFamily="2" charset="-78"/>
              </a:rPr>
              <a:t>OBJECTIVE 2</a:t>
            </a:r>
            <a:r>
              <a:rPr lang="ar-SA" sz="1600" dirty="0">
                <a:solidFill>
                  <a:srgbClr val="3F5378"/>
                </a:solidFill>
                <a:latin typeface="Arial Black" panose="020B0A04020102020204" pitchFamily="34" charset="0"/>
                <a:cs typeface="PT Bold Heading" panose="02010400000000000000" pitchFamily="2" charset="-78"/>
              </a:rPr>
              <a:t>    </a:t>
            </a:r>
            <a:endParaRPr lang="ar-BH" sz="1600" dirty="0">
              <a:solidFill>
                <a:srgbClr val="3F5378"/>
              </a:solidFill>
              <a:latin typeface="Arial Black" panose="020B0A04020102020204" pitchFamily="34" charset="0"/>
              <a:cs typeface="PT Bold Heading" panose="02010400000000000000" pitchFamily="2" charset="-78"/>
            </a:endParaRPr>
          </a:p>
        </p:txBody>
      </p:sp>
      <p:sp>
        <p:nvSpPr>
          <p:cNvPr id="40" name="مستطيل مستدير الزوايا 17">
            <a:hlinkClick r:id="" action="ppaction://noaction"/>
            <a:extLst>
              <a:ext uri="{FF2B5EF4-FFF2-40B4-BE49-F238E27FC236}">
                <a16:creationId xmlns:a16="http://schemas.microsoft.com/office/drawing/2014/main" id="{5073015B-1E83-4FE7-BF02-65CBBB9E092C}"/>
              </a:ext>
            </a:extLst>
          </p:cNvPr>
          <p:cNvSpPr/>
          <p:nvPr/>
        </p:nvSpPr>
        <p:spPr>
          <a:xfrm>
            <a:off x="10149036" y="5467581"/>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400" dirty="0">
                <a:solidFill>
                  <a:srgbClr val="3F5378"/>
                </a:solidFill>
                <a:latin typeface="Arial Black" panose="020B0A04020102020204" pitchFamily="34" charset="0"/>
                <a:cs typeface="PT Bold Heading" panose="02010400000000000000" pitchFamily="2" charset="-78"/>
              </a:rPr>
              <a:t>FINAL EVALUATION</a:t>
            </a:r>
            <a:endParaRPr lang="ar-BH" sz="1400" dirty="0">
              <a:solidFill>
                <a:srgbClr val="3F5378"/>
              </a:solidFill>
              <a:latin typeface="Arial Black" panose="020B0A04020102020204" pitchFamily="34" charset="0"/>
              <a:cs typeface="PT Bold Heading" panose="02010400000000000000" pitchFamily="2" charset="-78"/>
            </a:endParaRPr>
          </a:p>
        </p:txBody>
      </p:sp>
      <p:grpSp>
        <p:nvGrpSpPr>
          <p:cNvPr id="6" name="Group 5">
            <a:extLst>
              <a:ext uri="{FF2B5EF4-FFF2-40B4-BE49-F238E27FC236}">
                <a16:creationId xmlns:a16="http://schemas.microsoft.com/office/drawing/2014/main" id="{D7DA20D5-B771-C839-7343-76EE20AA689B}"/>
              </a:ext>
            </a:extLst>
          </p:cNvPr>
          <p:cNvGrpSpPr/>
          <p:nvPr/>
        </p:nvGrpSpPr>
        <p:grpSpPr>
          <a:xfrm>
            <a:off x="1521443" y="593322"/>
            <a:ext cx="5731388" cy="797718"/>
            <a:chOff x="0" y="1065358"/>
            <a:chExt cx="8153400" cy="1080000"/>
          </a:xfrm>
          <a:solidFill>
            <a:schemeClr val="accent1">
              <a:lumMod val="50000"/>
            </a:schemeClr>
          </a:solidFill>
        </p:grpSpPr>
        <p:sp>
          <p:nvSpPr>
            <p:cNvPr id="7" name="مستطيل مستدير الزوايا 13">
              <a:extLst>
                <a:ext uri="{FF2B5EF4-FFF2-40B4-BE49-F238E27FC236}">
                  <a16:creationId xmlns:a16="http://schemas.microsoft.com/office/drawing/2014/main" id="{A38400FD-02D1-4C38-5589-928AE640C3F6}"/>
                </a:ext>
              </a:extLst>
            </p:cNvPr>
            <p:cNvSpPr/>
            <p:nvPr/>
          </p:nvSpPr>
          <p:spPr>
            <a:xfrm>
              <a:off x="0" y="1065358"/>
              <a:ext cx="8153400" cy="1080000"/>
            </a:xfrm>
            <a:prstGeom prst="roundRect">
              <a:avLst>
                <a:gd name="adj" fmla="val 10356"/>
              </a:avLst>
            </a:prstGeom>
            <a:grp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BH" dirty="0"/>
            </a:p>
          </p:txBody>
        </p:sp>
        <p:sp>
          <p:nvSpPr>
            <p:cNvPr id="8" name="Rectangle 6">
              <a:extLst>
                <a:ext uri="{FF2B5EF4-FFF2-40B4-BE49-F238E27FC236}">
                  <a16:creationId xmlns:a16="http://schemas.microsoft.com/office/drawing/2014/main" id="{19808989-D401-6146-6A35-83CB6B3633D5}"/>
                </a:ext>
              </a:extLst>
            </p:cNvPr>
            <p:cNvSpPr/>
            <p:nvPr/>
          </p:nvSpPr>
          <p:spPr>
            <a:xfrm>
              <a:off x="1173790" y="1243827"/>
              <a:ext cx="5805820" cy="707886"/>
            </a:xfrm>
            <a:prstGeom prst="rect">
              <a:avLst/>
            </a:prstGeom>
            <a:grpFill/>
          </p:spPr>
          <p:txBody>
            <a:bodyPr wrap="none">
              <a:spAutoFit/>
            </a:bodyPr>
            <a:lstStyle/>
            <a:p>
              <a:pPr algn="ctr"/>
              <a:r>
                <a:rPr lang="en-US" sz="4000" b="1" dirty="0">
                  <a:ln w="9525">
                    <a:noFill/>
                    <a:prstDash val="solid"/>
                  </a:ln>
                  <a:solidFill>
                    <a:srgbClr val="FFFF00"/>
                  </a:solidFill>
                  <a:latin typeface="Arial Black" panose="020B0A04020102020204" pitchFamily="34" charset="0"/>
                  <a:cs typeface="PT Bold Heading" panose="02010400000000000000" pitchFamily="2" charset="-78"/>
                </a:rPr>
                <a:t>Learning Objectives</a:t>
              </a:r>
            </a:p>
          </p:txBody>
        </p:sp>
      </p:grpSp>
      <p:sp>
        <p:nvSpPr>
          <p:cNvPr id="11" name="مستطيل مستدير الزوايا 11">
            <a:hlinkClick r:id="rId2" action="ppaction://hlinksldjump"/>
            <a:extLst>
              <a:ext uri="{FF2B5EF4-FFF2-40B4-BE49-F238E27FC236}">
                <a16:creationId xmlns:a16="http://schemas.microsoft.com/office/drawing/2014/main" id="{2CB32607-477C-EC9F-3787-6EB993B287AC}"/>
              </a:ext>
            </a:extLst>
          </p:cNvPr>
          <p:cNvSpPr/>
          <p:nvPr/>
        </p:nvSpPr>
        <p:spPr>
          <a:xfrm>
            <a:off x="10149035" y="4696366"/>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600" dirty="0">
                <a:solidFill>
                  <a:srgbClr val="3F5378"/>
                </a:solidFill>
                <a:latin typeface="Arial Black" panose="020B0A04020102020204" pitchFamily="34" charset="0"/>
                <a:cs typeface="PT Bold Heading" panose="02010400000000000000" pitchFamily="2" charset="-78"/>
              </a:rPr>
              <a:t>OBJECTIVE 3</a:t>
            </a:r>
            <a:r>
              <a:rPr lang="ar-SA" sz="1600" dirty="0">
                <a:solidFill>
                  <a:srgbClr val="3F5378"/>
                </a:solidFill>
                <a:latin typeface="Arial Black" panose="020B0A04020102020204" pitchFamily="34" charset="0"/>
                <a:cs typeface="PT Bold Heading" panose="02010400000000000000" pitchFamily="2" charset="-78"/>
              </a:rPr>
              <a:t>    </a:t>
            </a:r>
            <a:endParaRPr lang="ar-BH" sz="1600" dirty="0">
              <a:solidFill>
                <a:srgbClr val="3F5378"/>
              </a:solidFill>
              <a:latin typeface="Arial Black" panose="020B0A04020102020204" pitchFamily="34" charset="0"/>
              <a:cs typeface="PT Bold Heading" panose="02010400000000000000" pitchFamily="2" charset="-78"/>
            </a:endParaRPr>
          </a:p>
        </p:txBody>
      </p:sp>
      <p:grpSp>
        <p:nvGrpSpPr>
          <p:cNvPr id="3" name="Group 2">
            <a:extLst>
              <a:ext uri="{FF2B5EF4-FFF2-40B4-BE49-F238E27FC236}">
                <a16:creationId xmlns:a16="http://schemas.microsoft.com/office/drawing/2014/main" id="{74222C78-8C13-654A-CB34-DC70DA675C12}"/>
              </a:ext>
            </a:extLst>
          </p:cNvPr>
          <p:cNvGrpSpPr/>
          <p:nvPr/>
        </p:nvGrpSpPr>
        <p:grpSpPr>
          <a:xfrm>
            <a:off x="0" y="6502121"/>
            <a:ext cx="12192000" cy="381000"/>
            <a:chOff x="0" y="6502121"/>
            <a:chExt cx="12192000" cy="381000"/>
          </a:xfrm>
        </p:grpSpPr>
        <p:sp>
          <p:nvSpPr>
            <p:cNvPr id="4" name="TextBox 3">
              <a:extLst>
                <a:ext uri="{FF2B5EF4-FFF2-40B4-BE49-F238E27FC236}">
                  <a16:creationId xmlns:a16="http://schemas.microsoft.com/office/drawing/2014/main" id="{A6D90D73-7FE9-54B4-50D7-98FA71F4927F}"/>
                </a:ext>
              </a:extLst>
            </p:cNvPr>
            <p:cNvSpPr txBox="1"/>
            <p:nvPr/>
          </p:nvSpPr>
          <p:spPr>
            <a:xfrm>
              <a:off x="716844" y="6505941"/>
              <a:ext cx="7798277" cy="307777"/>
            </a:xfrm>
            <a:prstGeom prst="rect">
              <a:avLst/>
            </a:prstGeom>
            <a:noFill/>
          </p:spPr>
          <p:txBody>
            <a:bodyPr wrap="square" rtlCol="1">
              <a:spAutoFit/>
            </a:bodyPr>
            <a:lstStyle/>
            <a:p>
              <a:r>
                <a:rPr lang="en-US" sz="1400" b="1" dirty="0">
                  <a:solidFill>
                    <a:srgbClr val="002060"/>
                  </a:solidFill>
                  <a:latin typeface="Sakkal Majalla" panose="02000000000000000000" pitchFamily="2" charset="-78"/>
                  <a:cs typeface="Sakkal Majalla" panose="02000000000000000000" pitchFamily="2" charset="-78"/>
                </a:rPr>
                <a:t>FIN 316/806                                                   UNIT 5                                                     Financial Ratio Analysis</a:t>
              </a:r>
              <a:endParaRPr lang="ar-SA" sz="1400" b="1" dirty="0">
                <a:solidFill>
                  <a:srgbClr val="002060"/>
                </a:solidFill>
                <a:latin typeface="Sakkal Majalla" panose="02000000000000000000" pitchFamily="2" charset="-78"/>
                <a:cs typeface="Sakkal Majalla" panose="02000000000000000000" pitchFamily="2" charset="-78"/>
              </a:endParaRPr>
            </a:p>
          </p:txBody>
        </p:sp>
        <p:grpSp>
          <p:nvGrpSpPr>
            <p:cNvPr id="12" name="Group 11">
              <a:extLst>
                <a:ext uri="{FF2B5EF4-FFF2-40B4-BE49-F238E27FC236}">
                  <a16:creationId xmlns:a16="http://schemas.microsoft.com/office/drawing/2014/main" id="{66244C03-06CC-6E6B-C0E3-C2D13CD13912}"/>
                </a:ext>
              </a:extLst>
            </p:cNvPr>
            <p:cNvGrpSpPr/>
            <p:nvPr/>
          </p:nvGrpSpPr>
          <p:grpSpPr>
            <a:xfrm>
              <a:off x="0" y="6502121"/>
              <a:ext cx="12192000" cy="381000"/>
              <a:chOff x="0" y="6502121"/>
              <a:chExt cx="12192000" cy="381000"/>
            </a:xfrm>
          </p:grpSpPr>
          <p:cxnSp>
            <p:nvCxnSpPr>
              <p:cNvPr id="13" name="Straight Connector 12">
                <a:extLst>
                  <a:ext uri="{FF2B5EF4-FFF2-40B4-BE49-F238E27FC236}">
                    <a16:creationId xmlns:a16="http://schemas.microsoft.com/office/drawing/2014/main" id="{C8330772-D5EC-D735-37AD-82C26C54B140}"/>
                  </a:ext>
                </a:extLst>
              </p:cNvPr>
              <p:cNvCxnSpPr/>
              <p:nvPr/>
            </p:nvCxnSpPr>
            <p:spPr>
              <a:xfrm flipV="1">
                <a:off x="0" y="6539345"/>
                <a:ext cx="12192000" cy="521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4" name="Rectangle 13">
                <a:extLst>
                  <a:ext uri="{FF2B5EF4-FFF2-40B4-BE49-F238E27FC236}">
                    <a16:creationId xmlns:a16="http://schemas.microsoft.com/office/drawing/2014/main" id="{2FB513FB-C2FD-3D82-6B83-3DA55786A866}"/>
                  </a:ext>
                </a:extLst>
              </p:cNvPr>
              <p:cNvSpPr>
                <a:spLocks/>
              </p:cNvSpPr>
              <p:nvPr/>
            </p:nvSpPr>
            <p:spPr>
              <a:xfrm>
                <a:off x="7703229" y="6502121"/>
                <a:ext cx="4106028" cy="381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r">
                  <a:lnSpc>
                    <a:spcPct val="106000"/>
                  </a:lnSpc>
                  <a:spcBef>
                    <a:spcPts val="0"/>
                  </a:spcBef>
                  <a:spcAft>
                    <a:spcPts val="800"/>
                  </a:spcAft>
                </a:pP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وزارة التربية والتعليم –</a:t>
                </a:r>
                <a:r>
                  <a:rPr lang="ar-SA"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العام الدراسي </a:t>
                </a: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202</a:t>
                </a:r>
                <a:r>
                  <a:rPr lang="ar-SA"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3</a:t>
                </a: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-202</a:t>
                </a:r>
                <a:r>
                  <a:rPr lang="ar-SA"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4</a:t>
                </a: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م</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grpSp>
      </p:grpSp>
      <p:grpSp>
        <p:nvGrpSpPr>
          <p:cNvPr id="2" name="Group 1">
            <a:extLst>
              <a:ext uri="{FF2B5EF4-FFF2-40B4-BE49-F238E27FC236}">
                <a16:creationId xmlns:a16="http://schemas.microsoft.com/office/drawing/2014/main" id="{1F032645-CF7B-C950-B503-B593A1346587}"/>
              </a:ext>
            </a:extLst>
          </p:cNvPr>
          <p:cNvGrpSpPr/>
          <p:nvPr/>
        </p:nvGrpSpPr>
        <p:grpSpPr>
          <a:xfrm>
            <a:off x="6326866" y="3429000"/>
            <a:ext cx="3108079" cy="2348345"/>
            <a:chOff x="0" y="0"/>
            <a:chExt cx="3324239" cy="3444545"/>
          </a:xfrm>
        </p:grpSpPr>
        <p:sp>
          <p:nvSpPr>
            <p:cNvPr id="15" name="Freeform 1052">
              <a:extLst>
                <a:ext uri="{FF2B5EF4-FFF2-40B4-BE49-F238E27FC236}">
                  <a16:creationId xmlns:a16="http://schemas.microsoft.com/office/drawing/2014/main" id="{6C68503B-064D-E7C8-96F6-23A7C7BBD51F}"/>
                </a:ext>
              </a:extLst>
            </p:cNvPr>
            <p:cNvSpPr/>
            <p:nvPr/>
          </p:nvSpPr>
          <p:spPr>
            <a:xfrm>
              <a:off x="85680" y="1657440"/>
              <a:ext cx="1581119" cy="1333440"/>
            </a:xfrm>
            <a:custGeom>
              <a:avLst/>
              <a:gdLst>
                <a:gd name="f0" fmla="val 0"/>
                <a:gd name="f1" fmla="val 166"/>
                <a:gd name="f2" fmla="val 140"/>
                <a:gd name="f3" fmla="val 54"/>
                <a:gd name="f4" fmla="val 12"/>
                <a:gd name="f5" fmla="val 89"/>
                <a:gd name="f6" fmla="val 34"/>
                <a:gd name="f7" fmla="val 119"/>
                <a:gd name="f8" fmla="val 64"/>
              </a:gdLst>
              <a:ahLst/>
              <a:cxnLst>
                <a:cxn ang="3cd4">
                  <a:pos x="hc" y="t"/>
                </a:cxn>
                <a:cxn ang="0">
                  <a:pos x="r" y="vc"/>
                </a:cxn>
                <a:cxn ang="cd4">
                  <a:pos x="hc" y="b"/>
                </a:cxn>
                <a:cxn ang="cd2">
                  <a:pos x="l" y="vc"/>
                </a:cxn>
              </a:cxnLst>
              <a:rect l="l" t="t" r="r" b="b"/>
              <a:pathLst>
                <a:path w="166" h="140">
                  <a:moveTo>
                    <a:pt x="f0" y="f3"/>
                  </a:moveTo>
                  <a:cubicBezTo>
                    <a:pt x="f4" y="f5"/>
                    <a:pt x="f6" y="f7"/>
                    <a:pt x="f8" y="f2"/>
                  </a:cubicBezTo>
                  <a:lnTo>
                    <a:pt x="f1" y="f0"/>
                  </a:lnTo>
                  <a:lnTo>
                    <a:pt x="f0" y="f3"/>
                  </a:lnTo>
                  <a:close/>
                </a:path>
              </a:pathLst>
            </a:custGeom>
            <a:solidFill>
              <a:srgbClr val="0085B2"/>
            </a:solidFill>
            <a:ln w="3240">
              <a:solidFill>
                <a:srgbClr val="FFFFFF"/>
              </a:solidFill>
              <a:prstDash val="solid"/>
              <a:round/>
            </a:ln>
          </p:spPr>
          <p:txBody>
            <a:bodyPr vert="horz" wrap="square" lIns="91440" tIns="45720" rIns="91440" bIns="45720" anchor="t" anchorCtr="0" compatLnSpc="0">
              <a:noAutofit/>
            </a:bodyPr>
            <a:lstStyle/>
            <a:p>
              <a:endParaRPr lang="en-US"/>
            </a:p>
          </p:txBody>
        </p:sp>
        <p:sp>
          <p:nvSpPr>
            <p:cNvPr id="16" name="Freeform 1070">
              <a:extLst>
                <a:ext uri="{FF2B5EF4-FFF2-40B4-BE49-F238E27FC236}">
                  <a16:creationId xmlns:a16="http://schemas.microsoft.com/office/drawing/2014/main" id="{8BB96647-25BA-76E5-8629-EF650406CDCC}"/>
                </a:ext>
              </a:extLst>
            </p:cNvPr>
            <p:cNvSpPr/>
            <p:nvPr/>
          </p:nvSpPr>
          <p:spPr>
            <a:xfrm>
              <a:off x="0" y="1133280"/>
              <a:ext cx="1666800" cy="1038240"/>
            </a:xfrm>
            <a:custGeom>
              <a:avLst/>
              <a:gdLst>
                <a:gd name="f0" fmla="val 0"/>
                <a:gd name="f1" fmla="val 175"/>
                <a:gd name="f2" fmla="val 109"/>
                <a:gd name="f3" fmla="val 9"/>
                <a:gd name="f4" fmla="val 3"/>
                <a:gd name="f5" fmla="val 18"/>
                <a:gd name="f6" fmla="val 1"/>
                <a:gd name="f7" fmla="val 36"/>
                <a:gd name="f8" fmla="val 54"/>
                <a:gd name="f9" fmla="val 73"/>
                <a:gd name="f10" fmla="val 91"/>
                <a:gd name="f11" fmla="val 55"/>
              </a:gdLst>
              <a:ahLst/>
              <a:cxnLst>
                <a:cxn ang="3cd4">
                  <a:pos x="hc" y="t"/>
                </a:cxn>
                <a:cxn ang="0">
                  <a:pos x="r" y="vc"/>
                </a:cxn>
                <a:cxn ang="cd4">
                  <a:pos x="hc" y="b"/>
                </a:cxn>
                <a:cxn ang="cd2">
                  <a:pos x="l" y="vc"/>
                </a:cxn>
              </a:cxnLst>
              <a:rect l="l" t="t" r="r" b="b"/>
              <a:pathLst>
                <a:path w="175" h="109">
                  <a:moveTo>
                    <a:pt x="f3" y="f0"/>
                  </a:moveTo>
                  <a:cubicBezTo>
                    <a:pt x="f4" y="f5"/>
                    <a:pt x="f6" y="f7"/>
                    <a:pt x="f6" y="f8"/>
                  </a:cubicBezTo>
                  <a:cubicBezTo>
                    <a:pt x="f0" y="f9"/>
                    <a:pt x="f4" y="f10"/>
                    <a:pt x="f3" y="f2"/>
                  </a:cubicBezTo>
                  <a:lnTo>
                    <a:pt x="f1" y="f11"/>
                  </a:lnTo>
                  <a:lnTo>
                    <a:pt x="f3" y="f0"/>
                  </a:lnTo>
                  <a:close/>
                </a:path>
              </a:pathLst>
            </a:custGeom>
            <a:solidFill>
              <a:srgbClr val="0085B2"/>
            </a:solidFill>
            <a:ln w="3240">
              <a:solidFill>
                <a:srgbClr val="FFFFFF"/>
              </a:solidFill>
              <a:prstDash val="solid"/>
              <a:round/>
            </a:ln>
          </p:spPr>
          <p:txBody>
            <a:bodyPr vert="horz" wrap="square" lIns="91440" tIns="45720" rIns="91440" bIns="45720" anchor="t" anchorCtr="0" compatLnSpc="0">
              <a:noAutofit/>
            </a:bodyPr>
            <a:lstStyle/>
            <a:p>
              <a:endParaRPr lang="en-US"/>
            </a:p>
          </p:txBody>
        </p:sp>
        <p:sp>
          <p:nvSpPr>
            <p:cNvPr id="17" name="Freeform 1074">
              <a:extLst>
                <a:ext uri="{FF2B5EF4-FFF2-40B4-BE49-F238E27FC236}">
                  <a16:creationId xmlns:a16="http://schemas.microsoft.com/office/drawing/2014/main" id="{3576B714-E980-B189-766F-5F4D3A32E687}"/>
                </a:ext>
              </a:extLst>
            </p:cNvPr>
            <p:cNvSpPr/>
            <p:nvPr/>
          </p:nvSpPr>
          <p:spPr>
            <a:xfrm>
              <a:off x="85680" y="314279"/>
              <a:ext cx="1581119" cy="1343160"/>
            </a:xfrm>
            <a:custGeom>
              <a:avLst/>
              <a:gdLst>
                <a:gd name="f0" fmla="val 0"/>
                <a:gd name="f1" fmla="val 166"/>
                <a:gd name="f2" fmla="val 141"/>
                <a:gd name="f3" fmla="val 64"/>
                <a:gd name="f4" fmla="val 34"/>
                <a:gd name="f5" fmla="val 21"/>
                <a:gd name="f6" fmla="val 12"/>
                <a:gd name="f7" fmla="val 51"/>
                <a:gd name="f8" fmla="val 86"/>
              </a:gdLst>
              <a:ahLst/>
              <a:cxnLst>
                <a:cxn ang="3cd4">
                  <a:pos x="hc" y="t"/>
                </a:cxn>
                <a:cxn ang="0">
                  <a:pos x="r" y="vc"/>
                </a:cxn>
                <a:cxn ang="cd4">
                  <a:pos x="hc" y="b"/>
                </a:cxn>
                <a:cxn ang="cd2">
                  <a:pos x="l" y="vc"/>
                </a:cxn>
              </a:cxnLst>
              <a:rect l="l" t="t" r="r" b="b"/>
              <a:pathLst>
                <a:path w="166" h="141">
                  <a:moveTo>
                    <a:pt x="f3" y="f0"/>
                  </a:moveTo>
                  <a:cubicBezTo>
                    <a:pt x="f4" y="f5"/>
                    <a:pt x="f6" y="f7"/>
                    <a:pt x="f0" y="f8"/>
                  </a:cubicBezTo>
                  <a:lnTo>
                    <a:pt x="f1" y="f2"/>
                  </a:lnTo>
                  <a:lnTo>
                    <a:pt x="f3" y="f0"/>
                  </a:lnTo>
                  <a:close/>
                </a:path>
              </a:pathLst>
            </a:custGeom>
            <a:solidFill>
              <a:srgbClr val="0085B2"/>
            </a:solidFill>
            <a:ln w="3240">
              <a:solidFill>
                <a:srgbClr val="FFFFFF"/>
              </a:solidFill>
              <a:prstDash val="solid"/>
              <a:round/>
            </a:ln>
          </p:spPr>
          <p:txBody>
            <a:bodyPr vert="horz" wrap="square" lIns="91440" tIns="45720" rIns="91440" bIns="45720" anchor="t" anchorCtr="0" compatLnSpc="0">
              <a:noAutofit/>
            </a:bodyPr>
            <a:lstStyle/>
            <a:p>
              <a:endParaRPr lang="en-US"/>
            </a:p>
          </p:txBody>
        </p:sp>
        <p:sp>
          <p:nvSpPr>
            <p:cNvPr id="18" name="Freeform 164">
              <a:extLst>
                <a:ext uri="{FF2B5EF4-FFF2-40B4-BE49-F238E27FC236}">
                  <a16:creationId xmlns:a16="http://schemas.microsoft.com/office/drawing/2014/main" id="{FADC160C-3B54-674F-FF32-8A2FC54115BF}"/>
                </a:ext>
              </a:extLst>
            </p:cNvPr>
            <p:cNvSpPr/>
            <p:nvPr/>
          </p:nvSpPr>
          <p:spPr>
            <a:xfrm>
              <a:off x="695159" y="0"/>
              <a:ext cx="971640" cy="1657439"/>
            </a:xfrm>
            <a:custGeom>
              <a:avLst/>
              <a:gdLst>
                <a:gd name="f0" fmla="val 0"/>
                <a:gd name="f1" fmla="val 102"/>
                <a:gd name="f2" fmla="val 174"/>
                <a:gd name="f3" fmla="val 101"/>
                <a:gd name="f4" fmla="val 65"/>
                <a:gd name="f5" fmla="val 29"/>
                <a:gd name="f6" fmla="val 11"/>
                <a:gd name="f7" fmla="val 33"/>
              </a:gdLst>
              <a:ahLst/>
              <a:cxnLst>
                <a:cxn ang="3cd4">
                  <a:pos x="hc" y="t"/>
                </a:cxn>
                <a:cxn ang="0">
                  <a:pos x="r" y="vc"/>
                </a:cxn>
                <a:cxn ang="cd4">
                  <a:pos x="hc" y="b"/>
                </a:cxn>
                <a:cxn ang="cd2">
                  <a:pos x="l" y="vc"/>
                </a:cxn>
              </a:cxnLst>
              <a:rect l="l" t="t" r="r" b="b"/>
              <a:pathLst>
                <a:path w="102" h="174">
                  <a:moveTo>
                    <a:pt x="f3" y="f0"/>
                  </a:moveTo>
                  <a:cubicBezTo>
                    <a:pt x="f4" y="f0"/>
                    <a:pt x="f5" y="f6"/>
                    <a:pt x="f0" y="f7"/>
                  </a:cubicBezTo>
                  <a:lnTo>
                    <a:pt x="f1" y="f2"/>
                  </a:lnTo>
                  <a:lnTo>
                    <a:pt x="f3" y="f0"/>
                  </a:lnTo>
                  <a:close/>
                </a:path>
              </a:pathLst>
            </a:custGeom>
            <a:solidFill>
              <a:srgbClr val="0085B2"/>
            </a:solidFill>
            <a:ln w="3240">
              <a:solidFill>
                <a:srgbClr val="FFFFFF"/>
              </a:solidFill>
              <a:prstDash val="solid"/>
              <a:round/>
            </a:ln>
          </p:spPr>
          <p:txBody>
            <a:bodyPr vert="horz" wrap="square" lIns="91440" tIns="45720" rIns="91440" bIns="45720" anchor="t" anchorCtr="0" compatLnSpc="0">
              <a:noAutofit/>
            </a:bodyPr>
            <a:lstStyle/>
            <a:p>
              <a:endParaRPr lang="en-US"/>
            </a:p>
          </p:txBody>
        </p:sp>
        <p:sp>
          <p:nvSpPr>
            <p:cNvPr id="19" name="Freeform 165">
              <a:extLst>
                <a:ext uri="{FF2B5EF4-FFF2-40B4-BE49-F238E27FC236}">
                  <a16:creationId xmlns:a16="http://schemas.microsoft.com/office/drawing/2014/main" id="{8BBB8ADE-F944-1CD9-4461-16A15C44A0D0}"/>
                </a:ext>
              </a:extLst>
            </p:cNvPr>
            <p:cNvSpPr/>
            <p:nvPr/>
          </p:nvSpPr>
          <p:spPr>
            <a:xfrm>
              <a:off x="1666800" y="0"/>
              <a:ext cx="961919" cy="1657439"/>
            </a:xfrm>
            <a:custGeom>
              <a:avLst/>
              <a:gdLst>
                <a:gd name="f0" fmla="val 0"/>
                <a:gd name="f1" fmla="val 101"/>
                <a:gd name="f2" fmla="val 174"/>
                <a:gd name="f3" fmla="val 33"/>
                <a:gd name="f4" fmla="val 72"/>
                <a:gd name="f5" fmla="val 11"/>
                <a:gd name="f6" fmla="val 36"/>
              </a:gdLst>
              <a:ahLst/>
              <a:cxnLst>
                <a:cxn ang="3cd4">
                  <a:pos x="hc" y="t"/>
                </a:cxn>
                <a:cxn ang="0">
                  <a:pos x="r" y="vc"/>
                </a:cxn>
                <a:cxn ang="cd4">
                  <a:pos x="hc" y="b"/>
                </a:cxn>
                <a:cxn ang="cd2">
                  <a:pos x="l" y="vc"/>
                </a:cxn>
              </a:cxnLst>
              <a:rect l="l" t="t" r="r" b="b"/>
              <a:pathLst>
                <a:path w="101" h="174">
                  <a:moveTo>
                    <a:pt x="f1" y="f3"/>
                  </a:moveTo>
                  <a:cubicBezTo>
                    <a:pt x="f4" y="f5"/>
                    <a:pt x="f6" y="f0"/>
                    <a:pt x="f0" y="f0"/>
                  </a:cubicBezTo>
                  <a:lnTo>
                    <a:pt x="f0" y="f2"/>
                  </a:lnTo>
                  <a:lnTo>
                    <a:pt x="f1" y="f3"/>
                  </a:lnTo>
                  <a:close/>
                </a:path>
              </a:pathLst>
            </a:custGeom>
            <a:solidFill>
              <a:srgbClr val="0085B2"/>
            </a:solidFill>
            <a:ln w="3240">
              <a:solidFill>
                <a:srgbClr val="FFFFFF"/>
              </a:solidFill>
              <a:prstDash val="solid"/>
              <a:round/>
            </a:ln>
          </p:spPr>
          <p:txBody>
            <a:bodyPr vert="horz" wrap="square" lIns="91440" tIns="45720" rIns="91440" bIns="45720" anchor="t" anchorCtr="0" compatLnSpc="0">
              <a:noAutofit/>
            </a:bodyPr>
            <a:lstStyle/>
            <a:p>
              <a:endParaRPr lang="en-US"/>
            </a:p>
          </p:txBody>
        </p:sp>
        <p:sp>
          <p:nvSpPr>
            <p:cNvPr id="21" name="Freeform 166">
              <a:extLst>
                <a:ext uri="{FF2B5EF4-FFF2-40B4-BE49-F238E27FC236}">
                  <a16:creationId xmlns:a16="http://schemas.microsoft.com/office/drawing/2014/main" id="{828B8D5D-69EB-9DA2-A208-07DC2D9371DB}"/>
                </a:ext>
              </a:extLst>
            </p:cNvPr>
            <p:cNvSpPr/>
            <p:nvPr/>
          </p:nvSpPr>
          <p:spPr>
            <a:xfrm>
              <a:off x="1666800" y="314279"/>
              <a:ext cx="1571759" cy="1343160"/>
            </a:xfrm>
            <a:custGeom>
              <a:avLst/>
              <a:gdLst>
                <a:gd name="f0" fmla="val 0"/>
                <a:gd name="f1" fmla="val 165"/>
                <a:gd name="f2" fmla="val 141"/>
                <a:gd name="f3" fmla="val 86"/>
                <a:gd name="f4" fmla="val 153"/>
                <a:gd name="f5" fmla="val 51"/>
                <a:gd name="f6" fmla="val 131"/>
                <a:gd name="f7" fmla="val 21"/>
                <a:gd name="f8" fmla="val 101"/>
              </a:gdLst>
              <a:ahLst/>
              <a:cxnLst>
                <a:cxn ang="3cd4">
                  <a:pos x="hc" y="t"/>
                </a:cxn>
                <a:cxn ang="0">
                  <a:pos x="r" y="vc"/>
                </a:cxn>
                <a:cxn ang="cd4">
                  <a:pos x="hc" y="b"/>
                </a:cxn>
                <a:cxn ang="cd2">
                  <a:pos x="l" y="vc"/>
                </a:cxn>
              </a:cxnLst>
              <a:rect l="l" t="t" r="r" b="b"/>
              <a:pathLst>
                <a:path w="165" h="141">
                  <a:moveTo>
                    <a:pt x="f1" y="f3"/>
                  </a:moveTo>
                  <a:cubicBezTo>
                    <a:pt x="f4" y="f5"/>
                    <a:pt x="f6" y="f7"/>
                    <a:pt x="f8" y="f0"/>
                  </a:cubicBezTo>
                  <a:lnTo>
                    <a:pt x="f0" y="f2"/>
                  </a:lnTo>
                  <a:lnTo>
                    <a:pt x="f1" y="f3"/>
                  </a:lnTo>
                  <a:close/>
                </a:path>
              </a:pathLst>
            </a:custGeom>
            <a:solidFill>
              <a:srgbClr val="B2B2B2"/>
            </a:solidFill>
            <a:ln w="3240">
              <a:solidFill>
                <a:srgbClr val="FFFFFF"/>
              </a:solidFill>
              <a:prstDash val="solid"/>
              <a:round/>
            </a:ln>
          </p:spPr>
          <p:txBody>
            <a:bodyPr vert="horz" wrap="square" lIns="91440" tIns="45720" rIns="91440" bIns="45720" anchor="t" anchorCtr="0" compatLnSpc="0">
              <a:noAutofit/>
            </a:bodyPr>
            <a:lstStyle/>
            <a:p>
              <a:endParaRPr lang="en-US"/>
            </a:p>
          </p:txBody>
        </p:sp>
        <p:sp>
          <p:nvSpPr>
            <p:cNvPr id="22" name="Freeform 186">
              <a:extLst>
                <a:ext uri="{FF2B5EF4-FFF2-40B4-BE49-F238E27FC236}">
                  <a16:creationId xmlns:a16="http://schemas.microsoft.com/office/drawing/2014/main" id="{4DDF03F1-D8F8-B97D-FCFA-455382D5A775}"/>
                </a:ext>
              </a:extLst>
            </p:cNvPr>
            <p:cNvSpPr/>
            <p:nvPr/>
          </p:nvSpPr>
          <p:spPr>
            <a:xfrm>
              <a:off x="1666800" y="1133280"/>
              <a:ext cx="1657439" cy="1038240"/>
            </a:xfrm>
            <a:custGeom>
              <a:avLst/>
              <a:gdLst>
                <a:gd name="f0" fmla="val 0"/>
                <a:gd name="f1" fmla="val 174"/>
                <a:gd name="f2" fmla="val 109"/>
                <a:gd name="f3" fmla="val 165"/>
                <a:gd name="f4" fmla="val 171"/>
                <a:gd name="f5" fmla="val 91"/>
                <a:gd name="f6" fmla="val 73"/>
                <a:gd name="f7" fmla="val 55"/>
                <a:gd name="f8" fmla="val 36"/>
                <a:gd name="f9" fmla="val 18"/>
              </a:gdLst>
              <a:ahLst/>
              <a:cxnLst>
                <a:cxn ang="3cd4">
                  <a:pos x="hc" y="t"/>
                </a:cxn>
                <a:cxn ang="0">
                  <a:pos x="r" y="vc"/>
                </a:cxn>
                <a:cxn ang="cd4">
                  <a:pos x="hc" y="b"/>
                </a:cxn>
                <a:cxn ang="cd2">
                  <a:pos x="l" y="vc"/>
                </a:cxn>
              </a:cxnLst>
              <a:rect l="l" t="t" r="r" b="b"/>
              <a:pathLst>
                <a:path w="174" h="109">
                  <a:moveTo>
                    <a:pt x="f3" y="f2"/>
                  </a:moveTo>
                  <a:cubicBezTo>
                    <a:pt x="f4" y="f5"/>
                    <a:pt x="f1" y="f6"/>
                    <a:pt x="f1" y="f7"/>
                  </a:cubicBezTo>
                  <a:cubicBezTo>
                    <a:pt x="f1" y="f8"/>
                    <a:pt x="f4" y="f9"/>
                    <a:pt x="f3" y="f0"/>
                  </a:cubicBezTo>
                  <a:lnTo>
                    <a:pt x="f0" y="f7"/>
                  </a:lnTo>
                  <a:lnTo>
                    <a:pt x="f3" y="f2"/>
                  </a:lnTo>
                  <a:close/>
                </a:path>
              </a:pathLst>
            </a:custGeom>
            <a:solidFill>
              <a:srgbClr val="B2B2B2"/>
            </a:solidFill>
            <a:ln w="3240">
              <a:solidFill>
                <a:srgbClr val="FFFFFF"/>
              </a:solidFill>
              <a:prstDash val="solid"/>
              <a:round/>
            </a:ln>
          </p:spPr>
          <p:txBody>
            <a:bodyPr vert="horz" wrap="square" lIns="91440" tIns="45720" rIns="91440" bIns="45720" anchor="t" anchorCtr="0" compatLnSpc="0">
              <a:noAutofit/>
            </a:bodyPr>
            <a:lstStyle/>
            <a:p>
              <a:endParaRPr lang="en-US"/>
            </a:p>
          </p:txBody>
        </p:sp>
        <p:sp>
          <p:nvSpPr>
            <p:cNvPr id="23" name="Freeform 229">
              <a:extLst>
                <a:ext uri="{FF2B5EF4-FFF2-40B4-BE49-F238E27FC236}">
                  <a16:creationId xmlns:a16="http://schemas.microsoft.com/office/drawing/2014/main" id="{8C5C6AA4-6B18-8F19-19A0-2415B4ACCF2D}"/>
                </a:ext>
              </a:extLst>
            </p:cNvPr>
            <p:cNvSpPr/>
            <p:nvPr/>
          </p:nvSpPr>
          <p:spPr>
            <a:xfrm>
              <a:off x="1666800" y="1657440"/>
              <a:ext cx="1571759" cy="1333440"/>
            </a:xfrm>
            <a:custGeom>
              <a:avLst/>
              <a:gdLst>
                <a:gd name="f0" fmla="val 0"/>
                <a:gd name="f1" fmla="val 165"/>
                <a:gd name="f2" fmla="val 140"/>
                <a:gd name="f3" fmla="val 101"/>
                <a:gd name="f4" fmla="val 131"/>
                <a:gd name="f5" fmla="val 119"/>
                <a:gd name="f6" fmla="val 153"/>
                <a:gd name="f7" fmla="val 89"/>
                <a:gd name="f8" fmla="val 54"/>
              </a:gdLst>
              <a:ahLst/>
              <a:cxnLst>
                <a:cxn ang="3cd4">
                  <a:pos x="hc" y="t"/>
                </a:cxn>
                <a:cxn ang="0">
                  <a:pos x="r" y="vc"/>
                </a:cxn>
                <a:cxn ang="cd4">
                  <a:pos x="hc" y="b"/>
                </a:cxn>
                <a:cxn ang="cd2">
                  <a:pos x="l" y="vc"/>
                </a:cxn>
              </a:cxnLst>
              <a:rect l="l" t="t" r="r" b="b"/>
              <a:pathLst>
                <a:path w="165" h="140">
                  <a:moveTo>
                    <a:pt x="f3" y="f2"/>
                  </a:moveTo>
                  <a:cubicBezTo>
                    <a:pt x="f4" y="f5"/>
                    <a:pt x="f6" y="f7"/>
                    <a:pt x="f1" y="f8"/>
                  </a:cubicBezTo>
                  <a:lnTo>
                    <a:pt x="f0" y="f0"/>
                  </a:lnTo>
                  <a:lnTo>
                    <a:pt x="f3" y="f2"/>
                  </a:lnTo>
                  <a:close/>
                </a:path>
              </a:pathLst>
            </a:custGeom>
            <a:solidFill>
              <a:srgbClr val="B2B2B2"/>
            </a:solidFill>
            <a:ln w="3240">
              <a:solidFill>
                <a:srgbClr val="FFFFFF"/>
              </a:solidFill>
              <a:prstDash val="solid"/>
              <a:round/>
            </a:ln>
          </p:spPr>
          <p:txBody>
            <a:bodyPr vert="horz" wrap="square" lIns="91440" tIns="45720" rIns="91440" bIns="45720" anchor="t" anchorCtr="0" compatLnSpc="0">
              <a:noAutofit/>
            </a:bodyPr>
            <a:lstStyle/>
            <a:p>
              <a:endParaRPr lang="en-US"/>
            </a:p>
          </p:txBody>
        </p:sp>
        <p:sp>
          <p:nvSpPr>
            <p:cNvPr id="24" name="Freeform 230">
              <a:extLst>
                <a:ext uri="{FF2B5EF4-FFF2-40B4-BE49-F238E27FC236}">
                  <a16:creationId xmlns:a16="http://schemas.microsoft.com/office/drawing/2014/main" id="{20235A45-0695-B036-FA30-AE3E01208AA5}"/>
                </a:ext>
              </a:extLst>
            </p:cNvPr>
            <p:cNvSpPr/>
            <p:nvPr/>
          </p:nvSpPr>
          <p:spPr>
            <a:xfrm>
              <a:off x="1301760" y="1292040"/>
              <a:ext cx="720719" cy="720719"/>
            </a:xfrm>
            <a:custGeom>
              <a:avLst/>
              <a:gdLst>
                <a:gd name="f0" fmla="val 10800000"/>
                <a:gd name="f1" fmla="val 5400000"/>
                <a:gd name="f2" fmla="val 180"/>
                <a:gd name="f3" fmla="val w"/>
                <a:gd name="f4" fmla="val h"/>
                <a:gd name="f5" fmla="*/ 5419351 1 1725033"/>
                <a:gd name="f6" fmla="*/ 10800 10800 1"/>
                <a:gd name="f7" fmla="+- 0 0 0"/>
                <a:gd name="f8" fmla="+- 0 0 360"/>
                <a:gd name="f9" fmla="val 10800"/>
                <a:gd name="f10" fmla="*/ f3 1 21600"/>
                <a:gd name="f11" fmla="*/ f4 1 21600"/>
                <a:gd name="f12" fmla="*/ 0 f5 1"/>
                <a:gd name="f13" fmla="*/ f7 f0 1"/>
                <a:gd name="f14" fmla="*/ f8 f0 1"/>
                <a:gd name="f15" fmla="*/ 3163 f10 1"/>
                <a:gd name="f16" fmla="*/ 18437 f10 1"/>
                <a:gd name="f17" fmla="*/ 18437 f11 1"/>
                <a:gd name="f18" fmla="*/ 3163 f11 1"/>
                <a:gd name="f19" fmla="*/ f12 1 f2"/>
                <a:gd name="f20" fmla="*/ f13 1 f2"/>
                <a:gd name="f21" fmla="*/ f14 1 f2"/>
                <a:gd name="f22" fmla="*/ 10800 f10 1"/>
                <a:gd name="f23" fmla="*/ 0 f11 1"/>
                <a:gd name="f24" fmla="*/ 0 f10 1"/>
                <a:gd name="f25" fmla="*/ 10800 f11 1"/>
                <a:gd name="f26" fmla="*/ 21600 f11 1"/>
                <a:gd name="f27" fmla="*/ 21600 f10 1"/>
                <a:gd name="f28" fmla="+- 0 0 f19"/>
                <a:gd name="f29" fmla="+- f20 0 f1"/>
                <a:gd name="f30" fmla="+- f21 0 f1"/>
                <a:gd name="f31" fmla="*/ f28 f0 1"/>
                <a:gd name="f32" fmla="+- f30 0 f29"/>
                <a:gd name="f33" fmla="*/ f31 1 f5"/>
                <a:gd name="f34" fmla="+- f33 0 f1"/>
                <a:gd name="f35" fmla="cos 1 f34"/>
                <a:gd name="f36" fmla="sin 1 f34"/>
                <a:gd name="f37" fmla="+- 0 0 f35"/>
                <a:gd name="f38" fmla="+- 0 0 f36"/>
                <a:gd name="f39" fmla="*/ 10800 f37 1"/>
                <a:gd name="f40" fmla="*/ 10800 f38 1"/>
                <a:gd name="f41" fmla="*/ f39 f39 1"/>
                <a:gd name="f42" fmla="*/ f40 f40 1"/>
                <a:gd name="f43" fmla="+- f41 f42 0"/>
                <a:gd name="f44" fmla="sqrt f43"/>
                <a:gd name="f45" fmla="*/ f6 1 f44"/>
                <a:gd name="f46" fmla="*/ f37 f45 1"/>
                <a:gd name="f47" fmla="*/ f38 f45 1"/>
                <a:gd name="f48" fmla="+- 10800 0 f46"/>
                <a:gd name="f49" fmla="+- 10800 0 f47"/>
              </a:gdLst>
              <a:ahLst/>
              <a:cxnLst>
                <a:cxn ang="3cd4">
                  <a:pos x="hc" y="t"/>
                </a:cxn>
                <a:cxn ang="0">
                  <a:pos x="r" y="vc"/>
                </a:cxn>
                <a:cxn ang="cd4">
                  <a:pos x="hc" y="b"/>
                </a:cxn>
                <a:cxn ang="cd2">
                  <a:pos x="l" y="vc"/>
                </a:cxn>
                <a:cxn ang="f29">
                  <a:pos x="f22" y="f23"/>
                </a:cxn>
                <a:cxn ang="f29">
                  <a:pos x="f15" y="f18"/>
                </a:cxn>
                <a:cxn ang="f29">
                  <a:pos x="f24" y="f25"/>
                </a:cxn>
                <a:cxn ang="f29">
                  <a:pos x="f15" y="f17"/>
                </a:cxn>
                <a:cxn ang="f29">
                  <a:pos x="f22" y="f26"/>
                </a:cxn>
                <a:cxn ang="f29">
                  <a:pos x="f16" y="f17"/>
                </a:cxn>
                <a:cxn ang="f29">
                  <a:pos x="f27" y="f25"/>
                </a:cxn>
                <a:cxn ang="f29">
                  <a:pos x="f16" y="f18"/>
                </a:cxn>
              </a:cxnLst>
              <a:rect l="f15" t="f18" r="f16" b="f17"/>
              <a:pathLst>
                <a:path w="21600" h="21600">
                  <a:moveTo>
                    <a:pt x="f48" y="f49"/>
                  </a:moveTo>
                  <a:arcTo wR="f9" hR="f9" stAng="f29" swAng="f32"/>
                  <a:close/>
                </a:path>
              </a:pathLst>
            </a:custGeom>
            <a:solidFill>
              <a:srgbClr val="FFFFFF"/>
            </a:solidFill>
            <a:ln w="9360">
              <a:solidFill>
                <a:srgbClr val="FFFFFF"/>
              </a:solidFill>
              <a:prstDash val="solid"/>
              <a:miter/>
            </a:ln>
          </p:spPr>
          <p:txBody>
            <a:bodyPr vert="horz" wrap="none" lIns="90000" tIns="46800" rIns="90000" bIns="46800" anchor="ctr" anchorCtr="0" compatLnSpc="0">
              <a:noAutofit/>
            </a:bodyPr>
            <a:lstStyle/>
            <a:p>
              <a:endParaRPr lang="en-US"/>
            </a:p>
          </p:txBody>
        </p:sp>
        <p:sp>
          <p:nvSpPr>
            <p:cNvPr id="25" name="Freeform 231">
              <a:extLst>
                <a:ext uri="{FF2B5EF4-FFF2-40B4-BE49-F238E27FC236}">
                  <a16:creationId xmlns:a16="http://schemas.microsoft.com/office/drawing/2014/main" id="{E537FD9D-56C6-BF05-0B24-966982793B1B}"/>
                </a:ext>
              </a:extLst>
            </p:cNvPr>
            <p:cNvSpPr/>
            <p:nvPr/>
          </p:nvSpPr>
          <p:spPr>
            <a:xfrm>
              <a:off x="1589039" y="1579320"/>
              <a:ext cx="144360" cy="144720"/>
            </a:xfrm>
            <a:custGeom>
              <a:avLst/>
              <a:gdLst>
                <a:gd name="f0" fmla="val 10800000"/>
                <a:gd name="f1" fmla="val 5400000"/>
                <a:gd name="f2" fmla="val 180"/>
                <a:gd name="f3" fmla="val w"/>
                <a:gd name="f4" fmla="val h"/>
                <a:gd name="f5" fmla="*/ 5419351 1 1725033"/>
                <a:gd name="f6" fmla="*/ 10800 10800 1"/>
                <a:gd name="f7" fmla="+- 0 0 0"/>
                <a:gd name="f8" fmla="+- 0 0 360"/>
                <a:gd name="f9" fmla="val 10800"/>
                <a:gd name="f10" fmla="*/ f3 1 21600"/>
                <a:gd name="f11" fmla="*/ f4 1 21600"/>
                <a:gd name="f12" fmla="*/ 0 f5 1"/>
                <a:gd name="f13" fmla="*/ f7 f0 1"/>
                <a:gd name="f14" fmla="*/ f8 f0 1"/>
                <a:gd name="f15" fmla="*/ 3163 f10 1"/>
                <a:gd name="f16" fmla="*/ 18437 f10 1"/>
                <a:gd name="f17" fmla="*/ 18437 f11 1"/>
                <a:gd name="f18" fmla="*/ 3163 f11 1"/>
                <a:gd name="f19" fmla="*/ f12 1 f2"/>
                <a:gd name="f20" fmla="*/ f13 1 f2"/>
                <a:gd name="f21" fmla="*/ f14 1 f2"/>
                <a:gd name="f22" fmla="*/ 10800 f10 1"/>
                <a:gd name="f23" fmla="*/ 0 f11 1"/>
                <a:gd name="f24" fmla="*/ 0 f10 1"/>
                <a:gd name="f25" fmla="*/ 10800 f11 1"/>
                <a:gd name="f26" fmla="*/ 21600 f11 1"/>
                <a:gd name="f27" fmla="*/ 21600 f10 1"/>
                <a:gd name="f28" fmla="+- 0 0 f19"/>
                <a:gd name="f29" fmla="+- f20 0 f1"/>
                <a:gd name="f30" fmla="+- f21 0 f1"/>
                <a:gd name="f31" fmla="*/ f28 f0 1"/>
                <a:gd name="f32" fmla="+- f30 0 f29"/>
                <a:gd name="f33" fmla="*/ f31 1 f5"/>
                <a:gd name="f34" fmla="+- f33 0 f1"/>
                <a:gd name="f35" fmla="cos 1 f34"/>
                <a:gd name="f36" fmla="sin 1 f34"/>
                <a:gd name="f37" fmla="+- 0 0 f35"/>
                <a:gd name="f38" fmla="+- 0 0 f36"/>
                <a:gd name="f39" fmla="*/ 10800 f37 1"/>
                <a:gd name="f40" fmla="*/ 10800 f38 1"/>
                <a:gd name="f41" fmla="*/ f39 f39 1"/>
                <a:gd name="f42" fmla="*/ f40 f40 1"/>
                <a:gd name="f43" fmla="+- f41 f42 0"/>
                <a:gd name="f44" fmla="sqrt f43"/>
                <a:gd name="f45" fmla="*/ f6 1 f44"/>
                <a:gd name="f46" fmla="*/ f37 f45 1"/>
                <a:gd name="f47" fmla="*/ f38 f45 1"/>
                <a:gd name="f48" fmla="+- 10800 0 f46"/>
                <a:gd name="f49" fmla="+- 10800 0 f47"/>
              </a:gdLst>
              <a:ahLst/>
              <a:cxnLst>
                <a:cxn ang="3cd4">
                  <a:pos x="hc" y="t"/>
                </a:cxn>
                <a:cxn ang="0">
                  <a:pos x="r" y="vc"/>
                </a:cxn>
                <a:cxn ang="cd4">
                  <a:pos x="hc" y="b"/>
                </a:cxn>
                <a:cxn ang="cd2">
                  <a:pos x="l" y="vc"/>
                </a:cxn>
                <a:cxn ang="f29">
                  <a:pos x="f22" y="f23"/>
                </a:cxn>
                <a:cxn ang="f29">
                  <a:pos x="f15" y="f18"/>
                </a:cxn>
                <a:cxn ang="f29">
                  <a:pos x="f24" y="f25"/>
                </a:cxn>
                <a:cxn ang="f29">
                  <a:pos x="f15" y="f17"/>
                </a:cxn>
                <a:cxn ang="f29">
                  <a:pos x="f22" y="f26"/>
                </a:cxn>
                <a:cxn ang="f29">
                  <a:pos x="f16" y="f17"/>
                </a:cxn>
                <a:cxn ang="f29">
                  <a:pos x="f27" y="f25"/>
                </a:cxn>
                <a:cxn ang="f29">
                  <a:pos x="f16" y="f18"/>
                </a:cxn>
              </a:cxnLst>
              <a:rect l="f15" t="f18" r="f16" b="f17"/>
              <a:pathLst>
                <a:path w="21600" h="21600">
                  <a:moveTo>
                    <a:pt x="f48" y="f49"/>
                  </a:moveTo>
                  <a:arcTo wR="f9" hR="f9" stAng="f29" swAng="f32"/>
                  <a:close/>
                </a:path>
              </a:pathLst>
            </a:custGeom>
            <a:solidFill>
              <a:srgbClr val="000000"/>
            </a:solidFill>
            <a:ln w="9360">
              <a:solidFill>
                <a:srgbClr val="000000"/>
              </a:solidFill>
              <a:prstDash val="solid"/>
              <a:miter/>
            </a:ln>
          </p:spPr>
          <p:txBody>
            <a:bodyPr vert="horz" wrap="none" lIns="90000" tIns="46800" rIns="90000" bIns="46800" anchor="ctr" anchorCtr="0" compatLnSpc="0">
              <a:noAutofit/>
            </a:bodyPr>
            <a:lstStyle/>
            <a:p>
              <a:endParaRPr lang="en-US"/>
            </a:p>
          </p:txBody>
        </p:sp>
        <p:sp>
          <p:nvSpPr>
            <p:cNvPr id="26" name="Freeform 232">
              <a:extLst>
                <a:ext uri="{FF2B5EF4-FFF2-40B4-BE49-F238E27FC236}">
                  <a16:creationId xmlns:a16="http://schemas.microsoft.com/office/drawing/2014/main" id="{86955FE9-1293-2CD5-7D47-C960F2AC1B53}"/>
                </a:ext>
              </a:extLst>
            </p:cNvPr>
            <p:cNvSpPr/>
            <p:nvPr/>
          </p:nvSpPr>
          <p:spPr>
            <a:xfrm>
              <a:off x="1073293" y="2015103"/>
              <a:ext cx="1197087" cy="799258"/>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0">
              <a:noAutofit/>
            </a:bodyPr>
            <a:lstStyle/>
            <a:p>
              <a:pPr marL="0" marR="0" algn="ctr" rtl="1" hangingPunct="0">
                <a:spcBef>
                  <a:spcPts val="0"/>
                </a:spcBef>
                <a:spcAft>
                  <a:spcPts val="0"/>
                </a:spcAft>
              </a:pPr>
              <a:r>
                <a:rPr lang="ar-SA" sz="2600" b="1" kern="1200">
                  <a:solidFill>
                    <a:srgbClr val="FF0000"/>
                  </a:solidFill>
                  <a:effectLst/>
                  <a:latin typeface="Arial" panose="020B0604020202020204" pitchFamily="34" charset="0"/>
                  <a:ea typeface="Arial Unicode MS"/>
                  <a:cs typeface="Tahoma" panose="020B0604030504040204" pitchFamily="34" charset="0"/>
                </a:rPr>
                <a:t>50</a:t>
              </a:r>
              <a:r>
                <a:rPr lang="en-US" sz="2600" b="1" kern="1200">
                  <a:solidFill>
                    <a:srgbClr val="FF0000"/>
                  </a:solidFill>
                  <a:effectLst/>
                  <a:latin typeface="Arial" panose="020B0604020202020204" pitchFamily="34" charset="0"/>
                  <a:ea typeface="Arial Unicode MS"/>
                  <a:cs typeface="Tahoma" panose="020B0604030504040204" pitchFamily="34" charset="0"/>
                </a:rPr>
                <a:t>%</a:t>
              </a:r>
              <a:endParaRPr lang="en-US" sz="1200">
                <a:effectLst/>
                <a:latin typeface="Times New Roman" panose="02020603050405020304" pitchFamily="18" charset="0"/>
                <a:ea typeface="Times New Roman" panose="02020603050405020304" pitchFamily="18" charset="0"/>
              </a:endParaRPr>
            </a:p>
          </p:txBody>
        </p:sp>
        <p:sp>
          <p:nvSpPr>
            <p:cNvPr id="28" name="Freeform 233">
              <a:extLst>
                <a:ext uri="{FF2B5EF4-FFF2-40B4-BE49-F238E27FC236}">
                  <a16:creationId xmlns:a16="http://schemas.microsoft.com/office/drawing/2014/main" id="{5096C354-F6CD-F342-36C2-478075CAC506}"/>
                </a:ext>
              </a:extLst>
            </p:cNvPr>
            <p:cNvSpPr/>
            <p:nvPr/>
          </p:nvSpPr>
          <p:spPr>
            <a:xfrm>
              <a:off x="750701" y="2677189"/>
              <a:ext cx="1611700" cy="767356"/>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0">
              <a:noAutofit/>
            </a:bodyPr>
            <a:lstStyle/>
            <a:p>
              <a:pPr marL="0" marR="0" algn="ctr" hangingPunct="0">
                <a:spcBef>
                  <a:spcPts val="0"/>
                </a:spcBef>
                <a:spcAft>
                  <a:spcPts val="0"/>
                </a:spcAft>
              </a:pPr>
              <a:r>
                <a:rPr lang="en-US" sz="1800" b="1" kern="1200">
                  <a:solidFill>
                    <a:srgbClr val="000000"/>
                  </a:solidFill>
                  <a:effectLst/>
                  <a:latin typeface="Arial Black" panose="020B0A04020102020204" pitchFamily="34" charset="0"/>
                  <a:ea typeface="Arial Unicode MS"/>
                  <a:cs typeface="Tahoma" panose="020B0604030504040204" pitchFamily="34" charset="0"/>
                </a:rPr>
                <a:t>Like it!</a:t>
              </a:r>
              <a:endParaRPr lang="en-US" sz="1200">
                <a:effectLst/>
                <a:latin typeface="Times New Roman" panose="02020603050405020304" pitchFamily="18" charset="0"/>
                <a:ea typeface="Times New Roman" panose="02020603050405020304" pitchFamily="18" charset="0"/>
              </a:endParaRPr>
            </a:p>
          </p:txBody>
        </p:sp>
      </p:grpSp>
    </p:spTree>
    <p:extLst>
      <p:ext uri="{BB962C8B-B14F-4D97-AF65-F5344CB8AC3E}">
        <p14:creationId xmlns:p14="http://schemas.microsoft.com/office/powerpoint/2010/main" val="1498505548"/>
      </p:ext>
    </p:extLst>
  </p:cSld>
  <p:clrMapOvr>
    <a:masterClrMapping/>
  </p:clrMapOvr>
  <mc:AlternateContent xmlns:mc="http://schemas.openxmlformats.org/markup-compatibility/2006" xmlns:p14="http://schemas.microsoft.com/office/powerpoint/2010/main">
    <mc:Choice Requires="p14">
      <p:transition spd="slow" p14:dur="1500" advClick="0">
        <p:split orient="vert"/>
      </p:transition>
    </mc:Choice>
    <mc:Fallback xmlns="">
      <p:transition spd="slow" advClick="0">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20"/>
                                        </p:tgtEl>
                                        <p:attrNameLst>
                                          <p:attrName>style.visibility</p:attrName>
                                        </p:attrNameLst>
                                      </p:cBhvr>
                                      <p:to>
                                        <p:strVal val="visible"/>
                                      </p:to>
                                    </p:set>
                                    <p:anim calcmode="lin" valueType="num">
                                      <p:cBhvr>
                                        <p:cTn id="14" dur="500" fill="hold"/>
                                        <p:tgtEl>
                                          <p:spTgt spid="20"/>
                                        </p:tgtEl>
                                        <p:attrNameLst>
                                          <p:attrName>ppt_w</p:attrName>
                                        </p:attrNameLst>
                                      </p:cBhvr>
                                      <p:tavLst>
                                        <p:tav tm="0">
                                          <p:val>
                                            <p:fltVal val="0"/>
                                          </p:val>
                                        </p:tav>
                                        <p:tav tm="100000">
                                          <p:val>
                                            <p:strVal val="#ppt_w"/>
                                          </p:val>
                                        </p:tav>
                                      </p:tavLst>
                                    </p:anim>
                                    <p:anim calcmode="lin" valueType="num">
                                      <p:cBhvr>
                                        <p:cTn id="15" dur="500" fill="hold"/>
                                        <p:tgtEl>
                                          <p:spTgt spid="20"/>
                                        </p:tgtEl>
                                        <p:attrNameLst>
                                          <p:attrName>ppt_h</p:attrName>
                                        </p:attrNameLst>
                                      </p:cBhvr>
                                      <p:tavLst>
                                        <p:tav tm="0">
                                          <p:val>
                                            <p:fltVal val="0"/>
                                          </p:val>
                                        </p:tav>
                                        <p:tav tm="100000">
                                          <p:val>
                                            <p:strVal val="#ppt_h"/>
                                          </p:val>
                                        </p:tav>
                                      </p:tavLst>
                                    </p:anim>
                                    <p:animEffect transition="in" filter="fade">
                                      <p:cBhvr>
                                        <p:cTn id="16" dur="500"/>
                                        <p:tgtEl>
                                          <p:spTgt spid="20"/>
                                        </p:tgtEl>
                                      </p:cBhvr>
                                    </p:animEffect>
                                  </p:childTnLst>
                                </p:cTn>
                              </p:par>
                            </p:childTnLst>
                          </p:cTn>
                        </p:par>
                      </p:childTnLst>
                    </p:cTn>
                  </p:par>
                  <p:par>
                    <p:cTn id="17" fill="hold">
                      <p:stCondLst>
                        <p:cond delay="indefinite"/>
                      </p:stCondLst>
                      <p:childTnLst>
                        <p:par>
                          <p:cTn id="18" fill="hold">
                            <p:stCondLst>
                              <p:cond delay="0"/>
                            </p:stCondLst>
                            <p:childTnLst>
                              <p:par>
                                <p:cTn id="19" presetID="6" presetClass="entr" presetSubtype="16" fill="hold" nodeType="clickEffect">
                                  <p:stCondLst>
                                    <p:cond delay="0"/>
                                  </p:stCondLst>
                                  <p:childTnLst>
                                    <p:set>
                                      <p:cBhvr>
                                        <p:cTn id="20" dur="1" fill="hold">
                                          <p:stCondLst>
                                            <p:cond delay="0"/>
                                          </p:stCondLst>
                                        </p:cTn>
                                        <p:tgtEl>
                                          <p:spTgt spid="2"/>
                                        </p:tgtEl>
                                        <p:attrNameLst>
                                          <p:attrName>style.visibility</p:attrName>
                                        </p:attrNameLst>
                                      </p:cBhvr>
                                      <p:to>
                                        <p:strVal val="visible"/>
                                      </p:to>
                                    </p:set>
                                    <p:animEffect transition="in" filter="circle(in)">
                                      <p:cBhvr>
                                        <p:cTn id="21"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مستطيل مستدير الزوايا 15">
            <a:extLst>
              <a:ext uri="{FF2B5EF4-FFF2-40B4-BE49-F238E27FC236}">
                <a16:creationId xmlns:a16="http://schemas.microsoft.com/office/drawing/2014/main" id="{C7CA628E-402E-4ECD-83CD-2C5BD377C6C5}"/>
              </a:ext>
            </a:extLst>
          </p:cNvPr>
          <p:cNvSpPr/>
          <p:nvPr/>
        </p:nvSpPr>
        <p:spPr>
          <a:xfrm>
            <a:off x="0" y="1855027"/>
            <a:ext cx="9783220" cy="4336916"/>
          </a:xfrm>
          <a:prstGeom prst="roundRect">
            <a:avLst>
              <a:gd name="adj" fmla="val 1416"/>
            </a:avLst>
          </a:prstGeom>
          <a:solidFill>
            <a:srgbClr val="BFD4DF"/>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t"/>
          <a:lstStyle/>
          <a:p>
            <a:pPr marL="266700" rtl="1"/>
            <a:endParaRPr lang="ar-SA" sz="2000" b="1" dirty="0">
              <a:latin typeface="Sakkal Majalla" panose="02000000000000000000" pitchFamily="2" charset="-78"/>
              <a:cs typeface="Sakkal Majalla" panose="02000000000000000000" pitchFamily="2" charset="-78"/>
            </a:endParaRPr>
          </a:p>
          <a:p>
            <a:pPr marL="0" marR="0" rtl="0">
              <a:lnSpc>
                <a:spcPct val="130000"/>
              </a:lnSpc>
              <a:spcBef>
                <a:spcPts val="0"/>
              </a:spcBef>
              <a:spcAft>
                <a:spcPts val="0"/>
              </a:spcAft>
              <a:tabLst>
                <a:tab pos="1571625" algn="l"/>
              </a:tabLst>
            </a:pPr>
            <a:r>
              <a:rPr lang="en-US" sz="2000" b="1"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What is the benefit of ratio analysis</a:t>
            </a:r>
            <a:r>
              <a:rPr lang="en-US" sz="2000" b="1" dirty="0">
                <a:solidFill>
                  <a:srgbClr val="FF0000"/>
                </a:solidFill>
                <a:latin typeface="Times New Roman" panose="02020603050405020304" pitchFamily="18" charset="0"/>
                <a:ea typeface="Calibri" panose="020F0502020204030204" pitchFamily="34" charset="0"/>
                <a:cs typeface="Arial" panose="020B0604020202020204" pitchFamily="34" charset="0"/>
              </a:rPr>
              <a:t>? </a:t>
            </a:r>
          </a:p>
          <a:p>
            <a:pPr marL="0" marR="0" rtl="0">
              <a:lnSpc>
                <a:spcPct val="130000"/>
              </a:lnSpc>
              <a:spcBef>
                <a:spcPts val="0"/>
              </a:spcBef>
              <a:spcAft>
                <a:spcPts val="0"/>
              </a:spcAft>
              <a:tabLst>
                <a:tab pos="1571625" algn="l"/>
              </a:tabLst>
            </a:pPr>
            <a:endParaRPr lang="en-US" sz="2000" b="1"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endParaRPr>
          </a:p>
          <a:p>
            <a:pPr marL="0" marR="0" algn="just" rtl="0">
              <a:lnSpc>
                <a:spcPct val="130000"/>
              </a:lnSpc>
              <a:spcBef>
                <a:spcPts val="0"/>
              </a:spcBef>
              <a:spcAft>
                <a:spcPts val="0"/>
              </a:spcAft>
              <a:tabLst>
                <a:tab pos="3514725" algn="l"/>
              </a:tabLst>
            </a:pPr>
            <a:r>
              <a:rPr lang="en-US" sz="20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Ratio analysis involves comparing information in the financial statements of a business to measure the performance.</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gn="just" rtl="0">
              <a:lnSpc>
                <a:spcPct val="130000"/>
              </a:lnSpc>
              <a:spcBef>
                <a:spcPts val="0"/>
              </a:spcBef>
              <a:spcAft>
                <a:spcPts val="0"/>
              </a:spcAft>
              <a:tabLst>
                <a:tab pos="3514725" algn="l"/>
              </a:tabLst>
            </a:pPr>
            <a:r>
              <a:rPr lang="en-US" sz="20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If a business is to survive and grow, it must make a profit and have enough cash to pay its bills. However, simply measuring how profit a business make each period and how much can it has doesn’t tell us very much about financial strength or performance. </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r>
              <a:rPr lang="en-US" sz="2000" dirty="0">
                <a:solidFill>
                  <a:srgbClr val="000000"/>
                </a:solidFill>
                <a:effectLst/>
                <a:latin typeface="Times New Roman" panose="02020603050405020304" pitchFamily="18" charset="0"/>
                <a:ea typeface="Calibri" panose="020F0502020204030204" pitchFamily="34" charset="0"/>
              </a:rPr>
              <a:t>Most businesses aim to make a profit and calculate their profit as the difference between their revenues and costs each period using an income statement. However, some businesses are able to generate more profit from their resources than others</a:t>
            </a:r>
            <a:endParaRPr lang="en-US" sz="2000" dirty="0">
              <a:solidFill>
                <a:schemeClr val="tx1"/>
              </a:solidFill>
              <a:latin typeface="Times New Roman" panose="02020603050405020304" pitchFamily="18" charset="0"/>
              <a:cs typeface="Times New Roman" panose="02020603050405020304" pitchFamily="18" charset="0"/>
            </a:endParaRPr>
          </a:p>
        </p:txBody>
      </p:sp>
      <p:grpSp>
        <p:nvGrpSpPr>
          <p:cNvPr id="29" name="Shape 631">
            <a:extLst>
              <a:ext uri="{FF2B5EF4-FFF2-40B4-BE49-F238E27FC236}">
                <a16:creationId xmlns:a16="http://schemas.microsoft.com/office/drawing/2014/main" id="{9DE0399B-6A40-495E-B773-BA7B46FB702D}"/>
              </a:ext>
            </a:extLst>
          </p:cNvPr>
          <p:cNvGrpSpPr/>
          <p:nvPr/>
        </p:nvGrpSpPr>
        <p:grpSpPr>
          <a:xfrm flipH="1">
            <a:off x="303082" y="399185"/>
            <a:ext cx="827524" cy="848823"/>
            <a:chOff x="5961125" y="1623900"/>
            <a:chExt cx="427450" cy="448175"/>
          </a:xfrm>
          <a:solidFill>
            <a:srgbClr val="7030A0"/>
          </a:solidFill>
        </p:grpSpPr>
        <p:sp>
          <p:nvSpPr>
            <p:cNvPr id="30" name="Shape 632">
              <a:extLst>
                <a:ext uri="{FF2B5EF4-FFF2-40B4-BE49-F238E27FC236}">
                  <a16:creationId xmlns:a16="http://schemas.microsoft.com/office/drawing/2014/main" id="{8DB2B578-EBFB-49B2-A74B-ADFD83430321}"/>
                </a:ext>
              </a:extLst>
            </p:cNvPr>
            <p:cNvSpPr/>
            <p:nvPr/>
          </p:nvSpPr>
          <p:spPr>
            <a:xfrm>
              <a:off x="5961125" y="1678700"/>
              <a:ext cx="376925" cy="376925"/>
            </a:xfrm>
            <a:custGeom>
              <a:avLst/>
              <a:gdLst/>
              <a:ahLst/>
              <a:cxnLst/>
              <a:rect l="0" t="0" r="0" b="0"/>
              <a:pathLst>
                <a:path w="15077" h="15077" fill="none" extrusionOk="0">
                  <a:moveTo>
                    <a:pt x="11813" y="1340"/>
                  </a:moveTo>
                  <a:lnTo>
                    <a:pt x="11813" y="1340"/>
                  </a:lnTo>
                  <a:lnTo>
                    <a:pt x="11350" y="1024"/>
                  </a:lnTo>
                  <a:lnTo>
                    <a:pt x="10863" y="780"/>
                  </a:lnTo>
                  <a:lnTo>
                    <a:pt x="10351" y="537"/>
                  </a:lnTo>
                  <a:lnTo>
                    <a:pt x="9816" y="342"/>
                  </a:lnTo>
                  <a:lnTo>
                    <a:pt x="9280" y="196"/>
                  </a:lnTo>
                  <a:lnTo>
                    <a:pt x="8720" y="98"/>
                  </a:lnTo>
                  <a:lnTo>
                    <a:pt x="8135" y="25"/>
                  </a:lnTo>
                  <a:lnTo>
                    <a:pt x="7551" y="1"/>
                  </a:lnTo>
                  <a:lnTo>
                    <a:pt x="7551" y="1"/>
                  </a:lnTo>
                  <a:lnTo>
                    <a:pt x="7161" y="1"/>
                  </a:lnTo>
                  <a:lnTo>
                    <a:pt x="6771" y="50"/>
                  </a:lnTo>
                  <a:lnTo>
                    <a:pt x="6406" y="98"/>
                  </a:lnTo>
                  <a:lnTo>
                    <a:pt x="6041" y="147"/>
                  </a:lnTo>
                  <a:lnTo>
                    <a:pt x="5675" y="244"/>
                  </a:lnTo>
                  <a:lnTo>
                    <a:pt x="5310" y="342"/>
                  </a:lnTo>
                  <a:lnTo>
                    <a:pt x="4969" y="464"/>
                  </a:lnTo>
                  <a:lnTo>
                    <a:pt x="4628" y="585"/>
                  </a:lnTo>
                  <a:lnTo>
                    <a:pt x="4287" y="731"/>
                  </a:lnTo>
                  <a:lnTo>
                    <a:pt x="3970" y="902"/>
                  </a:lnTo>
                  <a:lnTo>
                    <a:pt x="3654" y="1097"/>
                  </a:lnTo>
                  <a:lnTo>
                    <a:pt x="3337" y="1292"/>
                  </a:lnTo>
                  <a:lnTo>
                    <a:pt x="3045" y="1486"/>
                  </a:lnTo>
                  <a:lnTo>
                    <a:pt x="2753" y="1730"/>
                  </a:lnTo>
                  <a:lnTo>
                    <a:pt x="2485" y="1949"/>
                  </a:lnTo>
                  <a:lnTo>
                    <a:pt x="2217" y="2217"/>
                  </a:lnTo>
                  <a:lnTo>
                    <a:pt x="1973" y="2461"/>
                  </a:lnTo>
                  <a:lnTo>
                    <a:pt x="1730" y="2753"/>
                  </a:lnTo>
                  <a:lnTo>
                    <a:pt x="1510" y="3021"/>
                  </a:lnTo>
                  <a:lnTo>
                    <a:pt x="1291" y="3313"/>
                  </a:lnTo>
                  <a:lnTo>
                    <a:pt x="1096" y="3630"/>
                  </a:lnTo>
                  <a:lnTo>
                    <a:pt x="926" y="3946"/>
                  </a:lnTo>
                  <a:lnTo>
                    <a:pt x="755" y="4263"/>
                  </a:lnTo>
                  <a:lnTo>
                    <a:pt x="609" y="4604"/>
                  </a:lnTo>
                  <a:lnTo>
                    <a:pt x="463" y="4945"/>
                  </a:lnTo>
                  <a:lnTo>
                    <a:pt x="341" y="5286"/>
                  </a:lnTo>
                  <a:lnTo>
                    <a:pt x="244" y="5651"/>
                  </a:lnTo>
                  <a:lnTo>
                    <a:pt x="171" y="6016"/>
                  </a:lnTo>
                  <a:lnTo>
                    <a:pt x="98" y="6382"/>
                  </a:lnTo>
                  <a:lnTo>
                    <a:pt x="49" y="6771"/>
                  </a:lnTo>
                  <a:lnTo>
                    <a:pt x="25" y="7137"/>
                  </a:lnTo>
                  <a:lnTo>
                    <a:pt x="0" y="7526"/>
                  </a:lnTo>
                  <a:lnTo>
                    <a:pt x="0" y="7526"/>
                  </a:lnTo>
                  <a:lnTo>
                    <a:pt x="25" y="7916"/>
                  </a:lnTo>
                  <a:lnTo>
                    <a:pt x="49" y="8306"/>
                  </a:lnTo>
                  <a:lnTo>
                    <a:pt x="98" y="8671"/>
                  </a:lnTo>
                  <a:lnTo>
                    <a:pt x="171" y="9061"/>
                  </a:lnTo>
                  <a:lnTo>
                    <a:pt x="244" y="9426"/>
                  </a:lnTo>
                  <a:lnTo>
                    <a:pt x="341" y="9767"/>
                  </a:lnTo>
                  <a:lnTo>
                    <a:pt x="463" y="10132"/>
                  </a:lnTo>
                  <a:lnTo>
                    <a:pt x="609" y="10473"/>
                  </a:lnTo>
                  <a:lnTo>
                    <a:pt x="755" y="10790"/>
                  </a:lnTo>
                  <a:lnTo>
                    <a:pt x="926" y="11131"/>
                  </a:lnTo>
                  <a:lnTo>
                    <a:pt x="1096" y="11448"/>
                  </a:lnTo>
                  <a:lnTo>
                    <a:pt x="1291" y="11740"/>
                  </a:lnTo>
                  <a:lnTo>
                    <a:pt x="1510" y="12032"/>
                  </a:lnTo>
                  <a:lnTo>
                    <a:pt x="1730" y="12324"/>
                  </a:lnTo>
                  <a:lnTo>
                    <a:pt x="1973" y="12592"/>
                  </a:lnTo>
                  <a:lnTo>
                    <a:pt x="2217" y="12860"/>
                  </a:lnTo>
                  <a:lnTo>
                    <a:pt x="2485" y="13104"/>
                  </a:lnTo>
                  <a:lnTo>
                    <a:pt x="2753" y="13347"/>
                  </a:lnTo>
                  <a:lnTo>
                    <a:pt x="3045" y="13567"/>
                  </a:lnTo>
                  <a:lnTo>
                    <a:pt x="3337" y="13786"/>
                  </a:lnTo>
                  <a:lnTo>
                    <a:pt x="3654" y="13981"/>
                  </a:lnTo>
                  <a:lnTo>
                    <a:pt x="3970" y="14151"/>
                  </a:lnTo>
                  <a:lnTo>
                    <a:pt x="4287" y="14322"/>
                  </a:lnTo>
                  <a:lnTo>
                    <a:pt x="4628" y="14468"/>
                  </a:lnTo>
                  <a:lnTo>
                    <a:pt x="4969" y="14614"/>
                  </a:lnTo>
                  <a:lnTo>
                    <a:pt x="5310" y="14736"/>
                  </a:lnTo>
                  <a:lnTo>
                    <a:pt x="5675" y="14833"/>
                  </a:lnTo>
                  <a:lnTo>
                    <a:pt x="6041" y="14906"/>
                  </a:lnTo>
                  <a:lnTo>
                    <a:pt x="6406" y="14979"/>
                  </a:lnTo>
                  <a:lnTo>
                    <a:pt x="6771" y="15028"/>
                  </a:lnTo>
                  <a:lnTo>
                    <a:pt x="7161" y="15052"/>
                  </a:lnTo>
                  <a:lnTo>
                    <a:pt x="7551" y="15077"/>
                  </a:lnTo>
                  <a:lnTo>
                    <a:pt x="7551" y="15077"/>
                  </a:lnTo>
                  <a:lnTo>
                    <a:pt x="7940" y="15052"/>
                  </a:lnTo>
                  <a:lnTo>
                    <a:pt x="8306" y="15028"/>
                  </a:lnTo>
                  <a:lnTo>
                    <a:pt x="8695" y="14979"/>
                  </a:lnTo>
                  <a:lnTo>
                    <a:pt x="9061" y="14906"/>
                  </a:lnTo>
                  <a:lnTo>
                    <a:pt x="9426" y="14833"/>
                  </a:lnTo>
                  <a:lnTo>
                    <a:pt x="9791" y="14736"/>
                  </a:lnTo>
                  <a:lnTo>
                    <a:pt x="10132" y="14614"/>
                  </a:lnTo>
                  <a:lnTo>
                    <a:pt x="10473" y="14468"/>
                  </a:lnTo>
                  <a:lnTo>
                    <a:pt x="10814" y="14322"/>
                  </a:lnTo>
                  <a:lnTo>
                    <a:pt x="11131" y="14151"/>
                  </a:lnTo>
                  <a:lnTo>
                    <a:pt x="11447" y="13981"/>
                  </a:lnTo>
                  <a:lnTo>
                    <a:pt x="11764" y="13786"/>
                  </a:lnTo>
                  <a:lnTo>
                    <a:pt x="12056" y="13567"/>
                  </a:lnTo>
                  <a:lnTo>
                    <a:pt x="12348" y="13347"/>
                  </a:lnTo>
                  <a:lnTo>
                    <a:pt x="12616" y="13104"/>
                  </a:lnTo>
                  <a:lnTo>
                    <a:pt x="12884" y="12860"/>
                  </a:lnTo>
                  <a:lnTo>
                    <a:pt x="13128" y="12592"/>
                  </a:lnTo>
                  <a:lnTo>
                    <a:pt x="13371" y="12324"/>
                  </a:lnTo>
                  <a:lnTo>
                    <a:pt x="13591" y="12032"/>
                  </a:lnTo>
                  <a:lnTo>
                    <a:pt x="13785" y="11740"/>
                  </a:lnTo>
                  <a:lnTo>
                    <a:pt x="13980" y="11448"/>
                  </a:lnTo>
                  <a:lnTo>
                    <a:pt x="14175" y="11131"/>
                  </a:lnTo>
                  <a:lnTo>
                    <a:pt x="14346" y="10790"/>
                  </a:lnTo>
                  <a:lnTo>
                    <a:pt x="14492" y="10473"/>
                  </a:lnTo>
                  <a:lnTo>
                    <a:pt x="14613" y="10132"/>
                  </a:lnTo>
                  <a:lnTo>
                    <a:pt x="14735" y="9767"/>
                  </a:lnTo>
                  <a:lnTo>
                    <a:pt x="14857" y="9426"/>
                  </a:lnTo>
                  <a:lnTo>
                    <a:pt x="14930" y="9061"/>
                  </a:lnTo>
                  <a:lnTo>
                    <a:pt x="15003" y="8671"/>
                  </a:lnTo>
                  <a:lnTo>
                    <a:pt x="15052" y="8306"/>
                  </a:lnTo>
                  <a:lnTo>
                    <a:pt x="15076" y="7916"/>
                  </a:lnTo>
                  <a:lnTo>
                    <a:pt x="15076" y="7526"/>
                  </a:lnTo>
                  <a:lnTo>
                    <a:pt x="15076" y="7526"/>
                  </a:lnTo>
                  <a:lnTo>
                    <a:pt x="15052" y="6918"/>
                  </a:lnTo>
                  <a:lnTo>
                    <a:pt x="14979" y="6309"/>
                  </a:lnTo>
                  <a:lnTo>
                    <a:pt x="14857" y="5724"/>
                  </a:lnTo>
                  <a:lnTo>
                    <a:pt x="14687" y="5164"/>
                  </a:lnTo>
                  <a:lnTo>
                    <a:pt x="14492" y="4604"/>
                  </a:lnTo>
                  <a:lnTo>
                    <a:pt x="14248" y="4068"/>
                  </a:lnTo>
                  <a:lnTo>
                    <a:pt x="13956" y="3581"/>
                  </a:lnTo>
                  <a:lnTo>
                    <a:pt x="13615" y="3094"/>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solidFill>
                  <a:schemeClr val="accent2"/>
                </a:solidFill>
              </a:endParaRPr>
            </a:p>
          </p:txBody>
        </p:sp>
        <p:sp>
          <p:nvSpPr>
            <p:cNvPr id="31" name="Shape 633">
              <a:extLst>
                <a:ext uri="{FF2B5EF4-FFF2-40B4-BE49-F238E27FC236}">
                  <a16:creationId xmlns:a16="http://schemas.microsoft.com/office/drawing/2014/main" id="{A7E0F7CD-81DA-4CE7-AFE9-AFC01237AB36}"/>
                </a:ext>
              </a:extLst>
            </p:cNvPr>
            <p:cNvSpPr/>
            <p:nvPr/>
          </p:nvSpPr>
          <p:spPr>
            <a:xfrm>
              <a:off x="6009825" y="1727425"/>
              <a:ext cx="279500" cy="279500"/>
            </a:xfrm>
            <a:custGeom>
              <a:avLst/>
              <a:gdLst/>
              <a:ahLst/>
              <a:cxnLst/>
              <a:rect l="0" t="0" r="0" b="0"/>
              <a:pathLst>
                <a:path w="11180" h="11180" fill="none" extrusionOk="0">
                  <a:moveTo>
                    <a:pt x="10181" y="2387"/>
                  </a:moveTo>
                  <a:lnTo>
                    <a:pt x="10181" y="2387"/>
                  </a:lnTo>
                  <a:lnTo>
                    <a:pt x="10400" y="2728"/>
                  </a:lnTo>
                  <a:lnTo>
                    <a:pt x="10595" y="3093"/>
                  </a:lnTo>
                  <a:lnTo>
                    <a:pt x="10766" y="3483"/>
                  </a:lnTo>
                  <a:lnTo>
                    <a:pt x="10912" y="3873"/>
                  </a:lnTo>
                  <a:lnTo>
                    <a:pt x="11034" y="4287"/>
                  </a:lnTo>
                  <a:lnTo>
                    <a:pt x="11107" y="4701"/>
                  </a:lnTo>
                  <a:lnTo>
                    <a:pt x="11180" y="5139"/>
                  </a:lnTo>
                  <a:lnTo>
                    <a:pt x="11180" y="5577"/>
                  </a:lnTo>
                  <a:lnTo>
                    <a:pt x="11180" y="5577"/>
                  </a:lnTo>
                  <a:lnTo>
                    <a:pt x="11155" y="6162"/>
                  </a:lnTo>
                  <a:lnTo>
                    <a:pt x="11082" y="6722"/>
                  </a:lnTo>
                  <a:lnTo>
                    <a:pt x="10936" y="7234"/>
                  </a:lnTo>
                  <a:lnTo>
                    <a:pt x="10741" y="7769"/>
                  </a:lnTo>
                  <a:lnTo>
                    <a:pt x="10522" y="8257"/>
                  </a:lnTo>
                  <a:lnTo>
                    <a:pt x="10230" y="8695"/>
                  </a:lnTo>
                  <a:lnTo>
                    <a:pt x="9913" y="9133"/>
                  </a:lnTo>
                  <a:lnTo>
                    <a:pt x="9548" y="9523"/>
                  </a:lnTo>
                  <a:lnTo>
                    <a:pt x="9158" y="9888"/>
                  </a:lnTo>
                  <a:lnTo>
                    <a:pt x="8720" y="10205"/>
                  </a:lnTo>
                  <a:lnTo>
                    <a:pt x="8257" y="10497"/>
                  </a:lnTo>
                  <a:lnTo>
                    <a:pt x="7770" y="10741"/>
                  </a:lnTo>
                  <a:lnTo>
                    <a:pt x="7259" y="10911"/>
                  </a:lnTo>
                  <a:lnTo>
                    <a:pt x="6723" y="11057"/>
                  </a:lnTo>
                  <a:lnTo>
                    <a:pt x="6163" y="11155"/>
                  </a:lnTo>
                  <a:lnTo>
                    <a:pt x="5603" y="11179"/>
                  </a:lnTo>
                  <a:lnTo>
                    <a:pt x="5603" y="11179"/>
                  </a:lnTo>
                  <a:lnTo>
                    <a:pt x="5018" y="11155"/>
                  </a:lnTo>
                  <a:lnTo>
                    <a:pt x="4482" y="11057"/>
                  </a:lnTo>
                  <a:lnTo>
                    <a:pt x="3946" y="10911"/>
                  </a:lnTo>
                  <a:lnTo>
                    <a:pt x="3435" y="10741"/>
                  </a:lnTo>
                  <a:lnTo>
                    <a:pt x="2948" y="10497"/>
                  </a:lnTo>
                  <a:lnTo>
                    <a:pt x="2485" y="10205"/>
                  </a:lnTo>
                  <a:lnTo>
                    <a:pt x="2047" y="9888"/>
                  </a:lnTo>
                  <a:lnTo>
                    <a:pt x="1657" y="9523"/>
                  </a:lnTo>
                  <a:lnTo>
                    <a:pt x="1292" y="9133"/>
                  </a:lnTo>
                  <a:lnTo>
                    <a:pt x="975" y="8695"/>
                  </a:lnTo>
                  <a:lnTo>
                    <a:pt x="683" y="8257"/>
                  </a:lnTo>
                  <a:lnTo>
                    <a:pt x="464" y="7769"/>
                  </a:lnTo>
                  <a:lnTo>
                    <a:pt x="269" y="7234"/>
                  </a:lnTo>
                  <a:lnTo>
                    <a:pt x="123" y="6722"/>
                  </a:lnTo>
                  <a:lnTo>
                    <a:pt x="50" y="6162"/>
                  </a:lnTo>
                  <a:lnTo>
                    <a:pt x="1" y="5577"/>
                  </a:lnTo>
                  <a:lnTo>
                    <a:pt x="1" y="5577"/>
                  </a:lnTo>
                  <a:lnTo>
                    <a:pt x="50" y="5017"/>
                  </a:lnTo>
                  <a:lnTo>
                    <a:pt x="123" y="4457"/>
                  </a:lnTo>
                  <a:lnTo>
                    <a:pt x="269" y="3921"/>
                  </a:lnTo>
                  <a:lnTo>
                    <a:pt x="464" y="3410"/>
                  </a:lnTo>
                  <a:lnTo>
                    <a:pt x="683" y="2923"/>
                  </a:lnTo>
                  <a:lnTo>
                    <a:pt x="975" y="2460"/>
                  </a:lnTo>
                  <a:lnTo>
                    <a:pt x="1292" y="2046"/>
                  </a:lnTo>
                  <a:lnTo>
                    <a:pt x="1657" y="1632"/>
                  </a:lnTo>
                  <a:lnTo>
                    <a:pt x="2047" y="1267"/>
                  </a:lnTo>
                  <a:lnTo>
                    <a:pt x="2485" y="950"/>
                  </a:lnTo>
                  <a:lnTo>
                    <a:pt x="2948" y="682"/>
                  </a:lnTo>
                  <a:lnTo>
                    <a:pt x="3435" y="439"/>
                  </a:lnTo>
                  <a:lnTo>
                    <a:pt x="3946" y="244"/>
                  </a:lnTo>
                  <a:lnTo>
                    <a:pt x="4482" y="122"/>
                  </a:lnTo>
                  <a:lnTo>
                    <a:pt x="5018" y="25"/>
                  </a:lnTo>
                  <a:lnTo>
                    <a:pt x="5603" y="0"/>
                  </a:lnTo>
                  <a:lnTo>
                    <a:pt x="5603" y="0"/>
                  </a:lnTo>
                  <a:lnTo>
                    <a:pt x="6041" y="25"/>
                  </a:lnTo>
                  <a:lnTo>
                    <a:pt x="6479" y="73"/>
                  </a:lnTo>
                  <a:lnTo>
                    <a:pt x="6893" y="146"/>
                  </a:lnTo>
                  <a:lnTo>
                    <a:pt x="7307" y="268"/>
                  </a:lnTo>
                  <a:lnTo>
                    <a:pt x="7697" y="414"/>
                  </a:lnTo>
                  <a:lnTo>
                    <a:pt x="8087" y="585"/>
                  </a:lnTo>
                  <a:lnTo>
                    <a:pt x="8452" y="780"/>
                  </a:lnTo>
                  <a:lnTo>
                    <a:pt x="8793" y="999"/>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dirty="0">
                <a:solidFill>
                  <a:schemeClr val="accent2"/>
                </a:solidFill>
              </a:endParaRPr>
            </a:p>
          </p:txBody>
        </p:sp>
        <p:sp>
          <p:nvSpPr>
            <p:cNvPr id="32" name="Shape 634">
              <a:extLst>
                <a:ext uri="{FF2B5EF4-FFF2-40B4-BE49-F238E27FC236}">
                  <a16:creationId xmlns:a16="http://schemas.microsoft.com/office/drawing/2014/main" id="{8C63DF95-20CA-45C3-B9C8-3978774FAE2C}"/>
                </a:ext>
              </a:extLst>
            </p:cNvPr>
            <p:cNvSpPr/>
            <p:nvPr/>
          </p:nvSpPr>
          <p:spPr>
            <a:xfrm>
              <a:off x="6107250" y="1824850"/>
              <a:ext cx="84650" cy="84650"/>
            </a:xfrm>
            <a:custGeom>
              <a:avLst/>
              <a:gdLst/>
              <a:ahLst/>
              <a:cxnLst/>
              <a:rect l="0" t="0" r="0" b="0"/>
              <a:pathLst>
                <a:path w="3386" h="3386" fill="none" extrusionOk="0">
                  <a:moveTo>
                    <a:pt x="3362" y="1388"/>
                  </a:moveTo>
                  <a:lnTo>
                    <a:pt x="3362" y="1388"/>
                  </a:lnTo>
                  <a:lnTo>
                    <a:pt x="3386" y="1680"/>
                  </a:lnTo>
                  <a:lnTo>
                    <a:pt x="3386" y="1680"/>
                  </a:lnTo>
                  <a:lnTo>
                    <a:pt x="3386" y="1851"/>
                  </a:lnTo>
                  <a:lnTo>
                    <a:pt x="3362" y="2021"/>
                  </a:lnTo>
                  <a:lnTo>
                    <a:pt x="3313" y="2192"/>
                  </a:lnTo>
                  <a:lnTo>
                    <a:pt x="3264" y="2338"/>
                  </a:lnTo>
                  <a:lnTo>
                    <a:pt x="3191" y="2484"/>
                  </a:lnTo>
                  <a:lnTo>
                    <a:pt x="3118" y="2630"/>
                  </a:lnTo>
                  <a:lnTo>
                    <a:pt x="3021" y="2776"/>
                  </a:lnTo>
                  <a:lnTo>
                    <a:pt x="2899" y="2898"/>
                  </a:lnTo>
                  <a:lnTo>
                    <a:pt x="2777" y="2996"/>
                  </a:lnTo>
                  <a:lnTo>
                    <a:pt x="2655" y="3093"/>
                  </a:lnTo>
                  <a:lnTo>
                    <a:pt x="2509" y="3191"/>
                  </a:lnTo>
                  <a:lnTo>
                    <a:pt x="2363" y="3239"/>
                  </a:lnTo>
                  <a:lnTo>
                    <a:pt x="2217" y="3312"/>
                  </a:lnTo>
                  <a:lnTo>
                    <a:pt x="2046" y="3337"/>
                  </a:lnTo>
                  <a:lnTo>
                    <a:pt x="1876" y="3385"/>
                  </a:lnTo>
                  <a:lnTo>
                    <a:pt x="1706" y="3385"/>
                  </a:lnTo>
                  <a:lnTo>
                    <a:pt x="1706" y="3385"/>
                  </a:lnTo>
                  <a:lnTo>
                    <a:pt x="1535" y="3385"/>
                  </a:lnTo>
                  <a:lnTo>
                    <a:pt x="1365" y="3337"/>
                  </a:lnTo>
                  <a:lnTo>
                    <a:pt x="1194" y="3312"/>
                  </a:lnTo>
                  <a:lnTo>
                    <a:pt x="1048" y="3239"/>
                  </a:lnTo>
                  <a:lnTo>
                    <a:pt x="902" y="3191"/>
                  </a:lnTo>
                  <a:lnTo>
                    <a:pt x="756" y="3093"/>
                  </a:lnTo>
                  <a:lnTo>
                    <a:pt x="634" y="2996"/>
                  </a:lnTo>
                  <a:lnTo>
                    <a:pt x="512" y="2898"/>
                  </a:lnTo>
                  <a:lnTo>
                    <a:pt x="390" y="2776"/>
                  </a:lnTo>
                  <a:lnTo>
                    <a:pt x="293" y="2630"/>
                  </a:lnTo>
                  <a:lnTo>
                    <a:pt x="220" y="2484"/>
                  </a:lnTo>
                  <a:lnTo>
                    <a:pt x="147" y="2338"/>
                  </a:lnTo>
                  <a:lnTo>
                    <a:pt x="74" y="2192"/>
                  </a:lnTo>
                  <a:lnTo>
                    <a:pt x="49" y="2021"/>
                  </a:lnTo>
                  <a:lnTo>
                    <a:pt x="25" y="1851"/>
                  </a:lnTo>
                  <a:lnTo>
                    <a:pt x="1" y="1680"/>
                  </a:lnTo>
                  <a:lnTo>
                    <a:pt x="1" y="1680"/>
                  </a:lnTo>
                  <a:lnTo>
                    <a:pt x="25" y="1510"/>
                  </a:lnTo>
                  <a:lnTo>
                    <a:pt x="49" y="1340"/>
                  </a:lnTo>
                  <a:lnTo>
                    <a:pt x="74" y="1193"/>
                  </a:lnTo>
                  <a:lnTo>
                    <a:pt x="147" y="1023"/>
                  </a:lnTo>
                  <a:lnTo>
                    <a:pt x="220" y="877"/>
                  </a:lnTo>
                  <a:lnTo>
                    <a:pt x="293" y="731"/>
                  </a:lnTo>
                  <a:lnTo>
                    <a:pt x="390" y="609"/>
                  </a:lnTo>
                  <a:lnTo>
                    <a:pt x="512" y="487"/>
                  </a:lnTo>
                  <a:lnTo>
                    <a:pt x="634" y="390"/>
                  </a:lnTo>
                  <a:lnTo>
                    <a:pt x="756" y="292"/>
                  </a:lnTo>
                  <a:lnTo>
                    <a:pt x="902" y="195"/>
                  </a:lnTo>
                  <a:lnTo>
                    <a:pt x="1048" y="122"/>
                  </a:lnTo>
                  <a:lnTo>
                    <a:pt x="1194" y="73"/>
                  </a:lnTo>
                  <a:lnTo>
                    <a:pt x="1365" y="24"/>
                  </a:lnTo>
                  <a:lnTo>
                    <a:pt x="1535" y="0"/>
                  </a:lnTo>
                  <a:lnTo>
                    <a:pt x="1706" y="0"/>
                  </a:lnTo>
                  <a:lnTo>
                    <a:pt x="1706" y="0"/>
                  </a:lnTo>
                  <a:lnTo>
                    <a:pt x="1998" y="24"/>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solidFill>
                  <a:schemeClr val="accent2"/>
                </a:solidFill>
              </a:endParaRPr>
            </a:p>
          </p:txBody>
        </p:sp>
        <p:sp>
          <p:nvSpPr>
            <p:cNvPr id="33" name="Shape 635">
              <a:extLst>
                <a:ext uri="{FF2B5EF4-FFF2-40B4-BE49-F238E27FC236}">
                  <a16:creationId xmlns:a16="http://schemas.microsoft.com/office/drawing/2014/main" id="{BC2F4953-4B4C-4B90-BBBA-EE9C42DB550B}"/>
                </a:ext>
              </a:extLst>
            </p:cNvPr>
            <p:cNvSpPr/>
            <p:nvPr/>
          </p:nvSpPr>
          <p:spPr>
            <a:xfrm>
              <a:off x="6058550" y="1776125"/>
              <a:ext cx="182075" cy="182075"/>
            </a:xfrm>
            <a:custGeom>
              <a:avLst/>
              <a:gdLst/>
              <a:ahLst/>
              <a:cxnLst/>
              <a:rect l="0" t="0" r="0" b="0"/>
              <a:pathLst>
                <a:path w="7283" h="7283" fill="none" extrusionOk="0">
                  <a:moveTo>
                    <a:pt x="5431" y="463"/>
                  </a:moveTo>
                  <a:lnTo>
                    <a:pt x="5431" y="463"/>
                  </a:lnTo>
                  <a:lnTo>
                    <a:pt x="5042" y="269"/>
                  </a:lnTo>
                  <a:lnTo>
                    <a:pt x="4823" y="195"/>
                  </a:lnTo>
                  <a:lnTo>
                    <a:pt x="4603" y="122"/>
                  </a:lnTo>
                  <a:lnTo>
                    <a:pt x="4360" y="74"/>
                  </a:lnTo>
                  <a:lnTo>
                    <a:pt x="4141" y="25"/>
                  </a:lnTo>
                  <a:lnTo>
                    <a:pt x="3897" y="1"/>
                  </a:lnTo>
                  <a:lnTo>
                    <a:pt x="3654" y="1"/>
                  </a:lnTo>
                  <a:lnTo>
                    <a:pt x="3654" y="1"/>
                  </a:lnTo>
                  <a:lnTo>
                    <a:pt x="3288" y="25"/>
                  </a:lnTo>
                  <a:lnTo>
                    <a:pt x="2923" y="74"/>
                  </a:lnTo>
                  <a:lnTo>
                    <a:pt x="2558" y="147"/>
                  </a:lnTo>
                  <a:lnTo>
                    <a:pt x="2241" y="293"/>
                  </a:lnTo>
                  <a:lnTo>
                    <a:pt x="1924" y="439"/>
                  </a:lnTo>
                  <a:lnTo>
                    <a:pt x="1608" y="609"/>
                  </a:lnTo>
                  <a:lnTo>
                    <a:pt x="1340" y="829"/>
                  </a:lnTo>
                  <a:lnTo>
                    <a:pt x="1072" y="1072"/>
                  </a:lnTo>
                  <a:lnTo>
                    <a:pt x="828" y="1316"/>
                  </a:lnTo>
                  <a:lnTo>
                    <a:pt x="633" y="1608"/>
                  </a:lnTo>
                  <a:lnTo>
                    <a:pt x="439" y="1900"/>
                  </a:lnTo>
                  <a:lnTo>
                    <a:pt x="293" y="2217"/>
                  </a:lnTo>
                  <a:lnTo>
                    <a:pt x="171" y="2558"/>
                  </a:lnTo>
                  <a:lnTo>
                    <a:pt x="73" y="2899"/>
                  </a:lnTo>
                  <a:lnTo>
                    <a:pt x="25" y="3264"/>
                  </a:lnTo>
                  <a:lnTo>
                    <a:pt x="0" y="3629"/>
                  </a:lnTo>
                  <a:lnTo>
                    <a:pt x="0" y="3629"/>
                  </a:lnTo>
                  <a:lnTo>
                    <a:pt x="25" y="4019"/>
                  </a:lnTo>
                  <a:lnTo>
                    <a:pt x="73" y="4360"/>
                  </a:lnTo>
                  <a:lnTo>
                    <a:pt x="171" y="4725"/>
                  </a:lnTo>
                  <a:lnTo>
                    <a:pt x="293" y="5066"/>
                  </a:lnTo>
                  <a:lnTo>
                    <a:pt x="439" y="5383"/>
                  </a:lnTo>
                  <a:lnTo>
                    <a:pt x="633" y="5675"/>
                  </a:lnTo>
                  <a:lnTo>
                    <a:pt x="828" y="5943"/>
                  </a:lnTo>
                  <a:lnTo>
                    <a:pt x="1072" y="6211"/>
                  </a:lnTo>
                  <a:lnTo>
                    <a:pt x="1340" y="6455"/>
                  </a:lnTo>
                  <a:lnTo>
                    <a:pt x="1608" y="6650"/>
                  </a:lnTo>
                  <a:lnTo>
                    <a:pt x="1924" y="6844"/>
                  </a:lnTo>
                  <a:lnTo>
                    <a:pt x="2241" y="6990"/>
                  </a:lnTo>
                  <a:lnTo>
                    <a:pt x="2558" y="7112"/>
                  </a:lnTo>
                  <a:lnTo>
                    <a:pt x="2923" y="7210"/>
                  </a:lnTo>
                  <a:lnTo>
                    <a:pt x="3288" y="7258"/>
                  </a:lnTo>
                  <a:lnTo>
                    <a:pt x="3654" y="7283"/>
                  </a:lnTo>
                  <a:lnTo>
                    <a:pt x="3654" y="7283"/>
                  </a:lnTo>
                  <a:lnTo>
                    <a:pt x="4019" y="7258"/>
                  </a:lnTo>
                  <a:lnTo>
                    <a:pt x="4384" y="7210"/>
                  </a:lnTo>
                  <a:lnTo>
                    <a:pt x="4725" y="7112"/>
                  </a:lnTo>
                  <a:lnTo>
                    <a:pt x="5066" y="6990"/>
                  </a:lnTo>
                  <a:lnTo>
                    <a:pt x="5383" y="6844"/>
                  </a:lnTo>
                  <a:lnTo>
                    <a:pt x="5675" y="6650"/>
                  </a:lnTo>
                  <a:lnTo>
                    <a:pt x="5967" y="6455"/>
                  </a:lnTo>
                  <a:lnTo>
                    <a:pt x="6235" y="6211"/>
                  </a:lnTo>
                  <a:lnTo>
                    <a:pt x="6454" y="5943"/>
                  </a:lnTo>
                  <a:lnTo>
                    <a:pt x="6674" y="5675"/>
                  </a:lnTo>
                  <a:lnTo>
                    <a:pt x="6844" y="5383"/>
                  </a:lnTo>
                  <a:lnTo>
                    <a:pt x="7014" y="5066"/>
                  </a:lnTo>
                  <a:lnTo>
                    <a:pt x="7136" y="4725"/>
                  </a:lnTo>
                  <a:lnTo>
                    <a:pt x="7209" y="4360"/>
                  </a:lnTo>
                  <a:lnTo>
                    <a:pt x="7282" y="4019"/>
                  </a:lnTo>
                  <a:lnTo>
                    <a:pt x="7282" y="3629"/>
                  </a:lnTo>
                  <a:lnTo>
                    <a:pt x="7282" y="3629"/>
                  </a:lnTo>
                  <a:lnTo>
                    <a:pt x="7282" y="3386"/>
                  </a:lnTo>
                  <a:lnTo>
                    <a:pt x="7258" y="3167"/>
                  </a:lnTo>
                  <a:lnTo>
                    <a:pt x="7234" y="2923"/>
                  </a:lnTo>
                  <a:lnTo>
                    <a:pt x="7161" y="2704"/>
                  </a:lnTo>
                  <a:lnTo>
                    <a:pt x="7112" y="2485"/>
                  </a:lnTo>
                  <a:lnTo>
                    <a:pt x="7014" y="2266"/>
                  </a:lnTo>
                  <a:lnTo>
                    <a:pt x="6820" y="1852"/>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solidFill>
                  <a:schemeClr val="accent2"/>
                </a:solidFill>
              </a:endParaRPr>
            </a:p>
          </p:txBody>
        </p:sp>
        <p:sp>
          <p:nvSpPr>
            <p:cNvPr id="34" name="Shape 636">
              <a:extLst>
                <a:ext uri="{FF2B5EF4-FFF2-40B4-BE49-F238E27FC236}">
                  <a16:creationId xmlns:a16="http://schemas.microsoft.com/office/drawing/2014/main" id="{B909C533-5819-46B5-9B5D-EE88750598EE}"/>
                </a:ext>
              </a:extLst>
            </p:cNvPr>
            <p:cNvSpPr/>
            <p:nvPr/>
          </p:nvSpPr>
          <p:spPr>
            <a:xfrm>
              <a:off x="5971475" y="2001400"/>
              <a:ext cx="74925" cy="70675"/>
            </a:xfrm>
            <a:custGeom>
              <a:avLst/>
              <a:gdLst/>
              <a:ahLst/>
              <a:cxnLst/>
              <a:rect l="0" t="0" r="0" b="0"/>
              <a:pathLst>
                <a:path w="2997" h="2827" fill="none" extrusionOk="0">
                  <a:moveTo>
                    <a:pt x="1462" y="1"/>
                  </a:moveTo>
                  <a:lnTo>
                    <a:pt x="293" y="1170"/>
                  </a:lnTo>
                  <a:lnTo>
                    <a:pt x="293" y="1170"/>
                  </a:lnTo>
                  <a:lnTo>
                    <a:pt x="171" y="1316"/>
                  </a:lnTo>
                  <a:lnTo>
                    <a:pt x="74" y="1487"/>
                  </a:lnTo>
                  <a:lnTo>
                    <a:pt x="25" y="1657"/>
                  </a:lnTo>
                  <a:lnTo>
                    <a:pt x="1" y="1852"/>
                  </a:lnTo>
                  <a:lnTo>
                    <a:pt x="25" y="2047"/>
                  </a:lnTo>
                  <a:lnTo>
                    <a:pt x="74" y="2217"/>
                  </a:lnTo>
                  <a:lnTo>
                    <a:pt x="171" y="2388"/>
                  </a:lnTo>
                  <a:lnTo>
                    <a:pt x="293" y="2534"/>
                  </a:lnTo>
                  <a:lnTo>
                    <a:pt x="293" y="2534"/>
                  </a:lnTo>
                  <a:lnTo>
                    <a:pt x="439" y="2656"/>
                  </a:lnTo>
                  <a:lnTo>
                    <a:pt x="609" y="2753"/>
                  </a:lnTo>
                  <a:lnTo>
                    <a:pt x="804" y="2802"/>
                  </a:lnTo>
                  <a:lnTo>
                    <a:pt x="975" y="2826"/>
                  </a:lnTo>
                  <a:lnTo>
                    <a:pt x="975" y="2826"/>
                  </a:lnTo>
                  <a:lnTo>
                    <a:pt x="1170" y="2802"/>
                  </a:lnTo>
                  <a:lnTo>
                    <a:pt x="1340" y="2753"/>
                  </a:lnTo>
                  <a:lnTo>
                    <a:pt x="1511" y="2656"/>
                  </a:lnTo>
                  <a:lnTo>
                    <a:pt x="1681" y="2534"/>
                  </a:lnTo>
                  <a:lnTo>
                    <a:pt x="2850" y="1365"/>
                  </a:lnTo>
                  <a:lnTo>
                    <a:pt x="2850" y="1365"/>
                  </a:lnTo>
                  <a:lnTo>
                    <a:pt x="2996" y="1194"/>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solidFill>
                  <a:schemeClr val="accent2"/>
                </a:solidFill>
              </a:endParaRPr>
            </a:p>
          </p:txBody>
        </p:sp>
        <p:sp>
          <p:nvSpPr>
            <p:cNvPr id="35" name="Shape 637">
              <a:extLst>
                <a:ext uri="{FF2B5EF4-FFF2-40B4-BE49-F238E27FC236}">
                  <a16:creationId xmlns:a16="http://schemas.microsoft.com/office/drawing/2014/main" id="{B8E44603-02C8-45C3-AFCF-46EBC9134B2A}"/>
                </a:ext>
              </a:extLst>
            </p:cNvPr>
            <p:cNvSpPr/>
            <p:nvPr/>
          </p:nvSpPr>
          <p:spPr>
            <a:xfrm>
              <a:off x="6253375" y="2001400"/>
              <a:ext cx="74325" cy="70675"/>
            </a:xfrm>
            <a:custGeom>
              <a:avLst/>
              <a:gdLst/>
              <a:ahLst/>
              <a:cxnLst/>
              <a:rect l="0" t="0" r="0" b="0"/>
              <a:pathLst>
                <a:path w="2973" h="2827" fill="none" extrusionOk="0">
                  <a:moveTo>
                    <a:pt x="1" y="1194"/>
                  </a:moveTo>
                  <a:lnTo>
                    <a:pt x="1" y="1194"/>
                  </a:lnTo>
                  <a:lnTo>
                    <a:pt x="123" y="1365"/>
                  </a:lnTo>
                  <a:lnTo>
                    <a:pt x="1316" y="2534"/>
                  </a:lnTo>
                  <a:lnTo>
                    <a:pt x="1316" y="2534"/>
                  </a:lnTo>
                  <a:lnTo>
                    <a:pt x="1462" y="2656"/>
                  </a:lnTo>
                  <a:lnTo>
                    <a:pt x="1633" y="2753"/>
                  </a:lnTo>
                  <a:lnTo>
                    <a:pt x="1827" y="2802"/>
                  </a:lnTo>
                  <a:lnTo>
                    <a:pt x="1998" y="2826"/>
                  </a:lnTo>
                  <a:lnTo>
                    <a:pt x="1998" y="2826"/>
                  </a:lnTo>
                  <a:lnTo>
                    <a:pt x="2193" y="2802"/>
                  </a:lnTo>
                  <a:lnTo>
                    <a:pt x="2363" y="2753"/>
                  </a:lnTo>
                  <a:lnTo>
                    <a:pt x="2534" y="2656"/>
                  </a:lnTo>
                  <a:lnTo>
                    <a:pt x="2704" y="2534"/>
                  </a:lnTo>
                  <a:lnTo>
                    <a:pt x="2704" y="2534"/>
                  </a:lnTo>
                  <a:lnTo>
                    <a:pt x="2826" y="2388"/>
                  </a:lnTo>
                  <a:lnTo>
                    <a:pt x="2923" y="2217"/>
                  </a:lnTo>
                  <a:lnTo>
                    <a:pt x="2972" y="2047"/>
                  </a:lnTo>
                  <a:lnTo>
                    <a:pt x="2972" y="1852"/>
                  </a:lnTo>
                  <a:lnTo>
                    <a:pt x="2972" y="1657"/>
                  </a:lnTo>
                  <a:lnTo>
                    <a:pt x="2923" y="1487"/>
                  </a:lnTo>
                  <a:lnTo>
                    <a:pt x="2826" y="1316"/>
                  </a:lnTo>
                  <a:lnTo>
                    <a:pt x="2704" y="1170"/>
                  </a:lnTo>
                  <a:lnTo>
                    <a:pt x="1535" y="1"/>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solidFill>
                  <a:schemeClr val="accent2"/>
                </a:solidFill>
              </a:endParaRPr>
            </a:p>
          </p:txBody>
        </p:sp>
        <p:sp>
          <p:nvSpPr>
            <p:cNvPr id="36" name="Shape 638">
              <a:extLst>
                <a:ext uri="{FF2B5EF4-FFF2-40B4-BE49-F238E27FC236}">
                  <a16:creationId xmlns:a16="http://schemas.microsoft.com/office/drawing/2014/main" id="{F10FA17C-5DE5-44AB-81DB-C83C2A648EC9}"/>
                </a:ext>
              </a:extLst>
            </p:cNvPr>
            <p:cNvSpPr/>
            <p:nvPr/>
          </p:nvSpPr>
          <p:spPr>
            <a:xfrm>
              <a:off x="6137700" y="1623900"/>
              <a:ext cx="250875" cy="255150"/>
            </a:xfrm>
            <a:custGeom>
              <a:avLst/>
              <a:gdLst/>
              <a:ahLst/>
              <a:cxnLst/>
              <a:rect l="0" t="0" r="0" b="0"/>
              <a:pathLst>
                <a:path w="10035" h="10206" fill="none" extrusionOk="0">
                  <a:moveTo>
                    <a:pt x="9718" y="2412"/>
                  </a:moveTo>
                  <a:lnTo>
                    <a:pt x="8671" y="2217"/>
                  </a:lnTo>
                  <a:lnTo>
                    <a:pt x="9694" y="1194"/>
                  </a:lnTo>
                  <a:lnTo>
                    <a:pt x="9694" y="1194"/>
                  </a:lnTo>
                  <a:lnTo>
                    <a:pt x="9767" y="1121"/>
                  </a:lnTo>
                  <a:lnTo>
                    <a:pt x="9815" y="1024"/>
                  </a:lnTo>
                  <a:lnTo>
                    <a:pt x="9840" y="951"/>
                  </a:lnTo>
                  <a:lnTo>
                    <a:pt x="9840" y="853"/>
                  </a:lnTo>
                  <a:lnTo>
                    <a:pt x="9840" y="756"/>
                  </a:lnTo>
                  <a:lnTo>
                    <a:pt x="9815" y="658"/>
                  </a:lnTo>
                  <a:lnTo>
                    <a:pt x="9767" y="585"/>
                  </a:lnTo>
                  <a:lnTo>
                    <a:pt x="9694" y="512"/>
                  </a:lnTo>
                  <a:lnTo>
                    <a:pt x="9694" y="512"/>
                  </a:lnTo>
                  <a:lnTo>
                    <a:pt x="9621" y="439"/>
                  </a:lnTo>
                  <a:lnTo>
                    <a:pt x="9548" y="391"/>
                  </a:lnTo>
                  <a:lnTo>
                    <a:pt x="9450" y="366"/>
                  </a:lnTo>
                  <a:lnTo>
                    <a:pt x="9353" y="366"/>
                  </a:lnTo>
                  <a:lnTo>
                    <a:pt x="9255" y="366"/>
                  </a:lnTo>
                  <a:lnTo>
                    <a:pt x="9182" y="391"/>
                  </a:lnTo>
                  <a:lnTo>
                    <a:pt x="9085" y="439"/>
                  </a:lnTo>
                  <a:lnTo>
                    <a:pt x="9012" y="512"/>
                  </a:lnTo>
                  <a:lnTo>
                    <a:pt x="7867" y="1657"/>
                  </a:lnTo>
                  <a:lnTo>
                    <a:pt x="7867" y="1657"/>
                  </a:lnTo>
                  <a:lnTo>
                    <a:pt x="7818" y="1487"/>
                  </a:lnTo>
                  <a:lnTo>
                    <a:pt x="7599" y="317"/>
                  </a:lnTo>
                  <a:lnTo>
                    <a:pt x="7599" y="317"/>
                  </a:lnTo>
                  <a:lnTo>
                    <a:pt x="7575" y="196"/>
                  </a:lnTo>
                  <a:lnTo>
                    <a:pt x="7526" y="98"/>
                  </a:lnTo>
                  <a:lnTo>
                    <a:pt x="7477" y="50"/>
                  </a:lnTo>
                  <a:lnTo>
                    <a:pt x="7404" y="1"/>
                  </a:lnTo>
                  <a:lnTo>
                    <a:pt x="7331" y="1"/>
                  </a:lnTo>
                  <a:lnTo>
                    <a:pt x="7234" y="25"/>
                  </a:lnTo>
                  <a:lnTo>
                    <a:pt x="7161" y="74"/>
                  </a:lnTo>
                  <a:lnTo>
                    <a:pt x="7063" y="147"/>
                  </a:lnTo>
                  <a:lnTo>
                    <a:pt x="5432" y="1754"/>
                  </a:lnTo>
                  <a:lnTo>
                    <a:pt x="5432" y="1754"/>
                  </a:lnTo>
                  <a:lnTo>
                    <a:pt x="5358" y="1852"/>
                  </a:lnTo>
                  <a:lnTo>
                    <a:pt x="5285" y="1974"/>
                  </a:lnTo>
                  <a:lnTo>
                    <a:pt x="5212" y="2120"/>
                  </a:lnTo>
                  <a:lnTo>
                    <a:pt x="5164" y="2242"/>
                  </a:lnTo>
                  <a:lnTo>
                    <a:pt x="5139" y="2388"/>
                  </a:lnTo>
                  <a:lnTo>
                    <a:pt x="5115" y="2534"/>
                  </a:lnTo>
                  <a:lnTo>
                    <a:pt x="5115" y="2680"/>
                  </a:lnTo>
                  <a:lnTo>
                    <a:pt x="5115" y="2802"/>
                  </a:lnTo>
                  <a:lnTo>
                    <a:pt x="5334" y="3971"/>
                  </a:lnTo>
                  <a:lnTo>
                    <a:pt x="5334" y="3971"/>
                  </a:lnTo>
                  <a:lnTo>
                    <a:pt x="5383" y="4141"/>
                  </a:lnTo>
                  <a:lnTo>
                    <a:pt x="147" y="9378"/>
                  </a:lnTo>
                  <a:lnTo>
                    <a:pt x="147" y="9378"/>
                  </a:lnTo>
                  <a:lnTo>
                    <a:pt x="73" y="9451"/>
                  </a:lnTo>
                  <a:lnTo>
                    <a:pt x="25" y="9548"/>
                  </a:lnTo>
                  <a:lnTo>
                    <a:pt x="0" y="9645"/>
                  </a:lnTo>
                  <a:lnTo>
                    <a:pt x="0" y="9718"/>
                  </a:lnTo>
                  <a:lnTo>
                    <a:pt x="0" y="9816"/>
                  </a:lnTo>
                  <a:lnTo>
                    <a:pt x="25" y="9913"/>
                  </a:lnTo>
                  <a:lnTo>
                    <a:pt x="73" y="9986"/>
                  </a:lnTo>
                  <a:lnTo>
                    <a:pt x="147" y="10059"/>
                  </a:lnTo>
                  <a:lnTo>
                    <a:pt x="147" y="10059"/>
                  </a:lnTo>
                  <a:lnTo>
                    <a:pt x="220" y="10133"/>
                  </a:lnTo>
                  <a:lnTo>
                    <a:pt x="293" y="10181"/>
                  </a:lnTo>
                  <a:lnTo>
                    <a:pt x="390" y="10206"/>
                  </a:lnTo>
                  <a:lnTo>
                    <a:pt x="488" y="10206"/>
                  </a:lnTo>
                  <a:lnTo>
                    <a:pt x="488" y="10206"/>
                  </a:lnTo>
                  <a:lnTo>
                    <a:pt x="585" y="10206"/>
                  </a:lnTo>
                  <a:lnTo>
                    <a:pt x="658" y="10181"/>
                  </a:lnTo>
                  <a:lnTo>
                    <a:pt x="755" y="10133"/>
                  </a:lnTo>
                  <a:lnTo>
                    <a:pt x="828" y="10059"/>
                  </a:lnTo>
                  <a:lnTo>
                    <a:pt x="6187" y="4726"/>
                  </a:lnTo>
                  <a:lnTo>
                    <a:pt x="7234" y="4896"/>
                  </a:lnTo>
                  <a:lnTo>
                    <a:pt x="7234" y="4896"/>
                  </a:lnTo>
                  <a:lnTo>
                    <a:pt x="7356" y="4921"/>
                  </a:lnTo>
                  <a:lnTo>
                    <a:pt x="7502" y="4921"/>
                  </a:lnTo>
                  <a:lnTo>
                    <a:pt x="7624" y="4896"/>
                  </a:lnTo>
                  <a:lnTo>
                    <a:pt x="7770" y="4848"/>
                  </a:lnTo>
                  <a:lnTo>
                    <a:pt x="7916" y="4799"/>
                  </a:lnTo>
                  <a:lnTo>
                    <a:pt x="8038" y="4750"/>
                  </a:lnTo>
                  <a:lnTo>
                    <a:pt x="8159" y="4677"/>
                  </a:lnTo>
                  <a:lnTo>
                    <a:pt x="8257" y="4580"/>
                  </a:lnTo>
                  <a:lnTo>
                    <a:pt x="9889" y="2948"/>
                  </a:lnTo>
                  <a:lnTo>
                    <a:pt x="9889" y="2948"/>
                  </a:lnTo>
                  <a:lnTo>
                    <a:pt x="9962" y="2875"/>
                  </a:lnTo>
                  <a:lnTo>
                    <a:pt x="10010" y="2777"/>
                  </a:lnTo>
                  <a:lnTo>
                    <a:pt x="10035" y="2704"/>
                  </a:lnTo>
                  <a:lnTo>
                    <a:pt x="10010" y="2607"/>
                  </a:lnTo>
                  <a:lnTo>
                    <a:pt x="9986" y="2558"/>
                  </a:lnTo>
                  <a:lnTo>
                    <a:pt x="9913" y="2485"/>
                  </a:lnTo>
                  <a:lnTo>
                    <a:pt x="9815" y="2436"/>
                  </a:lnTo>
                  <a:lnTo>
                    <a:pt x="9718" y="2412"/>
                  </a:lnTo>
                  <a:lnTo>
                    <a:pt x="9718" y="2412"/>
                  </a:lnTo>
                  <a:close/>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dirty="0">
                <a:solidFill>
                  <a:schemeClr val="accent2"/>
                </a:solidFill>
              </a:endParaRPr>
            </a:p>
          </p:txBody>
        </p:sp>
      </p:grpSp>
      <p:sp>
        <p:nvSpPr>
          <p:cNvPr id="27" name="مستطيل مستدير الزوايا 5">
            <a:hlinkClick r:id="rId2" action="ppaction://hlinksldjump"/>
            <a:extLst>
              <a:ext uri="{FF2B5EF4-FFF2-40B4-BE49-F238E27FC236}">
                <a16:creationId xmlns:a16="http://schemas.microsoft.com/office/drawing/2014/main" id="{D466B943-7A06-4ADB-8B37-06D4C56A4898}"/>
              </a:ext>
            </a:extLst>
          </p:cNvPr>
          <p:cNvSpPr/>
          <p:nvPr/>
        </p:nvSpPr>
        <p:spPr>
          <a:xfrm>
            <a:off x="10086301" y="2270937"/>
            <a:ext cx="2353079" cy="576000"/>
          </a:xfrm>
          <a:prstGeom prst="roundRect">
            <a:avLst>
              <a:gd name="adj" fmla="val 10356"/>
            </a:avLst>
          </a:prstGeom>
          <a:solidFill>
            <a:srgbClr val="ED296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400" dirty="0">
                <a:solidFill>
                  <a:srgbClr val="3F5378"/>
                </a:solidFill>
                <a:latin typeface="Arial Black" panose="020B0A04020102020204" pitchFamily="34" charset="0"/>
                <a:cs typeface="PT Bold Heading" panose="02010400000000000000" pitchFamily="2" charset="-78"/>
              </a:rPr>
              <a:t>INITIATION ACTIVITY </a:t>
            </a:r>
            <a:endParaRPr lang="ar-BH" sz="1400" dirty="0">
              <a:solidFill>
                <a:srgbClr val="3F5378"/>
              </a:solidFill>
              <a:latin typeface="Arial Black" panose="020B0A04020102020204" pitchFamily="34" charset="0"/>
              <a:cs typeface="PT Bold Heading" panose="02010400000000000000" pitchFamily="2" charset="-78"/>
            </a:endParaRPr>
          </a:p>
        </p:txBody>
      </p:sp>
      <p:sp>
        <p:nvSpPr>
          <p:cNvPr id="37" name="مستطيل مستدير الزوايا 11">
            <a:hlinkClick r:id="rId2" action="ppaction://hlinksldjump"/>
            <a:extLst>
              <a:ext uri="{FF2B5EF4-FFF2-40B4-BE49-F238E27FC236}">
                <a16:creationId xmlns:a16="http://schemas.microsoft.com/office/drawing/2014/main" id="{23D3EE09-8411-4223-ABFE-66C8968A89D0}"/>
              </a:ext>
            </a:extLst>
          </p:cNvPr>
          <p:cNvSpPr/>
          <p:nvPr/>
        </p:nvSpPr>
        <p:spPr>
          <a:xfrm>
            <a:off x="10086301" y="3134886"/>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600" dirty="0">
                <a:solidFill>
                  <a:srgbClr val="3F5378"/>
                </a:solidFill>
                <a:latin typeface="Arial Black" panose="020B0A04020102020204" pitchFamily="34" charset="0"/>
                <a:cs typeface="PT Bold Heading" panose="02010400000000000000" pitchFamily="2" charset="-78"/>
              </a:rPr>
              <a:t>OBJECTIVE 1</a:t>
            </a:r>
            <a:r>
              <a:rPr lang="ar-SA" sz="1600" dirty="0">
                <a:solidFill>
                  <a:srgbClr val="3F5378"/>
                </a:solidFill>
                <a:latin typeface="Arial Black" panose="020B0A04020102020204" pitchFamily="34" charset="0"/>
                <a:cs typeface="PT Bold Heading" panose="02010400000000000000" pitchFamily="2" charset="-78"/>
              </a:rPr>
              <a:t>    </a:t>
            </a:r>
            <a:endParaRPr lang="ar-BH" sz="1600" dirty="0">
              <a:solidFill>
                <a:srgbClr val="3F5378"/>
              </a:solidFill>
              <a:latin typeface="Arial Black" panose="020B0A04020102020204" pitchFamily="34" charset="0"/>
              <a:cs typeface="PT Bold Heading" panose="02010400000000000000" pitchFamily="2" charset="-78"/>
            </a:endParaRPr>
          </a:p>
        </p:txBody>
      </p:sp>
      <p:sp>
        <p:nvSpPr>
          <p:cNvPr id="38" name="مستطيل مستدير الزوايا 12">
            <a:hlinkClick r:id="" action="ppaction://noaction"/>
            <a:extLst>
              <a:ext uri="{FF2B5EF4-FFF2-40B4-BE49-F238E27FC236}">
                <a16:creationId xmlns:a16="http://schemas.microsoft.com/office/drawing/2014/main" id="{C35558C1-9FDC-49BD-A8F5-9241D1C65BC7}"/>
              </a:ext>
            </a:extLst>
          </p:cNvPr>
          <p:cNvSpPr/>
          <p:nvPr/>
        </p:nvSpPr>
        <p:spPr>
          <a:xfrm>
            <a:off x="10086301" y="3955909"/>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600" dirty="0">
                <a:solidFill>
                  <a:srgbClr val="3F5378"/>
                </a:solidFill>
                <a:latin typeface="Arial Black" panose="020B0A04020102020204" pitchFamily="34" charset="0"/>
                <a:cs typeface="PT Bold Heading" panose="02010400000000000000" pitchFamily="2" charset="-78"/>
              </a:rPr>
              <a:t>OBJECTIVE 2</a:t>
            </a:r>
            <a:r>
              <a:rPr lang="ar-SA" sz="1600" dirty="0">
                <a:solidFill>
                  <a:srgbClr val="3F5378"/>
                </a:solidFill>
                <a:latin typeface="Arial Black" panose="020B0A04020102020204" pitchFamily="34" charset="0"/>
                <a:cs typeface="PT Bold Heading" panose="02010400000000000000" pitchFamily="2" charset="-78"/>
              </a:rPr>
              <a:t>    </a:t>
            </a:r>
            <a:endParaRPr lang="ar-BH" sz="1600" dirty="0">
              <a:solidFill>
                <a:srgbClr val="3F5378"/>
              </a:solidFill>
              <a:latin typeface="Arial Black" panose="020B0A04020102020204" pitchFamily="34" charset="0"/>
              <a:cs typeface="PT Bold Heading" panose="02010400000000000000" pitchFamily="2" charset="-78"/>
            </a:endParaRPr>
          </a:p>
        </p:txBody>
      </p:sp>
      <p:sp>
        <p:nvSpPr>
          <p:cNvPr id="40" name="مستطيل مستدير الزوايا 17">
            <a:hlinkClick r:id="" action="ppaction://noaction"/>
            <a:extLst>
              <a:ext uri="{FF2B5EF4-FFF2-40B4-BE49-F238E27FC236}">
                <a16:creationId xmlns:a16="http://schemas.microsoft.com/office/drawing/2014/main" id="{5073015B-1E83-4FE7-BF02-65CBBB9E092C}"/>
              </a:ext>
            </a:extLst>
          </p:cNvPr>
          <p:cNvSpPr/>
          <p:nvPr/>
        </p:nvSpPr>
        <p:spPr>
          <a:xfrm>
            <a:off x="10149032" y="5587373"/>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400" dirty="0">
                <a:solidFill>
                  <a:srgbClr val="3F5378"/>
                </a:solidFill>
                <a:latin typeface="Arial Black" panose="020B0A04020102020204" pitchFamily="34" charset="0"/>
                <a:cs typeface="PT Bold Heading" panose="02010400000000000000" pitchFamily="2" charset="-78"/>
              </a:rPr>
              <a:t>FINAL EVALUATION</a:t>
            </a:r>
            <a:endParaRPr lang="ar-BH" sz="1400" dirty="0">
              <a:solidFill>
                <a:srgbClr val="3F5378"/>
              </a:solidFill>
              <a:latin typeface="Arial Black" panose="020B0A04020102020204" pitchFamily="34" charset="0"/>
              <a:cs typeface="PT Bold Heading" panose="02010400000000000000" pitchFamily="2" charset="-78"/>
            </a:endParaRPr>
          </a:p>
        </p:txBody>
      </p:sp>
      <p:grpSp>
        <p:nvGrpSpPr>
          <p:cNvPr id="6" name="Group 5">
            <a:extLst>
              <a:ext uri="{FF2B5EF4-FFF2-40B4-BE49-F238E27FC236}">
                <a16:creationId xmlns:a16="http://schemas.microsoft.com/office/drawing/2014/main" id="{501BD7FE-F36D-9C46-D0BA-135DB7A220B3}"/>
              </a:ext>
            </a:extLst>
          </p:cNvPr>
          <p:cNvGrpSpPr/>
          <p:nvPr/>
        </p:nvGrpSpPr>
        <p:grpSpPr>
          <a:xfrm>
            <a:off x="1248409" y="541239"/>
            <a:ext cx="5731388" cy="797718"/>
            <a:chOff x="0" y="1065358"/>
            <a:chExt cx="8153400" cy="1080000"/>
          </a:xfrm>
          <a:solidFill>
            <a:schemeClr val="accent1">
              <a:lumMod val="50000"/>
            </a:schemeClr>
          </a:solidFill>
        </p:grpSpPr>
        <p:sp>
          <p:nvSpPr>
            <p:cNvPr id="7" name="مستطيل مستدير الزوايا 13">
              <a:extLst>
                <a:ext uri="{FF2B5EF4-FFF2-40B4-BE49-F238E27FC236}">
                  <a16:creationId xmlns:a16="http://schemas.microsoft.com/office/drawing/2014/main" id="{1E9DCA5E-249E-7E44-32EC-76189D424B67}"/>
                </a:ext>
              </a:extLst>
            </p:cNvPr>
            <p:cNvSpPr/>
            <p:nvPr/>
          </p:nvSpPr>
          <p:spPr>
            <a:xfrm>
              <a:off x="0" y="1065358"/>
              <a:ext cx="8153400" cy="1080000"/>
            </a:xfrm>
            <a:prstGeom prst="roundRect">
              <a:avLst>
                <a:gd name="adj" fmla="val 10356"/>
              </a:avLst>
            </a:prstGeom>
            <a:grp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BH" dirty="0"/>
            </a:p>
          </p:txBody>
        </p:sp>
        <p:sp>
          <p:nvSpPr>
            <p:cNvPr id="8" name="Rectangle 6">
              <a:extLst>
                <a:ext uri="{FF2B5EF4-FFF2-40B4-BE49-F238E27FC236}">
                  <a16:creationId xmlns:a16="http://schemas.microsoft.com/office/drawing/2014/main" id="{604B2B2F-9411-AA9E-A604-4EBD15F18989}"/>
                </a:ext>
              </a:extLst>
            </p:cNvPr>
            <p:cNvSpPr/>
            <p:nvPr/>
          </p:nvSpPr>
          <p:spPr>
            <a:xfrm>
              <a:off x="837291" y="1243827"/>
              <a:ext cx="6478833" cy="708368"/>
            </a:xfrm>
            <a:prstGeom prst="rect">
              <a:avLst/>
            </a:prstGeom>
            <a:grpFill/>
          </p:spPr>
          <p:txBody>
            <a:bodyPr wrap="none">
              <a:spAutoFit/>
            </a:bodyPr>
            <a:lstStyle/>
            <a:p>
              <a:pPr algn="ctr"/>
              <a:r>
                <a:rPr lang="en-US" sz="2800" b="1" dirty="0">
                  <a:ln w="9525">
                    <a:noFill/>
                    <a:prstDash val="solid"/>
                  </a:ln>
                  <a:solidFill>
                    <a:srgbClr val="FFFF00"/>
                  </a:solidFill>
                  <a:latin typeface="Arial Black" panose="020B0A04020102020204" pitchFamily="34" charset="0"/>
                  <a:cs typeface="PT Bold Heading" panose="02010400000000000000" pitchFamily="2" charset="-78"/>
                </a:rPr>
                <a:t>INATIATION ACTIVITY</a:t>
              </a:r>
            </a:p>
          </p:txBody>
        </p:sp>
      </p:grpSp>
      <p:sp>
        <p:nvSpPr>
          <p:cNvPr id="3" name="مستطيل مستدير الزوايا 11">
            <a:hlinkClick r:id="rId2" action="ppaction://hlinksldjump"/>
            <a:extLst>
              <a:ext uri="{FF2B5EF4-FFF2-40B4-BE49-F238E27FC236}">
                <a16:creationId xmlns:a16="http://schemas.microsoft.com/office/drawing/2014/main" id="{ED93A4EA-DC77-9533-6C3B-950F4F83F60B}"/>
              </a:ext>
            </a:extLst>
          </p:cNvPr>
          <p:cNvSpPr/>
          <p:nvPr/>
        </p:nvSpPr>
        <p:spPr>
          <a:xfrm>
            <a:off x="10149033" y="4768371"/>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600" dirty="0">
                <a:solidFill>
                  <a:srgbClr val="3F5378"/>
                </a:solidFill>
                <a:latin typeface="Arial Black" panose="020B0A04020102020204" pitchFamily="34" charset="0"/>
                <a:cs typeface="PT Bold Heading" panose="02010400000000000000" pitchFamily="2" charset="-78"/>
              </a:rPr>
              <a:t>OBJECTIVE 3</a:t>
            </a:r>
            <a:r>
              <a:rPr lang="ar-SA" sz="1600" dirty="0">
                <a:solidFill>
                  <a:srgbClr val="3F5378"/>
                </a:solidFill>
                <a:latin typeface="Arial Black" panose="020B0A04020102020204" pitchFamily="34" charset="0"/>
                <a:cs typeface="PT Bold Heading" panose="02010400000000000000" pitchFamily="2" charset="-78"/>
              </a:rPr>
              <a:t>    </a:t>
            </a:r>
            <a:endParaRPr lang="ar-BH" sz="1600" dirty="0">
              <a:solidFill>
                <a:srgbClr val="3F5378"/>
              </a:solidFill>
              <a:latin typeface="Arial Black" panose="020B0A04020102020204" pitchFamily="34" charset="0"/>
              <a:cs typeface="PT Bold Heading" panose="02010400000000000000" pitchFamily="2" charset="-78"/>
            </a:endParaRPr>
          </a:p>
        </p:txBody>
      </p:sp>
      <p:grpSp>
        <p:nvGrpSpPr>
          <p:cNvPr id="24" name="Group 23">
            <a:extLst>
              <a:ext uri="{FF2B5EF4-FFF2-40B4-BE49-F238E27FC236}">
                <a16:creationId xmlns:a16="http://schemas.microsoft.com/office/drawing/2014/main" id="{74222C78-8C13-654A-CB34-DC70DA675C12}"/>
              </a:ext>
            </a:extLst>
          </p:cNvPr>
          <p:cNvGrpSpPr/>
          <p:nvPr/>
        </p:nvGrpSpPr>
        <p:grpSpPr>
          <a:xfrm>
            <a:off x="0" y="6502121"/>
            <a:ext cx="12192000" cy="381000"/>
            <a:chOff x="0" y="6502121"/>
            <a:chExt cx="12192000" cy="381000"/>
          </a:xfrm>
        </p:grpSpPr>
        <p:sp>
          <p:nvSpPr>
            <p:cNvPr id="25" name="TextBox 24">
              <a:extLst>
                <a:ext uri="{FF2B5EF4-FFF2-40B4-BE49-F238E27FC236}">
                  <a16:creationId xmlns:a16="http://schemas.microsoft.com/office/drawing/2014/main" id="{A6D90D73-7FE9-54B4-50D7-98FA71F4927F}"/>
                </a:ext>
              </a:extLst>
            </p:cNvPr>
            <p:cNvSpPr txBox="1"/>
            <p:nvPr/>
          </p:nvSpPr>
          <p:spPr>
            <a:xfrm>
              <a:off x="716844" y="6505941"/>
              <a:ext cx="7798277" cy="307777"/>
            </a:xfrm>
            <a:prstGeom prst="rect">
              <a:avLst/>
            </a:prstGeom>
            <a:noFill/>
          </p:spPr>
          <p:txBody>
            <a:bodyPr wrap="square" rtlCol="1">
              <a:spAutoFit/>
            </a:bodyPr>
            <a:lstStyle/>
            <a:p>
              <a:r>
                <a:rPr lang="en-US" sz="1400" b="1" dirty="0">
                  <a:solidFill>
                    <a:srgbClr val="002060"/>
                  </a:solidFill>
                  <a:latin typeface="Sakkal Majalla" panose="02000000000000000000" pitchFamily="2" charset="-78"/>
                  <a:cs typeface="Sakkal Majalla" panose="02000000000000000000" pitchFamily="2" charset="-78"/>
                </a:rPr>
                <a:t>FIN 316/806                                                   UNIT 5                                                     Financial Ratio Analysis</a:t>
              </a:r>
              <a:endParaRPr lang="ar-SA" sz="1400" b="1" dirty="0">
                <a:solidFill>
                  <a:srgbClr val="002060"/>
                </a:solidFill>
                <a:latin typeface="Sakkal Majalla" panose="02000000000000000000" pitchFamily="2" charset="-78"/>
                <a:cs typeface="Sakkal Majalla" panose="02000000000000000000" pitchFamily="2" charset="-78"/>
              </a:endParaRPr>
            </a:p>
          </p:txBody>
        </p:sp>
        <p:grpSp>
          <p:nvGrpSpPr>
            <p:cNvPr id="26" name="Group 25">
              <a:extLst>
                <a:ext uri="{FF2B5EF4-FFF2-40B4-BE49-F238E27FC236}">
                  <a16:creationId xmlns:a16="http://schemas.microsoft.com/office/drawing/2014/main" id="{66244C03-06CC-6E6B-C0E3-C2D13CD13912}"/>
                </a:ext>
              </a:extLst>
            </p:cNvPr>
            <p:cNvGrpSpPr/>
            <p:nvPr/>
          </p:nvGrpSpPr>
          <p:grpSpPr>
            <a:xfrm>
              <a:off x="0" y="6502121"/>
              <a:ext cx="12192000" cy="381000"/>
              <a:chOff x="0" y="6502121"/>
              <a:chExt cx="12192000" cy="381000"/>
            </a:xfrm>
          </p:grpSpPr>
          <p:cxnSp>
            <p:nvCxnSpPr>
              <p:cNvPr id="28" name="Straight Connector 27">
                <a:extLst>
                  <a:ext uri="{FF2B5EF4-FFF2-40B4-BE49-F238E27FC236}">
                    <a16:creationId xmlns:a16="http://schemas.microsoft.com/office/drawing/2014/main" id="{C8330772-D5EC-D735-37AD-82C26C54B140}"/>
                  </a:ext>
                </a:extLst>
              </p:cNvPr>
              <p:cNvCxnSpPr/>
              <p:nvPr/>
            </p:nvCxnSpPr>
            <p:spPr>
              <a:xfrm flipV="1">
                <a:off x="0" y="6539345"/>
                <a:ext cx="12192000" cy="521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39" name="Rectangle 38">
                <a:extLst>
                  <a:ext uri="{FF2B5EF4-FFF2-40B4-BE49-F238E27FC236}">
                    <a16:creationId xmlns:a16="http://schemas.microsoft.com/office/drawing/2014/main" id="{2FB513FB-C2FD-3D82-6B83-3DA55786A866}"/>
                  </a:ext>
                </a:extLst>
              </p:cNvPr>
              <p:cNvSpPr>
                <a:spLocks/>
              </p:cNvSpPr>
              <p:nvPr/>
            </p:nvSpPr>
            <p:spPr>
              <a:xfrm>
                <a:off x="7703229" y="6502121"/>
                <a:ext cx="4106028" cy="381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r">
                  <a:lnSpc>
                    <a:spcPct val="106000"/>
                  </a:lnSpc>
                  <a:spcBef>
                    <a:spcPts val="0"/>
                  </a:spcBef>
                  <a:spcAft>
                    <a:spcPts val="800"/>
                  </a:spcAft>
                </a:pP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وزارة التربية والتعليم –</a:t>
                </a:r>
                <a:r>
                  <a:rPr lang="ar-SA"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العام الدراسي </a:t>
                </a: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202</a:t>
                </a:r>
                <a:r>
                  <a:rPr lang="ar-SA"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3</a:t>
                </a: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-202</a:t>
                </a:r>
                <a:r>
                  <a:rPr lang="ar-SA"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4</a:t>
                </a: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م</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grpSp>
      </p:grpSp>
    </p:spTree>
    <p:extLst>
      <p:ext uri="{BB962C8B-B14F-4D97-AF65-F5344CB8AC3E}">
        <p14:creationId xmlns:p14="http://schemas.microsoft.com/office/powerpoint/2010/main" val="2844945257"/>
      </p:ext>
    </p:extLst>
  </p:cSld>
  <p:clrMapOvr>
    <a:masterClrMapping/>
  </p:clrMapOvr>
  <mc:AlternateContent xmlns:mc="http://schemas.openxmlformats.org/markup-compatibility/2006" xmlns:p14="http://schemas.microsoft.com/office/powerpoint/2010/main">
    <mc:Choice Requires="p14">
      <p:transition spd="slow" p14:dur="1500" advClick="0">
        <p:split orient="vert"/>
      </p:transition>
    </mc:Choice>
    <mc:Fallback xmlns="">
      <p:transition spd="slow" advClick="0">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20"/>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nodeType="clickEffect">
                                  <p:stCondLst>
                                    <p:cond delay="0"/>
                                  </p:stCondLst>
                                  <p:childTnLst>
                                    <p:set>
                                      <p:cBhvr>
                                        <p:cTn id="17" dur="1" fill="hold">
                                          <p:stCondLst>
                                            <p:cond delay="0"/>
                                          </p:stCondLst>
                                        </p:cTn>
                                        <p:tgtEl>
                                          <p:spTgt spid="20">
                                            <p:txEl>
                                              <p:pRg st="3" end="3"/>
                                            </p:txEl>
                                          </p:spTgt>
                                        </p:tgtEl>
                                        <p:attrNameLst>
                                          <p:attrName>style.visibility</p:attrName>
                                        </p:attrNameLst>
                                      </p:cBhvr>
                                      <p:to>
                                        <p:strVal val="visible"/>
                                      </p:to>
                                    </p:set>
                                    <p:animEffect transition="in" filter="fade">
                                      <p:cBhvr>
                                        <p:cTn id="18" dur="1000"/>
                                        <p:tgtEl>
                                          <p:spTgt spid="20">
                                            <p:txEl>
                                              <p:pRg st="3" end="3"/>
                                            </p:txEl>
                                          </p:spTgt>
                                        </p:tgtEl>
                                      </p:cBhvr>
                                    </p:animEffect>
                                    <p:anim calcmode="lin" valueType="num">
                                      <p:cBhvr>
                                        <p:cTn id="19" dur="1000" fill="hold"/>
                                        <p:tgtEl>
                                          <p:spTgt spid="20">
                                            <p:txEl>
                                              <p:pRg st="3" end="3"/>
                                            </p:txEl>
                                          </p:spTgt>
                                        </p:tgtEl>
                                        <p:attrNameLst>
                                          <p:attrName>ppt_x</p:attrName>
                                        </p:attrNameLst>
                                      </p:cBhvr>
                                      <p:tavLst>
                                        <p:tav tm="0">
                                          <p:val>
                                            <p:strVal val="#ppt_x"/>
                                          </p:val>
                                        </p:tav>
                                        <p:tav tm="100000">
                                          <p:val>
                                            <p:strVal val="#ppt_x"/>
                                          </p:val>
                                        </p:tav>
                                      </p:tavLst>
                                    </p:anim>
                                    <p:anim calcmode="lin" valueType="num">
                                      <p:cBhvr>
                                        <p:cTn id="20" dur="1000" fill="hold"/>
                                        <p:tgtEl>
                                          <p:spTgt spid="20">
                                            <p:txEl>
                                              <p:pRg st="3" end="3"/>
                                            </p:txEl>
                                          </p:spTgt>
                                        </p:tgtEl>
                                        <p:attrNameLst>
                                          <p:attrName>ppt_y</p:attrName>
                                        </p:attrNameLst>
                                      </p:cBhvr>
                                      <p:tavLst>
                                        <p:tav tm="0">
                                          <p:val>
                                            <p:strVal val="#ppt_y+.1"/>
                                          </p:val>
                                        </p:tav>
                                        <p:tav tm="100000">
                                          <p:val>
                                            <p:strVal val="#ppt_y"/>
                                          </p:val>
                                        </p:tav>
                                      </p:tavLst>
                                    </p:anim>
                                  </p:childTnLst>
                                </p:cTn>
                              </p:par>
                              <p:par>
                                <p:cTn id="21" presetID="42" presetClass="entr" presetSubtype="0" fill="hold" nodeType="withEffect">
                                  <p:stCondLst>
                                    <p:cond delay="0"/>
                                  </p:stCondLst>
                                  <p:childTnLst>
                                    <p:set>
                                      <p:cBhvr>
                                        <p:cTn id="22" dur="1" fill="hold">
                                          <p:stCondLst>
                                            <p:cond delay="0"/>
                                          </p:stCondLst>
                                        </p:cTn>
                                        <p:tgtEl>
                                          <p:spTgt spid="20">
                                            <p:txEl>
                                              <p:pRg st="4" end="4"/>
                                            </p:txEl>
                                          </p:spTgt>
                                        </p:tgtEl>
                                        <p:attrNameLst>
                                          <p:attrName>style.visibility</p:attrName>
                                        </p:attrNameLst>
                                      </p:cBhvr>
                                      <p:to>
                                        <p:strVal val="visible"/>
                                      </p:to>
                                    </p:set>
                                    <p:animEffect transition="in" filter="fade">
                                      <p:cBhvr>
                                        <p:cTn id="23" dur="1000"/>
                                        <p:tgtEl>
                                          <p:spTgt spid="20">
                                            <p:txEl>
                                              <p:pRg st="4" end="4"/>
                                            </p:txEl>
                                          </p:spTgt>
                                        </p:tgtEl>
                                      </p:cBhvr>
                                    </p:animEffect>
                                    <p:anim calcmode="lin" valueType="num">
                                      <p:cBhvr>
                                        <p:cTn id="24" dur="1000" fill="hold"/>
                                        <p:tgtEl>
                                          <p:spTgt spid="20">
                                            <p:txEl>
                                              <p:pRg st="4" end="4"/>
                                            </p:txEl>
                                          </p:spTgt>
                                        </p:tgtEl>
                                        <p:attrNameLst>
                                          <p:attrName>ppt_x</p:attrName>
                                        </p:attrNameLst>
                                      </p:cBhvr>
                                      <p:tavLst>
                                        <p:tav tm="0">
                                          <p:val>
                                            <p:strVal val="#ppt_x"/>
                                          </p:val>
                                        </p:tav>
                                        <p:tav tm="100000">
                                          <p:val>
                                            <p:strVal val="#ppt_x"/>
                                          </p:val>
                                        </p:tav>
                                      </p:tavLst>
                                    </p:anim>
                                    <p:anim calcmode="lin" valueType="num">
                                      <p:cBhvr>
                                        <p:cTn id="25" dur="1000" fill="hold"/>
                                        <p:tgtEl>
                                          <p:spTgt spid="20">
                                            <p:txEl>
                                              <p:pRg st="4" end="4"/>
                                            </p:txEl>
                                          </p:spTgt>
                                        </p:tgtEl>
                                        <p:attrNameLst>
                                          <p:attrName>ppt_y</p:attrName>
                                        </p:attrNameLst>
                                      </p:cBhvr>
                                      <p:tavLst>
                                        <p:tav tm="0">
                                          <p:val>
                                            <p:strVal val="#ppt_y+.1"/>
                                          </p:val>
                                        </p:tav>
                                        <p:tav tm="100000">
                                          <p:val>
                                            <p:strVal val="#ppt_y"/>
                                          </p:val>
                                        </p:tav>
                                      </p:tavLst>
                                    </p:anim>
                                  </p:childTnLst>
                                </p:cTn>
                              </p:par>
                              <p:par>
                                <p:cTn id="26" presetID="42" presetClass="entr" presetSubtype="0" fill="hold" nodeType="withEffect">
                                  <p:stCondLst>
                                    <p:cond delay="0"/>
                                  </p:stCondLst>
                                  <p:childTnLst>
                                    <p:set>
                                      <p:cBhvr>
                                        <p:cTn id="27" dur="1" fill="hold">
                                          <p:stCondLst>
                                            <p:cond delay="0"/>
                                          </p:stCondLst>
                                        </p:cTn>
                                        <p:tgtEl>
                                          <p:spTgt spid="20">
                                            <p:txEl>
                                              <p:pRg st="5" end="5"/>
                                            </p:txEl>
                                          </p:spTgt>
                                        </p:tgtEl>
                                        <p:attrNameLst>
                                          <p:attrName>style.visibility</p:attrName>
                                        </p:attrNameLst>
                                      </p:cBhvr>
                                      <p:to>
                                        <p:strVal val="visible"/>
                                      </p:to>
                                    </p:set>
                                    <p:animEffect transition="in" filter="fade">
                                      <p:cBhvr>
                                        <p:cTn id="28" dur="1000"/>
                                        <p:tgtEl>
                                          <p:spTgt spid="20">
                                            <p:txEl>
                                              <p:pRg st="5" end="5"/>
                                            </p:txEl>
                                          </p:spTgt>
                                        </p:tgtEl>
                                      </p:cBhvr>
                                    </p:animEffect>
                                    <p:anim calcmode="lin" valueType="num">
                                      <p:cBhvr>
                                        <p:cTn id="29" dur="1000" fill="hold"/>
                                        <p:tgtEl>
                                          <p:spTgt spid="20">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20">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مستطيل مستدير الزوايا 15">
            <a:extLst>
              <a:ext uri="{FF2B5EF4-FFF2-40B4-BE49-F238E27FC236}">
                <a16:creationId xmlns:a16="http://schemas.microsoft.com/office/drawing/2014/main" id="{C7CA628E-402E-4ECD-83CD-2C5BD377C6C5}"/>
              </a:ext>
            </a:extLst>
          </p:cNvPr>
          <p:cNvSpPr/>
          <p:nvPr/>
        </p:nvSpPr>
        <p:spPr>
          <a:xfrm>
            <a:off x="262496" y="1733082"/>
            <a:ext cx="9613408" cy="4621744"/>
          </a:xfrm>
          <a:prstGeom prst="roundRect">
            <a:avLst>
              <a:gd name="adj" fmla="val 1416"/>
            </a:avLst>
          </a:prstGeom>
          <a:solidFill>
            <a:srgbClr val="BFD4DF"/>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t"/>
          <a:lstStyle/>
          <a:p>
            <a:pPr marL="0" marR="0" algn="ctr">
              <a:spcBef>
                <a:spcPts val="0"/>
              </a:spcBef>
              <a:spcAft>
                <a:spcPts val="0"/>
              </a:spcAft>
            </a:pPr>
            <a:endParaRPr lang="en-US" sz="1800" dirty="0">
              <a:ln>
                <a:noFill/>
              </a:ln>
              <a:solidFill>
                <a:srgbClr val="002060"/>
              </a:solidFill>
              <a:effectLst>
                <a:outerShdw blurRad="38100" dist="19050" dir="2700000" algn="tl">
                  <a:schemeClr val="dk1">
                    <a:alpha val="40000"/>
                  </a:schemeClr>
                </a:outerShdw>
              </a:effectLst>
              <a:latin typeface="Arial Black" panose="020B0A04020102020204" pitchFamily="34" charset="0"/>
              <a:ea typeface="Times New Roman" panose="02020603050405020304" pitchFamily="18" charset="0"/>
            </a:endParaRPr>
          </a:p>
          <a:p>
            <a:pPr marL="0" marR="0" algn="ctr">
              <a:spcBef>
                <a:spcPts val="0"/>
              </a:spcBef>
              <a:spcAft>
                <a:spcPts val="0"/>
              </a:spcAft>
            </a:pPr>
            <a:endParaRPr lang="en-US" dirty="0">
              <a:solidFill>
                <a:srgbClr val="002060"/>
              </a:solidFill>
              <a:effectLst>
                <a:outerShdw blurRad="38100" dist="19050" dir="2700000" algn="tl">
                  <a:schemeClr val="dk1">
                    <a:alpha val="40000"/>
                  </a:schemeClr>
                </a:outerShdw>
              </a:effectLst>
              <a:latin typeface="Arial Black" panose="020B0A04020102020204" pitchFamily="34" charset="0"/>
              <a:ea typeface="Times New Roman" panose="02020603050405020304" pitchFamily="18" charset="0"/>
            </a:endParaRPr>
          </a:p>
          <a:p>
            <a:pPr marL="0" marR="0">
              <a:spcBef>
                <a:spcPts val="0"/>
              </a:spcBef>
              <a:spcAft>
                <a:spcPts val="0"/>
              </a:spcAft>
            </a:pPr>
            <a:r>
              <a:rPr lang="en-US" sz="2000" dirty="0">
                <a:ln>
                  <a:noFill/>
                </a:ln>
                <a:solidFill>
                  <a:srgbClr val="002060"/>
                </a:solidFill>
                <a:effectLst>
                  <a:outerShdw blurRad="38100" dist="19050" dir="2700000" algn="tl">
                    <a:schemeClr val="dk1">
                      <a:alpha val="40000"/>
                    </a:schemeClr>
                  </a:outerShdw>
                </a:effectLst>
                <a:latin typeface="Arial Black" panose="020B0A04020102020204" pitchFamily="34" charset="0"/>
                <a:ea typeface="Times New Roman" panose="02020603050405020304" pitchFamily="18" charset="0"/>
              </a:rPr>
              <a:t>5-2-1: Gross Profit Margin %</a:t>
            </a:r>
          </a:p>
          <a:p>
            <a:pPr marL="0" marR="0" algn="ctr" rtl="0">
              <a:lnSpc>
                <a:spcPct val="130000"/>
              </a:lnSpc>
              <a:spcBef>
                <a:spcPts val="0"/>
              </a:spcBef>
              <a:spcAft>
                <a:spcPts val="0"/>
              </a:spcAft>
              <a:tabLst>
                <a:tab pos="2971800" algn="ctr"/>
              </a:tabLst>
            </a:pPr>
            <a:endParaRPr lang="en-US" sz="2000" b="1" dirty="0">
              <a:solidFill>
                <a:srgbClr val="002060"/>
              </a:solidFill>
              <a:latin typeface="Times New Roman" panose="02020603050405020304" pitchFamily="18" charset="0"/>
              <a:ea typeface="Calibri" panose="020F0502020204030204" pitchFamily="34" charset="0"/>
              <a:cs typeface="Times New Roman" panose="02020603050405020304" pitchFamily="18" charset="0"/>
            </a:endParaRPr>
          </a:p>
          <a:p>
            <a:pPr marL="0" marR="0" rtl="0">
              <a:lnSpc>
                <a:spcPct val="130000"/>
              </a:lnSpc>
              <a:spcBef>
                <a:spcPts val="0"/>
              </a:spcBef>
              <a:spcAft>
                <a:spcPts val="0"/>
              </a:spcAft>
              <a:tabLst>
                <a:tab pos="2971800" algn="ctr"/>
              </a:tabLst>
            </a:pP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endParaRPr lang="en-US" sz="2000" dirty="0">
              <a:effectLst/>
              <a:latin typeface="Times New Roman" panose="02020603050405020304" pitchFamily="18" charset="0"/>
              <a:ea typeface="Times New Roman" panose="02020603050405020304" pitchFamily="18" charset="0"/>
            </a:endParaRPr>
          </a:p>
        </p:txBody>
      </p:sp>
      <p:grpSp>
        <p:nvGrpSpPr>
          <p:cNvPr id="29" name="Shape 631">
            <a:extLst>
              <a:ext uri="{FF2B5EF4-FFF2-40B4-BE49-F238E27FC236}">
                <a16:creationId xmlns:a16="http://schemas.microsoft.com/office/drawing/2014/main" id="{9DE0399B-6A40-495E-B773-BA7B46FB702D}"/>
              </a:ext>
            </a:extLst>
          </p:cNvPr>
          <p:cNvGrpSpPr/>
          <p:nvPr/>
        </p:nvGrpSpPr>
        <p:grpSpPr>
          <a:xfrm flipH="1">
            <a:off x="303082" y="399185"/>
            <a:ext cx="827524" cy="848823"/>
            <a:chOff x="5961125" y="1623900"/>
            <a:chExt cx="427450" cy="448175"/>
          </a:xfrm>
          <a:solidFill>
            <a:srgbClr val="7030A0"/>
          </a:solidFill>
        </p:grpSpPr>
        <p:sp>
          <p:nvSpPr>
            <p:cNvPr id="30" name="Shape 632">
              <a:extLst>
                <a:ext uri="{FF2B5EF4-FFF2-40B4-BE49-F238E27FC236}">
                  <a16:creationId xmlns:a16="http://schemas.microsoft.com/office/drawing/2014/main" id="{8DB2B578-EBFB-49B2-A74B-ADFD83430321}"/>
                </a:ext>
              </a:extLst>
            </p:cNvPr>
            <p:cNvSpPr/>
            <p:nvPr/>
          </p:nvSpPr>
          <p:spPr>
            <a:xfrm>
              <a:off x="5961125" y="1678700"/>
              <a:ext cx="376925" cy="376925"/>
            </a:xfrm>
            <a:custGeom>
              <a:avLst/>
              <a:gdLst/>
              <a:ahLst/>
              <a:cxnLst/>
              <a:rect l="0" t="0" r="0" b="0"/>
              <a:pathLst>
                <a:path w="15077" h="15077" fill="none" extrusionOk="0">
                  <a:moveTo>
                    <a:pt x="11813" y="1340"/>
                  </a:moveTo>
                  <a:lnTo>
                    <a:pt x="11813" y="1340"/>
                  </a:lnTo>
                  <a:lnTo>
                    <a:pt x="11350" y="1024"/>
                  </a:lnTo>
                  <a:lnTo>
                    <a:pt x="10863" y="780"/>
                  </a:lnTo>
                  <a:lnTo>
                    <a:pt x="10351" y="537"/>
                  </a:lnTo>
                  <a:lnTo>
                    <a:pt x="9816" y="342"/>
                  </a:lnTo>
                  <a:lnTo>
                    <a:pt x="9280" y="196"/>
                  </a:lnTo>
                  <a:lnTo>
                    <a:pt x="8720" y="98"/>
                  </a:lnTo>
                  <a:lnTo>
                    <a:pt x="8135" y="25"/>
                  </a:lnTo>
                  <a:lnTo>
                    <a:pt x="7551" y="1"/>
                  </a:lnTo>
                  <a:lnTo>
                    <a:pt x="7551" y="1"/>
                  </a:lnTo>
                  <a:lnTo>
                    <a:pt x="7161" y="1"/>
                  </a:lnTo>
                  <a:lnTo>
                    <a:pt x="6771" y="50"/>
                  </a:lnTo>
                  <a:lnTo>
                    <a:pt x="6406" y="98"/>
                  </a:lnTo>
                  <a:lnTo>
                    <a:pt x="6041" y="147"/>
                  </a:lnTo>
                  <a:lnTo>
                    <a:pt x="5675" y="244"/>
                  </a:lnTo>
                  <a:lnTo>
                    <a:pt x="5310" y="342"/>
                  </a:lnTo>
                  <a:lnTo>
                    <a:pt x="4969" y="464"/>
                  </a:lnTo>
                  <a:lnTo>
                    <a:pt x="4628" y="585"/>
                  </a:lnTo>
                  <a:lnTo>
                    <a:pt x="4287" y="731"/>
                  </a:lnTo>
                  <a:lnTo>
                    <a:pt x="3970" y="902"/>
                  </a:lnTo>
                  <a:lnTo>
                    <a:pt x="3654" y="1097"/>
                  </a:lnTo>
                  <a:lnTo>
                    <a:pt x="3337" y="1292"/>
                  </a:lnTo>
                  <a:lnTo>
                    <a:pt x="3045" y="1486"/>
                  </a:lnTo>
                  <a:lnTo>
                    <a:pt x="2753" y="1730"/>
                  </a:lnTo>
                  <a:lnTo>
                    <a:pt x="2485" y="1949"/>
                  </a:lnTo>
                  <a:lnTo>
                    <a:pt x="2217" y="2217"/>
                  </a:lnTo>
                  <a:lnTo>
                    <a:pt x="1973" y="2461"/>
                  </a:lnTo>
                  <a:lnTo>
                    <a:pt x="1730" y="2753"/>
                  </a:lnTo>
                  <a:lnTo>
                    <a:pt x="1510" y="3021"/>
                  </a:lnTo>
                  <a:lnTo>
                    <a:pt x="1291" y="3313"/>
                  </a:lnTo>
                  <a:lnTo>
                    <a:pt x="1096" y="3630"/>
                  </a:lnTo>
                  <a:lnTo>
                    <a:pt x="926" y="3946"/>
                  </a:lnTo>
                  <a:lnTo>
                    <a:pt x="755" y="4263"/>
                  </a:lnTo>
                  <a:lnTo>
                    <a:pt x="609" y="4604"/>
                  </a:lnTo>
                  <a:lnTo>
                    <a:pt x="463" y="4945"/>
                  </a:lnTo>
                  <a:lnTo>
                    <a:pt x="341" y="5286"/>
                  </a:lnTo>
                  <a:lnTo>
                    <a:pt x="244" y="5651"/>
                  </a:lnTo>
                  <a:lnTo>
                    <a:pt x="171" y="6016"/>
                  </a:lnTo>
                  <a:lnTo>
                    <a:pt x="98" y="6382"/>
                  </a:lnTo>
                  <a:lnTo>
                    <a:pt x="49" y="6771"/>
                  </a:lnTo>
                  <a:lnTo>
                    <a:pt x="25" y="7137"/>
                  </a:lnTo>
                  <a:lnTo>
                    <a:pt x="0" y="7526"/>
                  </a:lnTo>
                  <a:lnTo>
                    <a:pt x="0" y="7526"/>
                  </a:lnTo>
                  <a:lnTo>
                    <a:pt x="25" y="7916"/>
                  </a:lnTo>
                  <a:lnTo>
                    <a:pt x="49" y="8306"/>
                  </a:lnTo>
                  <a:lnTo>
                    <a:pt x="98" y="8671"/>
                  </a:lnTo>
                  <a:lnTo>
                    <a:pt x="171" y="9061"/>
                  </a:lnTo>
                  <a:lnTo>
                    <a:pt x="244" y="9426"/>
                  </a:lnTo>
                  <a:lnTo>
                    <a:pt x="341" y="9767"/>
                  </a:lnTo>
                  <a:lnTo>
                    <a:pt x="463" y="10132"/>
                  </a:lnTo>
                  <a:lnTo>
                    <a:pt x="609" y="10473"/>
                  </a:lnTo>
                  <a:lnTo>
                    <a:pt x="755" y="10790"/>
                  </a:lnTo>
                  <a:lnTo>
                    <a:pt x="926" y="11131"/>
                  </a:lnTo>
                  <a:lnTo>
                    <a:pt x="1096" y="11448"/>
                  </a:lnTo>
                  <a:lnTo>
                    <a:pt x="1291" y="11740"/>
                  </a:lnTo>
                  <a:lnTo>
                    <a:pt x="1510" y="12032"/>
                  </a:lnTo>
                  <a:lnTo>
                    <a:pt x="1730" y="12324"/>
                  </a:lnTo>
                  <a:lnTo>
                    <a:pt x="1973" y="12592"/>
                  </a:lnTo>
                  <a:lnTo>
                    <a:pt x="2217" y="12860"/>
                  </a:lnTo>
                  <a:lnTo>
                    <a:pt x="2485" y="13104"/>
                  </a:lnTo>
                  <a:lnTo>
                    <a:pt x="2753" y="13347"/>
                  </a:lnTo>
                  <a:lnTo>
                    <a:pt x="3045" y="13567"/>
                  </a:lnTo>
                  <a:lnTo>
                    <a:pt x="3337" y="13786"/>
                  </a:lnTo>
                  <a:lnTo>
                    <a:pt x="3654" y="13981"/>
                  </a:lnTo>
                  <a:lnTo>
                    <a:pt x="3970" y="14151"/>
                  </a:lnTo>
                  <a:lnTo>
                    <a:pt x="4287" y="14322"/>
                  </a:lnTo>
                  <a:lnTo>
                    <a:pt x="4628" y="14468"/>
                  </a:lnTo>
                  <a:lnTo>
                    <a:pt x="4969" y="14614"/>
                  </a:lnTo>
                  <a:lnTo>
                    <a:pt x="5310" y="14736"/>
                  </a:lnTo>
                  <a:lnTo>
                    <a:pt x="5675" y="14833"/>
                  </a:lnTo>
                  <a:lnTo>
                    <a:pt x="6041" y="14906"/>
                  </a:lnTo>
                  <a:lnTo>
                    <a:pt x="6406" y="14979"/>
                  </a:lnTo>
                  <a:lnTo>
                    <a:pt x="6771" y="15028"/>
                  </a:lnTo>
                  <a:lnTo>
                    <a:pt x="7161" y="15052"/>
                  </a:lnTo>
                  <a:lnTo>
                    <a:pt x="7551" y="15077"/>
                  </a:lnTo>
                  <a:lnTo>
                    <a:pt x="7551" y="15077"/>
                  </a:lnTo>
                  <a:lnTo>
                    <a:pt x="7940" y="15052"/>
                  </a:lnTo>
                  <a:lnTo>
                    <a:pt x="8306" y="15028"/>
                  </a:lnTo>
                  <a:lnTo>
                    <a:pt x="8695" y="14979"/>
                  </a:lnTo>
                  <a:lnTo>
                    <a:pt x="9061" y="14906"/>
                  </a:lnTo>
                  <a:lnTo>
                    <a:pt x="9426" y="14833"/>
                  </a:lnTo>
                  <a:lnTo>
                    <a:pt x="9791" y="14736"/>
                  </a:lnTo>
                  <a:lnTo>
                    <a:pt x="10132" y="14614"/>
                  </a:lnTo>
                  <a:lnTo>
                    <a:pt x="10473" y="14468"/>
                  </a:lnTo>
                  <a:lnTo>
                    <a:pt x="10814" y="14322"/>
                  </a:lnTo>
                  <a:lnTo>
                    <a:pt x="11131" y="14151"/>
                  </a:lnTo>
                  <a:lnTo>
                    <a:pt x="11447" y="13981"/>
                  </a:lnTo>
                  <a:lnTo>
                    <a:pt x="11764" y="13786"/>
                  </a:lnTo>
                  <a:lnTo>
                    <a:pt x="12056" y="13567"/>
                  </a:lnTo>
                  <a:lnTo>
                    <a:pt x="12348" y="13347"/>
                  </a:lnTo>
                  <a:lnTo>
                    <a:pt x="12616" y="13104"/>
                  </a:lnTo>
                  <a:lnTo>
                    <a:pt x="12884" y="12860"/>
                  </a:lnTo>
                  <a:lnTo>
                    <a:pt x="13128" y="12592"/>
                  </a:lnTo>
                  <a:lnTo>
                    <a:pt x="13371" y="12324"/>
                  </a:lnTo>
                  <a:lnTo>
                    <a:pt x="13591" y="12032"/>
                  </a:lnTo>
                  <a:lnTo>
                    <a:pt x="13785" y="11740"/>
                  </a:lnTo>
                  <a:lnTo>
                    <a:pt x="13980" y="11448"/>
                  </a:lnTo>
                  <a:lnTo>
                    <a:pt x="14175" y="11131"/>
                  </a:lnTo>
                  <a:lnTo>
                    <a:pt x="14346" y="10790"/>
                  </a:lnTo>
                  <a:lnTo>
                    <a:pt x="14492" y="10473"/>
                  </a:lnTo>
                  <a:lnTo>
                    <a:pt x="14613" y="10132"/>
                  </a:lnTo>
                  <a:lnTo>
                    <a:pt x="14735" y="9767"/>
                  </a:lnTo>
                  <a:lnTo>
                    <a:pt x="14857" y="9426"/>
                  </a:lnTo>
                  <a:lnTo>
                    <a:pt x="14930" y="9061"/>
                  </a:lnTo>
                  <a:lnTo>
                    <a:pt x="15003" y="8671"/>
                  </a:lnTo>
                  <a:lnTo>
                    <a:pt x="15052" y="8306"/>
                  </a:lnTo>
                  <a:lnTo>
                    <a:pt x="15076" y="7916"/>
                  </a:lnTo>
                  <a:lnTo>
                    <a:pt x="15076" y="7526"/>
                  </a:lnTo>
                  <a:lnTo>
                    <a:pt x="15076" y="7526"/>
                  </a:lnTo>
                  <a:lnTo>
                    <a:pt x="15052" y="6918"/>
                  </a:lnTo>
                  <a:lnTo>
                    <a:pt x="14979" y="6309"/>
                  </a:lnTo>
                  <a:lnTo>
                    <a:pt x="14857" y="5724"/>
                  </a:lnTo>
                  <a:lnTo>
                    <a:pt x="14687" y="5164"/>
                  </a:lnTo>
                  <a:lnTo>
                    <a:pt x="14492" y="4604"/>
                  </a:lnTo>
                  <a:lnTo>
                    <a:pt x="14248" y="4068"/>
                  </a:lnTo>
                  <a:lnTo>
                    <a:pt x="13956" y="3581"/>
                  </a:lnTo>
                  <a:lnTo>
                    <a:pt x="13615" y="3094"/>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solidFill>
                  <a:schemeClr val="accent2"/>
                </a:solidFill>
              </a:endParaRPr>
            </a:p>
          </p:txBody>
        </p:sp>
        <p:sp>
          <p:nvSpPr>
            <p:cNvPr id="31" name="Shape 633">
              <a:extLst>
                <a:ext uri="{FF2B5EF4-FFF2-40B4-BE49-F238E27FC236}">
                  <a16:creationId xmlns:a16="http://schemas.microsoft.com/office/drawing/2014/main" id="{A7E0F7CD-81DA-4CE7-AFE9-AFC01237AB36}"/>
                </a:ext>
              </a:extLst>
            </p:cNvPr>
            <p:cNvSpPr/>
            <p:nvPr/>
          </p:nvSpPr>
          <p:spPr>
            <a:xfrm>
              <a:off x="6009825" y="1727425"/>
              <a:ext cx="279500" cy="279500"/>
            </a:xfrm>
            <a:custGeom>
              <a:avLst/>
              <a:gdLst/>
              <a:ahLst/>
              <a:cxnLst/>
              <a:rect l="0" t="0" r="0" b="0"/>
              <a:pathLst>
                <a:path w="11180" h="11180" fill="none" extrusionOk="0">
                  <a:moveTo>
                    <a:pt x="10181" y="2387"/>
                  </a:moveTo>
                  <a:lnTo>
                    <a:pt x="10181" y="2387"/>
                  </a:lnTo>
                  <a:lnTo>
                    <a:pt x="10400" y="2728"/>
                  </a:lnTo>
                  <a:lnTo>
                    <a:pt x="10595" y="3093"/>
                  </a:lnTo>
                  <a:lnTo>
                    <a:pt x="10766" y="3483"/>
                  </a:lnTo>
                  <a:lnTo>
                    <a:pt x="10912" y="3873"/>
                  </a:lnTo>
                  <a:lnTo>
                    <a:pt x="11034" y="4287"/>
                  </a:lnTo>
                  <a:lnTo>
                    <a:pt x="11107" y="4701"/>
                  </a:lnTo>
                  <a:lnTo>
                    <a:pt x="11180" y="5139"/>
                  </a:lnTo>
                  <a:lnTo>
                    <a:pt x="11180" y="5577"/>
                  </a:lnTo>
                  <a:lnTo>
                    <a:pt x="11180" y="5577"/>
                  </a:lnTo>
                  <a:lnTo>
                    <a:pt x="11155" y="6162"/>
                  </a:lnTo>
                  <a:lnTo>
                    <a:pt x="11082" y="6722"/>
                  </a:lnTo>
                  <a:lnTo>
                    <a:pt x="10936" y="7234"/>
                  </a:lnTo>
                  <a:lnTo>
                    <a:pt x="10741" y="7769"/>
                  </a:lnTo>
                  <a:lnTo>
                    <a:pt x="10522" y="8257"/>
                  </a:lnTo>
                  <a:lnTo>
                    <a:pt x="10230" y="8695"/>
                  </a:lnTo>
                  <a:lnTo>
                    <a:pt x="9913" y="9133"/>
                  </a:lnTo>
                  <a:lnTo>
                    <a:pt x="9548" y="9523"/>
                  </a:lnTo>
                  <a:lnTo>
                    <a:pt x="9158" y="9888"/>
                  </a:lnTo>
                  <a:lnTo>
                    <a:pt x="8720" y="10205"/>
                  </a:lnTo>
                  <a:lnTo>
                    <a:pt x="8257" y="10497"/>
                  </a:lnTo>
                  <a:lnTo>
                    <a:pt x="7770" y="10741"/>
                  </a:lnTo>
                  <a:lnTo>
                    <a:pt x="7259" y="10911"/>
                  </a:lnTo>
                  <a:lnTo>
                    <a:pt x="6723" y="11057"/>
                  </a:lnTo>
                  <a:lnTo>
                    <a:pt x="6163" y="11155"/>
                  </a:lnTo>
                  <a:lnTo>
                    <a:pt x="5603" y="11179"/>
                  </a:lnTo>
                  <a:lnTo>
                    <a:pt x="5603" y="11179"/>
                  </a:lnTo>
                  <a:lnTo>
                    <a:pt x="5018" y="11155"/>
                  </a:lnTo>
                  <a:lnTo>
                    <a:pt x="4482" y="11057"/>
                  </a:lnTo>
                  <a:lnTo>
                    <a:pt x="3946" y="10911"/>
                  </a:lnTo>
                  <a:lnTo>
                    <a:pt x="3435" y="10741"/>
                  </a:lnTo>
                  <a:lnTo>
                    <a:pt x="2948" y="10497"/>
                  </a:lnTo>
                  <a:lnTo>
                    <a:pt x="2485" y="10205"/>
                  </a:lnTo>
                  <a:lnTo>
                    <a:pt x="2047" y="9888"/>
                  </a:lnTo>
                  <a:lnTo>
                    <a:pt x="1657" y="9523"/>
                  </a:lnTo>
                  <a:lnTo>
                    <a:pt x="1292" y="9133"/>
                  </a:lnTo>
                  <a:lnTo>
                    <a:pt x="975" y="8695"/>
                  </a:lnTo>
                  <a:lnTo>
                    <a:pt x="683" y="8257"/>
                  </a:lnTo>
                  <a:lnTo>
                    <a:pt x="464" y="7769"/>
                  </a:lnTo>
                  <a:lnTo>
                    <a:pt x="269" y="7234"/>
                  </a:lnTo>
                  <a:lnTo>
                    <a:pt x="123" y="6722"/>
                  </a:lnTo>
                  <a:lnTo>
                    <a:pt x="50" y="6162"/>
                  </a:lnTo>
                  <a:lnTo>
                    <a:pt x="1" y="5577"/>
                  </a:lnTo>
                  <a:lnTo>
                    <a:pt x="1" y="5577"/>
                  </a:lnTo>
                  <a:lnTo>
                    <a:pt x="50" y="5017"/>
                  </a:lnTo>
                  <a:lnTo>
                    <a:pt x="123" y="4457"/>
                  </a:lnTo>
                  <a:lnTo>
                    <a:pt x="269" y="3921"/>
                  </a:lnTo>
                  <a:lnTo>
                    <a:pt x="464" y="3410"/>
                  </a:lnTo>
                  <a:lnTo>
                    <a:pt x="683" y="2923"/>
                  </a:lnTo>
                  <a:lnTo>
                    <a:pt x="975" y="2460"/>
                  </a:lnTo>
                  <a:lnTo>
                    <a:pt x="1292" y="2046"/>
                  </a:lnTo>
                  <a:lnTo>
                    <a:pt x="1657" y="1632"/>
                  </a:lnTo>
                  <a:lnTo>
                    <a:pt x="2047" y="1267"/>
                  </a:lnTo>
                  <a:lnTo>
                    <a:pt x="2485" y="950"/>
                  </a:lnTo>
                  <a:lnTo>
                    <a:pt x="2948" y="682"/>
                  </a:lnTo>
                  <a:lnTo>
                    <a:pt x="3435" y="439"/>
                  </a:lnTo>
                  <a:lnTo>
                    <a:pt x="3946" y="244"/>
                  </a:lnTo>
                  <a:lnTo>
                    <a:pt x="4482" y="122"/>
                  </a:lnTo>
                  <a:lnTo>
                    <a:pt x="5018" y="25"/>
                  </a:lnTo>
                  <a:lnTo>
                    <a:pt x="5603" y="0"/>
                  </a:lnTo>
                  <a:lnTo>
                    <a:pt x="5603" y="0"/>
                  </a:lnTo>
                  <a:lnTo>
                    <a:pt x="6041" y="25"/>
                  </a:lnTo>
                  <a:lnTo>
                    <a:pt x="6479" y="73"/>
                  </a:lnTo>
                  <a:lnTo>
                    <a:pt x="6893" y="146"/>
                  </a:lnTo>
                  <a:lnTo>
                    <a:pt x="7307" y="268"/>
                  </a:lnTo>
                  <a:lnTo>
                    <a:pt x="7697" y="414"/>
                  </a:lnTo>
                  <a:lnTo>
                    <a:pt x="8087" y="585"/>
                  </a:lnTo>
                  <a:lnTo>
                    <a:pt x="8452" y="780"/>
                  </a:lnTo>
                  <a:lnTo>
                    <a:pt x="8793" y="999"/>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dirty="0">
                <a:solidFill>
                  <a:schemeClr val="accent2"/>
                </a:solidFill>
              </a:endParaRPr>
            </a:p>
          </p:txBody>
        </p:sp>
        <p:sp>
          <p:nvSpPr>
            <p:cNvPr id="32" name="Shape 634">
              <a:extLst>
                <a:ext uri="{FF2B5EF4-FFF2-40B4-BE49-F238E27FC236}">
                  <a16:creationId xmlns:a16="http://schemas.microsoft.com/office/drawing/2014/main" id="{8C63DF95-20CA-45C3-B9C8-3978774FAE2C}"/>
                </a:ext>
              </a:extLst>
            </p:cNvPr>
            <p:cNvSpPr/>
            <p:nvPr/>
          </p:nvSpPr>
          <p:spPr>
            <a:xfrm>
              <a:off x="6107250" y="1824850"/>
              <a:ext cx="84650" cy="84650"/>
            </a:xfrm>
            <a:custGeom>
              <a:avLst/>
              <a:gdLst/>
              <a:ahLst/>
              <a:cxnLst/>
              <a:rect l="0" t="0" r="0" b="0"/>
              <a:pathLst>
                <a:path w="3386" h="3386" fill="none" extrusionOk="0">
                  <a:moveTo>
                    <a:pt x="3362" y="1388"/>
                  </a:moveTo>
                  <a:lnTo>
                    <a:pt x="3362" y="1388"/>
                  </a:lnTo>
                  <a:lnTo>
                    <a:pt x="3386" y="1680"/>
                  </a:lnTo>
                  <a:lnTo>
                    <a:pt x="3386" y="1680"/>
                  </a:lnTo>
                  <a:lnTo>
                    <a:pt x="3386" y="1851"/>
                  </a:lnTo>
                  <a:lnTo>
                    <a:pt x="3362" y="2021"/>
                  </a:lnTo>
                  <a:lnTo>
                    <a:pt x="3313" y="2192"/>
                  </a:lnTo>
                  <a:lnTo>
                    <a:pt x="3264" y="2338"/>
                  </a:lnTo>
                  <a:lnTo>
                    <a:pt x="3191" y="2484"/>
                  </a:lnTo>
                  <a:lnTo>
                    <a:pt x="3118" y="2630"/>
                  </a:lnTo>
                  <a:lnTo>
                    <a:pt x="3021" y="2776"/>
                  </a:lnTo>
                  <a:lnTo>
                    <a:pt x="2899" y="2898"/>
                  </a:lnTo>
                  <a:lnTo>
                    <a:pt x="2777" y="2996"/>
                  </a:lnTo>
                  <a:lnTo>
                    <a:pt x="2655" y="3093"/>
                  </a:lnTo>
                  <a:lnTo>
                    <a:pt x="2509" y="3191"/>
                  </a:lnTo>
                  <a:lnTo>
                    <a:pt x="2363" y="3239"/>
                  </a:lnTo>
                  <a:lnTo>
                    <a:pt x="2217" y="3312"/>
                  </a:lnTo>
                  <a:lnTo>
                    <a:pt x="2046" y="3337"/>
                  </a:lnTo>
                  <a:lnTo>
                    <a:pt x="1876" y="3385"/>
                  </a:lnTo>
                  <a:lnTo>
                    <a:pt x="1706" y="3385"/>
                  </a:lnTo>
                  <a:lnTo>
                    <a:pt x="1706" y="3385"/>
                  </a:lnTo>
                  <a:lnTo>
                    <a:pt x="1535" y="3385"/>
                  </a:lnTo>
                  <a:lnTo>
                    <a:pt x="1365" y="3337"/>
                  </a:lnTo>
                  <a:lnTo>
                    <a:pt x="1194" y="3312"/>
                  </a:lnTo>
                  <a:lnTo>
                    <a:pt x="1048" y="3239"/>
                  </a:lnTo>
                  <a:lnTo>
                    <a:pt x="902" y="3191"/>
                  </a:lnTo>
                  <a:lnTo>
                    <a:pt x="756" y="3093"/>
                  </a:lnTo>
                  <a:lnTo>
                    <a:pt x="634" y="2996"/>
                  </a:lnTo>
                  <a:lnTo>
                    <a:pt x="512" y="2898"/>
                  </a:lnTo>
                  <a:lnTo>
                    <a:pt x="390" y="2776"/>
                  </a:lnTo>
                  <a:lnTo>
                    <a:pt x="293" y="2630"/>
                  </a:lnTo>
                  <a:lnTo>
                    <a:pt x="220" y="2484"/>
                  </a:lnTo>
                  <a:lnTo>
                    <a:pt x="147" y="2338"/>
                  </a:lnTo>
                  <a:lnTo>
                    <a:pt x="74" y="2192"/>
                  </a:lnTo>
                  <a:lnTo>
                    <a:pt x="49" y="2021"/>
                  </a:lnTo>
                  <a:lnTo>
                    <a:pt x="25" y="1851"/>
                  </a:lnTo>
                  <a:lnTo>
                    <a:pt x="1" y="1680"/>
                  </a:lnTo>
                  <a:lnTo>
                    <a:pt x="1" y="1680"/>
                  </a:lnTo>
                  <a:lnTo>
                    <a:pt x="25" y="1510"/>
                  </a:lnTo>
                  <a:lnTo>
                    <a:pt x="49" y="1340"/>
                  </a:lnTo>
                  <a:lnTo>
                    <a:pt x="74" y="1193"/>
                  </a:lnTo>
                  <a:lnTo>
                    <a:pt x="147" y="1023"/>
                  </a:lnTo>
                  <a:lnTo>
                    <a:pt x="220" y="877"/>
                  </a:lnTo>
                  <a:lnTo>
                    <a:pt x="293" y="731"/>
                  </a:lnTo>
                  <a:lnTo>
                    <a:pt x="390" y="609"/>
                  </a:lnTo>
                  <a:lnTo>
                    <a:pt x="512" y="487"/>
                  </a:lnTo>
                  <a:lnTo>
                    <a:pt x="634" y="390"/>
                  </a:lnTo>
                  <a:lnTo>
                    <a:pt x="756" y="292"/>
                  </a:lnTo>
                  <a:lnTo>
                    <a:pt x="902" y="195"/>
                  </a:lnTo>
                  <a:lnTo>
                    <a:pt x="1048" y="122"/>
                  </a:lnTo>
                  <a:lnTo>
                    <a:pt x="1194" y="73"/>
                  </a:lnTo>
                  <a:lnTo>
                    <a:pt x="1365" y="24"/>
                  </a:lnTo>
                  <a:lnTo>
                    <a:pt x="1535" y="0"/>
                  </a:lnTo>
                  <a:lnTo>
                    <a:pt x="1706" y="0"/>
                  </a:lnTo>
                  <a:lnTo>
                    <a:pt x="1706" y="0"/>
                  </a:lnTo>
                  <a:lnTo>
                    <a:pt x="1998" y="24"/>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solidFill>
                  <a:schemeClr val="accent2"/>
                </a:solidFill>
              </a:endParaRPr>
            </a:p>
          </p:txBody>
        </p:sp>
        <p:sp>
          <p:nvSpPr>
            <p:cNvPr id="33" name="Shape 635">
              <a:extLst>
                <a:ext uri="{FF2B5EF4-FFF2-40B4-BE49-F238E27FC236}">
                  <a16:creationId xmlns:a16="http://schemas.microsoft.com/office/drawing/2014/main" id="{BC2F4953-4B4C-4B90-BBBA-EE9C42DB550B}"/>
                </a:ext>
              </a:extLst>
            </p:cNvPr>
            <p:cNvSpPr/>
            <p:nvPr/>
          </p:nvSpPr>
          <p:spPr>
            <a:xfrm>
              <a:off x="6058550" y="1776125"/>
              <a:ext cx="182075" cy="182075"/>
            </a:xfrm>
            <a:custGeom>
              <a:avLst/>
              <a:gdLst/>
              <a:ahLst/>
              <a:cxnLst/>
              <a:rect l="0" t="0" r="0" b="0"/>
              <a:pathLst>
                <a:path w="7283" h="7283" fill="none" extrusionOk="0">
                  <a:moveTo>
                    <a:pt x="5431" y="463"/>
                  </a:moveTo>
                  <a:lnTo>
                    <a:pt x="5431" y="463"/>
                  </a:lnTo>
                  <a:lnTo>
                    <a:pt x="5042" y="269"/>
                  </a:lnTo>
                  <a:lnTo>
                    <a:pt x="4823" y="195"/>
                  </a:lnTo>
                  <a:lnTo>
                    <a:pt x="4603" y="122"/>
                  </a:lnTo>
                  <a:lnTo>
                    <a:pt x="4360" y="74"/>
                  </a:lnTo>
                  <a:lnTo>
                    <a:pt x="4141" y="25"/>
                  </a:lnTo>
                  <a:lnTo>
                    <a:pt x="3897" y="1"/>
                  </a:lnTo>
                  <a:lnTo>
                    <a:pt x="3654" y="1"/>
                  </a:lnTo>
                  <a:lnTo>
                    <a:pt x="3654" y="1"/>
                  </a:lnTo>
                  <a:lnTo>
                    <a:pt x="3288" y="25"/>
                  </a:lnTo>
                  <a:lnTo>
                    <a:pt x="2923" y="74"/>
                  </a:lnTo>
                  <a:lnTo>
                    <a:pt x="2558" y="147"/>
                  </a:lnTo>
                  <a:lnTo>
                    <a:pt x="2241" y="293"/>
                  </a:lnTo>
                  <a:lnTo>
                    <a:pt x="1924" y="439"/>
                  </a:lnTo>
                  <a:lnTo>
                    <a:pt x="1608" y="609"/>
                  </a:lnTo>
                  <a:lnTo>
                    <a:pt x="1340" y="829"/>
                  </a:lnTo>
                  <a:lnTo>
                    <a:pt x="1072" y="1072"/>
                  </a:lnTo>
                  <a:lnTo>
                    <a:pt x="828" y="1316"/>
                  </a:lnTo>
                  <a:lnTo>
                    <a:pt x="633" y="1608"/>
                  </a:lnTo>
                  <a:lnTo>
                    <a:pt x="439" y="1900"/>
                  </a:lnTo>
                  <a:lnTo>
                    <a:pt x="293" y="2217"/>
                  </a:lnTo>
                  <a:lnTo>
                    <a:pt x="171" y="2558"/>
                  </a:lnTo>
                  <a:lnTo>
                    <a:pt x="73" y="2899"/>
                  </a:lnTo>
                  <a:lnTo>
                    <a:pt x="25" y="3264"/>
                  </a:lnTo>
                  <a:lnTo>
                    <a:pt x="0" y="3629"/>
                  </a:lnTo>
                  <a:lnTo>
                    <a:pt x="0" y="3629"/>
                  </a:lnTo>
                  <a:lnTo>
                    <a:pt x="25" y="4019"/>
                  </a:lnTo>
                  <a:lnTo>
                    <a:pt x="73" y="4360"/>
                  </a:lnTo>
                  <a:lnTo>
                    <a:pt x="171" y="4725"/>
                  </a:lnTo>
                  <a:lnTo>
                    <a:pt x="293" y="5066"/>
                  </a:lnTo>
                  <a:lnTo>
                    <a:pt x="439" y="5383"/>
                  </a:lnTo>
                  <a:lnTo>
                    <a:pt x="633" y="5675"/>
                  </a:lnTo>
                  <a:lnTo>
                    <a:pt x="828" y="5943"/>
                  </a:lnTo>
                  <a:lnTo>
                    <a:pt x="1072" y="6211"/>
                  </a:lnTo>
                  <a:lnTo>
                    <a:pt x="1340" y="6455"/>
                  </a:lnTo>
                  <a:lnTo>
                    <a:pt x="1608" y="6650"/>
                  </a:lnTo>
                  <a:lnTo>
                    <a:pt x="1924" y="6844"/>
                  </a:lnTo>
                  <a:lnTo>
                    <a:pt x="2241" y="6990"/>
                  </a:lnTo>
                  <a:lnTo>
                    <a:pt x="2558" y="7112"/>
                  </a:lnTo>
                  <a:lnTo>
                    <a:pt x="2923" y="7210"/>
                  </a:lnTo>
                  <a:lnTo>
                    <a:pt x="3288" y="7258"/>
                  </a:lnTo>
                  <a:lnTo>
                    <a:pt x="3654" y="7283"/>
                  </a:lnTo>
                  <a:lnTo>
                    <a:pt x="3654" y="7283"/>
                  </a:lnTo>
                  <a:lnTo>
                    <a:pt x="4019" y="7258"/>
                  </a:lnTo>
                  <a:lnTo>
                    <a:pt x="4384" y="7210"/>
                  </a:lnTo>
                  <a:lnTo>
                    <a:pt x="4725" y="7112"/>
                  </a:lnTo>
                  <a:lnTo>
                    <a:pt x="5066" y="6990"/>
                  </a:lnTo>
                  <a:lnTo>
                    <a:pt x="5383" y="6844"/>
                  </a:lnTo>
                  <a:lnTo>
                    <a:pt x="5675" y="6650"/>
                  </a:lnTo>
                  <a:lnTo>
                    <a:pt x="5967" y="6455"/>
                  </a:lnTo>
                  <a:lnTo>
                    <a:pt x="6235" y="6211"/>
                  </a:lnTo>
                  <a:lnTo>
                    <a:pt x="6454" y="5943"/>
                  </a:lnTo>
                  <a:lnTo>
                    <a:pt x="6674" y="5675"/>
                  </a:lnTo>
                  <a:lnTo>
                    <a:pt x="6844" y="5383"/>
                  </a:lnTo>
                  <a:lnTo>
                    <a:pt x="7014" y="5066"/>
                  </a:lnTo>
                  <a:lnTo>
                    <a:pt x="7136" y="4725"/>
                  </a:lnTo>
                  <a:lnTo>
                    <a:pt x="7209" y="4360"/>
                  </a:lnTo>
                  <a:lnTo>
                    <a:pt x="7282" y="4019"/>
                  </a:lnTo>
                  <a:lnTo>
                    <a:pt x="7282" y="3629"/>
                  </a:lnTo>
                  <a:lnTo>
                    <a:pt x="7282" y="3629"/>
                  </a:lnTo>
                  <a:lnTo>
                    <a:pt x="7282" y="3386"/>
                  </a:lnTo>
                  <a:lnTo>
                    <a:pt x="7258" y="3167"/>
                  </a:lnTo>
                  <a:lnTo>
                    <a:pt x="7234" y="2923"/>
                  </a:lnTo>
                  <a:lnTo>
                    <a:pt x="7161" y="2704"/>
                  </a:lnTo>
                  <a:lnTo>
                    <a:pt x="7112" y="2485"/>
                  </a:lnTo>
                  <a:lnTo>
                    <a:pt x="7014" y="2266"/>
                  </a:lnTo>
                  <a:lnTo>
                    <a:pt x="6820" y="1852"/>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solidFill>
                  <a:schemeClr val="accent2"/>
                </a:solidFill>
              </a:endParaRPr>
            </a:p>
          </p:txBody>
        </p:sp>
        <p:sp>
          <p:nvSpPr>
            <p:cNvPr id="34" name="Shape 636">
              <a:extLst>
                <a:ext uri="{FF2B5EF4-FFF2-40B4-BE49-F238E27FC236}">
                  <a16:creationId xmlns:a16="http://schemas.microsoft.com/office/drawing/2014/main" id="{B909C533-5819-46B5-9B5D-EE88750598EE}"/>
                </a:ext>
              </a:extLst>
            </p:cNvPr>
            <p:cNvSpPr/>
            <p:nvPr/>
          </p:nvSpPr>
          <p:spPr>
            <a:xfrm>
              <a:off x="5971475" y="2001400"/>
              <a:ext cx="74925" cy="70675"/>
            </a:xfrm>
            <a:custGeom>
              <a:avLst/>
              <a:gdLst/>
              <a:ahLst/>
              <a:cxnLst/>
              <a:rect l="0" t="0" r="0" b="0"/>
              <a:pathLst>
                <a:path w="2997" h="2827" fill="none" extrusionOk="0">
                  <a:moveTo>
                    <a:pt x="1462" y="1"/>
                  </a:moveTo>
                  <a:lnTo>
                    <a:pt x="293" y="1170"/>
                  </a:lnTo>
                  <a:lnTo>
                    <a:pt x="293" y="1170"/>
                  </a:lnTo>
                  <a:lnTo>
                    <a:pt x="171" y="1316"/>
                  </a:lnTo>
                  <a:lnTo>
                    <a:pt x="74" y="1487"/>
                  </a:lnTo>
                  <a:lnTo>
                    <a:pt x="25" y="1657"/>
                  </a:lnTo>
                  <a:lnTo>
                    <a:pt x="1" y="1852"/>
                  </a:lnTo>
                  <a:lnTo>
                    <a:pt x="25" y="2047"/>
                  </a:lnTo>
                  <a:lnTo>
                    <a:pt x="74" y="2217"/>
                  </a:lnTo>
                  <a:lnTo>
                    <a:pt x="171" y="2388"/>
                  </a:lnTo>
                  <a:lnTo>
                    <a:pt x="293" y="2534"/>
                  </a:lnTo>
                  <a:lnTo>
                    <a:pt x="293" y="2534"/>
                  </a:lnTo>
                  <a:lnTo>
                    <a:pt x="439" y="2656"/>
                  </a:lnTo>
                  <a:lnTo>
                    <a:pt x="609" y="2753"/>
                  </a:lnTo>
                  <a:lnTo>
                    <a:pt x="804" y="2802"/>
                  </a:lnTo>
                  <a:lnTo>
                    <a:pt x="975" y="2826"/>
                  </a:lnTo>
                  <a:lnTo>
                    <a:pt x="975" y="2826"/>
                  </a:lnTo>
                  <a:lnTo>
                    <a:pt x="1170" y="2802"/>
                  </a:lnTo>
                  <a:lnTo>
                    <a:pt x="1340" y="2753"/>
                  </a:lnTo>
                  <a:lnTo>
                    <a:pt x="1511" y="2656"/>
                  </a:lnTo>
                  <a:lnTo>
                    <a:pt x="1681" y="2534"/>
                  </a:lnTo>
                  <a:lnTo>
                    <a:pt x="2850" y="1365"/>
                  </a:lnTo>
                  <a:lnTo>
                    <a:pt x="2850" y="1365"/>
                  </a:lnTo>
                  <a:lnTo>
                    <a:pt x="2996" y="1194"/>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solidFill>
                  <a:schemeClr val="accent2"/>
                </a:solidFill>
              </a:endParaRPr>
            </a:p>
          </p:txBody>
        </p:sp>
        <p:sp>
          <p:nvSpPr>
            <p:cNvPr id="35" name="Shape 637">
              <a:extLst>
                <a:ext uri="{FF2B5EF4-FFF2-40B4-BE49-F238E27FC236}">
                  <a16:creationId xmlns:a16="http://schemas.microsoft.com/office/drawing/2014/main" id="{B8E44603-02C8-45C3-AFCF-46EBC9134B2A}"/>
                </a:ext>
              </a:extLst>
            </p:cNvPr>
            <p:cNvSpPr/>
            <p:nvPr/>
          </p:nvSpPr>
          <p:spPr>
            <a:xfrm>
              <a:off x="6253375" y="2001400"/>
              <a:ext cx="74325" cy="70675"/>
            </a:xfrm>
            <a:custGeom>
              <a:avLst/>
              <a:gdLst/>
              <a:ahLst/>
              <a:cxnLst/>
              <a:rect l="0" t="0" r="0" b="0"/>
              <a:pathLst>
                <a:path w="2973" h="2827" fill="none" extrusionOk="0">
                  <a:moveTo>
                    <a:pt x="1" y="1194"/>
                  </a:moveTo>
                  <a:lnTo>
                    <a:pt x="1" y="1194"/>
                  </a:lnTo>
                  <a:lnTo>
                    <a:pt x="123" y="1365"/>
                  </a:lnTo>
                  <a:lnTo>
                    <a:pt x="1316" y="2534"/>
                  </a:lnTo>
                  <a:lnTo>
                    <a:pt x="1316" y="2534"/>
                  </a:lnTo>
                  <a:lnTo>
                    <a:pt x="1462" y="2656"/>
                  </a:lnTo>
                  <a:lnTo>
                    <a:pt x="1633" y="2753"/>
                  </a:lnTo>
                  <a:lnTo>
                    <a:pt x="1827" y="2802"/>
                  </a:lnTo>
                  <a:lnTo>
                    <a:pt x="1998" y="2826"/>
                  </a:lnTo>
                  <a:lnTo>
                    <a:pt x="1998" y="2826"/>
                  </a:lnTo>
                  <a:lnTo>
                    <a:pt x="2193" y="2802"/>
                  </a:lnTo>
                  <a:lnTo>
                    <a:pt x="2363" y="2753"/>
                  </a:lnTo>
                  <a:lnTo>
                    <a:pt x="2534" y="2656"/>
                  </a:lnTo>
                  <a:lnTo>
                    <a:pt x="2704" y="2534"/>
                  </a:lnTo>
                  <a:lnTo>
                    <a:pt x="2704" y="2534"/>
                  </a:lnTo>
                  <a:lnTo>
                    <a:pt x="2826" y="2388"/>
                  </a:lnTo>
                  <a:lnTo>
                    <a:pt x="2923" y="2217"/>
                  </a:lnTo>
                  <a:lnTo>
                    <a:pt x="2972" y="2047"/>
                  </a:lnTo>
                  <a:lnTo>
                    <a:pt x="2972" y="1852"/>
                  </a:lnTo>
                  <a:lnTo>
                    <a:pt x="2972" y="1657"/>
                  </a:lnTo>
                  <a:lnTo>
                    <a:pt x="2923" y="1487"/>
                  </a:lnTo>
                  <a:lnTo>
                    <a:pt x="2826" y="1316"/>
                  </a:lnTo>
                  <a:lnTo>
                    <a:pt x="2704" y="1170"/>
                  </a:lnTo>
                  <a:lnTo>
                    <a:pt x="1535" y="1"/>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solidFill>
                  <a:schemeClr val="accent2"/>
                </a:solidFill>
              </a:endParaRPr>
            </a:p>
          </p:txBody>
        </p:sp>
        <p:sp>
          <p:nvSpPr>
            <p:cNvPr id="36" name="Shape 638">
              <a:extLst>
                <a:ext uri="{FF2B5EF4-FFF2-40B4-BE49-F238E27FC236}">
                  <a16:creationId xmlns:a16="http://schemas.microsoft.com/office/drawing/2014/main" id="{F10FA17C-5DE5-44AB-81DB-C83C2A648EC9}"/>
                </a:ext>
              </a:extLst>
            </p:cNvPr>
            <p:cNvSpPr/>
            <p:nvPr/>
          </p:nvSpPr>
          <p:spPr>
            <a:xfrm>
              <a:off x="6137700" y="1623900"/>
              <a:ext cx="250875" cy="255150"/>
            </a:xfrm>
            <a:custGeom>
              <a:avLst/>
              <a:gdLst/>
              <a:ahLst/>
              <a:cxnLst/>
              <a:rect l="0" t="0" r="0" b="0"/>
              <a:pathLst>
                <a:path w="10035" h="10206" fill="none" extrusionOk="0">
                  <a:moveTo>
                    <a:pt x="9718" y="2412"/>
                  </a:moveTo>
                  <a:lnTo>
                    <a:pt x="8671" y="2217"/>
                  </a:lnTo>
                  <a:lnTo>
                    <a:pt x="9694" y="1194"/>
                  </a:lnTo>
                  <a:lnTo>
                    <a:pt x="9694" y="1194"/>
                  </a:lnTo>
                  <a:lnTo>
                    <a:pt x="9767" y="1121"/>
                  </a:lnTo>
                  <a:lnTo>
                    <a:pt x="9815" y="1024"/>
                  </a:lnTo>
                  <a:lnTo>
                    <a:pt x="9840" y="951"/>
                  </a:lnTo>
                  <a:lnTo>
                    <a:pt x="9840" y="853"/>
                  </a:lnTo>
                  <a:lnTo>
                    <a:pt x="9840" y="756"/>
                  </a:lnTo>
                  <a:lnTo>
                    <a:pt x="9815" y="658"/>
                  </a:lnTo>
                  <a:lnTo>
                    <a:pt x="9767" y="585"/>
                  </a:lnTo>
                  <a:lnTo>
                    <a:pt x="9694" y="512"/>
                  </a:lnTo>
                  <a:lnTo>
                    <a:pt x="9694" y="512"/>
                  </a:lnTo>
                  <a:lnTo>
                    <a:pt x="9621" y="439"/>
                  </a:lnTo>
                  <a:lnTo>
                    <a:pt x="9548" y="391"/>
                  </a:lnTo>
                  <a:lnTo>
                    <a:pt x="9450" y="366"/>
                  </a:lnTo>
                  <a:lnTo>
                    <a:pt x="9353" y="366"/>
                  </a:lnTo>
                  <a:lnTo>
                    <a:pt x="9255" y="366"/>
                  </a:lnTo>
                  <a:lnTo>
                    <a:pt x="9182" y="391"/>
                  </a:lnTo>
                  <a:lnTo>
                    <a:pt x="9085" y="439"/>
                  </a:lnTo>
                  <a:lnTo>
                    <a:pt x="9012" y="512"/>
                  </a:lnTo>
                  <a:lnTo>
                    <a:pt x="7867" y="1657"/>
                  </a:lnTo>
                  <a:lnTo>
                    <a:pt x="7867" y="1657"/>
                  </a:lnTo>
                  <a:lnTo>
                    <a:pt x="7818" y="1487"/>
                  </a:lnTo>
                  <a:lnTo>
                    <a:pt x="7599" y="317"/>
                  </a:lnTo>
                  <a:lnTo>
                    <a:pt x="7599" y="317"/>
                  </a:lnTo>
                  <a:lnTo>
                    <a:pt x="7575" y="196"/>
                  </a:lnTo>
                  <a:lnTo>
                    <a:pt x="7526" y="98"/>
                  </a:lnTo>
                  <a:lnTo>
                    <a:pt x="7477" y="50"/>
                  </a:lnTo>
                  <a:lnTo>
                    <a:pt x="7404" y="1"/>
                  </a:lnTo>
                  <a:lnTo>
                    <a:pt x="7331" y="1"/>
                  </a:lnTo>
                  <a:lnTo>
                    <a:pt x="7234" y="25"/>
                  </a:lnTo>
                  <a:lnTo>
                    <a:pt x="7161" y="74"/>
                  </a:lnTo>
                  <a:lnTo>
                    <a:pt x="7063" y="147"/>
                  </a:lnTo>
                  <a:lnTo>
                    <a:pt x="5432" y="1754"/>
                  </a:lnTo>
                  <a:lnTo>
                    <a:pt x="5432" y="1754"/>
                  </a:lnTo>
                  <a:lnTo>
                    <a:pt x="5358" y="1852"/>
                  </a:lnTo>
                  <a:lnTo>
                    <a:pt x="5285" y="1974"/>
                  </a:lnTo>
                  <a:lnTo>
                    <a:pt x="5212" y="2120"/>
                  </a:lnTo>
                  <a:lnTo>
                    <a:pt x="5164" y="2242"/>
                  </a:lnTo>
                  <a:lnTo>
                    <a:pt x="5139" y="2388"/>
                  </a:lnTo>
                  <a:lnTo>
                    <a:pt x="5115" y="2534"/>
                  </a:lnTo>
                  <a:lnTo>
                    <a:pt x="5115" y="2680"/>
                  </a:lnTo>
                  <a:lnTo>
                    <a:pt x="5115" y="2802"/>
                  </a:lnTo>
                  <a:lnTo>
                    <a:pt x="5334" y="3971"/>
                  </a:lnTo>
                  <a:lnTo>
                    <a:pt x="5334" y="3971"/>
                  </a:lnTo>
                  <a:lnTo>
                    <a:pt x="5383" y="4141"/>
                  </a:lnTo>
                  <a:lnTo>
                    <a:pt x="147" y="9378"/>
                  </a:lnTo>
                  <a:lnTo>
                    <a:pt x="147" y="9378"/>
                  </a:lnTo>
                  <a:lnTo>
                    <a:pt x="73" y="9451"/>
                  </a:lnTo>
                  <a:lnTo>
                    <a:pt x="25" y="9548"/>
                  </a:lnTo>
                  <a:lnTo>
                    <a:pt x="0" y="9645"/>
                  </a:lnTo>
                  <a:lnTo>
                    <a:pt x="0" y="9718"/>
                  </a:lnTo>
                  <a:lnTo>
                    <a:pt x="0" y="9816"/>
                  </a:lnTo>
                  <a:lnTo>
                    <a:pt x="25" y="9913"/>
                  </a:lnTo>
                  <a:lnTo>
                    <a:pt x="73" y="9986"/>
                  </a:lnTo>
                  <a:lnTo>
                    <a:pt x="147" y="10059"/>
                  </a:lnTo>
                  <a:lnTo>
                    <a:pt x="147" y="10059"/>
                  </a:lnTo>
                  <a:lnTo>
                    <a:pt x="220" y="10133"/>
                  </a:lnTo>
                  <a:lnTo>
                    <a:pt x="293" y="10181"/>
                  </a:lnTo>
                  <a:lnTo>
                    <a:pt x="390" y="10206"/>
                  </a:lnTo>
                  <a:lnTo>
                    <a:pt x="488" y="10206"/>
                  </a:lnTo>
                  <a:lnTo>
                    <a:pt x="488" y="10206"/>
                  </a:lnTo>
                  <a:lnTo>
                    <a:pt x="585" y="10206"/>
                  </a:lnTo>
                  <a:lnTo>
                    <a:pt x="658" y="10181"/>
                  </a:lnTo>
                  <a:lnTo>
                    <a:pt x="755" y="10133"/>
                  </a:lnTo>
                  <a:lnTo>
                    <a:pt x="828" y="10059"/>
                  </a:lnTo>
                  <a:lnTo>
                    <a:pt x="6187" y="4726"/>
                  </a:lnTo>
                  <a:lnTo>
                    <a:pt x="7234" y="4896"/>
                  </a:lnTo>
                  <a:lnTo>
                    <a:pt x="7234" y="4896"/>
                  </a:lnTo>
                  <a:lnTo>
                    <a:pt x="7356" y="4921"/>
                  </a:lnTo>
                  <a:lnTo>
                    <a:pt x="7502" y="4921"/>
                  </a:lnTo>
                  <a:lnTo>
                    <a:pt x="7624" y="4896"/>
                  </a:lnTo>
                  <a:lnTo>
                    <a:pt x="7770" y="4848"/>
                  </a:lnTo>
                  <a:lnTo>
                    <a:pt x="7916" y="4799"/>
                  </a:lnTo>
                  <a:lnTo>
                    <a:pt x="8038" y="4750"/>
                  </a:lnTo>
                  <a:lnTo>
                    <a:pt x="8159" y="4677"/>
                  </a:lnTo>
                  <a:lnTo>
                    <a:pt x="8257" y="4580"/>
                  </a:lnTo>
                  <a:lnTo>
                    <a:pt x="9889" y="2948"/>
                  </a:lnTo>
                  <a:lnTo>
                    <a:pt x="9889" y="2948"/>
                  </a:lnTo>
                  <a:lnTo>
                    <a:pt x="9962" y="2875"/>
                  </a:lnTo>
                  <a:lnTo>
                    <a:pt x="10010" y="2777"/>
                  </a:lnTo>
                  <a:lnTo>
                    <a:pt x="10035" y="2704"/>
                  </a:lnTo>
                  <a:lnTo>
                    <a:pt x="10010" y="2607"/>
                  </a:lnTo>
                  <a:lnTo>
                    <a:pt x="9986" y="2558"/>
                  </a:lnTo>
                  <a:lnTo>
                    <a:pt x="9913" y="2485"/>
                  </a:lnTo>
                  <a:lnTo>
                    <a:pt x="9815" y="2436"/>
                  </a:lnTo>
                  <a:lnTo>
                    <a:pt x="9718" y="2412"/>
                  </a:lnTo>
                  <a:lnTo>
                    <a:pt x="9718" y="2412"/>
                  </a:lnTo>
                  <a:close/>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dirty="0">
                <a:solidFill>
                  <a:schemeClr val="accent2"/>
                </a:solidFill>
              </a:endParaRPr>
            </a:p>
          </p:txBody>
        </p:sp>
      </p:grpSp>
      <p:sp>
        <p:nvSpPr>
          <p:cNvPr id="27" name="مستطيل مستدير الزوايا 5">
            <a:hlinkClick r:id="rId2" action="ppaction://hlinksldjump"/>
            <a:extLst>
              <a:ext uri="{FF2B5EF4-FFF2-40B4-BE49-F238E27FC236}">
                <a16:creationId xmlns:a16="http://schemas.microsoft.com/office/drawing/2014/main" id="{D466B943-7A06-4ADB-8B37-06D4C56A4898}"/>
              </a:ext>
            </a:extLst>
          </p:cNvPr>
          <p:cNvSpPr/>
          <p:nvPr/>
        </p:nvSpPr>
        <p:spPr>
          <a:xfrm>
            <a:off x="9838921" y="2091018"/>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400" dirty="0">
                <a:solidFill>
                  <a:srgbClr val="3F5378"/>
                </a:solidFill>
                <a:latin typeface="Arial Black" panose="020B0A04020102020204" pitchFamily="34" charset="0"/>
                <a:cs typeface="PT Bold Heading" panose="02010400000000000000" pitchFamily="2" charset="-78"/>
              </a:rPr>
              <a:t>INITIATION ACTIVITY </a:t>
            </a:r>
            <a:endParaRPr lang="ar-BH" sz="1400" dirty="0">
              <a:solidFill>
                <a:srgbClr val="3F5378"/>
              </a:solidFill>
              <a:latin typeface="Arial Black" panose="020B0A04020102020204" pitchFamily="34" charset="0"/>
              <a:cs typeface="PT Bold Heading" panose="02010400000000000000" pitchFamily="2" charset="-78"/>
            </a:endParaRPr>
          </a:p>
        </p:txBody>
      </p:sp>
      <p:sp>
        <p:nvSpPr>
          <p:cNvPr id="37" name="مستطيل مستدير الزوايا 11">
            <a:hlinkClick r:id="rId2" action="ppaction://hlinksldjump"/>
            <a:extLst>
              <a:ext uri="{FF2B5EF4-FFF2-40B4-BE49-F238E27FC236}">
                <a16:creationId xmlns:a16="http://schemas.microsoft.com/office/drawing/2014/main" id="{23D3EE09-8411-4223-ABFE-66C8968A89D0}"/>
              </a:ext>
            </a:extLst>
          </p:cNvPr>
          <p:cNvSpPr/>
          <p:nvPr/>
        </p:nvSpPr>
        <p:spPr>
          <a:xfrm>
            <a:off x="9875904" y="3040038"/>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600" dirty="0">
                <a:solidFill>
                  <a:srgbClr val="3F5378"/>
                </a:solidFill>
                <a:latin typeface="Arial Black" panose="020B0A04020102020204" pitchFamily="34" charset="0"/>
                <a:cs typeface="PT Bold Heading" panose="02010400000000000000" pitchFamily="2" charset="-78"/>
              </a:rPr>
              <a:t>OBJECTIVE 1</a:t>
            </a:r>
            <a:r>
              <a:rPr lang="ar-SA" sz="1600" dirty="0">
                <a:solidFill>
                  <a:srgbClr val="3F5378"/>
                </a:solidFill>
                <a:latin typeface="Arial Black" panose="020B0A04020102020204" pitchFamily="34" charset="0"/>
                <a:cs typeface="PT Bold Heading" panose="02010400000000000000" pitchFamily="2" charset="-78"/>
              </a:rPr>
              <a:t>    </a:t>
            </a:r>
            <a:endParaRPr lang="ar-BH" sz="1600" dirty="0">
              <a:solidFill>
                <a:srgbClr val="3F5378"/>
              </a:solidFill>
              <a:latin typeface="Arial Black" panose="020B0A04020102020204" pitchFamily="34" charset="0"/>
              <a:cs typeface="PT Bold Heading" panose="02010400000000000000" pitchFamily="2" charset="-78"/>
            </a:endParaRPr>
          </a:p>
        </p:txBody>
      </p:sp>
      <p:sp>
        <p:nvSpPr>
          <p:cNvPr id="38" name="مستطيل مستدير الزوايا 12">
            <a:hlinkClick r:id="" action="ppaction://noaction"/>
            <a:extLst>
              <a:ext uri="{FF2B5EF4-FFF2-40B4-BE49-F238E27FC236}">
                <a16:creationId xmlns:a16="http://schemas.microsoft.com/office/drawing/2014/main" id="{C35558C1-9FDC-49BD-A8F5-9241D1C65BC7}"/>
              </a:ext>
            </a:extLst>
          </p:cNvPr>
          <p:cNvSpPr/>
          <p:nvPr/>
        </p:nvSpPr>
        <p:spPr>
          <a:xfrm>
            <a:off x="9857413" y="3911126"/>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600" dirty="0">
                <a:solidFill>
                  <a:srgbClr val="3F5378"/>
                </a:solidFill>
                <a:latin typeface="Arial Black" panose="020B0A04020102020204" pitchFamily="34" charset="0"/>
                <a:cs typeface="PT Bold Heading" panose="02010400000000000000" pitchFamily="2" charset="-78"/>
              </a:rPr>
              <a:t>OBJECTIVE 2</a:t>
            </a:r>
            <a:r>
              <a:rPr lang="ar-SA" sz="1600" dirty="0">
                <a:solidFill>
                  <a:srgbClr val="3F5378"/>
                </a:solidFill>
                <a:latin typeface="Arial Black" panose="020B0A04020102020204" pitchFamily="34" charset="0"/>
                <a:cs typeface="PT Bold Heading" panose="02010400000000000000" pitchFamily="2" charset="-78"/>
              </a:rPr>
              <a:t>    </a:t>
            </a:r>
            <a:endParaRPr lang="ar-BH" sz="1600" dirty="0">
              <a:solidFill>
                <a:srgbClr val="3F5378"/>
              </a:solidFill>
              <a:latin typeface="Arial Black" panose="020B0A04020102020204" pitchFamily="34" charset="0"/>
              <a:cs typeface="PT Bold Heading" panose="02010400000000000000" pitchFamily="2" charset="-78"/>
            </a:endParaRPr>
          </a:p>
        </p:txBody>
      </p:sp>
      <p:sp>
        <p:nvSpPr>
          <p:cNvPr id="40" name="مستطيل مستدير الزوايا 17">
            <a:hlinkClick r:id="" action="ppaction://noaction"/>
            <a:extLst>
              <a:ext uri="{FF2B5EF4-FFF2-40B4-BE49-F238E27FC236}">
                <a16:creationId xmlns:a16="http://schemas.microsoft.com/office/drawing/2014/main" id="{5073015B-1E83-4FE7-BF02-65CBBB9E092C}"/>
              </a:ext>
            </a:extLst>
          </p:cNvPr>
          <p:cNvSpPr/>
          <p:nvPr/>
        </p:nvSpPr>
        <p:spPr>
          <a:xfrm>
            <a:off x="9857412" y="5466308"/>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400" dirty="0">
                <a:solidFill>
                  <a:srgbClr val="3F5378"/>
                </a:solidFill>
                <a:latin typeface="Arial Black" panose="020B0A04020102020204" pitchFamily="34" charset="0"/>
                <a:cs typeface="PT Bold Heading" panose="02010400000000000000" pitchFamily="2" charset="-78"/>
              </a:rPr>
              <a:t>FINAL EVALUATION</a:t>
            </a:r>
            <a:endParaRPr lang="ar-BH" sz="1400" dirty="0">
              <a:solidFill>
                <a:srgbClr val="3F5378"/>
              </a:solidFill>
              <a:latin typeface="Arial Black" panose="020B0A04020102020204" pitchFamily="34" charset="0"/>
              <a:cs typeface="PT Bold Heading" panose="02010400000000000000" pitchFamily="2" charset="-78"/>
            </a:endParaRPr>
          </a:p>
        </p:txBody>
      </p:sp>
      <p:sp>
        <p:nvSpPr>
          <p:cNvPr id="8" name="Rectangle 6">
            <a:extLst>
              <a:ext uri="{FF2B5EF4-FFF2-40B4-BE49-F238E27FC236}">
                <a16:creationId xmlns:a16="http://schemas.microsoft.com/office/drawing/2014/main" id="{604B2B2F-9411-AA9E-A604-4EBD15F18989}"/>
              </a:ext>
            </a:extLst>
          </p:cNvPr>
          <p:cNvSpPr/>
          <p:nvPr/>
        </p:nvSpPr>
        <p:spPr>
          <a:xfrm>
            <a:off x="1248409" y="416917"/>
            <a:ext cx="8120766" cy="831125"/>
          </a:xfrm>
          <a:prstGeom prst="rect">
            <a:avLst/>
          </a:prstGeom>
          <a:solidFill>
            <a:schemeClr val="accent1">
              <a:lumMod val="5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a:spAutoFit/>
          </a:bodyPr>
          <a:lstStyle/>
          <a:p>
            <a:pPr marL="342900" marR="0" lvl="0" indent="-342900" algn="just" rtl="0">
              <a:lnSpc>
                <a:spcPct val="200000"/>
              </a:lnSpc>
              <a:spcBef>
                <a:spcPts val="0"/>
              </a:spcBef>
              <a:spcAft>
                <a:spcPts val="800"/>
              </a:spcAft>
              <a:buClr>
                <a:srgbClr val="FFFFFF"/>
              </a:buClr>
              <a:buSzPts val="1100"/>
              <a:buFont typeface="Times New Roman" panose="02020603050405020304" pitchFamily="18" charset="0"/>
              <a:buChar char="►"/>
            </a:pPr>
            <a:r>
              <a:rPr lang="en-US" sz="2800" b="1" dirty="0">
                <a:solidFill>
                  <a:srgbClr val="FFFF00"/>
                </a:solidFill>
                <a:effectLst/>
                <a:uFill>
                  <a:solidFill>
                    <a:srgbClr val="5B9BD5"/>
                  </a:solidFill>
                </a:uFill>
                <a:latin typeface="Times New Roman" panose="02020603050405020304" pitchFamily="18" charset="0"/>
                <a:ea typeface="Calibri" panose="020F0502020204030204" pitchFamily="34" charset="0"/>
                <a:cs typeface="Arial" panose="020B0604020202020204" pitchFamily="34" charset="0"/>
              </a:rPr>
              <a:t>The calculation and analyze profitability ratios.</a:t>
            </a:r>
            <a:endParaRPr lang="en-US" sz="2800" b="1" dirty="0">
              <a:solidFill>
                <a:srgbClr val="FFFF00"/>
              </a:solidFill>
              <a:effectLst/>
              <a:uFill>
                <a:solidFill>
                  <a:srgbClr val="5B9BD5"/>
                </a:solidFill>
              </a:uFill>
              <a:latin typeface="Calibri" panose="020F0502020204030204" pitchFamily="34" charset="0"/>
              <a:ea typeface="Calibri" panose="020F0502020204030204" pitchFamily="34" charset="0"/>
              <a:cs typeface="Arial" panose="020B0604020202020204" pitchFamily="34" charset="0"/>
            </a:endParaRPr>
          </a:p>
        </p:txBody>
      </p:sp>
      <p:sp>
        <p:nvSpPr>
          <p:cNvPr id="3" name="مستطيل مستدير الزوايا 11">
            <a:hlinkClick r:id="rId2" action="ppaction://hlinksldjump"/>
            <a:extLst>
              <a:ext uri="{FF2B5EF4-FFF2-40B4-BE49-F238E27FC236}">
                <a16:creationId xmlns:a16="http://schemas.microsoft.com/office/drawing/2014/main" id="{936223CE-E6D3-2F2E-F333-493B663A92CF}"/>
              </a:ext>
            </a:extLst>
          </p:cNvPr>
          <p:cNvSpPr/>
          <p:nvPr/>
        </p:nvSpPr>
        <p:spPr>
          <a:xfrm>
            <a:off x="9875904" y="4632194"/>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600" dirty="0">
                <a:solidFill>
                  <a:srgbClr val="3F5378"/>
                </a:solidFill>
                <a:latin typeface="Arial Black" panose="020B0A04020102020204" pitchFamily="34" charset="0"/>
                <a:cs typeface="PT Bold Heading" panose="02010400000000000000" pitchFamily="2" charset="-78"/>
              </a:rPr>
              <a:t>OBJECTIVE 3</a:t>
            </a:r>
            <a:r>
              <a:rPr lang="ar-SA" sz="1600" dirty="0">
                <a:solidFill>
                  <a:srgbClr val="3F5378"/>
                </a:solidFill>
                <a:latin typeface="Arial Black" panose="020B0A04020102020204" pitchFamily="34" charset="0"/>
                <a:cs typeface="PT Bold Heading" panose="02010400000000000000" pitchFamily="2" charset="-78"/>
              </a:rPr>
              <a:t>    </a:t>
            </a:r>
            <a:endParaRPr lang="ar-BH" sz="1600" dirty="0">
              <a:solidFill>
                <a:srgbClr val="3F5378"/>
              </a:solidFill>
              <a:latin typeface="Arial Black" panose="020B0A04020102020204" pitchFamily="34" charset="0"/>
              <a:cs typeface="PT Bold Heading" panose="02010400000000000000" pitchFamily="2" charset="-78"/>
            </a:endParaRPr>
          </a:p>
        </p:txBody>
      </p:sp>
      <p:sp>
        <p:nvSpPr>
          <p:cNvPr id="4" name="Text Box 44">
            <a:extLst>
              <a:ext uri="{FF2B5EF4-FFF2-40B4-BE49-F238E27FC236}">
                <a16:creationId xmlns:a16="http://schemas.microsoft.com/office/drawing/2014/main" id="{C52DF4D4-CC6D-1590-1BE9-8C404B01A394}"/>
              </a:ext>
            </a:extLst>
          </p:cNvPr>
          <p:cNvSpPr txBox="1">
            <a:spLocks noChangeArrowheads="1" noChangeShapeType="1" noTextEdit="1"/>
          </p:cNvSpPr>
          <p:nvPr/>
        </p:nvSpPr>
        <p:spPr bwMode="auto">
          <a:xfrm>
            <a:off x="492878" y="1917688"/>
            <a:ext cx="2238375" cy="361950"/>
          </a:xfrm>
          <a:prstGeom prst="rect">
            <a:avLst/>
          </a:prstGeom>
          <a:extLst>
            <a:ext uri="{AF507438-7753-43E0-B8FC-AC1667EBCBE1}">
              <a14:hiddenEffects xmlns:a14="http://schemas.microsoft.com/office/drawing/2010/main">
                <a:effectLst/>
              </a14:hiddenEffects>
            </a:ext>
          </a:extLst>
        </p:spPr>
        <p:txBody>
          <a:bodyPr wrap="square" numCol="1" fromWordArt="1">
            <a:prstTxWarp prst="textPlain">
              <a:avLst>
                <a:gd name="adj" fmla="val 50000"/>
              </a:avLst>
            </a:prstTxWarp>
            <a:noAutofit/>
          </a:bodyPr>
          <a:lstStyle/>
          <a:p>
            <a:pPr marL="0" marR="0">
              <a:spcBef>
                <a:spcPts val="0"/>
              </a:spcBef>
              <a:spcAft>
                <a:spcPts val="0"/>
              </a:spcAft>
            </a:pPr>
            <a:r>
              <a:rPr lang="en-US" sz="1200" dirty="0">
                <a:ln w="9525" cap="flat" cmpd="sng" algn="ctr">
                  <a:solidFill>
                    <a:srgbClr val="FF0000"/>
                  </a:solidFill>
                  <a:prstDash val="solid"/>
                  <a:round/>
                </a:ln>
                <a:solidFill>
                  <a:srgbClr val="FF0000"/>
                </a:solidFill>
                <a:effectLst/>
                <a:latin typeface="Arial Black" panose="020B0A04020102020204" pitchFamily="34" charset="0"/>
                <a:ea typeface="Times New Roman" panose="02020603050405020304" pitchFamily="18" charset="0"/>
              </a:rPr>
              <a:t>5-2 : Profitability Ratios</a:t>
            </a:r>
            <a:r>
              <a:rPr lang="en-US" sz="1300" dirty="0">
                <a:solidFill>
                  <a:srgbClr val="FF0000"/>
                </a:solidFill>
                <a:effectLst/>
                <a:latin typeface="Andalus" panose="02020603050405020304" pitchFamily="18" charset="-78"/>
                <a:ea typeface="Times New Roman" panose="02020603050405020304" pitchFamily="18" charset="0"/>
              </a:rPr>
              <a:t> </a:t>
            </a:r>
            <a:endParaRPr lang="en-US" sz="1200" dirty="0">
              <a:effectLst/>
              <a:latin typeface="Times New Roman" panose="02020603050405020304" pitchFamily="18" charset="0"/>
              <a:ea typeface="Times New Roman" panose="02020603050405020304" pitchFamily="18" charset="0"/>
            </a:endParaRPr>
          </a:p>
        </p:txBody>
      </p:sp>
      <p:graphicFrame>
        <p:nvGraphicFramePr>
          <p:cNvPr id="6" name="Table 5">
            <a:extLst>
              <a:ext uri="{FF2B5EF4-FFF2-40B4-BE49-F238E27FC236}">
                <a16:creationId xmlns:a16="http://schemas.microsoft.com/office/drawing/2014/main" id="{4F71BDC1-DD68-4349-FFE2-8B4984AA08F3}"/>
              </a:ext>
            </a:extLst>
          </p:cNvPr>
          <p:cNvGraphicFramePr>
            <a:graphicFrameLocks noGrp="1"/>
          </p:cNvGraphicFramePr>
          <p:nvPr>
            <p:extLst>
              <p:ext uri="{D42A27DB-BD31-4B8C-83A1-F6EECF244321}">
                <p14:modId xmlns:p14="http://schemas.microsoft.com/office/powerpoint/2010/main" val="3810163961"/>
              </p:ext>
            </p:extLst>
          </p:nvPr>
        </p:nvGraphicFramePr>
        <p:xfrm>
          <a:off x="400896" y="2902226"/>
          <a:ext cx="4281210" cy="3265155"/>
        </p:xfrm>
        <a:graphic>
          <a:graphicData uri="http://schemas.openxmlformats.org/drawingml/2006/table">
            <a:tbl>
              <a:tblPr firstRow="1" firstCol="1" bandRow="1">
                <a:tableStyleId>{E8B1032C-EA38-4F05-BA0D-38AFFFC7BED3}</a:tableStyleId>
              </a:tblPr>
              <a:tblGrid>
                <a:gridCol w="2366494">
                  <a:extLst>
                    <a:ext uri="{9D8B030D-6E8A-4147-A177-3AD203B41FA5}">
                      <a16:colId xmlns:a16="http://schemas.microsoft.com/office/drawing/2014/main" val="2616546031"/>
                    </a:ext>
                  </a:extLst>
                </a:gridCol>
                <a:gridCol w="957358">
                  <a:extLst>
                    <a:ext uri="{9D8B030D-6E8A-4147-A177-3AD203B41FA5}">
                      <a16:colId xmlns:a16="http://schemas.microsoft.com/office/drawing/2014/main" val="1469217432"/>
                    </a:ext>
                  </a:extLst>
                </a:gridCol>
                <a:gridCol w="957358">
                  <a:extLst>
                    <a:ext uri="{9D8B030D-6E8A-4147-A177-3AD203B41FA5}">
                      <a16:colId xmlns:a16="http://schemas.microsoft.com/office/drawing/2014/main" val="1332997780"/>
                    </a:ext>
                  </a:extLst>
                </a:gridCol>
              </a:tblGrid>
              <a:tr h="565406">
                <a:tc gridSpan="3">
                  <a:txBody>
                    <a:bodyPr/>
                    <a:lstStyle/>
                    <a:p>
                      <a:pPr marL="0" marR="0" algn="l" rtl="0">
                        <a:lnSpc>
                          <a:spcPct val="107000"/>
                        </a:lnSpc>
                        <a:spcBef>
                          <a:spcPts val="0"/>
                        </a:spcBef>
                        <a:spcAft>
                          <a:spcPts val="0"/>
                        </a:spcAft>
                        <a:tabLst>
                          <a:tab pos="3514725" algn="l"/>
                        </a:tabLst>
                      </a:pPr>
                      <a:r>
                        <a:rPr lang="en-US" sz="1200" dirty="0">
                          <a:effectLst/>
                        </a:rPr>
                        <a:t>Fahad Ltd</a:t>
                      </a:r>
                      <a:endParaRPr lang="en-US" sz="1100" dirty="0">
                        <a:effectLst/>
                      </a:endParaRPr>
                    </a:p>
                    <a:p>
                      <a:pPr marL="0" marR="0" algn="l" rtl="0">
                        <a:lnSpc>
                          <a:spcPct val="107000"/>
                        </a:lnSpc>
                        <a:spcBef>
                          <a:spcPts val="0"/>
                        </a:spcBef>
                        <a:spcAft>
                          <a:spcPts val="0"/>
                        </a:spcAft>
                        <a:tabLst>
                          <a:tab pos="3819525" algn="l"/>
                        </a:tabLst>
                      </a:pPr>
                      <a:r>
                        <a:rPr lang="en-US" sz="1200" dirty="0">
                          <a:effectLst/>
                        </a:rPr>
                        <a:t>Income statements                BD  million</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220804834"/>
                  </a:ext>
                </a:extLst>
              </a:tr>
              <a:tr h="225675">
                <a:tc gridSpan="2">
                  <a:txBody>
                    <a:bodyPr/>
                    <a:lstStyle/>
                    <a:p>
                      <a:pPr marL="0" marR="0" algn="r" rtl="0">
                        <a:lnSpc>
                          <a:spcPct val="107000"/>
                        </a:lnSpc>
                        <a:spcBef>
                          <a:spcPts val="0"/>
                        </a:spcBef>
                        <a:spcAft>
                          <a:spcPts val="0"/>
                        </a:spcAft>
                        <a:tabLst>
                          <a:tab pos="3514725" algn="l"/>
                        </a:tabLst>
                      </a:pPr>
                      <a:r>
                        <a:rPr lang="en-US" sz="1200">
                          <a:effectLst/>
                        </a:rPr>
                        <a:t>    Year 1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hMerge="1">
                  <a:txBody>
                    <a:bodyPr/>
                    <a:lstStyle/>
                    <a:p>
                      <a:endParaRPr lang="en-US"/>
                    </a:p>
                  </a:txBody>
                  <a:tcPr/>
                </a:tc>
                <a:tc>
                  <a:txBody>
                    <a:bodyPr/>
                    <a:lstStyle/>
                    <a:p>
                      <a:pPr marL="0" marR="0" algn="l" rtl="0">
                        <a:lnSpc>
                          <a:spcPct val="107000"/>
                        </a:lnSpc>
                        <a:spcBef>
                          <a:spcPts val="0"/>
                        </a:spcBef>
                        <a:spcAft>
                          <a:spcPts val="0"/>
                        </a:spcAft>
                        <a:tabLst>
                          <a:tab pos="3514725" algn="l"/>
                        </a:tabLst>
                      </a:pPr>
                      <a:r>
                        <a:rPr lang="en-US" sz="1200">
                          <a:effectLst/>
                        </a:rPr>
                        <a:t>Years 2</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798284288"/>
                  </a:ext>
                </a:extLst>
              </a:tr>
              <a:tr h="451350">
                <a:tc rowSpan="5">
                  <a:txBody>
                    <a:bodyPr/>
                    <a:lstStyle/>
                    <a:p>
                      <a:pPr marL="0" marR="0" algn="l" rtl="0">
                        <a:lnSpc>
                          <a:spcPct val="107000"/>
                        </a:lnSpc>
                        <a:spcBef>
                          <a:spcPts val="0"/>
                        </a:spcBef>
                        <a:spcAft>
                          <a:spcPts val="0"/>
                        </a:spcAft>
                        <a:tabLst>
                          <a:tab pos="3514725" algn="l"/>
                        </a:tabLst>
                      </a:pPr>
                      <a:r>
                        <a:rPr lang="en-US" sz="1200">
                          <a:effectLst/>
                        </a:rPr>
                        <a:t>Revenue</a:t>
                      </a:r>
                      <a:endParaRPr lang="en-US" sz="1100">
                        <a:effectLst/>
                      </a:endParaRPr>
                    </a:p>
                    <a:p>
                      <a:pPr marL="0" marR="0" algn="l" rtl="0">
                        <a:lnSpc>
                          <a:spcPct val="107000"/>
                        </a:lnSpc>
                        <a:spcBef>
                          <a:spcPts val="0"/>
                        </a:spcBef>
                        <a:spcAft>
                          <a:spcPts val="0"/>
                        </a:spcAft>
                        <a:tabLst>
                          <a:tab pos="3514725" algn="l"/>
                        </a:tabLst>
                      </a:pPr>
                      <a:r>
                        <a:rPr lang="en-US" sz="1200">
                          <a:effectLst/>
                        </a:rPr>
                        <a:t>    less cost of sales</a:t>
                      </a:r>
                      <a:endParaRPr lang="en-US" sz="1100">
                        <a:effectLst/>
                      </a:endParaRPr>
                    </a:p>
                    <a:p>
                      <a:pPr marL="0" marR="0" algn="l" rtl="0">
                        <a:lnSpc>
                          <a:spcPct val="107000"/>
                        </a:lnSpc>
                        <a:spcBef>
                          <a:spcPts val="0"/>
                        </a:spcBef>
                        <a:spcAft>
                          <a:spcPts val="0"/>
                        </a:spcAft>
                        <a:tabLst>
                          <a:tab pos="3514725" algn="l"/>
                        </a:tabLst>
                      </a:pPr>
                      <a:r>
                        <a:rPr lang="en-US" sz="1200">
                          <a:effectLst/>
                        </a:rPr>
                        <a:t>Gross profit</a:t>
                      </a:r>
                      <a:endParaRPr lang="en-US" sz="1100">
                        <a:effectLst/>
                      </a:endParaRPr>
                    </a:p>
                    <a:p>
                      <a:pPr marL="0" marR="0" algn="l" rtl="0">
                        <a:lnSpc>
                          <a:spcPct val="107000"/>
                        </a:lnSpc>
                        <a:spcBef>
                          <a:spcPts val="0"/>
                        </a:spcBef>
                        <a:spcAft>
                          <a:spcPts val="0"/>
                        </a:spcAft>
                        <a:tabLst>
                          <a:tab pos="3514725" algn="l"/>
                        </a:tabLst>
                      </a:pPr>
                      <a:r>
                        <a:rPr lang="en-US" sz="1200">
                          <a:effectLst/>
                        </a:rPr>
                        <a:t>    less Expenses</a:t>
                      </a:r>
                      <a:endParaRPr lang="en-US" sz="1100">
                        <a:effectLst/>
                      </a:endParaRPr>
                    </a:p>
                    <a:p>
                      <a:pPr marL="0" marR="0" algn="l" rtl="0">
                        <a:lnSpc>
                          <a:spcPct val="107000"/>
                        </a:lnSpc>
                        <a:spcBef>
                          <a:spcPts val="0"/>
                        </a:spcBef>
                        <a:spcAft>
                          <a:spcPts val="0"/>
                        </a:spcAft>
                        <a:tabLst>
                          <a:tab pos="3514725" algn="l"/>
                        </a:tabLst>
                      </a:pPr>
                      <a:r>
                        <a:rPr lang="en-US" sz="1200">
                          <a:effectLst/>
                        </a:rPr>
                        <a:t> </a:t>
                      </a:r>
                      <a:endParaRPr lang="en-US" sz="1100">
                        <a:effectLst/>
                      </a:endParaRPr>
                    </a:p>
                    <a:p>
                      <a:pPr marL="0" marR="0" algn="l" rtl="0">
                        <a:lnSpc>
                          <a:spcPct val="107000"/>
                        </a:lnSpc>
                        <a:spcBef>
                          <a:spcPts val="0"/>
                        </a:spcBef>
                        <a:spcAft>
                          <a:spcPts val="0"/>
                        </a:spcAft>
                        <a:tabLst>
                          <a:tab pos="3514725" algn="l"/>
                        </a:tabLst>
                      </a:pPr>
                      <a:r>
                        <a:rPr lang="en-US" sz="1200">
                          <a:effectLst/>
                        </a:rPr>
                        <a:t>Profit before tax</a:t>
                      </a:r>
                      <a:endParaRPr lang="en-US" sz="1100">
                        <a:effectLst/>
                      </a:endParaRPr>
                    </a:p>
                    <a:p>
                      <a:pPr marL="0" marR="0" algn="l" rtl="0">
                        <a:lnSpc>
                          <a:spcPct val="107000"/>
                        </a:lnSpc>
                        <a:spcBef>
                          <a:spcPts val="0"/>
                        </a:spcBef>
                        <a:spcAft>
                          <a:spcPts val="0"/>
                        </a:spcAft>
                        <a:tabLst>
                          <a:tab pos="3514725" algn="l"/>
                        </a:tabLst>
                      </a:pPr>
                      <a:r>
                        <a:rPr lang="en-US" sz="1200">
                          <a:effectLst/>
                        </a:rPr>
                        <a:t>   less tax</a:t>
                      </a:r>
                      <a:endParaRPr lang="en-US" sz="1100">
                        <a:effectLst/>
                      </a:endParaRPr>
                    </a:p>
                    <a:p>
                      <a:pPr marL="0" marR="0" algn="l" rtl="0">
                        <a:lnSpc>
                          <a:spcPct val="107000"/>
                        </a:lnSpc>
                        <a:spcBef>
                          <a:spcPts val="0"/>
                        </a:spcBef>
                        <a:spcAft>
                          <a:spcPts val="0"/>
                        </a:spcAft>
                        <a:tabLst>
                          <a:tab pos="3514725" algn="l"/>
                        </a:tabLst>
                      </a:pPr>
                      <a:r>
                        <a:rPr lang="en-US" sz="1200">
                          <a:effectLst/>
                        </a:rPr>
                        <a:t>Profit after tax</a:t>
                      </a:r>
                      <a:endParaRPr lang="en-US" sz="1100">
                        <a:effectLst/>
                      </a:endParaRPr>
                    </a:p>
                    <a:p>
                      <a:pPr marL="0" marR="0" algn="l" rtl="0">
                        <a:lnSpc>
                          <a:spcPct val="107000"/>
                        </a:lnSpc>
                        <a:spcBef>
                          <a:spcPts val="0"/>
                        </a:spcBef>
                        <a:spcAft>
                          <a:spcPts val="0"/>
                        </a:spcAft>
                        <a:tabLst>
                          <a:tab pos="3514725" algn="l"/>
                        </a:tabLst>
                      </a:pPr>
                      <a:r>
                        <a:rPr lang="en-US" sz="1200">
                          <a:effectLst/>
                        </a:rPr>
                        <a:t>    Of which</a:t>
                      </a:r>
                      <a:endParaRPr lang="en-US" sz="1100">
                        <a:effectLst/>
                      </a:endParaRPr>
                    </a:p>
                    <a:p>
                      <a:pPr marL="0" marR="0" algn="l" rtl="0">
                        <a:lnSpc>
                          <a:spcPct val="107000"/>
                        </a:lnSpc>
                        <a:spcBef>
                          <a:spcPts val="0"/>
                        </a:spcBef>
                        <a:spcAft>
                          <a:spcPts val="0"/>
                        </a:spcAft>
                        <a:tabLst>
                          <a:tab pos="3514725" algn="l"/>
                        </a:tabLst>
                      </a:pPr>
                      <a:r>
                        <a:rPr lang="en-US" sz="1200">
                          <a:effectLst/>
                        </a:rPr>
                        <a:t>    distributed profit</a:t>
                      </a:r>
                      <a:endParaRPr lang="en-US" sz="1100">
                        <a:effectLst/>
                      </a:endParaRPr>
                    </a:p>
                    <a:p>
                      <a:pPr marL="0" marR="0" algn="l" rtl="0">
                        <a:lnSpc>
                          <a:spcPct val="107000"/>
                        </a:lnSpc>
                        <a:spcBef>
                          <a:spcPts val="0"/>
                        </a:spcBef>
                        <a:spcAft>
                          <a:spcPts val="0"/>
                        </a:spcAft>
                        <a:tabLst>
                          <a:tab pos="3514725" algn="l"/>
                        </a:tabLst>
                      </a:pPr>
                      <a:r>
                        <a:rPr lang="en-US" sz="1200">
                          <a:effectLst/>
                        </a:rPr>
                        <a:t>    retained profit</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0">
                        <a:lnSpc>
                          <a:spcPct val="107000"/>
                        </a:lnSpc>
                        <a:spcBef>
                          <a:spcPts val="0"/>
                        </a:spcBef>
                        <a:spcAft>
                          <a:spcPts val="0"/>
                        </a:spcAft>
                        <a:tabLst>
                          <a:tab pos="3514725" algn="l"/>
                        </a:tabLst>
                      </a:pPr>
                      <a:r>
                        <a:rPr lang="en-US" sz="1200">
                          <a:effectLst/>
                        </a:rPr>
                        <a:t>150</a:t>
                      </a:r>
                      <a:endParaRPr lang="en-US" sz="1100">
                        <a:effectLst/>
                      </a:endParaRPr>
                    </a:p>
                    <a:p>
                      <a:pPr marL="0" marR="0" algn="ctr" rtl="0">
                        <a:lnSpc>
                          <a:spcPct val="107000"/>
                        </a:lnSpc>
                        <a:spcBef>
                          <a:spcPts val="0"/>
                        </a:spcBef>
                        <a:spcAft>
                          <a:spcPts val="0"/>
                        </a:spcAft>
                        <a:tabLst>
                          <a:tab pos="3514725" algn="l"/>
                        </a:tabLst>
                      </a:pPr>
                      <a:r>
                        <a:rPr lang="en-US" sz="1200">
                          <a:effectLst/>
                        </a:rPr>
                        <a:t>90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0">
                        <a:lnSpc>
                          <a:spcPct val="107000"/>
                        </a:lnSpc>
                        <a:spcBef>
                          <a:spcPts val="0"/>
                        </a:spcBef>
                        <a:spcAft>
                          <a:spcPts val="0"/>
                        </a:spcAft>
                        <a:tabLst>
                          <a:tab pos="3514725" algn="l"/>
                        </a:tabLst>
                      </a:pPr>
                      <a:r>
                        <a:rPr lang="en-US" sz="1200">
                          <a:effectLst/>
                        </a:rPr>
                        <a:t>200</a:t>
                      </a:r>
                      <a:endParaRPr lang="en-US" sz="1100">
                        <a:effectLst/>
                      </a:endParaRPr>
                    </a:p>
                    <a:p>
                      <a:pPr marL="0" marR="0" algn="ctr" rtl="0">
                        <a:lnSpc>
                          <a:spcPct val="107000"/>
                        </a:lnSpc>
                        <a:spcBef>
                          <a:spcPts val="0"/>
                        </a:spcBef>
                        <a:spcAft>
                          <a:spcPts val="0"/>
                        </a:spcAft>
                        <a:tabLst>
                          <a:tab pos="3514725" algn="l"/>
                        </a:tabLst>
                      </a:pPr>
                      <a:r>
                        <a:rPr lang="en-US" sz="1200">
                          <a:effectLst/>
                        </a:rPr>
                        <a:t>100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4250962583"/>
                  </a:ext>
                </a:extLst>
              </a:tr>
              <a:tr h="473332">
                <a:tc vMerge="1">
                  <a:txBody>
                    <a:bodyPr/>
                    <a:lstStyle/>
                    <a:p>
                      <a:endParaRPr lang="en-US"/>
                    </a:p>
                  </a:txBody>
                  <a:tcPr/>
                </a:tc>
                <a:tc>
                  <a:txBody>
                    <a:bodyPr/>
                    <a:lstStyle/>
                    <a:p>
                      <a:pPr marL="0" marR="0" algn="ctr" rtl="0">
                        <a:lnSpc>
                          <a:spcPct val="107000"/>
                        </a:lnSpc>
                        <a:spcBef>
                          <a:spcPts val="0"/>
                        </a:spcBef>
                        <a:spcAft>
                          <a:spcPts val="0"/>
                        </a:spcAft>
                        <a:tabLst>
                          <a:tab pos="3514725" algn="l"/>
                        </a:tabLst>
                      </a:pPr>
                      <a:r>
                        <a:rPr lang="en-US" sz="1200">
                          <a:effectLst/>
                        </a:rPr>
                        <a:t>60</a:t>
                      </a:r>
                      <a:endParaRPr lang="en-US" sz="1100">
                        <a:effectLst/>
                      </a:endParaRPr>
                    </a:p>
                    <a:p>
                      <a:pPr marL="0" marR="0" algn="ctr" rtl="0">
                        <a:lnSpc>
                          <a:spcPct val="107000"/>
                        </a:lnSpc>
                        <a:spcBef>
                          <a:spcPts val="0"/>
                        </a:spcBef>
                        <a:spcAft>
                          <a:spcPts val="0"/>
                        </a:spcAft>
                        <a:tabLst>
                          <a:tab pos="3514725" algn="l"/>
                        </a:tabLst>
                      </a:pPr>
                      <a:r>
                        <a:rPr lang="en-US" sz="1200">
                          <a:effectLst/>
                        </a:rPr>
                        <a:t>15</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0">
                        <a:lnSpc>
                          <a:spcPct val="107000"/>
                        </a:lnSpc>
                        <a:spcBef>
                          <a:spcPts val="0"/>
                        </a:spcBef>
                        <a:spcAft>
                          <a:spcPts val="0"/>
                        </a:spcAft>
                        <a:tabLst>
                          <a:tab pos="3514725" algn="l"/>
                        </a:tabLst>
                      </a:pPr>
                      <a:r>
                        <a:rPr lang="en-US" sz="1200" dirty="0">
                          <a:effectLst/>
                        </a:rPr>
                        <a:t>100</a:t>
                      </a:r>
                      <a:endParaRPr lang="en-US" sz="1100" dirty="0">
                        <a:effectLst/>
                      </a:endParaRPr>
                    </a:p>
                    <a:p>
                      <a:pPr marL="0" marR="0" algn="ctr" rtl="0">
                        <a:lnSpc>
                          <a:spcPct val="107000"/>
                        </a:lnSpc>
                        <a:spcBef>
                          <a:spcPts val="0"/>
                        </a:spcBef>
                        <a:spcAft>
                          <a:spcPts val="0"/>
                        </a:spcAft>
                        <a:tabLst>
                          <a:tab pos="3514725" algn="l"/>
                        </a:tabLst>
                      </a:pPr>
                      <a:r>
                        <a:rPr lang="en-US" sz="1200" dirty="0">
                          <a:effectLst/>
                        </a:rPr>
                        <a:t>20</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4082484185"/>
                  </a:ext>
                </a:extLst>
              </a:tr>
              <a:tr h="473332">
                <a:tc vMerge="1">
                  <a:txBody>
                    <a:bodyPr/>
                    <a:lstStyle/>
                    <a:p>
                      <a:endParaRPr lang="en-US"/>
                    </a:p>
                  </a:txBody>
                  <a:tcPr/>
                </a:tc>
                <a:tc>
                  <a:txBody>
                    <a:bodyPr/>
                    <a:lstStyle/>
                    <a:p>
                      <a:pPr marL="0" marR="0" algn="ctr" rtl="0">
                        <a:lnSpc>
                          <a:spcPct val="107000"/>
                        </a:lnSpc>
                        <a:spcBef>
                          <a:spcPts val="0"/>
                        </a:spcBef>
                        <a:spcAft>
                          <a:spcPts val="0"/>
                        </a:spcAft>
                        <a:tabLst>
                          <a:tab pos="3514725" algn="l"/>
                        </a:tabLst>
                      </a:pPr>
                      <a:r>
                        <a:rPr lang="en-US" sz="1200">
                          <a:effectLst/>
                        </a:rPr>
                        <a:t>45</a:t>
                      </a:r>
                      <a:endParaRPr lang="en-US" sz="1100">
                        <a:effectLst/>
                      </a:endParaRPr>
                    </a:p>
                    <a:p>
                      <a:pPr marL="0" marR="0" algn="ctr" rtl="0">
                        <a:lnSpc>
                          <a:spcPct val="107000"/>
                        </a:lnSpc>
                        <a:spcBef>
                          <a:spcPts val="0"/>
                        </a:spcBef>
                        <a:spcAft>
                          <a:spcPts val="0"/>
                        </a:spcAft>
                        <a:tabLst>
                          <a:tab pos="3514725" algn="l"/>
                        </a:tabLst>
                      </a:pPr>
                      <a:r>
                        <a:rPr lang="en-US" sz="1200">
                          <a:effectLst/>
                        </a:rPr>
                        <a:t>9</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0">
                        <a:lnSpc>
                          <a:spcPct val="107000"/>
                        </a:lnSpc>
                        <a:spcBef>
                          <a:spcPts val="0"/>
                        </a:spcBef>
                        <a:spcAft>
                          <a:spcPts val="0"/>
                        </a:spcAft>
                        <a:tabLst>
                          <a:tab pos="3514725" algn="l"/>
                        </a:tabLst>
                      </a:pPr>
                      <a:r>
                        <a:rPr lang="en-US" sz="1200" dirty="0">
                          <a:effectLst/>
                        </a:rPr>
                        <a:t>80</a:t>
                      </a:r>
                      <a:endParaRPr lang="en-US" sz="1100" dirty="0">
                        <a:effectLst/>
                      </a:endParaRPr>
                    </a:p>
                    <a:p>
                      <a:pPr marL="0" marR="0" algn="ctr" rtl="0">
                        <a:lnSpc>
                          <a:spcPct val="107000"/>
                        </a:lnSpc>
                        <a:spcBef>
                          <a:spcPts val="0"/>
                        </a:spcBef>
                        <a:spcAft>
                          <a:spcPts val="0"/>
                        </a:spcAft>
                        <a:tabLst>
                          <a:tab pos="3514725" algn="l"/>
                        </a:tabLst>
                      </a:pPr>
                      <a:r>
                        <a:rPr lang="en-US" sz="1200" dirty="0">
                          <a:effectLst/>
                        </a:rPr>
                        <a:t>16</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535249515"/>
                  </a:ext>
                </a:extLst>
              </a:tr>
              <a:tr h="236666">
                <a:tc vMerge="1">
                  <a:txBody>
                    <a:bodyPr/>
                    <a:lstStyle/>
                    <a:p>
                      <a:endParaRPr lang="en-US"/>
                    </a:p>
                  </a:txBody>
                  <a:tcPr/>
                </a:tc>
                <a:tc>
                  <a:txBody>
                    <a:bodyPr/>
                    <a:lstStyle/>
                    <a:p>
                      <a:pPr marL="0" marR="0" algn="ctr" rtl="0">
                        <a:lnSpc>
                          <a:spcPct val="107000"/>
                        </a:lnSpc>
                        <a:spcBef>
                          <a:spcPts val="0"/>
                        </a:spcBef>
                        <a:spcAft>
                          <a:spcPts val="0"/>
                        </a:spcAft>
                        <a:tabLst>
                          <a:tab pos="3514725" algn="l"/>
                        </a:tabLst>
                      </a:pPr>
                      <a:r>
                        <a:rPr lang="en-US" sz="1200">
                          <a:effectLst/>
                        </a:rPr>
                        <a:t>36</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0">
                        <a:lnSpc>
                          <a:spcPct val="107000"/>
                        </a:lnSpc>
                        <a:spcBef>
                          <a:spcPts val="0"/>
                        </a:spcBef>
                        <a:spcAft>
                          <a:spcPts val="0"/>
                        </a:spcAft>
                        <a:tabLst>
                          <a:tab pos="3514725" algn="l"/>
                        </a:tabLst>
                      </a:pPr>
                      <a:r>
                        <a:rPr lang="en-US" sz="1200">
                          <a:effectLst/>
                        </a:rPr>
                        <a:t>64</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4054884418"/>
                  </a:ext>
                </a:extLst>
              </a:tr>
              <a:tr h="839394">
                <a:tc vMerge="1">
                  <a:txBody>
                    <a:bodyPr/>
                    <a:lstStyle/>
                    <a:p>
                      <a:endParaRPr lang="en-US"/>
                    </a:p>
                  </a:txBody>
                  <a:tcPr/>
                </a:tc>
                <a:tc>
                  <a:txBody>
                    <a:bodyPr/>
                    <a:lstStyle/>
                    <a:p>
                      <a:pPr marL="0" marR="0" algn="ctr" rtl="0">
                        <a:lnSpc>
                          <a:spcPct val="107000"/>
                        </a:lnSpc>
                        <a:spcBef>
                          <a:spcPts val="0"/>
                        </a:spcBef>
                        <a:spcAft>
                          <a:spcPts val="0"/>
                        </a:spcAft>
                        <a:tabLst>
                          <a:tab pos="3514725" algn="l"/>
                        </a:tabLst>
                      </a:pPr>
                      <a:r>
                        <a:rPr lang="en-US" sz="1200">
                          <a:effectLst/>
                        </a:rPr>
                        <a:t> </a:t>
                      </a:r>
                      <a:endParaRPr lang="en-US" sz="1100">
                        <a:effectLst/>
                      </a:endParaRPr>
                    </a:p>
                    <a:p>
                      <a:pPr marL="0" marR="0" algn="ctr" rtl="0">
                        <a:lnSpc>
                          <a:spcPct val="107000"/>
                        </a:lnSpc>
                        <a:spcBef>
                          <a:spcPts val="0"/>
                        </a:spcBef>
                        <a:spcAft>
                          <a:spcPts val="0"/>
                        </a:spcAft>
                        <a:tabLst>
                          <a:tab pos="3514725" algn="l"/>
                        </a:tabLst>
                      </a:pPr>
                      <a:r>
                        <a:rPr lang="en-US" sz="1200">
                          <a:effectLst/>
                        </a:rPr>
                        <a:t>30</a:t>
                      </a:r>
                      <a:endParaRPr lang="en-US" sz="1100">
                        <a:effectLst/>
                      </a:endParaRPr>
                    </a:p>
                    <a:p>
                      <a:pPr marL="0" marR="0" algn="ctr" rtl="0">
                        <a:lnSpc>
                          <a:spcPct val="107000"/>
                        </a:lnSpc>
                        <a:spcBef>
                          <a:spcPts val="0"/>
                        </a:spcBef>
                        <a:spcAft>
                          <a:spcPts val="0"/>
                        </a:spcAft>
                        <a:tabLst>
                          <a:tab pos="3514725" algn="l"/>
                        </a:tabLst>
                      </a:pPr>
                      <a:r>
                        <a:rPr lang="en-US" sz="1200">
                          <a:effectLst/>
                        </a:rPr>
                        <a:t>6</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0">
                        <a:lnSpc>
                          <a:spcPct val="107000"/>
                        </a:lnSpc>
                        <a:spcBef>
                          <a:spcPts val="0"/>
                        </a:spcBef>
                        <a:spcAft>
                          <a:spcPts val="0"/>
                        </a:spcAft>
                        <a:tabLst>
                          <a:tab pos="3514725" algn="l"/>
                        </a:tabLst>
                      </a:pPr>
                      <a:r>
                        <a:rPr lang="en-US" sz="1200" dirty="0">
                          <a:effectLst/>
                        </a:rPr>
                        <a:t> </a:t>
                      </a:r>
                      <a:endParaRPr lang="en-US" sz="1100" dirty="0">
                        <a:effectLst/>
                      </a:endParaRPr>
                    </a:p>
                    <a:p>
                      <a:pPr marL="0" marR="0" algn="ctr" rtl="0">
                        <a:lnSpc>
                          <a:spcPct val="107000"/>
                        </a:lnSpc>
                        <a:spcBef>
                          <a:spcPts val="0"/>
                        </a:spcBef>
                        <a:spcAft>
                          <a:spcPts val="0"/>
                        </a:spcAft>
                        <a:tabLst>
                          <a:tab pos="3514725" algn="l"/>
                        </a:tabLst>
                      </a:pPr>
                      <a:r>
                        <a:rPr lang="en-US" sz="1200" dirty="0">
                          <a:effectLst/>
                        </a:rPr>
                        <a:t>50  </a:t>
                      </a:r>
                      <a:endParaRPr lang="en-US" sz="1100" dirty="0">
                        <a:effectLst/>
                      </a:endParaRPr>
                    </a:p>
                    <a:p>
                      <a:pPr marL="0" marR="0" algn="ctr" rtl="0">
                        <a:lnSpc>
                          <a:spcPct val="107000"/>
                        </a:lnSpc>
                        <a:spcBef>
                          <a:spcPts val="0"/>
                        </a:spcBef>
                        <a:spcAft>
                          <a:spcPts val="0"/>
                        </a:spcAft>
                        <a:tabLst>
                          <a:tab pos="3514725" algn="l"/>
                        </a:tabLst>
                      </a:pPr>
                      <a:r>
                        <a:rPr lang="en-US" sz="1200" dirty="0">
                          <a:effectLst/>
                        </a:rPr>
                        <a:t>14</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392931693"/>
                  </a:ext>
                </a:extLst>
              </a:tr>
            </a:tbl>
          </a:graphicData>
        </a:graphic>
      </p:graphicFrame>
      <p:graphicFrame>
        <p:nvGraphicFramePr>
          <p:cNvPr id="5" name="Table 4">
            <a:extLst>
              <a:ext uri="{FF2B5EF4-FFF2-40B4-BE49-F238E27FC236}">
                <a16:creationId xmlns:a16="http://schemas.microsoft.com/office/drawing/2014/main" id="{9BAF4A03-5561-9CF5-C276-9C232F4F1B2D}"/>
              </a:ext>
            </a:extLst>
          </p:cNvPr>
          <p:cNvGraphicFramePr>
            <a:graphicFrameLocks noGrp="1"/>
          </p:cNvGraphicFramePr>
          <p:nvPr>
            <p:extLst>
              <p:ext uri="{D42A27DB-BD31-4B8C-83A1-F6EECF244321}">
                <p14:modId xmlns:p14="http://schemas.microsoft.com/office/powerpoint/2010/main" val="1096630837"/>
              </p:ext>
            </p:extLst>
          </p:nvPr>
        </p:nvGraphicFramePr>
        <p:xfrm>
          <a:off x="5103628" y="2565402"/>
          <a:ext cx="4572000" cy="3706587"/>
        </p:xfrm>
        <a:graphic>
          <a:graphicData uri="http://schemas.openxmlformats.org/drawingml/2006/table">
            <a:tbl>
              <a:tblPr firstRow="1" firstCol="1" bandRow="1">
                <a:tableStyleId>{E8B1032C-EA38-4F05-BA0D-38AFFFC7BED3}</a:tableStyleId>
              </a:tblPr>
              <a:tblGrid>
                <a:gridCol w="2480152">
                  <a:extLst>
                    <a:ext uri="{9D8B030D-6E8A-4147-A177-3AD203B41FA5}">
                      <a16:colId xmlns:a16="http://schemas.microsoft.com/office/drawing/2014/main" val="264871931"/>
                    </a:ext>
                  </a:extLst>
                </a:gridCol>
                <a:gridCol w="914952">
                  <a:extLst>
                    <a:ext uri="{9D8B030D-6E8A-4147-A177-3AD203B41FA5}">
                      <a16:colId xmlns:a16="http://schemas.microsoft.com/office/drawing/2014/main" val="1683845736"/>
                    </a:ext>
                  </a:extLst>
                </a:gridCol>
                <a:gridCol w="1176896">
                  <a:extLst>
                    <a:ext uri="{9D8B030D-6E8A-4147-A177-3AD203B41FA5}">
                      <a16:colId xmlns:a16="http://schemas.microsoft.com/office/drawing/2014/main" val="1497783145"/>
                    </a:ext>
                  </a:extLst>
                </a:gridCol>
              </a:tblGrid>
              <a:tr h="413159">
                <a:tc gridSpan="3">
                  <a:txBody>
                    <a:bodyPr/>
                    <a:lstStyle/>
                    <a:p>
                      <a:pPr marL="0" marR="0" algn="l" rtl="0">
                        <a:lnSpc>
                          <a:spcPct val="107000"/>
                        </a:lnSpc>
                        <a:spcBef>
                          <a:spcPts val="0"/>
                        </a:spcBef>
                        <a:spcAft>
                          <a:spcPts val="0"/>
                        </a:spcAft>
                        <a:tabLst>
                          <a:tab pos="2124075" algn="l"/>
                        </a:tabLst>
                      </a:pPr>
                      <a:r>
                        <a:rPr lang="en-US" sz="1200">
                          <a:effectLst/>
                        </a:rPr>
                        <a:t>Fahad Ltd </a:t>
                      </a:r>
                      <a:endParaRPr lang="en-US" sz="1100">
                        <a:effectLst/>
                      </a:endParaRPr>
                    </a:p>
                    <a:p>
                      <a:pPr marL="0" marR="0" algn="l" rtl="0">
                        <a:lnSpc>
                          <a:spcPct val="107000"/>
                        </a:lnSpc>
                        <a:spcBef>
                          <a:spcPts val="0"/>
                        </a:spcBef>
                        <a:spcAft>
                          <a:spcPts val="0"/>
                        </a:spcAft>
                        <a:tabLst>
                          <a:tab pos="2124075" algn="l"/>
                        </a:tabLst>
                      </a:pPr>
                      <a:r>
                        <a:rPr lang="en-US" sz="1200">
                          <a:effectLst/>
                        </a:rPr>
                        <a:t>Statement of financial position        BD million</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732285178"/>
                  </a:ext>
                </a:extLst>
              </a:tr>
              <a:tr h="382569">
                <a:tc gridSpan="2">
                  <a:txBody>
                    <a:bodyPr/>
                    <a:lstStyle/>
                    <a:p>
                      <a:pPr marL="0" marR="0" algn="r" rtl="0">
                        <a:lnSpc>
                          <a:spcPct val="107000"/>
                        </a:lnSpc>
                        <a:spcBef>
                          <a:spcPts val="0"/>
                        </a:spcBef>
                        <a:spcAft>
                          <a:spcPts val="0"/>
                        </a:spcAft>
                        <a:tabLst>
                          <a:tab pos="2124075" algn="l"/>
                        </a:tabLst>
                      </a:pPr>
                      <a:r>
                        <a:rPr lang="en-US" sz="1200">
                          <a:effectLst/>
                        </a:rPr>
                        <a:t>End year</a:t>
                      </a:r>
                      <a:endParaRPr lang="en-US" sz="1100">
                        <a:effectLst/>
                      </a:endParaRPr>
                    </a:p>
                    <a:p>
                      <a:pPr marL="0" marR="0" algn="r" rtl="0">
                        <a:lnSpc>
                          <a:spcPct val="107000"/>
                        </a:lnSpc>
                        <a:spcBef>
                          <a:spcPts val="0"/>
                        </a:spcBef>
                        <a:spcAft>
                          <a:spcPts val="0"/>
                        </a:spcAft>
                        <a:tabLst>
                          <a:tab pos="2124075" algn="l"/>
                        </a:tabLst>
                      </a:pPr>
                      <a:r>
                        <a:rPr lang="en-US" sz="1200">
                          <a:effectLst/>
                        </a:rPr>
                        <a:t>    1</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hMerge="1">
                  <a:txBody>
                    <a:bodyPr/>
                    <a:lstStyle/>
                    <a:p>
                      <a:endParaRPr lang="en-US"/>
                    </a:p>
                  </a:txBody>
                  <a:tcPr/>
                </a:tc>
                <a:tc>
                  <a:txBody>
                    <a:bodyPr/>
                    <a:lstStyle/>
                    <a:p>
                      <a:pPr marL="0" marR="0" algn="ctr" rtl="0">
                        <a:lnSpc>
                          <a:spcPct val="107000"/>
                        </a:lnSpc>
                        <a:spcBef>
                          <a:spcPts val="0"/>
                        </a:spcBef>
                        <a:spcAft>
                          <a:spcPts val="0"/>
                        </a:spcAft>
                        <a:tabLst>
                          <a:tab pos="2124075" algn="l"/>
                        </a:tabLst>
                      </a:pPr>
                      <a:r>
                        <a:rPr lang="en-US" sz="1200">
                          <a:effectLst/>
                        </a:rPr>
                        <a:t>End year</a:t>
                      </a:r>
                      <a:endParaRPr lang="en-US" sz="1100">
                        <a:effectLst/>
                      </a:endParaRPr>
                    </a:p>
                    <a:p>
                      <a:pPr marL="0" marR="0" algn="ctr" rtl="0">
                        <a:lnSpc>
                          <a:spcPct val="107000"/>
                        </a:lnSpc>
                        <a:spcBef>
                          <a:spcPts val="0"/>
                        </a:spcBef>
                        <a:spcAft>
                          <a:spcPts val="0"/>
                        </a:spcAft>
                        <a:tabLst>
                          <a:tab pos="2124075" algn="l"/>
                        </a:tabLst>
                      </a:pPr>
                      <a:r>
                        <a:rPr lang="en-US" sz="1200">
                          <a:effectLst/>
                        </a:rPr>
                        <a:t>2</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2874073732"/>
                  </a:ext>
                </a:extLst>
              </a:tr>
              <a:tr h="2909060">
                <a:tc>
                  <a:txBody>
                    <a:bodyPr/>
                    <a:lstStyle/>
                    <a:p>
                      <a:pPr marL="0" marR="0" algn="l" rtl="0">
                        <a:lnSpc>
                          <a:spcPct val="107000"/>
                        </a:lnSpc>
                        <a:spcBef>
                          <a:spcPts val="0"/>
                        </a:spcBef>
                        <a:spcAft>
                          <a:spcPts val="0"/>
                        </a:spcAft>
                        <a:tabLst>
                          <a:tab pos="2124075" algn="l"/>
                        </a:tabLst>
                      </a:pPr>
                      <a:r>
                        <a:rPr lang="en-US" sz="1200" dirty="0">
                          <a:effectLst/>
                        </a:rPr>
                        <a:t>Non-current assets</a:t>
                      </a:r>
                      <a:endParaRPr lang="en-US" sz="1100" dirty="0">
                        <a:effectLst/>
                      </a:endParaRPr>
                    </a:p>
                    <a:p>
                      <a:pPr marL="0" marR="0" algn="l" rtl="0">
                        <a:lnSpc>
                          <a:spcPct val="107000"/>
                        </a:lnSpc>
                        <a:spcBef>
                          <a:spcPts val="0"/>
                        </a:spcBef>
                        <a:spcAft>
                          <a:spcPts val="0"/>
                        </a:spcAft>
                        <a:tabLst>
                          <a:tab pos="2124075" algn="l"/>
                        </a:tabLst>
                      </a:pPr>
                      <a:r>
                        <a:rPr lang="en-US" sz="1200" dirty="0">
                          <a:effectLst/>
                        </a:rPr>
                        <a:t>Cash</a:t>
                      </a:r>
                      <a:endParaRPr lang="en-US" sz="1100" dirty="0">
                        <a:effectLst/>
                      </a:endParaRPr>
                    </a:p>
                    <a:p>
                      <a:pPr marL="0" marR="0" algn="l" rtl="0">
                        <a:lnSpc>
                          <a:spcPct val="107000"/>
                        </a:lnSpc>
                        <a:spcBef>
                          <a:spcPts val="0"/>
                        </a:spcBef>
                        <a:spcAft>
                          <a:spcPts val="0"/>
                        </a:spcAft>
                        <a:tabLst>
                          <a:tab pos="2124075" algn="l"/>
                        </a:tabLst>
                      </a:pPr>
                      <a:r>
                        <a:rPr lang="en-US" sz="1200" dirty="0">
                          <a:effectLst/>
                        </a:rPr>
                        <a:t>Inventories</a:t>
                      </a:r>
                      <a:endParaRPr lang="en-US" sz="1100" dirty="0">
                        <a:effectLst/>
                      </a:endParaRPr>
                    </a:p>
                    <a:p>
                      <a:pPr marL="0" marR="0" algn="l" rtl="0">
                        <a:lnSpc>
                          <a:spcPct val="107000"/>
                        </a:lnSpc>
                        <a:spcBef>
                          <a:spcPts val="0"/>
                        </a:spcBef>
                        <a:spcAft>
                          <a:spcPts val="0"/>
                        </a:spcAft>
                        <a:tabLst>
                          <a:tab pos="2124075" algn="l"/>
                        </a:tabLst>
                      </a:pPr>
                      <a:r>
                        <a:rPr lang="en-US" sz="1200" dirty="0">
                          <a:effectLst/>
                        </a:rPr>
                        <a:t>Accounts Receivable</a:t>
                      </a:r>
                      <a:endParaRPr lang="en-US" sz="1100" dirty="0">
                        <a:effectLst/>
                      </a:endParaRPr>
                    </a:p>
                    <a:p>
                      <a:pPr marL="0" marR="0" algn="l" rtl="0">
                        <a:lnSpc>
                          <a:spcPct val="107000"/>
                        </a:lnSpc>
                        <a:spcBef>
                          <a:spcPts val="0"/>
                        </a:spcBef>
                        <a:spcAft>
                          <a:spcPts val="0"/>
                        </a:spcAft>
                        <a:tabLst>
                          <a:tab pos="2124075" algn="l"/>
                        </a:tabLst>
                      </a:pPr>
                      <a:r>
                        <a:rPr lang="en-US" sz="1200" dirty="0">
                          <a:effectLst/>
                        </a:rPr>
                        <a:t>Current assets</a:t>
                      </a:r>
                      <a:endParaRPr lang="en-US" sz="1100" dirty="0">
                        <a:effectLst/>
                      </a:endParaRPr>
                    </a:p>
                    <a:p>
                      <a:pPr marL="0" marR="0" algn="l" rtl="0">
                        <a:lnSpc>
                          <a:spcPct val="107000"/>
                        </a:lnSpc>
                        <a:spcBef>
                          <a:spcPts val="0"/>
                        </a:spcBef>
                        <a:spcAft>
                          <a:spcPts val="0"/>
                        </a:spcAft>
                        <a:tabLst>
                          <a:tab pos="2124075" algn="l"/>
                        </a:tabLst>
                      </a:pPr>
                      <a:r>
                        <a:rPr lang="en-US" sz="1200" dirty="0">
                          <a:effectLst/>
                        </a:rPr>
                        <a:t>less current liabilities</a:t>
                      </a:r>
                      <a:endParaRPr lang="en-US" sz="1100" dirty="0">
                        <a:effectLst/>
                      </a:endParaRPr>
                    </a:p>
                    <a:p>
                      <a:pPr marL="0" marR="0" algn="l" rtl="0">
                        <a:lnSpc>
                          <a:spcPct val="107000"/>
                        </a:lnSpc>
                        <a:spcBef>
                          <a:spcPts val="0"/>
                        </a:spcBef>
                        <a:spcAft>
                          <a:spcPts val="0"/>
                        </a:spcAft>
                        <a:tabLst>
                          <a:tab pos="2124075" algn="l"/>
                        </a:tabLst>
                      </a:pPr>
                      <a:r>
                        <a:rPr lang="en-US" sz="1200" dirty="0">
                          <a:effectLst/>
                        </a:rPr>
                        <a:t>Working capital</a:t>
                      </a:r>
                      <a:endParaRPr lang="en-US" sz="1100" dirty="0">
                        <a:effectLst/>
                      </a:endParaRPr>
                    </a:p>
                    <a:p>
                      <a:pPr marL="0" marR="0" algn="l" rtl="0">
                        <a:lnSpc>
                          <a:spcPct val="107000"/>
                        </a:lnSpc>
                        <a:spcBef>
                          <a:spcPts val="0"/>
                        </a:spcBef>
                        <a:spcAft>
                          <a:spcPts val="0"/>
                        </a:spcAft>
                        <a:tabLst>
                          <a:tab pos="2124075" algn="l"/>
                        </a:tabLst>
                      </a:pPr>
                      <a:r>
                        <a:rPr lang="en-US" sz="1200" dirty="0">
                          <a:effectLst/>
                        </a:rPr>
                        <a:t>Total assets – current liabilities</a:t>
                      </a:r>
                      <a:endParaRPr lang="en-US" sz="1100" dirty="0">
                        <a:effectLst/>
                      </a:endParaRPr>
                    </a:p>
                    <a:p>
                      <a:pPr marL="0" marR="0" algn="l" rtl="0">
                        <a:lnSpc>
                          <a:spcPct val="107000"/>
                        </a:lnSpc>
                        <a:spcBef>
                          <a:spcPts val="0"/>
                        </a:spcBef>
                        <a:spcAft>
                          <a:spcPts val="0"/>
                        </a:spcAft>
                        <a:tabLst>
                          <a:tab pos="2124075" algn="l"/>
                        </a:tabLst>
                      </a:pPr>
                      <a:r>
                        <a:rPr lang="en-US" sz="1200" dirty="0">
                          <a:effectLst/>
                        </a:rPr>
                        <a:t> </a:t>
                      </a:r>
                      <a:endParaRPr lang="en-US" sz="1100" dirty="0">
                        <a:effectLst/>
                      </a:endParaRPr>
                    </a:p>
                    <a:p>
                      <a:pPr marL="0" marR="0" algn="l" rtl="0">
                        <a:lnSpc>
                          <a:spcPct val="107000"/>
                        </a:lnSpc>
                        <a:spcBef>
                          <a:spcPts val="0"/>
                        </a:spcBef>
                        <a:spcAft>
                          <a:spcPts val="0"/>
                        </a:spcAft>
                        <a:tabLst>
                          <a:tab pos="2124075" algn="l"/>
                        </a:tabLst>
                      </a:pPr>
                      <a:r>
                        <a:rPr lang="en-US" sz="1200" dirty="0">
                          <a:effectLst/>
                        </a:rPr>
                        <a:t>Financed by</a:t>
                      </a:r>
                      <a:endParaRPr lang="en-US" sz="1100" dirty="0">
                        <a:effectLst/>
                      </a:endParaRPr>
                    </a:p>
                    <a:p>
                      <a:pPr marL="0" marR="0" algn="l" rtl="0">
                        <a:lnSpc>
                          <a:spcPct val="107000"/>
                        </a:lnSpc>
                        <a:spcBef>
                          <a:spcPts val="0"/>
                        </a:spcBef>
                        <a:spcAft>
                          <a:spcPts val="0"/>
                        </a:spcAft>
                        <a:tabLst>
                          <a:tab pos="2124075" algn="l"/>
                        </a:tabLst>
                      </a:pPr>
                      <a:r>
                        <a:rPr lang="en-US" sz="1200" dirty="0">
                          <a:effectLst/>
                        </a:rPr>
                        <a:t>Non-current liabilities</a:t>
                      </a:r>
                      <a:endParaRPr lang="en-US" sz="1100" dirty="0">
                        <a:effectLst/>
                      </a:endParaRPr>
                    </a:p>
                    <a:p>
                      <a:pPr marL="0" marR="0" algn="l" rtl="0">
                        <a:lnSpc>
                          <a:spcPct val="107000"/>
                        </a:lnSpc>
                        <a:spcBef>
                          <a:spcPts val="0"/>
                        </a:spcBef>
                        <a:spcAft>
                          <a:spcPts val="0"/>
                        </a:spcAft>
                        <a:tabLst>
                          <a:tab pos="2124075" algn="l"/>
                        </a:tabLst>
                      </a:pPr>
                      <a:r>
                        <a:rPr lang="en-US" sz="1200" dirty="0">
                          <a:effectLst/>
                        </a:rPr>
                        <a:t>Shareholders’ funds</a:t>
                      </a:r>
                      <a:endParaRPr lang="en-US" sz="1100" dirty="0">
                        <a:effectLst/>
                      </a:endParaRPr>
                    </a:p>
                    <a:p>
                      <a:pPr marL="0" marR="0" algn="l" rtl="0">
                        <a:lnSpc>
                          <a:spcPct val="107000"/>
                        </a:lnSpc>
                        <a:spcBef>
                          <a:spcPts val="0"/>
                        </a:spcBef>
                        <a:spcAft>
                          <a:spcPts val="0"/>
                        </a:spcAft>
                        <a:tabLst>
                          <a:tab pos="2124075" algn="l"/>
                        </a:tabLst>
                      </a:pPr>
                      <a:r>
                        <a:rPr lang="en-US" sz="1200" dirty="0">
                          <a:effectLst/>
                        </a:rPr>
                        <a:t>Capital employed</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rtl="0">
                        <a:lnSpc>
                          <a:spcPct val="107000"/>
                        </a:lnSpc>
                        <a:spcBef>
                          <a:spcPts val="0"/>
                        </a:spcBef>
                        <a:spcAft>
                          <a:spcPts val="0"/>
                        </a:spcAft>
                        <a:tabLst>
                          <a:tab pos="2124075" algn="l"/>
                        </a:tabLst>
                      </a:pPr>
                      <a:r>
                        <a:rPr lang="en-US" sz="1200">
                          <a:effectLst/>
                        </a:rPr>
                        <a:t>  221</a:t>
                      </a:r>
                      <a:endParaRPr lang="en-US" sz="1100">
                        <a:effectLst/>
                      </a:endParaRPr>
                    </a:p>
                    <a:p>
                      <a:pPr marL="0" marR="0" algn="l" rtl="0">
                        <a:lnSpc>
                          <a:spcPct val="107000"/>
                        </a:lnSpc>
                        <a:spcBef>
                          <a:spcPts val="0"/>
                        </a:spcBef>
                        <a:spcAft>
                          <a:spcPts val="0"/>
                        </a:spcAft>
                        <a:tabLst>
                          <a:tab pos="2124075" algn="l"/>
                        </a:tabLst>
                      </a:pPr>
                      <a:r>
                        <a:rPr lang="en-US" sz="1200">
                          <a:effectLst/>
                        </a:rPr>
                        <a:t>10</a:t>
                      </a:r>
                      <a:endParaRPr lang="en-US" sz="1100">
                        <a:effectLst/>
                      </a:endParaRPr>
                    </a:p>
                    <a:p>
                      <a:pPr marL="0" marR="0" algn="l" rtl="0">
                        <a:lnSpc>
                          <a:spcPct val="107000"/>
                        </a:lnSpc>
                        <a:spcBef>
                          <a:spcPts val="0"/>
                        </a:spcBef>
                        <a:spcAft>
                          <a:spcPts val="0"/>
                        </a:spcAft>
                        <a:tabLst>
                          <a:tab pos="2124075" algn="l"/>
                        </a:tabLst>
                      </a:pPr>
                      <a:r>
                        <a:rPr lang="en-US" sz="1200">
                          <a:effectLst/>
                        </a:rPr>
                        <a:t>20</a:t>
                      </a:r>
                      <a:endParaRPr lang="en-US" sz="1100">
                        <a:effectLst/>
                      </a:endParaRPr>
                    </a:p>
                    <a:p>
                      <a:pPr marL="0" marR="0" algn="l" rtl="0">
                        <a:lnSpc>
                          <a:spcPct val="107000"/>
                        </a:lnSpc>
                        <a:spcBef>
                          <a:spcPts val="0"/>
                        </a:spcBef>
                        <a:spcAft>
                          <a:spcPts val="0"/>
                        </a:spcAft>
                        <a:tabLst>
                          <a:tab pos="2124075" algn="l"/>
                        </a:tabLst>
                      </a:pPr>
                      <a:r>
                        <a:rPr lang="en-US" sz="1200">
                          <a:effectLst/>
                        </a:rPr>
                        <a:t>14</a:t>
                      </a:r>
                      <a:endParaRPr lang="en-US" sz="1100">
                        <a:effectLst/>
                      </a:endParaRPr>
                    </a:p>
                    <a:p>
                      <a:pPr marL="0" marR="0" algn="l" rtl="0">
                        <a:lnSpc>
                          <a:spcPct val="107000"/>
                        </a:lnSpc>
                        <a:spcBef>
                          <a:spcPts val="0"/>
                        </a:spcBef>
                        <a:spcAft>
                          <a:spcPts val="0"/>
                        </a:spcAft>
                        <a:tabLst>
                          <a:tab pos="2124075" algn="l"/>
                        </a:tabLst>
                      </a:pPr>
                      <a:r>
                        <a:rPr lang="en-US" sz="1200">
                          <a:effectLst/>
                        </a:rPr>
                        <a:t>44</a:t>
                      </a:r>
                      <a:endParaRPr lang="en-US" sz="1100">
                        <a:effectLst/>
                      </a:endParaRPr>
                    </a:p>
                    <a:p>
                      <a:pPr marL="0" marR="0" algn="l" rtl="0">
                        <a:lnSpc>
                          <a:spcPct val="107000"/>
                        </a:lnSpc>
                        <a:spcBef>
                          <a:spcPts val="0"/>
                        </a:spcBef>
                        <a:spcAft>
                          <a:spcPts val="0"/>
                        </a:spcAft>
                        <a:tabLst>
                          <a:tab pos="2124075" algn="l"/>
                        </a:tabLst>
                      </a:pPr>
                      <a:r>
                        <a:rPr lang="en-US" sz="1200">
                          <a:effectLst/>
                        </a:rPr>
                        <a:t>40</a:t>
                      </a:r>
                      <a:endParaRPr lang="en-US" sz="1100">
                        <a:effectLst/>
                      </a:endParaRPr>
                    </a:p>
                    <a:p>
                      <a:pPr marL="0" marR="0" algn="r" rtl="0">
                        <a:lnSpc>
                          <a:spcPct val="107000"/>
                        </a:lnSpc>
                        <a:spcBef>
                          <a:spcPts val="0"/>
                        </a:spcBef>
                        <a:spcAft>
                          <a:spcPts val="0"/>
                        </a:spcAft>
                        <a:tabLst>
                          <a:tab pos="2124075" algn="l"/>
                        </a:tabLst>
                      </a:pPr>
                      <a:r>
                        <a:rPr lang="en-US" sz="1200">
                          <a:effectLst/>
                        </a:rPr>
                        <a:t>4</a:t>
                      </a:r>
                      <a:endParaRPr lang="en-US" sz="1100">
                        <a:effectLst/>
                      </a:endParaRPr>
                    </a:p>
                    <a:p>
                      <a:pPr marL="0" marR="0" algn="r" rtl="0">
                        <a:lnSpc>
                          <a:spcPct val="107000"/>
                        </a:lnSpc>
                        <a:spcBef>
                          <a:spcPts val="0"/>
                        </a:spcBef>
                        <a:spcAft>
                          <a:spcPts val="0"/>
                        </a:spcAft>
                        <a:tabLst>
                          <a:tab pos="2124075" algn="l"/>
                        </a:tabLst>
                      </a:pPr>
                      <a:r>
                        <a:rPr lang="en-US" sz="1200">
                          <a:effectLst/>
                        </a:rPr>
                        <a:t>225</a:t>
                      </a:r>
                      <a:endParaRPr lang="en-US" sz="1100">
                        <a:effectLst/>
                      </a:endParaRPr>
                    </a:p>
                    <a:p>
                      <a:pPr marL="0" marR="0" algn="r" rtl="0">
                        <a:lnSpc>
                          <a:spcPct val="107000"/>
                        </a:lnSpc>
                        <a:spcBef>
                          <a:spcPts val="0"/>
                        </a:spcBef>
                        <a:spcAft>
                          <a:spcPts val="0"/>
                        </a:spcAft>
                        <a:tabLst>
                          <a:tab pos="2124075" algn="l"/>
                        </a:tabLst>
                      </a:pPr>
                      <a:r>
                        <a:rPr lang="en-US" sz="1200">
                          <a:effectLst/>
                        </a:rPr>
                        <a:t> </a:t>
                      </a:r>
                      <a:endParaRPr lang="en-US" sz="1100">
                        <a:effectLst/>
                      </a:endParaRPr>
                    </a:p>
                    <a:p>
                      <a:pPr marL="0" marR="0" algn="l" rtl="0">
                        <a:lnSpc>
                          <a:spcPct val="107000"/>
                        </a:lnSpc>
                        <a:spcBef>
                          <a:spcPts val="0"/>
                        </a:spcBef>
                        <a:spcAft>
                          <a:spcPts val="0"/>
                        </a:spcAft>
                        <a:tabLst>
                          <a:tab pos="2124075" algn="l"/>
                        </a:tabLst>
                      </a:pPr>
                      <a:r>
                        <a:rPr lang="en-US" sz="1200">
                          <a:effectLst/>
                        </a:rPr>
                        <a:t> </a:t>
                      </a:r>
                      <a:endParaRPr lang="en-US" sz="1100">
                        <a:effectLst/>
                      </a:endParaRPr>
                    </a:p>
                    <a:p>
                      <a:pPr marL="0" marR="0" algn="l" rtl="0">
                        <a:lnSpc>
                          <a:spcPct val="107000"/>
                        </a:lnSpc>
                        <a:spcBef>
                          <a:spcPts val="0"/>
                        </a:spcBef>
                        <a:spcAft>
                          <a:spcPts val="0"/>
                        </a:spcAft>
                        <a:tabLst>
                          <a:tab pos="2124075" algn="l"/>
                        </a:tabLst>
                      </a:pPr>
                      <a:r>
                        <a:rPr lang="en-US" sz="1200">
                          <a:effectLst/>
                        </a:rPr>
                        <a:t> </a:t>
                      </a:r>
                      <a:endParaRPr lang="en-US" sz="1100">
                        <a:effectLst/>
                      </a:endParaRPr>
                    </a:p>
                    <a:p>
                      <a:pPr marL="0" marR="0" algn="l" rtl="0">
                        <a:lnSpc>
                          <a:spcPct val="107000"/>
                        </a:lnSpc>
                        <a:spcBef>
                          <a:spcPts val="0"/>
                        </a:spcBef>
                        <a:spcAft>
                          <a:spcPts val="0"/>
                        </a:spcAft>
                        <a:tabLst>
                          <a:tab pos="2124075" algn="l"/>
                        </a:tabLst>
                      </a:pPr>
                      <a:br>
                        <a:rPr lang="en-US" sz="1100">
                          <a:effectLst/>
                        </a:rPr>
                      </a:br>
                      <a:r>
                        <a:rPr lang="en-US" sz="1200">
                          <a:effectLst/>
                        </a:rPr>
                        <a:t>150</a:t>
                      </a:r>
                      <a:endParaRPr lang="en-US" sz="1100">
                        <a:effectLst/>
                      </a:endParaRPr>
                    </a:p>
                    <a:p>
                      <a:pPr marL="0" marR="0" algn="l" rtl="0">
                        <a:lnSpc>
                          <a:spcPct val="107000"/>
                        </a:lnSpc>
                        <a:spcBef>
                          <a:spcPts val="0"/>
                        </a:spcBef>
                        <a:spcAft>
                          <a:spcPts val="0"/>
                        </a:spcAft>
                        <a:tabLst>
                          <a:tab pos="2124075" algn="l"/>
                        </a:tabLst>
                      </a:pPr>
                      <a:r>
                        <a:rPr lang="en-US" sz="1200">
                          <a:effectLst/>
                        </a:rPr>
                        <a:t>75</a:t>
                      </a:r>
                      <a:endParaRPr lang="en-US" sz="1100">
                        <a:effectLst/>
                      </a:endParaRPr>
                    </a:p>
                    <a:p>
                      <a:pPr marL="0" marR="0" algn="r" rtl="0">
                        <a:lnSpc>
                          <a:spcPct val="107000"/>
                        </a:lnSpc>
                        <a:spcBef>
                          <a:spcPts val="0"/>
                        </a:spcBef>
                        <a:spcAft>
                          <a:spcPts val="0"/>
                        </a:spcAft>
                        <a:tabLst>
                          <a:tab pos="2124075" algn="l"/>
                        </a:tabLst>
                      </a:pPr>
                      <a:r>
                        <a:rPr lang="en-US" sz="1200">
                          <a:effectLst/>
                        </a:rPr>
                        <a:t>225</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rtl="0">
                        <a:lnSpc>
                          <a:spcPct val="107000"/>
                        </a:lnSpc>
                        <a:spcBef>
                          <a:spcPts val="0"/>
                        </a:spcBef>
                        <a:spcAft>
                          <a:spcPts val="0"/>
                        </a:spcAft>
                        <a:tabLst>
                          <a:tab pos="2124075" algn="l"/>
                        </a:tabLst>
                      </a:pPr>
                      <a:r>
                        <a:rPr lang="en-US" sz="1200" dirty="0">
                          <a:effectLst/>
                        </a:rPr>
                        <a:t>295</a:t>
                      </a:r>
                      <a:endParaRPr lang="en-US" sz="1100" dirty="0">
                        <a:effectLst/>
                      </a:endParaRPr>
                    </a:p>
                    <a:p>
                      <a:pPr marL="0" marR="0" algn="l" rtl="0">
                        <a:lnSpc>
                          <a:spcPct val="107000"/>
                        </a:lnSpc>
                        <a:spcBef>
                          <a:spcPts val="0"/>
                        </a:spcBef>
                        <a:spcAft>
                          <a:spcPts val="0"/>
                        </a:spcAft>
                        <a:tabLst>
                          <a:tab pos="2124075" algn="l"/>
                        </a:tabLst>
                      </a:pPr>
                      <a:r>
                        <a:rPr lang="en-US" sz="1200" dirty="0">
                          <a:effectLst/>
                        </a:rPr>
                        <a:t>30</a:t>
                      </a:r>
                      <a:endParaRPr lang="en-US" sz="1100" dirty="0">
                        <a:effectLst/>
                      </a:endParaRPr>
                    </a:p>
                    <a:p>
                      <a:pPr marL="0" marR="0" algn="l" rtl="0">
                        <a:lnSpc>
                          <a:spcPct val="107000"/>
                        </a:lnSpc>
                        <a:spcBef>
                          <a:spcPts val="0"/>
                        </a:spcBef>
                        <a:spcAft>
                          <a:spcPts val="0"/>
                        </a:spcAft>
                        <a:tabLst>
                          <a:tab pos="2124075" algn="l"/>
                        </a:tabLst>
                      </a:pPr>
                      <a:r>
                        <a:rPr lang="en-US" sz="1200" dirty="0">
                          <a:effectLst/>
                        </a:rPr>
                        <a:t>15</a:t>
                      </a:r>
                      <a:endParaRPr lang="en-US" sz="1100" dirty="0">
                        <a:effectLst/>
                      </a:endParaRPr>
                    </a:p>
                    <a:p>
                      <a:pPr marL="0" marR="0" algn="l" rtl="0">
                        <a:lnSpc>
                          <a:spcPct val="107000"/>
                        </a:lnSpc>
                        <a:spcBef>
                          <a:spcPts val="0"/>
                        </a:spcBef>
                        <a:spcAft>
                          <a:spcPts val="0"/>
                        </a:spcAft>
                        <a:tabLst>
                          <a:tab pos="2124075" algn="l"/>
                        </a:tabLst>
                      </a:pPr>
                      <a:r>
                        <a:rPr lang="en-US" sz="1200" dirty="0">
                          <a:effectLst/>
                        </a:rPr>
                        <a:t>5</a:t>
                      </a:r>
                      <a:endParaRPr lang="en-US" sz="1100" dirty="0">
                        <a:effectLst/>
                      </a:endParaRPr>
                    </a:p>
                    <a:p>
                      <a:pPr marL="0" marR="0" algn="l" rtl="0">
                        <a:lnSpc>
                          <a:spcPct val="107000"/>
                        </a:lnSpc>
                        <a:spcBef>
                          <a:spcPts val="0"/>
                        </a:spcBef>
                        <a:spcAft>
                          <a:spcPts val="0"/>
                        </a:spcAft>
                        <a:tabLst>
                          <a:tab pos="2124075" algn="l"/>
                        </a:tabLst>
                      </a:pPr>
                      <a:r>
                        <a:rPr lang="en-US" sz="1200" dirty="0">
                          <a:effectLst/>
                        </a:rPr>
                        <a:t>50</a:t>
                      </a:r>
                      <a:endParaRPr lang="en-US" sz="1100" dirty="0">
                        <a:effectLst/>
                      </a:endParaRPr>
                    </a:p>
                    <a:p>
                      <a:pPr marL="0" marR="0" algn="l" rtl="0">
                        <a:lnSpc>
                          <a:spcPct val="107000"/>
                        </a:lnSpc>
                        <a:spcBef>
                          <a:spcPts val="0"/>
                        </a:spcBef>
                        <a:spcAft>
                          <a:spcPts val="0"/>
                        </a:spcAft>
                        <a:tabLst>
                          <a:tab pos="2124075" algn="l"/>
                        </a:tabLst>
                      </a:pPr>
                      <a:r>
                        <a:rPr lang="en-US" sz="1200" dirty="0">
                          <a:effectLst/>
                        </a:rPr>
                        <a:t>25</a:t>
                      </a:r>
                      <a:endParaRPr lang="en-US" sz="1100" dirty="0">
                        <a:effectLst/>
                      </a:endParaRPr>
                    </a:p>
                    <a:p>
                      <a:pPr marL="0" marR="0" algn="r" rtl="0">
                        <a:lnSpc>
                          <a:spcPct val="107000"/>
                        </a:lnSpc>
                        <a:spcBef>
                          <a:spcPts val="0"/>
                        </a:spcBef>
                        <a:spcAft>
                          <a:spcPts val="0"/>
                        </a:spcAft>
                        <a:tabLst>
                          <a:tab pos="2124075" algn="l"/>
                        </a:tabLst>
                      </a:pPr>
                      <a:r>
                        <a:rPr lang="en-US" sz="1200" dirty="0">
                          <a:effectLst/>
                        </a:rPr>
                        <a:t>25</a:t>
                      </a:r>
                      <a:endParaRPr lang="en-US" sz="1100" dirty="0">
                        <a:effectLst/>
                      </a:endParaRPr>
                    </a:p>
                    <a:p>
                      <a:pPr marL="0" marR="0" algn="r" rtl="0">
                        <a:lnSpc>
                          <a:spcPct val="107000"/>
                        </a:lnSpc>
                        <a:spcBef>
                          <a:spcPts val="0"/>
                        </a:spcBef>
                        <a:spcAft>
                          <a:spcPts val="0"/>
                        </a:spcAft>
                        <a:tabLst>
                          <a:tab pos="2124075" algn="l"/>
                        </a:tabLst>
                      </a:pPr>
                      <a:r>
                        <a:rPr lang="en-US" sz="1200" dirty="0">
                          <a:effectLst/>
                        </a:rPr>
                        <a:t>320</a:t>
                      </a:r>
                      <a:endParaRPr lang="en-US" sz="1100" dirty="0">
                        <a:effectLst/>
                      </a:endParaRPr>
                    </a:p>
                    <a:p>
                      <a:pPr marL="0" marR="0" algn="r" rtl="0">
                        <a:lnSpc>
                          <a:spcPct val="107000"/>
                        </a:lnSpc>
                        <a:spcBef>
                          <a:spcPts val="0"/>
                        </a:spcBef>
                        <a:spcAft>
                          <a:spcPts val="0"/>
                        </a:spcAft>
                        <a:tabLst>
                          <a:tab pos="2124075" algn="l"/>
                        </a:tabLst>
                      </a:pPr>
                      <a:r>
                        <a:rPr lang="en-US" sz="1200" dirty="0">
                          <a:effectLst/>
                        </a:rPr>
                        <a:t> </a:t>
                      </a:r>
                      <a:endParaRPr lang="en-US" sz="1100" dirty="0">
                        <a:effectLst/>
                      </a:endParaRPr>
                    </a:p>
                    <a:p>
                      <a:pPr marL="0" marR="0" algn="r" rtl="0">
                        <a:lnSpc>
                          <a:spcPct val="107000"/>
                        </a:lnSpc>
                        <a:spcBef>
                          <a:spcPts val="0"/>
                        </a:spcBef>
                        <a:spcAft>
                          <a:spcPts val="0"/>
                        </a:spcAft>
                        <a:tabLst>
                          <a:tab pos="2124075" algn="l"/>
                        </a:tabLst>
                      </a:pPr>
                      <a:r>
                        <a:rPr lang="en-US" sz="1200" dirty="0">
                          <a:effectLst/>
                        </a:rPr>
                        <a:t> </a:t>
                      </a:r>
                      <a:endParaRPr lang="en-US" sz="1100" dirty="0">
                        <a:effectLst/>
                      </a:endParaRPr>
                    </a:p>
                    <a:p>
                      <a:pPr marL="0" marR="0" algn="r" rtl="0">
                        <a:lnSpc>
                          <a:spcPct val="107000"/>
                        </a:lnSpc>
                        <a:spcBef>
                          <a:spcPts val="0"/>
                        </a:spcBef>
                        <a:spcAft>
                          <a:spcPts val="0"/>
                        </a:spcAft>
                        <a:tabLst>
                          <a:tab pos="2124075" algn="l"/>
                        </a:tabLst>
                      </a:pPr>
                      <a:r>
                        <a:rPr lang="en-US" sz="1200" dirty="0">
                          <a:effectLst/>
                        </a:rPr>
                        <a:t> </a:t>
                      </a:r>
                      <a:endParaRPr lang="en-US" sz="1100" dirty="0">
                        <a:effectLst/>
                      </a:endParaRPr>
                    </a:p>
                    <a:p>
                      <a:pPr marL="0" marR="0" algn="l" rtl="0">
                        <a:lnSpc>
                          <a:spcPct val="107000"/>
                        </a:lnSpc>
                        <a:spcBef>
                          <a:spcPts val="0"/>
                        </a:spcBef>
                        <a:spcAft>
                          <a:spcPts val="0"/>
                        </a:spcAft>
                        <a:tabLst>
                          <a:tab pos="2124075" algn="l"/>
                        </a:tabLst>
                      </a:pPr>
                      <a:br>
                        <a:rPr lang="en-US" sz="1100" dirty="0">
                          <a:effectLst/>
                        </a:rPr>
                      </a:br>
                      <a:r>
                        <a:rPr lang="en-US" sz="1200" dirty="0">
                          <a:effectLst/>
                        </a:rPr>
                        <a:t>120</a:t>
                      </a:r>
                      <a:endParaRPr lang="en-US" sz="1100" dirty="0">
                        <a:effectLst/>
                      </a:endParaRPr>
                    </a:p>
                    <a:p>
                      <a:pPr marL="0" marR="0" algn="l" rtl="0">
                        <a:lnSpc>
                          <a:spcPct val="107000"/>
                        </a:lnSpc>
                        <a:spcBef>
                          <a:spcPts val="0"/>
                        </a:spcBef>
                        <a:spcAft>
                          <a:spcPts val="0"/>
                        </a:spcAft>
                        <a:tabLst>
                          <a:tab pos="2124075" algn="l"/>
                        </a:tabLst>
                      </a:pPr>
                      <a:r>
                        <a:rPr lang="en-US" sz="1200" dirty="0">
                          <a:effectLst/>
                        </a:rPr>
                        <a:t>200</a:t>
                      </a:r>
                      <a:endParaRPr lang="en-US" sz="1100" dirty="0">
                        <a:effectLst/>
                      </a:endParaRPr>
                    </a:p>
                    <a:p>
                      <a:pPr marL="0" marR="0" algn="r" rtl="0">
                        <a:lnSpc>
                          <a:spcPct val="107000"/>
                        </a:lnSpc>
                        <a:spcBef>
                          <a:spcPts val="0"/>
                        </a:spcBef>
                        <a:spcAft>
                          <a:spcPts val="0"/>
                        </a:spcAft>
                        <a:tabLst>
                          <a:tab pos="2124075" algn="l"/>
                        </a:tabLst>
                      </a:pPr>
                      <a:r>
                        <a:rPr lang="en-US" sz="1200" dirty="0">
                          <a:effectLst/>
                        </a:rPr>
                        <a:t>320</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901260993"/>
                  </a:ext>
                </a:extLst>
              </a:tr>
            </a:tbl>
          </a:graphicData>
        </a:graphic>
      </p:graphicFrame>
      <p:cxnSp>
        <p:nvCxnSpPr>
          <p:cNvPr id="7" name="Straight Connector 6">
            <a:extLst>
              <a:ext uri="{FF2B5EF4-FFF2-40B4-BE49-F238E27FC236}">
                <a16:creationId xmlns:a16="http://schemas.microsoft.com/office/drawing/2014/main" id="{9B00F8BE-A341-7684-2153-59406C71CBBF}"/>
              </a:ext>
            </a:extLst>
          </p:cNvPr>
          <p:cNvCxnSpPr>
            <a:cxnSpLocks/>
          </p:cNvCxnSpPr>
          <p:nvPr/>
        </p:nvCxnSpPr>
        <p:spPr>
          <a:xfrm>
            <a:off x="11766771" y="10519411"/>
            <a:ext cx="332978" cy="0"/>
          </a:xfrm>
          <a:prstGeom prst="line">
            <a:avLst/>
          </a:prstGeom>
          <a:ln>
            <a:solidFill>
              <a:schemeClr val="accent2">
                <a:lumMod val="75000"/>
              </a:schemeClr>
            </a:solidFill>
          </a:ln>
        </p:spPr>
        <p:style>
          <a:lnRef idx="3">
            <a:schemeClr val="dk1"/>
          </a:lnRef>
          <a:fillRef idx="0">
            <a:schemeClr val="dk1"/>
          </a:fillRef>
          <a:effectRef idx="2">
            <a:schemeClr val="dk1"/>
          </a:effectRef>
          <a:fontRef idx="minor">
            <a:schemeClr val="tx1"/>
          </a:fontRef>
        </p:style>
      </p:cxnSp>
      <p:cxnSp>
        <p:nvCxnSpPr>
          <p:cNvPr id="9" name="Straight Connector 8">
            <a:extLst>
              <a:ext uri="{FF2B5EF4-FFF2-40B4-BE49-F238E27FC236}">
                <a16:creationId xmlns:a16="http://schemas.microsoft.com/office/drawing/2014/main" id="{0232DF15-B403-1510-6C5B-15C10A6D4C6E}"/>
              </a:ext>
            </a:extLst>
          </p:cNvPr>
          <p:cNvCxnSpPr>
            <a:cxnSpLocks/>
          </p:cNvCxnSpPr>
          <p:nvPr/>
        </p:nvCxnSpPr>
        <p:spPr>
          <a:xfrm>
            <a:off x="11766771" y="10870249"/>
            <a:ext cx="332978" cy="0"/>
          </a:xfrm>
          <a:prstGeom prst="line">
            <a:avLst/>
          </a:prstGeom>
          <a:ln>
            <a:solidFill>
              <a:schemeClr val="accent2">
                <a:lumMod val="75000"/>
              </a:schemeClr>
            </a:solidFill>
          </a:ln>
        </p:spPr>
        <p:style>
          <a:lnRef idx="3">
            <a:schemeClr val="dk1"/>
          </a:lnRef>
          <a:fillRef idx="0">
            <a:schemeClr val="dk1"/>
          </a:fillRef>
          <a:effectRef idx="2">
            <a:schemeClr val="dk1"/>
          </a:effectRef>
          <a:fontRef idx="minor">
            <a:schemeClr val="tx1"/>
          </a:fontRef>
        </p:style>
      </p:cxnSp>
      <p:cxnSp>
        <p:nvCxnSpPr>
          <p:cNvPr id="14" name="Straight Connector 13">
            <a:extLst>
              <a:ext uri="{FF2B5EF4-FFF2-40B4-BE49-F238E27FC236}">
                <a16:creationId xmlns:a16="http://schemas.microsoft.com/office/drawing/2014/main" id="{6B08BE42-A827-419E-0B95-8204120B9324}"/>
              </a:ext>
            </a:extLst>
          </p:cNvPr>
          <p:cNvCxnSpPr>
            <a:cxnSpLocks/>
          </p:cNvCxnSpPr>
          <p:nvPr/>
        </p:nvCxnSpPr>
        <p:spPr>
          <a:xfrm>
            <a:off x="12071571" y="11059161"/>
            <a:ext cx="332978" cy="0"/>
          </a:xfrm>
          <a:prstGeom prst="line">
            <a:avLst/>
          </a:prstGeom>
          <a:ln>
            <a:solidFill>
              <a:schemeClr val="accent2">
                <a:lumMod val="75000"/>
              </a:schemeClr>
            </a:solidFill>
          </a:ln>
        </p:spPr>
        <p:style>
          <a:lnRef idx="3">
            <a:schemeClr val="dk1"/>
          </a:lnRef>
          <a:fillRef idx="0">
            <a:schemeClr val="dk1"/>
          </a:fillRef>
          <a:effectRef idx="2">
            <a:schemeClr val="dk1"/>
          </a:effectRef>
          <a:fontRef idx="minor">
            <a:schemeClr val="tx1"/>
          </a:fontRef>
        </p:style>
      </p:cxnSp>
      <p:cxnSp>
        <p:nvCxnSpPr>
          <p:cNvPr id="15" name="Straight Connector 14">
            <a:extLst>
              <a:ext uri="{FF2B5EF4-FFF2-40B4-BE49-F238E27FC236}">
                <a16:creationId xmlns:a16="http://schemas.microsoft.com/office/drawing/2014/main" id="{C200393C-E70F-4FF0-DDBB-24AE546AE580}"/>
              </a:ext>
            </a:extLst>
          </p:cNvPr>
          <p:cNvCxnSpPr>
            <a:cxnSpLocks/>
          </p:cNvCxnSpPr>
          <p:nvPr/>
        </p:nvCxnSpPr>
        <p:spPr>
          <a:xfrm>
            <a:off x="12119196" y="11230611"/>
            <a:ext cx="332978" cy="0"/>
          </a:xfrm>
          <a:prstGeom prst="line">
            <a:avLst/>
          </a:prstGeom>
          <a:ln>
            <a:solidFill>
              <a:schemeClr val="accent2">
                <a:lumMod val="75000"/>
              </a:schemeClr>
            </a:solidFill>
          </a:ln>
        </p:spPr>
        <p:style>
          <a:lnRef idx="3">
            <a:schemeClr val="dk1"/>
          </a:lnRef>
          <a:fillRef idx="0">
            <a:schemeClr val="dk1"/>
          </a:fillRef>
          <a:effectRef idx="2">
            <a:schemeClr val="dk1"/>
          </a:effectRef>
          <a:fontRef idx="minor">
            <a:schemeClr val="tx1"/>
          </a:fontRef>
        </p:style>
      </p:cxnSp>
      <p:cxnSp>
        <p:nvCxnSpPr>
          <p:cNvPr id="16" name="Straight Connector 15">
            <a:extLst>
              <a:ext uri="{FF2B5EF4-FFF2-40B4-BE49-F238E27FC236}">
                <a16:creationId xmlns:a16="http://schemas.microsoft.com/office/drawing/2014/main" id="{719AFC88-9112-EB64-8B0F-325BF0A7C817}"/>
              </a:ext>
            </a:extLst>
          </p:cNvPr>
          <p:cNvCxnSpPr>
            <a:cxnSpLocks/>
          </p:cNvCxnSpPr>
          <p:nvPr/>
        </p:nvCxnSpPr>
        <p:spPr>
          <a:xfrm>
            <a:off x="12071571" y="12091036"/>
            <a:ext cx="332978" cy="0"/>
          </a:xfrm>
          <a:prstGeom prst="line">
            <a:avLst/>
          </a:prstGeom>
          <a:ln>
            <a:solidFill>
              <a:schemeClr val="accent2">
                <a:lumMod val="75000"/>
              </a:schemeClr>
            </a:solidFill>
          </a:ln>
        </p:spPr>
        <p:style>
          <a:lnRef idx="3">
            <a:schemeClr val="dk1"/>
          </a:lnRef>
          <a:fillRef idx="0">
            <a:schemeClr val="dk1"/>
          </a:fillRef>
          <a:effectRef idx="2">
            <a:schemeClr val="dk1"/>
          </a:effectRef>
          <a:fontRef idx="minor">
            <a:schemeClr val="tx1"/>
          </a:fontRef>
        </p:style>
      </p:cxnSp>
      <p:cxnSp>
        <p:nvCxnSpPr>
          <p:cNvPr id="17" name="Straight Connector 16">
            <a:extLst>
              <a:ext uri="{FF2B5EF4-FFF2-40B4-BE49-F238E27FC236}">
                <a16:creationId xmlns:a16="http://schemas.microsoft.com/office/drawing/2014/main" id="{8BE8F566-2D02-5F87-A169-866FECD2CB2B}"/>
              </a:ext>
            </a:extLst>
          </p:cNvPr>
          <p:cNvCxnSpPr>
            <a:cxnSpLocks/>
          </p:cNvCxnSpPr>
          <p:nvPr/>
        </p:nvCxnSpPr>
        <p:spPr>
          <a:xfrm>
            <a:off x="12090621" y="12291061"/>
            <a:ext cx="332978" cy="0"/>
          </a:xfrm>
          <a:prstGeom prst="line">
            <a:avLst/>
          </a:prstGeom>
          <a:ln>
            <a:solidFill>
              <a:schemeClr val="accent2">
                <a:lumMod val="75000"/>
              </a:schemeClr>
            </a:solidFill>
          </a:ln>
        </p:spPr>
        <p:style>
          <a:lnRef idx="3">
            <a:schemeClr val="dk1"/>
          </a:lnRef>
          <a:fillRef idx="0">
            <a:schemeClr val="dk1"/>
          </a:fillRef>
          <a:effectRef idx="2">
            <a:schemeClr val="dk1"/>
          </a:effectRef>
          <a:fontRef idx="minor">
            <a:schemeClr val="tx1"/>
          </a:fontRef>
        </p:style>
      </p:cxnSp>
      <p:cxnSp>
        <p:nvCxnSpPr>
          <p:cNvPr id="18" name="Straight Connector 17">
            <a:extLst>
              <a:ext uri="{FF2B5EF4-FFF2-40B4-BE49-F238E27FC236}">
                <a16:creationId xmlns:a16="http://schemas.microsoft.com/office/drawing/2014/main" id="{769FC5DD-62BB-DF1F-A139-B956CD7DEE1C}"/>
              </a:ext>
            </a:extLst>
          </p:cNvPr>
          <p:cNvCxnSpPr>
            <a:cxnSpLocks/>
          </p:cNvCxnSpPr>
          <p:nvPr/>
        </p:nvCxnSpPr>
        <p:spPr>
          <a:xfrm>
            <a:off x="12857383" y="12091036"/>
            <a:ext cx="332978" cy="0"/>
          </a:xfrm>
          <a:prstGeom prst="line">
            <a:avLst/>
          </a:prstGeom>
          <a:ln>
            <a:solidFill>
              <a:schemeClr val="accent2">
                <a:lumMod val="75000"/>
              </a:schemeClr>
            </a:solidFill>
          </a:ln>
        </p:spPr>
        <p:style>
          <a:lnRef idx="3">
            <a:schemeClr val="dk1"/>
          </a:lnRef>
          <a:fillRef idx="0">
            <a:schemeClr val="dk1"/>
          </a:fillRef>
          <a:effectRef idx="2">
            <a:schemeClr val="dk1"/>
          </a:effectRef>
          <a:fontRef idx="minor">
            <a:schemeClr val="tx1"/>
          </a:fontRef>
        </p:style>
      </p:cxnSp>
      <p:cxnSp>
        <p:nvCxnSpPr>
          <p:cNvPr id="19" name="Straight Connector 18">
            <a:extLst>
              <a:ext uri="{FF2B5EF4-FFF2-40B4-BE49-F238E27FC236}">
                <a16:creationId xmlns:a16="http://schemas.microsoft.com/office/drawing/2014/main" id="{34261A43-7F58-E1BF-740F-41EF0890A379}"/>
              </a:ext>
            </a:extLst>
          </p:cNvPr>
          <p:cNvCxnSpPr>
            <a:cxnSpLocks/>
          </p:cNvCxnSpPr>
          <p:nvPr/>
        </p:nvCxnSpPr>
        <p:spPr>
          <a:xfrm>
            <a:off x="12895483" y="12291061"/>
            <a:ext cx="332978" cy="0"/>
          </a:xfrm>
          <a:prstGeom prst="line">
            <a:avLst/>
          </a:prstGeom>
          <a:ln>
            <a:solidFill>
              <a:schemeClr val="accent2">
                <a:lumMod val="75000"/>
              </a:schemeClr>
            </a:solidFill>
          </a:ln>
        </p:spPr>
        <p:style>
          <a:lnRef idx="3">
            <a:schemeClr val="dk1"/>
          </a:lnRef>
          <a:fillRef idx="0">
            <a:schemeClr val="dk1"/>
          </a:fillRef>
          <a:effectRef idx="2">
            <a:schemeClr val="dk1"/>
          </a:effectRef>
          <a:fontRef idx="minor">
            <a:schemeClr val="tx1"/>
          </a:fontRef>
        </p:style>
      </p:cxnSp>
      <p:cxnSp>
        <p:nvCxnSpPr>
          <p:cNvPr id="21" name="Straight Connector 20">
            <a:extLst>
              <a:ext uri="{FF2B5EF4-FFF2-40B4-BE49-F238E27FC236}">
                <a16:creationId xmlns:a16="http://schemas.microsoft.com/office/drawing/2014/main" id="{AD05DF53-2AC6-6722-4DDF-FC69D02DD02C}"/>
              </a:ext>
            </a:extLst>
          </p:cNvPr>
          <p:cNvCxnSpPr>
            <a:cxnSpLocks/>
          </p:cNvCxnSpPr>
          <p:nvPr/>
        </p:nvCxnSpPr>
        <p:spPr>
          <a:xfrm>
            <a:off x="12857383" y="11059161"/>
            <a:ext cx="332978" cy="0"/>
          </a:xfrm>
          <a:prstGeom prst="line">
            <a:avLst/>
          </a:prstGeom>
          <a:ln>
            <a:solidFill>
              <a:schemeClr val="accent2">
                <a:lumMod val="75000"/>
              </a:schemeClr>
            </a:solidFill>
          </a:ln>
        </p:spPr>
        <p:style>
          <a:lnRef idx="3">
            <a:schemeClr val="dk1"/>
          </a:lnRef>
          <a:fillRef idx="0">
            <a:schemeClr val="dk1"/>
          </a:fillRef>
          <a:effectRef idx="2">
            <a:schemeClr val="dk1"/>
          </a:effectRef>
          <a:fontRef idx="minor">
            <a:schemeClr val="tx1"/>
          </a:fontRef>
        </p:style>
      </p:cxnSp>
      <p:cxnSp>
        <p:nvCxnSpPr>
          <p:cNvPr id="22" name="Straight Connector 21">
            <a:extLst>
              <a:ext uri="{FF2B5EF4-FFF2-40B4-BE49-F238E27FC236}">
                <a16:creationId xmlns:a16="http://schemas.microsoft.com/office/drawing/2014/main" id="{9F21E9A8-946C-CB71-9721-D42BBF903511}"/>
              </a:ext>
            </a:extLst>
          </p:cNvPr>
          <p:cNvCxnSpPr>
            <a:cxnSpLocks/>
          </p:cNvCxnSpPr>
          <p:nvPr/>
        </p:nvCxnSpPr>
        <p:spPr>
          <a:xfrm>
            <a:off x="12390658" y="10516236"/>
            <a:ext cx="332978" cy="0"/>
          </a:xfrm>
          <a:prstGeom prst="line">
            <a:avLst/>
          </a:prstGeom>
          <a:ln>
            <a:solidFill>
              <a:schemeClr val="accent2">
                <a:lumMod val="75000"/>
              </a:schemeClr>
            </a:solidFill>
          </a:ln>
        </p:spPr>
        <p:style>
          <a:lnRef idx="3">
            <a:schemeClr val="dk1"/>
          </a:lnRef>
          <a:fillRef idx="0">
            <a:schemeClr val="dk1"/>
          </a:fillRef>
          <a:effectRef idx="2">
            <a:schemeClr val="dk1"/>
          </a:effectRef>
          <a:fontRef idx="minor">
            <a:schemeClr val="tx1"/>
          </a:fontRef>
        </p:style>
      </p:cxnSp>
      <p:cxnSp>
        <p:nvCxnSpPr>
          <p:cNvPr id="23" name="Straight Connector 22">
            <a:extLst>
              <a:ext uri="{FF2B5EF4-FFF2-40B4-BE49-F238E27FC236}">
                <a16:creationId xmlns:a16="http://schemas.microsoft.com/office/drawing/2014/main" id="{367571AE-2A5D-79F7-6F95-52612AE39C07}"/>
              </a:ext>
            </a:extLst>
          </p:cNvPr>
          <p:cNvCxnSpPr>
            <a:cxnSpLocks/>
          </p:cNvCxnSpPr>
          <p:nvPr/>
        </p:nvCxnSpPr>
        <p:spPr>
          <a:xfrm>
            <a:off x="12895483" y="11214736"/>
            <a:ext cx="332978" cy="0"/>
          </a:xfrm>
          <a:prstGeom prst="line">
            <a:avLst/>
          </a:prstGeom>
          <a:ln>
            <a:solidFill>
              <a:schemeClr val="accent2">
                <a:lumMod val="75000"/>
              </a:schemeClr>
            </a:solidFill>
          </a:ln>
        </p:spPr>
        <p:style>
          <a:lnRef idx="3">
            <a:schemeClr val="dk1"/>
          </a:lnRef>
          <a:fillRef idx="0">
            <a:schemeClr val="dk1"/>
          </a:fillRef>
          <a:effectRef idx="2">
            <a:schemeClr val="dk1"/>
          </a:effectRef>
          <a:fontRef idx="minor">
            <a:schemeClr val="tx1"/>
          </a:fontRef>
        </p:style>
      </p:cxnSp>
      <p:cxnSp>
        <p:nvCxnSpPr>
          <p:cNvPr id="24" name="Straight Connector 23">
            <a:extLst>
              <a:ext uri="{FF2B5EF4-FFF2-40B4-BE49-F238E27FC236}">
                <a16:creationId xmlns:a16="http://schemas.microsoft.com/office/drawing/2014/main" id="{234B885B-EC59-CB18-2339-CC3179E65104}"/>
              </a:ext>
            </a:extLst>
          </p:cNvPr>
          <p:cNvCxnSpPr>
            <a:cxnSpLocks/>
          </p:cNvCxnSpPr>
          <p:nvPr/>
        </p:nvCxnSpPr>
        <p:spPr>
          <a:xfrm>
            <a:off x="12390658" y="10894061"/>
            <a:ext cx="332978" cy="0"/>
          </a:xfrm>
          <a:prstGeom prst="line">
            <a:avLst/>
          </a:prstGeom>
          <a:ln>
            <a:solidFill>
              <a:schemeClr val="accent2">
                <a:lumMod val="75000"/>
              </a:schemeClr>
            </a:solidFill>
          </a:ln>
        </p:spPr>
        <p:style>
          <a:lnRef idx="3">
            <a:schemeClr val="dk1"/>
          </a:lnRef>
          <a:fillRef idx="0">
            <a:schemeClr val="dk1"/>
          </a:fillRef>
          <a:effectRef idx="2">
            <a:schemeClr val="dk1"/>
          </a:effectRef>
          <a:fontRef idx="minor">
            <a:schemeClr val="tx1"/>
          </a:fontRef>
        </p:style>
      </p:cxnSp>
      <p:grpSp>
        <p:nvGrpSpPr>
          <p:cNvPr id="39" name="Group 38">
            <a:extLst>
              <a:ext uri="{FF2B5EF4-FFF2-40B4-BE49-F238E27FC236}">
                <a16:creationId xmlns:a16="http://schemas.microsoft.com/office/drawing/2014/main" id="{74222C78-8C13-654A-CB34-DC70DA675C12}"/>
              </a:ext>
            </a:extLst>
          </p:cNvPr>
          <p:cNvGrpSpPr/>
          <p:nvPr/>
        </p:nvGrpSpPr>
        <p:grpSpPr>
          <a:xfrm>
            <a:off x="0" y="6502121"/>
            <a:ext cx="12192000" cy="381000"/>
            <a:chOff x="0" y="6502121"/>
            <a:chExt cx="12192000" cy="381000"/>
          </a:xfrm>
        </p:grpSpPr>
        <p:sp>
          <p:nvSpPr>
            <p:cNvPr id="41" name="TextBox 40">
              <a:extLst>
                <a:ext uri="{FF2B5EF4-FFF2-40B4-BE49-F238E27FC236}">
                  <a16:creationId xmlns:a16="http://schemas.microsoft.com/office/drawing/2014/main" id="{A6D90D73-7FE9-54B4-50D7-98FA71F4927F}"/>
                </a:ext>
              </a:extLst>
            </p:cNvPr>
            <p:cNvSpPr txBox="1"/>
            <p:nvPr/>
          </p:nvSpPr>
          <p:spPr>
            <a:xfrm>
              <a:off x="716844" y="6505941"/>
              <a:ext cx="7798277" cy="307777"/>
            </a:xfrm>
            <a:prstGeom prst="rect">
              <a:avLst/>
            </a:prstGeom>
            <a:noFill/>
          </p:spPr>
          <p:txBody>
            <a:bodyPr wrap="square" rtlCol="1">
              <a:spAutoFit/>
            </a:bodyPr>
            <a:lstStyle/>
            <a:p>
              <a:r>
                <a:rPr lang="en-US" sz="1400" b="1" dirty="0">
                  <a:solidFill>
                    <a:srgbClr val="002060"/>
                  </a:solidFill>
                  <a:latin typeface="Sakkal Majalla" panose="02000000000000000000" pitchFamily="2" charset="-78"/>
                  <a:cs typeface="Sakkal Majalla" panose="02000000000000000000" pitchFamily="2" charset="-78"/>
                </a:rPr>
                <a:t>FIN 316/806                                                   UNIT 5                                                     Financial Ratio Analysis</a:t>
              </a:r>
              <a:endParaRPr lang="ar-SA" sz="1400" b="1" dirty="0">
                <a:solidFill>
                  <a:srgbClr val="002060"/>
                </a:solidFill>
                <a:latin typeface="Sakkal Majalla" panose="02000000000000000000" pitchFamily="2" charset="-78"/>
                <a:cs typeface="Sakkal Majalla" panose="02000000000000000000" pitchFamily="2" charset="-78"/>
              </a:endParaRPr>
            </a:p>
          </p:txBody>
        </p:sp>
        <p:grpSp>
          <p:nvGrpSpPr>
            <p:cNvPr id="42" name="Group 41">
              <a:extLst>
                <a:ext uri="{FF2B5EF4-FFF2-40B4-BE49-F238E27FC236}">
                  <a16:creationId xmlns:a16="http://schemas.microsoft.com/office/drawing/2014/main" id="{66244C03-06CC-6E6B-C0E3-C2D13CD13912}"/>
                </a:ext>
              </a:extLst>
            </p:cNvPr>
            <p:cNvGrpSpPr/>
            <p:nvPr/>
          </p:nvGrpSpPr>
          <p:grpSpPr>
            <a:xfrm>
              <a:off x="0" y="6502121"/>
              <a:ext cx="12192000" cy="381000"/>
              <a:chOff x="0" y="6502121"/>
              <a:chExt cx="12192000" cy="381000"/>
            </a:xfrm>
          </p:grpSpPr>
          <p:cxnSp>
            <p:nvCxnSpPr>
              <p:cNvPr id="43" name="Straight Connector 42">
                <a:extLst>
                  <a:ext uri="{FF2B5EF4-FFF2-40B4-BE49-F238E27FC236}">
                    <a16:creationId xmlns:a16="http://schemas.microsoft.com/office/drawing/2014/main" id="{C8330772-D5EC-D735-37AD-82C26C54B140}"/>
                  </a:ext>
                </a:extLst>
              </p:cNvPr>
              <p:cNvCxnSpPr/>
              <p:nvPr/>
            </p:nvCxnSpPr>
            <p:spPr>
              <a:xfrm flipV="1">
                <a:off x="0" y="6539345"/>
                <a:ext cx="12192000" cy="521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44" name="Rectangle 43">
                <a:extLst>
                  <a:ext uri="{FF2B5EF4-FFF2-40B4-BE49-F238E27FC236}">
                    <a16:creationId xmlns:a16="http://schemas.microsoft.com/office/drawing/2014/main" id="{2FB513FB-C2FD-3D82-6B83-3DA55786A866}"/>
                  </a:ext>
                </a:extLst>
              </p:cNvPr>
              <p:cNvSpPr>
                <a:spLocks/>
              </p:cNvSpPr>
              <p:nvPr/>
            </p:nvSpPr>
            <p:spPr>
              <a:xfrm>
                <a:off x="7703229" y="6502121"/>
                <a:ext cx="4106028" cy="381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r">
                  <a:lnSpc>
                    <a:spcPct val="106000"/>
                  </a:lnSpc>
                  <a:spcBef>
                    <a:spcPts val="0"/>
                  </a:spcBef>
                  <a:spcAft>
                    <a:spcPts val="800"/>
                  </a:spcAft>
                </a:pP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وزارة التربية والتعليم –</a:t>
                </a:r>
                <a:r>
                  <a:rPr lang="ar-SA"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العام الدراسي </a:t>
                </a: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202</a:t>
                </a:r>
                <a:r>
                  <a:rPr lang="ar-SA"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3</a:t>
                </a: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-202</a:t>
                </a:r>
                <a:r>
                  <a:rPr lang="ar-SA"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4</a:t>
                </a: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م</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grpSp>
      </p:grpSp>
    </p:spTree>
    <p:extLst>
      <p:ext uri="{BB962C8B-B14F-4D97-AF65-F5344CB8AC3E}">
        <p14:creationId xmlns:p14="http://schemas.microsoft.com/office/powerpoint/2010/main" val="2823424523"/>
      </p:ext>
    </p:extLst>
  </p:cSld>
  <p:clrMapOvr>
    <a:masterClrMapping/>
  </p:clrMapOvr>
  <mc:AlternateContent xmlns:mc="http://schemas.openxmlformats.org/markup-compatibility/2006" xmlns:p14="http://schemas.microsoft.com/office/powerpoint/2010/main">
    <mc:Choice Requires="p14">
      <p:transition spd="slow" p14:dur="1500" advClick="0">
        <p:split orient="vert"/>
      </p:transition>
    </mc:Choice>
    <mc:Fallback xmlns="">
      <p:transition spd="slow" advClick="0">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0" name="مستطيل مستدير الزوايا 15">
                <a:extLst>
                  <a:ext uri="{FF2B5EF4-FFF2-40B4-BE49-F238E27FC236}">
                    <a16:creationId xmlns:a16="http://schemas.microsoft.com/office/drawing/2014/main" id="{C7CA628E-402E-4ECD-83CD-2C5BD377C6C5}"/>
                  </a:ext>
                </a:extLst>
              </p:cNvPr>
              <p:cNvSpPr/>
              <p:nvPr/>
            </p:nvSpPr>
            <p:spPr>
              <a:xfrm>
                <a:off x="138307" y="1733282"/>
                <a:ext cx="9664070" cy="4621744"/>
              </a:xfrm>
              <a:prstGeom prst="roundRect">
                <a:avLst>
                  <a:gd name="adj" fmla="val 1416"/>
                </a:avLst>
              </a:prstGeom>
              <a:solidFill>
                <a:srgbClr val="BFD4DF"/>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t"/>
              <a:lstStyle/>
              <a:p>
                <a:pPr marL="0" marR="0" algn="ctr">
                  <a:spcBef>
                    <a:spcPts val="0"/>
                  </a:spcBef>
                  <a:spcAft>
                    <a:spcPts val="0"/>
                  </a:spcAft>
                </a:pPr>
                <a:endParaRPr lang="en-US" sz="1800" dirty="0">
                  <a:ln>
                    <a:noFill/>
                  </a:ln>
                  <a:solidFill>
                    <a:srgbClr val="002060"/>
                  </a:solidFill>
                  <a:effectLst>
                    <a:outerShdw blurRad="38100" dist="19050" dir="2700000" algn="tl">
                      <a:schemeClr val="dk1">
                        <a:alpha val="40000"/>
                      </a:schemeClr>
                    </a:outerShdw>
                  </a:effectLst>
                  <a:latin typeface="Arial Black" panose="020B0A04020102020204" pitchFamily="34" charset="0"/>
                  <a:ea typeface="Times New Roman" panose="02020603050405020304" pitchFamily="18" charset="0"/>
                </a:endParaRPr>
              </a:p>
              <a:p>
                <a:pPr marL="0" marR="0" algn="ctr">
                  <a:spcBef>
                    <a:spcPts val="0"/>
                  </a:spcBef>
                  <a:spcAft>
                    <a:spcPts val="0"/>
                  </a:spcAft>
                </a:pPr>
                <a:endParaRPr lang="en-US" sz="1800" dirty="0">
                  <a:ln>
                    <a:noFill/>
                  </a:ln>
                  <a:solidFill>
                    <a:srgbClr val="002060"/>
                  </a:solidFill>
                  <a:effectLst>
                    <a:outerShdw blurRad="38100" dist="19050" dir="2700000" algn="tl">
                      <a:schemeClr val="dk1">
                        <a:alpha val="40000"/>
                      </a:schemeClr>
                    </a:outerShdw>
                  </a:effectLst>
                  <a:latin typeface="Arial Black" panose="020B0A04020102020204" pitchFamily="34" charset="0"/>
                  <a:ea typeface="Times New Roman" panose="02020603050405020304" pitchFamily="18" charset="0"/>
                </a:endParaRPr>
              </a:p>
              <a:p>
                <a:pPr marL="0" marR="0" algn="ctr">
                  <a:spcBef>
                    <a:spcPts val="0"/>
                  </a:spcBef>
                  <a:spcAft>
                    <a:spcPts val="0"/>
                  </a:spcAft>
                </a:pPr>
                <a:endParaRPr lang="en-US" dirty="0">
                  <a:solidFill>
                    <a:srgbClr val="002060"/>
                  </a:solidFill>
                  <a:effectLst>
                    <a:outerShdw blurRad="38100" dist="19050" dir="2700000" algn="tl">
                      <a:schemeClr val="dk1">
                        <a:alpha val="40000"/>
                      </a:schemeClr>
                    </a:outerShdw>
                  </a:effectLst>
                  <a:latin typeface="Arial Black" panose="020B0A04020102020204" pitchFamily="34" charset="0"/>
                  <a:ea typeface="Times New Roman" panose="02020603050405020304" pitchFamily="18" charset="0"/>
                </a:endParaRPr>
              </a:p>
              <a:p>
                <a:pPr marL="0" marR="0">
                  <a:spcBef>
                    <a:spcPts val="0"/>
                  </a:spcBef>
                  <a:spcAft>
                    <a:spcPts val="0"/>
                  </a:spcAft>
                </a:pPr>
                <a:r>
                  <a:rPr lang="en-US" sz="2000" dirty="0">
                    <a:ln>
                      <a:noFill/>
                    </a:ln>
                    <a:solidFill>
                      <a:srgbClr val="002060"/>
                    </a:solidFill>
                    <a:effectLst>
                      <a:outerShdw blurRad="38100" dist="19050" dir="2700000" algn="tl">
                        <a:schemeClr val="dk1">
                          <a:alpha val="40000"/>
                        </a:schemeClr>
                      </a:outerShdw>
                    </a:effectLst>
                    <a:latin typeface="Arial Black" panose="020B0A04020102020204" pitchFamily="34" charset="0"/>
                    <a:ea typeface="Times New Roman" panose="02020603050405020304" pitchFamily="18" charset="0"/>
                  </a:rPr>
                  <a:t>5-2-1: Gross Profit Margin %</a:t>
                </a:r>
              </a:p>
              <a:p>
                <a:pPr marL="0" marR="0">
                  <a:spcBef>
                    <a:spcPts val="0"/>
                  </a:spcBef>
                  <a:spcAft>
                    <a:spcPts val="0"/>
                  </a:spcAft>
                </a:pPr>
                <a:endParaRPr lang="en-US" sz="2000" dirty="0">
                  <a:ln>
                    <a:noFill/>
                  </a:ln>
                  <a:solidFill>
                    <a:srgbClr val="002060"/>
                  </a:solidFill>
                  <a:effectLst>
                    <a:outerShdw blurRad="38100" dist="19050" dir="2700000" algn="tl">
                      <a:schemeClr val="dk1">
                        <a:alpha val="40000"/>
                      </a:schemeClr>
                    </a:outerShdw>
                  </a:effectLst>
                  <a:latin typeface="Arial Black" panose="020B0A04020102020204" pitchFamily="34" charset="0"/>
                  <a:ea typeface="Times New Roman" panose="02020603050405020304" pitchFamily="18" charset="0"/>
                </a:endParaRPr>
              </a:p>
              <a:p>
                <a:pPr marL="342900" marR="0" lvl="0" indent="-342900" algn="l" rtl="0">
                  <a:lnSpc>
                    <a:spcPct val="130000"/>
                  </a:lnSpc>
                  <a:spcBef>
                    <a:spcPts val="0"/>
                  </a:spcBef>
                  <a:spcAft>
                    <a:spcPts val="0"/>
                  </a:spcAft>
                  <a:buFont typeface="Webdings" panose="05030102010509060703" pitchFamily="18" charset="2"/>
                  <a:buChar char="4"/>
                  <a:tabLst>
                    <a:tab pos="3514725" algn="l"/>
                  </a:tabLst>
                </a:pPr>
                <a:r>
                  <a:rPr lang="en-US"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The gross profit margin is calculated as follows:</a:t>
                </a:r>
                <a:endParaRPr lang="en-US" sz="2000" dirty="0">
                  <a:latin typeface="Times New Roman" panose="02020603050405020304" pitchFamily="18" charset="0"/>
                  <a:ea typeface="Calibri" panose="020F0502020204030204" pitchFamily="34" charset="0"/>
                  <a:cs typeface="Times New Roman" panose="02020603050405020304" pitchFamily="18" charset="0"/>
                </a:endParaRPr>
              </a:p>
              <a:p>
                <a:pPr marR="0" lvl="0" algn="l" rtl="0">
                  <a:lnSpc>
                    <a:spcPct val="130000"/>
                  </a:lnSpc>
                  <a:spcBef>
                    <a:spcPts val="0"/>
                  </a:spcBef>
                  <a:spcAft>
                    <a:spcPts val="0"/>
                  </a:spcAft>
                  <a:tabLst>
                    <a:tab pos="3514725" algn="l"/>
                  </a:tabLst>
                </a:pPr>
                <a:r>
                  <a:rPr lang="en-US" sz="2000" b="1"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Gross profit margin (%) =  </a:t>
                </a:r>
                <a14:m>
                  <m:oMath xmlns:m="http://schemas.openxmlformats.org/officeDocument/2006/math">
                    <m:r>
                      <a:rPr lang="en-US" sz="2000" b="1" i="1">
                        <a:solidFill>
                          <a:srgbClr val="002060"/>
                        </a:solidFill>
                        <a:effectLst/>
                        <a:latin typeface="Cambria Math" panose="02040503050406030204" pitchFamily="18" charset="0"/>
                        <a:ea typeface="Calibri" panose="020F0502020204030204" pitchFamily="34" charset="0"/>
                        <a:cs typeface="Times New Roman" panose="02020603050405020304" pitchFamily="18" charset="0"/>
                      </a:rPr>
                      <m:t>  </m:t>
                    </m:r>
                    <m:f>
                      <m:fPr>
                        <m:ctrlPr>
                          <a:rPr lang="en-US" sz="2000" b="1" i="1">
                            <a:solidFill>
                              <a:srgbClr val="002060"/>
                            </a:solidFill>
                            <a:effectLst/>
                            <a:latin typeface="Cambria Math" panose="02040503050406030204" pitchFamily="18" charset="0"/>
                            <a:ea typeface="Calibri" panose="020F0502020204030204" pitchFamily="34" charset="0"/>
                            <a:cs typeface="Times New Roman" panose="02020603050405020304" pitchFamily="18" charset="0"/>
                          </a:rPr>
                        </m:ctrlPr>
                      </m:fPr>
                      <m:num>
                        <m:r>
                          <a:rPr lang="en-US" sz="2000" b="1" i="1">
                            <a:solidFill>
                              <a:srgbClr val="002060"/>
                            </a:solidFill>
                            <a:effectLst/>
                            <a:latin typeface="Cambria Math" panose="02040503050406030204" pitchFamily="18" charset="0"/>
                            <a:ea typeface="Calibri" panose="020F0502020204030204" pitchFamily="34" charset="0"/>
                            <a:cs typeface="Times New Roman" panose="02020603050405020304" pitchFamily="18" charset="0"/>
                          </a:rPr>
                          <m:t>𝐆𝐫𝐨𝐬𝐬</m:t>
                        </m:r>
                        <m:r>
                          <a:rPr lang="en-US" sz="2000" b="1">
                            <a:solidFill>
                              <a:srgbClr val="002060"/>
                            </a:solidFill>
                            <a:effectLst/>
                            <a:latin typeface="Cambria Math" panose="02040503050406030204" pitchFamily="18" charset="0"/>
                            <a:ea typeface="Calibri" panose="020F0502020204030204" pitchFamily="34" charset="0"/>
                            <a:cs typeface="Times New Roman" panose="02020603050405020304" pitchFamily="18" charset="0"/>
                          </a:rPr>
                          <m:t> </m:t>
                        </m:r>
                        <m:r>
                          <a:rPr lang="en-US" sz="2000" b="1" i="1">
                            <a:solidFill>
                              <a:srgbClr val="002060"/>
                            </a:solidFill>
                            <a:effectLst/>
                            <a:latin typeface="Cambria Math" panose="02040503050406030204" pitchFamily="18" charset="0"/>
                            <a:ea typeface="Calibri" panose="020F0502020204030204" pitchFamily="34" charset="0"/>
                            <a:cs typeface="Times New Roman" panose="02020603050405020304" pitchFamily="18" charset="0"/>
                          </a:rPr>
                          <m:t>𝐩𝐫𝐨𝐟𝐢𝐭</m:t>
                        </m:r>
                      </m:num>
                      <m:den>
                        <m:r>
                          <a:rPr lang="en-US" sz="2000" b="1" i="1">
                            <a:solidFill>
                              <a:srgbClr val="002060"/>
                            </a:solidFill>
                            <a:effectLst/>
                            <a:latin typeface="Cambria Math" panose="02040503050406030204" pitchFamily="18" charset="0"/>
                            <a:ea typeface="Calibri" panose="020F0502020204030204" pitchFamily="34" charset="0"/>
                            <a:cs typeface="Times New Roman" panose="02020603050405020304" pitchFamily="18" charset="0"/>
                          </a:rPr>
                          <m:t>𝐑𝐞𝐯𝐞𝐧𝐮𝐞</m:t>
                        </m:r>
                      </m:den>
                    </m:f>
                  </m:oMath>
                </a14:m>
                <a:r>
                  <a:rPr lang="en-US" sz="2000"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b="1"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100</a:t>
                </a:r>
              </a:p>
              <a:p>
                <a:pPr marL="0" marR="0" algn="ctr" rtl="0">
                  <a:lnSpc>
                    <a:spcPct val="130000"/>
                  </a:lnSpc>
                  <a:spcBef>
                    <a:spcPts val="0"/>
                  </a:spcBef>
                  <a:spcAft>
                    <a:spcPts val="0"/>
                  </a:spcAft>
                  <a:tabLst>
                    <a:tab pos="2971800" algn="ctr"/>
                  </a:tabLst>
                </a:pPr>
                <a:endParaRPr lang="en-US" sz="2000" b="1" dirty="0">
                  <a:solidFill>
                    <a:srgbClr val="002060"/>
                  </a:solidFill>
                  <a:latin typeface="Times New Roman" panose="02020603050405020304" pitchFamily="18" charset="0"/>
                  <a:ea typeface="Calibri" panose="020F0502020204030204" pitchFamily="34" charset="0"/>
                  <a:cs typeface="Times New Roman" panose="02020603050405020304" pitchFamily="18" charset="0"/>
                </a:endParaRPr>
              </a:p>
              <a:p>
                <a:pPr marL="0" marR="0" rtl="0">
                  <a:lnSpc>
                    <a:spcPct val="130000"/>
                  </a:lnSpc>
                  <a:spcBef>
                    <a:spcPts val="0"/>
                  </a:spcBef>
                  <a:spcAft>
                    <a:spcPts val="0"/>
                  </a:spcAft>
                  <a:tabLst>
                    <a:tab pos="2971800" algn="ctr"/>
                  </a:tabLst>
                </a:pP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endParaRPr lang="en-US" sz="2000" dirty="0">
                  <a:effectLst/>
                  <a:latin typeface="Times New Roman" panose="02020603050405020304" pitchFamily="18" charset="0"/>
                  <a:ea typeface="Times New Roman" panose="02020603050405020304" pitchFamily="18" charset="0"/>
                </a:endParaRPr>
              </a:p>
            </p:txBody>
          </p:sp>
        </mc:Choice>
        <mc:Fallback>
          <p:sp>
            <p:nvSpPr>
              <p:cNvPr id="20" name="مستطيل مستدير الزوايا 15">
                <a:extLst>
                  <a:ext uri="{FF2B5EF4-FFF2-40B4-BE49-F238E27FC236}">
                    <a16:creationId xmlns:a16="http://schemas.microsoft.com/office/drawing/2014/main" id="{C7CA628E-402E-4ECD-83CD-2C5BD377C6C5}"/>
                  </a:ext>
                </a:extLst>
              </p:cNvPr>
              <p:cNvSpPr>
                <a:spLocks noRot="1" noChangeAspect="1" noMove="1" noResize="1" noEditPoints="1" noAdjustHandles="1" noChangeArrowheads="1" noChangeShapeType="1" noTextEdit="1"/>
              </p:cNvSpPr>
              <p:nvPr/>
            </p:nvSpPr>
            <p:spPr>
              <a:xfrm>
                <a:off x="138307" y="1733282"/>
                <a:ext cx="9664070" cy="4621744"/>
              </a:xfrm>
              <a:prstGeom prst="roundRect">
                <a:avLst>
                  <a:gd name="adj" fmla="val 1416"/>
                </a:avLst>
              </a:prstGeom>
              <a:blipFill>
                <a:blip r:embed="rId2"/>
                <a:stretch>
                  <a:fillRect l="-568"/>
                </a:stretch>
              </a:blipFill>
              <a:ln>
                <a:noFill/>
              </a:ln>
            </p:spPr>
            <p:txBody>
              <a:bodyPr/>
              <a:lstStyle/>
              <a:p>
                <a:r>
                  <a:rPr lang="en-US">
                    <a:noFill/>
                  </a:rPr>
                  <a:t> </a:t>
                </a:r>
              </a:p>
            </p:txBody>
          </p:sp>
        </mc:Fallback>
      </mc:AlternateContent>
      <p:grpSp>
        <p:nvGrpSpPr>
          <p:cNvPr id="29" name="Shape 631">
            <a:extLst>
              <a:ext uri="{FF2B5EF4-FFF2-40B4-BE49-F238E27FC236}">
                <a16:creationId xmlns:a16="http://schemas.microsoft.com/office/drawing/2014/main" id="{9DE0399B-6A40-495E-B773-BA7B46FB702D}"/>
              </a:ext>
            </a:extLst>
          </p:cNvPr>
          <p:cNvGrpSpPr/>
          <p:nvPr/>
        </p:nvGrpSpPr>
        <p:grpSpPr>
          <a:xfrm flipH="1">
            <a:off x="303082" y="399185"/>
            <a:ext cx="827524" cy="848823"/>
            <a:chOff x="5961125" y="1623900"/>
            <a:chExt cx="427450" cy="448175"/>
          </a:xfrm>
          <a:solidFill>
            <a:srgbClr val="7030A0"/>
          </a:solidFill>
        </p:grpSpPr>
        <p:sp>
          <p:nvSpPr>
            <p:cNvPr id="30" name="Shape 632">
              <a:extLst>
                <a:ext uri="{FF2B5EF4-FFF2-40B4-BE49-F238E27FC236}">
                  <a16:creationId xmlns:a16="http://schemas.microsoft.com/office/drawing/2014/main" id="{8DB2B578-EBFB-49B2-A74B-ADFD83430321}"/>
                </a:ext>
              </a:extLst>
            </p:cNvPr>
            <p:cNvSpPr/>
            <p:nvPr/>
          </p:nvSpPr>
          <p:spPr>
            <a:xfrm>
              <a:off x="5961125" y="1678700"/>
              <a:ext cx="376925" cy="376925"/>
            </a:xfrm>
            <a:custGeom>
              <a:avLst/>
              <a:gdLst/>
              <a:ahLst/>
              <a:cxnLst/>
              <a:rect l="0" t="0" r="0" b="0"/>
              <a:pathLst>
                <a:path w="15077" h="15077" fill="none" extrusionOk="0">
                  <a:moveTo>
                    <a:pt x="11813" y="1340"/>
                  </a:moveTo>
                  <a:lnTo>
                    <a:pt x="11813" y="1340"/>
                  </a:lnTo>
                  <a:lnTo>
                    <a:pt x="11350" y="1024"/>
                  </a:lnTo>
                  <a:lnTo>
                    <a:pt x="10863" y="780"/>
                  </a:lnTo>
                  <a:lnTo>
                    <a:pt x="10351" y="537"/>
                  </a:lnTo>
                  <a:lnTo>
                    <a:pt x="9816" y="342"/>
                  </a:lnTo>
                  <a:lnTo>
                    <a:pt x="9280" y="196"/>
                  </a:lnTo>
                  <a:lnTo>
                    <a:pt x="8720" y="98"/>
                  </a:lnTo>
                  <a:lnTo>
                    <a:pt x="8135" y="25"/>
                  </a:lnTo>
                  <a:lnTo>
                    <a:pt x="7551" y="1"/>
                  </a:lnTo>
                  <a:lnTo>
                    <a:pt x="7551" y="1"/>
                  </a:lnTo>
                  <a:lnTo>
                    <a:pt x="7161" y="1"/>
                  </a:lnTo>
                  <a:lnTo>
                    <a:pt x="6771" y="50"/>
                  </a:lnTo>
                  <a:lnTo>
                    <a:pt x="6406" y="98"/>
                  </a:lnTo>
                  <a:lnTo>
                    <a:pt x="6041" y="147"/>
                  </a:lnTo>
                  <a:lnTo>
                    <a:pt x="5675" y="244"/>
                  </a:lnTo>
                  <a:lnTo>
                    <a:pt x="5310" y="342"/>
                  </a:lnTo>
                  <a:lnTo>
                    <a:pt x="4969" y="464"/>
                  </a:lnTo>
                  <a:lnTo>
                    <a:pt x="4628" y="585"/>
                  </a:lnTo>
                  <a:lnTo>
                    <a:pt x="4287" y="731"/>
                  </a:lnTo>
                  <a:lnTo>
                    <a:pt x="3970" y="902"/>
                  </a:lnTo>
                  <a:lnTo>
                    <a:pt x="3654" y="1097"/>
                  </a:lnTo>
                  <a:lnTo>
                    <a:pt x="3337" y="1292"/>
                  </a:lnTo>
                  <a:lnTo>
                    <a:pt x="3045" y="1486"/>
                  </a:lnTo>
                  <a:lnTo>
                    <a:pt x="2753" y="1730"/>
                  </a:lnTo>
                  <a:lnTo>
                    <a:pt x="2485" y="1949"/>
                  </a:lnTo>
                  <a:lnTo>
                    <a:pt x="2217" y="2217"/>
                  </a:lnTo>
                  <a:lnTo>
                    <a:pt x="1973" y="2461"/>
                  </a:lnTo>
                  <a:lnTo>
                    <a:pt x="1730" y="2753"/>
                  </a:lnTo>
                  <a:lnTo>
                    <a:pt x="1510" y="3021"/>
                  </a:lnTo>
                  <a:lnTo>
                    <a:pt x="1291" y="3313"/>
                  </a:lnTo>
                  <a:lnTo>
                    <a:pt x="1096" y="3630"/>
                  </a:lnTo>
                  <a:lnTo>
                    <a:pt x="926" y="3946"/>
                  </a:lnTo>
                  <a:lnTo>
                    <a:pt x="755" y="4263"/>
                  </a:lnTo>
                  <a:lnTo>
                    <a:pt x="609" y="4604"/>
                  </a:lnTo>
                  <a:lnTo>
                    <a:pt x="463" y="4945"/>
                  </a:lnTo>
                  <a:lnTo>
                    <a:pt x="341" y="5286"/>
                  </a:lnTo>
                  <a:lnTo>
                    <a:pt x="244" y="5651"/>
                  </a:lnTo>
                  <a:lnTo>
                    <a:pt x="171" y="6016"/>
                  </a:lnTo>
                  <a:lnTo>
                    <a:pt x="98" y="6382"/>
                  </a:lnTo>
                  <a:lnTo>
                    <a:pt x="49" y="6771"/>
                  </a:lnTo>
                  <a:lnTo>
                    <a:pt x="25" y="7137"/>
                  </a:lnTo>
                  <a:lnTo>
                    <a:pt x="0" y="7526"/>
                  </a:lnTo>
                  <a:lnTo>
                    <a:pt x="0" y="7526"/>
                  </a:lnTo>
                  <a:lnTo>
                    <a:pt x="25" y="7916"/>
                  </a:lnTo>
                  <a:lnTo>
                    <a:pt x="49" y="8306"/>
                  </a:lnTo>
                  <a:lnTo>
                    <a:pt x="98" y="8671"/>
                  </a:lnTo>
                  <a:lnTo>
                    <a:pt x="171" y="9061"/>
                  </a:lnTo>
                  <a:lnTo>
                    <a:pt x="244" y="9426"/>
                  </a:lnTo>
                  <a:lnTo>
                    <a:pt x="341" y="9767"/>
                  </a:lnTo>
                  <a:lnTo>
                    <a:pt x="463" y="10132"/>
                  </a:lnTo>
                  <a:lnTo>
                    <a:pt x="609" y="10473"/>
                  </a:lnTo>
                  <a:lnTo>
                    <a:pt x="755" y="10790"/>
                  </a:lnTo>
                  <a:lnTo>
                    <a:pt x="926" y="11131"/>
                  </a:lnTo>
                  <a:lnTo>
                    <a:pt x="1096" y="11448"/>
                  </a:lnTo>
                  <a:lnTo>
                    <a:pt x="1291" y="11740"/>
                  </a:lnTo>
                  <a:lnTo>
                    <a:pt x="1510" y="12032"/>
                  </a:lnTo>
                  <a:lnTo>
                    <a:pt x="1730" y="12324"/>
                  </a:lnTo>
                  <a:lnTo>
                    <a:pt x="1973" y="12592"/>
                  </a:lnTo>
                  <a:lnTo>
                    <a:pt x="2217" y="12860"/>
                  </a:lnTo>
                  <a:lnTo>
                    <a:pt x="2485" y="13104"/>
                  </a:lnTo>
                  <a:lnTo>
                    <a:pt x="2753" y="13347"/>
                  </a:lnTo>
                  <a:lnTo>
                    <a:pt x="3045" y="13567"/>
                  </a:lnTo>
                  <a:lnTo>
                    <a:pt x="3337" y="13786"/>
                  </a:lnTo>
                  <a:lnTo>
                    <a:pt x="3654" y="13981"/>
                  </a:lnTo>
                  <a:lnTo>
                    <a:pt x="3970" y="14151"/>
                  </a:lnTo>
                  <a:lnTo>
                    <a:pt x="4287" y="14322"/>
                  </a:lnTo>
                  <a:lnTo>
                    <a:pt x="4628" y="14468"/>
                  </a:lnTo>
                  <a:lnTo>
                    <a:pt x="4969" y="14614"/>
                  </a:lnTo>
                  <a:lnTo>
                    <a:pt x="5310" y="14736"/>
                  </a:lnTo>
                  <a:lnTo>
                    <a:pt x="5675" y="14833"/>
                  </a:lnTo>
                  <a:lnTo>
                    <a:pt x="6041" y="14906"/>
                  </a:lnTo>
                  <a:lnTo>
                    <a:pt x="6406" y="14979"/>
                  </a:lnTo>
                  <a:lnTo>
                    <a:pt x="6771" y="15028"/>
                  </a:lnTo>
                  <a:lnTo>
                    <a:pt x="7161" y="15052"/>
                  </a:lnTo>
                  <a:lnTo>
                    <a:pt x="7551" y="15077"/>
                  </a:lnTo>
                  <a:lnTo>
                    <a:pt x="7551" y="15077"/>
                  </a:lnTo>
                  <a:lnTo>
                    <a:pt x="7940" y="15052"/>
                  </a:lnTo>
                  <a:lnTo>
                    <a:pt x="8306" y="15028"/>
                  </a:lnTo>
                  <a:lnTo>
                    <a:pt x="8695" y="14979"/>
                  </a:lnTo>
                  <a:lnTo>
                    <a:pt x="9061" y="14906"/>
                  </a:lnTo>
                  <a:lnTo>
                    <a:pt x="9426" y="14833"/>
                  </a:lnTo>
                  <a:lnTo>
                    <a:pt x="9791" y="14736"/>
                  </a:lnTo>
                  <a:lnTo>
                    <a:pt x="10132" y="14614"/>
                  </a:lnTo>
                  <a:lnTo>
                    <a:pt x="10473" y="14468"/>
                  </a:lnTo>
                  <a:lnTo>
                    <a:pt x="10814" y="14322"/>
                  </a:lnTo>
                  <a:lnTo>
                    <a:pt x="11131" y="14151"/>
                  </a:lnTo>
                  <a:lnTo>
                    <a:pt x="11447" y="13981"/>
                  </a:lnTo>
                  <a:lnTo>
                    <a:pt x="11764" y="13786"/>
                  </a:lnTo>
                  <a:lnTo>
                    <a:pt x="12056" y="13567"/>
                  </a:lnTo>
                  <a:lnTo>
                    <a:pt x="12348" y="13347"/>
                  </a:lnTo>
                  <a:lnTo>
                    <a:pt x="12616" y="13104"/>
                  </a:lnTo>
                  <a:lnTo>
                    <a:pt x="12884" y="12860"/>
                  </a:lnTo>
                  <a:lnTo>
                    <a:pt x="13128" y="12592"/>
                  </a:lnTo>
                  <a:lnTo>
                    <a:pt x="13371" y="12324"/>
                  </a:lnTo>
                  <a:lnTo>
                    <a:pt x="13591" y="12032"/>
                  </a:lnTo>
                  <a:lnTo>
                    <a:pt x="13785" y="11740"/>
                  </a:lnTo>
                  <a:lnTo>
                    <a:pt x="13980" y="11448"/>
                  </a:lnTo>
                  <a:lnTo>
                    <a:pt x="14175" y="11131"/>
                  </a:lnTo>
                  <a:lnTo>
                    <a:pt x="14346" y="10790"/>
                  </a:lnTo>
                  <a:lnTo>
                    <a:pt x="14492" y="10473"/>
                  </a:lnTo>
                  <a:lnTo>
                    <a:pt x="14613" y="10132"/>
                  </a:lnTo>
                  <a:lnTo>
                    <a:pt x="14735" y="9767"/>
                  </a:lnTo>
                  <a:lnTo>
                    <a:pt x="14857" y="9426"/>
                  </a:lnTo>
                  <a:lnTo>
                    <a:pt x="14930" y="9061"/>
                  </a:lnTo>
                  <a:lnTo>
                    <a:pt x="15003" y="8671"/>
                  </a:lnTo>
                  <a:lnTo>
                    <a:pt x="15052" y="8306"/>
                  </a:lnTo>
                  <a:lnTo>
                    <a:pt x="15076" y="7916"/>
                  </a:lnTo>
                  <a:lnTo>
                    <a:pt x="15076" y="7526"/>
                  </a:lnTo>
                  <a:lnTo>
                    <a:pt x="15076" y="7526"/>
                  </a:lnTo>
                  <a:lnTo>
                    <a:pt x="15052" y="6918"/>
                  </a:lnTo>
                  <a:lnTo>
                    <a:pt x="14979" y="6309"/>
                  </a:lnTo>
                  <a:lnTo>
                    <a:pt x="14857" y="5724"/>
                  </a:lnTo>
                  <a:lnTo>
                    <a:pt x="14687" y="5164"/>
                  </a:lnTo>
                  <a:lnTo>
                    <a:pt x="14492" y="4604"/>
                  </a:lnTo>
                  <a:lnTo>
                    <a:pt x="14248" y="4068"/>
                  </a:lnTo>
                  <a:lnTo>
                    <a:pt x="13956" y="3581"/>
                  </a:lnTo>
                  <a:lnTo>
                    <a:pt x="13615" y="3094"/>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solidFill>
                  <a:schemeClr val="accent2"/>
                </a:solidFill>
              </a:endParaRPr>
            </a:p>
          </p:txBody>
        </p:sp>
        <p:sp>
          <p:nvSpPr>
            <p:cNvPr id="31" name="Shape 633">
              <a:extLst>
                <a:ext uri="{FF2B5EF4-FFF2-40B4-BE49-F238E27FC236}">
                  <a16:creationId xmlns:a16="http://schemas.microsoft.com/office/drawing/2014/main" id="{A7E0F7CD-81DA-4CE7-AFE9-AFC01237AB36}"/>
                </a:ext>
              </a:extLst>
            </p:cNvPr>
            <p:cNvSpPr/>
            <p:nvPr/>
          </p:nvSpPr>
          <p:spPr>
            <a:xfrm>
              <a:off x="6009825" y="1727425"/>
              <a:ext cx="279500" cy="279500"/>
            </a:xfrm>
            <a:custGeom>
              <a:avLst/>
              <a:gdLst/>
              <a:ahLst/>
              <a:cxnLst/>
              <a:rect l="0" t="0" r="0" b="0"/>
              <a:pathLst>
                <a:path w="11180" h="11180" fill="none" extrusionOk="0">
                  <a:moveTo>
                    <a:pt x="10181" y="2387"/>
                  </a:moveTo>
                  <a:lnTo>
                    <a:pt x="10181" y="2387"/>
                  </a:lnTo>
                  <a:lnTo>
                    <a:pt x="10400" y="2728"/>
                  </a:lnTo>
                  <a:lnTo>
                    <a:pt x="10595" y="3093"/>
                  </a:lnTo>
                  <a:lnTo>
                    <a:pt x="10766" y="3483"/>
                  </a:lnTo>
                  <a:lnTo>
                    <a:pt x="10912" y="3873"/>
                  </a:lnTo>
                  <a:lnTo>
                    <a:pt x="11034" y="4287"/>
                  </a:lnTo>
                  <a:lnTo>
                    <a:pt x="11107" y="4701"/>
                  </a:lnTo>
                  <a:lnTo>
                    <a:pt x="11180" y="5139"/>
                  </a:lnTo>
                  <a:lnTo>
                    <a:pt x="11180" y="5577"/>
                  </a:lnTo>
                  <a:lnTo>
                    <a:pt x="11180" y="5577"/>
                  </a:lnTo>
                  <a:lnTo>
                    <a:pt x="11155" y="6162"/>
                  </a:lnTo>
                  <a:lnTo>
                    <a:pt x="11082" y="6722"/>
                  </a:lnTo>
                  <a:lnTo>
                    <a:pt x="10936" y="7234"/>
                  </a:lnTo>
                  <a:lnTo>
                    <a:pt x="10741" y="7769"/>
                  </a:lnTo>
                  <a:lnTo>
                    <a:pt x="10522" y="8257"/>
                  </a:lnTo>
                  <a:lnTo>
                    <a:pt x="10230" y="8695"/>
                  </a:lnTo>
                  <a:lnTo>
                    <a:pt x="9913" y="9133"/>
                  </a:lnTo>
                  <a:lnTo>
                    <a:pt x="9548" y="9523"/>
                  </a:lnTo>
                  <a:lnTo>
                    <a:pt x="9158" y="9888"/>
                  </a:lnTo>
                  <a:lnTo>
                    <a:pt x="8720" y="10205"/>
                  </a:lnTo>
                  <a:lnTo>
                    <a:pt x="8257" y="10497"/>
                  </a:lnTo>
                  <a:lnTo>
                    <a:pt x="7770" y="10741"/>
                  </a:lnTo>
                  <a:lnTo>
                    <a:pt x="7259" y="10911"/>
                  </a:lnTo>
                  <a:lnTo>
                    <a:pt x="6723" y="11057"/>
                  </a:lnTo>
                  <a:lnTo>
                    <a:pt x="6163" y="11155"/>
                  </a:lnTo>
                  <a:lnTo>
                    <a:pt x="5603" y="11179"/>
                  </a:lnTo>
                  <a:lnTo>
                    <a:pt x="5603" y="11179"/>
                  </a:lnTo>
                  <a:lnTo>
                    <a:pt x="5018" y="11155"/>
                  </a:lnTo>
                  <a:lnTo>
                    <a:pt x="4482" y="11057"/>
                  </a:lnTo>
                  <a:lnTo>
                    <a:pt x="3946" y="10911"/>
                  </a:lnTo>
                  <a:lnTo>
                    <a:pt x="3435" y="10741"/>
                  </a:lnTo>
                  <a:lnTo>
                    <a:pt x="2948" y="10497"/>
                  </a:lnTo>
                  <a:lnTo>
                    <a:pt x="2485" y="10205"/>
                  </a:lnTo>
                  <a:lnTo>
                    <a:pt x="2047" y="9888"/>
                  </a:lnTo>
                  <a:lnTo>
                    <a:pt x="1657" y="9523"/>
                  </a:lnTo>
                  <a:lnTo>
                    <a:pt x="1292" y="9133"/>
                  </a:lnTo>
                  <a:lnTo>
                    <a:pt x="975" y="8695"/>
                  </a:lnTo>
                  <a:lnTo>
                    <a:pt x="683" y="8257"/>
                  </a:lnTo>
                  <a:lnTo>
                    <a:pt x="464" y="7769"/>
                  </a:lnTo>
                  <a:lnTo>
                    <a:pt x="269" y="7234"/>
                  </a:lnTo>
                  <a:lnTo>
                    <a:pt x="123" y="6722"/>
                  </a:lnTo>
                  <a:lnTo>
                    <a:pt x="50" y="6162"/>
                  </a:lnTo>
                  <a:lnTo>
                    <a:pt x="1" y="5577"/>
                  </a:lnTo>
                  <a:lnTo>
                    <a:pt x="1" y="5577"/>
                  </a:lnTo>
                  <a:lnTo>
                    <a:pt x="50" y="5017"/>
                  </a:lnTo>
                  <a:lnTo>
                    <a:pt x="123" y="4457"/>
                  </a:lnTo>
                  <a:lnTo>
                    <a:pt x="269" y="3921"/>
                  </a:lnTo>
                  <a:lnTo>
                    <a:pt x="464" y="3410"/>
                  </a:lnTo>
                  <a:lnTo>
                    <a:pt x="683" y="2923"/>
                  </a:lnTo>
                  <a:lnTo>
                    <a:pt x="975" y="2460"/>
                  </a:lnTo>
                  <a:lnTo>
                    <a:pt x="1292" y="2046"/>
                  </a:lnTo>
                  <a:lnTo>
                    <a:pt x="1657" y="1632"/>
                  </a:lnTo>
                  <a:lnTo>
                    <a:pt x="2047" y="1267"/>
                  </a:lnTo>
                  <a:lnTo>
                    <a:pt x="2485" y="950"/>
                  </a:lnTo>
                  <a:lnTo>
                    <a:pt x="2948" y="682"/>
                  </a:lnTo>
                  <a:lnTo>
                    <a:pt x="3435" y="439"/>
                  </a:lnTo>
                  <a:lnTo>
                    <a:pt x="3946" y="244"/>
                  </a:lnTo>
                  <a:lnTo>
                    <a:pt x="4482" y="122"/>
                  </a:lnTo>
                  <a:lnTo>
                    <a:pt x="5018" y="25"/>
                  </a:lnTo>
                  <a:lnTo>
                    <a:pt x="5603" y="0"/>
                  </a:lnTo>
                  <a:lnTo>
                    <a:pt x="5603" y="0"/>
                  </a:lnTo>
                  <a:lnTo>
                    <a:pt x="6041" y="25"/>
                  </a:lnTo>
                  <a:lnTo>
                    <a:pt x="6479" y="73"/>
                  </a:lnTo>
                  <a:lnTo>
                    <a:pt x="6893" y="146"/>
                  </a:lnTo>
                  <a:lnTo>
                    <a:pt x="7307" y="268"/>
                  </a:lnTo>
                  <a:lnTo>
                    <a:pt x="7697" y="414"/>
                  </a:lnTo>
                  <a:lnTo>
                    <a:pt x="8087" y="585"/>
                  </a:lnTo>
                  <a:lnTo>
                    <a:pt x="8452" y="780"/>
                  </a:lnTo>
                  <a:lnTo>
                    <a:pt x="8793" y="999"/>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dirty="0">
                <a:solidFill>
                  <a:schemeClr val="accent2"/>
                </a:solidFill>
              </a:endParaRPr>
            </a:p>
          </p:txBody>
        </p:sp>
        <p:sp>
          <p:nvSpPr>
            <p:cNvPr id="32" name="Shape 634">
              <a:extLst>
                <a:ext uri="{FF2B5EF4-FFF2-40B4-BE49-F238E27FC236}">
                  <a16:creationId xmlns:a16="http://schemas.microsoft.com/office/drawing/2014/main" id="{8C63DF95-20CA-45C3-B9C8-3978774FAE2C}"/>
                </a:ext>
              </a:extLst>
            </p:cNvPr>
            <p:cNvSpPr/>
            <p:nvPr/>
          </p:nvSpPr>
          <p:spPr>
            <a:xfrm>
              <a:off x="6107250" y="1824850"/>
              <a:ext cx="84650" cy="84650"/>
            </a:xfrm>
            <a:custGeom>
              <a:avLst/>
              <a:gdLst/>
              <a:ahLst/>
              <a:cxnLst/>
              <a:rect l="0" t="0" r="0" b="0"/>
              <a:pathLst>
                <a:path w="3386" h="3386" fill="none" extrusionOk="0">
                  <a:moveTo>
                    <a:pt x="3362" y="1388"/>
                  </a:moveTo>
                  <a:lnTo>
                    <a:pt x="3362" y="1388"/>
                  </a:lnTo>
                  <a:lnTo>
                    <a:pt x="3386" y="1680"/>
                  </a:lnTo>
                  <a:lnTo>
                    <a:pt x="3386" y="1680"/>
                  </a:lnTo>
                  <a:lnTo>
                    <a:pt x="3386" y="1851"/>
                  </a:lnTo>
                  <a:lnTo>
                    <a:pt x="3362" y="2021"/>
                  </a:lnTo>
                  <a:lnTo>
                    <a:pt x="3313" y="2192"/>
                  </a:lnTo>
                  <a:lnTo>
                    <a:pt x="3264" y="2338"/>
                  </a:lnTo>
                  <a:lnTo>
                    <a:pt x="3191" y="2484"/>
                  </a:lnTo>
                  <a:lnTo>
                    <a:pt x="3118" y="2630"/>
                  </a:lnTo>
                  <a:lnTo>
                    <a:pt x="3021" y="2776"/>
                  </a:lnTo>
                  <a:lnTo>
                    <a:pt x="2899" y="2898"/>
                  </a:lnTo>
                  <a:lnTo>
                    <a:pt x="2777" y="2996"/>
                  </a:lnTo>
                  <a:lnTo>
                    <a:pt x="2655" y="3093"/>
                  </a:lnTo>
                  <a:lnTo>
                    <a:pt x="2509" y="3191"/>
                  </a:lnTo>
                  <a:lnTo>
                    <a:pt x="2363" y="3239"/>
                  </a:lnTo>
                  <a:lnTo>
                    <a:pt x="2217" y="3312"/>
                  </a:lnTo>
                  <a:lnTo>
                    <a:pt x="2046" y="3337"/>
                  </a:lnTo>
                  <a:lnTo>
                    <a:pt x="1876" y="3385"/>
                  </a:lnTo>
                  <a:lnTo>
                    <a:pt x="1706" y="3385"/>
                  </a:lnTo>
                  <a:lnTo>
                    <a:pt x="1706" y="3385"/>
                  </a:lnTo>
                  <a:lnTo>
                    <a:pt x="1535" y="3385"/>
                  </a:lnTo>
                  <a:lnTo>
                    <a:pt x="1365" y="3337"/>
                  </a:lnTo>
                  <a:lnTo>
                    <a:pt x="1194" y="3312"/>
                  </a:lnTo>
                  <a:lnTo>
                    <a:pt x="1048" y="3239"/>
                  </a:lnTo>
                  <a:lnTo>
                    <a:pt x="902" y="3191"/>
                  </a:lnTo>
                  <a:lnTo>
                    <a:pt x="756" y="3093"/>
                  </a:lnTo>
                  <a:lnTo>
                    <a:pt x="634" y="2996"/>
                  </a:lnTo>
                  <a:lnTo>
                    <a:pt x="512" y="2898"/>
                  </a:lnTo>
                  <a:lnTo>
                    <a:pt x="390" y="2776"/>
                  </a:lnTo>
                  <a:lnTo>
                    <a:pt x="293" y="2630"/>
                  </a:lnTo>
                  <a:lnTo>
                    <a:pt x="220" y="2484"/>
                  </a:lnTo>
                  <a:lnTo>
                    <a:pt x="147" y="2338"/>
                  </a:lnTo>
                  <a:lnTo>
                    <a:pt x="74" y="2192"/>
                  </a:lnTo>
                  <a:lnTo>
                    <a:pt x="49" y="2021"/>
                  </a:lnTo>
                  <a:lnTo>
                    <a:pt x="25" y="1851"/>
                  </a:lnTo>
                  <a:lnTo>
                    <a:pt x="1" y="1680"/>
                  </a:lnTo>
                  <a:lnTo>
                    <a:pt x="1" y="1680"/>
                  </a:lnTo>
                  <a:lnTo>
                    <a:pt x="25" y="1510"/>
                  </a:lnTo>
                  <a:lnTo>
                    <a:pt x="49" y="1340"/>
                  </a:lnTo>
                  <a:lnTo>
                    <a:pt x="74" y="1193"/>
                  </a:lnTo>
                  <a:lnTo>
                    <a:pt x="147" y="1023"/>
                  </a:lnTo>
                  <a:lnTo>
                    <a:pt x="220" y="877"/>
                  </a:lnTo>
                  <a:lnTo>
                    <a:pt x="293" y="731"/>
                  </a:lnTo>
                  <a:lnTo>
                    <a:pt x="390" y="609"/>
                  </a:lnTo>
                  <a:lnTo>
                    <a:pt x="512" y="487"/>
                  </a:lnTo>
                  <a:lnTo>
                    <a:pt x="634" y="390"/>
                  </a:lnTo>
                  <a:lnTo>
                    <a:pt x="756" y="292"/>
                  </a:lnTo>
                  <a:lnTo>
                    <a:pt x="902" y="195"/>
                  </a:lnTo>
                  <a:lnTo>
                    <a:pt x="1048" y="122"/>
                  </a:lnTo>
                  <a:lnTo>
                    <a:pt x="1194" y="73"/>
                  </a:lnTo>
                  <a:lnTo>
                    <a:pt x="1365" y="24"/>
                  </a:lnTo>
                  <a:lnTo>
                    <a:pt x="1535" y="0"/>
                  </a:lnTo>
                  <a:lnTo>
                    <a:pt x="1706" y="0"/>
                  </a:lnTo>
                  <a:lnTo>
                    <a:pt x="1706" y="0"/>
                  </a:lnTo>
                  <a:lnTo>
                    <a:pt x="1998" y="24"/>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solidFill>
                  <a:schemeClr val="accent2"/>
                </a:solidFill>
              </a:endParaRPr>
            </a:p>
          </p:txBody>
        </p:sp>
        <p:sp>
          <p:nvSpPr>
            <p:cNvPr id="33" name="Shape 635">
              <a:extLst>
                <a:ext uri="{FF2B5EF4-FFF2-40B4-BE49-F238E27FC236}">
                  <a16:creationId xmlns:a16="http://schemas.microsoft.com/office/drawing/2014/main" id="{BC2F4953-4B4C-4B90-BBBA-EE9C42DB550B}"/>
                </a:ext>
              </a:extLst>
            </p:cNvPr>
            <p:cNvSpPr/>
            <p:nvPr/>
          </p:nvSpPr>
          <p:spPr>
            <a:xfrm>
              <a:off x="6058550" y="1776125"/>
              <a:ext cx="182075" cy="182075"/>
            </a:xfrm>
            <a:custGeom>
              <a:avLst/>
              <a:gdLst/>
              <a:ahLst/>
              <a:cxnLst/>
              <a:rect l="0" t="0" r="0" b="0"/>
              <a:pathLst>
                <a:path w="7283" h="7283" fill="none" extrusionOk="0">
                  <a:moveTo>
                    <a:pt x="5431" y="463"/>
                  </a:moveTo>
                  <a:lnTo>
                    <a:pt x="5431" y="463"/>
                  </a:lnTo>
                  <a:lnTo>
                    <a:pt x="5042" y="269"/>
                  </a:lnTo>
                  <a:lnTo>
                    <a:pt x="4823" y="195"/>
                  </a:lnTo>
                  <a:lnTo>
                    <a:pt x="4603" y="122"/>
                  </a:lnTo>
                  <a:lnTo>
                    <a:pt x="4360" y="74"/>
                  </a:lnTo>
                  <a:lnTo>
                    <a:pt x="4141" y="25"/>
                  </a:lnTo>
                  <a:lnTo>
                    <a:pt x="3897" y="1"/>
                  </a:lnTo>
                  <a:lnTo>
                    <a:pt x="3654" y="1"/>
                  </a:lnTo>
                  <a:lnTo>
                    <a:pt x="3654" y="1"/>
                  </a:lnTo>
                  <a:lnTo>
                    <a:pt x="3288" y="25"/>
                  </a:lnTo>
                  <a:lnTo>
                    <a:pt x="2923" y="74"/>
                  </a:lnTo>
                  <a:lnTo>
                    <a:pt x="2558" y="147"/>
                  </a:lnTo>
                  <a:lnTo>
                    <a:pt x="2241" y="293"/>
                  </a:lnTo>
                  <a:lnTo>
                    <a:pt x="1924" y="439"/>
                  </a:lnTo>
                  <a:lnTo>
                    <a:pt x="1608" y="609"/>
                  </a:lnTo>
                  <a:lnTo>
                    <a:pt x="1340" y="829"/>
                  </a:lnTo>
                  <a:lnTo>
                    <a:pt x="1072" y="1072"/>
                  </a:lnTo>
                  <a:lnTo>
                    <a:pt x="828" y="1316"/>
                  </a:lnTo>
                  <a:lnTo>
                    <a:pt x="633" y="1608"/>
                  </a:lnTo>
                  <a:lnTo>
                    <a:pt x="439" y="1900"/>
                  </a:lnTo>
                  <a:lnTo>
                    <a:pt x="293" y="2217"/>
                  </a:lnTo>
                  <a:lnTo>
                    <a:pt x="171" y="2558"/>
                  </a:lnTo>
                  <a:lnTo>
                    <a:pt x="73" y="2899"/>
                  </a:lnTo>
                  <a:lnTo>
                    <a:pt x="25" y="3264"/>
                  </a:lnTo>
                  <a:lnTo>
                    <a:pt x="0" y="3629"/>
                  </a:lnTo>
                  <a:lnTo>
                    <a:pt x="0" y="3629"/>
                  </a:lnTo>
                  <a:lnTo>
                    <a:pt x="25" y="4019"/>
                  </a:lnTo>
                  <a:lnTo>
                    <a:pt x="73" y="4360"/>
                  </a:lnTo>
                  <a:lnTo>
                    <a:pt x="171" y="4725"/>
                  </a:lnTo>
                  <a:lnTo>
                    <a:pt x="293" y="5066"/>
                  </a:lnTo>
                  <a:lnTo>
                    <a:pt x="439" y="5383"/>
                  </a:lnTo>
                  <a:lnTo>
                    <a:pt x="633" y="5675"/>
                  </a:lnTo>
                  <a:lnTo>
                    <a:pt x="828" y="5943"/>
                  </a:lnTo>
                  <a:lnTo>
                    <a:pt x="1072" y="6211"/>
                  </a:lnTo>
                  <a:lnTo>
                    <a:pt x="1340" y="6455"/>
                  </a:lnTo>
                  <a:lnTo>
                    <a:pt x="1608" y="6650"/>
                  </a:lnTo>
                  <a:lnTo>
                    <a:pt x="1924" y="6844"/>
                  </a:lnTo>
                  <a:lnTo>
                    <a:pt x="2241" y="6990"/>
                  </a:lnTo>
                  <a:lnTo>
                    <a:pt x="2558" y="7112"/>
                  </a:lnTo>
                  <a:lnTo>
                    <a:pt x="2923" y="7210"/>
                  </a:lnTo>
                  <a:lnTo>
                    <a:pt x="3288" y="7258"/>
                  </a:lnTo>
                  <a:lnTo>
                    <a:pt x="3654" y="7283"/>
                  </a:lnTo>
                  <a:lnTo>
                    <a:pt x="3654" y="7283"/>
                  </a:lnTo>
                  <a:lnTo>
                    <a:pt x="4019" y="7258"/>
                  </a:lnTo>
                  <a:lnTo>
                    <a:pt x="4384" y="7210"/>
                  </a:lnTo>
                  <a:lnTo>
                    <a:pt x="4725" y="7112"/>
                  </a:lnTo>
                  <a:lnTo>
                    <a:pt x="5066" y="6990"/>
                  </a:lnTo>
                  <a:lnTo>
                    <a:pt x="5383" y="6844"/>
                  </a:lnTo>
                  <a:lnTo>
                    <a:pt x="5675" y="6650"/>
                  </a:lnTo>
                  <a:lnTo>
                    <a:pt x="5967" y="6455"/>
                  </a:lnTo>
                  <a:lnTo>
                    <a:pt x="6235" y="6211"/>
                  </a:lnTo>
                  <a:lnTo>
                    <a:pt x="6454" y="5943"/>
                  </a:lnTo>
                  <a:lnTo>
                    <a:pt x="6674" y="5675"/>
                  </a:lnTo>
                  <a:lnTo>
                    <a:pt x="6844" y="5383"/>
                  </a:lnTo>
                  <a:lnTo>
                    <a:pt x="7014" y="5066"/>
                  </a:lnTo>
                  <a:lnTo>
                    <a:pt x="7136" y="4725"/>
                  </a:lnTo>
                  <a:lnTo>
                    <a:pt x="7209" y="4360"/>
                  </a:lnTo>
                  <a:lnTo>
                    <a:pt x="7282" y="4019"/>
                  </a:lnTo>
                  <a:lnTo>
                    <a:pt x="7282" y="3629"/>
                  </a:lnTo>
                  <a:lnTo>
                    <a:pt x="7282" y="3629"/>
                  </a:lnTo>
                  <a:lnTo>
                    <a:pt x="7282" y="3386"/>
                  </a:lnTo>
                  <a:lnTo>
                    <a:pt x="7258" y="3167"/>
                  </a:lnTo>
                  <a:lnTo>
                    <a:pt x="7234" y="2923"/>
                  </a:lnTo>
                  <a:lnTo>
                    <a:pt x="7161" y="2704"/>
                  </a:lnTo>
                  <a:lnTo>
                    <a:pt x="7112" y="2485"/>
                  </a:lnTo>
                  <a:lnTo>
                    <a:pt x="7014" y="2266"/>
                  </a:lnTo>
                  <a:lnTo>
                    <a:pt x="6820" y="1852"/>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solidFill>
                  <a:schemeClr val="accent2"/>
                </a:solidFill>
              </a:endParaRPr>
            </a:p>
          </p:txBody>
        </p:sp>
        <p:sp>
          <p:nvSpPr>
            <p:cNvPr id="34" name="Shape 636">
              <a:extLst>
                <a:ext uri="{FF2B5EF4-FFF2-40B4-BE49-F238E27FC236}">
                  <a16:creationId xmlns:a16="http://schemas.microsoft.com/office/drawing/2014/main" id="{B909C533-5819-46B5-9B5D-EE88750598EE}"/>
                </a:ext>
              </a:extLst>
            </p:cNvPr>
            <p:cNvSpPr/>
            <p:nvPr/>
          </p:nvSpPr>
          <p:spPr>
            <a:xfrm>
              <a:off x="5971475" y="2001400"/>
              <a:ext cx="74925" cy="70675"/>
            </a:xfrm>
            <a:custGeom>
              <a:avLst/>
              <a:gdLst/>
              <a:ahLst/>
              <a:cxnLst/>
              <a:rect l="0" t="0" r="0" b="0"/>
              <a:pathLst>
                <a:path w="2997" h="2827" fill="none" extrusionOk="0">
                  <a:moveTo>
                    <a:pt x="1462" y="1"/>
                  </a:moveTo>
                  <a:lnTo>
                    <a:pt x="293" y="1170"/>
                  </a:lnTo>
                  <a:lnTo>
                    <a:pt x="293" y="1170"/>
                  </a:lnTo>
                  <a:lnTo>
                    <a:pt x="171" y="1316"/>
                  </a:lnTo>
                  <a:lnTo>
                    <a:pt x="74" y="1487"/>
                  </a:lnTo>
                  <a:lnTo>
                    <a:pt x="25" y="1657"/>
                  </a:lnTo>
                  <a:lnTo>
                    <a:pt x="1" y="1852"/>
                  </a:lnTo>
                  <a:lnTo>
                    <a:pt x="25" y="2047"/>
                  </a:lnTo>
                  <a:lnTo>
                    <a:pt x="74" y="2217"/>
                  </a:lnTo>
                  <a:lnTo>
                    <a:pt x="171" y="2388"/>
                  </a:lnTo>
                  <a:lnTo>
                    <a:pt x="293" y="2534"/>
                  </a:lnTo>
                  <a:lnTo>
                    <a:pt x="293" y="2534"/>
                  </a:lnTo>
                  <a:lnTo>
                    <a:pt x="439" y="2656"/>
                  </a:lnTo>
                  <a:lnTo>
                    <a:pt x="609" y="2753"/>
                  </a:lnTo>
                  <a:lnTo>
                    <a:pt x="804" y="2802"/>
                  </a:lnTo>
                  <a:lnTo>
                    <a:pt x="975" y="2826"/>
                  </a:lnTo>
                  <a:lnTo>
                    <a:pt x="975" y="2826"/>
                  </a:lnTo>
                  <a:lnTo>
                    <a:pt x="1170" y="2802"/>
                  </a:lnTo>
                  <a:lnTo>
                    <a:pt x="1340" y="2753"/>
                  </a:lnTo>
                  <a:lnTo>
                    <a:pt x="1511" y="2656"/>
                  </a:lnTo>
                  <a:lnTo>
                    <a:pt x="1681" y="2534"/>
                  </a:lnTo>
                  <a:lnTo>
                    <a:pt x="2850" y="1365"/>
                  </a:lnTo>
                  <a:lnTo>
                    <a:pt x="2850" y="1365"/>
                  </a:lnTo>
                  <a:lnTo>
                    <a:pt x="2996" y="1194"/>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solidFill>
                  <a:schemeClr val="accent2"/>
                </a:solidFill>
              </a:endParaRPr>
            </a:p>
          </p:txBody>
        </p:sp>
        <p:sp>
          <p:nvSpPr>
            <p:cNvPr id="35" name="Shape 637">
              <a:extLst>
                <a:ext uri="{FF2B5EF4-FFF2-40B4-BE49-F238E27FC236}">
                  <a16:creationId xmlns:a16="http://schemas.microsoft.com/office/drawing/2014/main" id="{B8E44603-02C8-45C3-AFCF-46EBC9134B2A}"/>
                </a:ext>
              </a:extLst>
            </p:cNvPr>
            <p:cNvSpPr/>
            <p:nvPr/>
          </p:nvSpPr>
          <p:spPr>
            <a:xfrm>
              <a:off x="6253375" y="2001400"/>
              <a:ext cx="74325" cy="70675"/>
            </a:xfrm>
            <a:custGeom>
              <a:avLst/>
              <a:gdLst/>
              <a:ahLst/>
              <a:cxnLst/>
              <a:rect l="0" t="0" r="0" b="0"/>
              <a:pathLst>
                <a:path w="2973" h="2827" fill="none" extrusionOk="0">
                  <a:moveTo>
                    <a:pt x="1" y="1194"/>
                  </a:moveTo>
                  <a:lnTo>
                    <a:pt x="1" y="1194"/>
                  </a:lnTo>
                  <a:lnTo>
                    <a:pt x="123" y="1365"/>
                  </a:lnTo>
                  <a:lnTo>
                    <a:pt x="1316" y="2534"/>
                  </a:lnTo>
                  <a:lnTo>
                    <a:pt x="1316" y="2534"/>
                  </a:lnTo>
                  <a:lnTo>
                    <a:pt x="1462" y="2656"/>
                  </a:lnTo>
                  <a:lnTo>
                    <a:pt x="1633" y="2753"/>
                  </a:lnTo>
                  <a:lnTo>
                    <a:pt x="1827" y="2802"/>
                  </a:lnTo>
                  <a:lnTo>
                    <a:pt x="1998" y="2826"/>
                  </a:lnTo>
                  <a:lnTo>
                    <a:pt x="1998" y="2826"/>
                  </a:lnTo>
                  <a:lnTo>
                    <a:pt x="2193" y="2802"/>
                  </a:lnTo>
                  <a:lnTo>
                    <a:pt x="2363" y="2753"/>
                  </a:lnTo>
                  <a:lnTo>
                    <a:pt x="2534" y="2656"/>
                  </a:lnTo>
                  <a:lnTo>
                    <a:pt x="2704" y="2534"/>
                  </a:lnTo>
                  <a:lnTo>
                    <a:pt x="2704" y="2534"/>
                  </a:lnTo>
                  <a:lnTo>
                    <a:pt x="2826" y="2388"/>
                  </a:lnTo>
                  <a:lnTo>
                    <a:pt x="2923" y="2217"/>
                  </a:lnTo>
                  <a:lnTo>
                    <a:pt x="2972" y="2047"/>
                  </a:lnTo>
                  <a:lnTo>
                    <a:pt x="2972" y="1852"/>
                  </a:lnTo>
                  <a:lnTo>
                    <a:pt x="2972" y="1657"/>
                  </a:lnTo>
                  <a:lnTo>
                    <a:pt x="2923" y="1487"/>
                  </a:lnTo>
                  <a:lnTo>
                    <a:pt x="2826" y="1316"/>
                  </a:lnTo>
                  <a:lnTo>
                    <a:pt x="2704" y="1170"/>
                  </a:lnTo>
                  <a:lnTo>
                    <a:pt x="1535" y="1"/>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solidFill>
                  <a:schemeClr val="accent2"/>
                </a:solidFill>
              </a:endParaRPr>
            </a:p>
          </p:txBody>
        </p:sp>
        <p:sp>
          <p:nvSpPr>
            <p:cNvPr id="36" name="Shape 638">
              <a:extLst>
                <a:ext uri="{FF2B5EF4-FFF2-40B4-BE49-F238E27FC236}">
                  <a16:creationId xmlns:a16="http://schemas.microsoft.com/office/drawing/2014/main" id="{F10FA17C-5DE5-44AB-81DB-C83C2A648EC9}"/>
                </a:ext>
              </a:extLst>
            </p:cNvPr>
            <p:cNvSpPr/>
            <p:nvPr/>
          </p:nvSpPr>
          <p:spPr>
            <a:xfrm>
              <a:off x="6137700" y="1623900"/>
              <a:ext cx="250875" cy="255150"/>
            </a:xfrm>
            <a:custGeom>
              <a:avLst/>
              <a:gdLst/>
              <a:ahLst/>
              <a:cxnLst/>
              <a:rect l="0" t="0" r="0" b="0"/>
              <a:pathLst>
                <a:path w="10035" h="10206" fill="none" extrusionOk="0">
                  <a:moveTo>
                    <a:pt x="9718" y="2412"/>
                  </a:moveTo>
                  <a:lnTo>
                    <a:pt x="8671" y="2217"/>
                  </a:lnTo>
                  <a:lnTo>
                    <a:pt x="9694" y="1194"/>
                  </a:lnTo>
                  <a:lnTo>
                    <a:pt x="9694" y="1194"/>
                  </a:lnTo>
                  <a:lnTo>
                    <a:pt x="9767" y="1121"/>
                  </a:lnTo>
                  <a:lnTo>
                    <a:pt x="9815" y="1024"/>
                  </a:lnTo>
                  <a:lnTo>
                    <a:pt x="9840" y="951"/>
                  </a:lnTo>
                  <a:lnTo>
                    <a:pt x="9840" y="853"/>
                  </a:lnTo>
                  <a:lnTo>
                    <a:pt x="9840" y="756"/>
                  </a:lnTo>
                  <a:lnTo>
                    <a:pt x="9815" y="658"/>
                  </a:lnTo>
                  <a:lnTo>
                    <a:pt x="9767" y="585"/>
                  </a:lnTo>
                  <a:lnTo>
                    <a:pt x="9694" y="512"/>
                  </a:lnTo>
                  <a:lnTo>
                    <a:pt x="9694" y="512"/>
                  </a:lnTo>
                  <a:lnTo>
                    <a:pt x="9621" y="439"/>
                  </a:lnTo>
                  <a:lnTo>
                    <a:pt x="9548" y="391"/>
                  </a:lnTo>
                  <a:lnTo>
                    <a:pt x="9450" y="366"/>
                  </a:lnTo>
                  <a:lnTo>
                    <a:pt x="9353" y="366"/>
                  </a:lnTo>
                  <a:lnTo>
                    <a:pt x="9255" y="366"/>
                  </a:lnTo>
                  <a:lnTo>
                    <a:pt x="9182" y="391"/>
                  </a:lnTo>
                  <a:lnTo>
                    <a:pt x="9085" y="439"/>
                  </a:lnTo>
                  <a:lnTo>
                    <a:pt x="9012" y="512"/>
                  </a:lnTo>
                  <a:lnTo>
                    <a:pt x="7867" y="1657"/>
                  </a:lnTo>
                  <a:lnTo>
                    <a:pt x="7867" y="1657"/>
                  </a:lnTo>
                  <a:lnTo>
                    <a:pt x="7818" y="1487"/>
                  </a:lnTo>
                  <a:lnTo>
                    <a:pt x="7599" y="317"/>
                  </a:lnTo>
                  <a:lnTo>
                    <a:pt x="7599" y="317"/>
                  </a:lnTo>
                  <a:lnTo>
                    <a:pt x="7575" y="196"/>
                  </a:lnTo>
                  <a:lnTo>
                    <a:pt x="7526" y="98"/>
                  </a:lnTo>
                  <a:lnTo>
                    <a:pt x="7477" y="50"/>
                  </a:lnTo>
                  <a:lnTo>
                    <a:pt x="7404" y="1"/>
                  </a:lnTo>
                  <a:lnTo>
                    <a:pt x="7331" y="1"/>
                  </a:lnTo>
                  <a:lnTo>
                    <a:pt x="7234" y="25"/>
                  </a:lnTo>
                  <a:lnTo>
                    <a:pt x="7161" y="74"/>
                  </a:lnTo>
                  <a:lnTo>
                    <a:pt x="7063" y="147"/>
                  </a:lnTo>
                  <a:lnTo>
                    <a:pt x="5432" y="1754"/>
                  </a:lnTo>
                  <a:lnTo>
                    <a:pt x="5432" y="1754"/>
                  </a:lnTo>
                  <a:lnTo>
                    <a:pt x="5358" y="1852"/>
                  </a:lnTo>
                  <a:lnTo>
                    <a:pt x="5285" y="1974"/>
                  </a:lnTo>
                  <a:lnTo>
                    <a:pt x="5212" y="2120"/>
                  </a:lnTo>
                  <a:lnTo>
                    <a:pt x="5164" y="2242"/>
                  </a:lnTo>
                  <a:lnTo>
                    <a:pt x="5139" y="2388"/>
                  </a:lnTo>
                  <a:lnTo>
                    <a:pt x="5115" y="2534"/>
                  </a:lnTo>
                  <a:lnTo>
                    <a:pt x="5115" y="2680"/>
                  </a:lnTo>
                  <a:lnTo>
                    <a:pt x="5115" y="2802"/>
                  </a:lnTo>
                  <a:lnTo>
                    <a:pt x="5334" y="3971"/>
                  </a:lnTo>
                  <a:lnTo>
                    <a:pt x="5334" y="3971"/>
                  </a:lnTo>
                  <a:lnTo>
                    <a:pt x="5383" y="4141"/>
                  </a:lnTo>
                  <a:lnTo>
                    <a:pt x="147" y="9378"/>
                  </a:lnTo>
                  <a:lnTo>
                    <a:pt x="147" y="9378"/>
                  </a:lnTo>
                  <a:lnTo>
                    <a:pt x="73" y="9451"/>
                  </a:lnTo>
                  <a:lnTo>
                    <a:pt x="25" y="9548"/>
                  </a:lnTo>
                  <a:lnTo>
                    <a:pt x="0" y="9645"/>
                  </a:lnTo>
                  <a:lnTo>
                    <a:pt x="0" y="9718"/>
                  </a:lnTo>
                  <a:lnTo>
                    <a:pt x="0" y="9816"/>
                  </a:lnTo>
                  <a:lnTo>
                    <a:pt x="25" y="9913"/>
                  </a:lnTo>
                  <a:lnTo>
                    <a:pt x="73" y="9986"/>
                  </a:lnTo>
                  <a:lnTo>
                    <a:pt x="147" y="10059"/>
                  </a:lnTo>
                  <a:lnTo>
                    <a:pt x="147" y="10059"/>
                  </a:lnTo>
                  <a:lnTo>
                    <a:pt x="220" y="10133"/>
                  </a:lnTo>
                  <a:lnTo>
                    <a:pt x="293" y="10181"/>
                  </a:lnTo>
                  <a:lnTo>
                    <a:pt x="390" y="10206"/>
                  </a:lnTo>
                  <a:lnTo>
                    <a:pt x="488" y="10206"/>
                  </a:lnTo>
                  <a:lnTo>
                    <a:pt x="488" y="10206"/>
                  </a:lnTo>
                  <a:lnTo>
                    <a:pt x="585" y="10206"/>
                  </a:lnTo>
                  <a:lnTo>
                    <a:pt x="658" y="10181"/>
                  </a:lnTo>
                  <a:lnTo>
                    <a:pt x="755" y="10133"/>
                  </a:lnTo>
                  <a:lnTo>
                    <a:pt x="828" y="10059"/>
                  </a:lnTo>
                  <a:lnTo>
                    <a:pt x="6187" y="4726"/>
                  </a:lnTo>
                  <a:lnTo>
                    <a:pt x="7234" y="4896"/>
                  </a:lnTo>
                  <a:lnTo>
                    <a:pt x="7234" y="4896"/>
                  </a:lnTo>
                  <a:lnTo>
                    <a:pt x="7356" y="4921"/>
                  </a:lnTo>
                  <a:lnTo>
                    <a:pt x="7502" y="4921"/>
                  </a:lnTo>
                  <a:lnTo>
                    <a:pt x="7624" y="4896"/>
                  </a:lnTo>
                  <a:lnTo>
                    <a:pt x="7770" y="4848"/>
                  </a:lnTo>
                  <a:lnTo>
                    <a:pt x="7916" y="4799"/>
                  </a:lnTo>
                  <a:lnTo>
                    <a:pt x="8038" y="4750"/>
                  </a:lnTo>
                  <a:lnTo>
                    <a:pt x="8159" y="4677"/>
                  </a:lnTo>
                  <a:lnTo>
                    <a:pt x="8257" y="4580"/>
                  </a:lnTo>
                  <a:lnTo>
                    <a:pt x="9889" y="2948"/>
                  </a:lnTo>
                  <a:lnTo>
                    <a:pt x="9889" y="2948"/>
                  </a:lnTo>
                  <a:lnTo>
                    <a:pt x="9962" y="2875"/>
                  </a:lnTo>
                  <a:lnTo>
                    <a:pt x="10010" y="2777"/>
                  </a:lnTo>
                  <a:lnTo>
                    <a:pt x="10035" y="2704"/>
                  </a:lnTo>
                  <a:lnTo>
                    <a:pt x="10010" y="2607"/>
                  </a:lnTo>
                  <a:lnTo>
                    <a:pt x="9986" y="2558"/>
                  </a:lnTo>
                  <a:lnTo>
                    <a:pt x="9913" y="2485"/>
                  </a:lnTo>
                  <a:lnTo>
                    <a:pt x="9815" y="2436"/>
                  </a:lnTo>
                  <a:lnTo>
                    <a:pt x="9718" y="2412"/>
                  </a:lnTo>
                  <a:lnTo>
                    <a:pt x="9718" y="2412"/>
                  </a:lnTo>
                  <a:close/>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dirty="0">
                <a:solidFill>
                  <a:schemeClr val="accent2"/>
                </a:solidFill>
              </a:endParaRPr>
            </a:p>
          </p:txBody>
        </p:sp>
      </p:grpSp>
      <p:sp>
        <p:nvSpPr>
          <p:cNvPr id="27" name="مستطيل مستدير الزوايا 5">
            <a:hlinkClick r:id="rId3" action="ppaction://hlinksldjump"/>
            <a:extLst>
              <a:ext uri="{FF2B5EF4-FFF2-40B4-BE49-F238E27FC236}">
                <a16:creationId xmlns:a16="http://schemas.microsoft.com/office/drawing/2014/main" id="{D466B943-7A06-4ADB-8B37-06D4C56A4898}"/>
              </a:ext>
            </a:extLst>
          </p:cNvPr>
          <p:cNvSpPr/>
          <p:nvPr/>
        </p:nvSpPr>
        <p:spPr>
          <a:xfrm>
            <a:off x="9838921" y="2091018"/>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400" dirty="0">
                <a:solidFill>
                  <a:srgbClr val="3F5378"/>
                </a:solidFill>
                <a:latin typeface="Arial Black" panose="020B0A04020102020204" pitchFamily="34" charset="0"/>
                <a:cs typeface="PT Bold Heading" panose="02010400000000000000" pitchFamily="2" charset="-78"/>
              </a:rPr>
              <a:t>INITIATION ACTIVITY </a:t>
            </a:r>
            <a:endParaRPr lang="ar-BH" sz="1400" dirty="0">
              <a:solidFill>
                <a:srgbClr val="3F5378"/>
              </a:solidFill>
              <a:latin typeface="Arial Black" panose="020B0A04020102020204" pitchFamily="34" charset="0"/>
              <a:cs typeface="PT Bold Heading" panose="02010400000000000000" pitchFamily="2" charset="-78"/>
            </a:endParaRPr>
          </a:p>
        </p:txBody>
      </p:sp>
      <p:sp>
        <p:nvSpPr>
          <p:cNvPr id="37" name="مستطيل مستدير الزوايا 11">
            <a:hlinkClick r:id="rId3" action="ppaction://hlinksldjump"/>
            <a:extLst>
              <a:ext uri="{FF2B5EF4-FFF2-40B4-BE49-F238E27FC236}">
                <a16:creationId xmlns:a16="http://schemas.microsoft.com/office/drawing/2014/main" id="{23D3EE09-8411-4223-ABFE-66C8968A89D0}"/>
              </a:ext>
            </a:extLst>
          </p:cNvPr>
          <p:cNvSpPr/>
          <p:nvPr/>
        </p:nvSpPr>
        <p:spPr>
          <a:xfrm>
            <a:off x="9875904" y="3040038"/>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600" dirty="0">
                <a:solidFill>
                  <a:srgbClr val="3F5378"/>
                </a:solidFill>
                <a:latin typeface="Arial Black" panose="020B0A04020102020204" pitchFamily="34" charset="0"/>
                <a:cs typeface="PT Bold Heading" panose="02010400000000000000" pitchFamily="2" charset="-78"/>
              </a:rPr>
              <a:t>OBJECTIVE 1</a:t>
            </a:r>
            <a:r>
              <a:rPr lang="ar-SA" sz="1600" dirty="0">
                <a:solidFill>
                  <a:srgbClr val="3F5378"/>
                </a:solidFill>
                <a:latin typeface="Arial Black" panose="020B0A04020102020204" pitchFamily="34" charset="0"/>
                <a:cs typeface="PT Bold Heading" panose="02010400000000000000" pitchFamily="2" charset="-78"/>
              </a:rPr>
              <a:t>    </a:t>
            </a:r>
            <a:endParaRPr lang="ar-BH" sz="1600" dirty="0">
              <a:solidFill>
                <a:srgbClr val="3F5378"/>
              </a:solidFill>
              <a:latin typeface="Arial Black" panose="020B0A04020102020204" pitchFamily="34" charset="0"/>
              <a:cs typeface="PT Bold Heading" panose="02010400000000000000" pitchFamily="2" charset="-78"/>
            </a:endParaRPr>
          </a:p>
        </p:txBody>
      </p:sp>
      <p:sp>
        <p:nvSpPr>
          <p:cNvPr id="38" name="مستطيل مستدير الزوايا 12">
            <a:hlinkClick r:id="" action="ppaction://noaction"/>
            <a:extLst>
              <a:ext uri="{FF2B5EF4-FFF2-40B4-BE49-F238E27FC236}">
                <a16:creationId xmlns:a16="http://schemas.microsoft.com/office/drawing/2014/main" id="{C35558C1-9FDC-49BD-A8F5-9241D1C65BC7}"/>
              </a:ext>
            </a:extLst>
          </p:cNvPr>
          <p:cNvSpPr/>
          <p:nvPr/>
        </p:nvSpPr>
        <p:spPr>
          <a:xfrm>
            <a:off x="9857413" y="3911126"/>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600" dirty="0">
                <a:solidFill>
                  <a:srgbClr val="3F5378"/>
                </a:solidFill>
                <a:latin typeface="Arial Black" panose="020B0A04020102020204" pitchFamily="34" charset="0"/>
                <a:cs typeface="PT Bold Heading" panose="02010400000000000000" pitchFamily="2" charset="-78"/>
              </a:rPr>
              <a:t>OBJECTIVE 2</a:t>
            </a:r>
            <a:r>
              <a:rPr lang="ar-SA" sz="1600" dirty="0">
                <a:solidFill>
                  <a:srgbClr val="3F5378"/>
                </a:solidFill>
                <a:latin typeface="Arial Black" panose="020B0A04020102020204" pitchFamily="34" charset="0"/>
                <a:cs typeface="PT Bold Heading" panose="02010400000000000000" pitchFamily="2" charset="-78"/>
              </a:rPr>
              <a:t>    </a:t>
            </a:r>
            <a:endParaRPr lang="ar-BH" sz="1600" dirty="0">
              <a:solidFill>
                <a:srgbClr val="3F5378"/>
              </a:solidFill>
              <a:latin typeface="Arial Black" panose="020B0A04020102020204" pitchFamily="34" charset="0"/>
              <a:cs typeface="PT Bold Heading" panose="02010400000000000000" pitchFamily="2" charset="-78"/>
            </a:endParaRPr>
          </a:p>
        </p:txBody>
      </p:sp>
      <p:sp>
        <p:nvSpPr>
          <p:cNvPr id="40" name="مستطيل مستدير الزوايا 17">
            <a:hlinkClick r:id="" action="ppaction://noaction"/>
            <a:extLst>
              <a:ext uri="{FF2B5EF4-FFF2-40B4-BE49-F238E27FC236}">
                <a16:creationId xmlns:a16="http://schemas.microsoft.com/office/drawing/2014/main" id="{5073015B-1E83-4FE7-BF02-65CBBB9E092C}"/>
              </a:ext>
            </a:extLst>
          </p:cNvPr>
          <p:cNvSpPr/>
          <p:nvPr/>
        </p:nvSpPr>
        <p:spPr>
          <a:xfrm>
            <a:off x="9857412" y="5466308"/>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400" dirty="0">
                <a:solidFill>
                  <a:srgbClr val="3F5378"/>
                </a:solidFill>
                <a:latin typeface="Arial Black" panose="020B0A04020102020204" pitchFamily="34" charset="0"/>
                <a:cs typeface="PT Bold Heading" panose="02010400000000000000" pitchFamily="2" charset="-78"/>
              </a:rPr>
              <a:t>FINAL EVALUATION</a:t>
            </a:r>
            <a:endParaRPr lang="ar-BH" sz="1400" dirty="0">
              <a:solidFill>
                <a:srgbClr val="3F5378"/>
              </a:solidFill>
              <a:latin typeface="Arial Black" panose="020B0A04020102020204" pitchFamily="34" charset="0"/>
              <a:cs typeface="PT Bold Heading" panose="02010400000000000000" pitchFamily="2" charset="-78"/>
            </a:endParaRPr>
          </a:p>
        </p:txBody>
      </p:sp>
      <p:sp>
        <p:nvSpPr>
          <p:cNvPr id="8" name="Rectangle 6">
            <a:extLst>
              <a:ext uri="{FF2B5EF4-FFF2-40B4-BE49-F238E27FC236}">
                <a16:creationId xmlns:a16="http://schemas.microsoft.com/office/drawing/2014/main" id="{604B2B2F-9411-AA9E-A604-4EBD15F18989}"/>
              </a:ext>
            </a:extLst>
          </p:cNvPr>
          <p:cNvSpPr/>
          <p:nvPr/>
        </p:nvSpPr>
        <p:spPr>
          <a:xfrm>
            <a:off x="1248409" y="416917"/>
            <a:ext cx="8120766" cy="831125"/>
          </a:xfrm>
          <a:prstGeom prst="rect">
            <a:avLst/>
          </a:prstGeom>
          <a:solidFill>
            <a:schemeClr val="accent1">
              <a:lumMod val="5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a:spAutoFit/>
          </a:bodyPr>
          <a:lstStyle/>
          <a:p>
            <a:pPr marL="342900" marR="0" lvl="0" indent="-342900" algn="just" rtl="0">
              <a:lnSpc>
                <a:spcPct val="200000"/>
              </a:lnSpc>
              <a:spcBef>
                <a:spcPts val="0"/>
              </a:spcBef>
              <a:spcAft>
                <a:spcPts val="800"/>
              </a:spcAft>
              <a:buClr>
                <a:srgbClr val="FFFFFF"/>
              </a:buClr>
              <a:buSzPts val="1100"/>
              <a:buFont typeface="Times New Roman" panose="02020603050405020304" pitchFamily="18" charset="0"/>
              <a:buChar char="►"/>
            </a:pPr>
            <a:r>
              <a:rPr lang="en-US" sz="2800" b="1" dirty="0">
                <a:solidFill>
                  <a:srgbClr val="FFFF00"/>
                </a:solidFill>
                <a:effectLst/>
                <a:uFill>
                  <a:solidFill>
                    <a:srgbClr val="5B9BD5"/>
                  </a:solidFill>
                </a:uFill>
                <a:latin typeface="Times New Roman" panose="02020603050405020304" pitchFamily="18" charset="0"/>
                <a:ea typeface="Calibri" panose="020F0502020204030204" pitchFamily="34" charset="0"/>
                <a:cs typeface="Arial" panose="020B0604020202020204" pitchFamily="34" charset="0"/>
              </a:rPr>
              <a:t>The calculation and analyze profitability ratios.</a:t>
            </a:r>
            <a:endParaRPr lang="en-US" sz="2800" b="1" dirty="0">
              <a:solidFill>
                <a:srgbClr val="FFFF00"/>
              </a:solidFill>
              <a:effectLst/>
              <a:uFill>
                <a:solidFill>
                  <a:srgbClr val="5B9BD5"/>
                </a:solidFill>
              </a:uFill>
              <a:latin typeface="Calibri" panose="020F0502020204030204" pitchFamily="34" charset="0"/>
              <a:ea typeface="Calibri" panose="020F0502020204030204" pitchFamily="34" charset="0"/>
              <a:cs typeface="Arial" panose="020B0604020202020204" pitchFamily="34" charset="0"/>
            </a:endParaRPr>
          </a:p>
        </p:txBody>
      </p:sp>
      <p:sp>
        <p:nvSpPr>
          <p:cNvPr id="3" name="مستطيل مستدير الزوايا 11">
            <a:hlinkClick r:id="rId3" action="ppaction://hlinksldjump"/>
            <a:extLst>
              <a:ext uri="{FF2B5EF4-FFF2-40B4-BE49-F238E27FC236}">
                <a16:creationId xmlns:a16="http://schemas.microsoft.com/office/drawing/2014/main" id="{936223CE-E6D3-2F2E-F333-493B663A92CF}"/>
              </a:ext>
            </a:extLst>
          </p:cNvPr>
          <p:cNvSpPr/>
          <p:nvPr/>
        </p:nvSpPr>
        <p:spPr>
          <a:xfrm>
            <a:off x="9875904" y="4632194"/>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600" dirty="0">
                <a:solidFill>
                  <a:srgbClr val="3F5378"/>
                </a:solidFill>
                <a:latin typeface="Arial Black" panose="020B0A04020102020204" pitchFamily="34" charset="0"/>
                <a:cs typeface="PT Bold Heading" panose="02010400000000000000" pitchFamily="2" charset="-78"/>
              </a:rPr>
              <a:t>OBJECTIVE 3</a:t>
            </a:r>
            <a:r>
              <a:rPr lang="ar-SA" sz="1600" dirty="0">
                <a:solidFill>
                  <a:srgbClr val="3F5378"/>
                </a:solidFill>
                <a:latin typeface="Arial Black" panose="020B0A04020102020204" pitchFamily="34" charset="0"/>
                <a:cs typeface="PT Bold Heading" panose="02010400000000000000" pitchFamily="2" charset="-78"/>
              </a:rPr>
              <a:t>    </a:t>
            </a:r>
            <a:endParaRPr lang="ar-BH" sz="1600" dirty="0">
              <a:solidFill>
                <a:srgbClr val="3F5378"/>
              </a:solidFill>
              <a:latin typeface="Arial Black" panose="020B0A04020102020204" pitchFamily="34" charset="0"/>
              <a:cs typeface="PT Bold Heading" panose="02010400000000000000" pitchFamily="2" charset="-78"/>
            </a:endParaRPr>
          </a:p>
        </p:txBody>
      </p:sp>
      <p:sp>
        <p:nvSpPr>
          <p:cNvPr id="4" name="Text Box 44">
            <a:extLst>
              <a:ext uri="{FF2B5EF4-FFF2-40B4-BE49-F238E27FC236}">
                <a16:creationId xmlns:a16="http://schemas.microsoft.com/office/drawing/2014/main" id="{C52DF4D4-CC6D-1590-1BE9-8C404B01A394}"/>
              </a:ext>
            </a:extLst>
          </p:cNvPr>
          <p:cNvSpPr txBox="1">
            <a:spLocks noChangeArrowheads="1" noChangeShapeType="1" noTextEdit="1"/>
          </p:cNvSpPr>
          <p:nvPr/>
        </p:nvSpPr>
        <p:spPr bwMode="auto">
          <a:xfrm>
            <a:off x="492878" y="1917688"/>
            <a:ext cx="2238375" cy="361950"/>
          </a:xfrm>
          <a:prstGeom prst="rect">
            <a:avLst/>
          </a:prstGeom>
          <a:extLst>
            <a:ext uri="{AF507438-7753-43E0-B8FC-AC1667EBCBE1}">
              <a14:hiddenEffects xmlns:a14="http://schemas.microsoft.com/office/drawing/2010/main">
                <a:effectLst/>
              </a14:hiddenEffects>
            </a:ext>
          </a:extLst>
        </p:spPr>
        <p:txBody>
          <a:bodyPr wrap="square" numCol="1" fromWordArt="1">
            <a:prstTxWarp prst="textPlain">
              <a:avLst>
                <a:gd name="adj" fmla="val 50000"/>
              </a:avLst>
            </a:prstTxWarp>
            <a:noAutofit/>
          </a:bodyPr>
          <a:lstStyle/>
          <a:p>
            <a:pPr marL="0" marR="0">
              <a:spcBef>
                <a:spcPts val="0"/>
              </a:spcBef>
              <a:spcAft>
                <a:spcPts val="0"/>
              </a:spcAft>
            </a:pPr>
            <a:r>
              <a:rPr lang="en-US" sz="1200" dirty="0">
                <a:ln w="9525" cap="flat" cmpd="sng" algn="ctr">
                  <a:solidFill>
                    <a:srgbClr val="FF0000"/>
                  </a:solidFill>
                  <a:prstDash val="solid"/>
                  <a:round/>
                </a:ln>
                <a:solidFill>
                  <a:srgbClr val="FF0000"/>
                </a:solidFill>
                <a:effectLst/>
                <a:latin typeface="Arial Black" panose="020B0A04020102020204" pitchFamily="34" charset="0"/>
                <a:ea typeface="Times New Roman" panose="02020603050405020304" pitchFamily="18" charset="0"/>
              </a:rPr>
              <a:t>5-2 : Profitability Ratios</a:t>
            </a:r>
            <a:r>
              <a:rPr lang="en-US" sz="1300" dirty="0">
                <a:solidFill>
                  <a:srgbClr val="FF0000"/>
                </a:solidFill>
                <a:effectLst/>
                <a:latin typeface="Andalus" panose="02020603050405020304" pitchFamily="18" charset="-78"/>
                <a:ea typeface="Times New Roman" panose="02020603050405020304" pitchFamily="18" charset="0"/>
              </a:rPr>
              <a:t> </a:t>
            </a:r>
            <a:endParaRPr lang="en-US" sz="1200" dirty="0">
              <a:effectLst/>
              <a:latin typeface="Times New Roman" panose="02020603050405020304" pitchFamily="18" charset="0"/>
              <a:ea typeface="Times New Roman" panose="02020603050405020304" pitchFamily="18" charset="0"/>
            </a:endParaRPr>
          </a:p>
        </p:txBody>
      </p:sp>
      <mc:AlternateContent xmlns:mc="http://schemas.openxmlformats.org/markup-compatibility/2006" xmlns:a14="http://schemas.microsoft.com/office/drawing/2010/main">
        <mc:Choice Requires="a14">
          <p:graphicFrame>
            <p:nvGraphicFramePr>
              <p:cNvPr id="7" name="Table 6">
                <a:extLst>
                  <a:ext uri="{FF2B5EF4-FFF2-40B4-BE49-F238E27FC236}">
                    <a16:creationId xmlns:a16="http://schemas.microsoft.com/office/drawing/2014/main" id="{CA841B90-03BE-ADC1-A9DB-CB6C4F031AEC}"/>
                  </a:ext>
                </a:extLst>
              </p:cNvPr>
              <p:cNvGraphicFramePr>
                <a:graphicFrameLocks noGrp="1"/>
              </p:cNvGraphicFramePr>
              <p:nvPr>
                <p:extLst>
                  <p:ext uri="{D42A27DB-BD31-4B8C-83A1-F6EECF244321}">
                    <p14:modId xmlns:p14="http://schemas.microsoft.com/office/powerpoint/2010/main" val="436481367"/>
                  </p:ext>
                </p:extLst>
              </p:nvPr>
            </p:nvGraphicFramePr>
            <p:xfrm>
              <a:off x="211834" y="4409685"/>
              <a:ext cx="7121930" cy="1001374"/>
            </p:xfrm>
            <a:graphic>
              <a:graphicData uri="http://schemas.openxmlformats.org/drawingml/2006/table">
                <a:tbl>
                  <a:tblPr firstRow="1" firstCol="1" bandRow="1">
                    <a:tableStyleId>{E8B1032C-EA38-4F05-BA0D-38AFFFC7BED3}</a:tableStyleId>
                  </a:tblPr>
                  <a:tblGrid>
                    <a:gridCol w="3013450">
                      <a:extLst>
                        <a:ext uri="{9D8B030D-6E8A-4147-A177-3AD203B41FA5}">
                          <a16:colId xmlns:a16="http://schemas.microsoft.com/office/drawing/2014/main" val="567345597"/>
                        </a:ext>
                      </a:extLst>
                    </a:gridCol>
                    <a:gridCol w="2115204">
                      <a:extLst>
                        <a:ext uri="{9D8B030D-6E8A-4147-A177-3AD203B41FA5}">
                          <a16:colId xmlns:a16="http://schemas.microsoft.com/office/drawing/2014/main" val="3777455654"/>
                        </a:ext>
                      </a:extLst>
                    </a:gridCol>
                    <a:gridCol w="1993276">
                      <a:extLst>
                        <a:ext uri="{9D8B030D-6E8A-4147-A177-3AD203B41FA5}">
                          <a16:colId xmlns:a16="http://schemas.microsoft.com/office/drawing/2014/main" val="3981746502"/>
                        </a:ext>
                      </a:extLst>
                    </a:gridCol>
                  </a:tblGrid>
                  <a:tr h="155965">
                    <a:tc gridSpan="2">
                      <a:txBody>
                        <a:bodyPr/>
                        <a:lstStyle/>
                        <a:p>
                          <a:pPr marL="0" marR="0" algn="ctr" rtl="1">
                            <a:lnSpc>
                              <a:spcPct val="107000"/>
                            </a:lnSpc>
                            <a:spcBef>
                              <a:spcPts val="0"/>
                            </a:spcBef>
                            <a:spcAft>
                              <a:spcPts val="0"/>
                            </a:spcAft>
                            <a:tabLst>
                              <a:tab pos="3514725" algn="l"/>
                            </a:tabLst>
                          </a:pPr>
                          <a:r>
                            <a:rPr lang="ar-SA" sz="1800">
                              <a:effectLst/>
                            </a:rPr>
                            <a:t>                                                   </a:t>
                          </a:r>
                          <a:r>
                            <a:rPr lang="en-US" sz="1800">
                              <a:effectLst/>
                            </a:rPr>
                            <a:t>Year 1</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hMerge="1">
                      <a:txBody>
                        <a:bodyPr/>
                        <a:lstStyle/>
                        <a:p>
                          <a:endParaRPr lang="en-US"/>
                        </a:p>
                      </a:txBody>
                      <a:tcPr/>
                    </a:tc>
                    <a:tc>
                      <a:txBody>
                        <a:bodyPr/>
                        <a:lstStyle/>
                        <a:p>
                          <a:pPr marL="0" marR="0" algn="ctr" rtl="0">
                            <a:lnSpc>
                              <a:spcPct val="107000"/>
                            </a:lnSpc>
                            <a:spcBef>
                              <a:spcPts val="0"/>
                            </a:spcBef>
                            <a:spcAft>
                              <a:spcPts val="0"/>
                            </a:spcAft>
                            <a:tabLst>
                              <a:tab pos="3514725" algn="l"/>
                            </a:tabLst>
                          </a:pPr>
                          <a:r>
                            <a:rPr lang="en-US" sz="1800">
                              <a:effectLst/>
                            </a:rPr>
                            <a:t>Year 2</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4105971520"/>
                      </a:ext>
                    </a:extLst>
                  </a:tr>
                  <a:tr h="360447">
                    <a:tc>
                      <a:txBody>
                        <a:bodyPr/>
                        <a:lstStyle/>
                        <a:p>
                          <a:pPr marL="0" marR="0" algn="l" rtl="0">
                            <a:lnSpc>
                              <a:spcPct val="107000"/>
                            </a:lnSpc>
                            <a:spcBef>
                              <a:spcPts val="0"/>
                            </a:spcBef>
                            <a:spcAft>
                              <a:spcPts val="0"/>
                            </a:spcAft>
                            <a:tabLst>
                              <a:tab pos="3514725" algn="l"/>
                            </a:tabLst>
                          </a:pPr>
                          <a:r>
                            <a:rPr lang="en-US" sz="1800">
                              <a:effectLst/>
                            </a:rPr>
                            <a:t>Gross profit (BD million) </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rowSpan="2">
                      <a:txBody>
                        <a:bodyPr/>
                        <a:lstStyle/>
                        <a:p>
                          <a:pPr marL="0" marR="0" algn="ctr" rtl="0">
                            <a:lnSpc>
                              <a:spcPct val="107000"/>
                            </a:lnSpc>
                            <a:spcBef>
                              <a:spcPts val="0"/>
                            </a:spcBef>
                            <a:spcAft>
                              <a:spcPts val="0"/>
                            </a:spcAft>
                            <a:tabLst>
                              <a:tab pos="3514725" algn="l"/>
                            </a:tabLst>
                          </a:pPr>
                          <a14:m>
                            <m:oMath xmlns:m="http://schemas.openxmlformats.org/officeDocument/2006/math">
                              <m:f>
                                <m:fPr>
                                  <m:ctrlPr>
                                    <a:rPr lang="en-US" sz="1800" i="1">
                                      <a:effectLst/>
                                      <a:latin typeface="Cambria Math" panose="02040503050406030204" pitchFamily="18" charset="0"/>
                                    </a:rPr>
                                  </m:ctrlPr>
                                </m:fPr>
                                <m:num>
                                  <m:r>
                                    <a:rPr lang="en-US" sz="1800">
                                      <a:effectLst/>
                                      <a:latin typeface="Cambria Math" panose="02040503050406030204" pitchFamily="18" charset="0"/>
                                    </a:rPr>
                                    <m:t>60</m:t>
                                  </m:r>
                                </m:num>
                                <m:den>
                                  <m:r>
                                    <a:rPr lang="en-US" sz="1800">
                                      <a:effectLst/>
                                      <a:latin typeface="Cambria Math" panose="02040503050406030204" pitchFamily="18" charset="0"/>
                                    </a:rPr>
                                    <m:t>150</m:t>
                                  </m:r>
                                </m:den>
                              </m:f>
                            </m:oMath>
                          </a14:m>
                          <a:r>
                            <a:rPr lang="en-US" sz="1800">
                              <a:effectLst/>
                            </a:rPr>
                            <a:t> × 100 = 40%</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rowSpan="2">
                      <a:txBody>
                        <a:bodyPr/>
                        <a:lstStyle/>
                        <a:p>
                          <a:pPr marL="0" marR="0" algn="ctr" rtl="0">
                            <a:lnSpc>
                              <a:spcPct val="107000"/>
                            </a:lnSpc>
                            <a:spcBef>
                              <a:spcPts val="0"/>
                            </a:spcBef>
                            <a:spcAft>
                              <a:spcPts val="0"/>
                            </a:spcAft>
                            <a:tabLst>
                              <a:tab pos="3514725" algn="l"/>
                            </a:tabLst>
                          </a:pPr>
                          <a14:m>
                            <m:oMath xmlns:m="http://schemas.openxmlformats.org/officeDocument/2006/math">
                              <m:f>
                                <m:fPr>
                                  <m:ctrlPr>
                                    <a:rPr lang="en-US" sz="1800" i="1">
                                      <a:effectLst/>
                                      <a:latin typeface="Cambria Math" panose="02040503050406030204" pitchFamily="18" charset="0"/>
                                    </a:rPr>
                                  </m:ctrlPr>
                                </m:fPr>
                                <m:num>
                                  <m:r>
                                    <a:rPr lang="en-US" sz="1800">
                                      <a:effectLst/>
                                      <a:latin typeface="Cambria Math" panose="02040503050406030204" pitchFamily="18" charset="0"/>
                                    </a:rPr>
                                    <m:t>100</m:t>
                                  </m:r>
                                </m:num>
                                <m:den>
                                  <m:r>
                                    <a:rPr lang="en-US" sz="1800">
                                      <a:effectLst/>
                                      <a:latin typeface="Cambria Math" panose="02040503050406030204" pitchFamily="18" charset="0"/>
                                    </a:rPr>
                                    <m:t>200</m:t>
                                  </m:r>
                                </m:den>
                              </m:f>
                            </m:oMath>
                          </a14:m>
                          <a:r>
                            <a:rPr lang="en-US" sz="1800" dirty="0">
                              <a:effectLst/>
                            </a:rPr>
                            <a:t> × 100 = 50%</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3330642202"/>
                      </a:ext>
                    </a:extLst>
                  </a:tr>
                  <a:tr h="360447">
                    <a:tc>
                      <a:txBody>
                        <a:bodyPr/>
                        <a:lstStyle/>
                        <a:p>
                          <a:pPr marL="0" marR="0" algn="l" rtl="0">
                            <a:lnSpc>
                              <a:spcPct val="107000"/>
                            </a:lnSpc>
                            <a:spcBef>
                              <a:spcPts val="0"/>
                            </a:spcBef>
                            <a:spcAft>
                              <a:spcPts val="0"/>
                            </a:spcAft>
                            <a:tabLst>
                              <a:tab pos="3514725" algn="l"/>
                            </a:tabLst>
                          </a:pPr>
                          <a:r>
                            <a:rPr lang="en-US" sz="1800" dirty="0">
                              <a:effectLst/>
                            </a:rPr>
                            <a:t>÷ Revenue (BD million)</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2177647547"/>
                      </a:ext>
                    </a:extLst>
                  </a:tr>
                </a:tbl>
              </a:graphicData>
            </a:graphic>
          </p:graphicFrame>
        </mc:Choice>
        <mc:Fallback xmlns="">
          <p:graphicFrame>
            <p:nvGraphicFramePr>
              <p:cNvPr id="7" name="Table 6">
                <a:extLst>
                  <a:ext uri="{FF2B5EF4-FFF2-40B4-BE49-F238E27FC236}">
                    <a16:creationId xmlns:a16="http://schemas.microsoft.com/office/drawing/2014/main" id="{CA841B90-03BE-ADC1-A9DB-CB6C4F031AEC}"/>
                  </a:ext>
                </a:extLst>
              </p:cNvPr>
              <p:cNvGraphicFramePr>
                <a:graphicFrameLocks noGrp="1"/>
              </p:cNvGraphicFramePr>
              <p:nvPr>
                <p:extLst>
                  <p:ext uri="{D42A27DB-BD31-4B8C-83A1-F6EECF244321}">
                    <p14:modId xmlns:p14="http://schemas.microsoft.com/office/powerpoint/2010/main" val="436481367"/>
                  </p:ext>
                </p:extLst>
              </p:nvPr>
            </p:nvGraphicFramePr>
            <p:xfrm>
              <a:off x="211834" y="4409685"/>
              <a:ext cx="7121930" cy="1001374"/>
            </p:xfrm>
            <a:graphic>
              <a:graphicData uri="http://schemas.openxmlformats.org/drawingml/2006/table">
                <a:tbl>
                  <a:tblPr firstRow="1" firstCol="1" bandRow="1">
                    <a:tableStyleId>{E8B1032C-EA38-4F05-BA0D-38AFFFC7BED3}</a:tableStyleId>
                  </a:tblPr>
                  <a:tblGrid>
                    <a:gridCol w="3013450">
                      <a:extLst>
                        <a:ext uri="{9D8B030D-6E8A-4147-A177-3AD203B41FA5}">
                          <a16:colId xmlns:a16="http://schemas.microsoft.com/office/drawing/2014/main" val="567345597"/>
                        </a:ext>
                      </a:extLst>
                    </a:gridCol>
                    <a:gridCol w="2115204">
                      <a:extLst>
                        <a:ext uri="{9D8B030D-6E8A-4147-A177-3AD203B41FA5}">
                          <a16:colId xmlns:a16="http://schemas.microsoft.com/office/drawing/2014/main" val="3777455654"/>
                        </a:ext>
                      </a:extLst>
                    </a:gridCol>
                    <a:gridCol w="1993276">
                      <a:extLst>
                        <a:ext uri="{9D8B030D-6E8A-4147-A177-3AD203B41FA5}">
                          <a16:colId xmlns:a16="http://schemas.microsoft.com/office/drawing/2014/main" val="3981746502"/>
                        </a:ext>
                      </a:extLst>
                    </a:gridCol>
                  </a:tblGrid>
                  <a:tr h="280480">
                    <a:tc gridSpan="2">
                      <a:txBody>
                        <a:bodyPr/>
                        <a:lstStyle/>
                        <a:p>
                          <a:pPr marL="0" marR="0" algn="ctr" rtl="1">
                            <a:lnSpc>
                              <a:spcPct val="107000"/>
                            </a:lnSpc>
                            <a:spcBef>
                              <a:spcPts val="0"/>
                            </a:spcBef>
                            <a:spcAft>
                              <a:spcPts val="0"/>
                            </a:spcAft>
                            <a:tabLst>
                              <a:tab pos="3514725" algn="l"/>
                            </a:tabLst>
                          </a:pPr>
                          <a:r>
                            <a:rPr lang="ar-SA" sz="1800">
                              <a:effectLst/>
                            </a:rPr>
                            <a:t>                                                   </a:t>
                          </a:r>
                          <a:r>
                            <a:rPr lang="en-US" sz="1800">
                              <a:effectLst/>
                            </a:rPr>
                            <a:t>Year 1</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hMerge="1">
                      <a:txBody>
                        <a:bodyPr/>
                        <a:lstStyle/>
                        <a:p>
                          <a:endParaRPr lang="en-US"/>
                        </a:p>
                      </a:txBody>
                      <a:tcPr/>
                    </a:tc>
                    <a:tc>
                      <a:txBody>
                        <a:bodyPr/>
                        <a:lstStyle/>
                        <a:p>
                          <a:pPr marL="0" marR="0" algn="ctr" rtl="0">
                            <a:lnSpc>
                              <a:spcPct val="107000"/>
                            </a:lnSpc>
                            <a:spcBef>
                              <a:spcPts val="0"/>
                            </a:spcBef>
                            <a:spcAft>
                              <a:spcPts val="0"/>
                            </a:spcAft>
                            <a:tabLst>
                              <a:tab pos="3514725" algn="l"/>
                            </a:tabLst>
                          </a:pPr>
                          <a:r>
                            <a:rPr lang="en-US" sz="1800">
                              <a:effectLst/>
                            </a:rPr>
                            <a:t>Year 2</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4105971520"/>
                      </a:ext>
                    </a:extLst>
                  </a:tr>
                  <a:tr h="360447">
                    <a:tc>
                      <a:txBody>
                        <a:bodyPr/>
                        <a:lstStyle/>
                        <a:p>
                          <a:pPr marL="0" marR="0" algn="l" rtl="0">
                            <a:lnSpc>
                              <a:spcPct val="107000"/>
                            </a:lnSpc>
                            <a:spcBef>
                              <a:spcPts val="0"/>
                            </a:spcBef>
                            <a:spcAft>
                              <a:spcPts val="0"/>
                            </a:spcAft>
                            <a:tabLst>
                              <a:tab pos="3514725" algn="l"/>
                            </a:tabLst>
                          </a:pPr>
                          <a:r>
                            <a:rPr lang="en-US" sz="1800">
                              <a:effectLst/>
                            </a:rPr>
                            <a:t>Gross profit (BD million) </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rowSpan="2">
                      <a:txBody>
                        <a:bodyPr/>
                        <a:lstStyle/>
                        <a:p>
                          <a:endParaRPr lang="en-US"/>
                        </a:p>
                      </a:txBody>
                      <a:tcPr marL="68580" marR="68580" marT="0" marB="0" anchor="ctr">
                        <a:blipFill>
                          <a:blip r:embed="rId4"/>
                          <a:stretch>
                            <a:fillRect l="-142529" t="-48739" r="-94828" b="-14286"/>
                          </a:stretch>
                        </a:blipFill>
                      </a:tcPr>
                    </a:tc>
                    <a:tc rowSpan="2">
                      <a:txBody>
                        <a:bodyPr/>
                        <a:lstStyle/>
                        <a:p>
                          <a:endParaRPr lang="en-US"/>
                        </a:p>
                      </a:txBody>
                      <a:tcPr marL="68580" marR="68580" marT="0" marB="0" anchor="ctr">
                        <a:blipFill>
                          <a:blip r:embed="rId4"/>
                          <a:stretch>
                            <a:fillRect l="-258104" t="-48739" r="-917" b="-14286"/>
                          </a:stretch>
                        </a:blipFill>
                      </a:tcPr>
                    </a:tc>
                    <a:extLst>
                      <a:ext uri="{0D108BD9-81ED-4DB2-BD59-A6C34878D82A}">
                        <a16:rowId xmlns:a16="http://schemas.microsoft.com/office/drawing/2014/main" val="3330642202"/>
                      </a:ext>
                    </a:extLst>
                  </a:tr>
                  <a:tr h="360447">
                    <a:tc>
                      <a:txBody>
                        <a:bodyPr/>
                        <a:lstStyle/>
                        <a:p>
                          <a:pPr marL="0" marR="0" algn="l" rtl="0">
                            <a:lnSpc>
                              <a:spcPct val="107000"/>
                            </a:lnSpc>
                            <a:spcBef>
                              <a:spcPts val="0"/>
                            </a:spcBef>
                            <a:spcAft>
                              <a:spcPts val="0"/>
                            </a:spcAft>
                            <a:tabLst>
                              <a:tab pos="3514725" algn="l"/>
                            </a:tabLst>
                          </a:pPr>
                          <a:r>
                            <a:rPr lang="en-US" sz="1800" dirty="0">
                              <a:effectLst/>
                            </a:rPr>
                            <a:t>÷ Revenue (BD million)</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2177647547"/>
                      </a:ext>
                    </a:extLst>
                  </a:tr>
                </a:tbl>
              </a:graphicData>
            </a:graphic>
          </p:graphicFrame>
        </mc:Fallback>
      </mc:AlternateContent>
      <p:graphicFrame>
        <p:nvGraphicFramePr>
          <p:cNvPr id="9" name="Chart 8">
            <a:extLst>
              <a:ext uri="{FF2B5EF4-FFF2-40B4-BE49-F238E27FC236}">
                <a16:creationId xmlns:a16="http://schemas.microsoft.com/office/drawing/2014/main" id="{47C121DE-6D12-0FEC-62CD-0805906076A4}"/>
              </a:ext>
            </a:extLst>
          </p:cNvPr>
          <p:cNvGraphicFramePr/>
          <p:nvPr>
            <p:extLst>
              <p:ext uri="{D42A27DB-BD31-4B8C-83A1-F6EECF244321}">
                <p14:modId xmlns:p14="http://schemas.microsoft.com/office/powerpoint/2010/main" val="1949589641"/>
              </p:ext>
            </p:extLst>
          </p:nvPr>
        </p:nvGraphicFramePr>
        <p:xfrm>
          <a:off x="7031924" y="1905806"/>
          <a:ext cx="2346325" cy="1714500"/>
        </p:xfrm>
        <a:graphic>
          <a:graphicData uri="http://schemas.openxmlformats.org/drawingml/2006/chart">
            <c:chart xmlns:c="http://schemas.openxmlformats.org/drawingml/2006/chart" xmlns:r="http://schemas.openxmlformats.org/officeDocument/2006/relationships" r:id="rId5"/>
          </a:graphicData>
        </a:graphic>
      </p:graphicFrame>
      <p:grpSp>
        <p:nvGrpSpPr>
          <p:cNvPr id="14" name="Group 13">
            <a:extLst>
              <a:ext uri="{FF2B5EF4-FFF2-40B4-BE49-F238E27FC236}">
                <a16:creationId xmlns:a16="http://schemas.microsoft.com/office/drawing/2014/main" id="{1659CA91-60C9-84DF-447C-CD72B1715180}"/>
              </a:ext>
            </a:extLst>
          </p:cNvPr>
          <p:cNvGrpSpPr/>
          <p:nvPr/>
        </p:nvGrpSpPr>
        <p:grpSpPr>
          <a:xfrm>
            <a:off x="7195930" y="4434556"/>
            <a:ext cx="2606447" cy="1895478"/>
            <a:chOff x="0" y="0"/>
            <a:chExt cx="3324239" cy="3444545"/>
          </a:xfrm>
        </p:grpSpPr>
        <p:sp>
          <p:nvSpPr>
            <p:cNvPr id="15" name="Freeform 1052">
              <a:extLst>
                <a:ext uri="{FF2B5EF4-FFF2-40B4-BE49-F238E27FC236}">
                  <a16:creationId xmlns:a16="http://schemas.microsoft.com/office/drawing/2014/main" id="{AE34F12C-B9ED-2C9E-662F-BBB05876DF55}"/>
                </a:ext>
              </a:extLst>
            </p:cNvPr>
            <p:cNvSpPr/>
            <p:nvPr/>
          </p:nvSpPr>
          <p:spPr>
            <a:xfrm>
              <a:off x="85680" y="1657440"/>
              <a:ext cx="1581119" cy="1333440"/>
            </a:xfrm>
            <a:custGeom>
              <a:avLst/>
              <a:gdLst>
                <a:gd name="f0" fmla="val 0"/>
                <a:gd name="f1" fmla="val 166"/>
                <a:gd name="f2" fmla="val 140"/>
                <a:gd name="f3" fmla="val 54"/>
                <a:gd name="f4" fmla="val 12"/>
                <a:gd name="f5" fmla="val 89"/>
                <a:gd name="f6" fmla="val 34"/>
                <a:gd name="f7" fmla="val 119"/>
                <a:gd name="f8" fmla="val 64"/>
              </a:gdLst>
              <a:ahLst/>
              <a:cxnLst>
                <a:cxn ang="3cd4">
                  <a:pos x="hc" y="t"/>
                </a:cxn>
                <a:cxn ang="0">
                  <a:pos x="r" y="vc"/>
                </a:cxn>
                <a:cxn ang="cd4">
                  <a:pos x="hc" y="b"/>
                </a:cxn>
                <a:cxn ang="cd2">
                  <a:pos x="l" y="vc"/>
                </a:cxn>
              </a:cxnLst>
              <a:rect l="l" t="t" r="r" b="b"/>
              <a:pathLst>
                <a:path w="166" h="140">
                  <a:moveTo>
                    <a:pt x="f0" y="f3"/>
                  </a:moveTo>
                  <a:cubicBezTo>
                    <a:pt x="f4" y="f5"/>
                    <a:pt x="f6" y="f7"/>
                    <a:pt x="f8" y="f2"/>
                  </a:cubicBezTo>
                  <a:lnTo>
                    <a:pt x="f1" y="f0"/>
                  </a:lnTo>
                  <a:lnTo>
                    <a:pt x="f0" y="f3"/>
                  </a:lnTo>
                  <a:close/>
                </a:path>
              </a:pathLst>
            </a:custGeom>
            <a:solidFill>
              <a:srgbClr val="0085B2"/>
            </a:solidFill>
            <a:ln w="3240">
              <a:solidFill>
                <a:srgbClr val="FFFFFF"/>
              </a:solidFill>
              <a:prstDash val="solid"/>
              <a:round/>
            </a:ln>
          </p:spPr>
          <p:txBody>
            <a:bodyPr vert="horz" wrap="square" lIns="91440" tIns="45720" rIns="91440" bIns="45720" anchor="t" anchorCtr="0" compatLnSpc="0">
              <a:noAutofit/>
            </a:bodyPr>
            <a:lstStyle/>
            <a:p>
              <a:endParaRPr lang="en-US"/>
            </a:p>
          </p:txBody>
        </p:sp>
        <p:sp>
          <p:nvSpPr>
            <p:cNvPr id="16" name="Freeform 1070">
              <a:extLst>
                <a:ext uri="{FF2B5EF4-FFF2-40B4-BE49-F238E27FC236}">
                  <a16:creationId xmlns:a16="http://schemas.microsoft.com/office/drawing/2014/main" id="{53CB03E5-5185-670E-E489-1CE7F9483EF0}"/>
                </a:ext>
              </a:extLst>
            </p:cNvPr>
            <p:cNvSpPr/>
            <p:nvPr/>
          </p:nvSpPr>
          <p:spPr>
            <a:xfrm>
              <a:off x="0" y="1133280"/>
              <a:ext cx="1666800" cy="1038240"/>
            </a:xfrm>
            <a:custGeom>
              <a:avLst/>
              <a:gdLst>
                <a:gd name="f0" fmla="val 0"/>
                <a:gd name="f1" fmla="val 175"/>
                <a:gd name="f2" fmla="val 109"/>
                <a:gd name="f3" fmla="val 9"/>
                <a:gd name="f4" fmla="val 3"/>
                <a:gd name="f5" fmla="val 18"/>
                <a:gd name="f6" fmla="val 1"/>
                <a:gd name="f7" fmla="val 36"/>
                <a:gd name="f8" fmla="val 54"/>
                <a:gd name="f9" fmla="val 73"/>
                <a:gd name="f10" fmla="val 91"/>
                <a:gd name="f11" fmla="val 55"/>
              </a:gdLst>
              <a:ahLst/>
              <a:cxnLst>
                <a:cxn ang="3cd4">
                  <a:pos x="hc" y="t"/>
                </a:cxn>
                <a:cxn ang="0">
                  <a:pos x="r" y="vc"/>
                </a:cxn>
                <a:cxn ang="cd4">
                  <a:pos x="hc" y="b"/>
                </a:cxn>
                <a:cxn ang="cd2">
                  <a:pos x="l" y="vc"/>
                </a:cxn>
              </a:cxnLst>
              <a:rect l="l" t="t" r="r" b="b"/>
              <a:pathLst>
                <a:path w="175" h="109">
                  <a:moveTo>
                    <a:pt x="f3" y="f0"/>
                  </a:moveTo>
                  <a:cubicBezTo>
                    <a:pt x="f4" y="f5"/>
                    <a:pt x="f6" y="f7"/>
                    <a:pt x="f6" y="f8"/>
                  </a:cubicBezTo>
                  <a:cubicBezTo>
                    <a:pt x="f0" y="f9"/>
                    <a:pt x="f4" y="f10"/>
                    <a:pt x="f3" y="f2"/>
                  </a:cubicBezTo>
                  <a:lnTo>
                    <a:pt x="f1" y="f11"/>
                  </a:lnTo>
                  <a:lnTo>
                    <a:pt x="f3" y="f0"/>
                  </a:lnTo>
                  <a:close/>
                </a:path>
              </a:pathLst>
            </a:custGeom>
            <a:solidFill>
              <a:srgbClr val="0085B2"/>
            </a:solidFill>
            <a:ln w="3240">
              <a:solidFill>
                <a:srgbClr val="FFFFFF"/>
              </a:solidFill>
              <a:prstDash val="solid"/>
              <a:round/>
            </a:ln>
          </p:spPr>
          <p:txBody>
            <a:bodyPr vert="horz" wrap="square" lIns="91440" tIns="45720" rIns="91440" bIns="45720" anchor="t" anchorCtr="0" compatLnSpc="0">
              <a:noAutofit/>
            </a:bodyPr>
            <a:lstStyle/>
            <a:p>
              <a:endParaRPr lang="en-US"/>
            </a:p>
          </p:txBody>
        </p:sp>
        <p:sp>
          <p:nvSpPr>
            <p:cNvPr id="17" name="Freeform 1074">
              <a:extLst>
                <a:ext uri="{FF2B5EF4-FFF2-40B4-BE49-F238E27FC236}">
                  <a16:creationId xmlns:a16="http://schemas.microsoft.com/office/drawing/2014/main" id="{64ACD0C9-1415-F746-CD9A-6F3FBF1CD2BE}"/>
                </a:ext>
              </a:extLst>
            </p:cNvPr>
            <p:cNvSpPr/>
            <p:nvPr/>
          </p:nvSpPr>
          <p:spPr>
            <a:xfrm>
              <a:off x="85680" y="314279"/>
              <a:ext cx="1581119" cy="1343160"/>
            </a:xfrm>
            <a:custGeom>
              <a:avLst/>
              <a:gdLst>
                <a:gd name="f0" fmla="val 0"/>
                <a:gd name="f1" fmla="val 166"/>
                <a:gd name="f2" fmla="val 141"/>
                <a:gd name="f3" fmla="val 64"/>
                <a:gd name="f4" fmla="val 34"/>
                <a:gd name="f5" fmla="val 21"/>
                <a:gd name="f6" fmla="val 12"/>
                <a:gd name="f7" fmla="val 51"/>
                <a:gd name="f8" fmla="val 86"/>
              </a:gdLst>
              <a:ahLst/>
              <a:cxnLst>
                <a:cxn ang="3cd4">
                  <a:pos x="hc" y="t"/>
                </a:cxn>
                <a:cxn ang="0">
                  <a:pos x="r" y="vc"/>
                </a:cxn>
                <a:cxn ang="cd4">
                  <a:pos x="hc" y="b"/>
                </a:cxn>
                <a:cxn ang="cd2">
                  <a:pos x="l" y="vc"/>
                </a:cxn>
              </a:cxnLst>
              <a:rect l="l" t="t" r="r" b="b"/>
              <a:pathLst>
                <a:path w="166" h="141">
                  <a:moveTo>
                    <a:pt x="f3" y="f0"/>
                  </a:moveTo>
                  <a:cubicBezTo>
                    <a:pt x="f4" y="f5"/>
                    <a:pt x="f6" y="f7"/>
                    <a:pt x="f0" y="f8"/>
                  </a:cubicBezTo>
                  <a:lnTo>
                    <a:pt x="f1" y="f2"/>
                  </a:lnTo>
                  <a:lnTo>
                    <a:pt x="f3" y="f0"/>
                  </a:lnTo>
                  <a:close/>
                </a:path>
              </a:pathLst>
            </a:custGeom>
            <a:solidFill>
              <a:srgbClr val="0085B2"/>
            </a:solidFill>
            <a:ln w="3240">
              <a:solidFill>
                <a:srgbClr val="FFFFFF"/>
              </a:solidFill>
              <a:prstDash val="solid"/>
              <a:round/>
            </a:ln>
          </p:spPr>
          <p:txBody>
            <a:bodyPr vert="horz" wrap="square" lIns="91440" tIns="45720" rIns="91440" bIns="45720" anchor="t" anchorCtr="0" compatLnSpc="0">
              <a:noAutofit/>
            </a:bodyPr>
            <a:lstStyle/>
            <a:p>
              <a:endParaRPr lang="en-US"/>
            </a:p>
          </p:txBody>
        </p:sp>
        <p:sp>
          <p:nvSpPr>
            <p:cNvPr id="18" name="Freeform 164">
              <a:extLst>
                <a:ext uri="{FF2B5EF4-FFF2-40B4-BE49-F238E27FC236}">
                  <a16:creationId xmlns:a16="http://schemas.microsoft.com/office/drawing/2014/main" id="{F73B1D68-D115-0925-30B7-381E95F52EEA}"/>
                </a:ext>
              </a:extLst>
            </p:cNvPr>
            <p:cNvSpPr/>
            <p:nvPr/>
          </p:nvSpPr>
          <p:spPr>
            <a:xfrm>
              <a:off x="695159" y="0"/>
              <a:ext cx="971640" cy="1657439"/>
            </a:xfrm>
            <a:custGeom>
              <a:avLst/>
              <a:gdLst>
                <a:gd name="f0" fmla="val 0"/>
                <a:gd name="f1" fmla="val 102"/>
                <a:gd name="f2" fmla="val 174"/>
                <a:gd name="f3" fmla="val 101"/>
                <a:gd name="f4" fmla="val 65"/>
                <a:gd name="f5" fmla="val 29"/>
                <a:gd name="f6" fmla="val 11"/>
                <a:gd name="f7" fmla="val 33"/>
              </a:gdLst>
              <a:ahLst/>
              <a:cxnLst>
                <a:cxn ang="3cd4">
                  <a:pos x="hc" y="t"/>
                </a:cxn>
                <a:cxn ang="0">
                  <a:pos x="r" y="vc"/>
                </a:cxn>
                <a:cxn ang="cd4">
                  <a:pos x="hc" y="b"/>
                </a:cxn>
                <a:cxn ang="cd2">
                  <a:pos x="l" y="vc"/>
                </a:cxn>
              </a:cxnLst>
              <a:rect l="l" t="t" r="r" b="b"/>
              <a:pathLst>
                <a:path w="102" h="174">
                  <a:moveTo>
                    <a:pt x="f3" y="f0"/>
                  </a:moveTo>
                  <a:cubicBezTo>
                    <a:pt x="f4" y="f0"/>
                    <a:pt x="f5" y="f6"/>
                    <a:pt x="f0" y="f7"/>
                  </a:cubicBezTo>
                  <a:lnTo>
                    <a:pt x="f1" y="f2"/>
                  </a:lnTo>
                  <a:lnTo>
                    <a:pt x="f3" y="f0"/>
                  </a:lnTo>
                  <a:close/>
                </a:path>
              </a:pathLst>
            </a:custGeom>
            <a:solidFill>
              <a:srgbClr val="0085B2"/>
            </a:solidFill>
            <a:ln w="3240">
              <a:solidFill>
                <a:srgbClr val="FFFFFF"/>
              </a:solidFill>
              <a:prstDash val="solid"/>
              <a:round/>
            </a:ln>
          </p:spPr>
          <p:txBody>
            <a:bodyPr vert="horz" wrap="square" lIns="91440" tIns="45720" rIns="91440" bIns="45720" anchor="t" anchorCtr="0" compatLnSpc="0">
              <a:noAutofit/>
            </a:bodyPr>
            <a:lstStyle/>
            <a:p>
              <a:endParaRPr lang="en-US"/>
            </a:p>
          </p:txBody>
        </p:sp>
        <p:sp>
          <p:nvSpPr>
            <p:cNvPr id="19" name="Freeform 165">
              <a:extLst>
                <a:ext uri="{FF2B5EF4-FFF2-40B4-BE49-F238E27FC236}">
                  <a16:creationId xmlns:a16="http://schemas.microsoft.com/office/drawing/2014/main" id="{03A47C9D-FCF2-4ED1-F7A6-F9E6E765145E}"/>
                </a:ext>
              </a:extLst>
            </p:cNvPr>
            <p:cNvSpPr/>
            <p:nvPr/>
          </p:nvSpPr>
          <p:spPr>
            <a:xfrm>
              <a:off x="1666800" y="0"/>
              <a:ext cx="961919" cy="1657439"/>
            </a:xfrm>
            <a:custGeom>
              <a:avLst/>
              <a:gdLst>
                <a:gd name="f0" fmla="val 0"/>
                <a:gd name="f1" fmla="val 101"/>
                <a:gd name="f2" fmla="val 174"/>
                <a:gd name="f3" fmla="val 33"/>
                <a:gd name="f4" fmla="val 72"/>
                <a:gd name="f5" fmla="val 11"/>
                <a:gd name="f6" fmla="val 36"/>
              </a:gdLst>
              <a:ahLst/>
              <a:cxnLst>
                <a:cxn ang="3cd4">
                  <a:pos x="hc" y="t"/>
                </a:cxn>
                <a:cxn ang="0">
                  <a:pos x="r" y="vc"/>
                </a:cxn>
                <a:cxn ang="cd4">
                  <a:pos x="hc" y="b"/>
                </a:cxn>
                <a:cxn ang="cd2">
                  <a:pos x="l" y="vc"/>
                </a:cxn>
              </a:cxnLst>
              <a:rect l="l" t="t" r="r" b="b"/>
              <a:pathLst>
                <a:path w="101" h="174">
                  <a:moveTo>
                    <a:pt x="f1" y="f3"/>
                  </a:moveTo>
                  <a:cubicBezTo>
                    <a:pt x="f4" y="f5"/>
                    <a:pt x="f6" y="f0"/>
                    <a:pt x="f0" y="f0"/>
                  </a:cubicBezTo>
                  <a:lnTo>
                    <a:pt x="f0" y="f2"/>
                  </a:lnTo>
                  <a:lnTo>
                    <a:pt x="f1" y="f3"/>
                  </a:lnTo>
                  <a:close/>
                </a:path>
              </a:pathLst>
            </a:custGeom>
            <a:solidFill>
              <a:srgbClr val="0085B2"/>
            </a:solidFill>
            <a:ln w="3240">
              <a:solidFill>
                <a:srgbClr val="FFFFFF"/>
              </a:solidFill>
              <a:prstDash val="solid"/>
              <a:round/>
            </a:ln>
          </p:spPr>
          <p:txBody>
            <a:bodyPr vert="horz" wrap="square" lIns="91440" tIns="45720" rIns="91440" bIns="45720" anchor="t" anchorCtr="0" compatLnSpc="0">
              <a:noAutofit/>
            </a:bodyPr>
            <a:lstStyle/>
            <a:p>
              <a:endParaRPr lang="en-US"/>
            </a:p>
          </p:txBody>
        </p:sp>
        <p:sp>
          <p:nvSpPr>
            <p:cNvPr id="21" name="Freeform 166">
              <a:extLst>
                <a:ext uri="{FF2B5EF4-FFF2-40B4-BE49-F238E27FC236}">
                  <a16:creationId xmlns:a16="http://schemas.microsoft.com/office/drawing/2014/main" id="{6E5FFCBF-B311-5972-4D6D-76DCB4AA7B5E}"/>
                </a:ext>
              </a:extLst>
            </p:cNvPr>
            <p:cNvSpPr/>
            <p:nvPr/>
          </p:nvSpPr>
          <p:spPr>
            <a:xfrm>
              <a:off x="1666800" y="314279"/>
              <a:ext cx="1571759" cy="1343160"/>
            </a:xfrm>
            <a:custGeom>
              <a:avLst/>
              <a:gdLst>
                <a:gd name="f0" fmla="val 0"/>
                <a:gd name="f1" fmla="val 165"/>
                <a:gd name="f2" fmla="val 141"/>
                <a:gd name="f3" fmla="val 86"/>
                <a:gd name="f4" fmla="val 153"/>
                <a:gd name="f5" fmla="val 51"/>
                <a:gd name="f6" fmla="val 131"/>
                <a:gd name="f7" fmla="val 21"/>
                <a:gd name="f8" fmla="val 101"/>
              </a:gdLst>
              <a:ahLst/>
              <a:cxnLst>
                <a:cxn ang="3cd4">
                  <a:pos x="hc" y="t"/>
                </a:cxn>
                <a:cxn ang="0">
                  <a:pos x="r" y="vc"/>
                </a:cxn>
                <a:cxn ang="cd4">
                  <a:pos x="hc" y="b"/>
                </a:cxn>
                <a:cxn ang="cd2">
                  <a:pos x="l" y="vc"/>
                </a:cxn>
              </a:cxnLst>
              <a:rect l="l" t="t" r="r" b="b"/>
              <a:pathLst>
                <a:path w="165" h="141">
                  <a:moveTo>
                    <a:pt x="f1" y="f3"/>
                  </a:moveTo>
                  <a:cubicBezTo>
                    <a:pt x="f4" y="f5"/>
                    <a:pt x="f6" y="f7"/>
                    <a:pt x="f8" y="f0"/>
                  </a:cubicBezTo>
                  <a:lnTo>
                    <a:pt x="f0" y="f2"/>
                  </a:lnTo>
                  <a:lnTo>
                    <a:pt x="f1" y="f3"/>
                  </a:lnTo>
                  <a:close/>
                </a:path>
              </a:pathLst>
            </a:custGeom>
            <a:solidFill>
              <a:srgbClr val="B2B2B2"/>
            </a:solidFill>
            <a:ln w="3240">
              <a:solidFill>
                <a:srgbClr val="FFFFFF"/>
              </a:solidFill>
              <a:prstDash val="solid"/>
              <a:round/>
            </a:ln>
          </p:spPr>
          <p:txBody>
            <a:bodyPr vert="horz" wrap="square" lIns="91440" tIns="45720" rIns="91440" bIns="45720" anchor="t" anchorCtr="0" compatLnSpc="0">
              <a:noAutofit/>
            </a:bodyPr>
            <a:lstStyle/>
            <a:p>
              <a:endParaRPr lang="en-US"/>
            </a:p>
          </p:txBody>
        </p:sp>
        <p:sp>
          <p:nvSpPr>
            <p:cNvPr id="22" name="Freeform 186">
              <a:extLst>
                <a:ext uri="{FF2B5EF4-FFF2-40B4-BE49-F238E27FC236}">
                  <a16:creationId xmlns:a16="http://schemas.microsoft.com/office/drawing/2014/main" id="{5CAC9A2F-9C09-5A53-647A-AC13E8B71BE3}"/>
                </a:ext>
              </a:extLst>
            </p:cNvPr>
            <p:cNvSpPr/>
            <p:nvPr/>
          </p:nvSpPr>
          <p:spPr>
            <a:xfrm>
              <a:off x="1666800" y="1133280"/>
              <a:ext cx="1657439" cy="1038240"/>
            </a:xfrm>
            <a:custGeom>
              <a:avLst/>
              <a:gdLst>
                <a:gd name="f0" fmla="val 0"/>
                <a:gd name="f1" fmla="val 174"/>
                <a:gd name="f2" fmla="val 109"/>
                <a:gd name="f3" fmla="val 165"/>
                <a:gd name="f4" fmla="val 171"/>
                <a:gd name="f5" fmla="val 91"/>
                <a:gd name="f6" fmla="val 73"/>
                <a:gd name="f7" fmla="val 55"/>
                <a:gd name="f8" fmla="val 36"/>
                <a:gd name="f9" fmla="val 18"/>
              </a:gdLst>
              <a:ahLst/>
              <a:cxnLst>
                <a:cxn ang="3cd4">
                  <a:pos x="hc" y="t"/>
                </a:cxn>
                <a:cxn ang="0">
                  <a:pos x="r" y="vc"/>
                </a:cxn>
                <a:cxn ang="cd4">
                  <a:pos x="hc" y="b"/>
                </a:cxn>
                <a:cxn ang="cd2">
                  <a:pos x="l" y="vc"/>
                </a:cxn>
              </a:cxnLst>
              <a:rect l="l" t="t" r="r" b="b"/>
              <a:pathLst>
                <a:path w="174" h="109">
                  <a:moveTo>
                    <a:pt x="f3" y="f2"/>
                  </a:moveTo>
                  <a:cubicBezTo>
                    <a:pt x="f4" y="f5"/>
                    <a:pt x="f1" y="f6"/>
                    <a:pt x="f1" y="f7"/>
                  </a:cubicBezTo>
                  <a:cubicBezTo>
                    <a:pt x="f1" y="f8"/>
                    <a:pt x="f4" y="f9"/>
                    <a:pt x="f3" y="f0"/>
                  </a:cubicBezTo>
                  <a:lnTo>
                    <a:pt x="f0" y="f7"/>
                  </a:lnTo>
                  <a:lnTo>
                    <a:pt x="f3" y="f2"/>
                  </a:lnTo>
                  <a:close/>
                </a:path>
              </a:pathLst>
            </a:custGeom>
            <a:solidFill>
              <a:srgbClr val="B2B2B2"/>
            </a:solidFill>
            <a:ln w="3240">
              <a:solidFill>
                <a:srgbClr val="FFFFFF"/>
              </a:solidFill>
              <a:prstDash val="solid"/>
              <a:round/>
            </a:ln>
          </p:spPr>
          <p:txBody>
            <a:bodyPr vert="horz" wrap="square" lIns="91440" tIns="45720" rIns="91440" bIns="45720" anchor="t" anchorCtr="0" compatLnSpc="0">
              <a:noAutofit/>
            </a:bodyPr>
            <a:lstStyle/>
            <a:p>
              <a:endParaRPr lang="en-US"/>
            </a:p>
          </p:txBody>
        </p:sp>
        <p:sp>
          <p:nvSpPr>
            <p:cNvPr id="23" name="Freeform 229">
              <a:extLst>
                <a:ext uri="{FF2B5EF4-FFF2-40B4-BE49-F238E27FC236}">
                  <a16:creationId xmlns:a16="http://schemas.microsoft.com/office/drawing/2014/main" id="{F2765051-6B7F-70E6-E4EE-39B02951D7B1}"/>
                </a:ext>
              </a:extLst>
            </p:cNvPr>
            <p:cNvSpPr/>
            <p:nvPr/>
          </p:nvSpPr>
          <p:spPr>
            <a:xfrm>
              <a:off x="1666800" y="1657440"/>
              <a:ext cx="1571759" cy="1333440"/>
            </a:xfrm>
            <a:custGeom>
              <a:avLst/>
              <a:gdLst>
                <a:gd name="f0" fmla="val 0"/>
                <a:gd name="f1" fmla="val 165"/>
                <a:gd name="f2" fmla="val 140"/>
                <a:gd name="f3" fmla="val 101"/>
                <a:gd name="f4" fmla="val 131"/>
                <a:gd name="f5" fmla="val 119"/>
                <a:gd name="f6" fmla="val 153"/>
                <a:gd name="f7" fmla="val 89"/>
                <a:gd name="f8" fmla="val 54"/>
              </a:gdLst>
              <a:ahLst/>
              <a:cxnLst>
                <a:cxn ang="3cd4">
                  <a:pos x="hc" y="t"/>
                </a:cxn>
                <a:cxn ang="0">
                  <a:pos x="r" y="vc"/>
                </a:cxn>
                <a:cxn ang="cd4">
                  <a:pos x="hc" y="b"/>
                </a:cxn>
                <a:cxn ang="cd2">
                  <a:pos x="l" y="vc"/>
                </a:cxn>
              </a:cxnLst>
              <a:rect l="l" t="t" r="r" b="b"/>
              <a:pathLst>
                <a:path w="165" h="140">
                  <a:moveTo>
                    <a:pt x="f3" y="f2"/>
                  </a:moveTo>
                  <a:cubicBezTo>
                    <a:pt x="f4" y="f5"/>
                    <a:pt x="f6" y="f7"/>
                    <a:pt x="f1" y="f8"/>
                  </a:cubicBezTo>
                  <a:lnTo>
                    <a:pt x="f0" y="f0"/>
                  </a:lnTo>
                  <a:lnTo>
                    <a:pt x="f3" y="f2"/>
                  </a:lnTo>
                  <a:close/>
                </a:path>
              </a:pathLst>
            </a:custGeom>
            <a:solidFill>
              <a:srgbClr val="B2B2B2"/>
            </a:solidFill>
            <a:ln w="3240">
              <a:solidFill>
                <a:srgbClr val="FFFFFF"/>
              </a:solidFill>
              <a:prstDash val="solid"/>
              <a:round/>
            </a:ln>
          </p:spPr>
          <p:txBody>
            <a:bodyPr vert="horz" wrap="square" lIns="91440" tIns="45720" rIns="91440" bIns="45720" anchor="t" anchorCtr="0" compatLnSpc="0">
              <a:noAutofit/>
            </a:bodyPr>
            <a:lstStyle/>
            <a:p>
              <a:endParaRPr lang="en-US"/>
            </a:p>
          </p:txBody>
        </p:sp>
        <p:sp>
          <p:nvSpPr>
            <p:cNvPr id="24" name="Freeform 230">
              <a:extLst>
                <a:ext uri="{FF2B5EF4-FFF2-40B4-BE49-F238E27FC236}">
                  <a16:creationId xmlns:a16="http://schemas.microsoft.com/office/drawing/2014/main" id="{C0E6833B-11D8-BF27-A6B9-F9A819D818DF}"/>
                </a:ext>
              </a:extLst>
            </p:cNvPr>
            <p:cNvSpPr/>
            <p:nvPr/>
          </p:nvSpPr>
          <p:spPr>
            <a:xfrm>
              <a:off x="1301760" y="1292040"/>
              <a:ext cx="720719" cy="720719"/>
            </a:xfrm>
            <a:custGeom>
              <a:avLst/>
              <a:gdLst>
                <a:gd name="f0" fmla="val 10800000"/>
                <a:gd name="f1" fmla="val 5400000"/>
                <a:gd name="f2" fmla="val 180"/>
                <a:gd name="f3" fmla="val w"/>
                <a:gd name="f4" fmla="val h"/>
                <a:gd name="f5" fmla="*/ 5419351 1 1725033"/>
                <a:gd name="f6" fmla="*/ 10800 10800 1"/>
                <a:gd name="f7" fmla="+- 0 0 0"/>
                <a:gd name="f8" fmla="+- 0 0 360"/>
                <a:gd name="f9" fmla="val 10800"/>
                <a:gd name="f10" fmla="*/ f3 1 21600"/>
                <a:gd name="f11" fmla="*/ f4 1 21600"/>
                <a:gd name="f12" fmla="*/ 0 f5 1"/>
                <a:gd name="f13" fmla="*/ f7 f0 1"/>
                <a:gd name="f14" fmla="*/ f8 f0 1"/>
                <a:gd name="f15" fmla="*/ 3163 f10 1"/>
                <a:gd name="f16" fmla="*/ 18437 f10 1"/>
                <a:gd name="f17" fmla="*/ 18437 f11 1"/>
                <a:gd name="f18" fmla="*/ 3163 f11 1"/>
                <a:gd name="f19" fmla="*/ f12 1 f2"/>
                <a:gd name="f20" fmla="*/ f13 1 f2"/>
                <a:gd name="f21" fmla="*/ f14 1 f2"/>
                <a:gd name="f22" fmla="*/ 10800 f10 1"/>
                <a:gd name="f23" fmla="*/ 0 f11 1"/>
                <a:gd name="f24" fmla="*/ 0 f10 1"/>
                <a:gd name="f25" fmla="*/ 10800 f11 1"/>
                <a:gd name="f26" fmla="*/ 21600 f11 1"/>
                <a:gd name="f27" fmla="*/ 21600 f10 1"/>
                <a:gd name="f28" fmla="+- 0 0 f19"/>
                <a:gd name="f29" fmla="+- f20 0 f1"/>
                <a:gd name="f30" fmla="+- f21 0 f1"/>
                <a:gd name="f31" fmla="*/ f28 f0 1"/>
                <a:gd name="f32" fmla="+- f30 0 f29"/>
                <a:gd name="f33" fmla="*/ f31 1 f5"/>
                <a:gd name="f34" fmla="+- f33 0 f1"/>
                <a:gd name="f35" fmla="cos 1 f34"/>
                <a:gd name="f36" fmla="sin 1 f34"/>
                <a:gd name="f37" fmla="+- 0 0 f35"/>
                <a:gd name="f38" fmla="+- 0 0 f36"/>
                <a:gd name="f39" fmla="*/ 10800 f37 1"/>
                <a:gd name="f40" fmla="*/ 10800 f38 1"/>
                <a:gd name="f41" fmla="*/ f39 f39 1"/>
                <a:gd name="f42" fmla="*/ f40 f40 1"/>
                <a:gd name="f43" fmla="+- f41 f42 0"/>
                <a:gd name="f44" fmla="sqrt f43"/>
                <a:gd name="f45" fmla="*/ f6 1 f44"/>
                <a:gd name="f46" fmla="*/ f37 f45 1"/>
                <a:gd name="f47" fmla="*/ f38 f45 1"/>
                <a:gd name="f48" fmla="+- 10800 0 f46"/>
                <a:gd name="f49" fmla="+- 10800 0 f47"/>
              </a:gdLst>
              <a:ahLst/>
              <a:cxnLst>
                <a:cxn ang="3cd4">
                  <a:pos x="hc" y="t"/>
                </a:cxn>
                <a:cxn ang="0">
                  <a:pos x="r" y="vc"/>
                </a:cxn>
                <a:cxn ang="cd4">
                  <a:pos x="hc" y="b"/>
                </a:cxn>
                <a:cxn ang="cd2">
                  <a:pos x="l" y="vc"/>
                </a:cxn>
                <a:cxn ang="f29">
                  <a:pos x="f22" y="f23"/>
                </a:cxn>
                <a:cxn ang="f29">
                  <a:pos x="f15" y="f18"/>
                </a:cxn>
                <a:cxn ang="f29">
                  <a:pos x="f24" y="f25"/>
                </a:cxn>
                <a:cxn ang="f29">
                  <a:pos x="f15" y="f17"/>
                </a:cxn>
                <a:cxn ang="f29">
                  <a:pos x="f22" y="f26"/>
                </a:cxn>
                <a:cxn ang="f29">
                  <a:pos x="f16" y="f17"/>
                </a:cxn>
                <a:cxn ang="f29">
                  <a:pos x="f27" y="f25"/>
                </a:cxn>
                <a:cxn ang="f29">
                  <a:pos x="f16" y="f18"/>
                </a:cxn>
              </a:cxnLst>
              <a:rect l="f15" t="f18" r="f16" b="f17"/>
              <a:pathLst>
                <a:path w="21600" h="21600">
                  <a:moveTo>
                    <a:pt x="f48" y="f49"/>
                  </a:moveTo>
                  <a:arcTo wR="f9" hR="f9" stAng="f29" swAng="f32"/>
                  <a:close/>
                </a:path>
              </a:pathLst>
            </a:custGeom>
            <a:solidFill>
              <a:srgbClr val="FFFFFF"/>
            </a:solidFill>
            <a:ln w="9360">
              <a:solidFill>
                <a:srgbClr val="FFFFFF"/>
              </a:solidFill>
              <a:prstDash val="solid"/>
              <a:miter/>
            </a:ln>
          </p:spPr>
          <p:txBody>
            <a:bodyPr vert="horz" wrap="none" lIns="90000" tIns="46800" rIns="90000" bIns="46800" anchor="ctr" anchorCtr="0" compatLnSpc="0">
              <a:noAutofit/>
            </a:bodyPr>
            <a:lstStyle/>
            <a:p>
              <a:endParaRPr lang="en-US"/>
            </a:p>
          </p:txBody>
        </p:sp>
        <p:sp>
          <p:nvSpPr>
            <p:cNvPr id="25" name="Freeform 231">
              <a:extLst>
                <a:ext uri="{FF2B5EF4-FFF2-40B4-BE49-F238E27FC236}">
                  <a16:creationId xmlns:a16="http://schemas.microsoft.com/office/drawing/2014/main" id="{955B85E9-1E4A-1EAE-3B1F-156000E1A619}"/>
                </a:ext>
              </a:extLst>
            </p:cNvPr>
            <p:cNvSpPr/>
            <p:nvPr/>
          </p:nvSpPr>
          <p:spPr>
            <a:xfrm>
              <a:off x="1589039" y="1579320"/>
              <a:ext cx="144360" cy="144720"/>
            </a:xfrm>
            <a:custGeom>
              <a:avLst/>
              <a:gdLst>
                <a:gd name="f0" fmla="val 10800000"/>
                <a:gd name="f1" fmla="val 5400000"/>
                <a:gd name="f2" fmla="val 180"/>
                <a:gd name="f3" fmla="val w"/>
                <a:gd name="f4" fmla="val h"/>
                <a:gd name="f5" fmla="*/ 5419351 1 1725033"/>
                <a:gd name="f6" fmla="*/ 10800 10800 1"/>
                <a:gd name="f7" fmla="+- 0 0 0"/>
                <a:gd name="f8" fmla="+- 0 0 360"/>
                <a:gd name="f9" fmla="val 10800"/>
                <a:gd name="f10" fmla="*/ f3 1 21600"/>
                <a:gd name="f11" fmla="*/ f4 1 21600"/>
                <a:gd name="f12" fmla="*/ 0 f5 1"/>
                <a:gd name="f13" fmla="*/ f7 f0 1"/>
                <a:gd name="f14" fmla="*/ f8 f0 1"/>
                <a:gd name="f15" fmla="*/ 3163 f10 1"/>
                <a:gd name="f16" fmla="*/ 18437 f10 1"/>
                <a:gd name="f17" fmla="*/ 18437 f11 1"/>
                <a:gd name="f18" fmla="*/ 3163 f11 1"/>
                <a:gd name="f19" fmla="*/ f12 1 f2"/>
                <a:gd name="f20" fmla="*/ f13 1 f2"/>
                <a:gd name="f21" fmla="*/ f14 1 f2"/>
                <a:gd name="f22" fmla="*/ 10800 f10 1"/>
                <a:gd name="f23" fmla="*/ 0 f11 1"/>
                <a:gd name="f24" fmla="*/ 0 f10 1"/>
                <a:gd name="f25" fmla="*/ 10800 f11 1"/>
                <a:gd name="f26" fmla="*/ 21600 f11 1"/>
                <a:gd name="f27" fmla="*/ 21600 f10 1"/>
                <a:gd name="f28" fmla="+- 0 0 f19"/>
                <a:gd name="f29" fmla="+- f20 0 f1"/>
                <a:gd name="f30" fmla="+- f21 0 f1"/>
                <a:gd name="f31" fmla="*/ f28 f0 1"/>
                <a:gd name="f32" fmla="+- f30 0 f29"/>
                <a:gd name="f33" fmla="*/ f31 1 f5"/>
                <a:gd name="f34" fmla="+- f33 0 f1"/>
                <a:gd name="f35" fmla="cos 1 f34"/>
                <a:gd name="f36" fmla="sin 1 f34"/>
                <a:gd name="f37" fmla="+- 0 0 f35"/>
                <a:gd name="f38" fmla="+- 0 0 f36"/>
                <a:gd name="f39" fmla="*/ 10800 f37 1"/>
                <a:gd name="f40" fmla="*/ 10800 f38 1"/>
                <a:gd name="f41" fmla="*/ f39 f39 1"/>
                <a:gd name="f42" fmla="*/ f40 f40 1"/>
                <a:gd name="f43" fmla="+- f41 f42 0"/>
                <a:gd name="f44" fmla="sqrt f43"/>
                <a:gd name="f45" fmla="*/ f6 1 f44"/>
                <a:gd name="f46" fmla="*/ f37 f45 1"/>
                <a:gd name="f47" fmla="*/ f38 f45 1"/>
                <a:gd name="f48" fmla="+- 10800 0 f46"/>
                <a:gd name="f49" fmla="+- 10800 0 f47"/>
              </a:gdLst>
              <a:ahLst/>
              <a:cxnLst>
                <a:cxn ang="3cd4">
                  <a:pos x="hc" y="t"/>
                </a:cxn>
                <a:cxn ang="0">
                  <a:pos x="r" y="vc"/>
                </a:cxn>
                <a:cxn ang="cd4">
                  <a:pos x="hc" y="b"/>
                </a:cxn>
                <a:cxn ang="cd2">
                  <a:pos x="l" y="vc"/>
                </a:cxn>
                <a:cxn ang="f29">
                  <a:pos x="f22" y="f23"/>
                </a:cxn>
                <a:cxn ang="f29">
                  <a:pos x="f15" y="f18"/>
                </a:cxn>
                <a:cxn ang="f29">
                  <a:pos x="f24" y="f25"/>
                </a:cxn>
                <a:cxn ang="f29">
                  <a:pos x="f15" y="f17"/>
                </a:cxn>
                <a:cxn ang="f29">
                  <a:pos x="f22" y="f26"/>
                </a:cxn>
                <a:cxn ang="f29">
                  <a:pos x="f16" y="f17"/>
                </a:cxn>
                <a:cxn ang="f29">
                  <a:pos x="f27" y="f25"/>
                </a:cxn>
                <a:cxn ang="f29">
                  <a:pos x="f16" y="f18"/>
                </a:cxn>
              </a:cxnLst>
              <a:rect l="f15" t="f18" r="f16" b="f17"/>
              <a:pathLst>
                <a:path w="21600" h="21600">
                  <a:moveTo>
                    <a:pt x="f48" y="f49"/>
                  </a:moveTo>
                  <a:arcTo wR="f9" hR="f9" stAng="f29" swAng="f32"/>
                  <a:close/>
                </a:path>
              </a:pathLst>
            </a:custGeom>
            <a:solidFill>
              <a:srgbClr val="000000"/>
            </a:solidFill>
            <a:ln w="9360">
              <a:solidFill>
                <a:srgbClr val="000000"/>
              </a:solidFill>
              <a:prstDash val="solid"/>
              <a:miter/>
            </a:ln>
          </p:spPr>
          <p:txBody>
            <a:bodyPr vert="horz" wrap="none" lIns="90000" tIns="46800" rIns="90000" bIns="46800" anchor="ctr" anchorCtr="0" compatLnSpc="0">
              <a:noAutofit/>
            </a:bodyPr>
            <a:lstStyle/>
            <a:p>
              <a:endParaRPr lang="en-US"/>
            </a:p>
          </p:txBody>
        </p:sp>
        <p:sp>
          <p:nvSpPr>
            <p:cNvPr id="26" name="Freeform 232">
              <a:extLst>
                <a:ext uri="{FF2B5EF4-FFF2-40B4-BE49-F238E27FC236}">
                  <a16:creationId xmlns:a16="http://schemas.microsoft.com/office/drawing/2014/main" id="{3442B920-15AF-17B9-5032-6DBB85CB730E}"/>
                </a:ext>
              </a:extLst>
            </p:cNvPr>
            <p:cNvSpPr/>
            <p:nvPr/>
          </p:nvSpPr>
          <p:spPr>
            <a:xfrm>
              <a:off x="1073293" y="2015103"/>
              <a:ext cx="1197087" cy="799258"/>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0">
              <a:noAutofit/>
            </a:bodyPr>
            <a:lstStyle/>
            <a:p>
              <a:pPr marL="0" marR="0" algn="ctr" rtl="1" hangingPunct="0">
                <a:spcBef>
                  <a:spcPts val="0"/>
                </a:spcBef>
                <a:spcAft>
                  <a:spcPts val="0"/>
                </a:spcAft>
              </a:pPr>
              <a:r>
                <a:rPr lang="ar-SA" sz="2600" b="1" kern="1200">
                  <a:solidFill>
                    <a:srgbClr val="FF0000"/>
                  </a:solidFill>
                  <a:effectLst/>
                  <a:latin typeface="Arial" panose="020B0604020202020204" pitchFamily="34" charset="0"/>
                  <a:ea typeface="Arial Unicode MS"/>
                  <a:cs typeface="Tahoma" panose="020B0604030504040204" pitchFamily="34" charset="0"/>
                </a:rPr>
                <a:t>50</a:t>
              </a:r>
              <a:r>
                <a:rPr lang="en-US" sz="2600" b="1" kern="1200">
                  <a:solidFill>
                    <a:srgbClr val="FF0000"/>
                  </a:solidFill>
                  <a:effectLst/>
                  <a:latin typeface="Arial" panose="020B0604020202020204" pitchFamily="34" charset="0"/>
                  <a:ea typeface="Arial Unicode MS"/>
                  <a:cs typeface="Tahoma" panose="020B0604030504040204" pitchFamily="34" charset="0"/>
                </a:rPr>
                <a:t>%</a:t>
              </a:r>
              <a:endParaRPr lang="en-US" sz="1200">
                <a:effectLst/>
                <a:latin typeface="Times New Roman" panose="02020603050405020304" pitchFamily="18" charset="0"/>
                <a:ea typeface="Times New Roman" panose="02020603050405020304" pitchFamily="18" charset="0"/>
              </a:endParaRPr>
            </a:p>
          </p:txBody>
        </p:sp>
        <p:sp>
          <p:nvSpPr>
            <p:cNvPr id="28" name="Freeform 233">
              <a:extLst>
                <a:ext uri="{FF2B5EF4-FFF2-40B4-BE49-F238E27FC236}">
                  <a16:creationId xmlns:a16="http://schemas.microsoft.com/office/drawing/2014/main" id="{8DCAA0ED-DC8F-C50C-583C-D74D80A05B83}"/>
                </a:ext>
              </a:extLst>
            </p:cNvPr>
            <p:cNvSpPr/>
            <p:nvPr/>
          </p:nvSpPr>
          <p:spPr>
            <a:xfrm>
              <a:off x="750701" y="2677189"/>
              <a:ext cx="1611700" cy="767356"/>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0">
              <a:noAutofit/>
            </a:bodyPr>
            <a:lstStyle/>
            <a:p>
              <a:pPr marL="0" marR="0" algn="ctr" hangingPunct="0">
                <a:spcBef>
                  <a:spcPts val="0"/>
                </a:spcBef>
                <a:spcAft>
                  <a:spcPts val="0"/>
                </a:spcAft>
              </a:pPr>
              <a:r>
                <a:rPr lang="en-US" sz="1800" b="1" kern="1200">
                  <a:solidFill>
                    <a:srgbClr val="000000"/>
                  </a:solidFill>
                  <a:effectLst/>
                  <a:latin typeface="Arial Black" panose="020B0A04020102020204" pitchFamily="34" charset="0"/>
                  <a:ea typeface="Arial Unicode MS"/>
                  <a:cs typeface="Tahoma" panose="020B0604030504040204" pitchFamily="34" charset="0"/>
                </a:rPr>
                <a:t>Like it!</a:t>
              </a:r>
              <a:endParaRPr lang="en-US" sz="1200">
                <a:effectLst/>
                <a:latin typeface="Times New Roman" panose="02020603050405020304" pitchFamily="18" charset="0"/>
                <a:ea typeface="Times New Roman" panose="02020603050405020304" pitchFamily="18" charset="0"/>
              </a:endParaRPr>
            </a:p>
          </p:txBody>
        </p:sp>
      </p:grpSp>
      <p:grpSp>
        <p:nvGrpSpPr>
          <p:cNvPr id="39" name="Group 38">
            <a:extLst>
              <a:ext uri="{FF2B5EF4-FFF2-40B4-BE49-F238E27FC236}">
                <a16:creationId xmlns:a16="http://schemas.microsoft.com/office/drawing/2014/main" id="{74222C78-8C13-654A-CB34-DC70DA675C12}"/>
              </a:ext>
            </a:extLst>
          </p:cNvPr>
          <p:cNvGrpSpPr/>
          <p:nvPr/>
        </p:nvGrpSpPr>
        <p:grpSpPr>
          <a:xfrm>
            <a:off x="0" y="6502121"/>
            <a:ext cx="12192000" cy="381000"/>
            <a:chOff x="0" y="6502121"/>
            <a:chExt cx="12192000" cy="381000"/>
          </a:xfrm>
        </p:grpSpPr>
        <p:sp>
          <p:nvSpPr>
            <p:cNvPr id="41" name="TextBox 40">
              <a:extLst>
                <a:ext uri="{FF2B5EF4-FFF2-40B4-BE49-F238E27FC236}">
                  <a16:creationId xmlns:a16="http://schemas.microsoft.com/office/drawing/2014/main" id="{A6D90D73-7FE9-54B4-50D7-98FA71F4927F}"/>
                </a:ext>
              </a:extLst>
            </p:cNvPr>
            <p:cNvSpPr txBox="1"/>
            <p:nvPr/>
          </p:nvSpPr>
          <p:spPr>
            <a:xfrm>
              <a:off x="716844" y="6505941"/>
              <a:ext cx="7798277" cy="307777"/>
            </a:xfrm>
            <a:prstGeom prst="rect">
              <a:avLst/>
            </a:prstGeom>
            <a:noFill/>
          </p:spPr>
          <p:txBody>
            <a:bodyPr wrap="square" rtlCol="1">
              <a:spAutoFit/>
            </a:bodyPr>
            <a:lstStyle/>
            <a:p>
              <a:r>
                <a:rPr lang="en-US" sz="1400" b="1" dirty="0">
                  <a:solidFill>
                    <a:srgbClr val="002060"/>
                  </a:solidFill>
                  <a:latin typeface="Sakkal Majalla" panose="02000000000000000000" pitchFamily="2" charset="-78"/>
                  <a:cs typeface="Sakkal Majalla" panose="02000000000000000000" pitchFamily="2" charset="-78"/>
                </a:rPr>
                <a:t>FIN 316/806                                                   UNIT 5                                                     Financial Ratio Analysis</a:t>
              </a:r>
              <a:endParaRPr lang="ar-SA" sz="1400" b="1" dirty="0">
                <a:solidFill>
                  <a:srgbClr val="002060"/>
                </a:solidFill>
                <a:latin typeface="Sakkal Majalla" panose="02000000000000000000" pitchFamily="2" charset="-78"/>
                <a:cs typeface="Sakkal Majalla" panose="02000000000000000000" pitchFamily="2" charset="-78"/>
              </a:endParaRPr>
            </a:p>
          </p:txBody>
        </p:sp>
        <p:grpSp>
          <p:nvGrpSpPr>
            <p:cNvPr id="42" name="Group 41">
              <a:extLst>
                <a:ext uri="{FF2B5EF4-FFF2-40B4-BE49-F238E27FC236}">
                  <a16:creationId xmlns:a16="http://schemas.microsoft.com/office/drawing/2014/main" id="{66244C03-06CC-6E6B-C0E3-C2D13CD13912}"/>
                </a:ext>
              </a:extLst>
            </p:cNvPr>
            <p:cNvGrpSpPr/>
            <p:nvPr/>
          </p:nvGrpSpPr>
          <p:grpSpPr>
            <a:xfrm>
              <a:off x="0" y="6502121"/>
              <a:ext cx="12192000" cy="381000"/>
              <a:chOff x="0" y="6502121"/>
              <a:chExt cx="12192000" cy="381000"/>
            </a:xfrm>
          </p:grpSpPr>
          <p:cxnSp>
            <p:nvCxnSpPr>
              <p:cNvPr id="43" name="Straight Connector 42">
                <a:extLst>
                  <a:ext uri="{FF2B5EF4-FFF2-40B4-BE49-F238E27FC236}">
                    <a16:creationId xmlns:a16="http://schemas.microsoft.com/office/drawing/2014/main" id="{C8330772-D5EC-D735-37AD-82C26C54B140}"/>
                  </a:ext>
                </a:extLst>
              </p:cNvPr>
              <p:cNvCxnSpPr/>
              <p:nvPr/>
            </p:nvCxnSpPr>
            <p:spPr>
              <a:xfrm flipV="1">
                <a:off x="0" y="6539345"/>
                <a:ext cx="12192000" cy="521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44" name="Rectangle 43">
                <a:extLst>
                  <a:ext uri="{FF2B5EF4-FFF2-40B4-BE49-F238E27FC236}">
                    <a16:creationId xmlns:a16="http://schemas.microsoft.com/office/drawing/2014/main" id="{2FB513FB-C2FD-3D82-6B83-3DA55786A866}"/>
                  </a:ext>
                </a:extLst>
              </p:cNvPr>
              <p:cNvSpPr>
                <a:spLocks/>
              </p:cNvSpPr>
              <p:nvPr/>
            </p:nvSpPr>
            <p:spPr>
              <a:xfrm>
                <a:off x="7703229" y="6502121"/>
                <a:ext cx="4106028" cy="381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r">
                  <a:lnSpc>
                    <a:spcPct val="106000"/>
                  </a:lnSpc>
                  <a:spcBef>
                    <a:spcPts val="0"/>
                  </a:spcBef>
                  <a:spcAft>
                    <a:spcPts val="800"/>
                  </a:spcAft>
                </a:pP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وزارة التربية والتعليم –</a:t>
                </a:r>
                <a:r>
                  <a:rPr lang="ar-SA"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العام الدراسي </a:t>
                </a: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202</a:t>
                </a:r>
                <a:r>
                  <a:rPr lang="ar-SA"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3</a:t>
                </a: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-202</a:t>
                </a:r>
                <a:r>
                  <a:rPr lang="ar-SA"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4</a:t>
                </a: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م</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grpSp>
      </p:grpSp>
    </p:spTree>
    <p:extLst>
      <p:ext uri="{BB962C8B-B14F-4D97-AF65-F5344CB8AC3E}">
        <p14:creationId xmlns:p14="http://schemas.microsoft.com/office/powerpoint/2010/main" val="2423642906"/>
      </p:ext>
    </p:extLst>
  </p:cSld>
  <p:clrMapOvr>
    <a:masterClrMapping/>
  </p:clrMapOvr>
  <mc:AlternateContent xmlns:mc="http://schemas.openxmlformats.org/markup-compatibility/2006" xmlns:p14="http://schemas.microsoft.com/office/powerpoint/2010/main">
    <mc:Choice Requires="p14">
      <p:transition spd="slow" p14:dur="1500" advClick="0">
        <p:split orient="vert"/>
      </p:transition>
    </mc:Choice>
    <mc:Fallback xmlns="">
      <p:transition spd="slow" advClick="0">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4"/>
                                        </p:tgtEl>
                                        <p:attrNameLst>
                                          <p:attrName>style.visibility</p:attrName>
                                        </p:attrNameLst>
                                      </p:cBhvr>
                                      <p:to>
                                        <p:strVal val="visible"/>
                                      </p:to>
                                    </p:set>
                                    <p:animEffect transition="in" filter="fade">
                                      <p:cBhvr>
                                        <p:cTn id="14" dur="1000"/>
                                        <p:tgtEl>
                                          <p:spTgt spid="14"/>
                                        </p:tgtEl>
                                      </p:cBhvr>
                                    </p:animEffect>
                                    <p:anim calcmode="lin" valueType="num">
                                      <p:cBhvr>
                                        <p:cTn id="15" dur="1000" fill="hold"/>
                                        <p:tgtEl>
                                          <p:spTgt spid="14"/>
                                        </p:tgtEl>
                                        <p:attrNameLst>
                                          <p:attrName>ppt_x</p:attrName>
                                        </p:attrNameLst>
                                      </p:cBhvr>
                                      <p:tavLst>
                                        <p:tav tm="0">
                                          <p:val>
                                            <p:strVal val="#ppt_x"/>
                                          </p:val>
                                        </p:tav>
                                        <p:tav tm="100000">
                                          <p:val>
                                            <p:strVal val="#ppt_x"/>
                                          </p:val>
                                        </p:tav>
                                      </p:tavLst>
                                    </p:anim>
                                    <p:anim calcmode="lin" valueType="num">
                                      <p:cBhvr>
                                        <p:cTn id="16"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0" name="مستطيل مستدير الزوايا 15">
                <a:extLst>
                  <a:ext uri="{FF2B5EF4-FFF2-40B4-BE49-F238E27FC236}">
                    <a16:creationId xmlns:a16="http://schemas.microsoft.com/office/drawing/2014/main" id="{C7CA628E-402E-4ECD-83CD-2C5BD377C6C5}"/>
                  </a:ext>
                </a:extLst>
              </p:cNvPr>
              <p:cNvSpPr/>
              <p:nvPr/>
            </p:nvSpPr>
            <p:spPr>
              <a:xfrm>
                <a:off x="194072" y="1669083"/>
                <a:ext cx="9613408" cy="4621744"/>
              </a:xfrm>
              <a:prstGeom prst="roundRect">
                <a:avLst>
                  <a:gd name="adj" fmla="val 1416"/>
                </a:avLst>
              </a:prstGeom>
              <a:solidFill>
                <a:srgbClr val="BFD4DF"/>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t"/>
              <a:lstStyle/>
              <a:p>
                <a:pPr marL="0" marR="0" algn="ctr">
                  <a:spcBef>
                    <a:spcPts val="0"/>
                  </a:spcBef>
                  <a:spcAft>
                    <a:spcPts val="0"/>
                  </a:spcAft>
                </a:pPr>
                <a:endParaRPr lang="en-US" sz="1800" dirty="0">
                  <a:ln>
                    <a:noFill/>
                  </a:ln>
                  <a:solidFill>
                    <a:srgbClr val="002060"/>
                  </a:solidFill>
                  <a:effectLst>
                    <a:outerShdw blurRad="38100" dist="19050" dir="2700000" algn="tl">
                      <a:schemeClr val="dk1">
                        <a:alpha val="40000"/>
                      </a:schemeClr>
                    </a:outerShdw>
                  </a:effectLst>
                  <a:latin typeface="Arial Black" panose="020B0A04020102020204" pitchFamily="34" charset="0"/>
                  <a:ea typeface="Times New Roman" panose="02020603050405020304" pitchFamily="18" charset="0"/>
                </a:endParaRPr>
              </a:p>
              <a:p>
                <a:pPr marL="0" marR="0" algn="ctr">
                  <a:spcBef>
                    <a:spcPts val="0"/>
                  </a:spcBef>
                  <a:spcAft>
                    <a:spcPts val="0"/>
                  </a:spcAft>
                </a:pPr>
                <a:endParaRPr lang="en-US" dirty="0">
                  <a:solidFill>
                    <a:srgbClr val="002060"/>
                  </a:solidFill>
                  <a:effectLst>
                    <a:outerShdw blurRad="38100" dist="19050" dir="2700000" algn="tl">
                      <a:schemeClr val="dk1">
                        <a:alpha val="40000"/>
                      </a:schemeClr>
                    </a:outerShdw>
                  </a:effectLst>
                  <a:latin typeface="Arial Black" panose="020B0A04020102020204" pitchFamily="34" charset="0"/>
                  <a:ea typeface="Times New Roman" panose="02020603050405020304" pitchFamily="18" charset="0"/>
                </a:endParaRPr>
              </a:p>
              <a:p>
                <a:pPr marL="0" marR="0" algn="ctr">
                  <a:spcBef>
                    <a:spcPts val="0"/>
                  </a:spcBef>
                  <a:spcAft>
                    <a:spcPts val="0"/>
                  </a:spcAft>
                </a:pPr>
                <a:endParaRPr lang="en-US" dirty="0">
                  <a:solidFill>
                    <a:srgbClr val="002060"/>
                  </a:solidFill>
                  <a:effectLst>
                    <a:outerShdw blurRad="38100" dist="19050" dir="2700000" algn="tl">
                      <a:schemeClr val="dk1">
                        <a:alpha val="40000"/>
                      </a:schemeClr>
                    </a:outerShdw>
                  </a:effectLst>
                  <a:latin typeface="Arial Black" panose="020B0A04020102020204" pitchFamily="34" charset="0"/>
                  <a:ea typeface="Times New Roman" panose="02020603050405020304" pitchFamily="18" charset="0"/>
                </a:endParaRPr>
              </a:p>
              <a:p>
                <a:pPr marL="0" marR="0">
                  <a:spcBef>
                    <a:spcPts val="0"/>
                  </a:spcBef>
                  <a:spcAft>
                    <a:spcPts val="0"/>
                  </a:spcAft>
                </a:pPr>
                <a:r>
                  <a:rPr lang="en-US" sz="2000" dirty="0">
                    <a:ln>
                      <a:noFill/>
                    </a:ln>
                    <a:solidFill>
                      <a:srgbClr val="002060"/>
                    </a:solidFill>
                    <a:effectLst>
                      <a:outerShdw blurRad="38100" dist="19050" dir="2700000" algn="tl">
                        <a:schemeClr val="dk1">
                          <a:alpha val="40000"/>
                        </a:schemeClr>
                      </a:outerShdw>
                    </a:effectLst>
                    <a:latin typeface="Arial Black" panose="020B0A04020102020204" pitchFamily="34" charset="0"/>
                    <a:ea typeface="Times New Roman" panose="02020603050405020304" pitchFamily="18" charset="0"/>
                  </a:rPr>
                  <a:t>5-2-2: Profit Margin %</a:t>
                </a:r>
              </a:p>
              <a:p>
                <a:pPr marL="0" marR="0">
                  <a:spcBef>
                    <a:spcPts val="0"/>
                  </a:spcBef>
                  <a:spcAft>
                    <a:spcPts val="0"/>
                  </a:spcAft>
                </a:pPr>
                <a:endParaRPr lang="en-US" sz="2000" dirty="0">
                  <a:effectLst/>
                  <a:latin typeface="Times New Roman" panose="02020603050405020304" pitchFamily="18" charset="0"/>
                  <a:ea typeface="Times New Roman" panose="02020603050405020304" pitchFamily="18" charset="0"/>
                </a:endParaRPr>
              </a:p>
              <a:p>
                <a:pPr marL="342900" marR="0" lvl="0" indent="-342900" algn="l" rtl="0">
                  <a:lnSpc>
                    <a:spcPct val="107000"/>
                  </a:lnSpc>
                  <a:spcBef>
                    <a:spcPts val="0"/>
                  </a:spcBef>
                  <a:spcAft>
                    <a:spcPts val="800"/>
                  </a:spcAft>
                  <a:buClr>
                    <a:srgbClr val="002060"/>
                  </a:buClr>
                  <a:buFont typeface="Webdings" panose="05030102010509060703" pitchFamily="18" charset="2"/>
                  <a:buChar char="4"/>
                  <a:tabLst>
                    <a:tab pos="3420745" algn="l"/>
                    <a:tab pos="3514725" algn="l"/>
                  </a:tabLst>
                </a:pPr>
                <a:r>
                  <a:rPr lang="en-US" sz="20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The profit margin is calculated as follows:</a:t>
                </a:r>
                <a:r>
                  <a:rPr lang="en-US" sz="2000" b="1"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rtl="0">
                  <a:lnSpc>
                    <a:spcPct val="130000"/>
                  </a:lnSpc>
                  <a:spcBef>
                    <a:spcPts val="0"/>
                  </a:spcBef>
                  <a:spcAft>
                    <a:spcPts val="0"/>
                  </a:spcAft>
                  <a:tabLst>
                    <a:tab pos="849630" algn="l"/>
                    <a:tab pos="1140460" algn="l"/>
                  </a:tabLst>
                </a:pPr>
                <a:r>
                  <a:rPr lang="en-US" sz="2000" b="1" dirty="0">
                    <a:solidFill>
                      <a:srgbClr val="002060"/>
                    </a:solidFill>
                    <a:effectLst/>
                    <a:latin typeface="Times New Roman" panose="02020603050405020304" pitchFamily="18" charset="0"/>
                    <a:ea typeface="Calibri" panose="020F0502020204030204" pitchFamily="34" charset="0"/>
                    <a:cs typeface="Arial" panose="020B0604020202020204" pitchFamily="34" charset="0"/>
                  </a:rPr>
                  <a:t>        Profit margin (%) =  </a:t>
                </a:r>
                <a14:m>
                  <m:oMath xmlns:m="http://schemas.openxmlformats.org/officeDocument/2006/math">
                    <m:r>
                      <a:rPr lang="en-US" sz="2000" b="1" i="1">
                        <a:solidFill>
                          <a:srgbClr val="002060"/>
                        </a:solidFill>
                        <a:effectLst/>
                        <a:latin typeface="Cambria Math" panose="02040503050406030204" pitchFamily="18" charset="0"/>
                        <a:ea typeface="Calibri" panose="020F0502020204030204" pitchFamily="34" charset="0"/>
                        <a:cs typeface="Times New Roman" panose="02020603050405020304" pitchFamily="18" charset="0"/>
                      </a:rPr>
                      <m:t> </m:t>
                    </m:r>
                    <m:f>
                      <m:fPr>
                        <m:ctrlPr>
                          <a:rPr lang="en-US" sz="2000" b="1" i="1">
                            <a:solidFill>
                              <a:srgbClr val="002060"/>
                            </a:solidFill>
                            <a:effectLst/>
                            <a:latin typeface="Cambria Math" panose="02040503050406030204" pitchFamily="18" charset="0"/>
                            <a:ea typeface="Calibri" panose="020F0502020204030204" pitchFamily="34" charset="0"/>
                            <a:cs typeface="Times New Roman" panose="02020603050405020304" pitchFamily="18" charset="0"/>
                          </a:rPr>
                        </m:ctrlPr>
                      </m:fPr>
                      <m:num>
                        <m:r>
                          <a:rPr lang="en-US" sz="2000" b="1" i="1">
                            <a:solidFill>
                              <a:srgbClr val="002060"/>
                            </a:solidFill>
                            <a:effectLst/>
                            <a:latin typeface="Cambria Math" panose="02040503050406030204" pitchFamily="18" charset="0"/>
                            <a:ea typeface="Calibri" panose="020F0502020204030204" pitchFamily="34" charset="0"/>
                            <a:cs typeface="Times New Roman" panose="02020603050405020304" pitchFamily="18" charset="0"/>
                          </a:rPr>
                          <m:t>𝐏𝐫𝐨𝐟𝐢𝐭</m:t>
                        </m:r>
                        <m:r>
                          <a:rPr lang="en-US" sz="2000" b="1">
                            <a:solidFill>
                              <a:srgbClr val="002060"/>
                            </a:solidFill>
                            <a:effectLst/>
                            <a:latin typeface="Cambria Math" panose="02040503050406030204" pitchFamily="18" charset="0"/>
                            <a:ea typeface="Calibri" panose="020F0502020204030204" pitchFamily="34" charset="0"/>
                            <a:cs typeface="Times New Roman" panose="02020603050405020304" pitchFamily="18" charset="0"/>
                          </a:rPr>
                          <m:t> </m:t>
                        </m:r>
                        <m:r>
                          <a:rPr lang="en-US" sz="2000" b="1" i="1">
                            <a:solidFill>
                              <a:srgbClr val="002060"/>
                            </a:solidFill>
                            <a:effectLst/>
                            <a:latin typeface="Cambria Math" panose="02040503050406030204" pitchFamily="18" charset="0"/>
                            <a:ea typeface="Calibri" panose="020F0502020204030204" pitchFamily="34" charset="0"/>
                            <a:cs typeface="Times New Roman" panose="02020603050405020304" pitchFamily="18" charset="0"/>
                          </a:rPr>
                          <m:t>𝐛𝐞𝐟𝐨𝐫𝐞</m:t>
                        </m:r>
                        <m:r>
                          <a:rPr lang="en-US" sz="2000" b="1">
                            <a:solidFill>
                              <a:srgbClr val="002060"/>
                            </a:solidFill>
                            <a:effectLst/>
                            <a:latin typeface="Cambria Math" panose="02040503050406030204" pitchFamily="18" charset="0"/>
                            <a:ea typeface="Calibri" panose="020F0502020204030204" pitchFamily="34" charset="0"/>
                            <a:cs typeface="Times New Roman" panose="02020603050405020304" pitchFamily="18" charset="0"/>
                          </a:rPr>
                          <m:t> </m:t>
                        </m:r>
                        <m:r>
                          <a:rPr lang="en-US" sz="2000" b="1" i="1">
                            <a:solidFill>
                              <a:srgbClr val="002060"/>
                            </a:solidFill>
                            <a:effectLst/>
                            <a:latin typeface="Cambria Math" panose="02040503050406030204" pitchFamily="18" charset="0"/>
                            <a:ea typeface="Calibri" panose="020F0502020204030204" pitchFamily="34" charset="0"/>
                            <a:cs typeface="Times New Roman" panose="02020603050405020304" pitchFamily="18" charset="0"/>
                          </a:rPr>
                          <m:t>𝐭𝐚𝐱</m:t>
                        </m:r>
                      </m:num>
                      <m:den>
                        <m:r>
                          <a:rPr lang="en-US" sz="2000" b="1" i="1">
                            <a:solidFill>
                              <a:srgbClr val="002060"/>
                            </a:solidFill>
                            <a:effectLst/>
                            <a:latin typeface="Cambria Math" panose="02040503050406030204" pitchFamily="18" charset="0"/>
                            <a:ea typeface="Calibri" panose="020F0502020204030204" pitchFamily="34" charset="0"/>
                            <a:cs typeface="Times New Roman" panose="02020603050405020304" pitchFamily="18" charset="0"/>
                          </a:rPr>
                          <m:t>𝐑𝐞𝐯𝐞𝐧𝐮𝐞</m:t>
                        </m:r>
                      </m:den>
                    </m:f>
                  </m:oMath>
                </a14:m>
                <a:r>
                  <a:rPr lang="en-US" sz="2000" b="1" dirty="0">
                    <a:solidFill>
                      <a:srgbClr val="002060"/>
                    </a:solidFill>
                    <a:effectLst/>
                    <a:latin typeface="Times New Roman" panose="02020603050405020304" pitchFamily="18" charset="0"/>
                    <a:ea typeface="Times New Roman" panose="02020603050405020304" pitchFamily="18" charset="0"/>
                    <a:cs typeface="Arial" panose="020B0604020202020204" pitchFamily="34" charset="0"/>
                  </a:rPr>
                  <a:t>  </a:t>
                </a:r>
                <a:r>
                  <a:rPr lang="en-US" sz="2000" b="1" dirty="0">
                    <a:solidFill>
                      <a:srgbClr val="002060"/>
                    </a:solidFill>
                    <a:effectLst/>
                    <a:latin typeface="Times New Roman" panose="02020603050405020304" pitchFamily="18" charset="0"/>
                    <a:ea typeface="Calibri" panose="020F0502020204030204" pitchFamily="34" charset="0"/>
                    <a:cs typeface="Arial" panose="020B0604020202020204" pitchFamily="34" charset="0"/>
                  </a:rPr>
                  <a:t>×  100</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gn="ctr" rtl="0">
                  <a:lnSpc>
                    <a:spcPct val="130000"/>
                  </a:lnSpc>
                  <a:spcBef>
                    <a:spcPts val="0"/>
                  </a:spcBef>
                  <a:spcAft>
                    <a:spcPts val="0"/>
                  </a:spcAft>
                  <a:tabLst>
                    <a:tab pos="2971800" algn="ctr"/>
                  </a:tabLst>
                </a:pPr>
                <a:endParaRPr lang="en-US" sz="2000" b="1" dirty="0">
                  <a:solidFill>
                    <a:srgbClr val="002060"/>
                  </a:solidFill>
                  <a:latin typeface="Times New Roman" panose="02020603050405020304" pitchFamily="18" charset="0"/>
                  <a:ea typeface="Calibri" panose="020F0502020204030204" pitchFamily="34" charset="0"/>
                  <a:cs typeface="Times New Roman" panose="02020603050405020304" pitchFamily="18" charset="0"/>
                </a:endParaRPr>
              </a:p>
              <a:p>
                <a:pPr marL="0" marR="0" rtl="0">
                  <a:lnSpc>
                    <a:spcPct val="130000"/>
                  </a:lnSpc>
                  <a:spcBef>
                    <a:spcPts val="0"/>
                  </a:spcBef>
                  <a:spcAft>
                    <a:spcPts val="0"/>
                  </a:spcAft>
                  <a:tabLst>
                    <a:tab pos="2971800" algn="ctr"/>
                  </a:tabLst>
                </a:pP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endParaRPr lang="en-US" sz="2000" dirty="0">
                  <a:effectLst/>
                  <a:latin typeface="Times New Roman" panose="02020603050405020304" pitchFamily="18" charset="0"/>
                  <a:ea typeface="Times New Roman" panose="02020603050405020304" pitchFamily="18" charset="0"/>
                </a:endParaRPr>
              </a:p>
            </p:txBody>
          </p:sp>
        </mc:Choice>
        <mc:Fallback xmlns="">
          <p:sp>
            <p:nvSpPr>
              <p:cNvPr id="20" name="مستطيل مستدير الزوايا 15">
                <a:extLst>
                  <a:ext uri="{FF2B5EF4-FFF2-40B4-BE49-F238E27FC236}">
                    <a16:creationId xmlns:a16="http://schemas.microsoft.com/office/drawing/2014/main" id="{C7CA628E-402E-4ECD-83CD-2C5BD377C6C5}"/>
                  </a:ext>
                </a:extLst>
              </p:cNvPr>
              <p:cNvSpPr>
                <a:spLocks noRot="1" noChangeAspect="1" noMove="1" noResize="1" noEditPoints="1" noAdjustHandles="1" noChangeArrowheads="1" noChangeShapeType="1" noTextEdit="1"/>
              </p:cNvSpPr>
              <p:nvPr/>
            </p:nvSpPr>
            <p:spPr>
              <a:xfrm>
                <a:off x="194072" y="1669083"/>
                <a:ext cx="9613408" cy="4621744"/>
              </a:xfrm>
              <a:prstGeom prst="roundRect">
                <a:avLst>
                  <a:gd name="adj" fmla="val 1416"/>
                </a:avLst>
              </a:prstGeom>
              <a:blipFill>
                <a:blip r:embed="rId2"/>
                <a:stretch>
                  <a:fillRect l="-571"/>
                </a:stretch>
              </a:blipFill>
              <a:ln>
                <a:noFill/>
              </a:ln>
            </p:spPr>
            <p:txBody>
              <a:bodyPr/>
              <a:lstStyle/>
              <a:p>
                <a:r>
                  <a:rPr lang="en-US">
                    <a:noFill/>
                  </a:rPr>
                  <a:t> </a:t>
                </a:r>
              </a:p>
            </p:txBody>
          </p:sp>
        </mc:Fallback>
      </mc:AlternateContent>
      <p:grpSp>
        <p:nvGrpSpPr>
          <p:cNvPr id="29" name="Shape 631">
            <a:extLst>
              <a:ext uri="{FF2B5EF4-FFF2-40B4-BE49-F238E27FC236}">
                <a16:creationId xmlns:a16="http://schemas.microsoft.com/office/drawing/2014/main" id="{9DE0399B-6A40-495E-B773-BA7B46FB702D}"/>
              </a:ext>
            </a:extLst>
          </p:cNvPr>
          <p:cNvGrpSpPr/>
          <p:nvPr/>
        </p:nvGrpSpPr>
        <p:grpSpPr>
          <a:xfrm flipH="1">
            <a:off x="303082" y="399185"/>
            <a:ext cx="827524" cy="848823"/>
            <a:chOff x="5961125" y="1623900"/>
            <a:chExt cx="427450" cy="448175"/>
          </a:xfrm>
          <a:solidFill>
            <a:srgbClr val="7030A0"/>
          </a:solidFill>
        </p:grpSpPr>
        <p:sp>
          <p:nvSpPr>
            <p:cNvPr id="30" name="Shape 632">
              <a:extLst>
                <a:ext uri="{FF2B5EF4-FFF2-40B4-BE49-F238E27FC236}">
                  <a16:creationId xmlns:a16="http://schemas.microsoft.com/office/drawing/2014/main" id="{8DB2B578-EBFB-49B2-A74B-ADFD83430321}"/>
                </a:ext>
              </a:extLst>
            </p:cNvPr>
            <p:cNvSpPr/>
            <p:nvPr/>
          </p:nvSpPr>
          <p:spPr>
            <a:xfrm>
              <a:off x="5961125" y="1678700"/>
              <a:ext cx="376925" cy="376925"/>
            </a:xfrm>
            <a:custGeom>
              <a:avLst/>
              <a:gdLst/>
              <a:ahLst/>
              <a:cxnLst/>
              <a:rect l="0" t="0" r="0" b="0"/>
              <a:pathLst>
                <a:path w="15077" h="15077" fill="none" extrusionOk="0">
                  <a:moveTo>
                    <a:pt x="11813" y="1340"/>
                  </a:moveTo>
                  <a:lnTo>
                    <a:pt x="11813" y="1340"/>
                  </a:lnTo>
                  <a:lnTo>
                    <a:pt x="11350" y="1024"/>
                  </a:lnTo>
                  <a:lnTo>
                    <a:pt x="10863" y="780"/>
                  </a:lnTo>
                  <a:lnTo>
                    <a:pt x="10351" y="537"/>
                  </a:lnTo>
                  <a:lnTo>
                    <a:pt x="9816" y="342"/>
                  </a:lnTo>
                  <a:lnTo>
                    <a:pt x="9280" y="196"/>
                  </a:lnTo>
                  <a:lnTo>
                    <a:pt x="8720" y="98"/>
                  </a:lnTo>
                  <a:lnTo>
                    <a:pt x="8135" y="25"/>
                  </a:lnTo>
                  <a:lnTo>
                    <a:pt x="7551" y="1"/>
                  </a:lnTo>
                  <a:lnTo>
                    <a:pt x="7551" y="1"/>
                  </a:lnTo>
                  <a:lnTo>
                    <a:pt x="7161" y="1"/>
                  </a:lnTo>
                  <a:lnTo>
                    <a:pt x="6771" y="50"/>
                  </a:lnTo>
                  <a:lnTo>
                    <a:pt x="6406" y="98"/>
                  </a:lnTo>
                  <a:lnTo>
                    <a:pt x="6041" y="147"/>
                  </a:lnTo>
                  <a:lnTo>
                    <a:pt x="5675" y="244"/>
                  </a:lnTo>
                  <a:lnTo>
                    <a:pt x="5310" y="342"/>
                  </a:lnTo>
                  <a:lnTo>
                    <a:pt x="4969" y="464"/>
                  </a:lnTo>
                  <a:lnTo>
                    <a:pt x="4628" y="585"/>
                  </a:lnTo>
                  <a:lnTo>
                    <a:pt x="4287" y="731"/>
                  </a:lnTo>
                  <a:lnTo>
                    <a:pt x="3970" y="902"/>
                  </a:lnTo>
                  <a:lnTo>
                    <a:pt x="3654" y="1097"/>
                  </a:lnTo>
                  <a:lnTo>
                    <a:pt x="3337" y="1292"/>
                  </a:lnTo>
                  <a:lnTo>
                    <a:pt x="3045" y="1486"/>
                  </a:lnTo>
                  <a:lnTo>
                    <a:pt x="2753" y="1730"/>
                  </a:lnTo>
                  <a:lnTo>
                    <a:pt x="2485" y="1949"/>
                  </a:lnTo>
                  <a:lnTo>
                    <a:pt x="2217" y="2217"/>
                  </a:lnTo>
                  <a:lnTo>
                    <a:pt x="1973" y="2461"/>
                  </a:lnTo>
                  <a:lnTo>
                    <a:pt x="1730" y="2753"/>
                  </a:lnTo>
                  <a:lnTo>
                    <a:pt x="1510" y="3021"/>
                  </a:lnTo>
                  <a:lnTo>
                    <a:pt x="1291" y="3313"/>
                  </a:lnTo>
                  <a:lnTo>
                    <a:pt x="1096" y="3630"/>
                  </a:lnTo>
                  <a:lnTo>
                    <a:pt x="926" y="3946"/>
                  </a:lnTo>
                  <a:lnTo>
                    <a:pt x="755" y="4263"/>
                  </a:lnTo>
                  <a:lnTo>
                    <a:pt x="609" y="4604"/>
                  </a:lnTo>
                  <a:lnTo>
                    <a:pt x="463" y="4945"/>
                  </a:lnTo>
                  <a:lnTo>
                    <a:pt x="341" y="5286"/>
                  </a:lnTo>
                  <a:lnTo>
                    <a:pt x="244" y="5651"/>
                  </a:lnTo>
                  <a:lnTo>
                    <a:pt x="171" y="6016"/>
                  </a:lnTo>
                  <a:lnTo>
                    <a:pt x="98" y="6382"/>
                  </a:lnTo>
                  <a:lnTo>
                    <a:pt x="49" y="6771"/>
                  </a:lnTo>
                  <a:lnTo>
                    <a:pt x="25" y="7137"/>
                  </a:lnTo>
                  <a:lnTo>
                    <a:pt x="0" y="7526"/>
                  </a:lnTo>
                  <a:lnTo>
                    <a:pt x="0" y="7526"/>
                  </a:lnTo>
                  <a:lnTo>
                    <a:pt x="25" y="7916"/>
                  </a:lnTo>
                  <a:lnTo>
                    <a:pt x="49" y="8306"/>
                  </a:lnTo>
                  <a:lnTo>
                    <a:pt x="98" y="8671"/>
                  </a:lnTo>
                  <a:lnTo>
                    <a:pt x="171" y="9061"/>
                  </a:lnTo>
                  <a:lnTo>
                    <a:pt x="244" y="9426"/>
                  </a:lnTo>
                  <a:lnTo>
                    <a:pt x="341" y="9767"/>
                  </a:lnTo>
                  <a:lnTo>
                    <a:pt x="463" y="10132"/>
                  </a:lnTo>
                  <a:lnTo>
                    <a:pt x="609" y="10473"/>
                  </a:lnTo>
                  <a:lnTo>
                    <a:pt x="755" y="10790"/>
                  </a:lnTo>
                  <a:lnTo>
                    <a:pt x="926" y="11131"/>
                  </a:lnTo>
                  <a:lnTo>
                    <a:pt x="1096" y="11448"/>
                  </a:lnTo>
                  <a:lnTo>
                    <a:pt x="1291" y="11740"/>
                  </a:lnTo>
                  <a:lnTo>
                    <a:pt x="1510" y="12032"/>
                  </a:lnTo>
                  <a:lnTo>
                    <a:pt x="1730" y="12324"/>
                  </a:lnTo>
                  <a:lnTo>
                    <a:pt x="1973" y="12592"/>
                  </a:lnTo>
                  <a:lnTo>
                    <a:pt x="2217" y="12860"/>
                  </a:lnTo>
                  <a:lnTo>
                    <a:pt x="2485" y="13104"/>
                  </a:lnTo>
                  <a:lnTo>
                    <a:pt x="2753" y="13347"/>
                  </a:lnTo>
                  <a:lnTo>
                    <a:pt x="3045" y="13567"/>
                  </a:lnTo>
                  <a:lnTo>
                    <a:pt x="3337" y="13786"/>
                  </a:lnTo>
                  <a:lnTo>
                    <a:pt x="3654" y="13981"/>
                  </a:lnTo>
                  <a:lnTo>
                    <a:pt x="3970" y="14151"/>
                  </a:lnTo>
                  <a:lnTo>
                    <a:pt x="4287" y="14322"/>
                  </a:lnTo>
                  <a:lnTo>
                    <a:pt x="4628" y="14468"/>
                  </a:lnTo>
                  <a:lnTo>
                    <a:pt x="4969" y="14614"/>
                  </a:lnTo>
                  <a:lnTo>
                    <a:pt x="5310" y="14736"/>
                  </a:lnTo>
                  <a:lnTo>
                    <a:pt x="5675" y="14833"/>
                  </a:lnTo>
                  <a:lnTo>
                    <a:pt x="6041" y="14906"/>
                  </a:lnTo>
                  <a:lnTo>
                    <a:pt x="6406" y="14979"/>
                  </a:lnTo>
                  <a:lnTo>
                    <a:pt x="6771" y="15028"/>
                  </a:lnTo>
                  <a:lnTo>
                    <a:pt x="7161" y="15052"/>
                  </a:lnTo>
                  <a:lnTo>
                    <a:pt x="7551" y="15077"/>
                  </a:lnTo>
                  <a:lnTo>
                    <a:pt x="7551" y="15077"/>
                  </a:lnTo>
                  <a:lnTo>
                    <a:pt x="7940" y="15052"/>
                  </a:lnTo>
                  <a:lnTo>
                    <a:pt x="8306" y="15028"/>
                  </a:lnTo>
                  <a:lnTo>
                    <a:pt x="8695" y="14979"/>
                  </a:lnTo>
                  <a:lnTo>
                    <a:pt x="9061" y="14906"/>
                  </a:lnTo>
                  <a:lnTo>
                    <a:pt x="9426" y="14833"/>
                  </a:lnTo>
                  <a:lnTo>
                    <a:pt x="9791" y="14736"/>
                  </a:lnTo>
                  <a:lnTo>
                    <a:pt x="10132" y="14614"/>
                  </a:lnTo>
                  <a:lnTo>
                    <a:pt x="10473" y="14468"/>
                  </a:lnTo>
                  <a:lnTo>
                    <a:pt x="10814" y="14322"/>
                  </a:lnTo>
                  <a:lnTo>
                    <a:pt x="11131" y="14151"/>
                  </a:lnTo>
                  <a:lnTo>
                    <a:pt x="11447" y="13981"/>
                  </a:lnTo>
                  <a:lnTo>
                    <a:pt x="11764" y="13786"/>
                  </a:lnTo>
                  <a:lnTo>
                    <a:pt x="12056" y="13567"/>
                  </a:lnTo>
                  <a:lnTo>
                    <a:pt x="12348" y="13347"/>
                  </a:lnTo>
                  <a:lnTo>
                    <a:pt x="12616" y="13104"/>
                  </a:lnTo>
                  <a:lnTo>
                    <a:pt x="12884" y="12860"/>
                  </a:lnTo>
                  <a:lnTo>
                    <a:pt x="13128" y="12592"/>
                  </a:lnTo>
                  <a:lnTo>
                    <a:pt x="13371" y="12324"/>
                  </a:lnTo>
                  <a:lnTo>
                    <a:pt x="13591" y="12032"/>
                  </a:lnTo>
                  <a:lnTo>
                    <a:pt x="13785" y="11740"/>
                  </a:lnTo>
                  <a:lnTo>
                    <a:pt x="13980" y="11448"/>
                  </a:lnTo>
                  <a:lnTo>
                    <a:pt x="14175" y="11131"/>
                  </a:lnTo>
                  <a:lnTo>
                    <a:pt x="14346" y="10790"/>
                  </a:lnTo>
                  <a:lnTo>
                    <a:pt x="14492" y="10473"/>
                  </a:lnTo>
                  <a:lnTo>
                    <a:pt x="14613" y="10132"/>
                  </a:lnTo>
                  <a:lnTo>
                    <a:pt x="14735" y="9767"/>
                  </a:lnTo>
                  <a:lnTo>
                    <a:pt x="14857" y="9426"/>
                  </a:lnTo>
                  <a:lnTo>
                    <a:pt x="14930" y="9061"/>
                  </a:lnTo>
                  <a:lnTo>
                    <a:pt x="15003" y="8671"/>
                  </a:lnTo>
                  <a:lnTo>
                    <a:pt x="15052" y="8306"/>
                  </a:lnTo>
                  <a:lnTo>
                    <a:pt x="15076" y="7916"/>
                  </a:lnTo>
                  <a:lnTo>
                    <a:pt x="15076" y="7526"/>
                  </a:lnTo>
                  <a:lnTo>
                    <a:pt x="15076" y="7526"/>
                  </a:lnTo>
                  <a:lnTo>
                    <a:pt x="15052" y="6918"/>
                  </a:lnTo>
                  <a:lnTo>
                    <a:pt x="14979" y="6309"/>
                  </a:lnTo>
                  <a:lnTo>
                    <a:pt x="14857" y="5724"/>
                  </a:lnTo>
                  <a:lnTo>
                    <a:pt x="14687" y="5164"/>
                  </a:lnTo>
                  <a:lnTo>
                    <a:pt x="14492" y="4604"/>
                  </a:lnTo>
                  <a:lnTo>
                    <a:pt x="14248" y="4068"/>
                  </a:lnTo>
                  <a:lnTo>
                    <a:pt x="13956" y="3581"/>
                  </a:lnTo>
                  <a:lnTo>
                    <a:pt x="13615" y="3094"/>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solidFill>
                  <a:schemeClr val="accent2"/>
                </a:solidFill>
              </a:endParaRPr>
            </a:p>
          </p:txBody>
        </p:sp>
        <p:sp>
          <p:nvSpPr>
            <p:cNvPr id="31" name="Shape 633">
              <a:extLst>
                <a:ext uri="{FF2B5EF4-FFF2-40B4-BE49-F238E27FC236}">
                  <a16:creationId xmlns:a16="http://schemas.microsoft.com/office/drawing/2014/main" id="{A7E0F7CD-81DA-4CE7-AFE9-AFC01237AB36}"/>
                </a:ext>
              </a:extLst>
            </p:cNvPr>
            <p:cNvSpPr/>
            <p:nvPr/>
          </p:nvSpPr>
          <p:spPr>
            <a:xfrm>
              <a:off x="6009825" y="1727425"/>
              <a:ext cx="279500" cy="279500"/>
            </a:xfrm>
            <a:custGeom>
              <a:avLst/>
              <a:gdLst/>
              <a:ahLst/>
              <a:cxnLst/>
              <a:rect l="0" t="0" r="0" b="0"/>
              <a:pathLst>
                <a:path w="11180" h="11180" fill="none" extrusionOk="0">
                  <a:moveTo>
                    <a:pt x="10181" y="2387"/>
                  </a:moveTo>
                  <a:lnTo>
                    <a:pt x="10181" y="2387"/>
                  </a:lnTo>
                  <a:lnTo>
                    <a:pt x="10400" y="2728"/>
                  </a:lnTo>
                  <a:lnTo>
                    <a:pt x="10595" y="3093"/>
                  </a:lnTo>
                  <a:lnTo>
                    <a:pt x="10766" y="3483"/>
                  </a:lnTo>
                  <a:lnTo>
                    <a:pt x="10912" y="3873"/>
                  </a:lnTo>
                  <a:lnTo>
                    <a:pt x="11034" y="4287"/>
                  </a:lnTo>
                  <a:lnTo>
                    <a:pt x="11107" y="4701"/>
                  </a:lnTo>
                  <a:lnTo>
                    <a:pt x="11180" y="5139"/>
                  </a:lnTo>
                  <a:lnTo>
                    <a:pt x="11180" y="5577"/>
                  </a:lnTo>
                  <a:lnTo>
                    <a:pt x="11180" y="5577"/>
                  </a:lnTo>
                  <a:lnTo>
                    <a:pt x="11155" y="6162"/>
                  </a:lnTo>
                  <a:lnTo>
                    <a:pt x="11082" y="6722"/>
                  </a:lnTo>
                  <a:lnTo>
                    <a:pt x="10936" y="7234"/>
                  </a:lnTo>
                  <a:lnTo>
                    <a:pt x="10741" y="7769"/>
                  </a:lnTo>
                  <a:lnTo>
                    <a:pt x="10522" y="8257"/>
                  </a:lnTo>
                  <a:lnTo>
                    <a:pt x="10230" y="8695"/>
                  </a:lnTo>
                  <a:lnTo>
                    <a:pt x="9913" y="9133"/>
                  </a:lnTo>
                  <a:lnTo>
                    <a:pt x="9548" y="9523"/>
                  </a:lnTo>
                  <a:lnTo>
                    <a:pt x="9158" y="9888"/>
                  </a:lnTo>
                  <a:lnTo>
                    <a:pt x="8720" y="10205"/>
                  </a:lnTo>
                  <a:lnTo>
                    <a:pt x="8257" y="10497"/>
                  </a:lnTo>
                  <a:lnTo>
                    <a:pt x="7770" y="10741"/>
                  </a:lnTo>
                  <a:lnTo>
                    <a:pt x="7259" y="10911"/>
                  </a:lnTo>
                  <a:lnTo>
                    <a:pt x="6723" y="11057"/>
                  </a:lnTo>
                  <a:lnTo>
                    <a:pt x="6163" y="11155"/>
                  </a:lnTo>
                  <a:lnTo>
                    <a:pt x="5603" y="11179"/>
                  </a:lnTo>
                  <a:lnTo>
                    <a:pt x="5603" y="11179"/>
                  </a:lnTo>
                  <a:lnTo>
                    <a:pt x="5018" y="11155"/>
                  </a:lnTo>
                  <a:lnTo>
                    <a:pt x="4482" y="11057"/>
                  </a:lnTo>
                  <a:lnTo>
                    <a:pt x="3946" y="10911"/>
                  </a:lnTo>
                  <a:lnTo>
                    <a:pt x="3435" y="10741"/>
                  </a:lnTo>
                  <a:lnTo>
                    <a:pt x="2948" y="10497"/>
                  </a:lnTo>
                  <a:lnTo>
                    <a:pt x="2485" y="10205"/>
                  </a:lnTo>
                  <a:lnTo>
                    <a:pt x="2047" y="9888"/>
                  </a:lnTo>
                  <a:lnTo>
                    <a:pt x="1657" y="9523"/>
                  </a:lnTo>
                  <a:lnTo>
                    <a:pt x="1292" y="9133"/>
                  </a:lnTo>
                  <a:lnTo>
                    <a:pt x="975" y="8695"/>
                  </a:lnTo>
                  <a:lnTo>
                    <a:pt x="683" y="8257"/>
                  </a:lnTo>
                  <a:lnTo>
                    <a:pt x="464" y="7769"/>
                  </a:lnTo>
                  <a:lnTo>
                    <a:pt x="269" y="7234"/>
                  </a:lnTo>
                  <a:lnTo>
                    <a:pt x="123" y="6722"/>
                  </a:lnTo>
                  <a:lnTo>
                    <a:pt x="50" y="6162"/>
                  </a:lnTo>
                  <a:lnTo>
                    <a:pt x="1" y="5577"/>
                  </a:lnTo>
                  <a:lnTo>
                    <a:pt x="1" y="5577"/>
                  </a:lnTo>
                  <a:lnTo>
                    <a:pt x="50" y="5017"/>
                  </a:lnTo>
                  <a:lnTo>
                    <a:pt x="123" y="4457"/>
                  </a:lnTo>
                  <a:lnTo>
                    <a:pt x="269" y="3921"/>
                  </a:lnTo>
                  <a:lnTo>
                    <a:pt x="464" y="3410"/>
                  </a:lnTo>
                  <a:lnTo>
                    <a:pt x="683" y="2923"/>
                  </a:lnTo>
                  <a:lnTo>
                    <a:pt x="975" y="2460"/>
                  </a:lnTo>
                  <a:lnTo>
                    <a:pt x="1292" y="2046"/>
                  </a:lnTo>
                  <a:lnTo>
                    <a:pt x="1657" y="1632"/>
                  </a:lnTo>
                  <a:lnTo>
                    <a:pt x="2047" y="1267"/>
                  </a:lnTo>
                  <a:lnTo>
                    <a:pt x="2485" y="950"/>
                  </a:lnTo>
                  <a:lnTo>
                    <a:pt x="2948" y="682"/>
                  </a:lnTo>
                  <a:lnTo>
                    <a:pt x="3435" y="439"/>
                  </a:lnTo>
                  <a:lnTo>
                    <a:pt x="3946" y="244"/>
                  </a:lnTo>
                  <a:lnTo>
                    <a:pt x="4482" y="122"/>
                  </a:lnTo>
                  <a:lnTo>
                    <a:pt x="5018" y="25"/>
                  </a:lnTo>
                  <a:lnTo>
                    <a:pt x="5603" y="0"/>
                  </a:lnTo>
                  <a:lnTo>
                    <a:pt x="5603" y="0"/>
                  </a:lnTo>
                  <a:lnTo>
                    <a:pt x="6041" y="25"/>
                  </a:lnTo>
                  <a:lnTo>
                    <a:pt x="6479" y="73"/>
                  </a:lnTo>
                  <a:lnTo>
                    <a:pt x="6893" y="146"/>
                  </a:lnTo>
                  <a:lnTo>
                    <a:pt x="7307" y="268"/>
                  </a:lnTo>
                  <a:lnTo>
                    <a:pt x="7697" y="414"/>
                  </a:lnTo>
                  <a:lnTo>
                    <a:pt x="8087" y="585"/>
                  </a:lnTo>
                  <a:lnTo>
                    <a:pt x="8452" y="780"/>
                  </a:lnTo>
                  <a:lnTo>
                    <a:pt x="8793" y="999"/>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dirty="0">
                <a:solidFill>
                  <a:schemeClr val="accent2"/>
                </a:solidFill>
              </a:endParaRPr>
            </a:p>
          </p:txBody>
        </p:sp>
        <p:sp>
          <p:nvSpPr>
            <p:cNvPr id="32" name="Shape 634">
              <a:extLst>
                <a:ext uri="{FF2B5EF4-FFF2-40B4-BE49-F238E27FC236}">
                  <a16:creationId xmlns:a16="http://schemas.microsoft.com/office/drawing/2014/main" id="{8C63DF95-20CA-45C3-B9C8-3978774FAE2C}"/>
                </a:ext>
              </a:extLst>
            </p:cNvPr>
            <p:cNvSpPr/>
            <p:nvPr/>
          </p:nvSpPr>
          <p:spPr>
            <a:xfrm>
              <a:off x="6107250" y="1824850"/>
              <a:ext cx="84650" cy="84650"/>
            </a:xfrm>
            <a:custGeom>
              <a:avLst/>
              <a:gdLst/>
              <a:ahLst/>
              <a:cxnLst/>
              <a:rect l="0" t="0" r="0" b="0"/>
              <a:pathLst>
                <a:path w="3386" h="3386" fill="none" extrusionOk="0">
                  <a:moveTo>
                    <a:pt x="3362" y="1388"/>
                  </a:moveTo>
                  <a:lnTo>
                    <a:pt x="3362" y="1388"/>
                  </a:lnTo>
                  <a:lnTo>
                    <a:pt x="3386" y="1680"/>
                  </a:lnTo>
                  <a:lnTo>
                    <a:pt x="3386" y="1680"/>
                  </a:lnTo>
                  <a:lnTo>
                    <a:pt x="3386" y="1851"/>
                  </a:lnTo>
                  <a:lnTo>
                    <a:pt x="3362" y="2021"/>
                  </a:lnTo>
                  <a:lnTo>
                    <a:pt x="3313" y="2192"/>
                  </a:lnTo>
                  <a:lnTo>
                    <a:pt x="3264" y="2338"/>
                  </a:lnTo>
                  <a:lnTo>
                    <a:pt x="3191" y="2484"/>
                  </a:lnTo>
                  <a:lnTo>
                    <a:pt x="3118" y="2630"/>
                  </a:lnTo>
                  <a:lnTo>
                    <a:pt x="3021" y="2776"/>
                  </a:lnTo>
                  <a:lnTo>
                    <a:pt x="2899" y="2898"/>
                  </a:lnTo>
                  <a:lnTo>
                    <a:pt x="2777" y="2996"/>
                  </a:lnTo>
                  <a:lnTo>
                    <a:pt x="2655" y="3093"/>
                  </a:lnTo>
                  <a:lnTo>
                    <a:pt x="2509" y="3191"/>
                  </a:lnTo>
                  <a:lnTo>
                    <a:pt x="2363" y="3239"/>
                  </a:lnTo>
                  <a:lnTo>
                    <a:pt x="2217" y="3312"/>
                  </a:lnTo>
                  <a:lnTo>
                    <a:pt x="2046" y="3337"/>
                  </a:lnTo>
                  <a:lnTo>
                    <a:pt x="1876" y="3385"/>
                  </a:lnTo>
                  <a:lnTo>
                    <a:pt x="1706" y="3385"/>
                  </a:lnTo>
                  <a:lnTo>
                    <a:pt x="1706" y="3385"/>
                  </a:lnTo>
                  <a:lnTo>
                    <a:pt x="1535" y="3385"/>
                  </a:lnTo>
                  <a:lnTo>
                    <a:pt x="1365" y="3337"/>
                  </a:lnTo>
                  <a:lnTo>
                    <a:pt x="1194" y="3312"/>
                  </a:lnTo>
                  <a:lnTo>
                    <a:pt x="1048" y="3239"/>
                  </a:lnTo>
                  <a:lnTo>
                    <a:pt x="902" y="3191"/>
                  </a:lnTo>
                  <a:lnTo>
                    <a:pt x="756" y="3093"/>
                  </a:lnTo>
                  <a:lnTo>
                    <a:pt x="634" y="2996"/>
                  </a:lnTo>
                  <a:lnTo>
                    <a:pt x="512" y="2898"/>
                  </a:lnTo>
                  <a:lnTo>
                    <a:pt x="390" y="2776"/>
                  </a:lnTo>
                  <a:lnTo>
                    <a:pt x="293" y="2630"/>
                  </a:lnTo>
                  <a:lnTo>
                    <a:pt x="220" y="2484"/>
                  </a:lnTo>
                  <a:lnTo>
                    <a:pt x="147" y="2338"/>
                  </a:lnTo>
                  <a:lnTo>
                    <a:pt x="74" y="2192"/>
                  </a:lnTo>
                  <a:lnTo>
                    <a:pt x="49" y="2021"/>
                  </a:lnTo>
                  <a:lnTo>
                    <a:pt x="25" y="1851"/>
                  </a:lnTo>
                  <a:lnTo>
                    <a:pt x="1" y="1680"/>
                  </a:lnTo>
                  <a:lnTo>
                    <a:pt x="1" y="1680"/>
                  </a:lnTo>
                  <a:lnTo>
                    <a:pt x="25" y="1510"/>
                  </a:lnTo>
                  <a:lnTo>
                    <a:pt x="49" y="1340"/>
                  </a:lnTo>
                  <a:lnTo>
                    <a:pt x="74" y="1193"/>
                  </a:lnTo>
                  <a:lnTo>
                    <a:pt x="147" y="1023"/>
                  </a:lnTo>
                  <a:lnTo>
                    <a:pt x="220" y="877"/>
                  </a:lnTo>
                  <a:lnTo>
                    <a:pt x="293" y="731"/>
                  </a:lnTo>
                  <a:lnTo>
                    <a:pt x="390" y="609"/>
                  </a:lnTo>
                  <a:lnTo>
                    <a:pt x="512" y="487"/>
                  </a:lnTo>
                  <a:lnTo>
                    <a:pt x="634" y="390"/>
                  </a:lnTo>
                  <a:lnTo>
                    <a:pt x="756" y="292"/>
                  </a:lnTo>
                  <a:lnTo>
                    <a:pt x="902" y="195"/>
                  </a:lnTo>
                  <a:lnTo>
                    <a:pt x="1048" y="122"/>
                  </a:lnTo>
                  <a:lnTo>
                    <a:pt x="1194" y="73"/>
                  </a:lnTo>
                  <a:lnTo>
                    <a:pt x="1365" y="24"/>
                  </a:lnTo>
                  <a:lnTo>
                    <a:pt x="1535" y="0"/>
                  </a:lnTo>
                  <a:lnTo>
                    <a:pt x="1706" y="0"/>
                  </a:lnTo>
                  <a:lnTo>
                    <a:pt x="1706" y="0"/>
                  </a:lnTo>
                  <a:lnTo>
                    <a:pt x="1998" y="24"/>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solidFill>
                  <a:schemeClr val="accent2"/>
                </a:solidFill>
              </a:endParaRPr>
            </a:p>
          </p:txBody>
        </p:sp>
        <p:sp>
          <p:nvSpPr>
            <p:cNvPr id="33" name="Shape 635">
              <a:extLst>
                <a:ext uri="{FF2B5EF4-FFF2-40B4-BE49-F238E27FC236}">
                  <a16:creationId xmlns:a16="http://schemas.microsoft.com/office/drawing/2014/main" id="{BC2F4953-4B4C-4B90-BBBA-EE9C42DB550B}"/>
                </a:ext>
              </a:extLst>
            </p:cNvPr>
            <p:cNvSpPr/>
            <p:nvPr/>
          </p:nvSpPr>
          <p:spPr>
            <a:xfrm>
              <a:off x="6058550" y="1776125"/>
              <a:ext cx="182075" cy="182075"/>
            </a:xfrm>
            <a:custGeom>
              <a:avLst/>
              <a:gdLst/>
              <a:ahLst/>
              <a:cxnLst/>
              <a:rect l="0" t="0" r="0" b="0"/>
              <a:pathLst>
                <a:path w="7283" h="7283" fill="none" extrusionOk="0">
                  <a:moveTo>
                    <a:pt x="5431" y="463"/>
                  </a:moveTo>
                  <a:lnTo>
                    <a:pt x="5431" y="463"/>
                  </a:lnTo>
                  <a:lnTo>
                    <a:pt x="5042" y="269"/>
                  </a:lnTo>
                  <a:lnTo>
                    <a:pt x="4823" y="195"/>
                  </a:lnTo>
                  <a:lnTo>
                    <a:pt x="4603" y="122"/>
                  </a:lnTo>
                  <a:lnTo>
                    <a:pt x="4360" y="74"/>
                  </a:lnTo>
                  <a:lnTo>
                    <a:pt x="4141" y="25"/>
                  </a:lnTo>
                  <a:lnTo>
                    <a:pt x="3897" y="1"/>
                  </a:lnTo>
                  <a:lnTo>
                    <a:pt x="3654" y="1"/>
                  </a:lnTo>
                  <a:lnTo>
                    <a:pt x="3654" y="1"/>
                  </a:lnTo>
                  <a:lnTo>
                    <a:pt x="3288" y="25"/>
                  </a:lnTo>
                  <a:lnTo>
                    <a:pt x="2923" y="74"/>
                  </a:lnTo>
                  <a:lnTo>
                    <a:pt x="2558" y="147"/>
                  </a:lnTo>
                  <a:lnTo>
                    <a:pt x="2241" y="293"/>
                  </a:lnTo>
                  <a:lnTo>
                    <a:pt x="1924" y="439"/>
                  </a:lnTo>
                  <a:lnTo>
                    <a:pt x="1608" y="609"/>
                  </a:lnTo>
                  <a:lnTo>
                    <a:pt x="1340" y="829"/>
                  </a:lnTo>
                  <a:lnTo>
                    <a:pt x="1072" y="1072"/>
                  </a:lnTo>
                  <a:lnTo>
                    <a:pt x="828" y="1316"/>
                  </a:lnTo>
                  <a:lnTo>
                    <a:pt x="633" y="1608"/>
                  </a:lnTo>
                  <a:lnTo>
                    <a:pt x="439" y="1900"/>
                  </a:lnTo>
                  <a:lnTo>
                    <a:pt x="293" y="2217"/>
                  </a:lnTo>
                  <a:lnTo>
                    <a:pt x="171" y="2558"/>
                  </a:lnTo>
                  <a:lnTo>
                    <a:pt x="73" y="2899"/>
                  </a:lnTo>
                  <a:lnTo>
                    <a:pt x="25" y="3264"/>
                  </a:lnTo>
                  <a:lnTo>
                    <a:pt x="0" y="3629"/>
                  </a:lnTo>
                  <a:lnTo>
                    <a:pt x="0" y="3629"/>
                  </a:lnTo>
                  <a:lnTo>
                    <a:pt x="25" y="4019"/>
                  </a:lnTo>
                  <a:lnTo>
                    <a:pt x="73" y="4360"/>
                  </a:lnTo>
                  <a:lnTo>
                    <a:pt x="171" y="4725"/>
                  </a:lnTo>
                  <a:lnTo>
                    <a:pt x="293" y="5066"/>
                  </a:lnTo>
                  <a:lnTo>
                    <a:pt x="439" y="5383"/>
                  </a:lnTo>
                  <a:lnTo>
                    <a:pt x="633" y="5675"/>
                  </a:lnTo>
                  <a:lnTo>
                    <a:pt x="828" y="5943"/>
                  </a:lnTo>
                  <a:lnTo>
                    <a:pt x="1072" y="6211"/>
                  </a:lnTo>
                  <a:lnTo>
                    <a:pt x="1340" y="6455"/>
                  </a:lnTo>
                  <a:lnTo>
                    <a:pt x="1608" y="6650"/>
                  </a:lnTo>
                  <a:lnTo>
                    <a:pt x="1924" y="6844"/>
                  </a:lnTo>
                  <a:lnTo>
                    <a:pt x="2241" y="6990"/>
                  </a:lnTo>
                  <a:lnTo>
                    <a:pt x="2558" y="7112"/>
                  </a:lnTo>
                  <a:lnTo>
                    <a:pt x="2923" y="7210"/>
                  </a:lnTo>
                  <a:lnTo>
                    <a:pt x="3288" y="7258"/>
                  </a:lnTo>
                  <a:lnTo>
                    <a:pt x="3654" y="7283"/>
                  </a:lnTo>
                  <a:lnTo>
                    <a:pt x="3654" y="7283"/>
                  </a:lnTo>
                  <a:lnTo>
                    <a:pt x="4019" y="7258"/>
                  </a:lnTo>
                  <a:lnTo>
                    <a:pt x="4384" y="7210"/>
                  </a:lnTo>
                  <a:lnTo>
                    <a:pt x="4725" y="7112"/>
                  </a:lnTo>
                  <a:lnTo>
                    <a:pt x="5066" y="6990"/>
                  </a:lnTo>
                  <a:lnTo>
                    <a:pt x="5383" y="6844"/>
                  </a:lnTo>
                  <a:lnTo>
                    <a:pt x="5675" y="6650"/>
                  </a:lnTo>
                  <a:lnTo>
                    <a:pt x="5967" y="6455"/>
                  </a:lnTo>
                  <a:lnTo>
                    <a:pt x="6235" y="6211"/>
                  </a:lnTo>
                  <a:lnTo>
                    <a:pt x="6454" y="5943"/>
                  </a:lnTo>
                  <a:lnTo>
                    <a:pt x="6674" y="5675"/>
                  </a:lnTo>
                  <a:lnTo>
                    <a:pt x="6844" y="5383"/>
                  </a:lnTo>
                  <a:lnTo>
                    <a:pt x="7014" y="5066"/>
                  </a:lnTo>
                  <a:lnTo>
                    <a:pt x="7136" y="4725"/>
                  </a:lnTo>
                  <a:lnTo>
                    <a:pt x="7209" y="4360"/>
                  </a:lnTo>
                  <a:lnTo>
                    <a:pt x="7282" y="4019"/>
                  </a:lnTo>
                  <a:lnTo>
                    <a:pt x="7282" y="3629"/>
                  </a:lnTo>
                  <a:lnTo>
                    <a:pt x="7282" y="3629"/>
                  </a:lnTo>
                  <a:lnTo>
                    <a:pt x="7282" y="3386"/>
                  </a:lnTo>
                  <a:lnTo>
                    <a:pt x="7258" y="3167"/>
                  </a:lnTo>
                  <a:lnTo>
                    <a:pt x="7234" y="2923"/>
                  </a:lnTo>
                  <a:lnTo>
                    <a:pt x="7161" y="2704"/>
                  </a:lnTo>
                  <a:lnTo>
                    <a:pt x="7112" y="2485"/>
                  </a:lnTo>
                  <a:lnTo>
                    <a:pt x="7014" y="2266"/>
                  </a:lnTo>
                  <a:lnTo>
                    <a:pt x="6820" y="1852"/>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solidFill>
                  <a:schemeClr val="accent2"/>
                </a:solidFill>
              </a:endParaRPr>
            </a:p>
          </p:txBody>
        </p:sp>
        <p:sp>
          <p:nvSpPr>
            <p:cNvPr id="34" name="Shape 636">
              <a:extLst>
                <a:ext uri="{FF2B5EF4-FFF2-40B4-BE49-F238E27FC236}">
                  <a16:creationId xmlns:a16="http://schemas.microsoft.com/office/drawing/2014/main" id="{B909C533-5819-46B5-9B5D-EE88750598EE}"/>
                </a:ext>
              </a:extLst>
            </p:cNvPr>
            <p:cNvSpPr/>
            <p:nvPr/>
          </p:nvSpPr>
          <p:spPr>
            <a:xfrm>
              <a:off x="5971475" y="2001400"/>
              <a:ext cx="74925" cy="70675"/>
            </a:xfrm>
            <a:custGeom>
              <a:avLst/>
              <a:gdLst/>
              <a:ahLst/>
              <a:cxnLst/>
              <a:rect l="0" t="0" r="0" b="0"/>
              <a:pathLst>
                <a:path w="2997" h="2827" fill="none" extrusionOk="0">
                  <a:moveTo>
                    <a:pt x="1462" y="1"/>
                  </a:moveTo>
                  <a:lnTo>
                    <a:pt x="293" y="1170"/>
                  </a:lnTo>
                  <a:lnTo>
                    <a:pt x="293" y="1170"/>
                  </a:lnTo>
                  <a:lnTo>
                    <a:pt x="171" y="1316"/>
                  </a:lnTo>
                  <a:lnTo>
                    <a:pt x="74" y="1487"/>
                  </a:lnTo>
                  <a:lnTo>
                    <a:pt x="25" y="1657"/>
                  </a:lnTo>
                  <a:lnTo>
                    <a:pt x="1" y="1852"/>
                  </a:lnTo>
                  <a:lnTo>
                    <a:pt x="25" y="2047"/>
                  </a:lnTo>
                  <a:lnTo>
                    <a:pt x="74" y="2217"/>
                  </a:lnTo>
                  <a:lnTo>
                    <a:pt x="171" y="2388"/>
                  </a:lnTo>
                  <a:lnTo>
                    <a:pt x="293" y="2534"/>
                  </a:lnTo>
                  <a:lnTo>
                    <a:pt x="293" y="2534"/>
                  </a:lnTo>
                  <a:lnTo>
                    <a:pt x="439" y="2656"/>
                  </a:lnTo>
                  <a:lnTo>
                    <a:pt x="609" y="2753"/>
                  </a:lnTo>
                  <a:lnTo>
                    <a:pt x="804" y="2802"/>
                  </a:lnTo>
                  <a:lnTo>
                    <a:pt x="975" y="2826"/>
                  </a:lnTo>
                  <a:lnTo>
                    <a:pt x="975" y="2826"/>
                  </a:lnTo>
                  <a:lnTo>
                    <a:pt x="1170" y="2802"/>
                  </a:lnTo>
                  <a:lnTo>
                    <a:pt x="1340" y="2753"/>
                  </a:lnTo>
                  <a:lnTo>
                    <a:pt x="1511" y="2656"/>
                  </a:lnTo>
                  <a:lnTo>
                    <a:pt x="1681" y="2534"/>
                  </a:lnTo>
                  <a:lnTo>
                    <a:pt x="2850" y="1365"/>
                  </a:lnTo>
                  <a:lnTo>
                    <a:pt x="2850" y="1365"/>
                  </a:lnTo>
                  <a:lnTo>
                    <a:pt x="2996" y="1194"/>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solidFill>
                  <a:schemeClr val="accent2"/>
                </a:solidFill>
              </a:endParaRPr>
            </a:p>
          </p:txBody>
        </p:sp>
        <p:sp>
          <p:nvSpPr>
            <p:cNvPr id="35" name="Shape 637">
              <a:extLst>
                <a:ext uri="{FF2B5EF4-FFF2-40B4-BE49-F238E27FC236}">
                  <a16:creationId xmlns:a16="http://schemas.microsoft.com/office/drawing/2014/main" id="{B8E44603-02C8-45C3-AFCF-46EBC9134B2A}"/>
                </a:ext>
              </a:extLst>
            </p:cNvPr>
            <p:cNvSpPr/>
            <p:nvPr/>
          </p:nvSpPr>
          <p:spPr>
            <a:xfrm>
              <a:off x="6253375" y="2001400"/>
              <a:ext cx="74325" cy="70675"/>
            </a:xfrm>
            <a:custGeom>
              <a:avLst/>
              <a:gdLst/>
              <a:ahLst/>
              <a:cxnLst/>
              <a:rect l="0" t="0" r="0" b="0"/>
              <a:pathLst>
                <a:path w="2973" h="2827" fill="none" extrusionOk="0">
                  <a:moveTo>
                    <a:pt x="1" y="1194"/>
                  </a:moveTo>
                  <a:lnTo>
                    <a:pt x="1" y="1194"/>
                  </a:lnTo>
                  <a:lnTo>
                    <a:pt x="123" y="1365"/>
                  </a:lnTo>
                  <a:lnTo>
                    <a:pt x="1316" y="2534"/>
                  </a:lnTo>
                  <a:lnTo>
                    <a:pt x="1316" y="2534"/>
                  </a:lnTo>
                  <a:lnTo>
                    <a:pt x="1462" y="2656"/>
                  </a:lnTo>
                  <a:lnTo>
                    <a:pt x="1633" y="2753"/>
                  </a:lnTo>
                  <a:lnTo>
                    <a:pt x="1827" y="2802"/>
                  </a:lnTo>
                  <a:lnTo>
                    <a:pt x="1998" y="2826"/>
                  </a:lnTo>
                  <a:lnTo>
                    <a:pt x="1998" y="2826"/>
                  </a:lnTo>
                  <a:lnTo>
                    <a:pt x="2193" y="2802"/>
                  </a:lnTo>
                  <a:lnTo>
                    <a:pt x="2363" y="2753"/>
                  </a:lnTo>
                  <a:lnTo>
                    <a:pt x="2534" y="2656"/>
                  </a:lnTo>
                  <a:lnTo>
                    <a:pt x="2704" y="2534"/>
                  </a:lnTo>
                  <a:lnTo>
                    <a:pt x="2704" y="2534"/>
                  </a:lnTo>
                  <a:lnTo>
                    <a:pt x="2826" y="2388"/>
                  </a:lnTo>
                  <a:lnTo>
                    <a:pt x="2923" y="2217"/>
                  </a:lnTo>
                  <a:lnTo>
                    <a:pt x="2972" y="2047"/>
                  </a:lnTo>
                  <a:lnTo>
                    <a:pt x="2972" y="1852"/>
                  </a:lnTo>
                  <a:lnTo>
                    <a:pt x="2972" y="1657"/>
                  </a:lnTo>
                  <a:lnTo>
                    <a:pt x="2923" y="1487"/>
                  </a:lnTo>
                  <a:lnTo>
                    <a:pt x="2826" y="1316"/>
                  </a:lnTo>
                  <a:lnTo>
                    <a:pt x="2704" y="1170"/>
                  </a:lnTo>
                  <a:lnTo>
                    <a:pt x="1535" y="1"/>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solidFill>
                  <a:schemeClr val="accent2"/>
                </a:solidFill>
              </a:endParaRPr>
            </a:p>
          </p:txBody>
        </p:sp>
        <p:sp>
          <p:nvSpPr>
            <p:cNvPr id="36" name="Shape 638">
              <a:extLst>
                <a:ext uri="{FF2B5EF4-FFF2-40B4-BE49-F238E27FC236}">
                  <a16:creationId xmlns:a16="http://schemas.microsoft.com/office/drawing/2014/main" id="{F10FA17C-5DE5-44AB-81DB-C83C2A648EC9}"/>
                </a:ext>
              </a:extLst>
            </p:cNvPr>
            <p:cNvSpPr/>
            <p:nvPr/>
          </p:nvSpPr>
          <p:spPr>
            <a:xfrm>
              <a:off x="6137700" y="1623900"/>
              <a:ext cx="250875" cy="255150"/>
            </a:xfrm>
            <a:custGeom>
              <a:avLst/>
              <a:gdLst/>
              <a:ahLst/>
              <a:cxnLst/>
              <a:rect l="0" t="0" r="0" b="0"/>
              <a:pathLst>
                <a:path w="10035" h="10206" fill="none" extrusionOk="0">
                  <a:moveTo>
                    <a:pt x="9718" y="2412"/>
                  </a:moveTo>
                  <a:lnTo>
                    <a:pt x="8671" y="2217"/>
                  </a:lnTo>
                  <a:lnTo>
                    <a:pt x="9694" y="1194"/>
                  </a:lnTo>
                  <a:lnTo>
                    <a:pt x="9694" y="1194"/>
                  </a:lnTo>
                  <a:lnTo>
                    <a:pt x="9767" y="1121"/>
                  </a:lnTo>
                  <a:lnTo>
                    <a:pt x="9815" y="1024"/>
                  </a:lnTo>
                  <a:lnTo>
                    <a:pt x="9840" y="951"/>
                  </a:lnTo>
                  <a:lnTo>
                    <a:pt x="9840" y="853"/>
                  </a:lnTo>
                  <a:lnTo>
                    <a:pt x="9840" y="756"/>
                  </a:lnTo>
                  <a:lnTo>
                    <a:pt x="9815" y="658"/>
                  </a:lnTo>
                  <a:lnTo>
                    <a:pt x="9767" y="585"/>
                  </a:lnTo>
                  <a:lnTo>
                    <a:pt x="9694" y="512"/>
                  </a:lnTo>
                  <a:lnTo>
                    <a:pt x="9694" y="512"/>
                  </a:lnTo>
                  <a:lnTo>
                    <a:pt x="9621" y="439"/>
                  </a:lnTo>
                  <a:lnTo>
                    <a:pt x="9548" y="391"/>
                  </a:lnTo>
                  <a:lnTo>
                    <a:pt x="9450" y="366"/>
                  </a:lnTo>
                  <a:lnTo>
                    <a:pt x="9353" y="366"/>
                  </a:lnTo>
                  <a:lnTo>
                    <a:pt x="9255" y="366"/>
                  </a:lnTo>
                  <a:lnTo>
                    <a:pt x="9182" y="391"/>
                  </a:lnTo>
                  <a:lnTo>
                    <a:pt x="9085" y="439"/>
                  </a:lnTo>
                  <a:lnTo>
                    <a:pt x="9012" y="512"/>
                  </a:lnTo>
                  <a:lnTo>
                    <a:pt x="7867" y="1657"/>
                  </a:lnTo>
                  <a:lnTo>
                    <a:pt x="7867" y="1657"/>
                  </a:lnTo>
                  <a:lnTo>
                    <a:pt x="7818" y="1487"/>
                  </a:lnTo>
                  <a:lnTo>
                    <a:pt x="7599" y="317"/>
                  </a:lnTo>
                  <a:lnTo>
                    <a:pt x="7599" y="317"/>
                  </a:lnTo>
                  <a:lnTo>
                    <a:pt x="7575" y="196"/>
                  </a:lnTo>
                  <a:lnTo>
                    <a:pt x="7526" y="98"/>
                  </a:lnTo>
                  <a:lnTo>
                    <a:pt x="7477" y="50"/>
                  </a:lnTo>
                  <a:lnTo>
                    <a:pt x="7404" y="1"/>
                  </a:lnTo>
                  <a:lnTo>
                    <a:pt x="7331" y="1"/>
                  </a:lnTo>
                  <a:lnTo>
                    <a:pt x="7234" y="25"/>
                  </a:lnTo>
                  <a:lnTo>
                    <a:pt x="7161" y="74"/>
                  </a:lnTo>
                  <a:lnTo>
                    <a:pt x="7063" y="147"/>
                  </a:lnTo>
                  <a:lnTo>
                    <a:pt x="5432" y="1754"/>
                  </a:lnTo>
                  <a:lnTo>
                    <a:pt x="5432" y="1754"/>
                  </a:lnTo>
                  <a:lnTo>
                    <a:pt x="5358" y="1852"/>
                  </a:lnTo>
                  <a:lnTo>
                    <a:pt x="5285" y="1974"/>
                  </a:lnTo>
                  <a:lnTo>
                    <a:pt x="5212" y="2120"/>
                  </a:lnTo>
                  <a:lnTo>
                    <a:pt x="5164" y="2242"/>
                  </a:lnTo>
                  <a:lnTo>
                    <a:pt x="5139" y="2388"/>
                  </a:lnTo>
                  <a:lnTo>
                    <a:pt x="5115" y="2534"/>
                  </a:lnTo>
                  <a:lnTo>
                    <a:pt x="5115" y="2680"/>
                  </a:lnTo>
                  <a:lnTo>
                    <a:pt x="5115" y="2802"/>
                  </a:lnTo>
                  <a:lnTo>
                    <a:pt x="5334" y="3971"/>
                  </a:lnTo>
                  <a:lnTo>
                    <a:pt x="5334" y="3971"/>
                  </a:lnTo>
                  <a:lnTo>
                    <a:pt x="5383" y="4141"/>
                  </a:lnTo>
                  <a:lnTo>
                    <a:pt x="147" y="9378"/>
                  </a:lnTo>
                  <a:lnTo>
                    <a:pt x="147" y="9378"/>
                  </a:lnTo>
                  <a:lnTo>
                    <a:pt x="73" y="9451"/>
                  </a:lnTo>
                  <a:lnTo>
                    <a:pt x="25" y="9548"/>
                  </a:lnTo>
                  <a:lnTo>
                    <a:pt x="0" y="9645"/>
                  </a:lnTo>
                  <a:lnTo>
                    <a:pt x="0" y="9718"/>
                  </a:lnTo>
                  <a:lnTo>
                    <a:pt x="0" y="9816"/>
                  </a:lnTo>
                  <a:lnTo>
                    <a:pt x="25" y="9913"/>
                  </a:lnTo>
                  <a:lnTo>
                    <a:pt x="73" y="9986"/>
                  </a:lnTo>
                  <a:lnTo>
                    <a:pt x="147" y="10059"/>
                  </a:lnTo>
                  <a:lnTo>
                    <a:pt x="147" y="10059"/>
                  </a:lnTo>
                  <a:lnTo>
                    <a:pt x="220" y="10133"/>
                  </a:lnTo>
                  <a:lnTo>
                    <a:pt x="293" y="10181"/>
                  </a:lnTo>
                  <a:lnTo>
                    <a:pt x="390" y="10206"/>
                  </a:lnTo>
                  <a:lnTo>
                    <a:pt x="488" y="10206"/>
                  </a:lnTo>
                  <a:lnTo>
                    <a:pt x="488" y="10206"/>
                  </a:lnTo>
                  <a:lnTo>
                    <a:pt x="585" y="10206"/>
                  </a:lnTo>
                  <a:lnTo>
                    <a:pt x="658" y="10181"/>
                  </a:lnTo>
                  <a:lnTo>
                    <a:pt x="755" y="10133"/>
                  </a:lnTo>
                  <a:lnTo>
                    <a:pt x="828" y="10059"/>
                  </a:lnTo>
                  <a:lnTo>
                    <a:pt x="6187" y="4726"/>
                  </a:lnTo>
                  <a:lnTo>
                    <a:pt x="7234" y="4896"/>
                  </a:lnTo>
                  <a:lnTo>
                    <a:pt x="7234" y="4896"/>
                  </a:lnTo>
                  <a:lnTo>
                    <a:pt x="7356" y="4921"/>
                  </a:lnTo>
                  <a:lnTo>
                    <a:pt x="7502" y="4921"/>
                  </a:lnTo>
                  <a:lnTo>
                    <a:pt x="7624" y="4896"/>
                  </a:lnTo>
                  <a:lnTo>
                    <a:pt x="7770" y="4848"/>
                  </a:lnTo>
                  <a:lnTo>
                    <a:pt x="7916" y="4799"/>
                  </a:lnTo>
                  <a:lnTo>
                    <a:pt x="8038" y="4750"/>
                  </a:lnTo>
                  <a:lnTo>
                    <a:pt x="8159" y="4677"/>
                  </a:lnTo>
                  <a:lnTo>
                    <a:pt x="8257" y="4580"/>
                  </a:lnTo>
                  <a:lnTo>
                    <a:pt x="9889" y="2948"/>
                  </a:lnTo>
                  <a:lnTo>
                    <a:pt x="9889" y="2948"/>
                  </a:lnTo>
                  <a:lnTo>
                    <a:pt x="9962" y="2875"/>
                  </a:lnTo>
                  <a:lnTo>
                    <a:pt x="10010" y="2777"/>
                  </a:lnTo>
                  <a:lnTo>
                    <a:pt x="10035" y="2704"/>
                  </a:lnTo>
                  <a:lnTo>
                    <a:pt x="10010" y="2607"/>
                  </a:lnTo>
                  <a:lnTo>
                    <a:pt x="9986" y="2558"/>
                  </a:lnTo>
                  <a:lnTo>
                    <a:pt x="9913" y="2485"/>
                  </a:lnTo>
                  <a:lnTo>
                    <a:pt x="9815" y="2436"/>
                  </a:lnTo>
                  <a:lnTo>
                    <a:pt x="9718" y="2412"/>
                  </a:lnTo>
                  <a:lnTo>
                    <a:pt x="9718" y="2412"/>
                  </a:lnTo>
                  <a:close/>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dirty="0">
                <a:solidFill>
                  <a:schemeClr val="accent2"/>
                </a:solidFill>
              </a:endParaRPr>
            </a:p>
          </p:txBody>
        </p:sp>
      </p:grpSp>
      <p:sp>
        <p:nvSpPr>
          <p:cNvPr id="27" name="مستطيل مستدير الزوايا 5">
            <a:hlinkClick r:id="rId3" action="ppaction://hlinksldjump"/>
            <a:extLst>
              <a:ext uri="{FF2B5EF4-FFF2-40B4-BE49-F238E27FC236}">
                <a16:creationId xmlns:a16="http://schemas.microsoft.com/office/drawing/2014/main" id="{D466B943-7A06-4ADB-8B37-06D4C56A4898}"/>
              </a:ext>
            </a:extLst>
          </p:cNvPr>
          <p:cNvSpPr/>
          <p:nvPr/>
        </p:nvSpPr>
        <p:spPr>
          <a:xfrm>
            <a:off x="9838921" y="2091018"/>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400" dirty="0">
                <a:solidFill>
                  <a:srgbClr val="3F5378"/>
                </a:solidFill>
                <a:latin typeface="Arial Black" panose="020B0A04020102020204" pitchFamily="34" charset="0"/>
                <a:cs typeface="PT Bold Heading" panose="02010400000000000000" pitchFamily="2" charset="-78"/>
              </a:rPr>
              <a:t>INITIATION ACTIVITY </a:t>
            </a:r>
            <a:endParaRPr lang="ar-BH" sz="1400" dirty="0">
              <a:solidFill>
                <a:srgbClr val="3F5378"/>
              </a:solidFill>
              <a:latin typeface="Arial Black" panose="020B0A04020102020204" pitchFamily="34" charset="0"/>
              <a:cs typeface="PT Bold Heading" panose="02010400000000000000" pitchFamily="2" charset="-78"/>
            </a:endParaRPr>
          </a:p>
        </p:txBody>
      </p:sp>
      <p:sp>
        <p:nvSpPr>
          <p:cNvPr id="37" name="مستطيل مستدير الزوايا 11">
            <a:hlinkClick r:id="rId3" action="ppaction://hlinksldjump"/>
            <a:extLst>
              <a:ext uri="{FF2B5EF4-FFF2-40B4-BE49-F238E27FC236}">
                <a16:creationId xmlns:a16="http://schemas.microsoft.com/office/drawing/2014/main" id="{23D3EE09-8411-4223-ABFE-66C8968A89D0}"/>
              </a:ext>
            </a:extLst>
          </p:cNvPr>
          <p:cNvSpPr/>
          <p:nvPr/>
        </p:nvSpPr>
        <p:spPr>
          <a:xfrm>
            <a:off x="9875904" y="3040038"/>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600" dirty="0">
                <a:solidFill>
                  <a:srgbClr val="3F5378"/>
                </a:solidFill>
                <a:latin typeface="Arial Black" panose="020B0A04020102020204" pitchFamily="34" charset="0"/>
                <a:cs typeface="PT Bold Heading" panose="02010400000000000000" pitchFamily="2" charset="-78"/>
              </a:rPr>
              <a:t>OBJECTIVE 1</a:t>
            </a:r>
            <a:r>
              <a:rPr lang="ar-SA" sz="1600" dirty="0">
                <a:solidFill>
                  <a:srgbClr val="3F5378"/>
                </a:solidFill>
                <a:latin typeface="Arial Black" panose="020B0A04020102020204" pitchFamily="34" charset="0"/>
                <a:cs typeface="PT Bold Heading" panose="02010400000000000000" pitchFamily="2" charset="-78"/>
              </a:rPr>
              <a:t>    </a:t>
            </a:r>
            <a:endParaRPr lang="ar-BH" sz="1600" dirty="0">
              <a:solidFill>
                <a:srgbClr val="3F5378"/>
              </a:solidFill>
              <a:latin typeface="Arial Black" panose="020B0A04020102020204" pitchFamily="34" charset="0"/>
              <a:cs typeface="PT Bold Heading" panose="02010400000000000000" pitchFamily="2" charset="-78"/>
            </a:endParaRPr>
          </a:p>
        </p:txBody>
      </p:sp>
      <p:sp>
        <p:nvSpPr>
          <p:cNvPr id="38" name="مستطيل مستدير الزوايا 12">
            <a:hlinkClick r:id="" action="ppaction://noaction"/>
            <a:extLst>
              <a:ext uri="{FF2B5EF4-FFF2-40B4-BE49-F238E27FC236}">
                <a16:creationId xmlns:a16="http://schemas.microsoft.com/office/drawing/2014/main" id="{C35558C1-9FDC-49BD-A8F5-9241D1C65BC7}"/>
              </a:ext>
            </a:extLst>
          </p:cNvPr>
          <p:cNvSpPr/>
          <p:nvPr/>
        </p:nvSpPr>
        <p:spPr>
          <a:xfrm>
            <a:off x="9857413" y="3911126"/>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600" dirty="0">
                <a:solidFill>
                  <a:srgbClr val="3F5378"/>
                </a:solidFill>
                <a:latin typeface="Arial Black" panose="020B0A04020102020204" pitchFamily="34" charset="0"/>
                <a:cs typeface="PT Bold Heading" panose="02010400000000000000" pitchFamily="2" charset="-78"/>
              </a:rPr>
              <a:t>OBJECTIVE 2</a:t>
            </a:r>
            <a:r>
              <a:rPr lang="ar-SA" sz="1600" dirty="0">
                <a:solidFill>
                  <a:srgbClr val="3F5378"/>
                </a:solidFill>
                <a:latin typeface="Arial Black" panose="020B0A04020102020204" pitchFamily="34" charset="0"/>
                <a:cs typeface="PT Bold Heading" panose="02010400000000000000" pitchFamily="2" charset="-78"/>
              </a:rPr>
              <a:t>    </a:t>
            </a:r>
            <a:endParaRPr lang="ar-BH" sz="1600" dirty="0">
              <a:solidFill>
                <a:srgbClr val="3F5378"/>
              </a:solidFill>
              <a:latin typeface="Arial Black" panose="020B0A04020102020204" pitchFamily="34" charset="0"/>
              <a:cs typeface="PT Bold Heading" panose="02010400000000000000" pitchFamily="2" charset="-78"/>
            </a:endParaRPr>
          </a:p>
        </p:txBody>
      </p:sp>
      <p:sp>
        <p:nvSpPr>
          <p:cNvPr id="40" name="مستطيل مستدير الزوايا 17">
            <a:hlinkClick r:id="" action="ppaction://noaction"/>
            <a:extLst>
              <a:ext uri="{FF2B5EF4-FFF2-40B4-BE49-F238E27FC236}">
                <a16:creationId xmlns:a16="http://schemas.microsoft.com/office/drawing/2014/main" id="{5073015B-1E83-4FE7-BF02-65CBBB9E092C}"/>
              </a:ext>
            </a:extLst>
          </p:cNvPr>
          <p:cNvSpPr/>
          <p:nvPr/>
        </p:nvSpPr>
        <p:spPr>
          <a:xfrm>
            <a:off x="9857412" y="5466308"/>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400" dirty="0">
                <a:solidFill>
                  <a:srgbClr val="3F5378"/>
                </a:solidFill>
                <a:latin typeface="Arial Black" panose="020B0A04020102020204" pitchFamily="34" charset="0"/>
                <a:cs typeface="PT Bold Heading" panose="02010400000000000000" pitchFamily="2" charset="-78"/>
              </a:rPr>
              <a:t>FINAL EVALUATION</a:t>
            </a:r>
            <a:endParaRPr lang="ar-BH" sz="1400" dirty="0">
              <a:solidFill>
                <a:srgbClr val="3F5378"/>
              </a:solidFill>
              <a:latin typeface="Arial Black" panose="020B0A04020102020204" pitchFamily="34" charset="0"/>
              <a:cs typeface="PT Bold Heading" panose="02010400000000000000" pitchFamily="2" charset="-78"/>
            </a:endParaRPr>
          </a:p>
        </p:txBody>
      </p:sp>
      <p:sp>
        <p:nvSpPr>
          <p:cNvPr id="8" name="Rectangle 6">
            <a:extLst>
              <a:ext uri="{FF2B5EF4-FFF2-40B4-BE49-F238E27FC236}">
                <a16:creationId xmlns:a16="http://schemas.microsoft.com/office/drawing/2014/main" id="{604B2B2F-9411-AA9E-A604-4EBD15F18989}"/>
              </a:ext>
            </a:extLst>
          </p:cNvPr>
          <p:cNvSpPr/>
          <p:nvPr/>
        </p:nvSpPr>
        <p:spPr>
          <a:xfrm>
            <a:off x="1248409" y="416917"/>
            <a:ext cx="8120766" cy="831125"/>
          </a:xfrm>
          <a:prstGeom prst="rect">
            <a:avLst/>
          </a:prstGeom>
          <a:solidFill>
            <a:schemeClr val="accent1">
              <a:lumMod val="5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a:spAutoFit/>
          </a:bodyPr>
          <a:lstStyle/>
          <a:p>
            <a:pPr marL="342900" marR="0" lvl="0" indent="-342900" algn="just" rtl="0">
              <a:lnSpc>
                <a:spcPct val="200000"/>
              </a:lnSpc>
              <a:spcBef>
                <a:spcPts val="0"/>
              </a:spcBef>
              <a:spcAft>
                <a:spcPts val="800"/>
              </a:spcAft>
              <a:buClr>
                <a:srgbClr val="FFFFFF"/>
              </a:buClr>
              <a:buSzPts val="1100"/>
              <a:buFont typeface="Times New Roman" panose="02020603050405020304" pitchFamily="18" charset="0"/>
              <a:buChar char="►"/>
            </a:pPr>
            <a:r>
              <a:rPr lang="en-US" sz="2800" b="1" dirty="0">
                <a:solidFill>
                  <a:srgbClr val="FFFF00"/>
                </a:solidFill>
                <a:effectLst/>
                <a:uFill>
                  <a:solidFill>
                    <a:srgbClr val="5B9BD5"/>
                  </a:solidFill>
                </a:uFill>
                <a:latin typeface="Times New Roman" panose="02020603050405020304" pitchFamily="18" charset="0"/>
                <a:ea typeface="Calibri" panose="020F0502020204030204" pitchFamily="34" charset="0"/>
                <a:cs typeface="Arial" panose="020B0604020202020204" pitchFamily="34" charset="0"/>
              </a:rPr>
              <a:t>The calculation and analyze profitability ratios.</a:t>
            </a:r>
            <a:endParaRPr lang="en-US" sz="2800" b="1" dirty="0">
              <a:solidFill>
                <a:srgbClr val="FFFF00"/>
              </a:solidFill>
              <a:effectLst/>
              <a:uFill>
                <a:solidFill>
                  <a:srgbClr val="5B9BD5"/>
                </a:solidFill>
              </a:uFill>
              <a:latin typeface="Calibri" panose="020F0502020204030204" pitchFamily="34" charset="0"/>
              <a:ea typeface="Calibri" panose="020F0502020204030204" pitchFamily="34" charset="0"/>
              <a:cs typeface="Arial" panose="020B0604020202020204" pitchFamily="34" charset="0"/>
            </a:endParaRPr>
          </a:p>
        </p:txBody>
      </p:sp>
      <p:sp>
        <p:nvSpPr>
          <p:cNvPr id="3" name="مستطيل مستدير الزوايا 11">
            <a:hlinkClick r:id="rId3" action="ppaction://hlinksldjump"/>
            <a:extLst>
              <a:ext uri="{FF2B5EF4-FFF2-40B4-BE49-F238E27FC236}">
                <a16:creationId xmlns:a16="http://schemas.microsoft.com/office/drawing/2014/main" id="{936223CE-E6D3-2F2E-F333-493B663A92CF}"/>
              </a:ext>
            </a:extLst>
          </p:cNvPr>
          <p:cNvSpPr/>
          <p:nvPr/>
        </p:nvSpPr>
        <p:spPr>
          <a:xfrm>
            <a:off x="9875904" y="4632194"/>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600" dirty="0">
                <a:solidFill>
                  <a:srgbClr val="3F5378"/>
                </a:solidFill>
                <a:latin typeface="Arial Black" panose="020B0A04020102020204" pitchFamily="34" charset="0"/>
                <a:cs typeface="PT Bold Heading" panose="02010400000000000000" pitchFamily="2" charset="-78"/>
              </a:rPr>
              <a:t>OBJECTIVE 3</a:t>
            </a:r>
            <a:r>
              <a:rPr lang="ar-SA" sz="1600" dirty="0">
                <a:solidFill>
                  <a:srgbClr val="3F5378"/>
                </a:solidFill>
                <a:latin typeface="Arial Black" panose="020B0A04020102020204" pitchFamily="34" charset="0"/>
                <a:cs typeface="PT Bold Heading" panose="02010400000000000000" pitchFamily="2" charset="-78"/>
              </a:rPr>
              <a:t>    </a:t>
            </a:r>
            <a:endParaRPr lang="ar-BH" sz="1600" dirty="0">
              <a:solidFill>
                <a:srgbClr val="3F5378"/>
              </a:solidFill>
              <a:latin typeface="Arial Black" panose="020B0A04020102020204" pitchFamily="34" charset="0"/>
              <a:cs typeface="PT Bold Heading" panose="02010400000000000000" pitchFamily="2" charset="-78"/>
            </a:endParaRPr>
          </a:p>
        </p:txBody>
      </p:sp>
      <p:sp>
        <p:nvSpPr>
          <p:cNvPr id="4" name="Text Box 44">
            <a:extLst>
              <a:ext uri="{FF2B5EF4-FFF2-40B4-BE49-F238E27FC236}">
                <a16:creationId xmlns:a16="http://schemas.microsoft.com/office/drawing/2014/main" id="{C52DF4D4-CC6D-1590-1BE9-8C404B01A394}"/>
              </a:ext>
            </a:extLst>
          </p:cNvPr>
          <p:cNvSpPr txBox="1">
            <a:spLocks noChangeArrowheads="1" noChangeShapeType="1" noTextEdit="1"/>
          </p:cNvSpPr>
          <p:nvPr/>
        </p:nvSpPr>
        <p:spPr bwMode="auto">
          <a:xfrm>
            <a:off x="492878" y="1917688"/>
            <a:ext cx="2238375" cy="361950"/>
          </a:xfrm>
          <a:prstGeom prst="rect">
            <a:avLst/>
          </a:prstGeom>
          <a:extLst>
            <a:ext uri="{AF507438-7753-43E0-B8FC-AC1667EBCBE1}">
              <a14:hiddenEffects xmlns:a14="http://schemas.microsoft.com/office/drawing/2010/main">
                <a:effectLst/>
              </a14:hiddenEffects>
            </a:ext>
          </a:extLst>
        </p:spPr>
        <p:txBody>
          <a:bodyPr wrap="square" numCol="1" fromWordArt="1">
            <a:prstTxWarp prst="textPlain">
              <a:avLst>
                <a:gd name="adj" fmla="val 50000"/>
              </a:avLst>
            </a:prstTxWarp>
            <a:noAutofit/>
          </a:bodyPr>
          <a:lstStyle/>
          <a:p>
            <a:pPr marL="0" marR="0">
              <a:spcBef>
                <a:spcPts val="0"/>
              </a:spcBef>
              <a:spcAft>
                <a:spcPts val="0"/>
              </a:spcAft>
            </a:pPr>
            <a:r>
              <a:rPr lang="en-US" sz="1200" dirty="0">
                <a:ln w="9525" cap="flat" cmpd="sng" algn="ctr">
                  <a:solidFill>
                    <a:srgbClr val="FF0000"/>
                  </a:solidFill>
                  <a:prstDash val="solid"/>
                  <a:round/>
                </a:ln>
                <a:solidFill>
                  <a:srgbClr val="FF0000"/>
                </a:solidFill>
                <a:effectLst/>
                <a:latin typeface="Arial Black" panose="020B0A04020102020204" pitchFamily="34" charset="0"/>
                <a:ea typeface="Times New Roman" panose="02020603050405020304" pitchFamily="18" charset="0"/>
              </a:rPr>
              <a:t>5-2 : Profitability Ratios</a:t>
            </a:r>
            <a:r>
              <a:rPr lang="en-US" sz="1300" dirty="0">
                <a:solidFill>
                  <a:srgbClr val="FF0000"/>
                </a:solidFill>
                <a:effectLst/>
                <a:latin typeface="Andalus" panose="02020603050405020304" pitchFamily="18" charset="-78"/>
                <a:ea typeface="Times New Roman" panose="02020603050405020304" pitchFamily="18" charset="0"/>
              </a:rPr>
              <a:t> </a:t>
            </a:r>
            <a:endParaRPr lang="en-US" sz="1200" dirty="0">
              <a:effectLst/>
              <a:latin typeface="Times New Roman" panose="02020603050405020304" pitchFamily="18" charset="0"/>
              <a:ea typeface="Times New Roman" panose="02020603050405020304" pitchFamily="18" charset="0"/>
            </a:endParaRPr>
          </a:p>
        </p:txBody>
      </p:sp>
      <p:grpSp>
        <p:nvGrpSpPr>
          <p:cNvPr id="14" name="Group 13">
            <a:extLst>
              <a:ext uri="{FF2B5EF4-FFF2-40B4-BE49-F238E27FC236}">
                <a16:creationId xmlns:a16="http://schemas.microsoft.com/office/drawing/2014/main" id="{1659CA91-60C9-84DF-447C-CD72B1715180}"/>
              </a:ext>
            </a:extLst>
          </p:cNvPr>
          <p:cNvGrpSpPr/>
          <p:nvPr/>
        </p:nvGrpSpPr>
        <p:grpSpPr>
          <a:xfrm>
            <a:off x="7003518" y="4608553"/>
            <a:ext cx="2752725" cy="1895478"/>
            <a:chOff x="0" y="0"/>
            <a:chExt cx="3324239" cy="3444545"/>
          </a:xfrm>
        </p:grpSpPr>
        <p:sp>
          <p:nvSpPr>
            <p:cNvPr id="15" name="Freeform 1052">
              <a:extLst>
                <a:ext uri="{FF2B5EF4-FFF2-40B4-BE49-F238E27FC236}">
                  <a16:creationId xmlns:a16="http://schemas.microsoft.com/office/drawing/2014/main" id="{AE34F12C-B9ED-2C9E-662F-BBB05876DF55}"/>
                </a:ext>
              </a:extLst>
            </p:cNvPr>
            <p:cNvSpPr/>
            <p:nvPr/>
          </p:nvSpPr>
          <p:spPr>
            <a:xfrm>
              <a:off x="85680" y="1657440"/>
              <a:ext cx="1581119" cy="1333440"/>
            </a:xfrm>
            <a:custGeom>
              <a:avLst/>
              <a:gdLst>
                <a:gd name="f0" fmla="val 0"/>
                <a:gd name="f1" fmla="val 166"/>
                <a:gd name="f2" fmla="val 140"/>
                <a:gd name="f3" fmla="val 54"/>
                <a:gd name="f4" fmla="val 12"/>
                <a:gd name="f5" fmla="val 89"/>
                <a:gd name="f6" fmla="val 34"/>
                <a:gd name="f7" fmla="val 119"/>
                <a:gd name="f8" fmla="val 64"/>
              </a:gdLst>
              <a:ahLst/>
              <a:cxnLst>
                <a:cxn ang="3cd4">
                  <a:pos x="hc" y="t"/>
                </a:cxn>
                <a:cxn ang="0">
                  <a:pos x="r" y="vc"/>
                </a:cxn>
                <a:cxn ang="cd4">
                  <a:pos x="hc" y="b"/>
                </a:cxn>
                <a:cxn ang="cd2">
                  <a:pos x="l" y="vc"/>
                </a:cxn>
              </a:cxnLst>
              <a:rect l="l" t="t" r="r" b="b"/>
              <a:pathLst>
                <a:path w="166" h="140">
                  <a:moveTo>
                    <a:pt x="f0" y="f3"/>
                  </a:moveTo>
                  <a:cubicBezTo>
                    <a:pt x="f4" y="f5"/>
                    <a:pt x="f6" y="f7"/>
                    <a:pt x="f8" y="f2"/>
                  </a:cubicBezTo>
                  <a:lnTo>
                    <a:pt x="f1" y="f0"/>
                  </a:lnTo>
                  <a:lnTo>
                    <a:pt x="f0" y="f3"/>
                  </a:lnTo>
                  <a:close/>
                </a:path>
              </a:pathLst>
            </a:custGeom>
            <a:solidFill>
              <a:srgbClr val="0085B2"/>
            </a:solidFill>
            <a:ln w="3240">
              <a:solidFill>
                <a:srgbClr val="FFFFFF"/>
              </a:solidFill>
              <a:prstDash val="solid"/>
              <a:round/>
            </a:ln>
          </p:spPr>
          <p:txBody>
            <a:bodyPr vert="horz" wrap="square" lIns="91440" tIns="45720" rIns="91440" bIns="45720" anchor="t" anchorCtr="0" compatLnSpc="0">
              <a:noAutofit/>
            </a:bodyPr>
            <a:lstStyle/>
            <a:p>
              <a:endParaRPr lang="en-US"/>
            </a:p>
          </p:txBody>
        </p:sp>
        <p:sp>
          <p:nvSpPr>
            <p:cNvPr id="16" name="Freeform 1070">
              <a:extLst>
                <a:ext uri="{FF2B5EF4-FFF2-40B4-BE49-F238E27FC236}">
                  <a16:creationId xmlns:a16="http://schemas.microsoft.com/office/drawing/2014/main" id="{53CB03E5-5185-670E-E489-1CE7F9483EF0}"/>
                </a:ext>
              </a:extLst>
            </p:cNvPr>
            <p:cNvSpPr/>
            <p:nvPr/>
          </p:nvSpPr>
          <p:spPr>
            <a:xfrm>
              <a:off x="0" y="1133280"/>
              <a:ext cx="1666800" cy="1038240"/>
            </a:xfrm>
            <a:custGeom>
              <a:avLst/>
              <a:gdLst>
                <a:gd name="f0" fmla="val 0"/>
                <a:gd name="f1" fmla="val 175"/>
                <a:gd name="f2" fmla="val 109"/>
                <a:gd name="f3" fmla="val 9"/>
                <a:gd name="f4" fmla="val 3"/>
                <a:gd name="f5" fmla="val 18"/>
                <a:gd name="f6" fmla="val 1"/>
                <a:gd name="f7" fmla="val 36"/>
                <a:gd name="f8" fmla="val 54"/>
                <a:gd name="f9" fmla="val 73"/>
                <a:gd name="f10" fmla="val 91"/>
                <a:gd name="f11" fmla="val 55"/>
              </a:gdLst>
              <a:ahLst/>
              <a:cxnLst>
                <a:cxn ang="3cd4">
                  <a:pos x="hc" y="t"/>
                </a:cxn>
                <a:cxn ang="0">
                  <a:pos x="r" y="vc"/>
                </a:cxn>
                <a:cxn ang="cd4">
                  <a:pos x="hc" y="b"/>
                </a:cxn>
                <a:cxn ang="cd2">
                  <a:pos x="l" y="vc"/>
                </a:cxn>
              </a:cxnLst>
              <a:rect l="l" t="t" r="r" b="b"/>
              <a:pathLst>
                <a:path w="175" h="109">
                  <a:moveTo>
                    <a:pt x="f3" y="f0"/>
                  </a:moveTo>
                  <a:cubicBezTo>
                    <a:pt x="f4" y="f5"/>
                    <a:pt x="f6" y="f7"/>
                    <a:pt x="f6" y="f8"/>
                  </a:cubicBezTo>
                  <a:cubicBezTo>
                    <a:pt x="f0" y="f9"/>
                    <a:pt x="f4" y="f10"/>
                    <a:pt x="f3" y="f2"/>
                  </a:cubicBezTo>
                  <a:lnTo>
                    <a:pt x="f1" y="f11"/>
                  </a:lnTo>
                  <a:lnTo>
                    <a:pt x="f3" y="f0"/>
                  </a:lnTo>
                  <a:close/>
                </a:path>
              </a:pathLst>
            </a:custGeom>
            <a:solidFill>
              <a:srgbClr val="0085B2"/>
            </a:solidFill>
            <a:ln w="3240">
              <a:solidFill>
                <a:srgbClr val="FFFFFF"/>
              </a:solidFill>
              <a:prstDash val="solid"/>
              <a:round/>
            </a:ln>
          </p:spPr>
          <p:txBody>
            <a:bodyPr vert="horz" wrap="square" lIns="91440" tIns="45720" rIns="91440" bIns="45720" anchor="t" anchorCtr="0" compatLnSpc="0">
              <a:noAutofit/>
            </a:bodyPr>
            <a:lstStyle/>
            <a:p>
              <a:endParaRPr lang="en-US"/>
            </a:p>
          </p:txBody>
        </p:sp>
        <p:sp>
          <p:nvSpPr>
            <p:cNvPr id="17" name="Freeform 1074">
              <a:extLst>
                <a:ext uri="{FF2B5EF4-FFF2-40B4-BE49-F238E27FC236}">
                  <a16:creationId xmlns:a16="http://schemas.microsoft.com/office/drawing/2014/main" id="{64ACD0C9-1415-F746-CD9A-6F3FBF1CD2BE}"/>
                </a:ext>
              </a:extLst>
            </p:cNvPr>
            <p:cNvSpPr/>
            <p:nvPr/>
          </p:nvSpPr>
          <p:spPr>
            <a:xfrm>
              <a:off x="85680" y="314279"/>
              <a:ext cx="1581119" cy="1343160"/>
            </a:xfrm>
            <a:custGeom>
              <a:avLst/>
              <a:gdLst>
                <a:gd name="f0" fmla="val 0"/>
                <a:gd name="f1" fmla="val 166"/>
                <a:gd name="f2" fmla="val 141"/>
                <a:gd name="f3" fmla="val 64"/>
                <a:gd name="f4" fmla="val 34"/>
                <a:gd name="f5" fmla="val 21"/>
                <a:gd name="f6" fmla="val 12"/>
                <a:gd name="f7" fmla="val 51"/>
                <a:gd name="f8" fmla="val 86"/>
              </a:gdLst>
              <a:ahLst/>
              <a:cxnLst>
                <a:cxn ang="3cd4">
                  <a:pos x="hc" y="t"/>
                </a:cxn>
                <a:cxn ang="0">
                  <a:pos x="r" y="vc"/>
                </a:cxn>
                <a:cxn ang="cd4">
                  <a:pos x="hc" y="b"/>
                </a:cxn>
                <a:cxn ang="cd2">
                  <a:pos x="l" y="vc"/>
                </a:cxn>
              </a:cxnLst>
              <a:rect l="l" t="t" r="r" b="b"/>
              <a:pathLst>
                <a:path w="166" h="141">
                  <a:moveTo>
                    <a:pt x="f3" y="f0"/>
                  </a:moveTo>
                  <a:cubicBezTo>
                    <a:pt x="f4" y="f5"/>
                    <a:pt x="f6" y="f7"/>
                    <a:pt x="f0" y="f8"/>
                  </a:cubicBezTo>
                  <a:lnTo>
                    <a:pt x="f1" y="f2"/>
                  </a:lnTo>
                  <a:lnTo>
                    <a:pt x="f3" y="f0"/>
                  </a:lnTo>
                  <a:close/>
                </a:path>
              </a:pathLst>
            </a:custGeom>
            <a:solidFill>
              <a:srgbClr val="0085B2"/>
            </a:solidFill>
            <a:ln w="3240">
              <a:solidFill>
                <a:srgbClr val="FFFFFF"/>
              </a:solidFill>
              <a:prstDash val="solid"/>
              <a:round/>
            </a:ln>
          </p:spPr>
          <p:txBody>
            <a:bodyPr vert="horz" wrap="square" lIns="91440" tIns="45720" rIns="91440" bIns="45720" anchor="t" anchorCtr="0" compatLnSpc="0">
              <a:noAutofit/>
            </a:bodyPr>
            <a:lstStyle/>
            <a:p>
              <a:endParaRPr lang="en-US"/>
            </a:p>
          </p:txBody>
        </p:sp>
        <p:sp>
          <p:nvSpPr>
            <p:cNvPr id="18" name="Freeform 164">
              <a:extLst>
                <a:ext uri="{FF2B5EF4-FFF2-40B4-BE49-F238E27FC236}">
                  <a16:creationId xmlns:a16="http://schemas.microsoft.com/office/drawing/2014/main" id="{F73B1D68-D115-0925-30B7-381E95F52EEA}"/>
                </a:ext>
              </a:extLst>
            </p:cNvPr>
            <p:cNvSpPr/>
            <p:nvPr/>
          </p:nvSpPr>
          <p:spPr>
            <a:xfrm>
              <a:off x="695159" y="0"/>
              <a:ext cx="971640" cy="1657439"/>
            </a:xfrm>
            <a:custGeom>
              <a:avLst/>
              <a:gdLst>
                <a:gd name="f0" fmla="val 0"/>
                <a:gd name="f1" fmla="val 102"/>
                <a:gd name="f2" fmla="val 174"/>
                <a:gd name="f3" fmla="val 101"/>
                <a:gd name="f4" fmla="val 65"/>
                <a:gd name="f5" fmla="val 29"/>
                <a:gd name="f6" fmla="val 11"/>
                <a:gd name="f7" fmla="val 33"/>
              </a:gdLst>
              <a:ahLst/>
              <a:cxnLst>
                <a:cxn ang="3cd4">
                  <a:pos x="hc" y="t"/>
                </a:cxn>
                <a:cxn ang="0">
                  <a:pos x="r" y="vc"/>
                </a:cxn>
                <a:cxn ang="cd4">
                  <a:pos x="hc" y="b"/>
                </a:cxn>
                <a:cxn ang="cd2">
                  <a:pos x="l" y="vc"/>
                </a:cxn>
              </a:cxnLst>
              <a:rect l="l" t="t" r="r" b="b"/>
              <a:pathLst>
                <a:path w="102" h="174">
                  <a:moveTo>
                    <a:pt x="f3" y="f0"/>
                  </a:moveTo>
                  <a:cubicBezTo>
                    <a:pt x="f4" y="f0"/>
                    <a:pt x="f5" y="f6"/>
                    <a:pt x="f0" y="f7"/>
                  </a:cubicBezTo>
                  <a:lnTo>
                    <a:pt x="f1" y="f2"/>
                  </a:lnTo>
                  <a:lnTo>
                    <a:pt x="f3" y="f0"/>
                  </a:lnTo>
                  <a:close/>
                </a:path>
              </a:pathLst>
            </a:custGeom>
            <a:solidFill>
              <a:srgbClr val="0085B2"/>
            </a:solidFill>
            <a:ln w="3240">
              <a:solidFill>
                <a:srgbClr val="FFFFFF"/>
              </a:solidFill>
              <a:prstDash val="solid"/>
              <a:round/>
            </a:ln>
          </p:spPr>
          <p:txBody>
            <a:bodyPr vert="horz" wrap="square" lIns="91440" tIns="45720" rIns="91440" bIns="45720" anchor="t" anchorCtr="0" compatLnSpc="0">
              <a:noAutofit/>
            </a:bodyPr>
            <a:lstStyle/>
            <a:p>
              <a:endParaRPr lang="en-US"/>
            </a:p>
          </p:txBody>
        </p:sp>
        <p:sp>
          <p:nvSpPr>
            <p:cNvPr id="19" name="Freeform 165">
              <a:extLst>
                <a:ext uri="{FF2B5EF4-FFF2-40B4-BE49-F238E27FC236}">
                  <a16:creationId xmlns:a16="http://schemas.microsoft.com/office/drawing/2014/main" id="{03A47C9D-FCF2-4ED1-F7A6-F9E6E765145E}"/>
                </a:ext>
              </a:extLst>
            </p:cNvPr>
            <p:cNvSpPr/>
            <p:nvPr/>
          </p:nvSpPr>
          <p:spPr>
            <a:xfrm>
              <a:off x="1666800" y="0"/>
              <a:ext cx="961919" cy="1657439"/>
            </a:xfrm>
            <a:custGeom>
              <a:avLst/>
              <a:gdLst>
                <a:gd name="f0" fmla="val 0"/>
                <a:gd name="f1" fmla="val 101"/>
                <a:gd name="f2" fmla="val 174"/>
                <a:gd name="f3" fmla="val 33"/>
                <a:gd name="f4" fmla="val 72"/>
                <a:gd name="f5" fmla="val 11"/>
                <a:gd name="f6" fmla="val 36"/>
              </a:gdLst>
              <a:ahLst/>
              <a:cxnLst>
                <a:cxn ang="3cd4">
                  <a:pos x="hc" y="t"/>
                </a:cxn>
                <a:cxn ang="0">
                  <a:pos x="r" y="vc"/>
                </a:cxn>
                <a:cxn ang="cd4">
                  <a:pos x="hc" y="b"/>
                </a:cxn>
                <a:cxn ang="cd2">
                  <a:pos x="l" y="vc"/>
                </a:cxn>
              </a:cxnLst>
              <a:rect l="l" t="t" r="r" b="b"/>
              <a:pathLst>
                <a:path w="101" h="174">
                  <a:moveTo>
                    <a:pt x="f1" y="f3"/>
                  </a:moveTo>
                  <a:cubicBezTo>
                    <a:pt x="f4" y="f5"/>
                    <a:pt x="f6" y="f0"/>
                    <a:pt x="f0" y="f0"/>
                  </a:cubicBezTo>
                  <a:lnTo>
                    <a:pt x="f0" y="f2"/>
                  </a:lnTo>
                  <a:lnTo>
                    <a:pt x="f1" y="f3"/>
                  </a:lnTo>
                  <a:close/>
                </a:path>
              </a:pathLst>
            </a:custGeom>
            <a:solidFill>
              <a:srgbClr val="0085B2"/>
            </a:solidFill>
            <a:ln w="3240">
              <a:solidFill>
                <a:srgbClr val="FFFFFF"/>
              </a:solidFill>
              <a:prstDash val="solid"/>
              <a:round/>
            </a:ln>
          </p:spPr>
          <p:txBody>
            <a:bodyPr vert="horz" wrap="square" lIns="91440" tIns="45720" rIns="91440" bIns="45720" anchor="t" anchorCtr="0" compatLnSpc="0">
              <a:noAutofit/>
            </a:bodyPr>
            <a:lstStyle/>
            <a:p>
              <a:endParaRPr lang="en-US" dirty="0"/>
            </a:p>
          </p:txBody>
        </p:sp>
        <p:sp>
          <p:nvSpPr>
            <p:cNvPr id="21" name="Freeform 166">
              <a:extLst>
                <a:ext uri="{FF2B5EF4-FFF2-40B4-BE49-F238E27FC236}">
                  <a16:creationId xmlns:a16="http://schemas.microsoft.com/office/drawing/2014/main" id="{6E5FFCBF-B311-5972-4D6D-76DCB4AA7B5E}"/>
                </a:ext>
              </a:extLst>
            </p:cNvPr>
            <p:cNvSpPr/>
            <p:nvPr/>
          </p:nvSpPr>
          <p:spPr>
            <a:xfrm>
              <a:off x="1666800" y="314279"/>
              <a:ext cx="1571759" cy="1343160"/>
            </a:xfrm>
            <a:custGeom>
              <a:avLst/>
              <a:gdLst>
                <a:gd name="f0" fmla="val 0"/>
                <a:gd name="f1" fmla="val 165"/>
                <a:gd name="f2" fmla="val 141"/>
                <a:gd name="f3" fmla="val 86"/>
                <a:gd name="f4" fmla="val 153"/>
                <a:gd name="f5" fmla="val 51"/>
                <a:gd name="f6" fmla="val 131"/>
                <a:gd name="f7" fmla="val 21"/>
                <a:gd name="f8" fmla="val 101"/>
              </a:gdLst>
              <a:ahLst/>
              <a:cxnLst>
                <a:cxn ang="3cd4">
                  <a:pos x="hc" y="t"/>
                </a:cxn>
                <a:cxn ang="0">
                  <a:pos x="r" y="vc"/>
                </a:cxn>
                <a:cxn ang="cd4">
                  <a:pos x="hc" y="b"/>
                </a:cxn>
                <a:cxn ang="cd2">
                  <a:pos x="l" y="vc"/>
                </a:cxn>
              </a:cxnLst>
              <a:rect l="l" t="t" r="r" b="b"/>
              <a:pathLst>
                <a:path w="165" h="141">
                  <a:moveTo>
                    <a:pt x="f1" y="f3"/>
                  </a:moveTo>
                  <a:cubicBezTo>
                    <a:pt x="f4" y="f5"/>
                    <a:pt x="f6" y="f7"/>
                    <a:pt x="f8" y="f0"/>
                  </a:cubicBezTo>
                  <a:lnTo>
                    <a:pt x="f0" y="f2"/>
                  </a:lnTo>
                  <a:lnTo>
                    <a:pt x="f1" y="f3"/>
                  </a:lnTo>
                  <a:close/>
                </a:path>
              </a:pathLst>
            </a:custGeom>
            <a:solidFill>
              <a:srgbClr val="B2B2B2"/>
            </a:solidFill>
            <a:ln w="3240">
              <a:solidFill>
                <a:srgbClr val="FFFFFF"/>
              </a:solidFill>
              <a:prstDash val="solid"/>
              <a:round/>
            </a:ln>
          </p:spPr>
          <p:txBody>
            <a:bodyPr vert="horz" wrap="square" lIns="91440" tIns="45720" rIns="91440" bIns="45720" anchor="t" anchorCtr="0" compatLnSpc="0">
              <a:noAutofit/>
            </a:bodyPr>
            <a:lstStyle/>
            <a:p>
              <a:endParaRPr lang="en-US"/>
            </a:p>
          </p:txBody>
        </p:sp>
        <p:sp>
          <p:nvSpPr>
            <p:cNvPr id="22" name="Freeform 186">
              <a:extLst>
                <a:ext uri="{FF2B5EF4-FFF2-40B4-BE49-F238E27FC236}">
                  <a16:creationId xmlns:a16="http://schemas.microsoft.com/office/drawing/2014/main" id="{5CAC9A2F-9C09-5A53-647A-AC13E8B71BE3}"/>
                </a:ext>
              </a:extLst>
            </p:cNvPr>
            <p:cNvSpPr/>
            <p:nvPr/>
          </p:nvSpPr>
          <p:spPr>
            <a:xfrm>
              <a:off x="1666800" y="1133280"/>
              <a:ext cx="1657439" cy="1038240"/>
            </a:xfrm>
            <a:custGeom>
              <a:avLst/>
              <a:gdLst>
                <a:gd name="f0" fmla="val 0"/>
                <a:gd name="f1" fmla="val 174"/>
                <a:gd name="f2" fmla="val 109"/>
                <a:gd name="f3" fmla="val 165"/>
                <a:gd name="f4" fmla="val 171"/>
                <a:gd name="f5" fmla="val 91"/>
                <a:gd name="f6" fmla="val 73"/>
                <a:gd name="f7" fmla="val 55"/>
                <a:gd name="f8" fmla="val 36"/>
                <a:gd name="f9" fmla="val 18"/>
              </a:gdLst>
              <a:ahLst/>
              <a:cxnLst>
                <a:cxn ang="3cd4">
                  <a:pos x="hc" y="t"/>
                </a:cxn>
                <a:cxn ang="0">
                  <a:pos x="r" y="vc"/>
                </a:cxn>
                <a:cxn ang="cd4">
                  <a:pos x="hc" y="b"/>
                </a:cxn>
                <a:cxn ang="cd2">
                  <a:pos x="l" y="vc"/>
                </a:cxn>
              </a:cxnLst>
              <a:rect l="l" t="t" r="r" b="b"/>
              <a:pathLst>
                <a:path w="174" h="109">
                  <a:moveTo>
                    <a:pt x="f3" y="f2"/>
                  </a:moveTo>
                  <a:cubicBezTo>
                    <a:pt x="f4" y="f5"/>
                    <a:pt x="f1" y="f6"/>
                    <a:pt x="f1" y="f7"/>
                  </a:cubicBezTo>
                  <a:cubicBezTo>
                    <a:pt x="f1" y="f8"/>
                    <a:pt x="f4" y="f9"/>
                    <a:pt x="f3" y="f0"/>
                  </a:cubicBezTo>
                  <a:lnTo>
                    <a:pt x="f0" y="f7"/>
                  </a:lnTo>
                  <a:lnTo>
                    <a:pt x="f3" y="f2"/>
                  </a:lnTo>
                  <a:close/>
                </a:path>
              </a:pathLst>
            </a:custGeom>
            <a:solidFill>
              <a:srgbClr val="B2B2B2"/>
            </a:solidFill>
            <a:ln w="3240">
              <a:solidFill>
                <a:srgbClr val="FFFFFF"/>
              </a:solidFill>
              <a:prstDash val="solid"/>
              <a:round/>
            </a:ln>
          </p:spPr>
          <p:txBody>
            <a:bodyPr vert="horz" wrap="square" lIns="91440" tIns="45720" rIns="91440" bIns="45720" anchor="t" anchorCtr="0" compatLnSpc="0">
              <a:noAutofit/>
            </a:bodyPr>
            <a:lstStyle/>
            <a:p>
              <a:endParaRPr lang="en-US"/>
            </a:p>
          </p:txBody>
        </p:sp>
        <p:sp>
          <p:nvSpPr>
            <p:cNvPr id="23" name="Freeform 229">
              <a:extLst>
                <a:ext uri="{FF2B5EF4-FFF2-40B4-BE49-F238E27FC236}">
                  <a16:creationId xmlns:a16="http://schemas.microsoft.com/office/drawing/2014/main" id="{F2765051-6B7F-70E6-E4EE-39B02951D7B1}"/>
                </a:ext>
              </a:extLst>
            </p:cNvPr>
            <p:cNvSpPr/>
            <p:nvPr/>
          </p:nvSpPr>
          <p:spPr>
            <a:xfrm>
              <a:off x="1666800" y="1657440"/>
              <a:ext cx="1571759" cy="1333440"/>
            </a:xfrm>
            <a:custGeom>
              <a:avLst/>
              <a:gdLst>
                <a:gd name="f0" fmla="val 0"/>
                <a:gd name="f1" fmla="val 165"/>
                <a:gd name="f2" fmla="val 140"/>
                <a:gd name="f3" fmla="val 101"/>
                <a:gd name="f4" fmla="val 131"/>
                <a:gd name="f5" fmla="val 119"/>
                <a:gd name="f6" fmla="val 153"/>
                <a:gd name="f7" fmla="val 89"/>
                <a:gd name="f8" fmla="val 54"/>
              </a:gdLst>
              <a:ahLst/>
              <a:cxnLst>
                <a:cxn ang="3cd4">
                  <a:pos x="hc" y="t"/>
                </a:cxn>
                <a:cxn ang="0">
                  <a:pos x="r" y="vc"/>
                </a:cxn>
                <a:cxn ang="cd4">
                  <a:pos x="hc" y="b"/>
                </a:cxn>
                <a:cxn ang="cd2">
                  <a:pos x="l" y="vc"/>
                </a:cxn>
              </a:cxnLst>
              <a:rect l="l" t="t" r="r" b="b"/>
              <a:pathLst>
                <a:path w="165" h="140">
                  <a:moveTo>
                    <a:pt x="f3" y="f2"/>
                  </a:moveTo>
                  <a:cubicBezTo>
                    <a:pt x="f4" y="f5"/>
                    <a:pt x="f6" y="f7"/>
                    <a:pt x="f1" y="f8"/>
                  </a:cubicBezTo>
                  <a:lnTo>
                    <a:pt x="f0" y="f0"/>
                  </a:lnTo>
                  <a:lnTo>
                    <a:pt x="f3" y="f2"/>
                  </a:lnTo>
                  <a:close/>
                </a:path>
              </a:pathLst>
            </a:custGeom>
            <a:solidFill>
              <a:srgbClr val="B2B2B2"/>
            </a:solidFill>
            <a:ln w="3240">
              <a:solidFill>
                <a:srgbClr val="FFFFFF"/>
              </a:solidFill>
              <a:prstDash val="solid"/>
              <a:round/>
            </a:ln>
          </p:spPr>
          <p:txBody>
            <a:bodyPr vert="horz" wrap="square" lIns="91440" tIns="45720" rIns="91440" bIns="45720" anchor="t" anchorCtr="0" compatLnSpc="0">
              <a:noAutofit/>
            </a:bodyPr>
            <a:lstStyle/>
            <a:p>
              <a:endParaRPr lang="en-US"/>
            </a:p>
          </p:txBody>
        </p:sp>
        <p:sp>
          <p:nvSpPr>
            <p:cNvPr id="24" name="Freeform 230">
              <a:extLst>
                <a:ext uri="{FF2B5EF4-FFF2-40B4-BE49-F238E27FC236}">
                  <a16:creationId xmlns:a16="http://schemas.microsoft.com/office/drawing/2014/main" id="{C0E6833B-11D8-BF27-A6B9-F9A819D818DF}"/>
                </a:ext>
              </a:extLst>
            </p:cNvPr>
            <p:cNvSpPr/>
            <p:nvPr/>
          </p:nvSpPr>
          <p:spPr>
            <a:xfrm>
              <a:off x="1301760" y="1292040"/>
              <a:ext cx="720719" cy="720719"/>
            </a:xfrm>
            <a:custGeom>
              <a:avLst/>
              <a:gdLst>
                <a:gd name="f0" fmla="val 10800000"/>
                <a:gd name="f1" fmla="val 5400000"/>
                <a:gd name="f2" fmla="val 180"/>
                <a:gd name="f3" fmla="val w"/>
                <a:gd name="f4" fmla="val h"/>
                <a:gd name="f5" fmla="*/ 5419351 1 1725033"/>
                <a:gd name="f6" fmla="*/ 10800 10800 1"/>
                <a:gd name="f7" fmla="+- 0 0 0"/>
                <a:gd name="f8" fmla="+- 0 0 360"/>
                <a:gd name="f9" fmla="val 10800"/>
                <a:gd name="f10" fmla="*/ f3 1 21600"/>
                <a:gd name="f11" fmla="*/ f4 1 21600"/>
                <a:gd name="f12" fmla="*/ 0 f5 1"/>
                <a:gd name="f13" fmla="*/ f7 f0 1"/>
                <a:gd name="f14" fmla="*/ f8 f0 1"/>
                <a:gd name="f15" fmla="*/ 3163 f10 1"/>
                <a:gd name="f16" fmla="*/ 18437 f10 1"/>
                <a:gd name="f17" fmla="*/ 18437 f11 1"/>
                <a:gd name="f18" fmla="*/ 3163 f11 1"/>
                <a:gd name="f19" fmla="*/ f12 1 f2"/>
                <a:gd name="f20" fmla="*/ f13 1 f2"/>
                <a:gd name="f21" fmla="*/ f14 1 f2"/>
                <a:gd name="f22" fmla="*/ 10800 f10 1"/>
                <a:gd name="f23" fmla="*/ 0 f11 1"/>
                <a:gd name="f24" fmla="*/ 0 f10 1"/>
                <a:gd name="f25" fmla="*/ 10800 f11 1"/>
                <a:gd name="f26" fmla="*/ 21600 f11 1"/>
                <a:gd name="f27" fmla="*/ 21600 f10 1"/>
                <a:gd name="f28" fmla="+- 0 0 f19"/>
                <a:gd name="f29" fmla="+- f20 0 f1"/>
                <a:gd name="f30" fmla="+- f21 0 f1"/>
                <a:gd name="f31" fmla="*/ f28 f0 1"/>
                <a:gd name="f32" fmla="+- f30 0 f29"/>
                <a:gd name="f33" fmla="*/ f31 1 f5"/>
                <a:gd name="f34" fmla="+- f33 0 f1"/>
                <a:gd name="f35" fmla="cos 1 f34"/>
                <a:gd name="f36" fmla="sin 1 f34"/>
                <a:gd name="f37" fmla="+- 0 0 f35"/>
                <a:gd name="f38" fmla="+- 0 0 f36"/>
                <a:gd name="f39" fmla="*/ 10800 f37 1"/>
                <a:gd name="f40" fmla="*/ 10800 f38 1"/>
                <a:gd name="f41" fmla="*/ f39 f39 1"/>
                <a:gd name="f42" fmla="*/ f40 f40 1"/>
                <a:gd name="f43" fmla="+- f41 f42 0"/>
                <a:gd name="f44" fmla="sqrt f43"/>
                <a:gd name="f45" fmla="*/ f6 1 f44"/>
                <a:gd name="f46" fmla="*/ f37 f45 1"/>
                <a:gd name="f47" fmla="*/ f38 f45 1"/>
                <a:gd name="f48" fmla="+- 10800 0 f46"/>
                <a:gd name="f49" fmla="+- 10800 0 f47"/>
              </a:gdLst>
              <a:ahLst/>
              <a:cxnLst>
                <a:cxn ang="3cd4">
                  <a:pos x="hc" y="t"/>
                </a:cxn>
                <a:cxn ang="0">
                  <a:pos x="r" y="vc"/>
                </a:cxn>
                <a:cxn ang="cd4">
                  <a:pos x="hc" y="b"/>
                </a:cxn>
                <a:cxn ang="cd2">
                  <a:pos x="l" y="vc"/>
                </a:cxn>
                <a:cxn ang="f29">
                  <a:pos x="f22" y="f23"/>
                </a:cxn>
                <a:cxn ang="f29">
                  <a:pos x="f15" y="f18"/>
                </a:cxn>
                <a:cxn ang="f29">
                  <a:pos x="f24" y="f25"/>
                </a:cxn>
                <a:cxn ang="f29">
                  <a:pos x="f15" y="f17"/>
                </a:cxn>
                <a:cxn ang="f29">
                  <a:pos x="f22" y="f26"/>
                </a:cxn>
                <a:cxn ang="f29">
                  <a:pos x="f16" y="f17"/>
                </a:cxn>
                <a:cxn ang="f29">
                  <a:pos x="f27" y="f25"/>
                </a:cxn>
                <a:cxn ang="f29">
                  <a:pos x="f16" y="f18"/>
                </a:cxn>
              </a:cxnLst>
              <a:rect l="f15" t="f18" r="f16" b="f17"/>
              <a:pathLst>
                <a:path w="21600" h="21600">
                  <a:moveTo>
                    <a:pt x="f48" y="f49"/>
                  </a:moveTo>
                  <a:arcTo wR="f9" hR="f9" stAng="f29" swAng="f32"/>
                  <a:close/>
                </a:path>
              </a:pathLst>
            </a:custGeom>
            <a:solidFill>
              <a:srgbClr val="FFFFFF"/>
            </a:solidFill>
            <a:ln w="9360">
              <a:solidFill>
                <a:srgbClr val="FFFFFF"/>
              </a:solidFill>
              <a:prstDash val="solid"/>
              <a:miter/>
            </a:ln>
          </p:spPr>
          <p:txBody>
            <a:bodyPr vert="horz" wrap="none" lIns="90000" tIns="46800" rIns="90000" bIns="46800" anchor="ctr" anchorCtr="0" compatLnSpc="0">
              <a:noAutofit/>
            </a:bodyPr>
            <a:lstStyle/>
            <a:p>
              <a:endParaRPr lang="en-US"/>
            </a:p>
          </p:txBody>
        </p:sp>
        <p:sp>
          <p:nvSpPr>
            <p:cNvPr id="25" name="Freeform 231">
              <a:extLst>
                <a:ext uri="{FF2B5EF4-FFF2-40B4-BE49-F238E27FC236}">
                  <a16:creationId xmlns:a16="http://schemas.microsoft.com/office/drawing/2014/main" id="{955B85E9-1E4A-1EAE-3B1F-156000E1A619}"/>
                </a:ext>
              </a:extLst>
            </p:cNvPr>
            <p:cNvSpPr/>
            <p:nvPr/>
          </p:nvSpPr>
          <p:spPr>
            <a:xfrm>
              <a:off x="1589039" y="1579320"/>
              <a:ext cx="144360" cy="144720"/>
            </a:xfrm>
            <a:custGeom>
              <a:avLst/>
              <a:gdLst>
                <a:gd name="f0" fmla="val 10800000"/>
                <a:gd name="f1" fmla="val 5400000"/>
                <a:gd name="f2" fmla="val 180"/>
                <a:gd name="f3" fmla="val w"/>
                <a:gd name="f4" fmla="val h"/>
                <a:gd name="f5" fmla="*/ 5419351 1 1725033"/>
                <a:gd name="f6" fmla="*/ 10800 10800 1"/>
                <a:gd name="f7" fmla="+- 0 0 0"/>
                <a:gd name="f8" fmla="+- 0 0 360"/>
                <a:gd name="f9" fmla="val 10800"/>
                <a:gd name="f10" fmla="*/ f3 1 21600"/>
                <a:gd name="f11" fmla="*/ f4 1 21600"/>
                <a:gd name="f12" fmla="*/ 0 f5 1"/>
                <a:gd name="f13" fmla="*/ f7 f0 1"/>
                <a:gd name="f14" fmla="*/ f8 f0 1"/>
                <a:gd name="f15" fmla="*/ 3163 f10 1"/>
                <a:gd name="f16" fmla="*/ 18437 f10 1"/>
                <a:gd name="f17" fmla="*/ 18437 f11 1"/>
                <a:gd name="f18" fmla="*/ 3163 f11 1"/>
                <a:gd name="f19" fmla="*/ f12 1 f2"/>
                <a:gd name="f20" fmla="*/ f13 1 f2"/>
                <a:gd name="f21" fmla="*/ f14 1 f2"/>
                <a:gd name="f22" fmla="*/ 10800 f10 1"/>
                <a:gd name="f23" fmla="*/ 0 f11 1"/>
                <a:gd name="f24" fmla="*/ 0 f10 1"/>
                <a:gd name="f25" fmla="*/ 10800 f11 1"/>
                <a:gd name="f26" fmla="*/ 21600 f11 1"/>
                <a:gd name="f27" fmla="*/ 21600 f10 1"/>
                <a:gd name="f28" fmla="+- 0 0 f19"/>
                <a:gd name="f29" fmla="+- f20 0 f1"/>
                <a:gd name="f30" fmla="+- f21 0 f1"/>
                <a:gd name="f31" fmla="*/ f28 f0 1"/>
                <a:gd name="f32" fmla="+- f30 0 f29"/>
                <a:gd name="f33" fmla="*/ f31 1 f5"/>
                <a:gd name="f34" fmla="+- f33 0 f1"/>
                <a:gd name="f35" fmla="cos 1 f34"/>
                <a:gd name="f36" fmla="sin 1 f34"/>
                <a:gd name="f37" fmla="+- 0 0 f35"/>
                <a:gd name="f38" fmla="+- 0 0 f36"/>
                <a:gd name="f39" fmla="*/ 10800 f37 1"/>
                <a:gd name="f40" fmla="*/ 10800 f38 1"/>
                <a:gd name="f41" fmla="*/ f39 f39 1"/>
                <a:gd name="f42" fmla="*/ f40 f40 1"/>
                <a:gd name="f43" fmla="+- f41 f42 0"/>
                <a:gd name="f44" fmla="sqrt f43"/>
                <a:gd name="f45" fmla="*/ f6 1 f44"/>
                <a:gd name="f46" fmla="*/ f37 f45 1"/>
                <a:gd name="f47" fmla="*/ f38 f45 1"/>
                <a:gd name="f48" fmla="+- 10800 0 f46"/>
                <a:gd name="f49" fmla="+- 10800 0 f47"/>
              </a:gdLst>
              <a:ahLst/>
              <a:cxnLst>
                <a:cxn ang="3cd4">
                  <a:pos x="hc" y="t"/>
                </a:cxn>
                <a:cxn ang="0">
                  <a:pos x="r" y="vc"/>
                </a:cxn>
                <a:cxn ang="cd4">
                  <a:pos x="hc" y="b"/>
                </a:cxn>
                <a:cxn ang="cd2">
                  <a:pos x="l" y="vc"/>
                </a:cxn>
                <a:cxn ang="f29">
                  <a:pos x="f22" y="f23"/>
                </a:cxn>
                <a:cxn ang="f29">
                  <a:pos x="f15" y="f18"/>
                </a:cxn>
                <a:cxn ang="f29">
                  <a:pos x="f24" y="f25"/>
                </a:cxn>
                <a:cxn ang="f29">
                  <a:pos x="f15" y="f17"/>
                </a:cxn>
                <a:cxn ang="f29">
                  <a:pos x="f22" y="f26"/>
                </a:cxn>
                <a:cxn ang="f29">
                  <a:pos x="f16" y="f17"/>
                </a:cxn>
                <a:cxn ang="f29">
                  <a:pos x="f27" y="f25"/>
                </a:cxn>
                <a:cxn ang="f29">
                  <a:pos x="f16" y="f18"/>
                </a:cxn>
              </a:cxnLst>
              <a:rect l="f15" t="f18" r="f16" b="f17"/>
              <a:pathLst>
                <a:path w="21600" h="21600">
                  <a:moveTo>
                    <a:pt x="f48" y="f49"/>
                  </a:moveTo>
                  <a:arcTo wR="f9" hR="f9" stAng="f29" swAng="f32"/>
                  <a:close/>
                </a:path>
              </a:pathLst>
            </a:custGeom>
            <a:solidFill>
              <a:srgbClr val="000000"/>
            </a:solidFill>
            <a:ln w="9360">
              <a:solidFill>
                <a:srgbClr val="000000"/>
              </a:solidFill>
              <a:prstDash val="solid"/>
              <a:miter/>
            </a:ln>
          </p:spPr>
          <p:txBody>
            <a:bodyPr vert="horz" wrap="none" lIns="90000" tIns="46800" rIns="90000" bIns="46800" anchor="ctr" anchorCtr="0" compatLnSpc="0">
              <a:noAutofit/>
            </a:bodyPr>
            <a:lstStyle/>
            <a:p>
              <a:endParaRPr lang="en-US"/>
            </a:p>
          </p:txBody>
        </p:sp>
        <p:sp>
          <p:nvSpPr>
            <p:cNvPr id="26" name="Freeform 232">
              <a:extLst>
                <a:ext uri="{FF2B5EF4-FFF2-40B4-BE49-F238E27FC236}">
                  <a16:creationId xmlns:a16="http://schemas.microsoft.com/office/drawing/2014/main" id="{3442B920-15AF-17B9-5032-6DBB85CB730E}"/>
                </a:ext>
              </a:extLst>
            </p:cNvPr>
            <p:cNvSpPr/>
            <p:nvPr/>
          </p:nvSpPr>
          <p:spPr>
            <a:xfrm>
              <a:off x="1073293" y="2015103"/>
              <a:ext cx="1197087" cy="799258"/>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0">
              <a:noAutofit/>
            </a:bodyPr>
            <a:lstStyle/>
            <a:p>
              <a:pPr marL="0" marR="0" algn="ctr" rtl="1" hangingPunct="0">
                <a:spcBef>
                  <a:spcPts val="0"/>
                </a:spcBef>
                <a:spcAft>
                  <a:spcPts val="0"/>
                </a:spcAft>
              </a:pPr>
              <a:r>
                <a:rPr lang="en-US" sz="2600" b="1" kern="1200" dirty="0">
                  <a:solidFill>
                    <a:srgbClr val="FF0000"/>
                  </a:solidFill>
                  <a:effectLst/>
                  <a:latin typeface="Arial" panose="020B0604020202020204" pitchFamily="34" charset="0"/>
                  <a:ea typeface="Arial Unicode MS"/>
                  <a:cs typeface="Tahoma" panose="020B0604030504040204" pitchFamily="34" charset="0"/>
                </a:rPr>
                <a:t>40%</a:t>
              </a:r>
              <a:endParaRPr lang="en-US" sz="1200" dirty="0">
                <a:effectLst/>
                <a:latin typeface="Times New Roman" panose="02020603050405020304" pitchFamily="18" charset="0"/>
                <a:ea typeface="Times New Roman" panose="02020603050405020304" pitchFamily="18" charset="0"/>
              </a:endParaRPr>
            </a:p>
          </p:txBody>
        </p:sp>
        <p:sp>
          <p:nvSpPr>
            <p:cNvPr id="28" name="Freeform 233">
              <a:extLst>
                <a:ext uri="{FF2B5EF4-FFF2-40B4-BE49-F238E27FC236}">
                  <a16:creationId xmlns:a16="http://schemas.microsoft.com/office/drawing/2014/main" id="{8DCAA0ED-DC8F-C50C-583C-D74D80A05B83}"/>
                </a:ext>
              </a:extLst>
            </p:cNvPr>
            <p:cNvSpPr/>
            <p:nvPr/>
          </p:nvSpPr>
          <p:spPr>
            <a:xfrm>
              <a:off x="750701" y="2677189"/>
              <a:ext cx="1611700" cy="767356"/>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0">
              <a:noAutofit/>
            </a:bodyPr>
            <a:lstStyle/>
            <a:p>
              <a:pPr marL="0" marR="0" algn="ctr" hangingPunct="0">
                <a:spcBef>
                  <a:spcPts val="0"/>
                </a:spcBef>
                <a:spcAft>
                  <a:spcPts val="0"/>
                </a:spcAft>
              </a:pPr>
              <a:r>
                <a:rPr lang="en-US" sz="1800" b="1" kern="1200">
                  <a:solidFill>
                    <a:srgbClr val="000000"/>
                  </a:solidFill>
                  <a:effectLst/>
                  <a:latin typeface="Arial Black" panose="020B0A04020102020204" pitchFamily="34" charset="0"/>
                  <a:ea typeface="Arial Unicode MS"/>
                  <a:cs typeface="Tahoma" panose="020B0604030504040204" pitchFamily="34" charset="0"/>
                </a:rPr>
                <a:t>Like it!</a:t>
              </a:r>
              <a:endParaRPr lang="en-US" sz="1200">
                <a:effectLst/>
                <a:latin typeface="Times New Roman" panose="02020603050405020304" pitchFamily="18" charset="0"/>
                <a:ea typeface="Times New Roman" panose="02020603050405020304" pitchFamily="18" charset="0"/>
              </a:endParaRPr>
            </a:p>
          </p:txBody>
        </p:sp>
      </p:grpSp>
      <p:pic>
        <p:nvPicPr>
          <p:cNvPr id="5" name="Picture 4">
            <a:extLst>
              <a:ext uri="{FF2B5EF4-FFF2-40B4-BE49-F238E27FC236}">
                <a16:creationId xmlns:a16="http://schemas.microsoft.com/office/drawing/2014/main" id="{86E96108-46AB-F628-9CB0-133516BA2BEB}"/>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929131" y="1968984"/>
            <a:ext cx="2726659" cy="1892511"/>
          </a:xfrm>
          <a:prstGeom prst="rect">
            <a:avLst/>
          </a:prstGeom>
          <a:noFill/>
          <a:ln>
            <a:noFill/>
          </a:ln>
        </p:spPr>
      </p:pic>
      <mc:AlternateContent xmlns:mc="http://schemas.openxmlformats.org/markup-compatibility/2006" xmlns:a14="http://schemas.microsoft.com/office/drawing/2010/main">
        <mc:Choice Requires="a14">
          <p:graphicFrame>
            <p:nvGraphicFramePr>
              <p:cNvPr id="6" name="Table 5">
                <a:extLst>
                  <a:ext uri="{FF2B5EF4-FFF2-40B4-BE49-F238E27FC236}">
                    <a16:creationId xmlns:a16="http://schemas.microsoft.com/office/drawing/2014/main" id="{867BD709-B472-732D-2F90-D903AFB97AB3}"/>
                  </a:ext>
                </a:extLst>
              </p:cNvPr>
              <p:cNvGraphicFramePr>
                <a:graphicFrameLocks noGrp="1"/>
              </p:cNvGraphicFramePr>
              <p:nvPr>
                <p:extLst>
                  <p:ext uri="{D42A27DB-BD31-4B8C-83A1-F6EECF244321}">
                    <p14:modId xmlns:p14="http://schemas.microsoft.com/office/powerpoint/2010/main" val="2288441499"/>
                  </p:ext>
                </p:extLst>
              </p:nvPr>
            </p:nvGraphicFramePr>
            <p:xfrm>
              <a:off x="283487" y="4456030"/>
              <a:ext cx="6954156" cy="1431471"/>
            </p:xfrm>
            <a:graphic>
              <a:graphicData uri="http://schemas.openxmlformats.org/drawingml/2006/table">
                <a:tbl>
                  <a:tblPr firstRow="1" firstCol="1" bandRow="1">
                    <a:tableStyleId>{E8B1032C-EA38-4F05-BA0D-38AFFFC7BED3}</a:tableStyleId>
                  </a:tblPr>
                  <a:tblGrid>
                    <a:gridCol w="2948265">
                      <a:extLst>
                        <a:ext uri="{9D8B030D-6E8A-4147-A177-3AD203B41FA5}">
                          <a16:colId xmlns:a16="http://schemas.microsoft.com/office/drawing/2014/main" val="1632659555"/>
                        </a:ext>
                      </a:extLst>
                    </a:gridCol>
                    <a:gridCol w="2003689">
                      <a:extLst>
                        <a:ext uri="{9D8B030D-6E8A-4147-A177-3AD203B41FA5}">
                          <a16:colId xmlns:a16="http://schemas.microsoft.com/office/drawing/2014/main" val="3153389976"/>
                        </a:ext>
                      </a:extLst>
                    </a:gridCol>
                    <a:gridCol w="2002202">
                      <a:extLst>
                        <a:ext uri="{9D8B030D-6E8A-4147-A177-3AD203B41FA5}">
                          <a16:colId xmlns:a16="http://schemas.microsoft.com/office/drawing/2014/main" val="3459233881"/>
                        </a:ext>
                      </a:extLst>
                    </a:gridCol>
                  </a:tblGrid>
                  <a:tr h="467560">
                    <a:tc>
                      <a:txBody>
                        <a:bodyPr/>
                        <a:lstStyle/>
                        <a:p>
                          <a:pPr marL="0" marR="0" algn="l" rtl="0">
                            <a:lnSpc>
                              <a:spcPct val="110000"/>
                            </a:lnSpc>
                            <a:spcBef>
                              <a:spcPts val="0"/>
                            </a:spcBef>
                            <a:spcAft>
                              <a:spcPts val="0"/>
                            </a:spcAft>
                            <a:tabLst>
                              <a:tab pos="1533525" algn="l"/>
                            </a:tabLst>
                          </a:pPr>
                          <a:r>
                            <a:rPr lang="en-US" sz="1800" b="0">
                              <a:effectLst/>
                            </a:rPr>
                            <a:t> </a:t>
                          </a:r>
                          <a:endParaRPr lang="en-US" sz="1800" b="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0">
                            <a:lnSpc>
                              <a:spcPct val="110000"/>
                            </a:lnSpc>
                            <a:spcBef>
                              <a:spcPts val="0"/>
                            </a:spcBef>
                            <a:spcAft>
                              <a:spcPts val="0"/>
                            </a:spcAft>
                            <a:tabLst>
                              <a:tab pos="1533525" algn="l"/>
                            </a:tabLst>
                          </a:pPr>
                          <a:r>
                            <a:rPr lang="en-US" sz="1800" b="0">
                              <a:effectLst/>
                            </a:rPr>
                            <a:t>Year 1</a:t>
                          </a:r>
                          <a:endParaRPr lang="en-US" sz="1800" b="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0">
                            <a:lnSpc>
                              <a:spcPct val="110000"/>
                            </a:lnSpc>
                            <a:spcBef>
                              <a:spcPts val="0"/>
                            </a:spcBef>
                            <a:spcAft>
                              <a:spcPts val="0"/>
                            </a:spcAft>
                            <a:tabLst>
                              <a:tab pos="1533525" algn="l"/>
                            </a:tabLst>
                          </a:pPr>
                          <a:r>
                            <a:rPr lang="en-US" sz="1800" b="0">
                              <a:effectLst/>
                            </a:rPr>
                            <a:t>Year 2</a:t>
                          </a:r>
                          <a:endParaRPr lang="en-US" sz="1800" b="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771044880"/>
                      </a:ext>
                    </a:extLst>
                  </a:tr>
                  <a:tr h="963911">
                    <a:tc>
                      <a:txBody>
                        <a:bodyPr/>
                        <a:lstStyle/>
                        <a:p>
                          <a:pPr marL="0" marR="0" algn="l" rtl="0">
                            <a:lnSpc>
                              <a:spcPct val="110000"/>
                            </a:lnSpc>
                            <a:spcBef>
                              <a:spcPts val="0"/>
                            </a:spcBef>
                            <a:spcAft>
                              <a:spcPts val="0"/>
                            </a:spcAft>
                            <a:tabLst>
                              <a:tab pos="1533525" algn="l"/>
                            </a:tabLst>
                          </a:pPr>
                          <a:r>
                            <a:rPr lang="en-US" sz="1800" b="0" dirty="0">
                              <a:effectLst/>
                            </a:rPr>
                            <a:t>Profit before tax (million BD)</a:t>
                          </a:r>
                        </a:p>
                        <a:p>
                          <a:pPr marL="0" marR="0" algn="l" rtl="0">
                            <a:lnSpc>
                              <a:spcPct val="110000"/>
                            </a:lnSpc>
                            <a:spcBef>
                              <a:spcPts val="0"/>
                            </a:spcBef>
                            <a:spcAft>
                              <a:spcPts val="0"/>
                            </a:spcAft>
                            <a:tabLst>
                              <a:tab pos="1533525" algn="l"/>
                            </a:tabLst>
                          </a:pPr>
                          <a:r>
                            <a:rPr lang="en-US" sz="1800" b="0" dirty="0">
                              <a:effectLst/>
                            </a:rPr>
                            <a:t>÷ Revenue (million BD)</a:t>
                          </a:r>
                          <a:endParaRPr lang="en-US" sz="1800" b="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0">
                            <a:lnSpc>
                              <a:spcPct val="110000"/>
                            </a:lnSpc>
                            <a:spcBef>
                              <a:spcPts val="0"/>
                            </a:spcBef>
                            <a:spcAft>
                              <a:spcPts val="0"/>
                            </a:spcAft>
                            <a:tabLst>
                              <a:tab pos="3514725" algn="l"/>
                            </a:tabLst>
                          </a:pPr>
                          <a14:m>
                            <m:oMath xmlns:m="http://schemas.openxmlformats.org/officeDocument/2006/math">
                              <m:f>
                                <m:fPr>
                                  <m:ctrlPr>
                                    <a:rPr lang="en-US" sz="1800" b="0" i="1">
                                      <a:effectLst/>
                                      <a:latin typeface="Cambria Math" panose="02040503050406030204" pitchFamily="18" charset="0"/>
                                    </a:rPr>
                                  </m:ctrlPr>
                                </m:fPr>
                                <m:num>
                                  <m:r>
                                    <a:rPr lang="en-US" sz="1800" b="0" i="1">
                                      <a:effectLst/>
                                      <a:latin typeface="Cambria Math" panose="02040503050406030204" pitchFamily="18" charset="0"/>
                                    </a:rPr>
                                    <m:t>45</m:t>
                                  </m:r>
                                </m:num>
                                <m:den>
                                  <m:r>
                                    <a:rPr lang="en-US" sz="1800" b="0" i="1">
                                      <a:effectLst/>
                                      <a:latin typeface="Cambria Math" panose="02040503050406030204" pitchFamily="18" charset="0"/>
                                    </a:rPr>
                                    <m:t>150</m:t>
                                  </m:r>
                                </m:den>
                              </m:f>
                            </m:oMath>
                          </a14:m>
                          <a:r>
                            <a:rPr lang="en-US" sz="1800" b="0">
                              <a:effectLst/>
                            </a:rPr>
                            <a:t> × 100 = 30%</a:t>
                          </a:r>
                          <a:endParaRPr lang="en-US" sz="1800" b="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0">
                            <a:lnSpc>
                              <a:spcPct val="110000"/>
                            </a:lnSpc>
                            <a:spcBef>
                              <a:spcPts val="0"/>
                            </a:spcBef>
                            <a:spcAft>
                              <a:spcPts val="0"/>
                            </a:spcAft>
                            <a:tabLst>
                              <a:tab pos="3514725" algn="l"/>
                            </a:tabLst>
                          </a:pPr>
                          <a14:m>
                            <m:oMath xmlns:m="http://schemas.openxmlformats.org/officeDocument/2006/math">
                              <m:f>
                                <m:fPr>
                                  <m:ctrlPr>
                                    <a:rPr lang="en-US" sz="1800" b="0" i="1">
                                      <a:effectLst/>
                                      <a:latin typeface="Cambria Math" panose="02040503050406030204" pitchFamily="18" charset="0"/>
                                    </a:rPr>
                                  </m:ctrlPr>
                                </m:fPr>
                                <m:num>
                                  <m:r>
                                    <a:rPr lang="en-US" sz="1800" b="0" i="1">
                                      <a:effectLst/>
                                      <a:latin typeface="Cambria Math" panose="02040503050406030204" pitchFamily="18" charset="0"/>
                                    </a:rPr>
                                    <m:t>80</m:t>
                                  </m:r>
                                </m:num>
                                <m:den>
                                  <m:r>
                                    <a:rPr lang="en-US" sz="1800" b="0" i="1">
                                      <a:effectLst/>
                                      <a:latin typeface="Cambria Math" panose="02040503050406030204" pitchFamily="18" charset="0"/>
                                    </a:rPr>
                                    <m:t>200</m:t>
                                  </m:r>
                                </m:den>
                              </m:f>
                            </m:oMath>
                          </a14:m>
                          <a:r>
                            <a:rPr lang="en-US" sz="1800" b="0" dirty="0">
                              <a:effectLst/>
                            </a:rPr>
                            <a:t> × 100 = 40%</a:t>
                          </a:r>
                          <a:endParaRPr lang="en-US" sz="1800" b="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2298927048"/>
                      </a:ext>
                    </a:extLst>
                  </a:tr>
                </a:tbl>
              </a:graphicData>
            </a:graphic>
          </p:graphicFrame>
        </mc:Choice>
        <mc:Fallback xmlns="">
          <p:graphicFrame>
            <p:nvGraphicFramePr>
              <p:cNvPr id="6" name="Table 5">
                <a:extLst>
                  <a:ext uri="{FF2B5EF4-FFF2-40B4-BE49-F238E27FC236}">
                    <a16:creationId xmlns:a16="http://schemas.microsoft.com/office/drawing/2014/main" id="{867BD709-B472-732D-2F90-D903AFB97AB3}"/>
                  </a:ext>
                </a:extLst>
              </p:cNvPr>
              <p:cNvGraphicFramePr>
                <a:graphicFrameLocks noGrp="1"/>
              </p:cNvGraphicFramePr>
              <p:nvPr>
                <p:extLst>
                  <p:ext uri="{D42A27DB-BD31-4B8C-83A1-F6EECF244321}">
                    <p14:modId xmlns:p14="http://schemas.microsoft.com/office/powerpoint/2010/main" val="2288441499"/>
                  </p:ext>
                </p:extLst>
              </p:nvPr>
            </p:nvGraphicFramePr>
            <p:xfrm>
              <a:off x="283487" y="4456030"/>
              <a:ext cx="6954156" cy="1431471"/>
            </p:xfrm>
            <a:graphic>
              <a:graphicData uri="http://schemas.openxmlformats.org/drawingml/2006/table">
                <a:tbl>
                  <a:tblPr firstRow="1" firstCol="1" bandRow="1">
                    <a:tableStyleId>{E8B1032C-EA38-4F05-BA0D-38AFFFC7BED3}</a:tableStyleId>
                  </a:tblPr>
                  <a:tblGrid>
                    <a:gridCol w="2948265">
                      <a:extLst>
                        <a:ext uri="{9D8B030D-6E8A-4147-A177-3AD203B41FA5}">
                          <a16:colId xmlns:a16="http://schemas.microsoft.com/office/drawing/2014/main" val="1632659555"/>
                        </a:ext>
                      </a:extLst>
                    </a:gridCol>
                    <a:gridCol w="2003689">
                      <a:extLst>
                        <a:ext uri="{9D8B030D-6E8A-4147-A177-3AD203B41FA5}">
                          <a16:colId xmlns:a16="http://schemas.microsoft.com/office/drawing/2014/main" val="3153389976"/>
                        </a:ext>
                      </a:extLst>
                    </a:gridCol>
                    <a:gridCol w="2002202">
                      <a:extLst>
                        <a:ext uri="{9D8B030D-6E8A-4147-A177-3AD203B41FA5}">
                          <a16:colId xmlns:a16="http://schemas.microsoft.com/office/drawing/2014/main" val="3459233881"/>
                        </a:ext>
                      </a:extLst>
                    </a:gridCol>
                  </a:tblGrid>
                  <a:tr h="467560">
                    <a:tc>
                      <a:txBody>
                        <a:bodyPr/>
                        <a:lstStyle/>
                        <a:p>
                          <a:pPr marL="0" marR="0" algn="l" rtl="0">
                            <a:lnSpc>
                              <a:spcPct val="110000"/>
                            </a:lnSpc>
                            <a:spcBef>
                              <a:spcPts val="0"/>
                            </a:spcBef>
                            <a:spcAft>
                              <a:spcPts val="0"/>
                            </a:spcAft>
                            <a:tabLst>
                              <a:tab pos="1533525" algn="l"/>
                            </a:tabLst>
                          </a:pPr>
                          <a:r>
                            <a:rPr lang="en-US" sz="1800" b="0">
                              <a:effectLst/>
                            </a:rPr>
                            <a:t> </a:t>
                          </a:r>
                          <a:endParaRPr lang="en-US" sz="1800" b="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0">
                            <a:lnSpc>
                              <a:spcPct val="110000"/>
                            </a:lnSpc>
                            <a:spcBef>
                              <a:spcPts val="0"/>
                            </a:spcBef>
                            <a:spcAft>
                              <a:spcPts val="0"/>
                            </a:spcAft>
                            <a:tabLst>
                              <a:tab pos="1533525" algn="l"/>
                            </a:tabLst>
                          </a:pPr>
                          <a:r>
                            <a:rPr lang="en-US" sz="1800" b="0">
                              <a:effectLst/>
                            </a:rPr>
                            <a:t>Year 1</a:t>
                          </a:r>
                          <a:endParaRPr lang="en-US" sz="1800" b="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0">
                            <a:lnSpc>
                              <a:spcPct val="110000"/>
                            </a:lnSpc>
                            <a:spcBef>
                              <a:spcPts val="0"/>
                            </a:spcBef>
                            <a:spcAft>
                              <a:spcPts val="0"/>
                            </a:spcAft>
                            <a:tabLst>
                              <a:tab pos="1533525" algn="l"/>
                            </a:tabLst>
                          </a:pPr>
                          <a:r>
                            <a:rPr lang="en-US" sz="1800" b="0">
                              <a:effectLst/>
                            </a:rPr>
                            <a:t>Year 2</a:t>
                          </a:r>
                          <a:endParaRPr lang="en-US" sz="1800" b="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771044880"/>
                      </a:ext>
                    </a:extLst>
                  </a:tr>
                  <a:tr h="963911">
                    <a:tc>
                      <a:txBody>
                        <a:bodyPr/>
                        <a:lstStyle/>
                        <a:p>
                          <a:pPr marL="0" marR="0" algn="l" rtl="0">
                            <a:lnSpc>
                              <a:spcPct val="110000"/>
                            </a:lnSpc>
                            <a:spcBef>
                              <a:spcPts val="0"/>
                            </a:spcBef>
                            <a:spcAft>
                              <a:spcPts val="0"/>
                            </a:spcAft>
                            <a:tabLst>
                              <a:tab pos="1533525" algn="l"/>
                            </a:tabLst>
                          </a:pPr>
                          <a:r>
                            <a:rPr lang="en-US" sz="1800" b="0" dirty="0">
                              <a:effectLst/>
                            </a:rPr>
                            <a:t>Profit before tax (million BD)</a:t>
                          </a:r>
                        </a:p>
                        <a:p>
                          <a:pPr marL="0" marR="0" algn="l" rtl="0">
                            <a:lnSpc>
                              <a:spcPct val="110000"/>
                            </a:lnSpc>
                            <a:spcBef>
                              <a:spcPts val="0"/>
                            </a:spcBef>
                            <a:spcAft>
                              <a:spcPts val="0"/>
                            </a:spcAft>
                            <a:tabLst>
                              <a:tab pos="1533525" algn="l"/>
                            </a:tabLst>
                          </a:pPr>
                          <a:r>
                            <a:rPr lang="en-US" sz="1800" b="0" dirty="0">
                              <a:effectLst/>
                            </a:rPr>
                            <a:t>÷ Revenue (million BD)</a:t>
                          </a:r>
                          <a:endParaRPr lang="en-US" sz="1800" b="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endParaRPr lang="en-US"/>
                        </a:p>
                      </a:txBody>
                      <a:tcPr marL="68580" marR="68580" marT="0" marB="0" anchor="ctr">
                        <a:blipFill>
                          <a:blip r:embed="rId5"/>
                          <a:stretch>
                            <a:fillRect l="-147416" t="-54717" r="-100912" b="-1258"/>
                          </a:stretch>
                        </a:blipFill>
                      </a:tcPr>
                    </a:tc>
                    <a:tc>
                      <a:txBody>
                        <a:bodyPr/>
                        <a:lstStyle/>
                        <a:p>
                          <a:endParaRPr lang="en-US"/>
                        </a:p>
                      </a:txBody>
                      <a:tcPr marL="68580" marR="68580" marT="0" marB="0" anchor="ctr">
                        <a:blipFill>
                          <a:blip r:embed="rId5"/>
                          <a:stretch>
                            <a:fillRect l="-247416" t="-54717" r="-912" b="-1258"/>
                          </a:stretch>
                        </a:blipFill>
                      </a:tcPr>
                    </a:tc>
                    <a:extLst>
                      <a:ext uri="{0D108BD9-81ED-4DB2-BD59-A6C34878D82A}">
                        <a16:rowId xmlns:a16="http://schemas.microsoft.com/office/drawing/2014/main" val="2298927048"/>
                      </a:ext>
                    </a:extLst>
                  </a:tr>
                </a:tbl>
              </a:graphicData>
            </a:graphic>
          </p:graphicFrame>
        </mc:Fallback>
      </mc:AlternateContent>
      <p:grpSp>
        <p:nvGrpSpPr>
          <p:cNvPr id="39" name="Group 38">
            <a:extLst>
              <a:ext uri="{FF2B5EF4-FFF2-40B4-BE49-F238E27FC236}">
                <a16:creationId xmlns:a16="http://schemas.microsoft.com/office/drawing/2014/main" id="{74222C78-8C13-654A-CB34-DC70DA675C12}"/>
              </a:ext>
            </a:extLst>
          </p:cNvPr>
          <p:cNvGrpSpPr/>
          <p:nvPr/>
        </p:nvGrpSpPr>
        <p:grpSpPr>
          <a:xfrm>
            <a:off x="0" y="6502121"/>
            <a:ext cx="12192000" cy="381000"/>
            <a:chOff x="0" y="6502121"/>
            <a:chExt cx="12192000" cy="381000"/>
          </a:xfrm>
        </p:grpSpPr>
        <p:sp>
          <p:nvSpPr>
            <p:cNvPr id="41" name="TextBox 40">
              <a:extLst>
                <a:ext uri="{FF2B5EF4-FFF2-40B4-BE49-F238E27FC236}">
                  <a16:creationId xmlns:a16="http://schemas.microsoft.com/office/drawing/2014/main" id="{A6D90D73-7FE9-54B4-50D7-98FA71F4927F}"/>
                </a:ext>
              </a:extLst>
            </p:cNvPr>
            <p:cNvSpPr txBox="1"/>
            <p:nvPr/>
          </p:nvSpPr>
          <p:spPr>
            <a:xfrm>
              <a:off x="716844" y="6505941"/>
              <a:ext cx="7798277" cy="307777"/>
            </a:xfrm>
            <a:prstGeom prst="rect">
              <a:avLst/>
            </a:prstGeom>
            <a:noFill/>
          </p:spPr>
          <p:txBody>
            <a:bodyPr wrap="square" rtlCol="1">
              <a:spAutoFit/>
            </a:bodyPr>
            <a:lstStyle/>
            <a:p>
              <a:r>
                <a:rPr lang="en-US" sz="1400" b="1" dirty="0">
                  <a:solidFill>
                    <a:srgbClr val="002060"/>
                  </a:solidFill>
                  <a:latin typeface="Sakkal Majalla" panose="02000000000000000000" pitchFamily="2" charset="-78"/>
                  <a:cs typeface="Sakkal Majalla" panose="02000000000000000000" pitchFamily="2" charset="-78"/>
                </a:rPr>
                <a:t>FIN 316/806                                                   UNIT 5                                                     Financial Ratio Analysis</a:t>
              </a:r>
              <a:endParaRPr lang="ar-SA" sz="1400" b="1" dirty="0">
                <a:solidFill>
                  <a:srgbClr val="002060"/>
                </a:solidFill>
                <a:latin typeface="Sakkal Majalla" panose="02000000000000000000" pitchFamily="2" charset="-78"/>
                <a:cs typeface="Sakkal Majalla" panose="02000000000000000000" pitchFamily="2" charset="-78"/>
              </a:endParaRPr>
            </a:p>
          </p:txBody>
        </p:sp>
        <p:grpSp>
          <p:nvGrpSpPr>
            <p:cNvPr id="42" name="Group 41">
              <a:extLst>
                <a:ext uri="{FF2B5EF4-FFF2-40B4-BE49-F238E27FC236}">
                  <a16:creationId xmlns:a16="http://schemas.microsoft.com/office/drawing/2014/main" id="{66244C03-06CC-6E6B-C0E3-C2D13CD13912}"/>
                </a:ext>
              </a:extLst>
            </p:cNvPr>
            <p:cNvGrpSpPr/>
            <p:nvPr/>
          </p:nvGrpSpPr>
          <p:grpSpPr>
            <a:xfrm>
              <a:off x="0" y="6502121"/>
              <a:ext cx="12192000" cy="381000"/>
              <a:chOff x="0" y="6502121"/>
              <a:chExt cx="12192000" cy="381000"/>
            </a:xfrm>
          </p:grpSpPr>
          <p:cxnSp>
            <p:nvCxnSpPr>
              <p:cNvPr id="43" name="Straight Connector 42">
                <a:extLst>
                  <a:ext uri="{FF2B5EF4-FFF2-40B4-BE49-F238E27FC236}">
                    <a16:creationId xmlns:a16="http://schemas.microsoft.com/office/drawing/2014/main" id="{C8330772-D5EC-D735-37AD-82C26C54B140}"/>
                  </a:ext>
                </a:extLst>
              </p:cNvPr>
              <p:cNvCxnSpPr/>
              <p:nvPr/>
            </p:nvCxnSpPr>
            <p:spPr>
              <a:xfrm flipV="1">
                <a:off x="0" y="6539345"/>
                <a:ext cx="12192000" cy="521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44" name="Rectangle 43">
                <a:extLst>
                  <a:ext uri="{FF2B5EF4-FFF2-40B4-BE49-F238E27FC236}">
                    <a16:creationId xmlns:a16="http://schemas.microsoft.com/office/drawing/2014/main" id="{2FB513FB-C2FD-3D82-6B83-3DA55786A866}"/>
                  </a:ext>
                </a:extLst>
              </p:cNvPr>
              <p:cNvSpPr>
                <a:spLocks/>
              </p:cNvSpPr>
              <p:nvPr/>
            </p:nvSpPr>
            <p:spPr>
              <a:xfrm>
                <a:off x="7703229" y="6502121"/>
                <a:ext cx="4106028" cy="381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r">
                  <a:lnSpc>
                    <a:spcPct val="106000"/>
                  </a:lnSpc>
                  <a:spcBef>
                    <a:spcPts val="0"/>
                  </a:spcBef>
                  <a:spcAft>
                    <a:spcPts val="800"/>
                  </a:spcAft>
                </a:pP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وزارة التربية والتعليم –</a:t>
                </a:r>
                <a:r>
                  <a:rPr lang="ar-SA"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العام الدراسي </a:t>
                </a: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202</a:t>
                </a:r>
                <a:r>
                  <a:rPr lang="ar-SA"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3</a:t>
                </a: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-202</a:t>
                </a:r>
                <a:r>
                  <a:rPr lang="ar-SA"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4</a:t>
                </a: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م</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grpSp>
      </p:grpSp>
    </p:spTree>
    <p:extLst>
      <p:ext uri="{BB962C8B-B14F-4D97-AF65-F5344CB8AC3E}">
        <p14:creationId xmlns:p14="http://schemas.microsoft.com/office/powerpoint/2010/main" val="2017936948"/>
      </p:ext>
    </p:extLst>
  </p:cSld>
  <p:clrMapOvr>
    <a:masterClrMapping/>
  </p:clrMapOvr>
  <mc:AlternateContent xmlns:mc="http://schemas.openxmlformats.org/markup-compatibility/2006" xmlns:p14="http://schemas.microsoft.com/office/powerpoint/2010/main">
    <mc:Choice Requires="p14">
      <p:transition spd="slow" p14:dur="1500" advClick="0">
        <p:split orient="vert"/>
      </p:transition>
    </mc:Choice>
    <mc:Fallback xmlns="">
      <p:transition spd="slow" advClick="0">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4"/>
                                        </p:tgtEl>
                                        <p:attrNameLst>
                                          <p:attrName>style.visibility</p:attrName>
                                        </p:attrNameLst>
                                      </p:cBhvr>
                                      <p:to>
                                        <p:strVal val="visible"/>
                                      </p:to>
                                    </p:set>
                                    <p:animEffect transition="in" filter="fade">
                                      <p:cBhvr>
                                        <p:cTn id="14" dur="1000"/>
                                        <p:tgtEl>
                                          <p:spTgt spid="14"/>
                                        </p:tgtEl>
                                      </p:cBhvr>
                                    </p:animEffect>
                                    <p:anim calcmode="lin" valueType="num">
                                      <p:cBhvr>
                                        <p:cTn id="15" dur="1000" fill="hold"/>
                                        <p:tgtEl>
                                          <p:spTgt spid="14"/>
                                        </p:tgtEl>
                                        <p:attrNameLst>
                                          <p:attrName>ppt_x</p:attrName>
                                        </p:attrNameLst>
                                      </p:cBhvr>
                                      <p:tavLst>
                                        <p:tav tm="0">
                                          <p:val>
                                            <p:strVal val="#ppt_x"/>
                                          </p:val>
                                        </p:tav>
                                        <p:tav tm="100000">
                                          <p:val>
                                            <p:strVal val="#ppt_x"/>
                                          </p:val>
                                        </p:tav>
                                      </p:tavLst>
                                    </p:anim>
                                    <p:anim calcmode="lin" valueType="num">
                                      <p:cBhvr>
                                        <p:cTn id="16"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مستطيل مستدير الزوايا 15">
            <a:extLst>
              <a:ext uri="{FF2B5EF4-FFF2-40B4-BE49-F238E27FC236}">
                <a16:creationId xmlns:a16="http://schemas.microsoft.com/office/drawing/2014/main" id="{C7CA628E-402E-4ECD-83CD-2C5BD377C6C5}"/>
              </a:ext>
            </a:extLst>
          </p:cNvPr>
          <p:cNvSpPr/>
          <p:nvPr/>
        </p:nvSpPr>
        <p:spPr>
          <a:xfrm>
            <a:off x="194072" y="1669083"/>
            <a:ext cx="9613408" cy="4621744"/>
          </a:xfrm>
          <a:prstGeom prst="roundRect">
            <a:avLst>
              <a:gd name="adj" fmla="val 1416"/>
            </a:avLst>
          </a:prstGeom>
          <a:solidFill>
            <a:srgbClr val="BFD4DF"/>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t"/>
          <a:lstStyle/>
          <a:p>
            <a:pPr marL="0" marR="0" algn="ctr">
              <a:spcBef>
                <a:spcPts val="0"/>
              </a:spcBef>
              <a:spcAft>
                <a:spcPts val="0"/>
              </a:spcAft>
            </a:pPr>
            <a:endParaRPr lang="en-US" sz="1800" dirty="0">
              <a:ln>
                <a:noFill/>
              </a:ln>
              <a:solidFill>
                <a:srgbClr val="002060"/>
              </a:solidFill>
              <a:effectLst>
                <a:outerShdw blurRad="38100" dist="19050" dir="2700000" algn="tl">
                  <a:schemeClr val="dk1">
                    <a:alpha val="40000"/>
                  </a:schemeClr>
                </a:outerShdw>
              </a:effectLst>
              <a:latin typeface="Arial Black" panose="020B0A04020102020204" pitchFamily="34" charset="0"/>
              <a:ea typeface="Times New Roman" panose="02020603050405020304" pitchFamily="18" charset="0"/>
            </a:endParaRPr>
          </a:p>
          <a:p>
            <a:pPr marL="0" marR="0" algn="ctr">
              <a:spcBef>
                <a:spcPts val="0"/>
              </a:spcBef>
              <a:spcAft>
                <a:spcPts val="0"/>
              </a:spcAft>
            </a:pPr>
            <a:endParaRPr lang="en-US" dirty="0">
              <a:solidFill>
                <a:srgbClr val="002060"/>
              </a:solidFill>
              <a:effectLst>
                <a:outerShdw blurRad="38100" dist="19050" dir="2700000" algn="tl">
                  <a:schemeClr val="dk1">
                    <a:alpha val="40000"/>
                  </a:schemeClr>
                </a:outerShdw>
              </a:effectLst>
              <a:latin typeface="Arial Black" panose="020B0A04020102020204" pitchFamily="34" charset="0"/>
              <a:ea typeface="Times New Roman" panose="02020603050405020304" pitchFamily="18" charset="0"/>
            </a:endParaRPr>
          </a:p>
          <a:p>
            <a:pPr marL="0" marR="0" algn="ctr">
              <a:spcBef>
                <a:spcPts val="0"/>
              </a:spcBef>
              <a:spcAft>
                <a:spcPts val="0"/>
              </a:spcAft>
            </a:pPr>
            <a:endParaRPr lang="en-US" dirty="0">
              <a:solidFill>
                <a:srgbClr val="002060"/>
              </a:solidFill>
              <a:effectLst>
                <a:outerShdw blurRad="38100" dist="19050" dir="2700000" algn="tl">
                  <a:schemeClr val="dk1">
                    <a:alpha val="40000"/>
                  </a:schemeClr>
                </a:outerShdw>
              </a:effectLst>
              <a:latin typeface="Arial Black" panose="020B0A04020102020204" pitchFamily="34" charset="0"/>
              <a:ea typeface="Times New Roman" panose="02020603050405020304" pitchFamily="18" charset="0"/>
            </a:endParaRPr>
          </a:p>
          <a:p>
            <a:pPr marL="0" marR="0">
              <a:spcBef>
                <a:spcPts val="0"/>
              </a:spcBef>
              <a:spcAft>
                <a:spcPts val="0"/>
              </a:spcAft>
            </a:pPr>
            <a:r>
              <a:rPr lang="en-US" sz="2000" dirty="0">
                <a:ln>
                  <a:noFill/>
                </a:ln>
                <a:solidFill>
                  <a:srgbClr val="002060"/>
                </a:solidFill>
                <a:effectLst>
                  <a:outerShdw blurRad="38100" dist="19050" dir="2700000" algn="tl">
                    <a:schemeClr val="dk1">
                      <a:alpha val="40000"/>
                    </a:schemeClr>
                  </a:outerShdw>
                </a:effectLst>
                <a:latin typeface="Arial Black" panose="020B0A04020102020204" pitchFamily="34" charset="0"/>
                <a:ea typeface="Times New Roman" panose="02020603050405020304" pitchFamily="18" charset="0"/>
              </a:rPr>
              <a:t>5-2-2: Profit Margin %</a:t>
            </a:r>
          </a:p>
          <a:p>
            <a:pPr marL="0" marR="0">
              <a:spcBef>
                <a:spcPts val="0"/>
              </a:spcBef>
              <a:spcAft>
                <a:spcPts val="0"/>
              </a:spcAft>
            </a:pPr>
            <a:endParaRPr lang="en-US" sz="2000" dirty="0">
              <a:effectLst/>
              <a:latin typeface="Times New Roman" panose="02020603050405020304" pitchFamily="18" charset="0"/>
              <a:ea typeface="Times New Roman" panose="02020603050405020304" pitchFamily="18" charset="0"/>
            </a:endParaRPr>
          </a:p>
          <a:p>
            <a:pPr marL="0" marR="0" rtl="0">
              <a:lnSpc>
                <a:spcPct val="130000"/>
              </a:lnSpc>
              <a:spcBef>
                <a:spcPts val="0"/>
              </a:spcBef>
              <a:spcAft>
                <a:spcPts val="0"/>
              </a:spcAft>
              <a:tabLst>
                <a:tab pos="2971800" algn="ctr"/>
              </a:tabLst>
            </a:pPr>
            <a:endParaRPr lang="en-US" sz="2000" b="1" dirty="0">
              <a:solidFill>
                <a:srgbClr val="002060"/>
              </a:solidFill>
              <a:latin typeface="Times New Roman" panose="02020603050405020304" pitchFamily="18" charset="0"/>
              <a:ea typeface="Calibri" panose="020F0502020204030204" pitchFamily="34" charset="0"/>
              <a:cs typeface="Times New Roman" panose="02020603050405020304" pitchFamily="18" charset="0"/>
            </a:endParaRPr>
          </a:p>
          <a:p>
            <a:pPr marL="0" marR="0" rtl="0">
              <a:lnSpc>
                <a:spcPct val="130000"/>
              </a:lnSpc>
              <a:spcBef>
                <a:spcPts val="0"/>
              </a:spcBef>
              <a:spcAft>
                <a:spcPts val="0"/>
              </a:spcAft>
              <a:tabLst>
                <a:tab pos="2971800" algn="ctr"/>
              </a:tabLst>
            </a:pP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endParaRPr lang="en-US" sz="2000" dirty="0">
              <a:effectLst/>
              <a:latin typeface="Times New Roman" panose="02020603050405020304" pitchFamily="18" charset="0"/>
              <a:ea typeface="Times New Roman" panose="02020603050405020304" pitchFamily="18" charset="0"/>
            </a:endParaRPr>
          </a:p>
        </p:txBody>
      </p:sp>
      <p:grpSp>
        <p:nvGrpSpPr>
          <p:cNvPr id="29" name="Shape 631">
            <a:extLst>
              <a:ext uri="{FF2B5EF4-FFF2-40B4-BE49-F238E27FC236}">
                <a16:creationId xmlns:a16="http://schemas.microsoft.com/office/drawing/2014/main" id="{9DE0399B-6A40-495E-B773-BA7B46FB702D}"/>
              </a:ext>
            </a:extLst>
          </p:cNvPr>
          <p:cNvGrpSpPr/>
          <p:nvPr/>
        </p:nvGrpSpPr>
        <p:grpSpPr>
          <a:xfrm flipH="1">
            <a:off x="303082" y="399185"/>
            <a:ext cx="827524" cy="848823"/>
            <a:chOff x="5961125" y="1623900"/>
            <a:chExt cx="427450" cy="448175"/>
          </a:xfrm>
          <a:solidFill>
            <a:srgbClr val="7030A0"/>
          </a:solidFill>
        </p:grpSpPr>
        <p:sp>
          <p:nvSpPr>
            <p:cNvPr id="30" name="Shape 632">
              <a:extLst>
                <a:ext uri="{FF2B5EF4-FFF2-40B4-BE49-F238E27FC236}">
                  <a16:creationId xmlns:a16="http://schemas.microsoft.com/office/drawing/2014/main" id="{8DB2B578-EBFB-49B2-A74B-ADFD83430321}"/>
                </a:ext>
              </a:extLst>
            </p:cNvPr>
            <p:cNvSpPr/>
            <p:nvPr/>
          </p:nvSpPr>
          <p:spPr>
            <a:xfrm>
              <a:off x="5961125" y="1678700"/>
              <a:ext cx="376925" cy="376925"/>
            </a:xfrm>
            <a:custGeom>
              <a:avLst/>
              <a:gdLst/>
              <a:ahLst/>
              <a:cxnLst/>
              <a:rect l="0" t="0" r="0" b="0"/>
              <a:pathLst>
                <a:path w="15077" h="15077" fill="none" extrusionOk="0">
                  <a:moveTo>
                    <a:pt x="11813" y="1340"/>
                  </a:moveTo>
                  <a:lnTo>
                    <a:pt x="11813" y="1340"/>
                  </a:lnTo>
                  <a:lnTo>
                    <a:pt x="11350" y="1024"/>
                  </a:lnTo>
                  <a:lnTo>
                    <a:pt x="10863" y="780"/>
                  </a:lnTo>
                  <a:lnTo>
                    <a:pt x="10351" y="537"/>
                  </a:lnTo>
                  <a:lnTo>
                    <a:pt x="9816" y="342"/>
                  </a:lnTo>
                  <a:lnTo>
                    <a:pt x="9280" y="196"/>
                  </a:lnTo>
                  <a:lnTo>
                    <a:pt x="8720" y="98"/>
                  </a:lnTo>
                  <a:lnTo>
                    <a:pt x="8135" y="25"/>
                  </a:lnTo>
                  <a:lnTo>
                    <a:pt x="7551" y="1"/>
                  </a:lnTo>
                  <a:lnTo>
                    <a:pt x="7551" y="1"/>
                  </a:lnTo>
                  <a:lnTo>
                    <a:pt x="7161" y="1"/>
                  </a:lnTo>
                  <a:lnTo>
                    <a:pt x="6771" y="50"/>
                  </a:lnTo>
                  <a:lnTo>
                    <a:pt x="6406" y="98"/>
                  </a:lnTo>
                  <a:lnTo>
                    <a:pt x="6041" y="147"/>
                  </a:lnTo>
                  <a:lnTo>
                    <a:pt x="5675" y="244"/>
                  </a:lnTo>
                  <a:lnTo>
                    <a:pt x="5310" y="342"/>
                  </a:lnTo>
                  <a:lnTo>
                    <a:pt x="4969" y="464"/>
                  </a:lnTo>
                  <a:lnTo>
                    <a:pt x="4628" y="585"/>
                  </a:lnTo>
                  <a:lnTo>
                    <a:pt x="4287" y="731"/>
                  </a:lnTo>
                  <a:lnTo>
                    <a:pt x="3970" y="902"/>
                  </a:lnTo>
                  <a:lnTo>
                    <a:pt x="3654" y="1097"/>
                  </a:lnTo>
                  <a:lnTo>
                    <a:pt x="3337" y="1292"/>
                  </a:lnTo>
                  <a:lnTo>
                    <a:pt x="3045" y="1486"/>
                  </a:lnTo>
                  <a:lnTo>
                    <a:pt x="2753" y="1730"/>
                  </a:lnTo>
                  <a:lnTo>
                    <a:pt x="2485" y="1949"/>
                  </a:lnTo>
                  <a:lnTo>
                    <a:pt x="2217" y="2217"/>
                  </a:lnTo>
                  <a:lnTo>
                    <a:pt x="1973" y="2461"/>
                  </a:lnTo>
                  <a:lnTo>
                    <a:pt x="1730" y="2753"/>
                  </a:lnTo>
                  <a:lnTo>
                    <a:pt x="1510" y="3021"/>
                  </a:lnTo>
                  <a:lnTo>
                    <a:pt x="1291" y="3313"/>
                  </a:lnTo>
                  <a:lnTo>
                    <a:pt x="1096" y="3630"/>
                  </a:lnTo>
                  <a:lnTo>
                    <a:pt x="926" y="3946"/>
                  </a:lnTo>
                  <a:lnTo>
                    <a:pt x="755" y="4263"/>
                  </a:lnTo>
                  <a:lnTo>
                    <a:pt x="609" y="4604"/>
                  </a:lnTo>
                  <a:lnTo>
                    <a:pt x="463" y="4945"/>
                  </a:lnTo>
                  <a:lnTo>
                    <a:pt x="341" y="5286"/>
                  </a:lnTo>
                  <a:lnTo>
                    <a:pt x="244" y="5651"/>
                  </a:lnTo>
                  <a:lnTo>
                    <a:pt x="171" y="6016"/>
                  </a:lnTo>
                  <a:lnTo>
                    <a:pt x="98" y="6382"/>
                  </a:lnTo>
                  <a:lnTo>
                    <a:pt x="49" y="6771"/>
                  </a:lnTo>
                  <a:lnTo>
                    <a:pt x="25" y="7137"/>
                  </a:lnTo>
                  <a:lnTo>
                    <a:pt x="0" y="7526"/>
                  </a:lnTo>
                  <a:lnTo>
                    <a:pt x="0" y="7526"/>
                  </a:lnTo>
                  <a:lnTo>
                    <a:pt x="25" y="7916"/>
                  </a:lnTo>
                  <a:lnTo>
                    <a:pt x="49" y="8306"/>
                  </a:lnTo>
                  <a:lnTo>
                    <a:pt x="98" y="8671"/>
                  </a:lnTo>
                  <a:lnTo>
                    <a:pt x="171" y="9061"/>
                  </a:lnTo>
                  <a:lnTo>
                    <a:pt x="244" y="9426"/>
                  </a:lnTo>
                  <a:lnTo>
                    <a:pt x="341" y="9767"/>
                  </a:lnTo>
                  <a:lnTo>
                    <a:pt x="463" y="10132"/>
                  </a:lnTo>
                  <a:lnTo>
                    <a:pt x="609" y="10473"/>
                  </a:lnTo>
                  <a:lnTo>
                    <a:pt x="755" y="10790"/>
                  </a:lnTo>
                  <a:lnTo>
                    <a:pt x="926" y="11131"/>
                  </a:lnTo>
                  <a:lnTo>
                    <a:pt x="1096" y="11448"/>
                  </a:lnTo>
                  <a:lnTo>
                    <a:pt x="1291" y="11740"/>
                  </a:lnTo>
                  <a:lnTo>
                    <a:pt x="1510" y="12032"/>
                  </a:lnTo>
                  <a:lnTo>
                    <a:pt x="1730" y="12324"/>
                  </a:lnTo>
                  <a:lnTo>
                    <a:pt x="1973" y="12592"/>
                  </a:lnTo>
                  <a:lnTo>
                    <a:pt x="2217" y="12860"/>
                  </a:lnTo>
                  <a:lnTo>
                    <a:pt x="2485" y="13104"/>
                  </a:lnTo>
                  <a:lnTo>
                    <a:pt x="2753" y="13347"/>
                  </a:lnTo>
                  <a:lnTo>
                    <a:pt x="3045" y="13567"/>
                  </a:lnTo>
                  <a:lnTo>
                    <a:pt x="3337" y="13786"/>
                  </a:lnTo>
                  <a:lnTo>
                    <a:pt x="3654" y="13981"/>
                  </a:lnTo>
                  <a:lnTo>
                    <a:pt x="3970" y="14151"/>
                  </a:lnTo>
                  <a:lnTo>
                    <a:pt x="4287" y="14322"/>
                  </a:lnTo>
                  <a:lnTo>
                    <a:pt x="4628" y="14468"/>
                  </a:lnTo>
                  <a:lnTo>
                    <a:pt x="4969" y="14614"/>
                  </a:lnTo>
                  <a:lnTo>
                    <a:pt x="5310" y="14736"/>
                  </a:lnTo>
                  <a:lnTo>
                    <a:pt x="5675" y="14833"/>
                  </a:lnTo>
                  <a:lnTo>
                    <a:pt x="6041" y="14906"/>
                  </a:lnTo>
                  <a:lnTo>
                    <a:pt x="6406" y="14979"/>
                  </a:lnTo>
                  <a:lnTo>
                    <a:pt x="6771" y="15028"/>
                  </a:lnTo>
                  <a:lnTo>
                    <a:pt x="7161" y="15052"/>
                  </a:lnTo>
                  <a:lnTo>
                    <a:pt x="7551" y="15077"/>
                  </a:lnTo>
                  <a:lnTo>
                    <a:pt x="7551" y="15077"/>
                  </a:lnTo>
                  <a:lnTo>
                    <a:pt x="7940" y="15052"/>
                  </a:lnTo>
                  <a:lnTo>
                    <a:pt x="8306" y="15028"/>
                  </a:lnTo>
                  <a:lnTo>
                    <a:pt x="8695" y="14979"/>
                  </a:lnTo>
                  <a:lnTo>
                    <a:pt x="9061" y="14906"/>
                  </a:lnTo>
                  <a:lnTo>
                    <a:pt x="9426" y="14833"/>
                  </a:lnTo>
                  <a:lnTo>
                    <a:pt x="9791" y="14736"/>
                  </a:lnTo>
                  <a:lnTo>
                    <a:pt x="10132" y="14614"/>
                  </a:lnTo>
                  <a:lnTo>
                    <a:pt x="10473" y="14468"/>
                  </a:lnTo>
                  <a:lnTo>
                    <a:pt x="10814" y="14322"/>
                  </a:lnTo>
                  <a:lnTo>
                    <a:pt x="11131" y="14151"/>
                  </a:lnTo>
                  <a:lnTo>
                    <a:pt x="11447" y="13981"/>
                  </a:lnTo>
                  <a:lnTo>
                    <a:pt x="11764" y="13786"/>
                  </a:lnTo>
                  <a:lnTo>
                    <a:pt x="12056" y="13567"/>
                  </a:lnTo>
                  <a:lnTo>
                    <a:pt x="12348" y="13347"/>
                  </a:lnTo>
                  <a:lnTo>
                    <a:pt x="12616" y="13104"/>
                  </a:lnTo>
                  <a:lnTo>
                    <a:pt x="12884" y="12860"/>
                  </a:lnTo>
                  <a:lnTo>
                    <a:pt x="13128" y="12592"/>
                  </a:lnTo>
                  <a:lnTo>
                    <a:pt x="13371" y="12324"/>
                  </a:lnTo>
                  <a:lnTo>
                    <a:pt x="13591" y="12032"/>
                  </a:lnTo>
                  <a:lnTo>
                    <a:pt x="13785" y="11740"/>
                  </a:lnTo>
                  <a:lnTo>
                    <a:pt x="13980" y="11448"/>
                  </a:lnTo>
                  <a:lnTo>
                    <a:pt x="14175" y="11131"/>
                  </a:lnTo>
                  <a:lnTo>
                    <a:pt x="14346" y="10790"/>
                  </a:lnTo>
                  <a:lnTo>
                    <a:pt x="14492" y="10473"/>
                  </a:lnTo>
                  <a:lnTo>
                    <a:pt x="14613" y="10132"/>
                  </a:lnTo>
                  <a:lnTo>
                    <a:pt x="14735" y="9767"/>
                  </a:lnTo>
                  <a:lnTo>
                    <a:pt x="14857" y="9426"/>
                  </a:lnTo>
                  <a:lnTo>
                    <a:pt x="14930" y="9061"/>
                  </a:lnTo>
                  <a:lnTo>
                    <a:pt x="15003" y="8671"/>
                  </a:lnTo>
                  <a:lnTo>
                    <a:pt x="15052" y="8306"/>
                  </a:lnTo>
                  <a:lnTo>
                    <a:pt x="15076" y="7916"/>
                  </a:lnTo>
                  <a:lnTo>
                    <a:pt x="15076" y="7526"/>
                  </a:lnTo>
                  <a:lnTo>
                    <a:pt x="15076" y="7526"/>
                  </a:lnTo>
                  <a:lnTo>
                    <a:pt x="15052" y="6918"/>
                  </a:lnTo>
                  <a:lnTo>
                    <a:pt x="14979" y="6309"/>
                  </a:lnTo>
                  <a:lnTo>
                    <a:pt x="14857" y="5724"/>
                  </a:lnTo>
                  <a:lnTo>
                    <a:pt x="14687" y="5164"/>
                  </a:lnTo>
                  <a:lnTo>
                    <a:pt x="14492" y="4604"/>
                  </a:lnTo>
                  <a:lnTo>
                    <a:pt x="14248" y="4068"/>
                  </a:lnTo>
                  <a:lnTo>
                    <a:pt x="13956" y="3581"/>
                  </a:lnTo>
                  <a:lnTo>
                    <a:pt x="13615" y="3094"/>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solidFill>
                  <a:schemeClr val="accent2"/>
                </a:solidFill>
              </a:endParaRPr>
            </a:p>
          </p:txBody>
        </p:sp>
        <p:sp>
          <p:nvSpPr>
            <p:cNvPr id="31" name="Shape 633">
              <a:extLst>
                <a:ext uri="{FF2B5EF4-FFF2-40B4-BE49-F238E27FC236}">
                  <a16:creationId xmlns:a16="http://schemas.microsoft.com/office/drawing/2014/main" id="{A7E0F7CD-81DA-4CE7-AFE9-AFC01237AB36}"/>
                </a:ext>
              </a:extLst>
            </p:cNvPr>
            <p:cNvSpPr/>
            <p:nvPr/>
          </p:nvSpPr>
          <p:spPr>
            <a:xfrm>
              <a:off x="6009825" y="1727425"/>
              <a:ext cx="279500" cy="279500"/>
            </a:xfrm>
            <a:custGeom>
              <a:avLst/>
              <a:gdLst/>
              <a:ahLst/>
              <a:cxnLst/>
              <a:rect l="0" t="0" r="0" b="0"/>
              <a:pathLst>
                <a:path w="11180" h="11180" fill="none" extrusionOk="0">
                  <a:moveTo>
                    <a:pt x="10181" y="2387"/>
                  </a:moveTo>
                  <a:lnTo>
                    <a:pt x="10181" y="2387"/>
                  </a:lnTo>
                  <a:lnTo>
                    <a:pt x="10400" y="2728"/>
                  </a:lnTo>
                  <a:lnTo>
                    <a:pt x="10595" y="3093"/>
                  </a:lnTo>
                  <a:lnTo>
                    <a:pt x="10766" y="3483"/>
                  </a:lnTo>
                  <a:lnTo>
                    <a:pt x="10912" y="3873"/>
                  </a:lnTo>
                  <a:lnTo>
                    <a:pt x="11034" y="4287"/>
                  </a:lnTo>
                  <a:lnTo>
                    <a:pt x="11107" y="4701"/>
                  </a:lnTo>
                  <a:lnTo>
                    <a:pt x="11180" y="5139"/>
                  </a:lnTo>
                  <a:lnTo>
                    <a:pt x="11180" y="5577"/>
                  </a:lnTo>
                  <a:lnTo>
                    <a:pt x="11180" y="5577"/>
                  </a:lnTo>
                  <a:lnTo>
                    <a:pt x="11155" y="6162"/>
                  </a:lnTo>
                  <a:lnTo>
                    <a:pt x="11082" y="6722"/>
                  </a:lnTo>
                  <a:lnTo>
                    <a:pt x="10936" y="7234"/>
                  </a:lnTo>
                  <a:lnTo>
                    <a:pt x="10741" y="7769"/>
                  </a:lnTo>
                  <a:lnTo>
                    <a:pt x="10522" y="8257"/>
                  </a:lnTo>
                  <a:lnTo>
                    <a:pt x="10230" y="8695"/>
                  </a:lnTo>
                  <a:lnTo>
                    <a:pt x="9913" y="9133"/>
                  </a:lnTo>
                  <a:lnTo>
                    <a:pt x="9548" y="9523"/>
                  </a:lnTo>
                  <a:lnTo>
                    <a:pt x="9158" y="9888"/>
                  </a:lnTo>
                  <a:lnTo>
                    <a:pt x="8720" y="10205"/>
                  </a:lnTo>
                  <a:lnTo>
                    <a:pt x="8257" y="10497"/>
                  </a:lnTo>
                  <a:lnTo>
                    <a:pt x="7770" y="10741"/>
                  </a:lnTo>
                  <a:lnTo>
                    <a:pt x="7259" y="10911"/>
                  </a:lnTo>
                  <a:lnTo>
                    <a:pt x="6723" y="11057"/>
                  </a:lnTo>
                  <a:lnTo>
                    <a:pt x="6163" y="11155"/>
                  </a:lnTo>
                  <a:lnTo>
                    <a:pt x="5603" y="11179"/>
                  </a:lnTo>
                  <a:lnTo>
                    <a:pt x="5603" y="11179"/>
                  </a:lnTo>
                  <a:lnTo>
                    <a:pt x="5018" y="11155"/>
                  </a:lnTo>
                  <a:lnTo>
                    <a:pt x="4482" y="11057"/>
                  </a:lnTo>
                  <a:lnTo>
                    <a:pt x="3946" y="10911"/>
                  </a:lnTo>
                  <a:lnTo>
                    <a:pt x="3435" y="10741"/>
                  </a:lnTo>
                  <a:lnTo>
                    <a:pt x="2948" y="10497"/>
                  </a:lnTo>
                  <a:lnTo>
                    <a:pt x="2485" y="10205"/>
                  </a:lnTo>
                  <a:lnTo>
                    <a:pt x="2047" y="9888"/>
                  </a:lnTo>
                  <a:lnTo>
                    <a:pt x="1657" y="9523"/>
                  </a:lnTo>
                  <a:lnTo>
                    <a:pt x="1292" y="9133"/>
                  </a:lnTo>
                  <a:lnTo>
                    <a:pt x="975" y="8695"/>
                  </a:lnTo>
                  <a:lnTo>
                    <a:pt x="683" y="8257"/>
                  </a:lnTo>
                  <a:lnTo>
                    <a:pt x="464" y="7769"/>
                  </a:lnTo>
                  <a:lnTo>
                    <a:pt x="269" y="7234"/>
                  </a:lnTo>
                  <a:lnTo>
                    <a:pt x="123" y="6722"/>
                  </a:lnTo>
                  <a:lnTo>
                    <a:pt x="50" y="6162"/>
                  </a:lnTo>
                  <a:lnTo>
                    <a:pt x="1" y="5577"/>
                  </a:lnTo>
                  <a:lnTo>
                    <a:pt x="1" y="5577"/>
                  </a:lnTo>
                  <a:lnTo>
                    <a:pt x="50" y="5017"/>
                  </a:lnTo>
                  <a:lnTo>
                    <a:pt x="123" y="4457"/>
                  </a:lnTo>
                  <a:lnTo>
                    <a:pt x="269" y="3921"/>
                  </a:lnTo>
                  <a:lnTo>
                    <a:pt x="464" y="3410"/>
                  </a:lnTo>
                  <a:lnTo>
                    <a:pt x="683" y="2923"/>
                  </a:lnTo>
                  <a:lnTo>
                    <a:pt x="975" y="2460"/>
                  </a:lnTo>
                  <a:lnTo>
                    <a:pt x="1292" y="2046"/>
                  </a:lnTo>
                  <a:lnTo>
                    <a:pt x="1657" y="1632"/>
                  </a:lnTo>
                  <a:lnTo>
                    <a:pt x="2047" y="1267"/>
                  </a:lnTo>
                  <a:lnTo>
                    <a:pt x="2485" y="950"/>
                  </a:lnTo>
                  <a:lnTo>
                    <a:pt x="2948" y="682"/>
                  </a:lnTo>
                  <a:lnTo>
                    <a:pt x="3435" y="439"/>
                  </a:lnTo>
                  <a:lnTo>
                    <a:pt x="3946" y="244"/>
                  </a:lnTo>
                  <a:lnTo>
                    <a:pt x="4482" y="122"/>
                  </a:lnTo>
                  <a:lnTo>
                    <a:pt x="5018" y="25"/>
                  </a:lnTo>
                  <a:lnTo>
                    <a:pt x="5603" y="0"/>
                  </a:lnTo>
                  <a:lnTo>
                    <a:pt x="5603" y="0"/>
                  </a:lnTo>
                  <a:lnTo>
                    <a:pt x="6041" y="25"/>
                  </a:lnTo>
                  <a:lnTo>
                    <a:pt x="6479" y="73"/>
                  </a:lnTo>
                  <a:lnTo>
                    <a:pt x="6893" y="146"/>
                  </a:lnTo>
                  <a:lnTo>
                    <a:pt x="7307" y="268"/>
                  </a:lnTo>
                  <a:lnTo>
                    <a:pt x="7697" y="414"/>
                  </a:lnTo>
                  <a:lnTo>
                    <a:pt x="8087" y="585"/>
                  </a:lnTo>
                  <a:lnTo>
                    <a:pt x="8452" y="780"/>
                  </a:lnTo>
                  <a:lnTo>
                    <a:pt x="8793" y="999"/>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dirty="0">
                <a:solidFill>
                  <a:schemeClr val="accent2"/>
                </a:solidFill>
              </a:endParaRPr>
            </a:p>
          </p:txBody>
        </p:sp>
        <p:sp>
          <p:nvSpPr>
            <p:cNvPr id="32" name="Shape 634">
              <a:extLst>
                <a:ext uri="{FF2B5EF4-FFF2-40B4-BE49-F238E27FC236}">
                  <a16:creationId xmlns:a16="http://schemas.microsoft.com/office/drawing/2014/main" id="{8C63DF95-20CA-45C3-B9C8-3978774FAE2C}"/>
                </a:ext>
              </a:extLst>
            </p:cNvPr>
            <p:cNvSpPr/>
            <p:nvPr/>
          </p:nvSpPr>
          <p:spPr>
            <a:xfrm>
              <a:off x="6107250" y="1824850"/>
              <a:ext cx="84650" cy="84650"/>
            </a:xfrm>
            <a:custGeom>
              <a:avLst/>
              <a:gdLst/>
              <a:ahLst/>
              <a:cxnLst/>
              <a:rect l="0" t="0" r="0" b="0"/>
              <a:pathLst>
                <a:path w="3386" h="3386" fill="none" extrusionOk="0">
                  <a:moveTo>
                    <a:pt x="3362" y="1388"/>
                  </a:moveTo>
                  <a:lnTo>
                    <a:pt x="3362" y="1388"/>
                  </a:lnTo>
                  <a:lnTo>
                    <a:pt x="3386" y="1680"/>
                  </a:lnTo>
                  <a:lnTo>
                    <a:pt x="3386" y="1680"/>
                  </a:lnTo>
                  <a:lnTo>
                    <a:pt x="3386" y="1851"/>
                  </a:lnTo>
                  <a:lnTo>
                    <a:pt x="3362" y="2021"/>
                  </a:lnTo>
                  <a:lnTo>
                    <a:pt x="3313" y="2192"/>
                  </a:lnTo>
                  <a:lnTo>
                    <a:pt x="3264" y="2338"/>
                  </a:lnTo>
                  <a:lnTo>
                    <a:pt x="3191" y="2484"/>
                  </a:lnTo>
                  <a:lnTo>
                    <a:pt x="3118" y="2630"/>
                  </a:lnTo>
                  <a:lnTo>
                    <a:pt x="3021" y="2776"/>
                  </a:lnTo>
                  <a:lnTo>
                    <a:pt x="2899" y="2898"/>
                  </a:lnTo>
                  <a:lnTo>
                    <a:pt x="2777" y="2996"/>
                  </a:lnTo>
                  <a:lnTo>
                    <a:pt x="2655" y="3093"/>
                  </a:lnTo>
                  <a:lnTo>
                    <a:pt x="2509" y="3191"/>
                  </a:lnTo>
                  <a:lnTo>
                    <a:pt x="2363" y="3239"/>
                  </a:lnTo>
                  <a:lnTo>
                    <a:pt x="2217" y="3312"/>
                  </a:lnTo>
                  <a:lnTo>
                    <a:pt x="2046" y="3337"/>
                  </a:lnTo>
                  <a:lnTo>
                    <a:pt x="1876" y="3385"/>
                  </a:lnTo>
                  <a:lnTo>
                    <a:pt x="1706" y="3385"/>
                  </a:lnTo>
                  <a:lnTo>
                    <a:pt x="1706" y="3385"/>
                  </a:lnTo>
                  <a:lnTo>
                    <a:pt x="1535" y="3385"/>
                  </a:lnTo>
                  <a:lnTo>
                    <a:pt x="1365" y="3337"/>
                  </a:lnTo>
                  <a:lnTo>
                    <a:pt x="1194" y="3312"/>
                  </a:lnTo>
                  <a:lnTo>
                    <a:pt x="1048" y="3239"/>
                  </a:lnTo>
                  <a:lnTo>
                    <a:pt x="902" y="3191"/>
                  </a:lnTo>
                  <a:lnTo>
                    <a:pt x="756" y="3093"/>
                  </a:lnTo>
                  <a:lnTo>
                    <a:pt x="634" y="2996"/>
                  </a:lnTo>
                  <a:lnTo>
                    <a:pt x="512" y="2898"/>
                  </a:lnTo>
                  <a:lnTo>
                    <a:pt x="390" y="2776"/>
                  </a:lnTo>
                  <a:lnTo>
                    <a:pt x="293" y="2630"/>
                  </a:lnTo>
                  <a:lnTo>
                    <a:pt x="220" y="2484"/>
                  </a:lnTo>
                  <a:lnTo>
                    <a:pt x="147" y="2338"/>
                  </a:lnTo>
                  <a:lnTo>
                    <a:pt x="74" y="2192"/>
                  </a:lnTo>
                  <a:lnTo>
                    <a:pt x="49" y="2021"/>
                  </a:lnTo>
                  <a:lnTo>
                    <a:pt x="25" y="1851"/>
                  </a:lnTo>
                  <a:lnTo>
                    <a:pt x="1" y="1680"/>
                  </a:lnTo>
                  <a:lnTo>
                    <a:pt x="1" y="1680"/>
                  </a:lnTo>
                  <a:lnTo>
                    <a:pt x="25" y="1510"/>
                  </a:lnTo>
                  <a:lnTo>
                    <a:pt x="49" y="1340"/>
                  </a:lnTo>
                  <a:lnTo>
                    <a:pt x="74" y="1193"/>
                  </a:lnTo>
                  <a:lnTo>
                    <a:pt x="147" y="1023"/>
                  </a:lnTo>
                  <a:lnTo>
                    <a:pt x="220" y="877"/>
                  </a:lnTo>
                  <a:lnTo>
                    <a:pt x="293" y="731"/>
                  </a:lnTo>
                  <a:lnTo>
                    <a:pt x="390" y="609"/>
                  </a:lnTo>
                  <a:lnTo>
                    <a:pt x="512" y="487"/>
                  </a:lnTo>
                  <a:lnTo>
                    <a:pt x="634" y="390"/>
                  </a:lnTo>
                  <a:lnTo>
                    <a:pt x="756" y="292"/>
                  </a:lnTo>
                  <a:lnTo>
                    <a:pt x="902" y="195"/>
                  </a:lnTo>
                  <a:lnTo>
                    <a:pt x="1048" y="122"/>
                  </a:lnTo>
                  <a:lnTo>
                    <a:pt x="1194" y="73"/>
                  </a:lnTo>
                  <a:lnTo>
                    <a:pt x="1365" y="24"/>
                  </a:lnTo>
                  <a:lnTo>
                    <a:pt x="1535" y="0"/>
                  </a:lnTo>
                  <a:lnTo>
                    <a:pt x="1706" y="0"/>
                  </a:lnTo>
                  <a:lnTo>
                    <a:pt x="1706" y="0"/>
                  </a:lnTo>
                  <a:lnTo>
                    <a:pt x="1998" y="24"/>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solidFill>
                  <a:schemeClr val="accent2"/>
                </a:solidFill>
              </a:endParaRPr>
            </a:p>
          </p:txBody>
        </p:sp>
        <p:sp>
          <p:nvSpPr>
            <p:cNvPr id="33" name="Shape 635">
              <a:extLst>
                <a:ext uri="{FF2B5EF4-FFF2-40B4-BE49-F238E27FC236}">
                  <a16:creationId xmlns:a16="http://schemas.microsoft.com/office/drawing/2014/main" id="{BC2F4953-4B4C-4B90-BBBA-EE9C42DB550B}"/>
                </a:ext>
              </a:extLst>
            </p:cNvPr>
            <p:cNvSpPr/>
            <p:nvPr/>
          </p:nvSpPr>
          <p:spPr>
            <a:xfrm>
              <a:off x="6058550" y="1776125"/>
              <a:ext cx="182075" cy="182075"/>
            </a:xfrm>
            <a:custGeom>
              <a:avLst/>
              <a:gdLst/>
              <a:ahLst/>
              <a:cxnLst/>
              <a:rect l="0" t="0" r="0" b="0"/>
              <a:pathLst>
                <a:path w="7283" h="7283" fill="none" extrusionOk="0">
                  <a:moveTo>
                    <a:pt x="5431" y="463"/>
                  </a:moveTo>
                  <a:lnTo>
                    <a:pt x="5431" y="463"/>
                  </a:lnTo>
                  <a:lnTo>
                    <a:pt x="5042" y="269"/>
                  </a:lnTo>
                  <a:lnTo>
                    <a:pt x="4823" y="195"/>
                  </a:lnTo>
                  <a:lnTo>
                    <a:pt x="4603" y="122"/>
                  </a:lnTo>
                  <a:lnTo>
                    <a:pt x="4360" y="74"/>
                  </a:lnTo>
                  <a:lnTo>
                    <a:pt x="4141" y="25"/>
                  </a:lnTo>
                  <a:lnTo>
                    <a:pt x="3897" y="1"/>
                  </a:lnTo>
                  <a:lnTo>
                    <a:pt x="3654" y="1"/>
                  </a:lnTo>
                  <a:lnTo>
                    <a:pt x="3654" y="1"/>
                  </a:lnTo>
                  <a:lnTo>
                    <a:pt x="3288" y="25"/>
                  </a:lnTo>
                  <a:lnTo>
                    <a:pt x="2923" y="74"/>
                  </a:lnTo>
                  <a:lnTo>
                    <a:pt x="2558" y="147"/>
                  </a:lnTo>
                  <a:lnTo>
                    <a:pt x="2241" y="293"/>
                  </a:lnTo>
                  <a:lnTo>
                    <a:pt x="1924" y="439"/>
                  </a:lnTo>
                  <a:lnTo>
                    <a:pt x="1608" y="609"/>
                  </a:lnTo>
                  <a:lnTo>
                    <a:pt x="1340" y="829"/>
                  </a:lnTo>
                  <a:lnTo>
                    <a:pt x="1072" y="1072"/>
                  </a:lnTo>
                  <a:lnTo>
                    <a:pt x="828" y="1316"/>
                  </a:lnTo>
                  <a:lnTo>
                    <a:pt x="633" y="1608"/>
                  </a:lnTo>
                  <a:lnTo>
                    <a:pt x="439" y="1900"/>
                  </a:lnTo>
                  <a:lnTo>
                    <a:pt x="293" y="2217"/>
                  </a:lnTo>
                  <a:lnTo>
                    <a:pt x="171" y="2558"/>
                  </a:lnTo>
                  <a:lnTo>
                    <a:pt x="73" y="2899"/>
                  </a:lnTo>
                  <a:lnTo>
                    <a:pt x="25" y="3264"/>
                  </a:lnTo>
                  <a:lnTo>
                    <a:pt x="0" y="3629"/>
                  </a:lnTo>
                  <a:lnTo>
                    <a:pt x="0" y="3629"/>
                  </a:lnTo>
                  <a:lnTo>
                    <a:pt x="25" y="4019"/>
                  </a:lnTo>
                  <a:lnTo>
                    <a:pt x="73" y="4360"/>
                  </a:lnTo>
                  <a:lnTo>
                    <a:pt x="171" y="4725"/>
                  </a:lnTo>
                  <a:lnTo>
                    <a:pt x="293" y="5066"/>
                  </a:lnTo>
                  <a:lnTo>
                    <a:pt x="439" y="5383"/>
                  </a:lnTo>
                  <a:lnTo>
                    <a:pt x="633" y="5675"/>
                  </a:lnTo>
                  <a:lnTo>
                    <a:pt x="828" y="5943"/>
                  </a:lnTo>
                  <a:lnTo>
                    <a:pt x="1072" y="6211"/>
                  </a:lnTo>
                  <a:lnTo>
                    <a:pt x="1340" y="6455"/>
                  </a:lnTo>
                  <a:lnTo>
                    <a:pt x="1608" y="6650"/>
                  </a:lnTo>
                  <a:lnTo>
                    <a:pt x="1924" y="6844"/>
                  </a:lnTo>
                  <a:lnTo>
                    <a:pt x="2241" y="6990"/>
                  </a:lnTo>
                  <a:lnTo>
                    <a:pt x="2558" y="7112"/>
                  </a:lnTo>
                  <a:lnTo>
                    <a:pt x="2923" y="7210"/>
                  </a:lnTo>
                  <a:lnTo>
                    <a:pt x="3288" y="7258"/>
                  </a:lnTo>
                  <a:lnTo>
                    <a:pt x="3654" y="7283"/>
                  </a:lnTo>
                  <a:lnTo>
                    <a:pt x="3654" y="7283"/>
                  </a:lnTo>
                  <a:lnTo>
                    <a:pt x="4019" y="7258"/>
                  </a:lnTo>
                  <a:lnTo>
                    <a:pt x="4384" y="7210"/>
                  </a:lnTo>
                  <a:lnTo>
                    <a:pt x="4725" y="7112"/>
                  </a:lnTo>
                  <a:lnTo>
                    <a:pt x="5066" y="6990"/>
                  </a:lnTo>
                  <a:lnTo>
                    <a:pt x="5383" y="6844"/>
                  </a:lnTo>
                  <a:lnTo>
                    <a:pt x="5675" y="6650"/>
                  </a:lnTo>
                  <a:lnTo>
                    <a:pt x="5967" y="6455"/>
                  </a:lnTo>
                  <a:lnTo>
                    <a:pt x="6235" y="6211"/>
                  </a:lnTo>
                  <a:lnTo>
                    <a:pt x="6454" y="5943"/>
                  </a:lnTo>
                  <a:lnTo>
                    <a:pt x="6674" y="5675"/>
                  </a:lnTo>
                  <a:lnTo>
                    <a:pt x="6844" y="5383"/>
                  </a:lnTo>
                  <a:lnTo>
                    <a:pt x="7014" y="5066"/>
                  </a:lnTo>
                  <a:lnTo>
                    <a:pt x="7136" y="4725"/>
                  </a:lnTo>
                  <a:lnTo>
                    <a:pt x="7209" y="4360"/>
                  </a:lnTo>
                  <a:lnTo>
                    <a:pt x="7282" y="4019"/>
                  </a:lnTo>
                  <a:lnTo>
                    <a:pt x="7282" y="3629"/>
                  </a:lnTo>
                  <a:lnTo>
                    <a:pt x="7282" y="3629"/>
                  </a:lnTo>
                  <a:lnTo>
                    <a:pt x="7282" y="3386"/>
                  </a:lnTo>
                  <a:lnTo>
                    <a:pt x="7258" y="3167"/>
                  </a:lnTo>
                  <a:lnTo>
                    <a:pt x="7234" y="2923"/>
                  </a:lnTo>
                  <a:lnTo>
                    <a:pt x="7161" y="2704"/>
                  </a:lnTo>
                  <a:lnTo>
                    <a:pt x="7112" y="2485"/>
                  </a:lnTo>
                  <a:lnTo>
                    <a:pt x="7014" y="2266"/>
                  </a:lnTo>
                  <a:lnTo>
                    <a:pt x="6820" y="1852"/>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solidFill>
                  <a:schemeClr val="accent2"/>
                </a:solidFill>
              </a:endParaRPr>
            </a:p>
          </p:txBody>
        </p:sp>
        <p:sp>
          <p:nvSpPr>
            <p:cNvPr id="34" name="Shape 636">
              <a:extLst>
                <a:ext uri="{FF2B5EF4-FFF2-40B4-BE49-F238E27FC236}">
                  <a16:creationId xmlns:a16="http://schemas.microsoft.com/office/drawing/2014/main" id="{B909C533-5819-46B5-9B5D-EE88750598EE}"/>
                </a:ext>
              </a:extLst>
            </p:cNvPr>
            <p:cNvSpPr/>
            <p:nvPr/>
          </p:nvSpPr>
          <p:spPr>
            <a:xfrm>
              <a:off x="5971475" y="2001400"/>
              <a:ext cx="74925" cy="70675"/>
            </a:xfrm>
            <a:custGeom>
              <a:avLst/>
              <a:gdLst/>
              <a:ahLst/>
              <a:cxnLst/>
              <a:rect l="0" t="0" r="0" b="0"/>
              <a:pathLst>
                <a:path w="2997" h="2827" fill="none" extrusionOk="0">
                  <a:moveTo>
                    <a:pt x="1462" y="1"/>
                  </a:moveTo>
                  <a:lnTo>
                    <a:pt x="293" y="1170"/>
                  </a:lnTo>
                  <a:lnTo>
                    <a:pt x="293" y="1170"/>
                  </a:lnTo>
                  <a:lnTo>
                    <a:pt x="171" y="1316"/>
                  </a:lnTo>
                  <a:lnTo>
                    <a:pt x="74" y="1487"/>
                  </a:lnTo>
                  <a:lnTo>
                    <a:pt x="25" y="1657"/>
                  </a:lnTo>
                  <a:lnTo>
                    <a:pt x="1" y="1852"/>
                  </a:lnTo>
                  <a:lnTo>
                    <a:pt x="25" y="2047"/>
                  </a:lnTo>
                  <a:lnTo>
                    <a:pt x="74" y="2217"/>
                  </a:lnTo>
                  <a:lnTo>
                    <a:pt x="171" y="2388"/>
                  </a:lnTo>
                  <a:lnTo>
                    <a:pt x="293" y="2534"/>
                  </a:lnTo>
                  <a:lnTo>
                    <a:pt x="293" y="2534"/>
                  </a:lnTo>
                  <a:lnTo>
                    <a:pt x="439" y="2656"/>
                  </a:lnTo>
                  <a:lnTo>
                    <a:pt x="609" y="2753"/>
                  </a:lnTo>
                  <a:lnTo>
                    <a:pt x="804" y="2802"/>
                  </a:lnTo>
                  <a:lnTo>
                    <a:pt x="975" y="2826"/>
                  </a:lnTo>
                  <a:lnTo>
                    <a:pt x="975" y="2826"/>
                  </a:lnTo>
                  <a:lnTo>
                    <a:pt x="1170" y="2802"/>
                  </a:lnTo>
                  <a:lnTo>
                    <a:pt x="1340" y="2753"/>
                  </a:lnTo>
                  <a:lnTo>
                    <a:pt x="1511" y="2656"/>
                  </a:lnTo>
                  <a:lnTo>
                    <a:pt x="1681" y="2534"/>
                  </a:lnTo>
                  <a:lnTo>
                    <a:pt x="2850" y="1365"/>
                  </a:lnTo>
                  <a:lnTo>
                    <a:pt x="2850" y="1365"/>
                  </a:lnTo>
                  <a:lnTo>
                    <a:pt x="2996" y="1194"/>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solidFill>
                  <a:schemeClr val="accent2"/>
                </a:solidFill>
              </a:endParaRPr>
            </a:p>
          </p:txBody>
        </p:sp>
        <p:sp>
          <p:nvSpPr>
            <p:cNvPr id="35" name="Shape 637">
              <a:extLst>
                <a:ext uri="{FF2B5EF4-FFF2-40B4-BE49-F238E27FC236}">
                  <a16:creationId xmlns:a16="http://schemas.microsoft.com/office/drawing/2014/main" id="{B8E44603-02C8-45C3-AFCF-46EBC9134B2A}"/>
                </a:ext>
              </a:extLst>
            </p:cNvPr>
            <p:cNvSpPr/>
            <p:nvPr/>
          </p:nvSpPr>
          <p:spPr>
            <a:xfrm>
              <a:off x="6253375" y="2001400"/>
              <a:ext cx="74325" cy="70675"/>
            </a:xfrm>
            <a:custGeom>
              <a:avLst/>
              <a:gdLst/>
              <a:ahLst/>
              <a:cxnLst/>
              <a:rect l="0" t="0" r="0" b="0"/>
              <a:pathLst>
                <a:path w="2973" h="2827" fill="none" extrusionOk="0">
                  <a:moveTo>
                    <a:pt x="1" y="1194"/>
                  </a:moveTo>
                  <a:lnTo>
                    <a:pt x="1" y="1194"/>
                  </a:lnTo>
                  <a:lnTo>
                    <a:pt x="123" y="1365"/>
                  </a:lnTo>
                  <a:lnTo>
                    <a:pt x="1316" y="2534"/>
                  </a:lnTo>
                  <a:lnTo>
                    <a:pt x="1316" y="2534"/>
                  </a:lnTo>
                  <a:lnTo>
                    <a:pt x="1462" y="2656"/>
                  </a:lnTo>
                  <a:lnTo>
                    <a:pt x="1633" y="2753"/>
                  </a:lnTo>
                  <a:lnTo>
                    <a:pt x="1827" y="2802"/>
                  </a:lnTo>
                  <a:lnTo>
                    <a:pt x="1998" y="2826"/>
                  </a:lnTo>
                  <a:lnTo>
                    <a:pt x="1998" y="2826"/>
                  </a:lnTo>
                  <a:lnTo>
                    <a:pt x="2193" y="2802"/>
                  </a:lnTo>
                  <a:lnTo>
                    <a:pt x="2363" y="2753"/>
                  </a:lnTo>
                  <a:lnTo>
                    <a:pt x="2534" y="2656"/>
                  </a:lnTo>
                  <a:lnTo>
                    <a:pt x="2704" y="2534"/>
                  </a:lnTo>
                  <a:lnTo>
                    <a:pt x="2704" y="2534"/>
                  </a:lnTo>
                  <a:lnTo>
                    <a:pt x="2826" y="2388"/>
                  </a:lnTo>
                  <a:lnTo>
                    <a:pt x="2923" y="2217"/>
                  </a:lnTo>
                  <a:lnTo>
                    <a:pt x="2972" y="2047"/>
                  </a:lnTo>
                  <a:lnTo>
                    <a:pt x="2972" y="1852"/>
                  </a:lnTo>
                  <a:lnTo>
                    <a:pt x="2972" y="1657"/>
                  </a:lnTo>
                  <a:lnTo>
                    <a:pt x="2923" y="1487"/>
                  </a:lnTo>
                  <a:lnTo>
                    <a:pt x="2826" y="1316"/>
                  </a:lnTo>
                  <a:lnTo>
                    <a:pt x="2704" y="1170"/>
                  </a:lnTo>
                  <a:lnTo>
                    <a:pt x="1535" y="1"/>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solidFill>
                  <a:schemeClr val="accent2"/>
                </a:solidFill>
              </a:endParaRPr>
            </a:p>
          </p:txBody>
        </p:sp>
        <p:sp>
          <p:nvSpPr>
            <p:cNvPr id="36" name="Shape 638">
              <a:extLst>
                <a:ext uri="{FF2B5EF4-FFF2-40B4-BE49-F238E27FC236}">
                  <a16:creationId xmlns:a16="http://schemas.microsoft.com/office/drawing/2014/main" id="{F10FA17C-5DE5-44AB-81DB-C83C2A648EC9}"/>
                </a:ext>
              </a:extLst>
            </p:cNvPr>
            <p:cNvSpPr/>
            <p:nvPr/>
          </p:nvSpPr>
          <p:spPr>
            <a:xfrm>
              <a:off x="6137700" y="1623900"/>
              <a:ext cx="250875" cy="255150"/>
            </a:xfrm>
            <a:custGeom>
              <a:avLst/>
              <a:gdLst/>
              <a:ahLst/>
              <a:cxnLst/>
              <a:rect l="0" t="0" r="0" b="0"/>
              <a:pathLst>
                <a:path w="10035" h="10206" fill="none" extrusionOk="0">
                  <a:moveTo>
                    <a:pt x="9718" y="2412"/>
                  </a:moveTo>
                  <a:lnTo>
                    <a:pt x="8671" y="2217"/>
                  </a:lnTo>
                  <a:lnTo>
                    <a:pt x="9694" y="1194"/>
                  </a:lnTo>
                  <a:lnTo>
                    <a:pt x="9694" y="1194"/>
                  </a:lnTo>
                  <a:lnTo>
                    <a:pt x="9767" y="1121"/>
                  </a:lnTo>
                  <a:lnTo>
                    <a:pt x="9815" y="1024"/>
                  </a:lnTo>
                  <a:lnTo>
                    <a:pt x="9840" y="951"/>
                  </a:lnTo>
                  <a:lnTo>
                    <a:pt x="9840" y="853"/>
                  </a:lnTo>
                  <a:lnTo>
                    <a:pt x="9840" y="756"/>
                  </a:lnTo>
                  <a:lnTo>
                    <a:pt x="9815" y="658"/>
                  </a:lnTo>
                  <a:lnTo>
                    <a:pt x="9767" y="585"/>
                  </a:lnTo>
                  <a:lnTo>
                    <a:pt x="9694" y="512"/>
                  </a:lnTo>
                  <a:lnTo>
                    <a:pt x="9694" y="512"/>
                  </a:lnTo>
                  <a:lnTo>
                    <a:pt x="9621" y="439"/>
                  </a:lnTo>
                  <a:lnTo>
                    <a:pt x="9548" y="391"/>
                  </a:lnTo>
                  <a:lnTo>
                    <a:pt x="9450" y="366"/>
                  </a:lnTo>
                  <a:lnTo>
                    <a:pt x="9353" y="366"/>
                  </a:lnTo>
                  <a:lnTo>
                    <a:pt x="9255" y="366"/>
                  </a:lnTo>
                  <a:lnTo>
                    <a:pt x="9182" y="391"/>
                  </a:lnTo>
                  <a:lnTo>
                    <a:pt x="9085" y="439"/>
                  </a:lnTo>
                  <a:lnTo>
                    <a:pt x="9012" y="512"/>
                  </a:lnTo>
                  <a:lnTo>
                    <a:pt x="7867" y="1657"/>
                  </a:lnTo>
                  <a:lnTo>
                    <a:pt x="7867" y="1657"/>
                  </a:lnTo>
                  <a:lnTo>
                    <a:pt x="7818" y="1487"/>
                  </a:lnTo>
                  <a:lnTo>
                    <a:pt x="7599" y="317"/>
                  </a:lnTo>
                  <a:lnTo>
                    <a:pt x="7599" y="317"/>
                  </a:lnTo>
                  <a:lnTo>
                    <a:pt x="7575" y="196"/>
                  </a:lnTo>
                  <a:lnTo>
                    <a:pt x="7526" y="98"/>
                  </a:lnTo>
                  <a:lnTo>
                    <a:pt x="7477" y="50"/>
                  </a:lnTo>
                  <a:lnTo>
                    <a:pt x="7404" y="1"/>
                  </a:lnTo>
                  <a:lnTo>
                    <a:pt x="7331" y="1"/>
                  </a:lnTo>
                  <a:lnTo>
                    <a:pt x="7234" y="25"/>
                  </a:lnTo>
                  <a:lnTo>
                    <a:pt x="7161" y="74"/>
                  </a:lnTo>
                  <a:lnTo>
                    <a:pt x="7063" y="147"/>
                  </a:lnTo>
                  <a:lnTo>
                    <a:pt x="5432" y="1754"/>
                  </a:lnTo>
                  <a:lnTo>
                    <a:pt x="5432" y="1754"/>
                  </a:lnTo>
                  <a:lnTo>
                    <a:pt x="5358" y="1852"/>
                  </a:lnTo>
                  <a:lnTo>
                    <a:pt x="5285" y="1974"/>
                  </a:lnTo>
                  <a:lnTo>
                    <a:pt x="5212" y="2120"/>
                  </a:lnTo>
                  <a:lnTo>
                    <a:pt x="5164" y="2242"/>
                  </a:lnTo>
                  <a:lnTo>
                    <a:pt x="5139" y="2388"/>
                  </a:lnTo>
                  <a:lnTo>
                    <a:pt x="5115" y="2534"/>
                  </a:lnTo>
                  <a:lnTo>
                    <a:pt x="5115" y="2680"/>
                  </a:lnTo>
                  <a:lnTo>
                    <a:pt x="5115" y="2802"/>
                  </a:lnTo>
                  <a:lnTo>
                    <a:pt x="5334" y="3971"/>
                  </a:lnTo>
                  <a:lnTo>
                    <a:pt x="5334" y="3971"/>
                  </a:lnTo>
                  <a:lnTo>
                    <a:pt x="5383" y="4141"/>
                  </a:lnTo>
                  <a:lnTo>
                    <a:pt x="147" y="9378"/>
                  </a:lnTo>
                  <a:lnTo>
                    <a:pt x="147" y="9378"/>
                  </a:lnTo>
                  <a:lnTo>
                    <a:pt x="73" y="9451"/>
                  </a:lnTo>
                  <a:lnTo>
                    <a:pt x="25" y="9548"/>
                  </a:lnTo>
                  <a:lnTo>
                    <a:pt x="0" y="9645"/>
                  </a:lnTo>
                  <a:lnTo>
                    <a:pt x="0" y="9718"/>
                  </a:lnTo>
                  <a:lnTo>
                    <a:pt x="0" y="9816"/>
                  </a:lnTo>
                  <a:lnTo>
                    <a:pt x="25" y="9913"/>
                  </a:lnTo>
                  <a:lnTo>
                    <a:pt x="73" y="9986"/>
                  </a:lnTo>
                  <a:lnTo>
                    <a:pt x="147" y="10059"/>
                  </a:lnTo>
                  <a:lnTo>
                    <a:pt x="147" y="10059"/>
                  </a:lnTo>
                  <a:lnTo>
                    <a:pt x="220" y="10133"/>
                  </a:lnTo>
                  <a:lnTo>
                    <a:pt x="293" y="10181"/>
                  </a:lnTo>
                  <a:lnTo>
                    <a:pt x="390" y="10206"/>
                  </a:lnTo>
                  <a:lnTo>
                    <a:pt x="488" y="10206"/>
                  </a:lnTo>
                  <a:lnTo>
                    <a:pt x="488" y="10206"/>
                  </a:lnTo>
                  <a:lnTo>
                    <a:pt x="585" y="10206"/>
                  </a:lnTo>
                  <a:lnTo>
                    <a:pt x="658" y="10181"/>
                  </a:lnTo>
                  <a:lnTo>
                    <a:pt x="755" y="10133"/>
                  </a:lnTo>
                  <a:lnTo>
                    <a:pt x="828" y="10059"/>
                  </a:lnTo>
                  <a:lnTo>
                    <a:pt x="6187" y="4726"/>
                  </a:lnTo>
                  <a:lnTo>
                    <a:pt x="7234" y="4896"/>
                  </a:lnTo>
                  <a:lnTo>
                    <a:pt x="7234" y="4896"/>
                  </a:lnTo>
                  <a:lnTo>
                    <a:pt x="7356" y="4921"/>
                  </a:lnTo>
                  <a:lnTo>
                    <a:pt x="7502" y="4921"/>
                  </a:lnTo>
                  <a:lnTo>
                    <a:pt x="7624" y="4896"/>
                  </a:lnTo>
                  <a:lnTo>
                    <a:pt x="7770" y="4848"/>
                  </a:lnTo>
                  <a:lnTo>
                    <a:pt x="7916" y="4799"/>
                  </a:lnTo>
                  <a:lnTo>
                    <a:pt x="8038" y="4750"/>
                  </a:lnTo>
                  <a:lnTo>
                    <a:pt x="8159" y="4677"/>
                  </a:lnTo>
                  <a:lnTo>
                    <a:pt x="8257" y="4580"/>
                  </a:lnTo>
                  <a:lnTo>
                    <a:pt x="9889" y="2948"/>
                  </a:lnTo>
                  <a:lnTo>
                    <a:pt x="9889" y="2948"/>
                  </a:lnTo>
                  <a:lnTo>
                    <a:pt x="9962" y="2875"/>
                  </a:lnTo>
                  <a:lnTo>
                    <a:pt x="10010" y="2777"/>
                  </a:lnTo>
                  <a:lnTo>
                    <a:pt x="10035" y="2704"/>
                  </a:lnTo>
                  <a:lnTo>
                    <a:pt x="10010" y="2607"/>
                  </a:lnTo>
                  <a:lnTo>
                    <a:pt x="9986" y="2558"/>
                  </a:lnTo>
                  <a:lnTo>
                    <a:pt x="9913" y="2485"/>
                  </a:lnTo>
                  <a:lnTo>
                    <a:pt x="9815" y="2436"/>
                  </a:lnTo>
                  <a:lnTo>
                    <a:pt x="9718" y="2412"/>
                  </a:lnTo>
                  <a:lnTo>
                    <a:pt x="9718" y="2412"/>
                  </a:lnTo>
                  <a:close/>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dirty="0">
                <a:solidFill>
                  <a:schemeClr val="accent2"/>
                </a:solidFill>
              </a:endParaRPr>
            </a:p>
          </p:txBody>
        </p:sp>
      </p:grpSp>
      <p:sp>
        <p:nvSpPr>
          <p:cNvPr id="27" name="مستطيل مستدير الزوايا 5">
            <a:hlinkClick r:id="rId2" action="ppaction://hlinksldjump"/>
            <a:extLst>
              <a:ext uri="{FF2B5EF4-FFF2-40B4-BE49-F238E27FC236}">
                <a16:creationId xmlns:a16="http://schemas.microsoft.com/office/drawing/2014/main" id="{D466B943-7A06-4ADB-8B37-06D4C56A4898}"/>
              </a:ext>
            </a:extLst>
          </p:cNvPr>
          <p:cNvSpPr/>
          <p:nvPr/>
        </p:nvSpPr>
        <p:spPr>
          <a:xfrm>
            <a:off x="9838921" y="2091018"/>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400" dirty="0">
                <a:solidFill>
                  <a:srgbClr val="3F5378"/>
                </a:solidFill>
                <a:latin typeface="Arial Black" panose="020B0A04020102020204" pitchFamily="34" charset="0"/>
                <a:cs typeface="PT Bold Heading" panose="02010400000000000000" pitchFamily="2" charset="-78"/>
              </a:rPr>
              <a:t>INITIATION ACTIVITY </a:t>
            </a:r>
            <a:endParaRPr lang="ar-BH" sz="1400" dirty="0">
              <a:solidFill>
                <a:srgbClr val="3F5378"/>
              </a:solidFill>
              <a:latin typeface="Arial Black" panose="020B0A04020102020204" pitchFamily="34" charset="0"/>
              <a:cs typeface="PT Bold Heading" panose="02010400000000000000" pitchFamily="2" charset="-78"/>
            </a:endParaRPr>
          </a:p>
        </p:txBody>
      </p:sp>
      <p:sp>
        <p:nvSpPr>
          <p:cNvPr id="37" name="مستطيل مستدير الزوايا 11">
            <a:hlinkClick r:id="rId2" action="ppaction://hlinksldjump"/>
            <a:extLst>
              <a:ext uri="{FF2B5EF4-FFF2-40B4-BE49-F238E27FC236}">
                <a16:creationId xmlns:a16="http://schemas.microsoft.com/office/drawing/2014/main" id="{23D3EE09-8411-4223-ABFE-66C8968A89D0}"/>
              </a:ext>
            </a:extLst>
          </p:cNvPr>
          <p:cNvSpPr/>
          <p:nvPr/>
        </p:nvSpPr>
        <p:spPr>
          <a:xfrm>
            <a:off x="9875904" y="3040038"/>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600" dirty="0">
                <a:solidFill>
                  <a:srgbClr val="3F5378"/>
                </a:solidFill>
                <a:latin typeface="Arial Black" panose="020B0A04020102020204" pitchFamily="34" charset="0"/>
                <a:cs typeface="PT Bold Heading" panose="02010400000000000000" pitchFamily="2" charset="-78"/>
              </a:rPr>
              <a:t>OBJECTIVE 1</a:t>
            </a:r>
            <a:r>
              <a:rPr lang="ar-SA" sz="1600" dirty="0">
                <a:solidFill>
                  <a:srgbClr val="3F5378"/>
                </a:solidFill>
                <a:latin typeface="Arial Black" panose="020B0A04020102020204" pitchFamily="34" charset="0"/>
                <a:cs typeface="PT Bold Heading" panose="02010400000000000000" pitchFamily="2" charset="-78"/>
              </a:rPr>
              <a:t>    </a:t>
            </a:r>
            <a:endParaRPr lang="ar-BH" sz="1600" dirty="0">
              <a:solidFill>
                <a:srgbClr val="3F5378"/>
              </a:solidFill>
              <a:latin typeface="Arial Black" panose="020B0A04020102020204" pitchFamily="34" charset="0"/>
              <a:cs typeface="PT Bold Heading" panose="02010400000000000000" pitchFamily="2" charset="-78"/>
            </a:endParaRPr>
          </a:p>
        </p:txBody>
      </p:sp>
      <p:sp>
        <p:nvSpPr>
          <p:cNvPr id="38" name="مستطيل مستدير الزوايا 12">
            <a:hlinkClick r:id="" action="ppaction://noaction"/>
            <a:extLst>
              <a:ext uri="{FF2B5EF4-FFF2-40B4-BE49-F238E27FC236}">
                <a16:creationId xmlns:a16="http://schemas.microsoft.com/office/drawing/2014/main" id="{C35558C1-9FDC-49BD-A8F5-9241D1C65BC7}"/>
              </a:ext>
            </a:extLst>
          </p:cNvPr>
          <p:cNvSpPr/>
          <p:nvPr/>
        </p:nvSpPr>
        <p:spPr>
          <a:xfrm>
            <a:off x="9857413" y="3911126"/>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600" dirty="0">
                <a:solidFill>
                  <a:srgbClr val="3F5378"/>
                </a:solidFill>
                <a:latin typeface="Arial Black" panose="020B0A04020102020204" pitchFamily="34" charset="0"/>
                <a:cs typeface="PT Bold Heading" panose="02010400000000000000" pitchFamily="2" charset="-78"/>
              </a:rPr>
              <a:t>OBJECTIVE 2</a:t>
            </a:r>
            <a:r>
              <a:rPr lang="ar-SA" sz="1600" dirty="0">
                <a:solidFill>
                  <a:srgbClr val="3F5378"/>
                </a:solidFill>
                <a:latin typeface="Arial Black" panose="020B0A04020102020204" pitchFamily="34" charset="0"/>
                <a:cs typeface="PT Bold Heading" panose="02010400000000000000" pitchFamily="2" charset="-78"/>
              </a:rPr>
              <a:t>    </a:t>
            </a:r>
            <a:endParaRPr lang="ar-BH" sz="1600" dirty="0">
              <a:solidFill>
                <a:srgbClr val="3F5378"/>
              </a:solidFill>
              <a:latin typeface="Arial Black" panose="020B0A04020102020204" pitchFamily="34" charset="0"/>
              <a:cs typeface="PT Bold Heading" panose="02010400000000000000" pitchFamily="2" charset="-78"/>
            </a:endParaRPr>
          </a:p>
        </p:txBody>
      </p:sp>
      <p:sp>
        <p:nvSpPr>
          <p:cNvPr id="40" name="مستطيل مستدير الزوايا 17">
            <a:hlinkClick r:id="" action="ppaction://noaction"/>
            <a:extLst>
              <a:ext uri="{FF2B5EF4-FFF2-40B4-BE49-F238E27FC236}">
                <a16:creationId xmlns:a16="http://schemas.microsoft.com/office/drawing/2014/main" id="{5073015B-1E83-4FE7-BF02-65CBBB9E092C}"/>
              </a:ext>
            </a:extLst>
          </p:cNvPr>
          <p:cNvSpPr/>
          <p:nvPr/>
        </p:nvSpPr>
        <p:spPr>
          <a:xfrm>
            <a:off x="9857412" y="5466308"/>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400" dirty="0">
                <a:solidFill>
                  <a:srgbClr val="3F5378"/>
                </a:solidFill>
                <a:latin typeface="Arial Black" panose="020B0A04020102020204" pitchFamily="34" charset="0"/>
                <a:cs typeface="PT Bold Heading" panose="02010400000000000000" pitchFamily="2" charset="-78"/>
              </a:rPr>
              <a:t>FINAL EVALUATION</a:t>
            </a:r>
            <a:endParaRPr lang="ar-BH" sz="1400" dirty="0">
              <a:solidFill>
                <a:srgbClr val="3F5378"/>
              </a:solidFill>
              <a:latin typeface="Arial Black" panose="020B0A04020102020204" pitchFamily="34" charset="0"/>
              <a:cs typeface="PT Bold Heading" panose="02010400000000000000" pitchFamily="2" charset="-78"/>
            </a:endParaRPr>
          </a:p>
        </p:txBody>
      </p:sp>
      <p:sp>
        <p:nvSpPr>
          <p:cNvPr id="8" name="Rectangle 6">
            <a:extLst>
              <a:ext uri="{FF2B5EF4-FFF2-40B4-BE49-F238E27FC236}">
                <a16:creationId xmlns:a16="http://schemas.microsoft.com/office/drawing/2014/main" id="{604B2B2F-9411-AA9E-A604-4EBD15F18989}"/>
              </a:ext>
            </a:extLst>
          </p:cNvPr>
          <p:cNvSpPr/>
          <p:nvPr/>
        </p:nvSpPr>
        <p:spPr>
          <a:xfrm>
            <a:off x="1248409" y="416917"/>
            <a:ext cx="8120766" cy="831125"/>
          </a:xfrm>
          <a:prstGeom prst="rect">
            <a:avLst/>
          </a:prstGeom>
          <a:solidFill>
            <a:schemeClr val="accent1">
              <a:lumMod val="5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a:spAutoFit/>
          </a:bodyPr>
          <a:lstStyle/>
          <a:p>
            <a:pPr marL="342900" marR="0" lvl="0" indent="-342900" algn="just" rtl="0">
              <a:lnSpc>
                <a:spcPct val="200000"/>
              </a:lnSpc>
              <a:spcBef>
                <a:spcPts val="0"/>
              </a:spcBef>
              <a:spcAft>
                <a:spcPts val="800"/>
              </a:spcAft>
              <a:buClr>
                <a:srgbClr val="FFFFFF"/>
              </a:buClr>
              <a:buSzPts val="1100"/>
              <a:buFont typeface="Times New Roman" panose="02020603050405020304" pitchFamily="18" charset="0"/>
              <a:buChar char="►"/>
            </a:pPr>
            <a:r>
              <a:rPr lang="en-US" sz="2800" b="1" dirty="0">
                <a:solidFill>
                  <a:srgbClr val="FFFF00"/>
                </a:solidFill>
                <a:effectLst/>
                <a:uFill>
                  <a:solidFill>
                    <a:srgbClr val="5B9BD5"/>
                  </a:solidFill>
                </a:uFill>
                <a:latin typeface="Times New Roman" panose="02020603050405020304" pitchFamily="18" charset="0"/>
                <a:ea typeface="Calibri" panose="020F0502020204030204" pitchFamily="34" charset="0"/>
                <a:cs typeface="Arial" panose="020B0604020202020204" pitchFamily="34" charset="0"/>
              </a:rPr>
              <a:t>The calculation and analyze profitability ratios.</a:t>
            </a:r>
            <a:endParaRPr lang="en-US" sz="2800" b="1" dirty="0">
              <a:solidFill>
                <a:srgbClr val="FFFF00"/>
              </a:solidFill>
              <a:effectLst/>
              <a:uFill>
                <a:solidFill>
                  <a:srgbClr val="5B9BD5"/>
                </a:solidFill>
              </a:uFill>
              <a:latin typeface="Calibri" panose="020F0502020204030204" pitchFamily="34" charset="0"/>
              <a:ea typeface="Calibri" panose="020F0502020204030204" pitchFamily="34" charset="0"/>
              <a:cs typeface="Arial" panose="020B0604020202020204" pitchFamily="34" charset="0"/>
            </a:endParaRPr>
          </a:p>
        </p:txBody>
      </p:sp>
      <p:sp>
        <p:nvSpPr>
          <p:cNvPr id="3" name="مستطيل مستدير الزوايا 11">
            <a:hlinkClick r:id="rId2" action="ppaction://hlinksldjump"/>
            <a:extLst>
              <a:ext uri="{FF2B5EF4-FFF2-40B4-BE49-F238E27FC236}">
                <a16:creationId xmlns:a16="http://schemas.microsoft.com/office/drawing/2014/main" id="{936223CE-E6D3-2F2E-F333-493B663A92CF}"/>
              </a:ext>
            </a:extLst>
          </p:cNvPr>
          <p:cNvSpPr/>
          <p:nvPr/>
        </p:nvSpPr>
        <p:spPr>
          <a:xfrm>
            <a:off x="9875904" y="4632194"/>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600" dirty="0">
                <a:solidFill>
                  <a:srgbClr val="3F5378"/>
                </a:solidFill>
                <a:latin typeface="Arial Black" panose="020B0A04020102020204" pitchFamily="34" charset="0"/>
                <a:cs typeface="PT Bold Heading" panose="02010400000000000000" pitchFamily="2" charset="-78"/>
              </a:rPr>
              <a:t>OBJECTIVE 3</a:t>
            </a:r>
            <a:r>
              <a:rPr lang="ar-SA" sz="1600" dirty="0">
                <a:solidFill>
                  <a:srgbClr val="3F5378"/>
                </a:solidFill>
                <a:latin typeface="Arial Black" panose="020B0A04020102020204" pitchFamily="34" charset="0"/>
                <a:cs typeface="PT Bold Heading" panose="02010400000000000000" pitchFamily="2" charset="-78"/>
              </a:rPr>
              <a:t>    </a:t>
            </a:r>
            <a:endParaRPr lang="ar-BH" sz="1600" dirty="0">
              <a:solidFill>
                <a:srgbClr val="3F5378"/>
              </a:solidFill>
              <a:latin typeface="Arial Black" panose="020B0A04020102020204" pitchFamily="34" charset="0"/>
              <a:cs typeface="PT Bold Heading" panose="02010400000000000000" pitchFamily="2" charset="-78"/>
            </a:endParaRPr>
          </a:p>
        </p:txBody>
      </p:sp>
      <p:sp>
        <p:nvSpPr>
          <p:cNvPr id="4" name="Text Box 44">
            <a:extLst>
              <a:ext uri="{FF2B5EF4-FFF2-40B4-BE49-F238E27FC236}">
                <a16:creationId xmlns:a16="http://schemas.microsoft.com/office/drawing/2014/main" id="{C52DF4D4-CC6D-1590-1BE9-8C404B01A394}"/>
              </a:ext>
            </a:extLst>
          </p:cNvPr>
          <p:cNvSpPr txBox="1">
            <a:spLocks noChangeArrowheads="1" noChangeShapeType="1" noTextEdit="1"/>
          </p:cNvSpPr>
          <p:nvPr/>
        </p:nvSpPr>
        <p:spPr bwMode="auto">
          <a:xfrm>
            <a:off x="492878" y="1917688"/>
            <a:ext cx="2238375" cy="361950"/>
          </a:xfrm>
          <a:prstGeom prst="rect">
            <a:avLst/>
          </a:prstGeom>
          <a:extLst>
            <a:ext uri="{AF507438-7753-43E0-B8FC-AC1667EBCBE1}">
              <a14:hiddenEffects xmlns:a14="http://schemas.microsoft.com/office/drawing/2010/main">
                <a:effectLst/>
              </a14:hiddenEffects>
            </a:ext>
          </a:extLst>
        </p:spPr>
        <p:txBody>
          <a:bodyPr wrap="square" numCol="1" fromWordArt="1">
            <a:prstTxWarp prst="textPlain">
              <a:avLst>
                <a:gd name="adj" fmla="val 50000"/>
              </a:avLst>
            </a:prstTxWarp>
            <a:noAutofit/>
          </a:bodyPr>
          <a:lstStyle/>
          <a:p>
            <a:pPr marL="0" marR="0">
              <a:spcBef>
                <a:spcPts val="0"/>
              </a:spcBef>
              <a:spcAft>
                <a:spcPts val="0"/>
              </a:spcAft>
            </a:pPr>
            <a:r>
              <a:rPr lang="en-US" sz="1200" dirty="0">
                <a:ln w="9525" cap="flat" cmpd="sng" algn="ctr">
                  <a:solidFill>
                    <a:srgbClr val="FF0000"/>
                  </a:solidFill>
                  <a:prstDash val="solid"/>
                  <a:round/>
                </a:ln>
                <a:solidFill>
                  <a:srgbClr val="FF0000"/>
                </a:solidFill>
                <a:effectLst/>
                <a:latin typeface="Arial Black" panose="020B0A04020102020204" pitchFamily="34" charset="0"/>
                <a:ea typeface="Times New Roman" panose="02020603050405020304" pitchFamily="18" charset="0"/>
              </a:rPr>
              <a:t>5-2 : Profitability Ratios</a:t>
            </a:r>
            <a:r>
              <a:rPr lang="en-US" sz="1300" dirty="0">
                <a:solidFill>
                  <a:srgbClr val="FF0000"/>
                </a:solidFill>
                <a:effectLst/>
                <a:latin typeface="Andalus" panose="02020603050405020304" pitchFamily="18" charset="-78"/>
                <a:ea typeface="Times New Roman" panose="02020603050405020304" pitchFamily="18" charset="0"/>
              </a:rPr>
              <a:t> </a:t>
            </a:r>
            <a:endParaRPr lang="en-US" sz="1200" dirty="0">
              <a:effectLst/>
              <a:latin typeface="Times New Roman" panose="02020603050405020304" pitchFamily="18" charset="0"/>
              <a:ea typeface="Times New Roman" panose="02020603050405020304" pitchFamily="18" charset="0"/>
            </a:endParaRPr>
          </a:p>
        </p:txBody>
      </p:sp>
      <p:grpSp>
        <p:nvGrpSpPr>
          <p:cNvPr id="14" name="Group 13">
            <a:extLst>
              <a:ext uri="{FF2B5EF4-FFF2-40B4-BE49-F238E27FC236}">
                <a16:creationId xmlns:a16="http://schemas.microsoft.com/office/drawing/2014/main" id="{1659CA91-60C9-84DF-447C-CD72B1715180}"/>
              </a:ext>
            </a:extLst>
          </p:cNvPr>
          <p:cNvGrpSpPr/>
          <p:nvPr/>
        </p:nvGrpSpPr>
        <p:grpSpPr>
          <a:xfrm>
            <a:off x="6868633" y="1700272"/>
            <a:ext cx="2832889" cy="1154660"/>
            <a:chOff x="0" y="0"/>
            <a:chExt cx="3324239" cy="3444545"/>
          </a:xfrm>
        </p:grpSpPr>
        <p:sp>
          <p:nvSpPr>
            <p:cNvPr id="15" name="Freeform 1052">
              <a:extLst>
                <a:ext uri="{FF2B5EF4-FFF2-40B4-BE49-F238E27FC236}">
                  <a16:creationId xmlns:a16="http://schemas.microsoft.com/office/drawing/2014/main" id="{AE34F12C-B9ED-2C9E-662F-BBB05876DF55}"/>
                </a:ext>
              </a:extLst>
            </p:cNvPr>
            <p:cNvSpPr/>
            <p:nvPr/>
          </p:nvSpPr>
          <p:spPr>
            <a:xfrm>
              <a:off x="85680" y="1657440"/>
              <a:ext cx="1581119" cy="1333440"/>
            </a:xfrm>
            <a:custGeom>
              <a:avLst/>
              <a:gdLst>
                <a:gd name="f0" fmla="val 0"/>
                <a:gd name="f1" fmla="val 166"/>
                <a:gd name="f2" fmla="val 140"/>
                <a:gd name="f3" fmla="val 54"/>
                <a:gd name="f4" fmla="val 12"/>
                <a:gd name="f5" fmla="val 89"/>
                <a:gd name="f6" fmla="val 34"/>
                <a:gd name="f7" fmla="val 119"/>
                <a:gd name="f8" fmla="val 64"/>
              </a:gdLst>
              <a:ahLst/>
              <a:cxnLst>
                <a:cxn ang="3cd4">
                  <a:pos x="hc" y="t"/>
                </a:cxn>
                <a:cxn ang="0">
                  <a:pos x="r" y="vc"/>
                </a:cxn>
                <a:cxn ang="cd4">
                  <a:pos x="hc" y="b"/>
                </a:cxn>
                <a:cxn ang="cd2">
                  <a:pos x="l" y="vc"/>
                </a:cxn>
              </a:cxnLst>
              <a:rect l="l" t="t" r="r" b="b"/>
              <a:pathLst>
                <a:path w="166" h="140">
                  <a:moveTo>
                    <a:pt x="f0" y="f3"/>
                  </a:moveTo>
                  <a:cubicBezTo>
                    <a:pt x="f4" y="f5"/>
                    <a:pt x="f6" y="f7"/>
                    <a:pt x="f8" y="f2"/>
                  </a:cubicBezTo>
                  <a:lnTo>
                    <a:pt x="f1" y="f0"/>
                  </a:lnTo>
                  <a:lnTo>
                    <a:pt x="f0" y="f3"/>
                  </a:lnTo>
                  <a:close/>
                </a:path>
              </a:pathLst>
            </a:custGeom>
            <a:solidFill>
              <a:srgbClr val="0085B2"/>
            </a:solidFill>
            <a:ln w="3240">
              <a:solidFill>
                <a:srgbClr val="FFFFFF"/>
              </a:solidFill>
              <a:prstDash val="solid"/>
              <a:round/>
            </a:ln>
          </p:spPr>
          <p:txBody>
            <a:bodyPr vert="horz" wrap="square" lIns="91440" tIns="45720" rIns="91440" bIns="45720" anchor="t" anchorCtr="0" compatLnSpc="0">
              <a:noAutofit/>
            </a:bodyPr>
            <a:lstStyle/>
            <a:p>
              <a:endParaRPr lang="en-US"/>
            </a:p>
          </p:txBody>
        </p:sp>
        <p:sp>
          <p:nvSpPr>
            <p:cNvPr id="16" name="Freeform 1070">
              <a:extLst>
                <a:ext uri="{FF2B5EF4-FFF2-40B4-BE49-F238E27FC236}">
                  <a16:creationId xmlns:a16="http://schemas.microsoft.com/office/drawing/2014/main" id="{53CB03E5-5185-670E-E489-1CE7F9483EF0}"/>
                </a:ext>
              </a:extLst>
            </p:cNvPr>
            <p:cNvSpPr/>
            <p:nvPr/>
          </p:nvSpPr>
          <p:spPr>
            <a:xfrm>
              <a:off x="0" y="1133280"/>
              <a:ext cx="1666800" cy="1038240"/>
            </a:xfrm>
            <a:custGeom>
              <a:avLst/>
              <a:gdLst>
                <a:gd name="f0" fmla="val 0"/>
                <a:gd name="f1" fmla="val 175"/>
                <a:gd name="f2" fmla="val 109"/>
                <a:gd name="f3" fmla="val 9"/>
                <a:gd name="f4" fmla="val 3"/>
                <a:gd name="f5" fmla="val 18"/>
                <a:gd name="f6" fmla="val 1"/>
                <a:gd name="f7" fmla="val 36"/>
                <a:gd name="f8" fmla="val 54"/>
                <a:gd name="f9" fmla="val 73"/>
                <a:gd name="f10" fmla="val 91"/>
                <a:gd name="f11" fmla="val 55"/>
              </a:gdLst>
              <a:ahLst/>
              <a:cxnLst>
                <a:cxn ang="3cd4">
                  <a:pos x="hc" y="t"/>
                </a:cxn>
                <a:cxn ang="0">
                  <a:pos x="r" y="vc"/>
                </a:cxn>
                <a:cxn ang="cd4">
                  <a:pos x="hc" y="b"/>
                </a:cxn>
                <a:cxn ang="cd2">
                  <a:pos x="l" y="vc"/>
                </a:cxn>
              </a:cxnLst>
              <a:rect l="l" t="t" r="r" b="b"/>
              <a:pathLst>
                <a:path w="175" h="109">
                  <a:moveTo>
                    <a:pt x="f3" y="f0"/>
                  </a:moveTo>
                  <a:cubicBezTo>
                    <a:pt x="f4" y="f5"/>
                    <a:pt x="f6" y="f7"/>
                    <a:pt x="f6" y="f8"/>
                  </a:cubicBezTo>
                  <a:cubicBezTo>
                    <a:pt x="f0" y="f9"/>
                    <a:pt x="f4" y="f10"/>
                    <a:pt x="f3" y="f2"/>
                  </a:cubicBezTo>
                  <a:lnTo>
                    <a:pt x="f1" y="f11"/>
                  </a:lnTo>
                  <a:lnTo>
                    <a:pt x="f3" y="f0"/>
                  </a:lnTo>
                  <a:close/>
                </a:path>
              </a:pathLst>
            </a:custGeom>
            <a:solidFill>
              <a:srgbClr val="0085B2"/>
            </a:solidFill>
            <a:ln w="3240">
              <a:solidFill>
                <a:srgbClr val="FFFFFF"/>
              </a:solidFill>
              <a:prstDash val="solid"/>
              <a:round/>
            </a:ln>
          </p:spPr>
          <p:txBody>
            <a:bodyPr vert="horz" wrap="square" lIns="91440" tIns="45720" rIns="91440" bIns="45720" anchor="t" anchorCtr="0" compatLnSpc="0">
              <a:noAutofit/>
            </a:bodyPr>
            <a:lstStyle/>
            <a:p>
              <a:endParaRPr lang="en-US"/>
            </a:p>
          </p:txBody>
        </p:sp>
        <p:sp>
          <p:nvSpPr>
            <p:cNvPr id="17" name="Freeform 1074">
              <a:extLst>
                <a:ext uri="{FF2B5EF4-FFF2-40B4-BE49-F238E27FC236}">
                  <a16:creationId xmlns:a16="http://schemas.microsoft.com/office/drawing/2014/main" id="{64ACD0C9-1415-F746-CD9A-6F3FBF1CD2BE}"/>
                </a:ext>
              </a:extLst>
            </p:cNvPr>
            <p:cNvSpPr/>
            <p:nvPr/>
          </p:nvSpPr>
          <p:spPr>
            <a:xfrm>
              <a:off x="85680" y="314279"/>
              <a:ext cx="1581119" cy="1343160"/>
            </a:xfrm>
            <a:custGeom>
              <a:avLst/>
              <a:gdLst>
                <a:gd name="f0" fmla="val 0"/>
                <a:gd name="f1" fmla="val 166"/>
                <a:gd name="f2" fmla="val 141"/>
                <a:gd name="f3" fmla="val 64"/>
                <a:gd name="f4" fmla="val 34"/>
                <a:gd name="f5" fmla="val 21"/>
                <a:gd name="f6" fmla="val 12"/>
                <a:gd name="f7" fmla="val 51"/>
                <a:gd name="f8" fmla="val 86"/>
              </a:gdLst>
              <a:ahLst/>
              <a:cxnLst>
                <a:cxn ang="3cd4">
                  <a:pos x="hc" y="t"/>
                </a:cxn>
                <a:cxn ang="0">
                  <a:pos x="r" y="vc"/>
                </a:cxn>
                <a:cxn ang="cd4">
                  <a:pos x="hc" y="b"/>
                </a:cxn>
                <a:cxn ang="cd2">
                  <a:pos x="l" y="vc"/>
                </a:cxn>
              </a:cxnLst>
              <a:rect l="l" t="t" r="r" b="b"/>
              <a:pathLst>
                <a:path w="166" h="141">
                  <a:moveTo>
                    <a:pt x="f3" y="f0"/>
                  </a:moveTo>
                  <a:cubicBezTo>
                    <a:pt x="f4" y="f5"/>
                    <a:pt x="f6" y="f7"/>
                    <a:pt x="f0" y="f8"/>
                  </a:cubicBezTo>
                  <a:lnTo>
                    <a:pt x="f1" y="f2"/>
                  </a:lnTo>
                  <a:lnTo>
                    <a:pt x="f3" y="f0"/>
                  </a:lnTo>
                  <a:close/>
                </a:path>
              </a:pathLst>
            </a:custGeom>
            <a:solidFill>
              <a:srgbClr val="0085B2"/>
            </a:solidFill>
            <a:ln w="3240">
              <a:solidFill>
                <a:srgbClr val="FFFFFF"/>
              </a:solidFill>
              <a:prstDash val="solid"/>
              <a:round/>
            </a:ln>
          </p:spPr>
          <p:txBody>
            <a:bodyPr vert="horz" wrap="square" lIns="91440" tIns="45720" rIns="91440" bIns="45720" anchor="t" anchorCtr="0" compatLnSpc="0">
              <a:noAutofit/>
            </a:bodyPr>
            <a:lstStyle/>
            <a:p>
              <a:endParaRPr lang="en-US"/>
            </a:p>
          </p:txBody>
        </p:sp>
        <p:sp>
          <p:nvSpPr>
            <p:cNvPr id="18" name="Freeform 164">
              <a:extLst>
                <a:ext uri="{FF2B5EF4-FFF2-40B4-BE49-F238E27FC236}">
                  <a16:creationId xmlns:a16="http://schemas.microsoft.com/office/drawing/2014/main" id="{F73B1D68-D115-0925-30B7-381E95F52EEA}"/>
                </a:ext>
              </a:extLst>
            </p:cNvPr>
            <p:cNvSpPr/>
            <p:nvPr/>
          </p:nvSpPr>
          <p:spPr>
            <a:xfrm>
              <a:off x="695159" y="0"/>
              <a:ext cx="971640" cy="1657439"/>
            </a:xfrm>
            <a:custGeom>
              <a:avLst/>
              <a:gdLst>
                <a:gd name="f0" fmla="val 0"/>
                <a:gd name="f1" fmla="val 102"/>
                <a:gd name="f2" fmla="val 174"/>
                <a:gd name="f3" fmla="val 101"/>
                <a:gd name="f4" fmla="val 65"/>
                <a:gd name="f5" fmla="val 29"/>
                <a:gd name="f6" fmla="val 11"/>
                <a:gd name="f7" fmla="val 33"/>
              </a:gdLst>
              <a:ahLst/>
              <a:cxnLst>
                <a:cxn ang="3cd4">
                  <a:pos x="hc" y="t"/>
                </a:cxn>
                <a:cxn ang="0">
                  <a:pos x="r" y="vc"/>
                </a:cxn>
                <a:cxn ang="cd4">
                  <a:pos x="hc" y="b"/>
                </a:cxn>
                <a:cxn ang="cd2">
                  <a:pos x="l" y="vc"/>
                </a:cxn>
              </a:cxnLst>
              <a:rect l="l" t="t" r="r" b="b"/>
              <a:pathLst>
                <a:path w="102" h="174">
                  <a:moveTo>
                    <a:pt x="f3" y="f0"/>
                  </a:moveTo>
                  <a:cubicBezTo>
                    <a:pt x="f4" y="f0"/>
                    <a:pt x="f5" y="f6"/>
                    <a:pt x="f0" y="f7"/>
                  </a:cubicBezTo>
                  <a:lnTo>
                    <a:pt x="f1" y="f2"/>
                  </a:lnTo>
                  <a:lnTo>
                    <a:pt x="f3" y="f0"/>
                  </a:lnTo>
                  <a:close/>
                </a:path>
              </a:pathLst>
            </a:custGeom>
            <a:solidFill>
              <a:srgbClr val="0085B2"/>
            </a:solidFill>
            <a:ln w="3240">
              <a:solidFill>
                <a:srgbClr val="FFFFFF"/>
              </a:solidFill>
              <a:prstDash val="solid"/>
              <a:round/>
            </a:ln>
          </p:spPr>
          <p:txBody>
            <a:bodyPr vert="horz" wrap="square" lIns="91440" tIns="45720" rIns="91440" bIns="45720" anchor="t" anchorCtr="0" compatLnSpc="0">
              <a:noAutofit/>
            </a:bodyPr>
            <a:lstStyle/>
            <a:p>
              <a:endParaRPr lang="en-US"/>
            </a:p>
          </p:txBody>
        </p:sp>
        <p:sp>
          <p:nvSpPr>
            <p:cNvPr id="19" name="Freeform 165">
              <a:extLst>
                <a:ext uri="{FF2B5EF4-FFF2-40B4-BE49-F238E27FC236}">
                  <a16:creationId xmlns:a16="http://schemas.microsoft.com/office/drawing/2014/main" id="{03A47C9D-FCF2-4ED1-F7A6-F9E6E765145E}"/>
                </a:ext>
              </a:extLst>
            </p:cNvPr>
            <p:cNvSpPr/>
            <p:nvPr/>
          </p:nvSpPr>
          <p:spPr>
            <a:xfrm>
              <a:off x="1666800" y="0"/>
              <a:ext cx="961919" cy="1657439"/>
            </a:xfrm>
            <a:custGeom>
              <a:avLst/>
              <a:gdLst>
                <a:gd name="f0" fmla="val 0"/>
                <a:gd name="f1" fmla="val 101"/>
                <a:gd name="f2" fmla="val 174"/>
                <a:gd name="f3" fmla="val 33"/>
                <a:gd name="f4" fmla="val 72"/>
                <a:gd name="f5" fmla="val 11"/>
                <a:gd name="f6" fmla="val 36"/>
              </a:gdLst>
              <a:ahLst/>
              <a:cxnLst>
                <a:cxn ang="3cd4">
                  <a:pos x="hc" y="t"/>
                </a:cxn>
                <a:cxn ang="0">
                  <a:pos x="r" y="vc"/>
                </a:cxn>
                <a:cxn ang="cd4">
                  <a:pos x="hc" y="b"/>
                </a:cxn>
                <a:cxn ang="cd2">
                  <a:pos x="l" y="vc"/>
                </a:cxn>
              </a:cxnLst>
              <a:rect l="l" t="t" r="r" b="b"/>
              <a:pathLst>
                <a:path w="101" h="174">
                  <a:moveTo>
                    <a:pt x="f1" y="f3"/>
                  </a:moveTo>
                  <a:cubicBezTo>
                    <a:pt x="f4" y="f5"/>
                    <a:pt x="f6" y="f0"/>
                    <a:pt x="f0" y="f0"/>
                  </a:cubicBezTo>
                  <a:lnTo>
                    <a:pt x="f0" y="f2"/>
                  </a:lnTo>
                  <a:lnTo>
                    <a:pt x="f1" y="f3"/>
                  </a:lnTo>
                  <a:close/>
                </a:path>
              </a:pathLst>
            </a:custGeom>
            <a:solidFill>
              <a:srgbClr val="0085B2"/>
            </a:solidFill>
            <a:ln w="3240">
              <a:solidFill>
                <a:srgbClr val="FFFFFF"/>
              </a:solidFill>
              <a:prstDash val="solid"/>
              <a:round/>
            </a:ln>
          </p:spPr>
          <p:txBody>
            <a:bodyPr vert="horz" wrap="square" lIns="91440" tIns="45720" rIns="91440" bIns="45720" anchor="t" anchorCtr="0" compatLnSpc="0">
              <a:noAutofit/>
            </a:bodyPr>
            <a:lstStyle/>
            <a:p>
              <a:endParaRPr lang="en-US" dirty="0"/>
            </a:p>
          </p:txBody>
        </p:sp>
        <p:sp>
          <p:nvSpPr>
            <p:cNvPr id="21" name="Freeform 166">
              <a:extLst>
                <a:ext uri="{FF2B5EF4-FFF2-40B4-BE49-F238E27FC236}">
                  <a16:creationId xmlns:a16="http://schemas.microsoft.com/office/drawing/2014/main" id="{6E5FFCBF-B311-5972-4D6D-76DCB4AA7B5E}"/>
                </a:ext>
              </a:extLst>
            </p:cNvPr>
            <p:cNvSpPr/>
            <p:nvPr/>
          </p:nvSpPr>
          <p:spPr>
            <a:xfrm>
              <a:off x="1666800" y="314279"/>
              <a:ext cx="1571759" cy="1343160"/>
            </a:xfrm>
            <a:custGeom>
              <a:avLst/>
              <a:gdLst>
                <a:gd name="f0" fmla="val 0"/>
                <a:gd name="f1" fmla="val 165"/>
                <a:gd name="f2" fmla="val 141"/>
                <a:gd name="f3" fmla="val 86"/>
                <a:gd name="f4" fmla="val 153"/>
                <a:gd name="f5" fmla="val 51"/>
                <a:gd name="f6" fmla="val 131"/>
                <a:gd name="f7" fmla="val 21"/>
                <a:gd name="f8" fmla="val 101"/>
              </a:gdLst>
              <a:ahLst/>
              <a:cxnLst>
                <a:cxn ang="3cd4">
                  <a:pos x="hc" y="t"/>
                </a:cxn>
                <a:cxn ang="0">
                  <a:pos x="r" y="vc"/>
                </a:cxn>
                <a:cxn ang="cd4">
                  <a:pos x="hc" y="b"/>
                </a:cxn>
                <a:cxn ang="cd2">
                  <a:pos x="l" y="vc"/>
                </a:cxn>
              </a:cxnLst>
              <a:rect l="l" t="t" r="r" b="b"/>
              <a:pathLst>
                <a:path w="165" h="141">
                  <a:moveTo>
                    <a:pt x="f1" y="f3"/>
                  </a:moveTo>
                  <a:cubicBezTo>
                    <a:pt x="f4" y="f5"/>
                    <a:pt x="f6" y="f7"/>
                    <a:pt x="f8" y="f0"/>
                  </a:cubicBezTo>
                  <a:lnTo>
                    <a:pt x="f0" y="f2"/>
                  </a:lnTo>
                  <a:lnTo>
                    <a:pt x="f1" y="f3"/>
                  </a:lnTo>
                  <a:close/>
                </a:path>
              </a:pathLst>
            </a:custGeom>
            <a:solidFill>
              <a:srgbClr val="B2B2B2"/>
            </a:solidFill>
            <a:ln w="3240">
              <a:solidFill>
                <a:srgbClr val="FFFFFF"/>
              </a:solidFill>
              <a:prstDash val="solid"/>
              <a:round/>
            </a:ln>
          </p:spPr>
          <p:txBody>
            <a:bodyPr vert="horz" wrap="square" lIns="91440" tIns="45720" rIns="91440" bIns="45720" anchor="t" anchorCtr="0" compatLnSpc="0">
              <a:noAutofit/>
            </a:bodyPr>
            <a:lstStyle/>
            <a:p>
              <a:endParaRPr lang="en-US"/>
            </a:p>
          </p:txBody>
        </p:sp>
        <p:sp>
          <p:nvSpPr>
            <p:cNvPr id="22" name="Freeform 186">
              <a:extLst>
                <a:ext uri="{FF2B5EF4-FFF2-40B4-BE49-F238E27FC236}">
                  <a16:creationId xmlns:a16="http://schemas.microsoft.com/office/drawing/2014/main" id="{5CAC9A2F-9C09-5A53-647A-AC13E8B71BE3}"/>
                </a:ext>
              </a:extLst>
            </p:cNvPr>
            <p:cNvSpPr/>
            <p:nvPr/>
          </p:nvSpPr>
          <p:spPr>
            <a:xfrm>
              <a:off x="1666800" y="1133280"/>
              <a:ext cx="1657439" cy="1038240"/>
            </a:xfrm>
            <a:custGeom>
              <a:avLst/>
              <a:gdLst>
                <a:gd name="f0" fmla="val 0"/>
                <a:gd name="f1" fmla="val 174"/>
                <a:gd name="f2" fmla="val 109"/>
                <a:gd name="f3" fmla="val 165"/>
                <a:gd name="f4" fmla="val 171"/>
                <a:gd name="f5" fmla="val 91"/>
                <a:gd name="f6" fmla="val 73"/>
                <a:gd name="f7" fmla="val 55"/>
                <a:gd name="f8" fmla="val 36"/>
                <a:gd name="f9" fmla="val 18"/>
              </a:gdLst>
              <a:ahLst/>
              <a:cxnLst>
                <a:cxn ang="3cd4">
                  <a:pos x="hc" y="t"/>
                </a:cxn>
                <a:cxn ang="0">
                  <a:pos x="r" y="vc"/>
                </a:cxn>
                <a:cxn ang="cd4">
                  <a:pos x="hc" y="b"/>
                </a:cxn>
                <a:cxn ang="cd2">
                  <a:pos x="l" y="vc"/>
                </a:cxn>
              </a:cxnLst>
              <a:rect l="l" t="t" r="r" b="b"/>
              <a:pathLst>
                <a:path w="174" h="109">
                  <a:moveTo>
                    <a:pt x="f3" y="f2"/>
                  </a:moveTo>
                  <a:cubicBezTo>
                    <a:pt x="f4" y="f5"/>
                    <a:pt x="f1" y="f6"/>
                    <a:pt x="f1" y="f7"/>
                  </a:cubicBezTo>
                  <a:cubicBezTo>
                    <a:pt x="f1" y="f8"/>
                    <a:pt x="f4" y="f9"/>
                    <a:pt x="f3" y="f0"/>
                  </a:cubicBezTo>
                  <a:lnTo>
                    <a:pt x="f0" y="f7"/>
                  </a:lnTo>
                  <a:lnTo>
                    <a:pt x="f3" y="f2"/>
                  </a:lnTo>
                  <a:close/>
                </a:path>
              </a:pathLst>
            </a:custGeom>
            <a:solidFill>
              <a:srgbClr val="B2B2B2"/>
            </a:solidFill>
            <a:ln w="3240">
              <a:solidFill>
                <a:srgbClr val="FFFFFF"/>
              </a:solidFill>
              <a:prstDash val="solid"/>
              <a:round/>
            </a:ln>
          </p:spPr>
          <p:txBody>
            <a:bodyPr vert="horz" wrap="square" lIns="91440" tIns="45720" rIns="91440" bIns="45720" anchor="t" anchorCtr="0" compatLnSpc="0">
              <a:noAutofit/>
            </a:bodyPr>
            <a:lstStyle/>
            <a:p>
              <a:endParaRPr lang="en-US"/>
            </a:p>
          </p:txBody>
        </p:sp>
        <p:sp>
          <p:nvSpPr>
            <p:cNvPr id="23" name="Freeform 229">
              <a:extLst>
                <a:ext uri="{FF2B5EF4-FFF2-40B4-BE49-F238E27FC236}">
                  <a16:creationId xmlns:a16="http://schemas.microsoft.com/office/drawing/2014/main" id="{F2765051-6B7F-70E6-E4EE-39B02951D7B1}"/>
                </a:ext>
              </a:extLst>
            </p:cNvPr>
            <p:cNvSpPr/>
            <p:nvPr/>
          </p:nvSpPr>
          <p:spPr>
            <a:xfrm>
              <a:off x="1666800" y="1657440"/>
              <a:ext cx="1571759" cy="1333440"/>
            </a:xfrm>
            <a:custGeom>
              <a:avLst/>
              <a:gdLst>
                <a:gd name="f0" fmla="val 0"/>
                <a:gd name="f1" fmla="val 165"/>
                <a:gd name="f2" fmla="val 140"/>
                <a:gd name="f3" fmla="val 101"/>
                <a:gd name="f4" fmla="val 131"/>
                <a:gd name="f5" fmla="val 119"/>
                <a:gd name="f6" fmla="val 153"/>
                <a:gd name="f7" fmla="val 89"/>
                <a:gd name="f8" fmla="val 54"/>
              </a:gdLst>
              <a:ahLst/>
              <a:cxnLst>
                <a:cxn ang="3cd4">
                  <a:pos x="hc" y="t"/>
                </a:cxn>
                <a:cxn ang="0">
                  <a:pos x="r" y="vc"/>
                </a:cxn>
                <a:cxn ang="cd4">
                  <a:pos x="hc" y="b"/>
                </a:cxn>
                <a:cxn ang="cd2">
                  <a:pos x="l" y="vc"/>
                </a:cxn>
              </a:cxnLst>
              <a:rect l="l" t="t" r="r" b="b"/>
              <a:pathLst>
                <a:path w="165" h="140">
                  <a:moveTo>
                    <a:pt x="f3" y="f2"/>
                  </a:moveTo>
                  <a:cubicBezTo>
                    <a:pt x="f4" y="f5"/>
                    <a:pt x="f6" y="f7"/>
                    <a:pt x="f1" y="f8"/>
                  </a:cubicBezTo>
                  <a:lnTo>
                    <a:pt x="f0" y="f0"/>
                  </a:lnTo>
                  <a:lnTo>
                    <a:pt x="f3" y="f2"/>
                  </a:lnTo>
                  <a:close/>
                </a:path>
              </a:pathLst>
            </a:custGeom>
            <a:solidFill>
              <a:srgbClr val="B2B2B2"/>
            </a:solidFill>
            <a:ln w="3240">
              <a:solidFill>
                <a:srgbClr val="FFFFFF"/>
              </a:solidFill>
              <a:prstDash val="solid"/>
              <a:round/>
            </a:ln>
          </p:spPr>
          <p:txBody>
            <a:bodyPr vert="horz" wrap="square" lIns="91440" tIns="45720" rIns="91440" bIns="45720" anchor="t" anchorCtr="0" compatLnSpc="0">
              <a:noAutofit/>
            </a:bodyPr>
            <a:lstStyle/>
            <a:p>
              <a:endParaRPr lang="en-US"/>
            </a:p>
          </p:txBody>
        </p:sp>
        <p:sp>
          <p:nvSpPr>
            <p:cNvPr id="24" name="Freeform 230">
              <a:extLst>
                <a:ext uri="{FF2B5EF4-FFF2-40B4-BE49-F238E27FC236}">
                  <a16:creationId xmlns:a16="http://schemas.microsoft.com/office/drawing/2014/main" id="{C0E6833B-11D8-BF27-A6B9-F9A819D818DF}"/>
                </a:ext>
              </a:extLst>
            </p:cNvPr>
            <p:cNvSpPr/>
            <p:nvPr/>
          </p:nvSpPr>
          <p:spPr>
            <a:xfrm>
              <a:off x="1301760" y="1292040"/>
              <a:ext cx="720719" cy="720719"/>
            </a:xfrm>
            <a:custGeom>
              <a:avLst/>
              <a:gdLst>
                <a:gd name="f0" fmla="val 10800000"/>
                <a:gd name="f1" fmla="val 5400000"/>
                <a:gd name="f2" fmla="val 180"/>
                <a:gd name="f3" fmla="val w"/>
                <a:gd name="f4" fmla="val h"/>
                <a:gd name="f5" fmla="*/ 5419351 1 1725033"/>
                <a:gd name="f6" fmla="*/ 10800 10800 1"/>
                <a:gd name="f7" fmla="+- 0 0 0"/>
                <a:gd name="f8" fmla="+- 0 0 360"/>
                <a:gd name="f9" fmla="val 10800"/>
                <a:gd name="f10" fmla="*/ f3 1 21600"/>
                <a:gd name="f11" fmla="*/ f4 1 21600"/>
                <a:gd name="f12" fmla="*/ 0 f5 1"/>
                <a:gd name="f13" fmla="*/ f7 f0 1"/>
                <a:gd name="f14" fmla="*/ f8 f0 1"/>
                <a:gd name="f15" fmla="*/ 3163 f10 1"/>
                <a:gd name="f16" fmla="*/ 18437 f10 1"/>
                <a:gd name="f17" fmla="*/ 18437 f11 1"/>
                <a:gd name="f18" fmla="*/ 3163 f11 1"/>
                <a:gd name="f19" fmla="*/ f12 1 f2"/>
                <a:gd name="f20" fmla="*/ f13 1 f2"/>
                <a:gd name="f21" fmla="*/ f14 1 f2"/>
                <a:gd name="f22" fmla="*/ 10800 f10 1"/>
                <a:gd name="f23" fmla="*/ 0 f11 1"/>
                <a:gd name="f24" fmla="*/ 0 f10 1"/>
                <a:gd name="f25" fmla="*/ 10800 f11 1"/>
                <a:gd name="f26" fmla="*/ 21600 f11 1"/>
                <a:gd name="f27" fmla="*/ 21600 f10 1"/>
                <a:gd name="f28" fmla="+- 0 0 f19"/>
                <a:gd name="f29" fmla="+- f20 0 f1"/>
                <a:gd name="f30" fmla="+- f21 0 f1"/>
                <a:gd name="f31" fmla="*/ f28 f0 1"/>
                <a:gd name="f32" fmla="+- f30 0 f29"/>
                <a:gd name="f33" fmla="*/ f31 1 f5"/>
                <a:gd name="f34" fmla="+- f33 0 f1"/>
                <a:gd name="f35" fmla="cos 1 f34"/>
                <a:gd name="f36" fmla="sin 1 f34"/>
                <a:gd name="f37" fmla="+- 0 0 f35"/>
                <a:gd name="f38" fmla="+- 0 0 f36"/>
                <a:gd name="f39" fmla="*/ 10800 f37 1"/>
                <a:gd name="f40" fmla="*/ 10800 f38 1"/>
                <a:gd name="f41" fmla="*/ f39 f39 1"/>
                <a:gd name="f42" fmla="*/ f40 f40 1"/>
                <a:gd name="f43" fmla="+- f41 f42 0"/>
                <a:gd name="f44" fmla="sqrt f43"/>
                <a:gd name="f45" fmla="*/ f6 1 f44"/>
                <a:gd name="f46" fmla="*/ f37 f45 1"/>
                <a:gd name="f47" fmla="*/ f38 f45 1"/>
                <a:gd name="f48" fmla="+- 10800 0 f46"/>
                <a:gd name="f49" fmla="+- 10800 0 f47"/>
              </a:gdLst>
              <a:ahLst/>
              <a:cxnLst>
                <a:cxn ang="3cd4">
                  <a:pos x="hc" y="t"/>
                </a:cxn>
                <a:cxn ang="0">
                  <a:pos x="r" y="vc"/>
                </a:cxn>
                <a:cxn ang="cd4">
                  <a:pos x="hc" y="b"/>
                </a:cxn>
                <a:cxn ang="cd2">
                  <a:pos x="l" y="vc"/>
                </a:cxn>
                <a:cxn ang="f29">
                  <a:pos x="f22" y="f23"/>
                </a:cxn>
                <a:cxn ang="f29">
                  <a:pos x="f15" y="f18"/>
                </a:cxn>
                <a:cxn ang="f29">
                  <a:pos x="f24" y="f25"/>
                </a:cxn>
                <a:cxn ang="f29">
                  <a:pos x="f15" y="f17"/>
                </a:cxn>
                <a:cxn ang="f29">
                  <a:pos x="f22" y="f26"/>
                </a:cxn>
                <a:cxn ang="f29">
                  <a:pos x="f16" y="f17"/>
                </a:cxn>
                <a:cxn ang="f29">
                  <a:pos x="f27" y="f25"/>
                </a:cxn>
                <a:cxn ang="f29">
                  <a:pos x="f16" y="f18"/>
                </a:cxn>
              </a:cxnLst>
              <a:rect l="f15" t="f18" r="f16" b="f17"/>
              <a:pathLst>
                <a:path w="21600" h="21600">
                  <a:moveTo>
                    <a:pt x="f48" y="f49"/>
                  </a:moveTo>
                  <a:arcTo wR="f9" hR="f9" stAng="f29" swAng="f32"/>
                  <a:close/>
                </a:path>
              </a:pathLst>
            </a:custGeom>
            <a:solidFill>
              <a:srgbClr val="FFFFFF"/>
            </a:solidFill>
            <a:ln w="9360">
              <a:solidFill>
                <a:srgbClr val="FFFFFF"/>
              </a:solidFill>
              <a:prstDash val="solid"/>
              <a:miter/>
            </a:ln>
          </p:spPr>
          <p:txBody>
            <a:bodyPr vert="horz" wrap="none" lIns="90000" tIns="46800" rIns="90000" bIns="46800" anchor="ctr" anchorCtr="0" compatLnSpc="0">
              <a:noAutofit/>
            </a:bodyPr>
            <a:lstStyle/>
            <a:p>
              <a:endParaRPr lang="en-US"/>
            </a:p>
          </p:txBody>
        </p:sp>
        <p:sp>
          <p:nvSpPr>
            <p:cNvPr id="25" name="Freeform 231">
              <a:extLst>
                <a:ext uri="{FF2B5EF4-FFF2-40B4-BE49-F238E27FC236}">
                  <a16:creationId xmlns:a16="http://schemas.microsoft.com/office/drawing/2014/main" id="{955B85E9-1E4A-1EAE-3B1F-156000E1A619}"/>
                </a:ext>
              </a:extLst>
            </p:cNvPr>
            <p:cNvSpPr/>
            <p:nvPr/>
          </p:nvSpPr>
          <p:spPr>
            <a:xfrm>
              <a:off x="1589039" y="1579320"/>
              <a:ext cx="144360" cy="144720"/>
            </a:xfrm>
            <a:custGeom>
              <a:avLst/>
              <a:gdLst>
                <a:gd name="f0" fmla="val 10800000"/>
                <a:gd name="f1" fmla="val 5400000"/>
                <a:gd name="f2" fmla="val 180"/>
                <a:gd name="f3" fmla="val w"/>
                <a:gd name="f4" fmla="val h"/>
                <a:gd name="f5" fmla="*/ 5419351 1 1725033"/>
                <a:gd name="f6" fmla="*/ 10800 10800 1"/>
                <a:gd name="f7" fmla="+- 0 0 0"/>
                <a:gd name="f8" fmla="+- 0 0 360"/>
                <a:gd name="f9" fmla="val 10800"/>
                <a:gd name="f10" fmla="*/ f3 1 21600"/>
                <a:gd name="f11" fmla="*/ f4 1 21600"/>
                <a:gd name="f12" fmla="*/ 0 f5 1"/>
                <a:gd name="f13" fmla="*/ f7 f0 1"/>
                <a:gd name="f14" fmla="*/ f8 f0 1"/>
                <a:gd name="f15" fmla="*/ 3163 f10 1"/>
                <a:gd name="f16" fmla="*/ 18437 f10 1"/>
                <a:gd name="f17" fmla="*/ 18437 f11 1"/>
                <a:gd name="f18" fmla="*/ 3163 f11 1"/>
                <a:gd name="f19" fmla="*/ f12 1 f2"/>
                <a:gd name="f20" fmla="*/ f13 1 f2"/>
                <a:gd name="f21" fmla="*/ f14 1 f2"/>
                <a:gd name="f22" fmla="*/ 10800 f10 1"/>
                <a:gd name="f23" fmla="*/ 0 f11 1"/>
                <a:gd name="f24" fmla="*/ 0 f10 1"/>
                <a:gd name="f25" fmla="*/ 10800 f11 1"/>
                <a:gd name="f26" fmla="*/ 21600 f11 1"/>
                <a:gd name="f27" fmla="*/ 21600 f10 1"/>
                <a:gd name="f28" fmla="+- 0 0 f19"/>
                <a:gd name="f29" fmla="+- f20 0 f1"/>
                <a:gd name="f30" fmla="+- f21 0 f1"/>
                <a:gd name="f31" fmla="*/ f28 f0 1"/>
                <a:gd name="f32" fmla="+- f30 0 f29"/>
                <a:gd name="f33" fmla="*/ f31 1 f5"/>
                <a:gd name="f34" fmla="+- f33 0 f1"/>
                <a:gd name="f35" fmla="cos 1 f34"/>
                <a:gd name="f36" fmla="sin 1 f34"/>
                <a:gd name="f37" fmla="+- 0 0 f35"/>
                <a:gd name="f38" fmla="+- 0 0 f36"/>
                <a:gd name="f39" fmla="*/ 10800 f37 1"/>
                <a:gd name="f40" fmla="*/ 10800 f38 1"/>
                <a:gd name="f41" fmla="*/ f39 f39 1"/>
                <a:gd name="f42" fmla="*/ f40 f40 1"/>
                <a:gd name="f43" fmla="+- f41 f42 0"/>
                <a:gd name="f44" fmla="sqrt f43"/>
                <a:gd name="f45" fmla="*/ f6 1 f44"/>
                <a:gd name="f46" fmla="*/ f37 f45 1"/>
                <a:gd name="f47" fmla="*/ f38 f45 1"/>
                <a:gd name="f48" fmla="+- 10800 0 f46"/>
                <a:gd name="f49" fmla="+- 10800 0 f47"/>
              </a:gdLst>
              <a:ahLst/>
              <a:cxnLst>
                <a:cxn ang="3cd4">
                  <a:pos x="hc" y="t"/>
                </a:cxn>
                <a:cxn ang="0">
                  <a:pos x="r" y="vc"/>
                </a:cxn>
                <a:cxn ang="cd4">
                  <a:pos x="hc" y="b"/>
                </a:cxn>
                <a:cxn ang="cd2">
                  <a:pos x="l" y="vc"/>
                </a:cxn>
                <a:cxn ang="f29">
                  <a:pos x="f22" y="f23"/>
                </a:cxn>
                <a:cxn ang="f29">
                  <a:pos x="f15" y="f18"/>
                </a:cxn>
                <a:cxn ang="f29">
                  <a:pos x="f24" y="f25"/>
                </a:cxn>
                <a:cxn ang="f29">
                  <a:pos x="f15" y="f17"/>
                </a:cxn>
                <a:cxn ang="f29">
                  <a:pos x="f22" y="f26"/>
                </a:cxn>
                <a:cxn ang="f29">
                  <a:pos x="f16" y="f17"/>
                </a:cxn>
                <a:cxn ang="f29">
                  <a:pos x="f27" y="f25"/>
                </a:cxn>
                <a:cxn ang="f29">
                  <a:pos x="f16" y="f18"/>
                </a:cxn>
              </a:cxnLst>
              <a:rect l="f15" t="f18" r="f16" b="f17"/>
              <a:pathLst>
                <a:path w="21600" h="21600">
                  <a:moveTo>
                    <a:pt x="f48" y="f49"/>
                  </a:moveTo>
                  <a:arcTo wR="f9" hR="f9" stAng="f29" swAng="f32"/>
                  <a:close/>
                </a:path>
              </a:pathLst>
            </a:custGeom>
            <a:solidFill>
              <a:srgbClr val="000000"/>
            </a:solidFill>
            <a:ln w="9360">
              <a:solidFill>
                <a:srgbClr val="000000"/>
              </a:solidFill>
              <a:prstDash val="solid"/>
              <a:miter/>
            </a:ln>
          </p:spPr>
          <p:txBody>
            <a:bodyPr vert="horz" wrap="none" lIns="90000" tIns="46800" rIns="90000" bIns="46800" anchor="ctr" anchorCtr="0" compatLnSpc="0">
              <a:noAutofit/>
            </a:bodyPr>
            <a:lstStyle/>
            <a:p>
              <a:endParaRPr lang="en-US"/>
            </a:p>
          </p:txBody>
        </p:sp>
        <p:sp>
          <p:nvSpPr>
            <p:cNvPr id="26" name="Freeform 232">
              <a:extLst>
                <a:ext uri="{FF2B5EF4-FFF2-40B4-BE49-F238E27FC236}">
                  <a16:creationId xmlns:a16="http://schemas.microsoft.com/office/drawing/2014/main" id="{3442B920-15AF-17B9-5032-6DBB85CB730E}"/>
                </a:ext>
              </a:extLst>
            </p:cNvPr>
            <p:cNvSpPr/>
            <p:nvPr/>
          </p:nvSpPr>
          <p:spPr>
            <a:xfrm>
              <a:off x="1073293" y="2015103"/>
              <a:ext cx="1197087" cy="799258"/>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0">
              <a:noAutofit/>
            </a:bodyPr>
            <a:lstStyle/>
            <a:p>
              <a:pPr marL="0" marR="0" algn="ctr" rtl="1" hangingPunct="0">
                <a:spcBef>
                  <a:spcPts val="0"/>
                </a:spcBef>
                <a:spcAft>
                  <a:spcPts val="0"/>
                </a:spcAft>
              </a:pPr>
              <a:r>
                <a:rPr lang="en-US" sz="2600" b="1" kern="1200" dirty="0">
                  <a:solidFill>
                    <a:srgbClr val="FF0000"/>
                  </a:solidFill>
                  <a:effectLst/>
                  <a:latin typeface="Arial" panose="020B0604020202020204" pitchFamily="34" charset="0"/>
                  <a:ea typeface="Arial Unicode MS"/>
                  <a:cs typeface="Tahoma" panose="020B0604030504040204" pitchFamily="34" charset="0"/>
                </a:rPr>
                <a:t>40%</a:t>
              </a:r>
              <a:endParaRPr lang="en-US" sz="1200" dirty="0">
                <a:effectLst/>
                <a:latin typeface="Times New Roman" panose="02020603050405020304" pitchFamily="18" charset="0"/>
                <a:ea typeface="Times New Roman" panose="02020603050405020304" pitchFamily="18" charset="0"/>
              </a:endParaRPr>
            </a:p>
          </p:txBody>
        </p:sp>
        <p:sp>
          <p:nvSpPr>
            <p:cNvPr id="28" name="Freeform 233">
              <a:extLst>
                <a:ext uri="{FF2B5EF4-FFF2-40B4-BE49-F238E27FC236}">
                  <a16:creationId xmlns:a16="http://schemas.microsoft.com/office/drawing/2014/main" id="{8DCAA0ED-DC8F-C50C-583C-D74D80A05B83}"/>
                </a:ext>
              </a:extLst>
            </p:cNvPr>
            <p:cNvSpPr/>
            <p:nvPr/>
          </p:nvSpPr>
          <p:spPr>
            <a:xfrm>
              <a:off x="750701" y="2677189"/>
              <a:ext cx="1611700" cy="767356"/>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0">
              <a:noAutofit/>
            </a:bodyPr>
            <a:lstStyle/>
            <a:p>
              <a:pPr marL="0" marR="0" algn="ctr" hangingPunct="0">
                <a:spcBef>
                  <a:spcPts val="0"/>
                </a:spcBef>
                <a:spcAft>
                  <a:spcPts val="0"/>
                </a:spcAft>
              </a:pPr>
              <a:r>
                <a:rPr lang="en-US" sz="1800" b="1" kern="1200">
                  <a:solidFill>
                    <a:srgbClr val="000000"/>
                  </a:solidFill>
                  <a:effectLst/>
                  <a:latin typeface="Arial Black" panose="020B0A04020102020204" pitchFamily="34" charset="0"/>
                  <a:ea typeface="Arial Unicode MS"/>
                  <a:cs typeface="Tahoma" panose="020B0604030504040204" pitchFamily="34" charset="0"/>
                </a:rPr>
                <a:t>Like it!</a:t>
              </a:r>
              <a:endParaRPr lang="en-US" sz="1200">
                <a:effectLst/>
                <a:latin typeface="Times New Roman" panose="02020603050405020304" pitchFamily="18" charset="0"/>
                <a:ea typeface="Times New Roman" panose="02020603050405020304" pitchFamily="18" charset="0"/>
              </a:endParaRPr>
            </a:p>
          </p:txBody>
        </p:sp>
      </p:grpSp>
      <p:sp>
        <p:nvSpPr>
          <p:cNvPr id="9" name="TextBox 8">
            <a:extLst>
              <a:ext uri="{FF2B5EF4-FFF2-40B4-BE49-F238E27FC236}">
                <a16:creationId xmlns:a16="http://schemas.microsoft.com/office/drawing/2014/main" id="{03CE3B75-FEC1-C77F-223A-738B3F280AAD}"/>
              </a:ext>
            </a:extLst>
          </p:cNvPr>
          <p:cNvSpPr txBox="1"/>
          <p:nvPr/>
        </p:nvSpPr>
        <p:spPr>
          <a:xfrm>
            <a:off x="194072" y="2859237"/>
            <a:ext cx="9507450" cy="3427285"/>
          </a:xfrm>
          <a:prstGeom prst="rect">
            <a:avLst/>
          </a:prstGeom>
          <a:noFill/>
        </p:spPr>
        <p:txBody>
          <a:bodyPr wrap="square">
            <a:spAutoFit/>
          </a:bodyPr>
          <a:lstStyle/>
          <a:p>
            <a:pPr marL="0" marR="0" algn="l" rtl="0">
              <a:lnSpc>
                <a:spcPct val="110000"/>
              </a:lnSpc>
              <a:spcBef>
                <a:spcPts val="0"/>
              </a:spcBef>
              <a:spcAft>
                <a:spcPts val="0"/>
              </a:spcAft>
              <a:tabLst>
                <a:tab pos="1533525" algn="l"/>
              </a:tabLst>
            </a:pPr>
            <a:r>
              <a:rPr lang="en-US" sz="18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These profit margins are a very good outcome for the company. They show the following.</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l" rtl="0">
              <a:lnSpc>
                <a:spcPct val="110000"/>
              </a:lnSpc>
              <a:spcBef>
                <a:spcPts val="0"/>
              </a:spcBef>
              <a:spcAft>
                <a:spcPts val="0"/>
              </a:spcAft>
              <a:buFont typeface="Symbol" panose="05050102010706020507" pitchFamily="18" charset="2"/>
              <a:buChar char=""/>
              <a:tabLst>
                <a:tab pos="1533525" algn="l"/>
              </a:tabLst>
            </a:pPr>
            <a:r>
              <a:rPr lang="en-US" sz="18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After deducting overheads from gross profit the company was still able to generate profit before tax of 3BD from every 10BD of revenue in first year.</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l" rtl="0">
              <a:lnSpc>
                <a:spcPct val="110000"/>
              </a:lnSpc>
              <a:spcBef>
                <a:spcPts val="0"/>
              </a:spcBef>
              <a:spcAft>
                <a:spcPts val="0"/>
              </a:spcAft>
              <a:buFont typeface="Symbol" panose="05050102010706020507" pitchFamily="18" charset="2"/>
              <a:buChar char=""/>
              <a:tabLst>
                <a:tab pos="1533525" algn="l"/>
              </a:tabLst>
            </a:pPr>
            <a:r>
              <a:rPr lang="en-US" sz="18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This improved in year 2 is 4BD of profit before tax from every 10BD of revenue.</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l" rtl="0">
              <a:lnSpc>
                <a:spcPct val="110000"/>
              </a:lnSpc>
              <a:spcBef>
                <a:spcPts val="0"/>
              </a:spcBef>
              <a:spcAft>
                <a:spcPts val="0"/>
              </a:spcAft>
              <a:buFont typeface="Symbol" panose="05050102010706020507" pitchFamily="18" charset="2"/>
              <a:buChar char=""/>
              <a:tabLst>
                <a:tab pos="1533525" algn="l"/>
              </a:tabLst>
            </a:pPr>
            <a:r>
              <a:rPr lang="en-US" sz="18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This was because gross profit had increased by 40 million BD compared to an increase in overhead costs of just 5 million BD.</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0">
              <a:lnSpc>
                <a:spcPct val="110000"/>
              </a:lnSpc>
              <a:spcBef>
                <a:spcPts val="0"/>
              </a:spcBef>
              <a:spcAft>
                <a:spcPts val="0"/>
              </a:spcAft>
              <a:buFont typeface="Symbol" panose="05050102010706020507" pitchFamily="18" charset="2"/>
              <a:buChar char=""/>
              <a:tabLst>
                <a:tab pos="1533525" algn="l"/>
              </a:tabLst>
            </a:pPr>
            <a:r>
              <a:rPr lang="en-US" sz="18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The company had become more successful at controlling its overheads or fixed costs for example because it was making more efficient use employees office and electricity and/or had found cheaper suppliers of cleaning and maintenance services.</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0">
              <a:lnSpc>
                <a:spcPct val="110000"/>
              </a:lnSpc>
              <a:spcBef>
                <a:spcPts val="0"/>
              </a:spcBef>
              <a:spcAft>
                <a:spcPts val="0"/>
              </a:spcAft>
              <a:buFont typeface="Symbol" panose="05050102010706020507" pitchFamily="18" charset="2"/>
              <a:buChar char=""/>
              <a:tabLst>
                <a:tab pos="1533525" algn="l"/>
              </a:tabLst>
            </a:pPr>
            <a:r>
              <a:rPr lang="en-US" sz="18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The profit margin for main competitor in years 1 and 2 was 30%.This means that Fahad Ltd has become more profitable than its rival</a:t>
            </a:r>
            <a:r>
              <a:rPr lang="en-US" sz="1800" dirty="0">
                <a:effectLst/>
                <a:latin typeface="Times New Roman" panose="02020603050405020304" pitchFamily="18" charset="0"/>
                <a:ea typeface="Calibri" panose="020F0502020204030204" pitchFamily="34" charset="0"/>
                <a:cs typeface="Arial" panose="020B0604020202020204" pitchFamily="34" charset="0"/>
              </a:rPr>
              <a:t>.    </a:t>
            </a: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grpSp>
        <p:nvGrpSpPr>
          <p:cNvPr id="39" name="Group 38">
            <a:extLst>
              <a:ext uri="{FF2B5EF4-FFF2-40B4-BE49-F238E27FC236}">
                <a16:creationId xmlns:a16="http://schemas.microsoft.com/office/drawing/2014/main" id="{74222C78-8C13-654A-CB34-DC70DA675C12}"/>
              </a:ext>
            </a:extLst>
          </p:cNvPr>
          <p:cNvGrpSpPr/>
          <p:nvPr/>
        </p:nvGrpSpPr>
        <p:grpSpPr>
          <a:xfrm>
            <a:off x="0" y="6502121"/>
            <a:ext cx="12192000" cy="381000"/>
            <a:chOff x="0" y="6502121"/>
            <a:chExt cx="12192000" cy="381000"/>
          </a:xfrm>
        </p:grpSpPr>
        <p:sp>
          <p:nvSpPr>
            <p:cNvPr id="41" name="TextBox 40">
              <a:extLst>
                <a:ext uri="{FF2B5EF4-FFF2-40B4-BE49-F238E27FC236}">
                  <a16:creationId xmlns:a16="http://schemas.microsoft.com/office/drawing/2014/main" id="{A6D90D73-7FE9-54B4-50D7-98FA71F4927F}"/>
                </a:ext>
              </a:extLst>
            </p:cNvPr>
            <p:cNvSpPr txBox="1"/>
            <p:nvPr/>
          </p:nvSpPr>
          <p:spPr>
            <a:xfrm>
              <a:off x="716844" y="6505941"/>
              <a:ext cx="7798277" cy="307777"/>
            </a:xfrm>
            <a:prstGeom prst="rect">
              <a:avLst/>
            </a:prstGeom>
            <a:noFill/>
          </p:spPr>
          <p:txBody>
            <a:bodyPr wrap="square" rtlCol="1">
              <a:spAutoFit/>
            </a:bodyPr>
            <a:lstStyle/>
            <a:p>
              <a:r>
                <a:rPr lang="en-US" sz="1400" b="1" dirty="0">
                  <a:solidFill>
                    <a:srgbClr val="002060"/>
                  </a:solidFill>
                  <a:latin typeface="Sakkal Majalla" panose="02000000000000000000" pitchFamily="2" charset="-78"/>
                  <a:cs typeface="Sakkal Majalla" panose="02000000000000000000" pitchFamily="2" charset="-78"/>
                </a:rPr>
                <a:t>FIN 316/806                                                   UNIT 5                                                     Financial Ratio Analysis</a:t>
              </a:r>
              <a:endParaRPr lang="ar-SA" sz="1400" b="1" dirty="0">
                <a:solidFill>
                  <a:srgbClr val="002060"/>
                </a:solidFill>
                <a:latin typeface="Sakkal Majalla" panose="02000000000000000000" pitchFamily="2" charset="-78"/>
                <a:cs typeface="Sakkal Majalla" panose="02000000000000000000" pitchFamily="2" charset="-78"/>
              </a:endParaRPr>
            </a:p>
          </p:txBody>
        </p:sp>
        <p:grpSp>
          <p:nvGrpSpPr>
            <p:cNvPr id="42" name="Group 41">
              <a:extLst>
                <a:ext uri="{FF2B5EF4-FFF2-40B4-BE49-F238E27FC236}">
                  <a16:creationId xmlns:a16="http://schemas.microsoft.com/office/drawing/2014/main" id="{66244C03-06CC-6E6B-C0E3-C2D13CD13912}"/>
                </a:ext>
              </a:extLst>
            </p:cNvPr>
            <p:cNvGrpSpPr/>
            <p:nvPr/>
          </p:nvGrpSpPr>
          <p:grpSpPr>
            <a:xfrm>
              <a:off x="0" y="6502121"/>
              <a:ext cx="12192000" cy="381000"/>
              <a:chOff x="0" y="6502121"/>
              <a:chExt cx="12192000" cy="381000"/>
            </a:xfrm>
          </p:grpSpPr>
          <p:cxnSp>
            <p:nvCxnSpPr>
              <p:cNvPr id="43" name="Straight Connector 42">
                <a:extLst>
                  <a:ext uri="{FF2B5EF4-FFF2-40B4-BE49-F238E27FC236}">
                    <a16:creationId xmlns:a16="http://schemas.microsoft.com/office/drawing/2014/main" id="{C8330772-D5EC-D735-37AD-82C26C54B140}"/>
                  </a:ext>
                </a:extLst>
              </p:cNvPr>
              <p:cNvCxnSpPr/>
              <p:nvPr/>
            </p:nvCxnSpPr>
            <p:spPr>
              <a:xfrm flipV="1">
                <a:off x="0" y="6539345"/>
                <a:ext cx="12192000" cy="521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44" name="Rectangle 43">
                <a:extLst>
                  <a:ext uri="{FF2B5EF4-FFF2-40B4-BE49-F238E27FC236}">
                    <a16:creationId xmlns:a16="http://schemas.microsoft.com/office/drawing/2014/main" id="{2FB513FB-C2FD-3D82-6B83-3DA55786A866}"/>
                  </a:ext>
                </a:extLst>
              </p:cNvPr>
              <p:cNvSpPr>
                <a:spLocks/>
              </p:cNvSpPr>
              <p:nvPr/>
            </p:nvSpPr>
            <p:spPr>
              <a:xfrm>
                <a:off x="7703229" y="6502121"/>
                <a:ext cx="4106028" cy="381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r">
                  <a:lnSpc>
                    <a:spcPct val="106000"/>
                  </a:lnSpc>
                  <a:spcBef>
                    <a:spcPts val="0"/>
                  </a:spcBef>
                  <a:spcAft>
                    <a:spcPts val="800"/>
                  </a:spcAft>
                </a:pP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وزارة التربية والتعليم –</a:t>
                </a:r>
                <a:r>
                  <a:rPr lang="ar-SA"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العام الدراسي </a:t>
                </a: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202</a:t>
                </a:r>
                <a:r>
                  <a:rPr lang="ar-SA"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3</a:t>
                </a: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-202</a:t>
                </a:r>
                <a:r>
                  <a:rPr lang="ar-SA"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4</a:t>
                </a: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م</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grpSp>
      </p:grpSp>
    </p:spTree>
    <p:extLst>
      <p:ext uri="{BB962C8B-B14F-4D97-AF65-F5344CB8AC3E}">
        <p14:creationId xmlns:p14="http://schemas.microsoft.com/office/powerpoint/2010/main" val="1310959008"/>
      </p:ext>
    </p:extLst>
  </p:cSld>
  <p:clrMapOvr>
    <a:masterClrMapping/>
  </p:clrMapOvr>
  <mc:AlternateContent xmlns:mc="http://schemas.openxmlformats.org/markup-compatibility/2006" xmlns:p14="http://schemas.microsoft.com/office/powerpoint/2010/main">
    <mc:Choice Requires="p14">
      <p:transition spd="slow" p14:dur="1500" advClick="0">
        <p:split orient="vert"/>
      </p:transition>
    </mc:Choice>
    <mc:Fallback xmlns="">
      <p:transition spd="slow" advClick="0">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0" name="مستطيل مستدير الزوايا 15">
                <a:extLst>
                  <a:ext uri="{FF2B5EF4-FFF2-40B4-BE49-F238E27FC236}">
                    <a16:creationId xmlns:a16="http://schemas.microsoft.com/office/drawing/2014/main" id="{C7CA628E-402E-4ECD-83CD-2C5BD377C6C5}"/>
                  </a:ext>
                </a:extLst>
              </p:cNvPr>
              <p:cNvSpPr/>
              <p:nvPr/>
            </p:nvSpPr>
            <p:spPr>
              <a:xfrm>
                <a:off x="194072" y="1669083"/>
                <a:ext cx="9613408" cy="4797724"/>
              </a:xfrm>
              <a:prstGeom prst="roundRect">
                <a:avLst>
                  <a:gd name="adj" fmla="val 1416"/>
                </a:avLst>
              </a:prstGeom>
              <a:solidFill>
                <a:srgbClr val="BFD4DF"/>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t"/>
              <a:lstStyle/>
              <a:p>
                <a:pPr marL="0" marR="0" algn="ctr">
                  <a:spcBef>
                    <a:spcPts val="0"/>
                  </a:spcBef>
                  <a:spcAft>
                    <a:spcPts val="0"/>
                  </a:spcAft>
                </a:pPr>
                <a:endParaRPr lang="en-US" sz="1800" dirty="0">
                  <a:ln>
                    <a:noFill/>
                  </a:ln>
                  <a:solidFill>
                    <a:srgbClr val="002060"/>
                  </a:solidFill>
                  <a:effectLst>
                    <a:outerShdw blurRad="38100" dist="19050" dir="2700000" algn="tl">
                      <a:schemeClr val="dk1">
                        <a:alpha val="40000"/>
                      </a:schemeClr>
                    </a:outerShdw>
                  </a:effectLst>
                  <a:latin typeface="Arial Black" panose="020B0A04020102020204" pitchFamily="34" charset="0"/>
                  <a:ea typeface="Times New Roman" panose="02020603050405020304" pitchFamily="18" charset="0"/>
                </a:endParaRPr>
              </a:p>
              <a:p>
                <a:pPr marL="0" marR="0" algn="ctr">
                  <a:spcBef>
                    <a:spcPts val="0"/>
                  </a:spcBef>
                  <a:spcAft>
                    <a:spcPts val="0"/>
                  </a:spcAft>
                </a:pPr>
                <a:endParaRPr lang="en-US" dirty="0">
                  <a:solidFill>
                    <a:srgbClr val="002060"/>
                  </a:solidFill>
                  <a:effectLst>
                    <a:outerShdw blurRad="38100" dist="19050" dir="2700000" algn="tl">
                      <a:schemeClr val="dk1">
                        <a:alpha val="40000"/>
                      </a:schemeClr>
                    </a:outerShdw>
                  </a:effectLst>
                  <a:latin typeface="Arial Black" panose="020B0A04020102020204" pitchFamily="34" charset="0"/>
                  <a:ea typeface="Times New Roman" panose="02020603050405020304" pitchFamily="18" charset="0"/>
                </a:endParaRPr>
              </a:p>
              <a:p>
                <a:pPr marL="0" marR="0" algn="ctr">
                  <a:spcBef>
                    <a:spcPts val="0"/>
                  </a:spcBef>
                  <a:spcAft>
                    <a:spcPts val="0"/>
                  </a:spcAft>
                </a:pPr>
                <a:endParaRPr lang="en-US" dirty="0">
                  <a:solidFill>
                    <a:srgbClr val="002060"/>
                  </a:solidFill>
                  <a:effectLst>
                    <a:outerShdw blurRad="38100" dist="19050" dir="2700000" algn="tl">
                      <a:schemeClr val="dk1">
                        <a:alpha val="40000"/>
                      </a:schemeClr>
                    </a:outerShdw>
                  </a:effectLst>
                  <a:latin typeface="Arial Black" panose="020B0A04020102020204" pitchFamily="34" charset="0"/>
                  <a:ea typeface="Times New Roman" panose="02020603050405020304" pitchFamily="18" charset="0"/>
                </a:endParaRPr>
              </a:p>
              <a:p>
                <a:pPr marL="0" marR="0">
                  <a:spcBef>
                    <a:spcPts val="0"/>
                  </a:spcBef>
                  <a:spcAft>
                    <a:spcPts val="0"/>
                  </a:spcAft>
                </a:pPr>
                <a:r>
                  <a:rPr lang="en-US" sz="2000" dirty="0">
                    <a:ln>
                      <a:noFill/>
                    </a:ln>
                    <a:solidFill>
                      <a:srgbClr val="002060"/>
                    </a:solidFill>
                    <a:effectLst>
                      <a:outerShdw blurRad="38100" dist="19050" dir="2700000" algn="tl">
                        <a:schemeClr val="dk1">
                          <a:alpha val="40000"/>
                        </a:schemeClr>
                      </a:outerShdw>
                    </a:effectLst>
                    <a:latin typeface="Arial Black" panose="020B0A04020102020204" pitchFamily="34" charset="0"/>
                    <a:ea typeface="Times New Roman" panose="02020603050405020304" pitchFamily="18" charset="0"/>
                  </a:rPr>
                  <a:t>5-2-3: Return on Capital Employed % (ROCE)</a:t>
                </a:r>
                <a:endParaRPr lang="en-US" sz="2000" dirty="0">
                  <a:effectLst/>
                  <a:latin typeface="Times New Roman" panose="02020603050405020304" pitchFamily="18" charset="0"/>
                  <a:ea typeface="Times New Roman" panose="02020603050405020304" pitchFamily="18" charset="0"/>
                </a:endParaRPr>
              </a:p>
              <a:p>
                <a:pPr marL="342900" marR="0" lvl="0" indent="-342900" algn="l" rtl="0">
                  <a:lnSpc>
                    <a:spcPct val="130000"/>
                  </a:lnSpc>
                  <a:spcBef>
                    <a:spcPts val="0"/>
                  </a:spcBef>
                  <a:spcAft>
                    <a:spcPts val="0"/>
                  </a:spcAft>
                  <a:buClr>
                    <a:srgbClr val="002060"/>
                  </a:buClr>
                  <a:buFont typeface="Webdings" panose="05030102010509060703" pitchFamily="18" charset="2"/>
                  <a:buChar char="4"/>
                  <a:tabLst>
                    <a:tab pos="3420745" algn="l"/>
                    <a:tab pos="3514725" algn="l"/>
                  </a:tabLst>
                </a:pPr>
                <a:r>
                  <a:rPr lang="en-US" sz="18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The Return on capital employed is calculated as follows:</a:t>
                </a:r>
                <a:r>
                  <a:rPr lang="en-US" sz="1800" b="1"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l" rtl="0">
                  <a:lnSpc>
                    <a:spcPct val="130000"/>
                  </a:lnSpc>
                  <a:spcBef>
                    <a:spcPts val="0"/>
                  </a:spcBef>
                  <a:spcAft>
                    <a:spcPts val="0"/>
                  </a:spcAft>
                  <a:buClr>
                    <a:srgbClr val="002060"/>
                  </a:buClr>
                  <a:buFont typeface="Webdings" panose="05030102010509060703" pitchFamily="18" charset="2"/>
                  <a:buChar char="4"/>
                  <a:tabLst>
                    <a:tab pos="1533525" algn="l"/>
                  </a:tabLst>
                </a:pPr>
                <a:r>
                  <a:rPr lang="en-US" sz="1800" b="1" dirty="0">
                    <a:solidFill>
                      <a:srgbClr val="002060"/>
                    </a:solidFill>
                    <a:effectLst/>
                    <a:latin typeface="Times New Roman" panose="02020603050405020304" pitchFamily="18" charset="0"/>
                    <a:ea typeface="Calibri" panose="020F0502020204030204" pitchFamily="34" charset="0"/>
                    <a:cs typeface="Arial" panose="020B0604020202020204" pitchFamily="34" charset="0"/>
                  </a:rPr>
                  <a:t>ROCE (%) =  </a:t>
                </a:r>
                <a14:m>
                  <m:oMath xmlns:m="http://schemas.openxmlformats.org/officeDocument/2006/math">
                    <m:r>
                      <a:rPr lang="en-US" sz="1800" b="1" i="1">
                        <a:solidFill>
                          <a:srgbClr val="002060"/>
                        </a:solidFill>
                        <a:effectLst/>
                        <a:latin typeface="Cambria Math" panose="02040503050406030204" pitchFamily="18" charset="0"/>
                        <a:ea typeface="Calibri" panose="020F0502020204030204" pitchFamily="34" charset="0"/>
                        <a:cs typeface="Times New Roman" panose="02020603050405020304" pitchFamily="18" charset="0"/>
                      </a:rPr>
                      <m:t>  </m:t>
                    </m:r>
                    <m:f>
                      <m:fPr>
                        <m:ctrlPr>
                          <a:rPr lang="en-US" sz="1800" b="1" i="1">
                            <a:solidFill>
                              <a:srgbClr val="002060"/>
                            </a:solidFill>
                            <a:effectLst/>
                            <a:latin typeface="Cambria Math" panose="02040503050406030204" pitchFamily="18" charset="0"/>
                            <a:ea typeface="Calibri" panose="020F0502020204030204" pitchFamily="34" charset="0"/>
                            <a:cs typeface="Times New Roman" panose="02020603050405020304" pitchFamily="18" charset="0"/>
                          </a:rPr>
                        </m:ctrlPr>
                      </m:fPr>
                      <m:num>
                        <m:r>
                          <a:rPr lang="en-US" sz="1800" b="1" i="1">
                            <a:solidFill>
                              <a:srgbClr val="002060"/>
                            </a:solidFill>
                            <a:effectLst/>
                            <a:latin typeface="Cambria Math" panose="02040503050406030204" pitchFamily="18" charset="0"/>
                            <a:ea typeface="Calibri" panose="020F0502020204030204" pitchFamily="34" charset="0"/>
                            <a:cs typeface="Times New Roman" panose="02020603050405020304" pitchFamily="18" charset="0"/>
                          </a:rPr>
                          <m:t>𝐏𝐫𝐨𝐟𝐢𝐭</m:t>
                        </m:r>
                        <m:r>
                          <a:rPr lang="en-US" sz="1800" b="1">
                            <a:solidFill>
                              <a:srgbClr val="002060"/>
                            </a:solidFill>
                            <a:effectLst/>
                            <a:latin typeface="Cambria Math" panose="02040503050406030204" pitchFamily="18" charset="0"/>
                            <a:ea typeface="Calibri" panose="020F0502020204030204" pitchFamily="34" charset="0"/>
                            <a:cs typeface="Times New Roman" panose="02020603050405020304" pitchFamily="18" charset="0"/>
                          </a:rPr>
                          <m:t> </m:t>
                        </m:r>
                        <m:r>
                          <a:rPr lang="en-US" sz="1800" b="1" i="1">
                            <a:solidFill>
                              <a:srgbClr val="002060"/>
                            </a:solidFill>
                            <a:effectLst/>
                            <a:latin typeface="Cambria Math" panose="02040503050406030204" pitchFamily="18" charset="0"/>
                            <a:ea typeface="Calibri" panose="020F0502020204030204" pitchFamily="34" charset="0"/>
                            <a:cs typeface="Times New Roman" panose="02020603050405020304" pitchFamily="18" charset="0"/>
                          </a:rPr>
                          <m:t>𝐛𝐞𝐟𝐨𝐫𝐞</m:t>
                        </m:r>
                        <m:r>
                          <a:rPr lang="en-US" sz="1800" b="1">
                            <a:solidFill>
                              <a:srgbClr val="002060"/>
                            </a:solidFill>
                            <a:effectLst/>
                            <a:latin typeface="Cambria Math" panose="02040503050406030204" pitchFamily="18" charset="0"/>
                            <a:ea typeface="Calibri" panose="020F0502020204030204" pitchFamily="34" charset="0"/>
                            <a:cs typeface="Times New Roman" panose="02020603050405020304" pitchFamily="18" charset="0"/>
                          </a:rPr>
                          <m:t> </m:t>
                        </m:r>
                        <m:r>
                          <a:rPr lang="en-US" sz="1800" b="1" i="1">
                            <a:solidFill>
                              <a:srgbClr val="002060"/>
                            </a:solidFill>
                            <a:effectLst/>
                            <a:latin typeface="Cambria Math" panose="02040503050406030204" pitchFamily="18" charset="0"/>
                            <a:ea typeface="Calibri" panose="020F0502020204030204" pitchFamily="34" charset="0"/>
                            <a:cs typeface="Times New Roman" panose="02020603050405020304" pitchFamily="18" charset="0"/>
                          </a:rPr>
                          <m:t>𝐭𝐚𝐱</m:t>
                        </m:r>
                      </m:num>
                      <m:den>
                        <m:r>
                          <a:rPr lang="en-US" sz="1800" b="1" i="1">
                            <a:solidFill>
                              <a:srgbClr val="002060"/>
                            </a:solidFill>
                            <a:effectLst/>
                            <a:latin typeface="Cambria Math" panose="02040503050406030204" pitchFamily="18" charset="0"/>
                            <a:ea typeface="Calibri" panose="020F0502020204030204" pitchFamily="34" charset="0"/>
                            <a:cs typeface="Times New Roman" panose="02020603050405020304" pitchFamily="18" charset="0"/>
                          </a:rPr>
                          <m:t>𝐂𝐚𝐩𝐢𝐭𝐚𝐥</m:t>
                        </m:r>
                        <m:r>
                          <a:rPr lang="en-US" sz="1800" b="1">
                            <a:solidFill>
                              <a:srgbClr val="002060"/>
                            </a:solidFill>
                            <a:effectLst/>
                            <a:latin typeface="Cambria Math" panose="02040503050406030204" pitchFamily="18" charset="0"/>
                            <a:ea typeface="Calibri" panose="020F0502020204030204" pitchFamily="34" charset="0"/>
                            <a:cs typeface="Times New Roman" panose="02020603050405020304" pitchFamily="18" charset="0"/>
                          </a:rPr>
                          <m:t> </m:t>
                        </m:r>
                        <m:r>
                          <a:rPr lang="en-US" sz="1800" b="1" i="1">
                            <a:solidFill>
                              <a:srgbClr val="002060"/>
                            </a:solidFill>
                            <a:effectLst/>
                            <a:latin typeface="Cambria Math" panose="02040503050406030204" pitchFamily="18" charset="0"/>
                            <a:ea typeface="Calibri" panose="020F0502020204030204" pitchFamily="34" charset="0"/>
                            <a:cs typeface="Times New Roman" panose="02020603050405020304" pitchFamily="18" charset="0"/>
                          </a:rPr>
                          <m:t>𝐄𝐦𝐩𝐥𝐨𝐲𝐞𝐝</m:t>
                        </m:r>
                      </m:den>
                    </m:f>
                  </m:oMath>
                </a14:m>
                <a:r>
                  <a:rPr lang="en-US" sz="1800" b="1" dirty="0">
                    <a:solidFill>
                      <a:srgbClr val="002060"/>
                    </a:solidFill>
                    <a:effectLst/>
                    <a:latin typeface="Times New Roman" panose="02020603050405020304" pitchFamily="18" charset="0"/>
                    <a:ea typeface="Times New Roman" panose="02020603050405020304" pitchFamily="18" charset="0"/>
                    <a:cs typeface="Arial" panose="020B0604020202020204" pitchFamily="34" charset="0"/>
                  </a:rPr>
                  <a:t>  </a:t>
                </a:r>
                <a:r>
                  <a:rPr lang="en-US" sz="1800" b="1" dirty="0">
                    <a:solidFill>
                      <a:srgbClr val="002060"/>
                    </a:solidFill>
                    <a:effectLst/>
                    <a:latin typeface="Times New Roman" panose="02020603050405020304" pitchFamily="18" charset="0"/>
                    <a:ea typeface="Calibri" panose="020F0502020204030204" pitchFamily="34" charset="0"/>
                    <a:cs typeface="Arial" panose="020B0604020202020204" pitchFamily="34" charset="0"/>
                  </a:rPr>
                  <a:t>× 100</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l" rtl="0">
                  <a:lnSpc>
                    <a:spcPct val="130000"/>
                  </a:lnSpc>
                  <a:spcBef>
                    <a:spcPts val="0"/>
                  </a:spcBef>
                  <a:spcAft>
                    <a:spcPts val="0"/>
                  </a:spcAft>
                  <a:buClr>
                    <a:srgbClr val="002060"/>
                  </a:buClr>
                  <a:buFont typeface="Webdings" panose="05030102010509060703" pitchFamily="18" charset="2"/>
                  <a:buChar char="4"/>
                  <a:tabLst>
                    <a:tab pos="1533525" algn="l"/>
                  </a:tabLst>
                </a:pPr>
                <a:r>
                  <a:rPr lang="en-US" sz="1800" u="sng" dirty="0">
                    <a:solidFill>
                      <a:srgbClr val="000000"/>
                    </a:solidFill>
                    <a:effectLst/>
                    <a:latin typeface="Arial Black" panose="020B0A04020102020204" pitchFamily="34" charset="0"/>
                    <a:ea typeface="Calibri" panose="020F0502020204030204" pitchFamily="34" charset="0"/>
                    <a:cs typeface="Times New Roman" panose="02020603050405020304" pitchFamily="18" charset="0"/>
                  </a:rPr>
                  <a:t>Where</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l" rtl="0">
                  <a:lnSpc>
                    <a:spcPct val="130000"/>
                  </a:lnSpc>
                  <a:spcBef>
                    <a:spcPts val="0"/>
                  </a:spcBef>
                  <a:spcAft>
                    <a:spcPts val="0"/>
                  </a:spcAft>
                  <a:buClr>
                    <a:srgbClr val="002060"/>
                  </a:buClr>
                  <a:buFont typeface="Webdings" panose="05030102010509060703" pitchFamily="18" charset="2"/>
                  <a:buChar char="4"/>
                  <a:tabLst>
                    <a:tab pos="1533525" algn="l"/>
                  </a:tabLst>
                </a:pPr>
                <a:r>
                  <a:rPr lang="en-US" sz="1800" b="1" dirty="0">
                    <a:solidFill>
                      <a:srgbClr val="002060"/>
                    </a:solidFill>
                    <a:effectLst/>
                    <a:latin typeface="Times New Roman" panose="02020603050405020304" pitchFamily="18" charset="0"/>
                    <a:ea typeface="Calibri" panose="020F0502020204030204" pitchFamily="34" charset="0"/>
                    <a:cs typeface="Arial" panose="020B0604020202020204" pitchFamily="34" charset="0"/>
                  </a:rPr>
                  <a:t>Capital Employed = Non-current liabilities + Shareholders Funds</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l" rtl="0">
                  <a:lnSpc>
                    <a:spcPct val="130000"/>
                  </a:lnSpc>
                  <a:spcBef>
                    <a:spcPts val="0"/>
                  </a:spcBef>
                  <a:spcAft>
                    <a:spcPts val="0"/>
                  </a:spcAft>
                  <a:buClr>
                    <a:srgbClr val="002060"/>
                  </a:buClr>
                  <a:buFont typeface="Webdings" panose="05030102010509060703" pitchFamily="18" charset="2"/>
                  <a:buChar char="4"/>
                  <a:tabLst>
                    <a:tab pos="1533525" algn="l"/>
                  </a:tabLst>
                </a:pPr>
                <a:r>
                  <a:rPr lang="en-US" sz="1800" b="1" dirty="0">
                    <a:solidFill>
                      <a:srgbClr val="833C0B"/>
                    </a:solidFill>
                    <a:effectLst/>
                    <a:latin typeface="Times New Roman" panose="02020603050405020304" pitchFamily="18" charset="0"/>
                    <a:ea typeface="Calibri" panose="020F0502020204030204" pitchFamily="34" charset="0"/>
                    <a:cs typeface="Arial" panose="020B0604020202020204" pitchFamily="34" charset="0"/>
                  </a:rPr>
                  <a:t>             </a:t>
                </a:r>
                <a:r>
                  <a:rPr lang="en-US" sz="1800" b="1" dirty="0">
                    <a:solidFill>
                      <a:srgbClr val="FF0000"/>
                    </a:solidFill>
                    <a:effectLst/>
                    <a:latin typeface="Arial Black" panose="020B0A04020102020204" pitchFamily="34" charset="0"/>
                    <a:ea typeface="Calibri" panose="020F0502020204030204" pitchFamily="34" charset="0"/>
                    <a:cs typeface="Times New Roman" panose="02020603050405020304" pitchFamily="18" charset="0"/>
                  </a:rPr>
                  <a:t>OR</a:t>
                </a:r>
                <a:r>
                  <a:rPr lang="en-US" sz="1800" b="1" dirty="0">
                    <a:solidFill>
                      <a:srgbClr val="833C0B"/>
                    </a:solidFill>
                    <a:effectLst/>
                    <a:latin typeface="Times New Roman" panose="02020603050405020304" pitchFamily="18" charset="0"/>
                    <a:ea typeface="Calibri" panose="020F0502020204030204" pitchFamily="34" charset="0"/>
                    <a:cs typeface="Arial" panose="020B0604020202020204" pitchFamily="34" charset="0"/>
                  </a:rPr>
                  <a:t>            </a:t>
                </a:r>
                <a:r>
                  <a:rPr lang="en-US" sz="1800" b="1"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Total assets – Current liabilities</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ctr" rtl="0">
                  <a:lnSpc>
                    <a:spcPct val="130000"/>
                  </a:lnSpc>
                  <a:spcBef>
                    <a:spcPts val="0"/>
                  </a:spcBef>
                  <a:spcAft>
                    <a:spcPts val="0"/>
                  </a:spcAft>
                  <a:tabLst>
                    <a:tab pos="2971800" algn="ctr"/>
                  </a:tabLst>
                </a:pPr>
                <a:endParaRPr lang="en-US" sz="2000" b="1" dirty="0">
                  <a:solidFill>
                    <a:srgbClr val="002060"/>
                  </a:solidFill>
                  <a:latin typeface="Times New Roman" panose="02020603050405020304" pitchFamily="18" charset="0"/>
                  <a:ea typeface="Calibri" panose="020F0502020204030204" pitchFamily="34" charset="0"/>
                  <a:cs typeface="Times New Roman" panose="02020603050405020304" pitchFamily="18" charset="0"/>
                </a:endParaRPr>
              </a:p>
              <a:p>
                <a:pPr marL="0" marR="0" rtl="0">
                  <a:lnSpc>
                    <a:spcPct val="130000"/>
                  </a:lnSpc>
                  <a:spcBef>
                    <a:spcPts val="0"/>
                  </a:spcBef>
                  <a:spcAft>
                    <a:spcPts val="0"/>
                  </a:spcAft>
                  <a:tabLst>
                    <a:tab pos="2971800" algn="ctr"/>
                  </a:tabLst>
                </a:pP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endParaRPr lang="en-US" sz="2000" dirty="0">
                  <a:effectLst/>
                  <a:latin typeface="Times New Roman" panose="02020603050405020304" pitchFamily="18" charset="0"/>
                  <a:ea typeface="Times New Roman" panose="02020603050405020304" pitchFamily="18" charset="0"/>
                </a:endParaRPr>
              </a:p>
            </p:txBody>
          </p:sp>
        </mc:Choice>
        <mc:Fallback xmlns="">
          <p:sp>
            <p:nvSpPr>
              <p:cNvPr id="20" name="مستطيل مستدير الزوايا 15">
                <a:extLst>
                  <a:ext uri="{FF2B5EF4-FFF2-40B4-BE49-F238E27FC236}">
                    <a16:creationId xmlns:a16="http://schemas.microsoft.com/office/drawing/2014/main" id="{C7CA628E-402E-4ECD-83CD-2C5BD377C6C5}"/>
                  </a:ext>
                </a:extLst>
              </p:cNvPr>
              <p:cNvSpPr>
                <a:spLocks noRot="1" noChangeAspect="1" noMove="1" noResize="1" noEditPoints="1" noAdjustHandles="1" noChangeArrowheads="1" noChangeShapeType="1" noTextEdit="1"/>
              </p:cNvSpPr>
              <p:nvPr/>
            </p:nvSpPr>
            <p:spPr>
              <a:xfrm>
                <a:off x="194072" y="1669083"/>
                <a:ext cx="9613408" cy="4797724"/>
              </a:xfrm>
              <a:prstGeom prst="roundRect">
                <a:avLst>
                  <a:gd name="adj" fmla="val 1416"/>
                </a:avLst>
              </a:prstGeom>
              <a:blipFill>
                <a:blip r:embed="rId2"/>
                <a:stretch>
                  <a:fillRect l="-571"/>
                </a:stretch>
              </a:blipFill>
              <a:ln>
                <a:noFill/>
              </a:ln>
            </p:spPr>
            <p:txBody>
              <a:bodyPr/>
              <a:lstStyle/>
              <a:p>
                <a:r>
                  <a:rPr lang="en-US">
                    <a:noFill/>
                  </a:rPr>
                  <a:t> </a:t>
                </a:r>
              </a:p>
            </p:txBody>
          </p:sp>
        </mc:Fallback>
      </mc:AlternateContent>
      <p:grpSp>
        <p:nvGrpSpPr>
          <p:cNvPr id="29" name="Shape 631">
            <a:extLst>
              <a:ext uri="{FF2B5EF4-FFF2-40B4-BE49-F238E27FC236}">
                <a16:creationId xmlns:a16="http://schemas.microsoft.com/office/drawing/2014/main" id="{9DE0399B-6A40-495E-B773-BA7B46FB702D}"/>
              </a:ext>
            </a:extLst>
          </p:cNvPr>
          <p:cNvGrpSpPr/>
          <p:nvPr/>
        </p:nvGrpSpPr>
        <p:grpSpPr>
          <a:xfrm flipH="1">
            <a:off x="303082" y="399185"/>
            <a:ext cx="827524" cy="848823"/>
            <a:chOff x="5961125" y="1623900"/>
            <a:chExt cx="427450" cy="448175"/>
          </a:xfrm>
          <a:solidFill>
            <a:srgbClr val="7030A0"/>
          </a:solidFill>
        </p:grpSpPr>
        <p:sp>
          <p:nvSpPr>
            <p:cNvPr id="30" name="Shape 632">
              <a:extLst>
                <a:ext uri="{FF2B5EF4-FFF2-40B4-BE49-F238E27FC236}">
                  <a16:creationId xmlns:a16="http://schemas.microsoft.com/office/drawing/2014/main" id="{8DB2B578-EBFB-49B2-A74B-ADFD83430321}"/>
                </a:ext>
              </a:extLst>
            </p:cNvPr>
            <p:cNvSpPr/>
            <p:nvPr/>
          </p:nvSpPr>
          <p:spPr>
            <a:xfrm>
              <a:off x="5961125" y="1678700"/>
              <a:ext cx="376925" cy="376925"/>
            </a:xfrm>
            <a:custGeom>
              <a:avLst/>
              <a:gdLst/>
              <a:ahLst/>
              <a:cxnLst/>
              <a:rect l="0" t="0" r="0" b="0"/>
              <a:pathLst>
                <a:path w="15077" h="15077" fill="none" extrusionOk="0">
                  <a:moveTo>
                    <a:pt x="11813" y="1340"/>
                  </a:moveTo>
                  <a:lnTo>
                    <a:pt x="11813" y="1340"/>
                  </a:lnTo>
                  <a:lnTo>
                    <a:pt x="11350" y="1024"/>
                  </a:lnTo>
                  <a:lnTo>
                    <a:pt x="10863" y="780"/>
                  </a:lnTo>
                  <a:lnTo>
                    <a:pt x="10351" y="537"/>
                  </a:lnTo>
                  <a:lnTo>
                    <a:pt x="9816" y="342"/>
                  </a:lnTo>
                  <a:lnTo>
                    <a:pt x="9280" y="196"/>
                  </a:lnTo>
                  <a:lnTo>
                    <a:pt x="8720" y="98"/>
                  </a:lnTo>
                  <a:lnTo>
                    <a:pt x="8135" y="25"/>
                  </a:lnTo>
                  <a:lnTo>
                    <a:pt x="7551" y="1"/>
                  </a:lnTo>
                  <a:lnTo>
                    <a:pt x="7551" y="1"/>
                  </a:lnTo>
                  <a:lnTo>
                    <a:pt x="7161" y="1"/>
                  </a:lnTo>
                  <a:lnTo>
                    <a:pt x="6771" y="50"/>
                  </a:lnTo>
                  <a:lnTo>
                    <a:pt x="6406" y="98"/>
                  </a:lnTo>
                  <a:lnTo>
                    <a:pt x="6041" y="147"/>
                  </a:lnTo>
                  <a:lnTo>
                    <a:pt x="5675" y="244"/>
                  </a:lnTo>
                  <a:lnTo>
                    <a:pt x="5310" y="342"/>
                  </a:lnTo>
                  <a:lnTo>
                    <a:pt x="4969" y="464"/>
                  </a:lnTo>
                  <a:lnTo>
                    <a:pt x="4628" y="585"/>
                  </a:lnTo>
                  <a:lnTo>
                    <a:pt x="4287" y="731"/>
                  </a:lnTo>
                  <a:lnTo>
                    <a:pt x="3970" y="902"/>
                  </a:lnTo>
                  <a:lnTo>
                    <a:pt x="3654" y="1097"/>
                  </a:lnTo>
                  <a:lnTo>
                    <a:pt x="3337" y="1292"/>
                  </a:lnTo>
                  <a:lnTo>
                    <a:pt x="3045" y="1486"/>
                  </a:lnTo>
                  <a:lnTo>
                    <a:pt x="2753" y="1730"/>
                  </a:lnTo>
                  <a:lnTo>
                    <a:pt x="2485" y="1949"/>
                  </a:lnTo>
                  <a:lnTo>
                    <a:pt x="2217" y="2217"/>
                  </a:lnTo>
                  <a:lnTo>
                    <a:pt x="1973" y="2461"/>
                  </a:lnTo>
                  <a:lnTo>
                    <a:pt x="1730" y="2753"/>
                  </a:lnTo>
                  <a:lnTo>
                    <a:pt x="1510" y="3021"/>
                  </a:lnTo>
                  <a:lnTo>
                    <a:pt x="1291" y="3313"/>
                  </a:lnTo>
                  <a:lnTo>
                    <a:pt x="1096" y="3630"/>
                  </a:lnTo>
                  <a:lnTo>
                    <a:pt x="926" y="3946"/>
                  </a:lnTo>
                  <a:lnTo>
                    <a:pt x="755" y="4263"/>
                  </a:lnTo>
                  <a:lnTo>
                    <a:pt x="609" y="4604"/>
                  </a:lnTo>
                  <a:lnTo>
                    <a:pt x="463" y="4945"/>
                  </a:lnTo>
                  <a:lnTo>
                    <a:pt x="341" y="5286"/>
                  </a:lnTo>
                  <a:lnTo>
                    <a:pt x="244" y="5651"/>
                  </a:lnTo>
                  <a:lnTo>
                    <a:pt x="171" y="6016"/>
                  </a:lnTo>
                  <a:lnTo>
                    <a:pt x="98" y="6382"/>
                  </a:lnTo>
                  <a:lnTo>
                    <a:pt x="49" y="6771"/>
                  </a:lnTo>
                  <a:lnTo>
                    <a:pt x="25" y="7137"/>
                  </a:lnTo>
                  <a:lnTo>
                    <a:pt x="0" y="7526"/>
                  </a:lnTo>
                  <a:lnTo>
                    <a:pt x="0" y="7526"/>
                  </a:lnTo>
                  <a:lnTo>
                    <a:pt x="25" y="7916"/>
                  </a:lnTo>
                  <a:lnTo>
                    <a:pt x="49" y="8306"/>
                  </a:lnTo>
                  <a:lnTo>
                    <a:pt x="98" y="8671"/>
                  </a:lnTo>
                  <a:lnTo>
                    <a:pt x="171" y="9061"/>
                  </a:lnTo>
                  <a:lnTo>
                    <a:pt x="244" y="9426"/>
                  </a:lnTo>
                  <a:lnTo>
                    <a:pt x="341" y="9767"/>
                  </a:lnTo>
                  <a:lnTo>
                    <a:pt x="463" y="10132"/>
                  </a:lnTo>
                  <a:lnTo>
                    <a:pt x="609" y="10473"/>
                  </a:lnTo>
                  <a:lnTo>
                    <a:pt x="755" y="10790"/>
                  </a:lnTo>
                  <a:lnTo>
                    <a:pt x="926" y="11131"/>
                  </a:lnTo>
                  <a:lnTo>
                    <a:pt x="1096" y="11448"/>
                  </a:lnTo>
                  <a:lnTo>
                    <a:pt x="1291" y="11740"/>
                  </a:lnTo>
                  <a:lnTo>
                    <a:pt x="1510" y="12032"/>
                  </a:lnTo>
                  <a:lnTo>
                    <a:pt x="1730" y="12324"/>
                  </a:lnTo>
                  <a:lnTo>
                    <a:pt x="1973" y="12592"/>
                  </a:lnTo>
                  <a:lnTo>
                    <a:pt x="2217" y="12860"/>
                  </a:lnTo>
                  <a:lnTo>
                    <a:pt x="2485" y="13104"/>
                  </a:lnTo>
                  <a:lnTo>
                    <a:pt x="2753" y="13347"/>
                  </a:lnTo>
                  <a:lnTo>
                    <a:pt x="3045" y="13567"/>
                  </a:lnTo>
                  <a:lnTo>
                    <a:pt x="3337" y="13786"/>
                  </a:lnTo>
                  <a:lnTo>
                    <a:pt x="3654" y="13981"/>
                  </a:lnTo>
                  <a:lnTo>
                    <a:pt x="3970" y="14151"/>
                  </a:lnTo>
                  <a:lnTo>
                    <a:pt x="4287" y="14322"/>
                  </a:lnTo>
                  <a:lnTo>
                    <a:pt x="4628" y="14468"/>
                  </a:lnTo>
                  <a:lnTo>
                    <a:pt x="4969" y="14614"/>
                  </a:lnTo>
                  <a:lnTo>
                    <a:pt x="5310" y="14736"/>
                  </a:lnTo>
                  <a:lnTo>
                    <a:pt x="5675" y="14833"/>
                  </a:lnTo>
                  <a:lnTo>
                    <a:pt x="6041" y="14906"/>
                  </a:lnTo>
                  <a:lnTo>
                    <a:pt x="6406" y="14979"/>
                  </a:lnTo>
                  <a:lnTo>
                    <a:pt x="6771" y="15028"/>
                  </a:lnTo>
                  <a:lnTo>
                    <a:pt x="7161" y="15052"/>
                  </a:lnTo>
                  <a:lnTo>
                    <a:pt x="7551" y="15077"/>
                  </a:lnTo>
                  <a:lnTo>
                    <a:pt x="7551" y="15077"/>
                  </a:lnTo>
                  <a:lnTo>
                    <a:pt x="7940" y="15052"/>
                  </a:lnTo>
                  <a:lnTo>
                    <a:pt x="8306" y="15028"/>
                  </a:lnTo>
                  <a:lnTo>
                    <a:pt x="8695" y="14979"/>
                  </a:lnTo>
                  <a:lnTo>
                    <a:pt x="9061" y="14906"/>
                  </a:lnTo>
                  <a:lnTo>
                    <a:pt x="9426" y="14833"/>
                  </a:lnTo>
                  <a:lnTo>
                    <a:pt x="9791" y="14736"/>
                  </a:lnTo>
                  <a:lnTo>
                    <a:pt x="10132" y="14614"/>
                  </a:lnTo>
                  <a:lnTo>
                    <a:pt x="10473" y="14468"/>
                  </a:lnTo>
                  <a:lnTo>
                    <a:pt x="10814" y="14322"/>
                  </a:lnTo>
                  <a:lnTo>
                    <a:pt x="11131" y="14151"/>
                  </a:lnTo>
                  <a:lnTo>
                    <a:pt x="11447" y="13981"/>
                  </a:lnTo>
                  <a:lnTo>
                    <a:pt x="11764" y="13786"/>
                  </a:lnTo>
                  <a:lnTo>
                    <a:pt x="12056" y="13567"/>
                  </a:lnTo>
                  <a:lnTo>
                    <a:pt x="12348" y="13347"/>
                  </a:lnTo>
                  <a:lnTo>
                    <a:pt x="12616" y="13104"/>
                  </a:lnTo>
                  <a:lnTo>
                    <a:pt x="12884" y="12860"/>
                  </a:lnTo>
                  <a:lnTo>
                    <a:pt x="13128" y="12592"/>
                  </a:lnTo>
                  <a:lnTo>
                    <a:pt x="13371" y="12324"/>
                  </a:lnTo>
                  <a:lnTo>
                    <a:pt x="13591" y="12032"/>
                  </a:lnTo>
                  <a:lnTo>
                    <a:pt x="13785" y="11740"/>
                  </a:lnTo>
                  <a:lnTo>
                    <a:pt x="13980" y="11448"/>
                  </a:lnTo>
                  <a:lnTo>
                    <a:pt x="14175" y="11131"/>
                  </a:lnTo>
                  <a:lnTo>
                    <a:pt x="14346" y="10790"/>
                  </a:lnTo>
                  <a:lnTo>
                    <a:pt x="14492" y="10473"/>
                  </a:lnTo>
                  <a:lnTo>
                    <a:pt x="14613" y="10132"/>
                  </a:lnTo>
                  <a:lnTo>
                    <a:pt x="14735" y="9767"/>
                  </a:lnTo>
                  <a:lnTo>
                    <a:pt x="14857" y="9426"/>
                  </a:lnTo>
                  <a:lnTo>
                    <a:pt x="14930" y="9061"/>
                  </a:lnTo>
                  <a:lnTo>
                    <a:pt x="15003" y="8671"/>
                  </a:lnTo>
                  <a:lnTo>
                    <a:pt x="15052" y="8306"/>
                  </a:lnTo>
                  <a:lnTo>
                    <a:pt x="15076" y="7916"/>
                  </a:lnTo>
                  <a:lnTo>
                    <a:pt x="15076" y="7526"/>
                  </a:lnTo>
                  <a:lnTo>
                    <a:pt x="15076" y="7526"/>
                  </a:lnTo>
                  <a:lnTo>
                    <a:pt x="15052" y="6918"/>
                  </a:lnTo>
                  <a:lnTo>
                    <a:pt x="14979" y="6309"/>
                  </a:lnTo>
                  <a:lnTo>
                    <a:pt x="14857" y="5724"/>
                  </a:lnTo>
                  <a:lnTo>
                    <a:pt x="14687" y="5164"/>
                  </a:lnTo>
                  <a:lnTo>
                    <a:pt x="14492" y="4604"/>
                  </a:lnTo>
                  <a:lnTo>
                    <a:pt x="14248" y="4068"/>
                  </a:lnTo>
                  <a:lnTo>
                    <a:pt x="13956" y="3581"/>
                  </a:lnTo>
                  <a:lnTo>
                    <a:pt x="13615" y="3094"/>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solidFill>
                  <a:schemeClr val="accent2"/>
                </a:solidFill>
              </a:endParaRPr>
            </a:p>
          </p:txBody>
        </p:sp>
        <p:sp>
          <p:nvSpPr>
            <p:cNvPr id="31" name="Shape 633">
              <a:extLst>
                <a:ext uri="{FF2B5EF4-FFF2-40B4-BE49-F238E27FC236}">
                  <a16:creationId xmlns:a16="http://schemas.microsoft.com/office/drawing/2014/main" id="{A7E0F7CD-81DA-4CE7-AFE9-AFC01237AB36}"/>
                </a:ext>
              </a:extLst>
            </p:cNvPr>
            <p:cNvSpPr/>
            <p:nvPr/>
          </p:nvSpPr>
          <p:spPr>
            <a:xfrm>
              <a:off x="6009825" y="1727425"/>
              <a:ext cx="279500" cy="279500"/>
            </a:xfrm>
            <a:custGeom>
              <a:avLst/>
              <a:gdLst/>
              <a:ahLst/>
              <a:cxnLst/>
              <a:rect l="0" t="0" r="0" b="0"/>
              <a:pathLst>
                <a:path w="11180" h="11180" fill="none" extrusionOk="0">
                  <a:moveTo>
                    <a:pt x="10181" y="2387"/>
                  </a:moveTo>
                  <a:lnTo>
                    <a:pt x="10181" y="2387"/>
                  </a:lnTo>
                  <a:lnTo>
                    <a:pt x="10400" y="2728"/>
                  </a:lnTo>
                  <a:lnTo>
                    <a:pt x="10595" y="3093"/>
                  </a:lnTo>
                  <a:lnTo>
                    <a:pt x="10766" y="3483"/>
                  </a:lnTo>
                  <a:lnTo>
                    <a:pt x="10912" y="3873"/>
                  </a:lnTo>
                  <a:lnTo>
                    <a:pt x="11034" y="4287"/>
                  </a:lnTo>
                  <a:lnTo>
                    <a:pt x="11107" y="4701"/>
                  </a:lnTo>
                  <a:lnTo>
                    <a:pt x="11180" y="5139"/>
                  </a:lnTo>
                  <a:lnTo>
                    <a:pt x="11180" y="5577"/>
                  </a:lnTo>
                  <a:lnTo>
                    <a:pt x="11180" y="5577"/>
                  </a:lnTo>
                  <a:lnTo>
                    <a:pt x="11155" y="6162"/>
                  </a:lnTo>
                  <a:lnTo>
                    <a:pt x="11082" y="6722"/>
                  </a:lnTo>
                  <a:lnTo>
                    <a:pt x="10936" y="7234"/>
                  </a:lnTo>
                  <a:lnTo>
                    <a:pt x="10741" y="7769"/>
                  </a:lnTo>
                  <a:lnTo>
                    <a:pt x="10522" y="8257"/>
                  </a:lnTo>
                  <a:lnTo>
                    <a:pt x="10230" y="8695"/>
                  </a:lnTo>
                  <a:lnTo>
                    <a:pt x="9913" y="9133"/>
                  </a:lnTo>
                  <a:lnTo>
                    <a:pt x="9548" y="9523"/>
                  </a:lnTo>
                  <a:lnTo>
                    <a:pt x="9158" y="9888"/>
                  </a:lnTo>
                  <a:lnTo>
                    <a:pt x="8720" y="10205"/>
                  </a:lnTo>
                  <a:lnTo>
                    <a:pt x="8257" y="10497"/>
                  </a:lnTo>
                  <a:lnTo>
                    <a:pt x="7770" y="10741"/>
                  </a:lnTo>
                  <a:lnTo>
                    <a:pt x="7259" y="10911"/>
                  </a:lnTo>
                  <a:lnTo>
                    <a:pt x="6723" y="11057"/>
                  </a:lnTo>
                  <a:lnTo>
                    <a:pt x="6163" y="11155"/>
                  </a:lnTo>
                  <a:lnTo>
                    <a:pt x="5603" y="11179"/>
                  </a:lnTo>
                  <a:lnTo>
                    <a:pt x="5603" y="11179"/>
                  </a:lnTo>
                  <a:lnTo>
                    <a:pt x="5018" y="11155"/>
                  </a:lnTo>
                  <a:lnTo>
                    <a:pt x="4482" y="11057"/>
                  </a:lnTo>
                  <a:lnTo>
                    <a:pt x="3946" y="10911"/>
                  </a:lnTo>
                  <a:lnTo>
                    <a:pt x="3435" y="10741"/>
                  </a:lnTo>
                  <a:lnTo>
                    <a:pt x="2948" y="10497"/>
                  </a:lnTo>
                  <a:lnTo>
                    <a:pt x="2485" y="10205"/>
                  </a:lnTo>
                  <a:lnTo>
                    <a:pt x="2047" y="9888"/>
                  </a:lnTo>
                  <a:lnTo>
                    <a:pt x="1657" y="9523"/>
                  </a:lnTo>
                  <a:lnTo>
                    <a:pt x="1292" y="9133"/>
                  </a:lnTo>
                  <a:lnTo>
                    <a:pt x="975" y="8695"/>
                  </a:lnTo>
                  <a:lnTo>
                    <a:pt x="683" y="8257"/>
                  </a:lnTo>
                  <a:lnTo>
                    <a:pt x="464" y="7769"/>
                  </a:lnTo>
                  <a:lnTo>
                    <a:pt x="269" y="7234"/>
                  </a:lnTo>
                  <a:lnTo>
                    <a:pt x="123" y="6722"/>
                  </a:lnTo>
                  <a:lnTo>
                    <a:pt x="50" y="6162"/>
                  </a:lnTo>
                  <a:lnTo>
                    <a:pt x="1" y="5577"/>
                  </a:lnTo>
                  <a:lnTo>
                    <a:pt x="1" y="5577"/>
                  </a:lnTo>
                  <a:lnTo>
                    <a:pt x="50" y="5017"/>
                  </a:lnTo>
                  <a:lnTo>
                    <a:pt x="123" y="4457"/>
                  </a:lnTo>
                  <a:lnTo>
                    <a:pt x="269" y="3921"/>
                  </a:lnTo>
                  <a:lnTo>
                    <a:pt x="464" y="3410"/>
                  </a:lnTo>
                  <a:lnTo>
                    <a:pt x="683" y="2923"/>
                  </a:lnTo>
                  <a:lnTo>
                    <a:pt x="975" y="2460"/>
                  </a:lnTo>
                  <a:lnTo>
                    <a:pt x="1292" y="2046"/>
                  </a:lnTo>
                  <a:lnTo>
                    <a:pt x="1657" y="1632"/>
                  </a:lnTo>
                  <a:lnTo>
                    <a:pt x="2047" y="1267"/>
                  </a:lnTo>
                  <a:lnTo>
                    <a:pt x="2485" y="950"/>
                  </a:lnTo>
                  <a:lnTo>
                    <a:pt x="2948" y="682"/>
                  </a:lnTo>
                  <a:lnTo>
                    <a:pt x="3435" y="439"/>
                  </a:lnTo>
                  <a:lnTo>
                    <a:pt x="3946" y="244"/>
                  </a:lnTo>
                  <a:lnTo>
                    <a:pt x="4482" y="122"/>
                  </a:lnTo>
                  <a:lnTo>
                    <a:pt x="5018" y="25"/>
                  </a:lnTo>
                  <a:lnTo>
                    <a:pt x="5603" y="0"/>
                  </a:lnTo>
                  <a:lnTo>
                    <a:pt x="5603" y="0"/>
                  </a:lnTo>
                  <a:lnTo>
                    <a:pt x="6041" y="25"/>
                  </a:lnTo>
                  <a:lnTo>
                    <a:pt x="6479" y="73"/>
                  </a:lnTo>
                  <a:lnTo>
                    <a:pt x="6893" y="146"/>
                  </a:lnTo>
                  <a:lnTo>
                    <a:pt x="7307" y="268"/>
                  </a:lnTo>
                  <a:lnTo>
                    <a:pt x="7697" y="414"/>
                  </a:lnTo>
                  <a:lnTo>
                    <a:pt x="8087" y="585"/>
                  </a:lnTo>
                  <a:lnTo>
                    <a:pt x="8452" y="780"/>
                  </a:lnTo>
                  <a:lnTo>
                    <a:pt x="8793" y="999"/>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dirty="0">
                <a:solidFill>
                  <a:schemeClr val="accent2"/>
                </a:solidFill>
              </a:endParaRPr>
            </a:p>
          </p:txBody>
        </p:sp>
        <p:sp>
          <p:nvSpPr>
            <p:cNvPr id="32" name="Shape 634">
              <a:extLst>
                <a:ext uri="{FF2B5EF4-FFF2-40B4-BE49-F238E27FC236}">
                  <a16:creationId xmlns:a16="http://schemas.microsoft.com/office/drawing/2014/main" id="{8C63DF95-20CA-45C3-B9C8-3978774FAE2C}"/>
                </a:ext>
              </a:extLst>
            </p:cNvPr>
            <p:cNvSpPr/>
            <p:nvPr/>
          </p:nvSpPr>
          <p:spPr>
            <a:xfrm>
              <a:off x="6107250" y="1824850"/>
              <a:ext cx="84650" cy="84650"/>
            </a:xfrm>
            <a:custGeom>
              <a:avLst/>
              <a:gdLst/>
              <a:ahLst/>
              <a:cxnLst/>
              <a:rect l="0" t="0" r="0" b="0"/>
              <a:pathLst>
                <a:path w="3386" h="3386" fill="none" extrusionOk="0">
                  <a:moveTo>
                    <a:pt x="3362" y="1388"/>
                  </a:moveTo>
                  <a:lnTo>
                    <a:pt x="3362" y="1388"/>
                  </a:lnTo>
                  <a:lnTo>
                    <a:pt x="3386" y="1680"/>
                  </a:lnTo>
                  <a:lnTo>
                    <a:pt x="3386" y="1680"/>
                  </a:lnTo>
                  <a:lnTo>
                    <a:pt x="3386" y="1851"/>
                  </a:lnTo>
                  <a:lnTo>
                    <a:pt x="3362" y="2021"/>
                  </a:lnTo>
                  <a:lnTo>
                    <a:pt x="3313" y="2192"/>
                  </a:lnTo>
                  <a:lnTo>
                    <a:pt x="3264" y="2338"/>
                  </a:lnTo>
                  <a:lnTo>
                    <a:pt x="3191" y="2484"/>
                  </a:lnTo>
                  <a:lnTo>
                    <a:pt x="3118" y="2630"/>
                  </a:lnTo>
                  <a:lnTo>
                    <a:pt x="3021" y="2776"/>
                  </a:lnTo>
                  <a:lnTo>
                    <a:pt x="2899" y="2898"/>
                  </a:lnTo>
                  <a:lnTo>
                    <a:pt x="2777" y="2996"/>
                  </a:lnTo>
                  <a:lnTo>
                    <a:pt x="2655" y="3093"/>
                  </a:lnTo>
                  <a:lnTo>
                    <a:pt x="2509" y="3191"/>
                  </a:lnTo>
                  <a:lnTo>
                    <a:pt x="2363" y="3239"/>
                  </a:lnTo>
                  <a:lnTo>
                    <a:pt x="2217" y="3312"/>
                  </a:lnTo>
                  <a:lnTo>
                    <a:pt x="2046" y="3337"/>
                  </a:lnTo>
                  <a:lnTo>
                    <a:pt x="1876" y="3385"/>
                  </a:lnTo>
                  <a:lnTo>
                    <a:pt x="1706" y="3385"/>
                  </a:lnTo>
                  <a:lnTo>
                    <a:pt x="1706" y="3385"/>
                  </a:lnTo>
                  <a:lnTo>
                    <a:pt x="1535" y="3385"/>
                  </a:lnTo>
                  <a:lnTo>
                    <a:pt x="1365" y="3337"/>
                  </a:lnTo>
                  <a:lnTo>
                    <a:pt x="1194" y="3312"/>
                  </a:lnTo>
                  <a:lnTo>
                    <a:pt x="1048" y="3239"/>
                  </a:lnTo>
                  <a:lnTo>
                    <a:pt x="902" y="3191"/>
                  </a:lnTo>
                  <a:lnTo>
                    <a:pt x="756" y="3093"/>
                  </a:lnTo>
                  <a:lnTo>
                    <a:pt x="634" y="2996"/>
                  </a:lnTo>
                  <a:lnTo>
                    <a:pt x="512" y="2898"/>
                  </a:lnTo>
                  <a:lnTo>
                    <a:pt x="390" y="2776"/>
                  </a:lnTo>
                  <a:lnTo>
                    <a:pt x="293" y="2630"/>
                  </a:lnTo>
                  <a:lnTo>
                    <a:pt x="220" y="2484"/>
                  </a:lnTo>
                  <a:lnTo>
                    <a:pt x="147" y="2338"/>
                  </a:lnTo>
                  <a:lnTo>
                    <a:pt x="74" y="2192"/>
                  </a:lnTo>
                  <a:lnTo>
                    <a:pt x="49" y="2021"/>
                  </a:lnTo>
                  <a:lnTo>
                    <a:pt x="25" y="1851"/>
                  </a:lnTo>
                  <a:lnTo>
                    <a:pt x="1" y="1680"/>
                  </a:lnTo>
                  <a:lnTo>
                    <a:pt x="1" y="1680"/>
                  </a:lnTo>
                  <a:lnTo>
                    <a:pt x="25" y="1510"/>
                  </a:lnTo>
                  <a:lnTo>
                    <a:pt x="49" y="1340"/>
                  </a:lnTo>
                  <a:lnTo>
                    <a:pt x="74" y="1193"/>
                  </a:lnTo>
                  <a:lnTo>
                    <a:pt x="147" y="1023"/>
                  </a:lnTo>
                  <a:lnTo>
                    <a:pt x="220" y="877"/>
                  </a:lnTo>
                  <a:lnTo>
                    <a:pt x="293" y="731"/>
                  </a:lnTo>
                  <a:lnTo>
                    <a:pt x="390" y="609"/>
                  </a:lnTo>
                  <a:lnTo>
                    <a:pt x="512" y="487"/>
                  </a:lnTo>
                  <a:lnTo>
                    <a:pt x="634" y="390"/>
                  </a:lnTo>
                  <a:lnTo>
                    <a:pt x="756" y="292"/>
                  </a:lnTo>
                  <a:lnTo>
                    <a:pt x="902" y="195"/>
                  </a:lnTo>
                  <a:lnTo>
                    <a:pt x="1048" y="122"/>
                  </a:lnTo>
                  <a:lnTo>
                    <a:pt x="1194" y="73"/>
                  </a:lnTo>
                  <a:lnTo>
                    <a:pt x="1365" y="24"/>
                  </a:lnTo>
                  <a:lnTo>
                    <a:pt x="1535" y="0"/>
                  </a:lnTo>
                  <a:lnTo>
                    <a:pt x="1706" y="0"/>
                  </a:lnTo>
                  <a:lnTo>
                    <a:pt x="1706" y="0"/>
                  </a:lnTo>
                  <a:lnTo>
                    <a:pt x="1998" y="24"/>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solidFill>
                  <a:schemeClr val="accent2"/>
                </a:solidFill>
              </a:endParaRPr>
            </a:p>
          </p:txBody>
        </p:sp>
        <p:sp>
          <p:nvSpPr>
            <p:cNvPr id="33" name="Shape 635">
              <a:extLst>
                <a:ext uri="{FF2B5EF4-FFF2-40B4-BE49-F238E27FC236}">
                  <a16:creationId xmlns:a16="http://schemas.microsoft.com/office/drawing/2014/main" id="{BC2F4953-4B4C-4B90-BBBA-EE9C42DB550B}"/>
                </a:ext>
              </a:extLst>
            </p:cNvPr>
            <p:cNvSpPr/>
            <p:nvPr/>
          </p:nvSpPr>
          <p:spPr>
            <a:xfrm>
              <a:off x="6058550" y="1776125"/>
              <a:ext cx="182075" cy="182075"/>
            </a:xfrm>
            <a:custGeom>
              <a:avLst/>
              <a:gdLst/>
              <a:ahLst/>
              <a:cxnLst/>
              <a:rect l="0" t="0" r="0" b="0"/>
              <a:pathLst>
                <a:path w="7283" h="7283" fill="none" extrusionOk="0">
                  <a:moveTo>
                    <a:pt x="5431" y="463"/>
                  </a:moveTo>
                  <a:lnTo>
                    <a:pt x="5431" y="463"/>
                  </a:lnTo>
                  <a:lnTo>
                    <a:pt x="5042" y="269"/>
                  </a:lnTo>
                  <a:lnTo>
                    <a:pt x="4823" y="195"/>
                  </a:lnTo>
                  <a:lnTo>
                    <a:pt x="4603" y="122"/>
                  </a:lnTo>
                  <a:lnTo>
                    <a:pt x="4360" y="74"/>
                  </a:lnTo>
                  <a:lnTo>
                    <a:pt x="4141" y="25"/>
                  </a:lnTo>
                  <a:lnTo>
                    <a:pt x="3897" y="1"/>
                  </a:lnTo>
                  <a:lnTo>
                    <a:pt x="3654" y="1"/>
                  </a:lnTo>
                  <a:lnTo>
                    <a:pt x="3654" y="1"/>
                  </a:lnTo>
                  <a:lnTo>
                    <a:pt x="3288" y="25"/>
                  </a:lnTo>
                  <a:lnTo>
                    <a:pt x="2923" y="74"/>
                  </a:lnTo>
                  <a:lnTo>
                    <a:pt x="2558" y="147"/>
                  </a:lnTo>
                  <a:lnTo>
                    <a:pt x="2241" y="293"/>
                  </a:lnTo>
                  <a:lnTo>
                    <a:pt x="1924" y="439"/>
                  </a:lnTo>
                  <a:lnTo>
                    <a:pt x="1608" y="609"/>
                  </a:lnTo>
                  <a:lnTo>
                    <a:pt x="1340" y="829"/>
                  </a:lnTo>
                  <a:lnTo>
                    <a:pt x="1072" y="1072"/>
                  </a:lnTo>
                  <a:lnTo>
                    <a:pt x="828" y="1316"/>
                  </a:lnTo>
                  <a:lnTo>
                    <a:pt x="633" y="1608"/>
                  </a:lnTo>
                  <a:lnTo>
                    <a:pt x="439" y="1900"/>
                  </a:lnTo>
                  <a:lnTo>
                    <a:pt x="293" y="2217"/>
                  </a:lnTo>
                  <a:lnTo>
                    <a:pt x="171" y="2558"/>
                  </a:lnTo>
                  <a:lnTo>
                    <a:pt x="73" y="2899"/>
                  </a:lnTo>
                  <a:lnTo>
                    <a:pt x="25" y="3264"/>
                  </a:lnTo>
                  <a:lnTo>
                    <a:pt x="0" y="3629"/>
                  </a:lnTo>
                  <a:lnTo>
                    <a:pt x="0" y="3629"/>
                  </a:lnTo>
                  <a:lnTo>
                    <a:pt x="25" y="4019"/>
                  </a:lnTo>
                  <a:lnTo>
                    <a:pt x="73" y="4360"/>
                  </a:lnTo>
                  <a:lnTo>
                    <a:pt x="171" y="4725"/>
                  </a:lnTo>
                  <a:lnTo>
                    <a:pt x="293" y="5066"/>
                  </a:lnTo>
                  <a:lnTo>
                    <a:pt x="439" y="5383"/>
                  </a:lnTo>
                  <a:lnTo>
                    <a:pt x="633" y="5675"/>
                  </a:lnTo>
                  <a:lnTo>
                    <a:pt x="828" y="5943"/>
                  </a:lnTo>
                  <a:lnTo>
                    <a:pt x="1072" y="6211"/>
                  </a:lnTo>
                  <a:lnTo>
                    <a:pt x="1340" y="6455"/>
                  </a:lnTo>
                  <a:lnTo>
                    <a:pt x="1608" y="6650"/>
                  </a:lnTo>
                  <a:lnTo>
                    <a:pt x="1924" y="6844"/>
                  </a:lnTo>
                  <a:lnTo>
                    <a:pt x="2241" y="6990"/>
                  </a:lnTo>
                  <a:lnTo>
                    <a:pt x="2558" y="7112"/>
                  </a:lnTo>
                  <a:lnTo>
                    <a:pt x="2923" y="7210"/>
                  </a:lnTo>
                  <a:lnTo>
                    <a:pt x="3288" y="7258"/>
                  </a:lnTo>
                  <a:lnTo>
                    <a:pt x="3654" y="7283"/>
                  </a:lnTo>
                  <a:lnTo>
                    <a:pt x="3654" y="7283"/>
                  </a:lnTo>
                  <a:lnTo>
                    <a:pt x="4019" y="7258"/>
                  </a:lnTo>
                  <a:lnTo>
                    <a:pt x="4384" y="7210"/>
                  </a:lnTo>
                  <a:lnTo>
                    <a:pt x="4725" y="7112"/>
                  </a:lnTo>
                  <a:lnTo>
                    <a:pt x="5066" y="6990"/>
                  </a:lnTo>
                  <a:lnTo>
                    <a:pt x="5383" y="6844"/>
                  </a:lnTo>
                  <a:lnTo>
                    <a:pt x="5675" y="6650"/>
                  </a:lnTo>
                  <a:lnTo>
                    <a:pt x="5967" y="6455"/>
                  </a:lnTo>
                  <a:lnTo>
                    <a:pt x="6235" y="6211"/>
                  </a:lnTo>
                  <a:lnTo>
                    <a:pt x="6454" y="5943"/>
                  </a:lnTo>
                  <a:lnTo>
                    <a:pt x="6674" y="5675"/>
                  </a:lnTo>
                  <a:lnTo>
                    <a:pt x="6844" y="5383"/>
                  </a:lnTo>
                  <a:lnTo>
                    <a:pt x="7014" y="5066"/>
                  </a:lnTo>
                  <a:lnTo>
                    <a:pt x="7136" y="4725"/>
                  </a:lnTo>
                  <a:lnTo>
                    <a:pt x="7209" y="4360"/>
                  </a:lnTo>
                  <a:lnTo>
                    <a:pt x="7282" y="4019"/>
                  </a:lnTo>
                  <a:lnTo>
                    <a:pt x="7282" y="3629"/>
                  </a:lnTo>
                  <a:lnTo>
                    <a:pt x="7282" y="3629"/>
                  </a:lnTo>
                  <a:lnTo>
                    <a:pt x="7282" y="3386"/>
                  </a:lnTo>
                  <a:lnTo>
                    <a:pt x="7258" y="3167"/>
                  </a:lnTo>
                  <a:lnTo>
                    <a:pt x="7234" y="2923"/>
                  </a:lnTo>
                  <a:lnTo>
                    <a:pt x="7161" y="2704"/>
                  </a:lnTo>
                  <a:lnTo>
                    <a:pt x="7112" y="2485"/>
                  </a:lnTo>
                  <a:lnTo>
                    <a:pt x="7014" y="2266"/>
                  </a:lnTo>
                  <a:lnTo>
                    <a:pt x="6820" y="1852"/>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solidFill>
                  <a:schemeClr val="accent2"/>
                </a:solidFill>
              </a:endParaRPr>
            </a:p>
          </p:txBody>
        </p:sp>
        <p:sp>
          <p:nvSpPr>
            <p:cNvPr id="34" name="Shape 636">
              <a:extLst>
                <a:ext uri="{FF2B5EF4-FFF2-40B4-BE49-F238E27FC236}">
                  <a16:creationId xmlns:a16="http://schemas.microsoft.com/office/drawing/2014/main" id="{B909C533-5819-46B5-9B5D-EE88750598EE}"/>
                </a:ext>
              </a:extLst>
            </p:cNvPr>
            <p:cNvSpPr/>
            <p:nvPr/>
          </p:nvSpPr>
          <p:spPr>
            <a:xfrm>
              <a:off x="5971475" y="2001400"/>
              <a:ext cx="74925" cy="70675"/>
            </a:xfrm>
            <a:custGeom>
              <a:avLst/>
              <a:gdLst/>
              <a:ahLst/>
              <a:cxnLst/>
              <a:rect l="0" t="0" r="0" b="0"/>
              <a:pathLst>
                <a:path w="2997" h="2827" fill="none" extrusionOk="0">
                  <a:moveTo>
                    <a:pt x="1462" y="1"/>
                  </a:moveTo>
                  <a:lnTo>
                    <a:pt x="293" y="1170"/>
                  </a:lnTo>
                  <a:lnTo>
                    <a:pt x="293" y="1170"/>
                  </a:lnTo>
                  <a:lnTo>
                    <a:pt x="171" y="1316"/>
                  </a:lnTo>
                  <a:lnTo>
                    <a:pt x="74" y="1487"/>
                  </a:lnTo>
                  <a:lnTo>
                    <a:pt x="25" y="1657"/>
                  </a:lnTo>
                  <a:lnTo>
                    <a:pt x="1" y="1852"/>
                  </a:lnTo>
                  <a:lnTo>
                    <a:pt x="25" y="2047"/>
                  </a:lnTo>
                  <a:lnTo>
                    <a:pt x="74" y="2217"/>
                  </a:lnTo>
                  <a:lnTo>
                    <a:pt x="171" y="2388"/>
                  </a:lnTo>
                  <a:lnTo>
                    <a:pt x="293" y="2534"/>
                  </a:lnTo>
                  <a:lnTo>
                    <a:pt x="293" y="2534"/>
                  </a:lnTo>
                  <a:lnTo>
                    <a:pt x="439" y="2656"/>
                  </a:lnTo>
                  <a:lnTo>
                    <a:pt x="609" y="2753"/>
                  </a:lnTo>
                  <a:lnTo>
                    <a:pt x="804" y="2802"/>
                  </a:lnTo>
                  <a:lnTo>
                    <a:pt x="975" y="2826"/>
                  </a:lnTo>
                  <a:lnTo>
                    <a:pt x="975" y="2826"/>
                  </a:lnTo>
                  <a:lnTo>
                    <a:pt x="1170" y="2802"/>
                  </a:lnTo>
                  <a:lnTo>
                    <a:pt x="1340" y="2753"/>
                  </a:lnTo>
                  <a:lnTo>
                    <a:pt x="1511" y="2656"/>
                  </a:lnTo>
                  <a:lnTo>
                    <a:pt x="1681" y="2534"/>
                  </a:lnTo>
                  <a:lnTo>
                    <a:pt x="2850" y="1365"/>
                  </a:lnTo>
                  <a:lnTo>
                    <a:pt x="2850" y="1365"/>
                  </a:lnTo>
                  <a:lnTo>
                    <a:pt x="2996" y="1194"/>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solidFill>
                  <a:schemeClr val="accent2"/>
                </a:solidFill>
              </a:endParaRPr>
            </a:p>
          </p:txBody>
        </p:sp>
        <p:sp>
          <p:nvSpPr>
            <p:cNvPr id="35" name="Shape 637">
              <a:extLst>
                <a:ext uri="{FF2B5EF4-FFF2-40B4-BE49-F238E27FC236}">
                  <a16:creationId xmlns:a16="http://schemas.microsoft.com/office/drawing/2014/main" id="{B8E44603-02C8-45C3-AFCF-46EBC9134B2A}"/>
                </a:ext>
              </a:extLst>
            </p:cNvPr>
            <p:cNvSpPr/>
            <p:nvPr/>
          </p:nvSpPr>
          <p:spPr>
            <a:xfrm>
              <a:off x="6253375" y="2001400"/>
              <a:ext cx="74325" cy="70675"/>
            </a:xfrm>
            <a:custGeom>
              <a:avLst/>
              <a:gdLst/>
              <a:ahLst/>
              <a:cxnLst/>
              <a:rect l="0" t="0" r="0" b="0"/>
              <a:pathLst>
                <a:path w="2973" h="2827" fill="none" extrusionOk="0">
                  <a:moveTo>
                    <a:pt x="1" y="1194"/>
                  </a:moveTo>
                  <a:lnTo>
                    <a:pt x="1" y="1194"/>
                  </a:lnTo>
                  <a:lnTo>
                    <a:pt x="123" y="1365"/>
                  </a:lnTo>
                  <a:lnTo>
                    <a:pt x="1316" y="2534"/>
                  </a:lnTo>
                  <a:lnTo>
                    <a:pt x="1316" y="2534"/>
                  </a:lnTo>
                  <a:lnTo>
                    <a:pt x="1462" y="2656"/>
                  </a:lnTo>
                  <a:lnTo>
                    <a:pt x="1633" y="2753"/>
                  </a:lnTo>
                  <a:lnTo>
                    <a:pt x="1827" y="2802"/>
                  </a:lnTo>
                  <a:lnTo>
                    <a:pt x="1998" y="2826"/>
                  </a:lnTo>
                  <a:lnTo>
                    <a:pt x="1998" y="2826"/>
                  </a:lnTo>
                  <a:lnTo>
                    <a:pt x="2193" y="2802"/>
                  </a:lnTo>
                  <a:lnTo>
                    <a:pt x="2363" y="2753"/>
                  </a:lnTo>
                  <a:lnTo>
                    <a:pt x="2534" y="2656"/>
                  </a:lnTo>
                  <a:lnTo>
                    <a:pt x="2704" y="2534"/>
                  </a:lnTo>
                  <a:lnTo>
                    <a:pt x="2704" y="2534"/>
                  </a:lnTo>
                  <a:lnTo>
                    <a:pt x="2826" y="2388"/>
                  </a:lnTo>
                  <a:lnTo>
                    <a:pt x="2923" y="2217"/>
                  </a:lnTo>
                  <a:lnTo>
                    <a:pt x="2972" y="2047"/>
                  </a:lnTo>
                  <a:lnTo>
                    <a:pt x="2972" y="1852"/>
                  </a:lnTo>
                  <a:lnTo>
                    <a:pt x="2972" y="1657"/>
                  </a:lnTo>
                  <a:lnTo>
                    <a:pt x="2923" y="1487"/>
                  </a:lnTo>
                  <a:lnTo>
                    <a:pt x="2826" y="1316"/>
                  </a:lnTo>
                  <a:lnTo>
                    <a:pt x="2704" y="1170"/>
                  </a:lnTo>
                  <a:lnTo>
                    <a:pt x="1535" y="1"/>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solidFill>
                  <a:schemeClr val="accent2"/>
                </a:solidFill>
              </a:endParaRPr>
            </a:p>
          </p:txBody>
        </p:sp>
        <p:sp>
          <p:nvSpPr>
            <p:cNvPr id="36" name="Shape 638">
              <a:extLst>
                <a:ext uri="{FF2B5EF4-FFF2-40B4-BE49-F238E27FC236}">
                  <a16:creationId xmlns:a16="http://schemas.microsoft.com/office/drawing/2014/main" id="{F10FA17C-5DE5-44AB-81DB-C83C2A648EC9}"/>
                </a:ext>
              </a:extLst>
            </p:cNvPr>
            <p:cNvSpPr/>
            <p:nvPr/>
          </p:nvSpPr>
          <p:spPr>
            <a:xfrm>
              <a:off x="6137700" y="1623900"/>
              <a:ext cx="250875" cy="255150"/>
            </a:xfrm>
            <a:custGeom>
              <a:avLst/>
              <a:gdLst/>
              <a:ahLst/>
              <a:cxnLst/>
              <a:rect l="0" t="0" r="0" b="0"/>
              <a:pathLst>
                <a:path w="10035" h="10206" fill="none" extrusionOk="0">
                  <a:moveTo>
                    <a:pt x="9718" y="2412"/>
                  </a:moveTo>
                  <a:lnTo>
                    <a:pt x="8671" y="2217"/>
                  </a:lnTo>
                  <a:lnTo>
                    <a:pt x="9694" y="1194"/>
                  </a:lnTo>
                  <a:lnTo>
                    <a:pt x="9694" y="1194"/>
                  </a:lnTo>
                  <a:lnTo>
                    <a:pt x="9767" y="1121"/>
                  </a:lnTo>
                  <a:lnTo>
                    <a:pt x="9815" y="1024"/>
                  </a:lnTo>
                  <a:lnTo>
                    <a:pt x="9840" y="951"/>
                  </a:lnTo>
                  <a:lnTo>
                    <a:pt x="9840" y="853"/>
                  </a:lnTo>
                  <a:lnTo>
                    <a:pt x="9840" y="756"/>
                  </a:lnTo>
                  <a:lnTo>
                    <a:pt x="9815" y="658"/>
                  </a:lnTo>
                  <a:lnTo>
                    <a:pt x="9767" y="585"/>
                  </a:lnTo>
                  <a:lnTo>
                    <a:pt x="9694" y="512"/>
                  </a:lnTo>
                  <a:lnTo>
                    <a:pt x="9694" y="512"/>
                  </a:lnTo>
                  <a:lnTo>
                    <a:pt x="9621" y="439"/>
                  </a:lnTo>
                  <a:lnTo>
                    <a:pt x="9548" y="391"/>
                  </a:lnTo>
                  <a:lnTo>
                    <a:pt x="9450" y="366"/>
                  </a:lnTo>
                  <a:lnTo>
                    <a:pt x="9353" y="366"/>
                  </a:lnTo>
                  <a:lnTo>
                    <a:pt x="9255" y="366"/>
                  </a:lnTo>
                  <a:lnTo>
                    <a:pt x="9182" y="391"/>
                  </a:lnTo>
                  <a:lnTo>
                    <a:pt x="9085" y="439"/>
                  </a:lnTo>
                  <a:lnTo>
                    <a:pt x="9012" y="512"/>
                  </a:lnTo>
                  <a:lnTo>
                    <a:pt x="7867" y="1657"/>
                  </a:lnTo>
                  <a:lnTo>
                    <a:pt x="7867" y="1657"/>
                  </a:lnTo>
                  <a:lnTo>
                    <a:pt x="7818" y="1487"/>
                  </a:lnTo>
                  <a:lnTo>
                    <a:pt x="7599" y="317"/>
                  </a:lnTo>
                  <a:lnTo>
                    <a:pt x="7599" y="317"/>
                  </a:lnTo>
                  <a:lnTo>
                    <a:pt x="7575" y="196"/>
                  </a:lnTo>
                  <a:lnTo>
                    <a:pt x="7526" y="98"/>
                  </a:lnTo>
                  <a:lnTo>
                    <a:pt x="7477" y="50"/>
                  </a:lnTo>
                  <a:lnTo>
                    <a:pt x="7404" y="1"/>
                  </a:lnTo>
                  <a:lnTo>
                    <a:pt x="7331" y="1"/>
                  </a:lnTo>
                  <a:lnTo>
                    <a:pt x="7234" y="25"/>
                  </a:lnTo>
                  <a:lnTo>
                    <a:pt x="7161" y="74"/>
                  </a:lnTo>
                  <a:lnTo>
                    <a:pt x="7063" y="147"/>
                  </a:lnTo>
                  <a:lnTo>
                    <a:pt x="5432" y="1754"/>
                  </a:lnTo>
                  <a:lnTo>
                    <a:pt x="5432" y="1754"/>
                  </a:lnTo>
                  <a:lnTo>
                    <a:pt x="5358" y="1852"/>
                  </a:lnTo>
                  <a:lnTo>
                    <a:pt x="5285" y="1974"/>
                  </a:lnTo>
                  <a:lnTo>
                    <a:pt x="5212" y="2120"/>
                  </a:lnTo>
                  <a:lnTo>
                    <a:pt x="5164" y="2242"/>
                  </a:lnTo>
                  <a:lnTo>
                    <a:pt x="5139" y="2388"/>
                  </a:lnTo>
                  <a:lnTo>
                    <a:pt x="5115" y="2534"/>
                  </a:lnTo>
                  <a:lnTo>
                    <a:pt x="5115" y="2680"/>
                  </a:lnTo>
                  <a:lnTo>
                    <a:pt x="5115" y="2802"/>
                  </a:lnTo>
                  <a:lnTo>
                    <a:pt x="5334" y="3971"/>
                  </a:lnTo>
                  <a:lnTo>
                    <a:pt x="5334" y="3971"/>
                  </a:lnTo>
                  <a:lnTo>
                    <a:pt x="5383" y="4141"/>
                  </a:lnTo>
                  <a:lnTo>
                    <a:pt x="147" y="9378"/>
                  </a:lnTo>
                  <a:lnTo>
                    <a:pt x="147" y="9378"/>
                  </a:lnTo>
                  <a:lnTo>
                    <a:pt x="73" y="9451"/>
                  </a:lnTo>
                  <a:lnTo>
                    <a:pt x="25" y="9548"/>
                  </a:lnTo>
                  <a:lnTo>
                    <a:pt x="0" y="9645"/>
                  </a:lnTo>
                  <a:lnTo>
                    <a:pt x="0" y="9718"/>
                  </a:lnTo>
                  <a:lnTo>
                    <a:pt x="0" y="9816"/>
                  </a:lnTo>
                  <a:lnTo>
                    <a:pt x="25" y="9913"/>
                  </a:lnTo>
                  <a:lnTo>
                    <a:pt x="73" y="9986"/>
                  </a:lnTo>
                  <a:lnTo>
                    <a:pt x="147" y="10059"/>
                  </a:lnTo>
                  <a:lnTo>
                    <a:pt x="147" y="10059"/>
                  </a:lnTo>
                  <a:lnTo>
                    <a:pt x="220" y="10133"/>
                  </a:lnTo>
                  <a:lnTo>
                    <a:pt x="293" y="10181"/>
                  </a:lnTo>
                  <a:lnTo>
                    <a:pt x="390" y="10206"/>
                  </a:lnTo>
                  <a:lnTo>
                    <a:pt x="488" y="10206"/>
                  </a:lnTo>
                  <a:lnTo>
                    <a:pt x="488" y="10206"/>
                  </a:lnTo>
                  <a:lnTo>
                    <a:pt x="585" y="10206"/>
                  </a:lnTo>
                  <a:lnTo>
                    <a:pt x="658" y="10181"/>
                  </a:lnTo>
                  <a:lnTo>
                    <a:pt x="755" y="10133"/>
                  </a:lnTo>
                  <a:lnTo>
                    <a:pt x="828" y="10059"/>
                  </a:lnTo>
                  <a:lnTo>
                    <a:pt x="6187" y="4726"/>
                  </a:lnTo>
                  <a:lnTo>
                    <a:pt x="7234" y="4896"/>
                  </a:lnTo>
                  <a:lnTo>
                    <a:pt x="7234" y="4896"/>
                  </a:lnTo>
                  <a:lnTo>
                    <a:pt x="7356" y="4921"/>
                  </a:lnTo>
                  <a:lnTo>
                    <a:pt x="7502" y="4921"/>
                  </a:lnTo>
                  <a:lnTo>
                    <a:pt x="7624" y="4896"/>
                  </a:lnTo>
                  <a:lnTo>
                    <a:pt x="7770" y="4848"/>
                  </a:lnTo>
                  <a:lnTo>
                    <a:pt x="7916" y="4799"/>
                  </a:lnTo>
                  <a:lnTo>
                    <a:pt x="8038" y="4750"/>
                  </a:lnTo>
                  <a:lnTo>
                    <a:pt x="8159" y="4677"/>
                  </a:lnTo>
                  <a:lnTo>
                    <a:pt x="8257" y="4580"/>
                  </a:lnTo>
                  <a:lnTo>
                    <a:pt x="9889" y="2948"/>
                  </a:lnTo>
                  <a:lnTo>
                    <a:pt x="9889" y="2948"/>
                  </a:lnTo>
                  <a:lnTo>
                    <a:pt x="9962" y="2875"/>
                  </a:lnTo>
                  <a:lnTo>
                    <a:pt x="10010" y="2777"/>
                  </a:lnTo>
                  <a:lnTo>
                    <a:pt x="10035" y="2704"/>
                  </a:lnTo>
                  <a:lnTo>
                    <a:pt x="10010" y="2607"/>
                  </a:lnTo>
                  <a:lnTo>
                    <a:pt x="9986" y="2558"/>
                  </a:lnTo>
                  <a:lnTo>
                    <a:pt x="9913" y="2485"/>
                  </a:lnTo>
                  <a:lnTo>
                    <a:pt x="9815" y="2436"/>
                  </a:lnTo>
                  <a:lnTo>
                    <a:pt x="9718" y="2412"/>
                  </a:lnTo>
                  <a:lnTo>
                    <a:pt x="9718" y="2412"/>
                  </a:lnTo>
                  <a:close/>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dirty="0">
                <a:solidFill>
                  <a:schemeClr val="accent2"/>
                </a:solidFill>
              </a:endParaRPr>
            </a:p>
          </p:txBody>
        </p:sp>
      </p:grpSp>
      <p:sp>
        <p:nvSpPr>
          <p:cNvPr id="27" name="مستطيل مستدير الزوايا 5">
            <a:hlinkClick r:id="rId3" action="ppaction://hlinksldjump"/>
            <a:extLst>
              <a:ext uri="{FF2B5EF4-FFF2-40B4-BE49-F238E27FC236}">
                <a16:creationId xmlns:a16="http://schemas.microsoft.com/office/drawing/2014/main" id="{D466B943-7A06-4ADB-8B37-06D4C56A4898}"/>
              </a:ext>
            </a:extLst>
          </p:cNvPr>
          <p:cNvSpPr/>
          <p:nvPr/>
        </p:nvSpPr>
        <p:spPr>
          <a:xfrm>
            <a:off x="9838921" y="2091018"/>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400" dirty="0">
                <a:solidFill>
                  <a:srgbClr val="3F5378"/>
                </a:solidFill>
                <a:latin typeface="Arial Black" panose="020B0A04020102020204" pitchFamily="34" charset="0"/>
                <a:cs typeface="PT Bold Heading" panose="02010400000000000000" pitchFamily="2" charset="-78"/>
              </a:rPr>
              <a:t>INITIATION ACTIVITY </a:t>
            </a:r>
            <a:endParaRPr lang="ar-BH" sz="1400" dirty="0">
              <a:solidFill>
                <a:srgbClr val="3F5378"/>
              </a:solidFill>
              <a:latin typeface="Arial Black" panose="020B0A04020102020204" pitchFamily="34" charset="0"/>
              <a:cs typeface="PT Bold Heading" panose="02010400000000000000" pitchFamily="2" charset="-78"/>
            </a:endParaRPr>
          </a:p>
        </p:txBody>
      </p:sp>
      <p:sp>
        <p:nvSpPr>
          <p:cNvPr id="37" name="مستطيل مستدير الزوايا 11">
            <a:hlinkClick r:id="rId3" action="ppaction://hlinksldjump"/>
            <a:extLst>
              <a:ext uri="{FF2B5EF4-FFF2-40B4-BE49-F238E27FC236}">
                <a16:creationId xmlns:a16="http://schemas.microsoft.com/office/drawing/2014/main" id="{23D3EE09-8411-4223-ABFE-66C8968A89D0}"/>
              </a:ext>
            </a:extLst>
          </p:cNvPr>
          <p:cNvSpPr/>
          <p:nvPr/>
        </p:nvSpPr>
        <p:spPr>
          <a:xfrm>
            <a:off x="9875904" y="3040038"/>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600" dirty="0">
                <a:solidFill>
                  <a:srgbClr val="3F5378"/>
                </a:solidFill>
                <a:latin typeface="Arial Black" panose="020B0A04020102020204" pitchFamily="34" charset="0"/>
                <a:cs typeface="PT Bold Heading" panose="02010400000000000000" pitchFamily="2" charset="-78"/>
              </a:rPr>
              <a:t>OBJECTIVE 1</a:t>
            </a:r>
            <a:r>
              <a:rPr lang="ar-SA" sz="1600" dirty="0">
                <a:solidFill>
                  <a:srgbClr val="3F5378"/>
                </a:solidFill>
                <a:latin typeface="Arial Black" panose="020B0A04020102020204" pitchFamily="34" charset="0"/>
                <a:cs typeface="PT Bold Heading" panose="02010400000000000000" pitchFamily="2" charset="-78"/>
              </a:rPr>
              <a:t>    </a:t>
            </a:r>
            <a:endParaRPr lang="ar-BH" sz="1600" dirty="0">
              <a:solidFill>
                <a:srgbClr val="3F5378"/>
              </a:solidFill>
              <a:latin typeface="Arial Black" panose="020B0A04020102020204" pitchFamily="34" charset="0"/>
              <a:cs typeface="PT Bold Heading" panose="02010400000000000000" pitchFamily="2" charset="-78"/>
            </a:endParaRPr>
          </a:p>
        </p:txBody>
      </p:sp>
      <p:sp>
        <p:nvSpPr>
          <p:cNvPr id="38" name="مستطيل مستدير الزوايا 12">
            <a:hlinkClick r:id="" action="ppaction://noaction"/>
            <a:extLst>
              <a:ext uri="{FF2B5EF4-FFF2-40B4-BE49-F238E27FC236}">
                <a16:creationId xmlns:a16="http://schemas.microsoft.com/office/drawing/2014/main" id="{C35558C1-9FDC-49BD-A8F5-9241D1C65BC7}"/>
              </a:ext>
            </a:extLst>
          </p:cNvPr>
          <p:cNvSpPr/>
          <p:nvPr/>
        </p:nvSpPr>
        <p:spPr>
          <a:xfrm>
            <a:off x="9857413" y="3911126"/>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600" dirty="0">
                <a:solidFill>
                  <a:srgbClr val="3F5378"/>
                </a:solidFill>
                <a:latin typeface="Arial Black" panose="020B0A04020102020204" pitchFamily="34" charset="0"/>
                <a:cs typeface="PT Bold Heading" panose="02010400000000000000" pitchFamily="2" charset="-78"/>
              </a:rPr>
              <a:t>OBJECTIVE 2</a:t>
            </a:r>
            <a:r>
              <a:rPr lang="ar-SA" sz="1600" dirty="0">
                <a:solidFill>
                  <a:srgbClr val="3F5378"/>
                </a:solidFill>
                <a:latin typeface="Arial Black" panose="020B0A04020102020204" pitchFamily="34" charset="0"/>
                <a:cs typeface="PT Bold Heading" panose="02010400000000000000" pitchFamily="2" charset="-78"/>
              </a:rPr>
              <a:t>    </a:t>
            </a:r>
            <a:endParaRPr lang="ar-BH" sz="1600" dirty="0">
              <a:solidFill>
                <a:srgbClr val="3F5378"/>
              </a:solidFill>
              <a:latin typeface="Arial Black" panose="020B0A04020102020204" pitchFamily="34" charset="0"/>
              <a:cs typeface="PT Bold Heading" panose="02010400000000000000" pitchFamily="2" charset="-78"/>
            </a:endParaRPr>
          </a:p>
        </p:txBody>
      </p:sp>
      <p:sp>
        <p:nvSpPr>
          <p:cNvPr id="40" name="مستطيل مستدير الزوايا 17">
            <a:hlinkClick r:id="" action="ppaction://noaction"/>
            <a:extLst>
              <a:ext uri="{FF2B5EF4-FFF2-40B4-BE49-F238E27FC236}">
                <a16:creationId xmlns:a16="http://schemas.microsoft.com/office/drawing/2014/main" id="{5073015B-1E83-4FE7-BF02-65CBBB9E092C}"/>
              </a:ext>
            </a:extLst>
          </p:cNvPr>
          <p:cNvSpPr/>
          <p:nvPr/>
        </p:nvSpPr>
        <p:spPr>
          <a:xfrm>
            <a:off x="9857412" y="5466308"/>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400" dirty="0">
                <a:solidFill>
                  <a:srgbClr val="3F5378"/>
                </a:solidFill>
                <a:latin typeface="Arial Black" panose="020B0A04020102020204" pitchFamily="34" charset="0"/>
                <a:cs typeface="PT Bold Heading" panose="02010400000000000000" pitchFamily="2" charset="-78"/>
              </a:rPr>
              <a:t>FINAL EVALUATION</a:t>
            </a:r>
            <a:endParaRPr lang="ar-BH" sz="1400" dirty="0">
              <a:solidFill>
                <a:srgbClr val="3F5378"/>
              </a:solidFill>
              <a:latin typeface="Arial Black" panose="020B0A04020102020204" pitchFamily="34" charset="0"/>
              <a:cs typeface="PT Bold Heading" panose="02010400000000000000" pitchFamily="2" charset="-78"/>
            </a:endParaRPr>
          </a:p>
        </p:txBody>
      </p:sp>
      <p:sp>
        <p:nvSpPr>
          <p:cNvPr id="8" name="Rectangle 6">
            <a:extLst>
              <a:ext uri="{FF2B5EF4-FFF2-40B4-BE49-F238E27FC236}">
                <a16:creationId xmlns:a16="http://schemas.microsoft.com/office/drawing/2014/main" id="{604B2B2F-9411-AA9E-A604-4EBD15F18989}"/>
              </a:ext>
            </a:extLst>
          </p:cNvPr>
          <p:cNvSpPr/>
          <p:nvPr/>
        </p:nvSpPr>
        <p:spPr>
          <a:xfrm>
            <a:off x="1248409" y="416917"/>
            <a:ext cx="8120766" cy="831125"/>
          </a:xfrm>
          <a:prstGeom prst="rect">
            <a:avLst/>
          </a:prstGeom>
          <a:solidFill>
            <a:schemeClr val="accent1">
              <a:lumMod val="5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a:spAutoFit/>
          </a:bodyPr>
          <a:lstStyle/>
          <a:p>
            <a:pPr marL="342900" marR="0" lvl="0" indent="-342900" algn="just" rtl="0">
              <a:lnSpc>
                <a:spcPct val="200000"/>
              </a:lnSpc>
              <a:spcBef>
                <a:spcPts val="0"/>
              </a:spcBef>
              <a:spcAft>
                <a:spcPts val="800"/>
              </a:spcAft>
              <a:buClr>
                <a:srgbClr val="FFFFFF"/>
              </a:buClr>
              <a:buSzPts val="1100"/>
              <a:buFont typeface="Times New Roman" panose="02020603050405020304" pitchFamily="18" charset="0"/>
              <a:buChar char="►"/>
            </a:pPr>
            <a:r>
              <a:rPr lang="en-US" sz="2800" b="1" dirty="0">
                <a:solidFill>
                  <a:srgbClr val="FFFF00"/>
                </a:solidFill>
                <a:effectLst/>
                <a:uFill>
                  <a:solidFill>
                    <a:srgbClr val="5B9BD5"/>
                  </a:solidFill>
                </a:uFill>
                <a:latin typeface="Times New Roman" panose="02020603050405020304" pitchFamily="18" charset="0"/>
                <a:ea typeface="Calibri" panose="020F0502020204030204" pitchFamily="34" charset="0"/>
                <a:cs typeface="Arial" panose="020B0604020202020204" pitchFamily="34" charset="0"/>
              </a:rPr>
              <a:t>The calculation and analyze profitability ratios.</a:t>
            </a:r>
            <a:endParaRPr lang="en-US" sz="2800" b="1" dirty="0">
              <a:solidFill>
                <a:srgbClr val="FFFF00"/>
              </a:solidFill>
              <a:effectLst/>
              <a:uFill>
                <a:solidFill>
                  <a:srgbClr val="5B9BD5"/>
                </a:solidFill>
              </a:uFill>
              <a:latin typeface="Calibri" panose="020F0502020204030204" pitchFamily="34" charset="0"/>
              <a:ea typeface="Calibri" panose="020F0502020204030204" pitchFamily="34" charset="0"/>
              <a:cs typeface="Arial" panose="020B0604020202020204" pitchFamily="34" charset="0"/>
            </a:endParaRPr>
          </a:p>
        </p:txBody>
      </p:sp>
      <p:sp>
        <p:nvSpPr>
          <p:cNvPr id="3" name="مستطيل مستدير الزوايا 11">
            <a:hlinkClick r:id="rId3" action="ppaction://hlinksldjump"/>
            <a:extLst>
              <a:ext uri="{FF2B5EF4-FFF2-40B4-BE49-F238E27FC236}">
                <a16:creationId xmlns:a16="http://schemas.microsoft.com/office/drawing/2014/main" id="{936223CE-E6D3-2F2E-F333-493B663A92CF}"/>
              </a:ext>
            </a:extLst>
          </p:cNvPr>
          <p:cNvSpPr/>
          <p:nvPr/>
        </p:nvSpPr>
        <p:spPr>
          <a:xfrm>
            <a:off x="9875904" y="4632194"/>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600" dirty="0">
                <a:solidFill>
                  <a:srgbClr val="3F5378"/>
                </a:solidFill>
                <a:latin typeface="Arial Black" panose="020B0A04020102020204" pitchFamily="34" charset="0"/>
                <a:cs typeface="PT Bold Heading" panose="02010400000000000000" pitchFamily="2" charset="-78"/>
              </a:rPr>
              <a:t>OBJECTIVE 3</a:t>
            </a:r>
            <a:r>
              <a:rPr lang="ar-SA" sz="1600" dirty="0">
                <a:solidFill>
                  <a:srgbClr val="3F5378"/>
                </a:solidFill>
                <a:latin typeface="Arial Black" panose="020B0A04020102020204" pitchFamily="34" charset="0"/>
                <a:cs typeface="PT Bold Heading" panose="02010400000000000000" pitchFamily="2" charset="-78"/>
              </a:rPr>
              <a:t>    </a:t>
            </a:r>
            <a:endParaRPr lang="ar-BH" sz="1600" dirty="0">
              <a:solidFill>
                <a:srgbClr val="3F5378"/>
              </a:solidFill>
              <a:latin typeface="Arial Black" panose="020B0A04020102020204" pitchFamily="34" charset="0"/>
              <a:cs typeface="PT Bold Heading" panose="02010400000000000000" pitchFamily="2" charset="-78"/>
            </a:endParaRPr>
          </a:p>
        </p:txBody>
      </p:sp>
      <p:sp>
        <p:nvSpPr>
          <p:cNvPr id="4" name="Text Box 44">
            <a:extLst>
              <a:ext uri="{FF2B5EF4-FFF2-40B4-BE49-F238E27FC236}">
                <a16:creationId xmlns:a16="http://schemas.microsoft.com/office/drawing/2014/main" id="{C52DF4D4-CC6D-1590-1BE9-8C404B01A394}"/>
              </a:ext>
            </a:extLst>
          </p:cNvPr>
          <p:cNvSpPr txBox="1">
            <a:spLocks noChangeArrowheads="1" noChangeShapeType="1" noTextEdit="1"/>
          </p:cNvSpPr>
          <p:nvPr/>
        </p:nvSpPr>
        <p:spPr bwMode="auto">
          <a:xfrm>
            <a:off x="492878" y="1917688"/>
            <a:ext cx="2238375" cy="361950"/>
          </a:xfrm>
          <a:prstGeom prst="rect">
            <a:avLst/>
          </a:prstGeom>
          <a:extLst>
            <a:ext uri="{AF507438-7753-43E0-B8FC-AC1667EBCBE1}">
              <a14:hiddenEffects xmlns:a14="http://schemas.microsoft.com/office/drawing/2010/main">
                <a:effectLst/>
              </a14:hiddenEffects>
            </a:ext>
          </a:extLst>
        </p:spPr>
        <p:txBody>
          <a:bodyPr wrap="square" numCol="1" fromWordArt="1">
            <a:prstTxWarp prst="textPlain">
              <a:avLst>
                <a:gd name="adj" fmla="val 50000"/>
              </a:avLst>
            </a:prstTxWarp>
            <a:noAutofit/>
          </a:bodyPr>
          <a:lstStyle/>
          <a:p>
            <a:pPr marL="0" marR="0">
              <a:spcBef>
                <a:spcPts val="0"/>
              </a:spcBef>
              <a:spcAft>
                <a:spcPts val="0"/>
              </a:spcAft>
            </a:pPr>
            <a:r>
              <a:rPr lang="en-US" sz="1200" dirty="0">
                <a:ln w="9525" cap="flat" cmpd="sng" algn="ctr">
                  <a:solidFill>
                    <a:srgbClr val="FF0000"/>
                  </a:solidFill>
                  <a:prstDash val="solid"/>
                  <a:round/>
                </a:ln>
                <a:solidFill>
                  <a:srgbClr val="FF0000"/>
                </a:solidFill>
                <a:effectLst/>
                <a:latin typeface="Arial Black" panose="020B0A04020102020204" pitchFamily="34" charset="0"/>
                <a:ea typeface="Times New Roman" panose="02020603050405020304" pitchFamily="18" charset="0"/>
              </a:rPr>
              <a:t>5-2 : Profitability Ratios</a:t>
            </a:r>
            <a:r>
              <a:rPr lang="en-US" sz="1300" dirty="0">
                <a:solidFill>
                  <a:srgbClr val="FF0000"/>
                </a:solidFill>
                <a:effectLst/>
                <a:latin typeface="Andalus" panose="02020603050405020304" pitchFamily="18" charset="-78"/>
                <a:ea typeface="Times New Roman" panose="02020603050405020304" pitchFamily="18" charset="0"/>
              </a:rPr>
              <a:t> </a:t>
            </a:r>
            <a:endParaRPr lang="en-US" sz="1200" dirty="0">
              <a:effectLst/>
              <a:latin typeface="Times New Roman" panose="02020603050405020304" pitchFamily="18" charset="0"/>
              <a:ea typeface="Times New Roman" panose="02020603050405020304" pitchFamily="18" charset="0"/>
            </a:endParaRPr>
          </a:p>
        </p:txBody>
      </p:sp>
      <p:grpSp>
        <p:nvGrpSpPr>
          <p:cNvPr id="14" name="Group 13">
            <a:extLst>
              <a:ext uri="{FF2B5EF4-FFF2-40B4-BE49-F238E27FC236}">
                <a16:creationId xmlns:a16="http://schemas.microsoft.com/office/drawing/2014/main" id="{1659CA91-60C9-84DF-447C-CD72B1715180}"/>
              </a:ext>
            </a:extLst>
          </p:cNvPr>
          <p:cNvGrpSpPr/>
          <p:nvPr/>
        </p:nvGrpSpPr>
        <p:grpSpPr>
          <a:xfrm>
            <a:off x="7104687" y="4632194"/>
            <a:ext cx="2752725" cy="1895478"/>
            <a:chOff x="0" y="0"/>
            <a:chExt cx="3324239" cy="3444545"/>
          </a:xfrm>
        </p:grpSpPr>
        <p:sp>
          <p:nvSpPr>
            <p:cNvPr id="15" name="Freeform 1052">
              <a:extLst>
                <a:ext uri="{FF2B5EF4-FFF2-40B4-BE49-F238E27FC236}">
                  <a16:creationId xmlns:a16="http://schemas.microsoft.com/office/drawing/2014/main" id="{AE34F12C-B9ED-2C9E-662F-BBB05876DF55}"/>
                </a:ext>
              </a:extLst>
            </p:cNvPr>
            <p:cNvSpPr/>
            <p:nvPr/>
          </p:nvSpPr>
          <p:spPr>
            <a:xfrm>
              <a:off x="85680" y="1657440"/>
              <a:ext cx="1581119" cy="1333440"/>
            </a:xfrm>
            <a:custGeom>
              <a:avLst/>
              <a:gdLst>
                <a:gd name="f0" fmla="val 0"/>
                <a:gd name="f1" fmla="val 166"/>
                <a:gd name="f2" fmla="val 140"/>
                <a:gd name="f3" fmla="val 54"/>
                <a:gd name="f4" fmla="val 12"/>
                <a:gd name="f5" fmla="val 89"/>
                <a:gd name="f6" fmla="val 34"/>
                <a:gd name="f7" fmla="val 119"/>
                <a:gd name="f8" fmla="val 64"/>
              </a:gdLst>
              <a:ahLst/>
              <a:cxnLst>
                <a:cxn ang="3cd4">
                  <a:pos x="hc" y="t"/>
                </a:cxn>
                <a:cxn ang="0">
                  <a:pos x="r" y="vc"/>
                </a:cxn>
                <a:cxn ang="cd4">
                  <a:pos x="hc" y="b"/>
                </a:cxn>
                <a:cxn ang="cd2">
                  <a:pos x="l" y="vc"/>
                </a:cxn>
              </a:cxnLst>
              <a:rect l="l" t="t" r="r" b="b"/>
              <a:pathLst>
                <a:path w="166" h="140">
                  <a:moveTo>
                    <a:pt x="f0" y="f3"/>
                  </a:moveTo>
                  <a:cubicBezTo>
                    <a:pt x="f4" y="f5"/>
                    <a:pt x="f6" y="f7"/>
                    <a:pt x="f8" y="f2"/>
                  </a:cubicBezTo>
                  <a:lnTo>
                    <a:pt x="f1" y="f0"/>
                  </a:lnTo>
                  <a:lnTo>
                    <a:pt x="f0" y="f3"/>
                  </a:lnTo>
                  <a:close/>
                </a:path>
              </a:pathLst>
            </a:custGeom>
            <a:solidFill>
              <a:srgbClr val="0085B2"/>
            </a:solidFill>
            <a:ln w="3240">
              <a:solidFill>
                <a:srgbClr val="FFFFFF"/>
              </a:solidFill>
              <a:prstDash val="solid"/>
              <a:round/>
            </a:ln>
          </p:spPr>
          <p:txBody>
            <a:bodyPr vert="horz" wrap="square" lIns="91440" tIns="45720" rIns="91440" bIns="45720" anchor="t" anchorCtr="0" compatLnSpc="0">
              <a:noAutofit/>
            </a:bodyPr>
            <a:lstStyle/>
            <a:p>
              <a:endParaRPr lang="en-US"/>
            </a:p>
          </p:txBody>
        </p:sp>
        <p:sp>
          <p:nvSpPr>
            <p:cNvPr id="16" name="Freeform 1070">
              <a:extLst>
                <a:ext uri="{FF2B5EF4-FFF2-40B4-BE49-F238E27FC236}">
                  <a16:creationId xmlns:a16="http://schemas.microsoft.com/office/drawing/2014/main" id="{53CB03E5-5185-670E-E489-1CE7F9483EF0}"/>
                </a:ext>
              </a:extLst>
            </p:cNvPr>
            <p:cNvSpPr/>
            <p:nvPr/>
          </p:nvSpPr>
          <p:spPr>
            <a:xfrm>
              <a:off x="0" y="1133280"/>
              <a:ext cx="1666800" cy="1038240"/>
            </a:xfrm>
            <a:custGeom>
              <a:avLst/>
              <a:gdLst>
                <a:gd name="f0" fmla="val 0"/>
                <a:gd name="f1" fmla="val 175"/>
                <a:gd name="f2" fmla="val 109"/>
                <a:gd name="f3" fmla="val 9"/>
                <a:gd name="f4" fmla="val 3"/>
                <a:gd name="f5" fmla="val 18"/>
                <a:gd name="f6" fmla="val 1"/>
                <a:gd name="f7" fmla="val 36"/>
                <a:gd name="f8" fmla="val 54"/>
                <a:gd name="f9" fmla="val 73"/>
                <a:gd name="f10" fmla="val 91"/>
                <a:gd name="f11" fmla="val 55"/>
              </a:gdLst>
              <a:ahLst/>
              <a:cxnLst>
                <a:cxn ang="3cd4">
                  <a:pos x="hc" y="t"/>
                </a:cxn>
                <a:cxn ang="0">
                  <a:pos x="r" y="vc"/>
                </a:cxn>
                <a:cxn ang="cd4">
                  <a:pos x="hc" y="b"/>
                </a:cxn>
                <a:cxn ang="cd2">
                  <a:pos x="l" y="vc"/>
                </a:cxn>
              </a:cxnLst>
              <a:rect l="l" t="t" r="r" b="b"/>
              <a:pathLst>
                <a:path w="175" h="109">
                  <a:moveTo>
                    <a:pt x="f3" y="f0"/>
                  </a:moveTo>
                  <a:cubicBezTo>
                    <a:pt x="f4" y="f5"/>
                    <a:pt x="f6" y="f7"/>
                    <a:pt x="f6" y="f8"/>
                  </a:cubicBezTo>
                  <a:cubicBezTo>
                    <a:pt x="f0" y="f9"/>
                    <a:pt x="f4" y="f10"/>
                    <a:pt x="f3" y="f2"/>
                  </a:cubicBezTo>
                  <a:lnTo>
                    <a:pt x="f1" y="f11"/>
                  </a:lnTo>
                  <a:lnTo>
                    <a:pt x="f3" y="f0"/>
                  </a:lnTo>
                  <a:close/>
                </a:path>
              </a:pathLst>
            </a:custGeom>
            <a:solidFill>
              <a:srgbClr val="0085B2"/>
            </a:solidFill>
            <a:ln w="3240">
              <a:solidFill>
                <a:srgbClr val="FFFFFF"/>
              </a:solidFill>
              <a:prstDash val="solid"/>
              <a:round/>
            </a:ln>
          </p:spPr>
          <p:txBody>
            <a:bodyPr vert="horz" wrap="square" lIns="91440" tIns="45720" rIns="91440" bIns="45720" anchor="t" anchorCtr="0" compatLnSpc="0">
              <a:noAutofit/>
            </a:bodyPr>
            <a:lstStyle/>
            <a:p>
              <a:endParaRPr lang="en-US"/>
            </a:p>
          </p:txBody>
        </p:sp>
        <p:sp>
          <p:nvSpPr>
            <p:cNvPr id="17" name="Freeform 1074">
              <a:extLst>
                <a:ext uri="{FF2B5EF4-FFF2-40B4-BE49-F238E27FC236}">
                  <a16:creationId xmlns:a16="http://schemas.microsoft.com/office/drawing/2014/main" id="{64ACD0C9-1415-F746-CD9A-6F3FBF1CD2BE}"/>
                </a:ext>
              </a:extLst>
            </p:cNvPr>
            <p:cNvSpPr/>
            <p:nvPr/>
          </p:nvSpPr>
          <p:spPr>
            <a:xfrm>
              <a:off x="85680" y="314279"/>
              <a:ext cx="1581119" cy="1343160"/>
            </a:xfrm>
            <a:custGeom>
              <a:avLst/>
              <a:gdLst>
                <a:gd name="f0" fmla="val 0"/>
                <a:gd name="f1" fmla="val 166"/>
                <a:gd name="f2" fmla="val 141"/>
                <a:gd name="f3" fmla="val 64"/>
                <a:gd name="f4" fmla="val 34"/>
                <a:gd name="f5" fmla="val 21"/>
                <a:gd name="f6" fmla="val 12"/>
                <a:gd name="f7" fmla="val 51"/>
                <a:gd name="f8" fmla="val 86"/>
              </a:gdLst>
              <a:ahLst/>
              <a:cxnLst>
                <a:cxn ang="3cd4">
                  <a:pos x="hc" y="t"/>
                </a:cxn>
                <a:cxn ang="0">
                  <a:pos x="r" y="vc"/>
                </a:cxn>
                <a:cxn ang="cd4">
                  <a:pos x="hc" y="b"/>
                </a:cxn>
                <a:cxn ang="cd2">
                  <a:pos x="l" y="vc"/>
                </a:cxn>
              </a:cxnLst>
              <a:rect l="l" t="t" r="r" b="b"/>
              <a:pathLst>
                <a:path w="166" h="141">
                  <a:moveTo>
                    <a:pt x="f3" y="f0"/>
                  </a:moveTo>
                  <a:cubicBezTo>
                    <a:pt x="f4" y="f5"/>
                    <a:pt x="f6" y="f7"/>
                    <a:pt x="f0" y="f8"/>
                  </a:cubicBezTo>
                  <a:lnTo>
                    <a:pt x="f1" y="f2"/>
                  </a:lnTo>
                  <a:lnTo>
                    <a:pt x="f3" y="f0"/>
                  </a:lnTo>
                  <a:close/>
                </a:path>
              </a:pathLst>
            </a:custGeom>
            <a:solidFill>
              <a:srgbClr val="0085B2"/>
            </a:solidFill>
            <a:ln w="3240">
              <a:solidFill>
                <a:srgbClr val="FFFFFF"/>
              </a:solidFill>
              <a:prstDash val="solid"/>
              <a:round/>
            </a:ln>
          </p:spPr>
          <p:txBody>
            <a:bodyPr vert="horz" wrap="square" lIns="91440" tIns="45720" rIns="91440" bIns="45720" anchor="t" anchorCtr="0" compatLnSpc="0">
              <a:noAutofit/>
            </a:bodyPr>
            <a:lstStyle/>
            <a:p>
              <a:endParaRPr lang="en-US"/>
            </a:p>
          </p:txBody>
        </p:sp>
        <p:sp>
          <p:nvSpPr>
            <p:cNvPr id="18" name="Freeform 164">
              <a:extLst>
                <a:ext uri="{FF2B5EF4-FFF2-40B4-BE49-F238E27FC236}">
                  <a16:creationId xmlns:a16="http://schemas.microsoft.com/office/drawing/2014/main" id="{F73B1D68-D115-0925-30B7-381E95F52EEA}"/>
                </a:ext>
              </a:extLst>
            </p:cNvPr>
            <p:cNvSpPr/>
            <p:nvPr/>
          </p:nvSpPr>
          <p:spPr>
            <a:xfrm>
              <a:off x="695159" y="0"/>
              <a:ext cx="971640" cy="1657439"/>
            </a:xfrm>
            <a:custGeom>
              <a:avLst/>
              <a:gdLst>
                <a:gd name="f0" fmla="val 0"/>
                <a:gd name="f1" fmla="val 102"/>
                <a:gd name="f2" fmla="val 174"/>
                <a:gd name="f3" fmla="val 101"/>
                <a:gd name="f4" fmla="val 65"/>
                <a:gd name="f5" fmla="val 29"/>
                <a:gd name="f6" fmla="val 11"/>
                <a:gd name="f7" fmla="val 33"/>
              </a:gdLst>
              <a:ahLst/>
              <a:cxnLst>
                <a:cxn ang="3cd4">
                  <a:pos x="hc" y="t"/>
                </a:cxn>
                <a:cxn ang="0">
                  <a:pos x="r" y="vc"/>
                </a:cxn>
                <a:cxn ang="cd4">
                  <a:pos x="hc" y="b"/>
                </a:cxn>
                <a:cxn ang="cd2">
                  <a:pos x="l" y="vc"/>
                </a:cxn>
              </a:cxnLst>
              <a:rect l="l" t="t" r="r" b="b"/>
              <a:pathLst>
                <a:path w="102" h="174">
                  <a:moveTo>
                    <a:pt x="f3" y="f0"/>
                  </a:moveTo>
                  <a:cubicBezTo>
                    <a:pt x="f4" y="f0"/>
                    <a:pt x="f5" y="f6"/>
                    <a:pt x="f0" y="f7"/>
                  </a:cubicBezTo>
                  <a:lnTo>
                    <a:pt x="f1" y="f2"/>
                  </a:lnTo>
                  <a:lnTo>
                    <a:pt x="f3" y="f0"/>
                  </a:lnTo>
                  <a:close/>
                </a:path>
              </a:pathLst>
            </a:custGeom>
            <a:solidFill>
              <a:srgbClr val="0085B2"/>
            </a:solidFill>
            <a:ln w="3240">
              <a:solidFill>
                <a:srgbClr val="FFFFFF"/>
              </a:solidFill>
              <a:prstDash val="solid"/>
              <a:round/>
            </a:ln>
          </p:spPr>
          <p:txBody>
            <a:bodyPr vert="horz" wrap="square" lIns="91440" tIns="45720" rIns="91440" bIns="45720" anchor="t" anchorCtr="0" compatLnSpc="0">
              <a:noAutofit/>
            </a:bodyPr>
            <a:lstStyle/>
            <a:p>
              <a:endParaRPr lang="en-US"/>
            </a:p>
          </p:txBody>
        </p:sp>
        <p:sp>
          <p:nvSpPr>
            <p:cNvPr id="19" name="Freeform 165">
              <a:extLst>
                <a:ext uri="{FF2B5EF4-FFF2-40B4-BE49-F238E27FC236}">
                  <a16:creationId xmlns:a16="http://schemas.microsoft.com/office/drawing/2014/main" id="{03A47C9D-FCF2-4ED1-F7A6-F9E6E765145E}"/>
                </a:ext>
              </a:extLst>
            </p:cNvPr>
            <p:cNvSpPr/>
            <p:nvPr/>
          </p:nvSpPr>
          <p:spPr>
            <a:xfrm>
              <a:off x="1666800" y="0"/>
              <a:ext cx="961919" cy="1657439"/>
            </a:xfrm>
            <a:custGeom>
              <a:avLst/>
              <a:gdLst>
                <a:gd name="f0" fmla="val 0"/>
                <a:gd name="f1" fmla="val 101"/>
                <a:gd name="f2" fmla="val 174"/>
                <a:gd name="f3" fmla="val 33"/>
                <a:gd name="f4" fmla="val 72"/>
                <a:gd name="f5" fmla="val 11"/>
                <a:gd name="f6" fmla="val 36"/>
              </a:gdLst>
              <a:ahLst/>
              <a:cxnLst>
                <a:cxn ang="3cd4">
                  <a:pos x="hc" y="t"/>
                </a:cxn>
                <a:cxn ang="0">
                  <a:pos x="r" y="vc"/>
                </a:cxn>
                <a:cxn ang="cd4">
                  <a:pos x="hc" y="b"/>
                </a:cxn>
                <a:cxn ang="cd2">
                  <a:pos x="l" y="vc"/>
                </a:cxn>
              </a:cxnLst>
              <a:rect l="l" t="t" r="r" b="b"/>
              <a:pathLst>
                <a:path w="101" h="174">
                  <a:moveTo>
                    <a:pt x="f1" y="f3"/>
                  </a:moveTo>
                  <a:cubicBezTo>
                    <a:pt x="f4" y="f5"/>
                    <a:pt x="f6" y="f0"/>
                    <a:pt x="f0" y="f0"/>
                  </a:cubicBezTo>
                  <a:lnTo>
                    <a:pt x="f0" y="f2"/>
                  </a:lnTo>
                  <a:lnTo>
                    <a:pt x="f1" y="f3"/>
                  </a:lnTo>
                  <a:close/>
                </a:path>
              </a:pathLst>
            </a:custGeom>
            <a:solidFill>
              <a:srgbClr val="0085B2"/>
            </a:solidFill>
            <a:ln w="3240">
              <a:solidFill>
                <a:srgbClr val="FFFFFF"/>
              </a:solidFill>
              <a:prstDash val="solid"/>
              <a:round/>
            </a:ln>
          </p:spPr>
          <p:txBody>
            <a:bodyPr vert="horz" wrap="square" lIns="91440" tIns="45720" rIns="91440" bIns="45720" anchor="t" anchorCtr="0" compatLnSpc="0">
              <a:noAutofit/>
            </a:bodyPr>
            <a:lstStyle/>
            <a:p>
              <a:endParaRPr lang="en-US" dirty="0"/>
            </a:p>
          </p:txBody>
        </p:sp>
        <p:sp>
          <p:nvSpPr>
            <p:cNvPr id="21" name="Freeform 166">
              <a:extLst>
                <a:ext uri="{FF2B5EF4-FFF2-40B4-BE49-F238E27FC236}">
                  <a16:creationId xmlns:a16="http://schemas.microsoft.com/office/drawing/2014/main" id="{6E5FFCBF-B311-5972-4D6D-76DCB4AA7B5E}"/>
                </a:ext>
              </a:extLst>
            </p:cNvPr>
            <p:cNvSpPr/>
            <p:nvPr/>
          </p:nvSpPr>
          <p:spPr>
            <a:xfrm>
              <a:off x="1666800" y="314279"/>
              <a:ext cx="1571759" cy="1343160"/>
            </a:xfrm>
            <a:custGeom>
              <a:avLst/>
              <a:gdLst>
                <a:gd name="f0" fmla="val 0"/>
                <a:gd name="f1" fmla="val 165"/>
                <a:gd name="f2" fmla="val 141"/>
                <a:gd name="f3" fmla="val 86"/>
                <a:gd name="f4" fmla="val 153"/>
                <a:gd name="f5" fmla="val 51"/>
                <a:gd name="f6" fmla="val 131"/>
                <a:gd name="f7" fmla="val 21"/>
                <a:gd name="f8" fmla="val 101"/>
              </a:gdLst>
              <a:ahLst/>
              <a:cxnLst>
                <a:cxn ang="3cd4">
                  <a:pos x="hc" y="t"/>
                </a:cxn>
                <a:cxn ang="0">
                  <a:pos x="r" y="vc"/>
                </a:cxn>
                <a:cxn ang="cd4">
                  <a:pos x="hc" y="b"/>
                </a:cxn>
                <a:cxn ang="cd2">
                  <a:pos x="l" y="vc"/>
                </a:cxn>
              </a:cxnLst>
              <a:rect l="l" t="t" r="r" b="b"/>
              <a:pathLst>
                <a:path w="165" h="141">
                  <a:moveTo>
                    <a:pt x="f1" y="f3"/>
                  </a:moveTo>
                  <a:cubicBezTo>
                    <a:pt x="f4" y="f5"/>
                    <a:pt x="f6" y="f7"/>
                    <a:pt x="f8" y="f0"/>
                  </a:cubicBezTo>
                  <a:lnTo>
                    <a:pt x="f0" y="f2"/>
                  </a:lnTo>
                  <a:lnTo>
                    <a:pt x="f1" y="f3"/>
                  </a:lnTo>
                  <a:close/>
                </a:path>
              </a:pathLst>
            </a:custGeom>
            <a:solidFill>
              <a:srgbClr val="B2B2B2"/>
            </a:solidFill>
            <a:ln w="3240">
              <a:solidFill>
                <a:srgbClr val="FFFFFF"/>
              </a:solidFill>
              <a:prstDash val="solid"/>
              <a:round/>
            </a:ln>
          </p:spPr>
          <p:txBody>
            <a:bodyPr vert="horz" wrap="square" lIns="91440" tIns="45720" rIns="91440" bIns="45720" anchor="t" anchorCtr="0" compatLnSpc="0">
              <a:noAutofit/>
            </a:bodyPr>
            <a:lstStyle/>
            <a:p>
              <a:endParaRPr lang="en-US"/>
            </a:p>
          </p:txBody>
        </p:sp>
        <p:sp>
          <p:nvSpPr>
            <p:cNvPr id="22" name="Freeform 186">
              <a:extLst>
                <a:ext uri="{FF2B5EF4-FFF2-40B4-BE49-F238E27FC236}">
                  <a16:creationId xmlns:a16="http://schemas.microsoft.com/office/drawing/2014/main" id="{5CAC9A2F-9C09-5A53-647A-AC13E8B71BE3}"/>
                </a:ext>
              </a:extLst>
            </p:cNvPr>
            <p:cNvSpPr/>
            <p:nvPr/>
          </p:nvSpPr>
          <p:spPr>
            <a:xfrm>
              <a:off x="1666800" y="1133280"/>
              <a:ext cx="1657439" cy="1038240"/>
            </a:xfrm>
            <a:custGeom>
              <a:avLst/>
              <a:gdLst>
                <a:gd name="f0" fmla="val 0"/>
                <a:gd name="f1" fmla="val 174"/>
                <a:gd name="f2" fmla="val 109"/>
                <a:gd name="f3" fmla="val 165"/>
                <a:gd name="f4" fmla="val 171"/>
                <a:gd name="f5" fmla="val 91"/>
                <a:gd name="f6" fmla="val 73"/>
                <a:gd name="f7" fmla="val 55"/>
                <a:gd name="f8" fmla="val 36"/>
                <a:gd name="f9" fmla="val 18"/>
              </a:gdLst>
              <a:ahLst/>
              <a:cxnLst>
                <a:cxn ang="3cd4">
                  <a:pos x="hc" y="t"/>
                </a:cxn>
                <a:cxn ang="0">
                  <a:pos x="r" y="vc"/>
                </a:cxn>
                <a:cxn ang="cd4">
                  <a:pos x="hc" y="b"/>
                </a:cxn>
                <a:cxn ang="cd2">
                  <a:pos x="l" y="vc"/>
                </a:cxn>
              </a:cxnLst>
              <a:rect l="l" t="t" r="r" b="b"/>
              <a:pathLst>
                <a:path w="174" h="109">
                  <a:moveTo>
                    <a:pt x="f3" y="f2"/>
                  </a:moveTo>
                  <a:cubicBezTo>
                    <a:pt x="f4" y="f5"/>
                    <a:pt x="f1" y="f6"/>
                    <a:pt x="f1" y="f7"/>
                  </a:cubicBezTo>
                  <a:cubicBezTo>
                    <a:pt x="f1" y="f8"/>
                    <a:pt x="f4" y="f9"/>
                    <a:pt x="f3" y="f0"/>
                  </a:cubicBezTo>
                  <a:lnTo>
                    <a:pt x="f0" y="f7"/>
                  </a:lnTo>
                  <a:lnTo>
                    <a:pt x="f3" y="f2"/>
                  </a:lnTo>
                  <a:close/>
                </a:path>
              </a:pathLst>
            </a:custGeom>
            <a:solidFill>
              <a:srgbClr val="B2B2B2"/>
            </a:solidFill>
            <a:ln w="3240">
              <a:solidFill>
                <a:srgbClr val="FFFFFF"/>
              </a:solidFill>
              <a:prstDash val="solid"/>
              <a:round/>
            </a:ln>
          </p:spPr>
          <p:txBody>
            <a:bodyPr vert="horz" wrap="square" lIns="91440" tIns="45720" rIns="91440" bIns="45720" anchor="t" anchorCtr="0" compatLnSpc="0">
              <a:noAutofit/>
            </a:bodyPr>
            <a:lstStyle/>
            <a:p>
              <a:endParaRPr lang="en-US"/>
            </a:p>
          </p:txBody>
        </p:sp>
        <p:sp>
          <p:nvSpPr>
            <p:cNvPr id="23" name="Freeform 229">
              <a:extLst>
                <a:ext uri="{FF2B5EF4-FFF2-40B4-BE49-F238E27FC236}">
                  <a16:creationId xmlns:a16="http://schemas.microsoft.com/office/drawing/2014/main" id="{F2765051-6B7F-70E6-E4EE-39B02951D7B1}"/>
                </a:ext>
              </a:extLst>
            </p:cNvPr>
            <p:cNvSpPr/>
            <p:nvPr/>
          </p:nvSpPr>
          <p:spPr>
            <a:xfrm>
              <a:off x="1666800" y="1657440"/>
              <a:ext cx="1571759" cy="1333440"/>
            </a:xfrm>
            <a:custGeom>
              <a:avLst/>
              <a:gdLst>
                <a:gd name="f0" fmla="val 0"/>
                <a:gd name="f1" fmla="val 165"/>
                <a:gd name="f2" fmla="val 140"/>
                <a:gd name="f3" fmla="val 101"/>
                <a:gd name="f4" fmla="val 131"/>
                <a:gd name="f5" fmla="val 119"/>
                <a:gd name="f6" fmla="val 153"/>
                <a:gd name="f7" fmla="val 89"/>
                <a:gd name="f8" fmla="val 54"/>
              </a:gdLst>
              <a:ahLst/>
              <a:cxnLst>
                <a:cxn ang="3cd4">
                  <a:pos x="hc" y="t"/>
                </a:cxn>
                <a:cxn ang="0">
                  <a:pos x="r" y="vc"/>
                </a:cxn>
                <a:cxn ang="cd4">
                  <a:pos x="hc" y="b"/>
                </a:cxn>
                <a:cxn ang="cd2">
                  <a:pos x="l" y="vc"/>
                </a:cxn>
              </a:cxnLst>
              <a:rect l="l" t="t" r="r" b="b"/>
              <a:pathLst>
                <a:path w="165" h="140">
                  <a:moveTo>
                    <a:pt x="f3" y="f2"/>
                  </a:moveTo>
                  <a:cubicBezTo>
                    <a:pt x="f4" y="f5"/>
                    <a:pt x="f6" y="f7"/>
                    <a:pt x="f1" y="f8"/>
                  </a:cubicBezTo>
                  <a:lnTo>
                    <a:pt x="f0" y="f0"/>
                  </a:lnTo>
                  <a:lnTo>
                    <a:pt x="f3" y="f2"/>
                  </a:lnTo>
                  <a:close/>
                </a:path>
              </a:pathLst>
            </a:custGeom>
            <a:solidFill>
              <a:srgbClr val="B2B2B2"/>
            </a:solidFill>
            <a:ln w="3240">
              <a:solidFill>
                <a:srgbClr val="FFFFFF"/>
              </a:solidFill>
              <a:prstDash val="solid"/>
              <a:round/>
            </a:ln>
          </p:spPr>
          <p:txBody>
            <a:bodyPr vert="horz" wrap="square" lIns="91440" tIns="45720" rIns="91440" bIns="45720" anchor="t" anchorCtr="0" compatLnSpc="0">
              <a:noAutofit/>
            </a:bodyPr>
            <a:lstStyle/>
            <a:p>
              <a:endParaRPr lang="en-US"/>
            </a:p>
          </p:txBody>
        </p:sp>
        <p:sp>
          <p:nvSpPr>
            <p:cNvPr id="24" name="Freeform 230">
              <a:extLst>
                <a:ext uri="{FF2B5EF4-FFF2-40B4-BE49-F238E27FC236}">
                  <a16:creationId xmlns:a16="http://schemas.microsoft.com/office/drawing/2014/main" id="{C0E6833B-11D8-BF27-A6B9-F9A819D818DF}"/>
                </a:ext>
              </a:extLst>
            </p:cNvPr>
            <p:cNvSpPr/>
            <p:nvPr/>
          </p:nvSpPr>
          <p:spPr>
            <a:xfrm>
              <a:off x="1301760" y="1292040"/>
              <a:ext cx="720719" cy="720719"/>
            </a:xfrm>
            <a:custGeom>
              <a:avLst/>
              <a:gdLst>
                <a:gd name="f0" fmla="val 10800000"/>
                <a:gd name="f1" fmla="val 5400000"/>
                <a:gd name="f2" fmla="val 180"/>
                <a:gd name="f3" fmla="val w"/>
                <a:gd name="f4" fmla="val h"/>
                <a:gd name="f5" fmla="*/ 5419351 1 1725033"/>
                <a:gd name="f6" fmla="*/ 10800 10800 1"/>
                <a:gd name="f7" fmla="+- 0 0 0"/>
                <a:gd name="f8" fmla="+- 0 0 360"/>
                <a:gd name="f9" fmla="val 10800"/>
                <a:gd name="f10" fmla="*/ f3 1 21600"/>
                <a:gd name="f11" fmla="*/ f4 1 21600"/>
                <a:gd name="f12" fmla="*/ 0 f5 1"/>
                <a:gd name="f13" fmla="*/ f7 f0 1"/>
                <a:gd name="f14" fmla="*/ f8 f0 1"/>
                <a:gd name="f15" fmla="*/ 3163 f10 1"/>
                <a:gd name="f16" fmla="*/ 18437 f10 1"/>
                <a:gd name="f17" fmla="*/ 18437 f11 1"/>
                <a:gd name="f18" fmla="*/ 3163 f11 1"/>
                <a:gd name="f19" fmla="*/ f12 1 f2"/>
                <a:gd name="f20" fmla="*/ f13 1 f2"/>
                <a:gd name="f21" fmla="*/ f14 1 f2"/>
                <a:gd name="f22" fmla="*/ 10800 f10 1"/>
                <a:gd name="f23" fmla="*/ 0 f11 1"/>
                <a:gd name="f24" fmla="*/ 0 f10 1"/>
                <a:gd name="f25" fmla="*/ 10800 f11 1"/>
                <a:gd name="f26" fmla="*/ 21600 f11 1"/>
                <a:gd name="f27" fmla="*/ 21600 f10 1"/>
                <a:gd name="f28" fmla="+- 0 0 f19"/>
                <a:gd name="f29" fmla="+- f20 0 f1"/>
                <a:gd name="f30" fmla="+- f21 0 f1"/>
                <a:gd name="f31" fmla="*/ f28 f0 1"/>
                <a:gd name="f32" fmla="+- f30 0 f29"/>
                <a:gd name="f33" fmla="*/ f31 1 f5"/>
                <a:gd name="f34" fmla="+- f33 0 f1"/>
                <a:gd name="f35" fmla="cos 1 f34"/>
                <a:gd name="f36" fmla="sin 1 f34"/>
                <a:gd name="f37" fmla="+- 0 0 f35"/>
                <a:gd name="f38" fmla="+- 0 0 f36"/>
                <a:gd name="f39" fmla="*/ 10800 f37 1"/>
                <a:gd name="f40" fmla="*/ 10800 f38 1"/>
                <a:gd name="f41" fmla="*/ f39 f39 1"/>
                <a:gd name="f42" fmla="*/ f40 f40 1"/>
                <a:gd name="f43" fmla="+- f41 f42 0"/>
                <a:gd name="f44" fmla="sqrt f43"/>
                <a:gd name="f45" fmla="*/ f6 1 f44"/>
                <a:gd name="f46" fmla="*/ f37 f45 1"/>
                <a:gd name="f47" fmla="*/ f38 f45 1"/>
                <a:gd name="f48" fmla="+- 10800 0 f46"/>
                <a:gd name="f49" fmla="+- 10800 0 f47"/>
              </a:gdLst>
              <a:ahLst/>
              <a:cxnLst>
                <a:cxn ang="3cd4">
                  <a:pos x="hc" y="t"/>
                </a:cxn>
                <a:cxn ang="0">
                  <a:pos x="r" y="vc"/>
                </a:cxn>
                <a:cxn ang="cd4">
                  <a:pos x="hc" y="b"/>
                </a:cxn>
                <a:cxn ang="cd2">
                  <a:pos x="l" y="vc"/>
                </a:cxn>
                <a:cxn ang="f29">
                  <a:pos x="f22" y="f23"/>
                </a:cxn>
                <a:cxn ang="f29">
                  <a:pos x="f15" y="f18"/>
                </a:cxn>
                <a:cxn ang="f29">
                  <a:pos x="f24" y="f25"/>
                </a:cxn>
                <a:cxn ang="f29">
                  <a:pos x="f15" y="f17"/>
                </a:cxn>
                <a:cxn ang="f29">
                  <a:pos x="f22" y="f26"/>
                </a:cxn>
                <a:cxn ang="f29">
                  <a:pos x="f16" y="f17"/>
                </a:cxn>
                <a:cxn ang="f29">
                  <a:pos x="f27" y="f25"/>
                </a:cxn>
                <a:cxn ang="f29">
                  <a:pos x="f16" y="f18"/>
                </a:cxn>
              </a:cxnLst>
              <a:rect l="f15" t="f18" r="f16" b="f17"/>
              <a:pathLst>
                <a:path w="21600" h="21600">
                  <a:moveTo>
                    <a:pt x="f48" y="f49"/>
                  </a:moveTo>
                  <a:arcTo wR="f9" hR="f9" stAng="f29" swAng="f32"/>
                  <a:close/>
                </a:path>
              </a:pathLst>
            </a:custGeom>
            <a:solidFill>
              <a:srgbClr val="FFFFFF"/>
            </a:solidFill>
            <a:ln w="9360">
              <a:solidFill>
                <a:srgbClr val="FFFFFF"/>
              </a:solidFill>
              <a:prstDash val="solid"/>
              <a:miter/>
            </a:ln>
          </p:spPr>
          <p:txBody>
            <a:bodyPr vert="horz" wrap="none" lIns="90000" tIns="46800" rIns="90000" bIns="46800" anchor="ctr" anchorCtr="0" compatLnSpc="0">
              <a:noAutofit/>
            </a:bodyPr>
            <a:lstStyle/>
            <a:p>
              <a:endParaRPr lang="en-US"/>
            </a:p>
          </p:txBody>
        </p:sp>
        <p:sp>
          <p:nvSpPr>
            <p:cNvPr id="25" name="Freeform 231">
              <a:extLst>
                <a:ext uri="{FF2B5EF4-FFF2-40B4-BE49-F238E27FC236}">
                  <a16:creationId xmlns:a16="http://schemas.microsoft.com/office/drawing/2014/main" id="{955B85E9-1E4A-1EAE-3B1F-156000E1A619}"/>
                </a:ext>
              </a:extLst>
            </p:cNvPr>
            <p:cNvSpPr/>
            <p:nvPr/>
          </p:nvSpPr>
          <p:spPr>
            <a:xfrm>
              <a:off x="1589039" y="1579320"/>
              <a:ext cx="144360" cy="144720"/>
            </a:xfrm>
            <a:custGeom>
              <a:avLst/>
              <a:gdLst>
                <a:gd name="f0" fmla="val 10800000"/>
                <a:gd name="f1" fmla="val 5400000"/>
                <a:gd name="f2" fmla="val 180"/>
                <a:gd name="f3" fmla="val w"/>
                <a:gd name="f4" fmla="val h"/>
                <a:gd name="f5" fmla="*/ 5419351 1 1725033"/>
                <a:gd name="f6" fmla="*/ 10800 10800 1"/>
                <a:gd name="f7" fmla="+- 0 0 0"/>
                <a:gd name="f8" fmla="+- 0 0 360"/>
                <a:gd name="f9" fmla="val 10800"/>
                <a:gd name="f10" fmla="*/ f3 1 21600"/>
                <a:gd name="f11" fmla="*/ f4 1 21600"/>
                <a:gd name="f12" fmla="*/ 0 f5 1"/>
                <a:gd name="f13" fmla="*/ f7 f0 1"/>
                <a:gd name="f14" fmla="*/ f8 f0 1"/>
                <a:gd name="f15" fmla="*/ 3163 f10 1"/>
                <a:gd name="f16" fmla="*/ 18437 f10 1"/>
                <a:gd name="f17" fmla="*/ 18437 f11 1"/>
                <a:gd name="f18" fmla="*/ 3163 f11 1"/>
                <a:gd name="f19" fmla="*/ f12 1 f2"/>
                <a:gd name="f20" fmla="*/ f13 1 f2"/>
                <a:gd name="f21" fmla="*/ f14 1 f2"/>
                <a:gd name="f22" fmla="*/ 10800 f10 1"/>
                <a:gd name="f23" fmla="*/ 0 f11 1"/>
                <a:gd name="f24" fmla="*/ 0 f10 1"/>
                <a:gd name="f25" fmla="*/ 10800 f11 1"/>
                <a:gd name="f26" fmla="*/ 21600 f11 1"/>
                <a:gd name="f27" fmla="*/ 21600 f10 1"/>
                <a:gd name="f28" fmla="+- 0 0 f19"/>
                <a:gd name="f29" fmla="+- f20 0 f1"/>
                <a:gd name="f30" fmla="+- f21 0 f1"/>
                <a:gd name="f31" fmla="*/ f28 f0 1"/>
                <a:gd name="f32" fmla="+- f30 0 f29"/>
                <a:gd name="f33" fmla="*/ f31 1 f5"/>
                <a:gd name="f34" fmla="+- f33 0 f1"/>
                <a:gd name="f35" fmla="cos 1 f34"/>
                <a:gd name="f36" fmla="sin 1 f34"/>
                <a:gd name="f37" fmla="+- 0 0 f35"/>
                <a:gd name="f38" fmla="+- 0 0 f36"/>
                <a:gd name="f39" fmla="*/ 10800 f37 1"/>
                <a:gd name="f40" fmla="*/ 10800 f38 1"/>
                <a:gd name="f41" fmla="*/ f39 f39 1"/>
                <a:gd name="f42" fmla="*/ f40 f40 1"/>
                <a:gd name="f43" fmla="+- f41 f42 0"/>
                <a:gd name="f44" fmla="sqrt f43"/>
                <a:gd name="f45" fmla="*/ f6 1 f44"/>
                <a:gd name="f46" fmla="*/ f37 f45 1"/>
                <a:gd name="f47" fmla="*/ f38 f45 1"/>
                <a:gd name="f48" fmla="+- 10800 0 f46"/>
                <a:gd name="f49" fmla="+- 10800 0 f47"/>
              </a:gdLst>
              <a:ahLst/>
              <a:cxnLst>
                <a:cxn ang="3cd4">
                  <a:pos x="hc" y="t"/>
                </a:cxn>
                <a:cxn ang="0">
                  <a:pos x="r" y="vc"/>
                </a:cxn>
                <a:cxn ang="cd4">
                  <a:pos x="hc" y="b"/>
                </a:cxn>
                <a:cxn ang="cd2">
                  <a:pos x="l" y="vc"/>
                </a:cxn>
                <a:cxn ang="f29">
                  <a:pos x="f22" y="f23"/>
                </a:cxn>
                <a:cxn ang="f29">
                  <a:pos x="f15" y="f18"/>
                </a:cxn>
                <a:cxn ang="f29">
                  <a:pos x="f24" y="f25"/>
                </a:cxn>
                <a:cxn ang="f29">
                  <a:pos x="f15" y="f17"/>
                </a:cxn>
                <a:cxn ang="f29">
                  <a:pos x="f22" y="f26"/>
                </a:cxn>
                <a:cxn ang="f29">
                  <a:pos x="f16" y="f17"/>
                </a:cxn>
                <a:cxn ang="f29">
                  <a:pos x="f27" y="f25"/>
                </a:cxn>
                <a:cxn ang="f29">
                  <a:pos x="f16" y="f18"/>
                </a:cxn>
              </a:cxnLst>
              <a:rect l="f15" t="f18" r="f16" b="f17"/>
              <a:pathLst>
                <a:path w="21600" h="21600">
                  <a:moveTo>
                    <a:pt x="f48" y="f49"/>
                  </a:moveTo>
                  <a:arcTo wR="f9" hR="f9" stAng="f29" swAng="f32"/>
                  <a:close/>
                </a:path>
              </a:pathLst>
            </a:custGeom>
            <a:solidFill>
              <a:srgbClr val="000000"/>
            </a:solidFill>
            <a:ln w="9360">
              <a:solidFill>
                <a:srgbClr val="000000"/>
              </a:solidFill>
              <a:prstDash val="solid"/>
              <a:miter/>
            </a:ln>
          </p:spPr>
          <p:txBody>
            <a:bodyPr vert="horz" wrap="none" lIns="90000" tIns="46800" rIns="90000" bIns="46800" anchor="ctr" anchorCtr="0" compatLnSpc="0">
              <a:noAutofit/>
            </a:bodyPr>
            <a:lstStyle/>
            <a:p>
              <a:endParaRPr lang="en-US"/>
            </a:p>
          </p:txBody>
        </p:sp>
        <p:sp>
          <p:nvSpPr>
            <p:cNvPr id="26" name="Freeform 232">
              <a:extLst>
                <a:ext uri="{FF2B5EF4-FFF2-40B4-BE49-F238E27FC236}">
                  <a16:creationId xmlns:a16="http://schemas.microsoft.com/office/drawing/2014/main" id="{3442B920-15AF-17B9-5032-6DBB85CB730E}"/>
                </a:ext>
              </a:extLst>
            </p:cNvPr>
            <p:cNvSpPr/>
            <p:nvPr/>
          </p:nvSpPr>
          <p:spPr>
            <a:xfrm>
              <a:off x="1073293" y="2015103"/>
              <a:ext cx="1197087" cy="799258"/>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0">
              <a:noAutofit/>
            </a:bodyPr>
            <a:lstStyle/>
            <a:p>
              <a:pPr marL="0" marR="0" algn="ctr" rtl="1" hangingPunct="0">
                <a:spcBef>
                  <a:spcPts val="0"/>
                </a:spcBef>
                <a:spcAft>
                  <a:spcPts val="0"/>
                </a:spcAft>
              </a:pPr>
              <a:r>
                <a:rPr lang="en-US" sz="2600" b="1" kern="1200" dirty="0">
                  <a:solidFill>
                    <a:srgbClr val="FF0000"/>
                  </a:solidFill>
                  <a:effectLst/>
                  <a:latin typeface="Arial" panose="020B0604020202020204" pitchFamily="34" charset="0"/>
                  <a:ea typeface="Arial Unicode MS"/>
                  <a:cs typeface="Tahoma" panose="020B0604030504040204" pitchFamily="34" charset="0"/>
                </a:rPr>
                <a:t>25%</a:t>
              </a:r>
              <a:endParaRPr lang="en-US" sz="1200" dirty="0">
                <a:effectLst/>
                <a:latin typeface="Times New Roman" panose="02020603050405020304" pitchFamily="18" charset="0"/>
                <a:ea typeface="Times New Roman" panose="02020603050405020304" pitchFamily="18" charset="0"/>
              </a:endParaRPr>
            </a:p>
          </p:txBody>
        </p:sp>
        <p:sp>
          <p:nvSpPr>
            <p:cNvPr id="28" name="Freeform 233">
              <a:extLst>
                <a:ext uri="{FF2B5EF4-FFF2-40B4-BE49-F238E27FC236}">
                  <a16:creationId xmlns:a16="http://schemas.microsoft.com/office/drawing/2014/main" id="{8DCAA0ED-DC8F-C50C-583C-D74D80A05B83}"/>
                </a:ext>
              </a:extLst>
            </p:cNvPr>
            <p:cNvSpPr/>
            <p:nvPr/>
          </p:nvSpPr>
          <p:spPr>
            <a:xfrm>
              <a:off x="750701" y="2677189"/>
              <a:ext cx="1611700" cy="767356"/>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0">
              <a:noAutofit/>
            </a:bodyPr>
            <a:lstStyle/>
            <a:p>
              <a:pPr marL="0" marR="0" algn="ctr" hangingPunct="0">
                <a:spcBef>
                  <a:spcPts val="0"/>
                </a:spcBef>
                <a:spcAft>
                  <a:spcPts val="0"/>
                </a:spcAft>
              </a:pPr>
              <a:r>
                <a:rPr lang="en-US" sz="1800" b="1" kern="1200">
                  <a:solidFill>
                    <a:srgbClr val="000000"/>
                  </a:solidFill>
                  <a:effectLst/>
                  <a:latin typeface="Arial Black" panose="020B0A04020102020204" pitchFamily="34" charset="0"/>
                  <a:ea typeface="Arial Unicode MS"/>
                  <a:cs typeface="Tahoma" panose="020B0604030504040204" pitchFamily="34" charset="0"/>
                </a:rPr>
                <a:t>Like it!</a:t>
              </a:r>
              <a:endParaRPr lang="en-US" sz="1200">
                <a:effectLst/>
                <a:latin typeface="Times New Roman" panose="02020603050405020304" pitchFamily="18" charset="0"/>
                <a:ea typeface="Times New Roman" panose="02020603050405020304" pitchFamily="18" charset="0"/>
              </a:endParaRPr>
            </a:p>
          </p:txBody>
        </p:sp>
      </p:grpSp>
      <p:pic>
        <p:nvPicPr>
          <p:cNvPr id="7" name="Picture 6">
            <a:extLst>
              <a:ext uri="{FF2B5EF4-FFF2-40B4-BE49-F238E27FC236}">
                <a16:creationId xmlns:a16="http://schemas.microsoft.com/office/drawing/2014/main" id="{0127143D-083C-03FB-1F95-204D1B23B886}"/>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074469" y="1917688"/>
            <a:ext cx="2294706" cy="1814411"/>
          </a:xfrm>
          <a:prstGeom prst="rect">
            <a:avLst/>
          </a:prstGeom>
          <a:noFill/>
          <a:ln>
            <a:noFill/>
          </a:ln>
        </p:spPr>
      </p:pic>
      <mc:AlternateContent xmlns:mc="http://schemas.openxmlformats.org/markup-compatibility/2006" xmlns:a14="http://schemas.microsoft.com/office/drawing/2010/main">
        <mc:Choice Requires="a14">
          <p:graphicFrame>
            <p:nvGraphicFramePr>
              <p:cNvPr id="9" name="Table 8">
                <a:extLst>
                  <a:ext uri="{FF2B5EF4-FFF2-40B4-BE49-F238E27FC236}">
                    <a16:creationId xmlns:a16="http://schemas.microsoft.com/office/drawing/2014/main" id="{A71F8CA5-ECC3-B122-0C7F-A378F9D5CA2B}"/>
                  </a:ext>
                </a:extLst>
              </p:cNvPr>
              <p:cNvGraphicFramePr>
                <a:graphicFrameLocks noGrp="1"/>
              </p:cNvGraphicFramePr>
              <p:nvPr>
                <p:extLst>
                  <p:ext uri="{D42A27DB-BD31-4B8C-83A1-F6EECF244321}">
                    <p14:modId xmlns:p14="http://schemas.microsoft.com/office/powerpoint/2010/main" val="673010190"/>
                  </p:ext>
                </p:extLst>
              </p:nvPr>
            </p:nvGraphicFramePr>
            <p:xfrm>
              <a:off x="334173" y="5012951"/>
              <a:ext cx="7039709" cy="1283461"/>
            </p:xfrm>
            <a:graphic>
              <a:graphicData uri="http://schemas.openxmlformats.org/drawingml/2006/table">
                <a:tbl>
                  <a:tblPr firstRow="1" firstCol="1" bandRow="1">
                    <a:tableStyleId>{E8B1032C-EA38-4F05-BA0D-38AFFFC7BED3}</a:tableStyleId>
                  </a:tblPr>
                  <a:tblGrid>
                    <a:gridCol w="3174572">
                      <a:extLst>
                        <a:ext uri="{9D8B030D-6E8A-4147-A177-3AD203B41FA5}">
                          <a16:colId xmlns:a16="http://schemas.microsoft.com/office/drawing/2014/main" val="10520743"/>
                        </a:ext>
                      </a:extLst>
                    </a:gridCol>
                    <a:gridCol w="1839228">
                      <a:extLst>
                        <a:ext uri="{9D8B030D-6E8A-4147-A177-3AD203B41FA5}">
                          <a16:colId xmlns:a16="http://schemas.microsoft.com/office/drawing/2014/main" val="942870615"/>
                        </a:ext>
                      </a:extLst>
                    </a:gridCol>
                    <a:gridCol w="2025909">
                      <a:extLst>
                        <a:ext uri="{9D8B030D-6E8A-4147-A177-3AD203B41FA5}">
                          <a16:colId xmlns:a16="http://schemas.microsoft.com/office/drawing/2014/main" val="766249625"/>
                        </a:ext>
                      </a:extLst>
                    </a:gridCol>
                  </a:tblGrid>
                  <a:tr h="432007">
                    <a:tc>
                      <a:txBody>
                        <a:bodyPr/>
                        <a:lstStyle/>
                        <a:p>
                          <a:pPr marL="0" marR="0" algn="ctr" rtl="0">
                            <a:lnSpc>
                              <a:spcPct val="107000"/>
                            </a:lnSpc>
                            <a:spcBef>
                              <a:spcPts val="0"/>
                            </a:spcBef>
                            <a:spcAft>
                              <a:spcPts val="0"/>
                            </a:spcAft>
                            <a:tabLst>
                              <a:tab pos="1533525" algn="l"/>
                            </a:tabLst>
                          </a:pPr>
                          <a:r>
                            <a:rPr lang="en-US" sz="1800">
                              <a:effectLst/>
                            </a:rPr>
                            <a:t> </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0">
                            <a:lnSpc>
                              <a:spcPct val="107000"/>
                            </a:lnSpc>
                            <a:spcBef>
                              <a:spcPts val="0"/>
                            </a:spcBef>
                            <a:spcAft>
                              <a:spcPts val="0"/>
                            </a:spcAft>
                            <a:tabLst>
                              <a:tab pos="1533525" algn="l"/>
                            </a:tabLst>
                          </a:pPr>
                          <a:r>
                            <a:rPr lang="en-US" sz="1800">
                              <a:effectLst/>
                            </a:rPr>
                            <a:t>Year 1</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0">
                            <a:lnSpc>
                              <a:spcPct val="107000"/>
                            </a:lnSpc>
                            <a:spcBef>
                              <a:spcPts val="0"/>
                            </a:spcBef>
                            <a:spcAft>
                              <a:spcPts val="0"/>
                            </a:spcAft>
                            <a:tabLst>
                              <a:tab pos="1533525" algn="l"/>
                            </a:tabLst>
                          </a:pPr>
                          <a:r>
                            <a:rPr lang="en-US" sz="1800">
                              <a:effectLst/>
                            </a:rPr>
                            <a:t>Year 2</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3091015762"/>
                      </a:ext>
                    </a:extLst>
                  </a:tr>
                  <a:tr h="851454">
                    <a:tc>
                      <a:txBody>
                        <a:bodyPr/>
                        <a:lstStyle/>
                        <a:p>
                          <a:pPr marL="0" marR="0" algn="l" rtl="0">
                            <a:lnSpc>
                              <a:spcPct val="150000"/>
                            </a:lnSpc>
                            <a:spcBef>
                              <a:spcPts val="0"/>
                            </a:spcBef>
                            <a:spcAft>
                              <a:spcPts val="0"/>
                            </a:spcAft>
                            <a:tabLst>
                              <a:tab pos="1533525" algn="l"/>
                            </a:tabLst>
                          </a:pPr>
                          <a:r>
                            <a:rPr lang="en-US" sz="1800">
                              <a:effectLst/>
                            </a:rPr>
                            <a:t>Profit before tax (million BD)</a:t>
                          </a:r>
                        </a:p>
                        <a:p>
                          <a:pPr marL="0" marR="0" algn="l" rtl="0">
                            <a:lnSpc>
                              <a:spcPct val="150000"/>
                            </a:lnSpc>
                            <a:spcBef>
                              <a:spcPts val="0"/>
                            </a:spcBef>
                            <a:spcAft>
                              <a:spcPts val="0"/>
                            </a:spcAft>
                            <a:tabLst>
                              <a:tab pos="1533525" algn="l"/>
                            </a:tabLst>
                          </a:pPr>
                          <a:r>
                            <a:rPr lang="en-US" sz="1800">
                              <a:effectLst/>
                            </a:rPr>
                            <a:t>÷ Capital employed (million BD)</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0">
                            <a:lnSpc>
                              <a:spcPct val="107000"/>
                            </a:lnSpc>
                            <a:spcBef>
                              <a:spcPts val="0"/>
                            </a:spcBef>
                            <a:spcAft>
                              <a:spcPts val="0"/>
                            </a:spcAft>
                            <a:tabLst>
                              <a:tab pos="3514725" algn="l"/>
                            </a:tabLst>
                          </a:pPr>
                          <a14:m>
                            <m:oMath xmlns:m="http://schemas.openxmlformats.org/officeDocument/2006/math">
                              <m:f>
                                <m:fPr>
                                  <m:ctrlPr>
                                    <a:rPr lang="en-US" sz="1800" i="1">
                                      <a:effectLst/>
                                      <a:latin typeface="Cambria Math" panose="02040503050406030204" pitchFamily="18" charset="0"/>
                                    </a:rPr>
                                  </m:ctrlPr>
                                </m:fPr>
                                <m:num>
                                  <m:r>
                                    <a:rPr lang="en-US" sz="1800">
                                      <a:effectLst/>
                                      <a:latin typeface="Cambria Math" panose="02040503050406030204" pitchFamily="18" charset="0"/>
                                    </a:rPr>
                                    <m:t>45</m:t>
                                  </m:r>
                                </m:num>
                                <m:den>
                                  <m:r>
                                    <a:rPr lang="en-US" sz="1800">
                                      <a:effectLst/>
                                      <a:latin typeface="Cambria Math" panose="02040503050406030204" pitchFamily="18" charset="0"/>
                                    </a:rPr>
                                    <m:t>225</m:t>
                                  </m:r>
                                </m:den>
                              </m:f>
                            </m:oMath>
                          </a14:m>
                          <a:r>
                            <a:rPr lang="en-US" sz="1800">
                              <a:effectLst/>
                            </a:rPr>
                            <a:t> × 100 = 20%</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0">
                            <a:lnSpc>
                              <a:spcPct val="107000"/>
                            </a:lnSpc>
                            <a:spcBef>
                              <a:spcPts val="0"/>
                            </a:spcBef>
                            <a:spcAft>
                              <a:spcPts val="0"/>
                            </a:spcAft>
                            <a:tabLst>
                              <a:tab pos="3514725" algn="l"/>
                            </a:tabLst>
                          </a:pPr>
                          <a14:m>
                            <m:oMath xmlns:m="http://schemas.openxmlformats.org/officeDocument/2006/math">
                              <m:f>
                                <m:fPr>
                                  <m:ctrlPr>
                                    <a:rPr lang="en-US" sz="1800" i="1">
                                      <a:effectLst/>
                                      <a:latin typeface="Cambria Math" panose="02040503050406030204" pitchFamily="18" charset="0"/>
                                    </a:rPr>
                                  </m:ctrlPr>
                                </m:fPr>
                                <m:num>
                                  <m:r>
                                    <a:rPr lang="en-US" sz="1800">
                                      <a:effectLst/>
                                      <a:latin typeface="Cambria Math" panose="02040503050406030204" pitchFamily="18" charset="0"/>
                                    </a:rPr>
                                    <m:t>80</m:t>
                                  </m:r>
                                </m:num>
                                <m:den>
                                  <m:r>
                                    <a:rPr lang="en-US" sz="1800">
                                      <a:effectLst/>
                                      <a:latin typeface="Cambria Math" panose="02040503050406030204" pitchFamily="18" charset="0"/>
                                    </a:rPr>
                                    <m:t>320</m:t>
                                  </m:r>
                                </m:den>
                              </m:f>
                            </m:oMath>
                          </a14:m>
                          <a:r>
                            <a:rPr lang="en-US" sz="1800" dirty="0">
                              <a:effectLst/>
                            </a:rPr>
                            <a:t> × 100 = 25%</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410890119"/>
                      </a:ext>
                    </a:extLst>
                  </a:tr>
                </a:tbl>
              </a:graphicData>
            </a:graphic>
          </p:graphicFrame>
        </mc:Choice>
        <mc:Fallback xmlns="">
          <p:graphicFrame>
            <p:nvGraphicFramePr>
              <p:cNvPr id="9" name="Table 8">
                <a:extLst>
                  <a:ext uri="{FF2B5EF4-FFF2-40B4-BE49-F238E27FC236}">
                    <a16:creationId xmlns:a16="http://schemas.microsoft.com/office/drawing/2014/main" id="{A71F8CA5-ECC3-B122-0C7F-A378F9D5CA2B}"/>
                  </a:ext>
                </a:extLst>
              </p:cNvPr>
              <p:cNvGraphicFramePr>
                <a:graphicFrameLocks noGrp="1"/>
              </p:cNvGraphicFramePr>
              <p:nvPr>
                <p:extLst>
                  <p:ext uri="{D42A27DB-BD31-4B8C-83A1-F6EECF244321}">
                    <p14:modId xmlns:p14="http://schemas.microsoft.com/office/powerpoint/2010/main" val="673010190"/>
                  </p:ext>
                </p:extLst>
              </p:nvPr>
            </p:nvGraphicFramePr>
            <p:xfrm>
              <a:off x="334173" y="5012951"/>
              <a:ext cx="7039709" cy="1283461"/>
            </p:xfrm>
            <a:graphic>
              <a:graphicData uri="http://schemas.openxmlformats.org/drawingml/2006/table">
                <a:tbl>
                  <a:tblPr firstRow="1" firstCol="1" bandRow="1">
                    <a:tableStyleId>{E8B1032C-EA38-4F05-BA0D-38AFFFC7BED3}</a:tableStyleId>
                  </a:tblPr>
                  <a:tblGrid>
                    <a:gridCol w="3174572">
                      <a:extLst>
                        <a:ext uri="{9D8B030D-6E8A-4147-A177-3AD203B41FA5}">
                          <a16:colId xmlns:a16="http://schemas.microsoft.com/office/drawing/2014/main" val="10520743"/>
                        </a:ext>
                      </a:extLst>
                    </a:gridCol>
                    <a:gridCol w="1839228">
                      <a:extLst>
                        <a:ext uri="{9D8B030D-6E8A-4147-A177-3AD203B41FA5}">
                          <a16:colId xmlns:a16="http://schemas.microsoft.com/office/drawing/2014/main" val="942870615"/>
                        </a:ext>
                      </a:extLst>
                    </a:gridCol>
                    <a:gridCol w="2025909">
                      <a:extLst>
                        <a:ext uri="{9D8B030D-6E8A-4147-A177-3AD203B41FA5}">
                          <a16:colId xmlns:a16="http://schemas.microsoft.com/office/drawing/2014/main" val="766249625"/>
                        </a:ext>
                      </a:extLst>
                    </a:gridCol>
                  </a:tblGrid>
                  <a:tr h="432007">
                    <a:tc>
                      <a:txBody>
                        <a:bodyPr/>
                        <a:lstStyle/>
                        <a:p>
                          <a:pPr marL="0" marR="0" algn="ctr" rtl="0">
                            <a:lnSpc>
                              <a:spcPct val="107000"/>
                            </a:lnSpc>
                            <a:spcBef>
                              <a:spcPts val="0"/>
                            </a:spcBef>
                            <a:spcAft>
                              <a:spcPts val="0"/>
                            </a:spcAft>
                            <a:tabLst>
                              <a:tab pos="1533525" algn="l"/>
                            </a:tabLst>
                          </a:pPr>
                          <a:r>
                            <a:rPr lang="en-US" sz="1800">
                              <a:effectLst/>
                            </a:rPr>
                            <a:t> </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0">
                            <a:lnSpc>
                              <a:spcPct val="107000"/>
                            </a:lnSpc>
                            <a:spcBef>
                              <a:spcPts val="0"/>
                            </a:spcBef>
                            <a:spcAft>
                              <a:spcPts val="0"/>
                            </a:spcAft>
                            <a:tabLst>
                              <a:tab pos="1533525" algn="l"/>
                            </a:tabLst>
                          </a:pPr>
                          <a:r>
                            <a:rPr lang="en-US" sz="1800">
                              <a:effectLst/>
                            </a:rPr>
                            <a:t>Year 1</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0">
                            <a:lnSpc>
                              <a:spcPct val="107000"/>
                            </a:lnSpc>
                            <a:spcBef>
                              <a:spcPts val="0"/>
                            </a:spcBef>
                            <a:spcAft>
                              <a:spcPts val="0"/>
                            </a:spcAft>
                            <a:tabLst>
                              <a:tab pos="1533525" algn="l"/>
                            </a:tabLst>
                          </a:pPr>
                          <a:r>
                            <a:rPr lang="en-US" sz="1800">
                              <a:effectLst/>
                            </a:rPr>
                            <a:t>Year 2</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3091015762"/>
                      </a:ext>
                    </a:extLst>
                  </a:tr>
                  <a:tr h="851454">
                    <a:tc>
                      <a:txBody>
                        <a:bodyPr/>
                        <a:lstStyle/>
                        <a:p>
                          <a:pPr marL="0" marR="0" algn="l" rtl="0">
                            <a:lnSpc>
                              <a:spcPct val="150000"/>
                            </a:lnSpc>
                            <a:spcBef>
                              <a:spcPts val="0"/>
                            </a:spcBef>
                            <a:spcAft>
                              <a:spcPts val="0"/>
                            </a:spcAft>
                            <a:tabLst>
                              <a:tab pos="1533525" algn="l"/>
                            </a:tabLst>
                          </a:pPr>
                          <a:r>
                            <a:rPr lang="en-US" sz="1800">
                              <a:effectLst/>
                            </a:rPr>
                            <a:t>Profit before tax (million BD)</a:t>
                          </a:r>
                        </a:p>
                        <a:p>
                          <a:pPr marL="0" marR="0" algn="l" rtl="0">
                            <a:lnSpc>
                              <a:spcPct val="150000"/>
                            </a:lnSpc>
                            <a:spcBef>
                              <a:spcPts val="0"/>
                            </a:spcBef>
                            <a:spcAft>
                              <a:spcPts val="0"/>
                            </a:spcAft>
                            <a:tabLst>
                              <a:tab pos="1533525" algn="l"/>
                            </a:tabLst>
                          </a:pPr>
                          <a:r>
                            <a:rPr lang="en-US" sz="1800">
                              <a:effectLst/>
                            </a:rPr>
                            <a:t>÷ Capital employed (million BD)</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endParaRPr lang="en-US"/>
                        </a:p>
                      </a:txBody>
                      <a:tcPr marL="68580" marR="68580" marT="0" marB="0" anchor="ctr">
                        <a:blipFill>
                          <a:blip r:embed="rId5"/>
                          <a:stretch>
                            <a:fillRect l="-172848" t="-51429" r="-111258" b="-8571"/>
                          </a:stretch>
                        </a:blipFill>
                      </a:tcPr>
                    </a:tc>
                    <a:tc>
                      <a:txBody>
                        <a:bodyPr/>
                        <a:lstStyle/>
                        <a:p>
                          <a:endParaRPr lang="en-US"/>
                        </a:p>
                      </a:txBody>
                      <a:tcPr marL="68580" marR="68580" marT="0" marB="0" anchor="ctr">
                        <a:blipFill>
                          <a:blip r:embed="rId5"/>
                          <a:stretch>
                            <a:fillRect l="-247447" t="-51429" r="-901" b="-8571"/>
                          </a:stretch>
                        </a:blipFill>
                      </a:tcPr>
                    </a:tc>
                    <a:extLst>
                      <a:ext uri="{0D108BD9-81ED-4DB2-BD59-A6C34878D82A}">
                        <a16:rowId xmlns:a16="http://schemas.microsoft.com/office/drawing/2014/main" val="410890119"/>
                      </a:ext>
                    </a:extLst>
                  </a:tr>
                </a:tbl>
              </a:graphicData>
            </a:graphic>
          </p:graphicFrame>
        </mc:Fallback>
      </mc:AlternateContent>
      <p:grpSp>
        <p:nvGrpSpPr>
          <p:cNvPr id="39" name="Group 38">
            <a:extLst>
              <a:ext uri="{FF2B5EF4-FFF2-40B4-BE49-F238E27FC236}">
                <a16:creationId xmlns:a16="http://schemas.microsoft.com/office/drawing/2014/main" id="{74222C78-8C13-654A-CB34-DC70DA675C12}"/>
              </a:ext>
            </a:extLst>
          </p:cNvPr>
          <p:cNvGrpSpPr/>
          <p:nvPr/>
        </p:nvGrpSpPr>
        <p:grpSpPr>
          <a:xfrm>
            <a:off x="0" y="6502121"/>
            <a:ext cx="12192000" cy="381000"/>
            <a:chOff x="0" y="6502121"/>
            <a:chExt cx="12192000" cy="381000"/>
          </a:xfrm>
        </p:grpSpPr>
        <p:sp>
          <p:nvSpPr>
            <p:cNvPr id="41" name="TextBox 40">
              <a:extLst>
                <a:ext uri="{FF2B5EF4-FFF2-40B4-BE49-F238E27FC236}">
                  <a16:creationId xmlns:a16="http://schemas.microsoft.com/office/drawing/2014/main" id="{A6D90D73-7FE9-54B4-50D7-98FA71F4927F}"/>
                </a:ext>
              </a:extLst>
            </p:cNvPr>
            <p:cNvSpPr txBox="1"/>
            <p:nvPr/>
          </p:nvSpPr>
          <p:spPr>
            <a:xfrm>
              <a:off x="716844" y="6505941"/>
              <a:ext cx="7798277" cy="307777"/>
            </a:xfrm>
            <a:prstGeom prst="rect">
              <a:avLst/>
            </a:prstGeom>
            <a:noFill/>
          </p:spPr>
          <p:txBody>
            <a:bodyPr wrap="square" rtlCol="1">
              <a:spAutoFit/>
            </a:bodyPr>
            <a:lstStyle/>
            <a:p>
              <a:r>
                <a:rPr lang="en-US" sz="1400" b="1" dirty="0">
                  <a:solidFill>
                    <a:srgbClr val="002060"/>
                  </a:solidFill>
                  <a:latin typeface="Sakkal Majalla" panose="02000000000000000000" pitchFamily="2" charset="-78"/>
                  <a:cs typeface="Sakkal Majalla" panose="02000000000000000000" pitchFamily="2" charset="-78"/>
                </a:rPr>
                <a:t>FIN 316/806                                                   UNIT 5                                                     Financial Ratio Analysis</a:t>
              </a:r>
              <a:endParaRPr lang="ar-SA" sz="1400" b="1" dirty="0">
                <a:solidFill>
                  <a:srgbClr val="002060"/>
                </a:solidFill>
                <a:latin typeface="Sakkal Majalla" panose="02000000000000000000" pitchFamily="2" charset="-78"/>
                <a:cs typeface="Sakkal Majalla" panose="02000000000000000000" pitchFamily="2" charset="-78"/>
              </a:endParaRPr>
            </a:p>
          </p:txBody>
        </p:sp>
        <p:grpSp>
          <p:nvGrpSpPr>
            <p:cNvPr id="42" name="Group 41">
              <a:extLst>
                <a:ext uri="{FF2B5EF4-FFF2-40B4-BE49-F238E27FC236}">
                  <a16:creationId xmlns:a16="http://schemas.microsoft.com/office/drawing/2014/main" id="{66244C03-06CC-6E6B-C0E3-C2D13CD13912}"/>
                </a:ext>
              </a:extLst>
            </p:cNvPr>
            <p:cNvGrpSpPr/>
            <p:nvPr/>
          </p:nvGrpSpPr>
          <p:grpSpPr>
            <a:xfrm>
              <a:off x="0" y="6502121"/>
              <a:ext cx="12192000" cy="381000"/>
              <a:chOff x="0" y="6502121"/>
              <a:chExt cx="12192000" cy="381000"/>
            </a:xfrm>
          </p:grpSpPr>
          <p:cxnSp>
            <p:nvCxnSpPr>
              <p:cNvPr id="43" name="Straight Connector 42">
                <a:extLst>
                  <a:ext uri="{FF2B5EF4-FFF2-40B4-BE49-F238E27FC236}">
                    <a16:creationId xmlns:a16="http://schemas.microsoft.com/office/drawing/2014/main" id="{C8330772-D5EC-D735-37AD-82C26C54B140}"/>
                  </a:ext>
                </a:extLst>
              </p:cNvPr>
              <p:cNvCxnSpPr/>
              <p:nvPr/>
            </p:nvCxnSpPr>
            <p:spPr>
              <a:xfrm flipV="1">
                <a:off x="0" y="6539345"/>
                <a:ext cx="12192000" cy="521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44" name="Rectangle 43">
                <a:extLst>
                  <a:ext uri="{FF2B5EF4-FFF2-40B4-BE49-F238E27FC236}">
                    <a16:creationId xmlns:a16="http://schemas.microsoft.com/office/drawing/2014/main" id="{2FB513FB-C2FD-3D82-6B83-3DA55786A866}"/>
                  </a:ext>
                </a:extLst>
              </p:cNvPr>
              <p:cNvSpPr>
                <a:spLocks/>
              </p:cNvSpPr>
              <p:nvPr/>
            </p:nvSpPr>
            <p:spPr>
              <a:xfrm>
                <a:off x="7703229" y="6502121"/>
                <a:ext cx="4106028" cy="381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r">
                  <a:lnSpc>
                    <a:spcPct val="106000"/>
                  </a:lnSpc>
                  <a:spcBef>
                    <a:spcPts val="0"/>
                  </a:spcBef>
                  <a:spcAft>
                    <a:spcPts val="800"/>
                  </a:spcAft>
                </a:pP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وزارة التربية والتعليم –</a:t>
                </a:r>
                <a:r>
                  <a:rPr lang="ar-SA"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العام الدراسي </a:t>
                </a: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202</a:t>
                </a:r>
                <a:r>
                  <a:rPr lang="ar-SA"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3</a:t>
                </a: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-202</a:t>
                </a:r>
                <a:r>
                  <a:rPr lang="ar-SA"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4</a:t>
                </a: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م</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grpSp>
      </p:grpSp>
    </p:spTree>
    <p:extLst>
      <p:ext uri="{BB962C8B-B14F-4D97-AF65-F5344CB8AC3E}">
        <p14:creationId xmlns:p14="http://schemas.microsoft.com/office/powerpoint/2010/main" val="2645438149"/>
      </p:ext>
    </p:extLst>
  </p:cSld>
  <p:clrMapOvr>
    <a:masterClrMapping/>
  </p:clrMapOvr>
  <mc:AlternateContent xmlns:mc="http://schemas.openxmlformats.org/markup-compatibility/2006" xmlns:p14="http://schemas.microsoft.com/office/powerpoint/2010/main">
    <mc:Choice Requires="p14">
      <p:transition spd="slow" p14:dur="1500" advClick="0">
        <p:split orient="vert"/>
      </p:transition>
    </mc:Choice>
    <mc:Fallback xmlns="">
      <p:transition spd="slow" advClick="0">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مستطيل مستدير الزوايا 15">
            <a:extLst>
              <a:ext uri="{FF2B5EF4-FFF2-40B4-BE49-F238E27FC236}">
                <a16:creationId xmlns:a16="http://schemas.microsoft.com/office/drawing/2014/main" id="{C7CA628E-402E-4ECD-83CD-2C5BD377C6C5}"/>
              </a:ext>
            </a:extLst>
          </p:cNvPr>
          <p:cNvSpPr/>
          <p:nvPr/>
        </p:nvSpPr>
        <p:spPr>
          <a:xfrm>
            <a:off x="194072" y="1148978"/>
            <a:ext cx="9613408" cy="5261757"/>
          </a:xfrm>
          <a:prstGeom prst="roundRect">
            <a:avLst>
              <a:gd name="adj" fmla="val 1416"/>
            </a:avLst>
          </a:prstGeom>
          <a:solidFill>
            <a:srgbClr val="BFD4DF"/>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t"/>
          <a:lstStyle/>
          <a:p>
            <a:pPr marL="0" marR="0" algn="ctr">
              <a:spcBef>
                <a:spcPts val="0"/>
              </a:spcBef>
              <a:spcAft>
                <a:spcPts val="0"/>
              </a:spcAft>
            </a:pPr>
            <a:endParaRPr lang="en-US" dirty="0">
              <a:solidFill>
                <a:srgbClr val="002060"/>
              </a:solidFill>
              <a:effectLst>
                <a:outerShdw blurRad="38100" dist="19050" dir="2700000" algn="tl">
                  <a:schemeClr val="dk1">
                    <a:alpha val="40000"/>
                  </a:schemeClr>
                </a:outerShdw>
              </a:effectLst>
              <a:latin typeface="Arial Black" panose="020B0A04020102020204" pitchFamily="34" charset="0"/>
              <a:ea typeface="Times New Roman" panose="02020603050405020304" pitchFamily="18" charset="0"/>
            </a:endParaRPr>
          </a:p>
          <a:p>
            <a:pPr marL="0" marR="0" algn="ctr">
              <a:spcBef>
                <a:spcPts val="0"/>
              </a:spcBef>
              <a:spcAft>
                <a:spcPts val="0"/>
              </a:spcAft>
            </a:pPr>
            <a:endParaRPr lang="en-US" dirty="0">
              <a:solidFill>
                <a:srgbClr val="002060"/>
              </a:solidFill>
              <a:effectLst>
                <a:outerShdw blurRad="38100" dist="19050" dir="2700000" algn="tl">
                  <a:schemeClr val="dk1">
                    <a:alpha val="40000"/>
                  </a:schemeClr>
                </a:outerShdw>
              </a:effectLst>
              <a:latin typeface="Arial Black" panose="020B0A04020102020204" pitchFamily="34" charset="0"/>
              <a:ea typeface="Times New Roman" panose="02020603050405020304" pitchFamily="18" charset="0"/>
            </a:endParaRPr>
          </a:p>
          <a:p>
            <a:pPr marL="0" marR="0">
              <a:spcBef>
                <a:spcPts val="0"/>
              </a:spcBef>
              <a:spcAft>
                <a:spcPts val="0"/>
              </a:spcAft>
            </a:pPr>
            <a:r>
              <a:rPr lang="en-US" sz="2000" dirty="0">
                <a:ln>
                  <a:noFill/>
                </a:ln>
                <a:solidFill>
                  <a:srgbClr val="002060"/>
                </a:solidFill>
                <a:effectLst>
                  <a:outerShdw blurRad="38100" dist="19050" dir="2700000" algn="tl">
                    <a:schemeClr val="dk1">
                      <a:alpha val="40000"/>
                    </a:schemeClr>
                  </a:outerShdw>
                </a:effectLst>
                <a:latin typeface="Arial Black" panose="020B0A04020102020204" pitchFamily="34" charset="0"/>
                <a:ea typeface="Times New Roman" panose="02020603050405020304" pitchFamily="18" charset="0"/>
              </a:rPr>
              <a:t>5-2-3: Return on Capital Employed % (ROCE)</a:t>
            </a:r>
          </a:p>
          <a:p>
            <a:pPr marL="0" marR="0">
              <a:spcBef>
                <a:spcPts val="0"/>
              </a:spcBef>
              <a:spcAft>
                <a:spcPts val="0"/>
              </a:spcAft>
            </a:pPr>
            <a:endParaRPr lang="en-US" sz="2000" dirty="0">
              <a:effectLst/>
              <a:latin typeface="Times New Roman" panose="02020603050405020304" pitchFamily="18" charset="0"/>
              <a:ea typeface="Times New Roman" panose="02020603050405020304" pitchFamily="18" charset="0"/>
            </a:endParaRPr>
          </a:p>
          <a:p>
            <a:pPr marL="0" marR="0" algn="l" rtl="0">
              <a:lnSpc>
                <a:spcPct val="130000"/>
              </a:lnSpc>
              <a:spcBef>
                <a:spcPts val="0"/>
              </a:spcBef>
              <a:spcAft>
                <a:spcPts val="0"/>
              </a:spcAft>
              <a:tabLst>
                <a:tab pos="1533525" algn="l"/>
              </a:tabLst>
            </a:pPr>
            <a:r>
              <a:rPr lang="en-US" sz="1800" b="1" dirty="0">
                <a:solidFill>
                  <a:srgbClr val="002060"/>
                </a:solidFill>
                <a:effectLst/>
                <a:latin typeface="Times New Roman" panose="02020603050405020304" pitchFamily="18" charset="0"/>
                <a:ea typeface="Calibri" panose="020F0502020204030204" pitchFamily="34" charset="0"/>
                <a:cs typeface="Arial" panose="020B0604020202020204" pitchFamily="34" charset="0"/>
              </a:rPr>
              <a:t>ROCE recorded for Fahad Ltd gives the following information.</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0">
              <a:lnSpc>
                <a:spcPct val="130000"/>
              </a:lnSpc>
              <a:spcBef>
                <a:spcPts val="0"/>
              </a:spcBef>
              <a:spcAft>
                <a:spcPts val="0"/>
              </a:spcAft>
              <a:buFont typeface="Symbol" panose="05050102010706020507" pitchFamily="18" charset="2"/>
              <a:buChar char=""/>
              <a:tabLst>
                <a:tab pos="1533525" algn="l"/>
              </a:tabLst>
            </a:pPr>
            <a:r>
              <a:rPr lang="en-US" sz="17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The amount of profit “returned” from each BD10 of capital employed in the company was  BD2 in </a:t>
            </a:r>
          </a:p>
          <a:p>
            <a:pPr marR="0" lvl="0" algn="just" rtl="0">
              <a:lnSpc>
                <a:spcPct val="130000"/>
              </a:lnSpc>
              <a:spcBef>
                <a:spcPts val="0"/>
              </a:spcBef>
              <a:spcAft>
                <a:spcPts val="0"/>
              </a:spcAft>
              <a:tabLst>
                <a:tab pos="1533525" algn="l"/>
              </a:tabLst>
            </a:pPr>
            <a:r>
              <a:rPr lang="en-US" sz="1700" dirty="0">
                <a:solidFill>
                  <a:srgbClr val="000000"/>
                </a:solidFill>
                <a:latin typeface="Times New Roman" panose="02020603050405020304" pitchFamily="18" charset="0"/>
                <a:ea typeface="Calibri" panose="020F0502020204030204" pitchFamily="34" charset="0"/>
                <a:cs typeface="Arial" panose="020B0604020202020204" pitchFamily="34" charset="0"/>
              </a:rPr>
              <a:t>       </a:t>
            </a:r>
            <a:r>
              <a:rPr lang="en-US" sz="17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year 1.</a:t>
            </a:r>
            <a:endParaRPr lang="en-US" sz="17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0">
              <a:lnSpc>
                <a:spcPct val="130000"/>
              </a:lnSpc>
              <a:spcBef>
                <a:spcPts val="0"/>
              </a:spcBef>
              <a:spcAft>
                <a:spcPts val="0"/>
              </a:spcAft>
              <a:buFont typeface="Symbol" panose="05050102010706020507" pitchFamily="18" charset="2"/>
              <a:buChar char=""/>
              <a:tabLst>
                <a:tab pos="1533525" algn="l"/>
              </a:tabLst>
            </a:pPr>
            <a:r>
              <a:rPr lang="en-US" sz="17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By year 2 this had increased to BD2.5 of profit from every BD10 of capital employed in the company.</a:t>
            </a:r>
            <a:endParaRPr lang="en-US" sz="17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0">
              <a:lnSpc>
                <a:spcPct val="130000"/>
              </a:lnSpc>
              <a:spcBef>
                <a:spcPts val="0"/>
              </a:spcBef>
              <a:spcAft>
                <a:spcPts val="0"/>
              </a:spcAft>
              <a:buFont typeface="Symbol" panose="05050102010706020507" pitchFamily="18" charset="2"/>
              <a:buChar char=""/>
              <a:tabLst>
                <a:tab pos="1533525" algn="l"/>
              </a:tabLst>
            </a:pPr>
            <a:r>
              <a:rPr lang="en-US" sz="17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These returns were much more than the owners could have earned from interest payments had they simply saved their capital in a bank savings account instead.</a:t>
            </a:r>
            <a:endParaRPr lang="en-US" sz="17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0">
              <a:lnSpc>
                <a:spcPct val="130000"/>
              </a:lnSpc>
              <a:spcBef>
                <a:spcPts val="0"/>
              </a:spcBef>
              <a:spcAft>
                <a:spcPts val="0"/>
              </a:spcAft>
              <a:buFont typeface="Symbol" panose="05050102010706020507" pitchFamily="18" charset="2"/>
              <a:buChar char=""/>
              <a:tabLst>
                <a:tab pos="1533525" algn="l"/>
              </a:tabLst>
            </a:pPr>
            <a:r>
              <a:rPr lang="en-US" sz="17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At 25% ROCE of Fahad</a:t>
            </a:r>
            <a:r>
              <a:rPr lang="en-US" sz="1700" b="1"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a:t>
            </a:r>
            <a:r>
              <a:rPr lang="en-US" sz="17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Ltd was also much higher than the 18% return earned by its main competitor over the same period, thereby making the resort a more attractive investment for its owners.</a:t>
            </a:r>
            <a:endParaRPr lang="en-US" sz="17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0">
              <a:lnSpc>
                <a:spcPct val="130000"/>
              </a:lnSpc>
              <a:spcBef>
                <a:spcPts val="0"/>
              </a:spcBef>
              <a:spcAft>
                <a:spcPts val="0"/>
              </a:spcAft>
              <a:buFont typeface="Symbol" panose="05050102010706020507" pitchFamily="18" charset="2"/>
              <a:buChar char=""/>
              <a:tabLst>
                <a:tab pos="1533525" algn="l"/>
              </a:tabLst>
            </a:pPr>
            <a:r>
              <a:rPr lang="en-US" sz="17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The operating efficiency or productivity of the company had increased. Although capital employed had increased from BD 225 million to BD320 million it had become more successful at using assets to generate profit. For example, increasing in the scale of the company had allowed it to benefit from substantial economies of scale.    </a:t>
            </a:r>
            <a:endParaRPr lang="en-US" sz="1700" dirty="0">
              <a:effectLst/>
              <a:latin typeface="Calibri" panose="020F0502020204030204" pitchFamily="34" charset="0"/>
              <a:ea typeface="Calibri" panose="020F0502020204030204" pitchFamily="34" charset="0"/>
              <a:cs typeface="Arial" panose="020B0604020202020204" pitchFamily="34" charset="0"/>
            </a:endParaRPr>
          </a:p>
          <a:p>
            <a:pPr marL="0" marR="0" algn="ctr" rtl="0">
              <a:lnSpc>
                <a:spcPct val="130000"/>
              </a:lnSpc>
              <a:spcBef>
                <a:spcPts val="0"/>
              </a:spcBef>
              <a:spcAft>
                <a:spcPts val="0"/>
              </a:spcAft>
              <a:tabLst>
                <a:tab pos="2971800" algn="ctr"/>
              </a:tabLst>
            </a:pPr>
            <a:endParaRPr lang="en-US" sz="2000" b="1" dirty="0">
              <a:solidFill>
                <a:srgbClr val="002060"/>
              </a:solidFill>
              <a:latin typeface="Times New Roman" panose="02020603050405020304" pitchFamily="18" charset="0"/>
              <a:ea typeface="Calibri" panose="020F0502020204030204" pitchFamily="34" charset="0"/>
              <a:cs typeface="Times New Roman" panose="02020603050405020304" pitchFamily="18" charset="0"/>
            </a:endParaRPr>
          </a:p>
          <a:p>
            <a:pPr marL="0" marR="0" rtl="0">
              <a:lnSpc>
                <a:spcPct val="130000"/>
              </a:lnSpc>
              <a:spcBef>
                <a:spcPts val="0"/>
              </a:spcBef>
              <a:spcAft>
                <a:spcPts val="0"/>
              </a:spcAft>
              <a:tabLst>
                <a:tab pos="2971800" algn="ctr"/>
              </a:tabLst>
            </a:pP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endParaRPr lang="en-US" sz="2000" dirty="0">
              <a:effectLst/>
              <a:latin typeface="Times New Roman" panose="02020603050405020304" pitchFamily="18" charset="0"/>
              <a:ea typeface="Times New Roman" panose="02020603050405020304" pitchFamily="18" charset="0"/>
            </a:endParaRPr>
          </a:p>
        </p:txBody>
      </p:sp>
      <p:grpSp>
        <p:nvGrpSpPr>
          <p:cNvPr id="29" name="Shape 631">
            <a:extLst>
              <a:ext uri="{FF2B5EF4-FFF2-40B4-BE49-F238E27FC236}">
                <a16:creationId xmlns:a16="http://schemas.microsoft.com/office/drawing/2014/main" id="{9DE0399B-6A40-495E-B773-BA7B46FB702D}"/>
              </a:ext>
            </a:extLst>
          </p:cNvPr>
          <p:cNvGrpSpPr/>
          <p:nvPr/>
        </p:nvGrpSpPr>
        <p:grpSpPr>
          <a:xfrm flipH="1">
            <a:off x="197005" y="205923"/>
            <a:ext cx="827524" cy="848823"/>
            <a:chOff x="5961125" y="1623900"/>
            <a:chExt cx="427450" cy="448175"/>
          </a:xfrm>
          <a:solidFill>
            <a:srgbClr val="7030A0"/>
          </a:solidFill>
        </p:grpSpPr>
        <p:sp>
          <p:nvSpPr>
            <p:cNvPr id="30" name="Shape 632">
              <a:extLst>
                <a:ext uri="{FF2B5EF4-FFF2-40B4-BE49-F238E27FC236}">
                  <a16:creationId xmlns:a16="http://schemas.microsoft.com/office/drawing/2014/main" id="{8DB2B578-EBFB-49B2-A74B-ADFD83430321}"/>
                </a:ext>
              </a:extLst>
            </p:cNvPr>
            <p:cNvSpPr/>
            <p:nvPr/>
          </p:nvSpPr>
          <p:spPr>
            <a:xfrm>
              <a:off x="5961125" y="1678700"/>
              <a:ext cx="376925" cy="376925"/>
            </a:xfrm>
            <a:custGeom>
              <a:avLst/>
              <a:gdLst/>
              <a:ahLst/>
              <a:cxnLst/>
              <a:rect l="0" t="0" r="0" b="0"/>
              <a:pathLst>
                <a:path w="15077" h="15077" fill="none" extrusionOk="0">
                  <a:moveTo>
                    <a:pt x="11813" y="1340"/>
                  </a:moveTo>
                  <a:lnTo>
                    <a:pt x="11813" y="1340"/>
                  </a:lnTo>
                  <a:lnTo>
                    <a:pt x="11350" y="1024"/>
                  </a:lnTo>
                  <a:lnTo>
                    <a:pt x="10863" y="780"/>
                  </a:lnTo>
                  <a:lnTo>
                    <a:pt x="10351" y="537"/>
                  </a:lnTo>
                  <a:lnTo>
                    <a:pt x="9816" y="342"/>
                  </a:lnTo>
                  <a:lnTo>
                    <a:pt x="9280" y="196"/>
                  </a:lnTo>
                  <a:lnTo>
                    <a:pt x="8720" y="98"/>
                  </a:lnTo>
                  <a:lnTo>
                    <a:pt x="8135" y="25"/>
                  </a:lnTo>
                  <a:lnTo>
                    <a:pt x="7551" y="1"/>
                  </a:lnTo>
                  <a:lnTo>
                    <a:pt x="7551" y="1"/>
                  </a:lnTo>
                  <a:lnTo>
                    <a:pt x="7161" y="1"/>
                  </a:lnTo>
                  <a:lnTo>
                    <a:pt x="6771" y="50"/>
                  </a:lnTo>
                  <a:lnTo>
                    <a:pt x="6406" y="98"/>
                  </a:lnTo>
                  <a:lnTo>
                    <a:pt x="6041" y="147"/>
                  </a:lnTo>
                  <a:lnTo>
                    <a:pt x="5675" y="244"/>
                  </a:lnTo>
                  <a:lnTo>
                    <a:pt x="5310" y="342"/>
                  </a:lnTo>
                  <a:lnTo>
                    <a:pt x="4969" y="464"/>
                  </a:lnTo>
                  <a:lnTo>
                    <a:pt x="4628" y="585"/>
                  </a:lnTo>
                  <a:lnTo>
                    <a:pt x="4287" y="731"/>
                  </a:lnTo>
                  <a:lnTo>
                    <a:pt x="3970" y="902"/>
                  </a:lnTo>
                  <a:lnTo>
                    <a:pt x="3654" y="1097"/>
                  </a:lnTo>
                  <a:lnTo>
                    <a:pt x="3337" y="1292"/>
                  </a:lnTo>
                  <a:lnTo>
                    <a:pt x="3045" y="1486"/>
                  </a:lnTo>
                  <a:lnTo>
                    <a:pt x="2753" y="1730"/>
                  </a:lnTo>
                  <a:lnTo>
                    <a:pt x="2485" y="1949"/>
                  </a:lnTo>
                  <a:lnTo>
                    <a:pt x="2217" y="2217"/>
                  </a:lnTo>
                  <a:lnTo>
                    <a:pt x="1973" y="2461"/>
                  </a:lnTo>
                  <a:lnTo>
                    <a:pt x="1730" y="2753"/>
                  </a:lnTo>
                  <a:lnTo>
                    <a:pt x="1510" y="3021"/>
                  </a:lnTo>
                  <a:lnTo>
                    <a:pt x="1291" y="3313"/>
                  </a:lnTo>
                  <a:lnTo>
                    <a:pt x="1096" y="3630"/>
                  </a:lnTo>
                  <a:lnTo>
                    <a:pt x="926" y="3946"/>
                  </a:lnTo>
                  <a:lnTo>
                    <a:pt x="755" y="4263"/>
                  </a:lnTo>
                  <a:lnTo>
                    <a:pt x="609" y="4604"/>
                  </a:lnTo>
                  <a:lnTo>
                    <a:pt x="463" y="4945"/>
                  </a:lnTo>
                  <a:lnTo>
                    <a:pt x="341" y="5286"/>
                  </a:lnTo>
                  <a:lnTo>
                    <a:pt x="244" y="5651"/>
                  </a:lnTo>
                  <a:lnTo>
                    <a:pt x="171" y="6016"/>
                  </a:lnTo>
                  <a:lnTo>
                    <a:pt x="98" y="6382"/>
                  </a:lnTo>
                  <a:lnTo>
                    <a:pt x="49" y="6771"/>
                  </a:lnTo>
                  <a:lnTo>
                    <a:pt x="25" y="7137"/>
                  </a:lnTo>
                  <a:lnTo>
                    <a:pt x="0" y="7526"/>
                  </a:lnTo>
                  <a:lnTo>
                    <a:pt x="0" y="7526"/>
                  </a:lnTo>
                  <a:lnTo>
                    <a:pt x="25" y="7916"/>
                  </a:lnTo>
                  <a:lnTo>
                    <a:pt x="49" y="8306"/>
                  </a:lnTo>
                  <a:lnTo>
                    <a:pt x="98" y="8671"/>
                  </a:lnTo>
                  <a:lnTo>
                    <a:pt x="171" y="9061"/>
                  </a:lnTo>
                  <a:lnTo>
                    <a:pt x="244" y="9426"/>
                  </a:lnTo>
                  <a:lnTo>
                    <a:pt x="341" y="9767"/>
                  </a:lnTo>
                  <a:lnTo>
                    <a:pt x="463" y="10132"/>
                  </a:lnTo>
                  <a:lnTo>
                    <a:pt x="609" y="10473"/>
                  </a:lnTo>
                  <a:lnTo>
                    <a:pt x="755" y="10790"/>
                  </a:lnTo>
                  <a:lnTo>
                    <a:pt x="926" y="11131"/>
                  </a:lnTo>
                  <a:lnTo>
                    <a:pt x="1096" y="11448"/>
                  </a:lnTo>
                  <a:lnTo>
                    <a:pt x="1291" y="11740"/>
                  </a:lnTo>
                  <a:lnTo>
                    <a:pt x="1510" y="12032"/>
                  </a:lnTo>
                  <a:lnTo>
                    <a:pt x="1730" y="12324"/>
                  </a:lnTo>
                  <a:lnTo>
                    <a:pt x="1973" y="12592"/>
                  </a:lnTo>
                  <a:lnTo>
                    <a:pt x="2217" y="12860"/>
                  </a:lnTo>
                  <a:lnTo>
                    <a:pt x="2485" y="13104"/>
                  </a:lnTo>
                  <a:lnTo>
                    <a:pt x="2753" y="13347"/>
                  </a:lnTo>
                  <a:lnTo>
                    <a:pt x="3045" y="13567"/>
                  </a:lnTo>
                  <a:lnTo>
                    <a:pt x="3337" y="13786"/>
                  </a:lnTo>
                  <a:lnTo>
                    <a:pt x="3654" y="13981"/>
                  </a:lnTo>
                  <a:lnTo>
                    <a:pt x="3970" y="14151"/>
                  </a:lnTo>
                  <a:lnTo>
                    <a:pt x="4287" y="14322"/>
                  </a:lnTo>
                  <a:lnTo>
                    <a:pt x="4628" y="14468"/>
                  </a:lnTo>
                  <a:lnTo>
                    <a:pt x="4969" y="14614"/>
                  </a:lnTo>
                  <a:lnTo>
                    <a:pt x="5310" y="14736"/>
                  </a:lnTo>
                  <a:lnTo>
                    <a:pt x="5675" y="14833"/>
                  </a:lnTo>
                  <a:lnTo>
                    <a:pt x="6041" y="14906"/>
                  </a:lnTo>
                  <a:lnTo>
                    <a:pt x="6406" y="14979"/>
                  </a:lnTo>
                  <a:lnTo>
                    <a:pt x="6771" y="15028"/>
                  </a:lnTo>
                  <a:lnTo>
                    <a:pt x="7161" y="15052"/>
                  </a:lnTo>
                  <a:lnTo>
                    <a:pt x="7551" y="15077"/>
                  </a:lnTo>
                  <a:lnTo>
                    <a:pt x="7551" y="15077"/>
                  </a:lnTo>
                  <a:lnTo>
                    <a:pt x="7940" y="15052"/>
                  </a:lnTo>
                  <a:lnTo>
                    <a:pt x="8306" y="15028"/>
                  </a:lnTo>
                  <a:lnTo>
                    <a:pt x="8695" y="14979"/>
                  </a:lnTo>
                  <a:lnTo>
                    <a:pt x="9061" y="14906"/>
                  </a:lnTo>
                  <a:lnTo>
                    <a:pt x="9426" y="14833"/>
                  </a:lnTo>
                  <a:lnTo>
                    <a:pt x="9791" y="14736"/>
                  </a:lnTo>
                  <a:lnTo>
                    <a:pt x="10132" y="14614"/>
                  </a:lnTo>
                  <a:lnTo>
                    <a:pt x="10473" y="14468"/>
                  </a:lnTo>
                  <a:lnTo>
                    <a:pt x="10814" y="14322"/>
                  </a:lnTo>
                  <a:lnTo>
                    <a:pt x="11131" y="14151"/>
                  </a:lnTo>
                  <a:lnTo>
                    <a:pt x="11447" y="13981"/>
                  </a:lnTo>
                  <a:lnTo>
                    <a:pt x="11764" y="13786"/>
                  </a:lnTo>
                  <a:lnTo>
                    <a:pt x="12056" y="13567"/>
                  </a:lnTo>
                  <a:lnTo>
                    <a:pt x="12348" y="13347"/>
                  </a:lnTo>
                  <a:lnTo>
                    <a:pt x="12616" y="13104"/>
                  </a:lnTo>
                  <a:lnTo>
                    <a:pt x="12884" y="12860"/>
                  </a:lnTo>
                  <a:lnTo>
                    <a:pt x="13128" y="12592"/>
                  </a:lnTo>
                  <a:lnTo>
                    <a:pt x="13371" y="12324"/>
                  </a:lnTo>
                  <a:lnTo>
                    <a:pt x="13591" y="12032"/>
                  </a:lnTo>
                  <a:lnTo>
                    <a:pt x="13785" y="11740"/>
                  </a:lnTo>
                  <a:lnTo>
                    <a:pt x="13980" y="11448"/>
                  </a:lnTo>
                  <a:lnTo>
                    <a:pt x="14175" y="11131"/>
                  </a:lnTo>
                  <a:lnTo>
                    <a:pt x="14346" y="10790"/>
                  </a:lnTo>
                  <a:lnTo>
                    <a:pt x="14492" y="10473"/>
                  </a:lnTo>
                  <a:lnTo>
                    <a:pt x="14613" y="10132"/>
                  </a:lnTo>
                  <a:lnTo>
                    <a:pt x="14735" y="9767"/>
                  </a:lnTo>
                  <a:lnTo>
                    <a:pt x="14857" y="9426"/>
                  </a:lnTo>
                  <a:lnTo>
                    <a:pt x="14930" y="9061"/>
                  </a:lnTo>
                  <a:lnTo>
                    <a:pt x="15003" y="8671"/>
                  </a:lnTo>
                  <a:lnTo>
                    <a:pt x="15052" y="8306"/>
                  </a:lnTo>
                  <a:lnTo>
                    <a:pt x="15076" y="7916"/>
                  </a:lnTo>
                  <a:lnTo>
                    <a:pt x="15076" y="7526"/>
                  </a:lnTo>
                  <a:lnTo>
                    <a:pt x="15076" y="7526"/>
                  </a:lnTo>
                  <a:lnTo>
                    <a:pt x="15052" y="6918"/>
                  </a:lnTo>
                  <a:lnTo>
                    <a:pt x="14979" y="6309"/>
                  </a:lnTo>
                  <a:lnTo>
                    <a:pt x="14857" y="5724"/>
                  </a:lnTo>
                  <a:lnTo>
                    <a:pt x="14687" y="5164"/>
                  </a:lnTo>
                  <a:lnTo>
                    <a:pt x="14492" y="4604"/>
                  </a:lnTo>
                  <a:lnTo>
                    <a:pt x="14248" y="4068"/>
                  </a:lnTo>
                  <a:lnTo>
                    <a:pt x="13956" y="3581"/>
                  </a:lnTo>
                  <a:lnTo>
                    <a:pt x="13615" y="3094"/>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solidFill>
                  <a:schemeClr val="accent2"/>
                </a:solidFill>
              </a:endParaRPr>
            </a:p>
          </p:txBody>
        </p:sp>
        <p:sp>
          <p:nvSpPr>
            <p:cNvPr id="31" name="Shape 633">
              <a:extLst>
                <a:ext uri="{FF2B5EF4-FFF2-40B4-BE49-F238E27FC236}">
                  <a16:creationId xmlns:a16="http://schemas.microsoft.com/office/drawing/2014/main" id="{A7E0F7CD-81DA-4CE7-AFE9-AFC01237AB36}"/>
                </a:ext>
              </a:extLst>
            </p:cNvPr>
            <p:cNvSpPr/>
            <p:nvPr/>
          </p:nvSpPr>
          <p:spPr>
            <a:xfrm>
              <a:off x="6009825" y="1727425"/>
              <a:ext cx="279500" cy="279500"/>
            </a:xfrm>
            <a:custGeom>
              <a:avLst/>
              <a:gdLst/>
              <a:ahLst/>
              <a:cxnLst/>
              <a:rect l="0" t="0" r="0" b="0"/>
              <a:pathLst>
                <a:path w="11180" h="11180" fill="none" extrusionOk="0">
                  <a:moveTo>
                    <a:pt x="10181" y="2387"/>
                  </a:moveTo>
                  <a:lnTo>
                    <a:pt x="10181" y="2387"/>
                  </a:lnTo>
                  <a:lnTo>
                    <a:pt x="10400" y="2728"/>
                  </a:lnTo>
                  <a:lnTo>
                    <a:pt x="10595" y="3093"/>
                  </a:lnTo>
                  <a:lnTo>
                    <a:pt x="10766" y="3483"/>
                  </a:lnTo>
                  <a:lnTo>
                    <a:pt x="10912" y="3873"/>
                  </a:lnTo>
                  <a:lnTo>
                    <a:pt x="11034" y="4287"/>
                  </a:lnTo>
                  <a:lnTo>
                    <a:pt x="11107" y="4701"/>
                  </a:lnTo>
                  <a:lnTo>
                    <a:pt x="11180" y="5139"/>
                  </a:lnTo>
                  <a:lnTo>
                    <a:pt x="11180" y="5577"/>
                  </a:lnTo>
                  <a:lnTo>
                    <a:pt x="11180" y="5577"/>
                  </a:lnTo>
                  <a:lnTo>
                    <a:pt x="11155" y="6162"/>
                  </a:lnTo>
                  <a:lnTo>
                    <a:pt x="11082" y="6722"/>
                  </a:lnTo>
                  <a:lnTo>
                    <a:pt x="10936" y="7234"/>
                  </a:lnTo>
                  <a:lnTo>
                    <a:pt x="10741" y="7769"/>
                  </a:lnTo>
                  <a:lnTo>
                    <a:pt x="10522" y="8257"/>
                  </a:lnTo>
                  <a:lnTo>
                    <a:pt x="10230" y="8695"/>
                  </a:lnTo>
                  <a:lnTo>
                    <a:pt x="9913" y="9133"/>
                  </a:lnTo>
                  <a:lnTo>
                    <a:pt x="9548" y="9523"/>
                  </a:lnTo>
                  <a:lnTo>
                    <a:pt x="9158" y="9888"/>
                  </a:lnTo>
                  <a:lnTo>
                    <a:pt x="8720" y="10205"/>
                  </a:lnTo>
                  <a:lnTo>
                    <a:pt x="8257" y="10497"/>
                  </a:lnTo>
                  <a:lnTo>
                    <a:pt x="7770" y="10741"/>
                  </a:lnTo>
                  <a:lnTo>
                    <a:pt x="7259" y="10911"/>
                  </a:lnTo>
                  <a:lnTo>
                    <a:pt x="6723" y="11057"/>
                  </a:lnTo>
                  <a:lnTo>
                    <a:pt x="6163" y="11155"/>
                  </a:lnTo>
                  <a:lnTo>
                    <a:pt x="5603" y="11179"/>
                  </a:lnTo>
                  <a:lnTo>
                    <a:pt x="5603" y="11179"/>
                  </a:lnTo>
                  <a:lnTo>
                    <a:pt x="5018" y="11155"/>
                  </a:lnTo>
                  <a:lnTo>
                    <a:pt x="4482" y="11057"/>
                  </a:lnTo>
                  <a:lnTo>
                    <a:pt x="3946" y="10911"/>
                  </a:lnTo>
                  <a:lnTo>
                    <a:pt x="3435" y="10741"/>
                  </a:lnTo>
                  <a:lnTo>
                    <a:pt x="2948" y="10497"/>
                  </a:lnTo>
                  <a:lnTo>
                    <a:pt x="2485" y="10205"/>
                  </a:lnTo>
                  <a:lnTo>
                    <a:pt x="2047" y="9888"/>
                  </a:lnTo>
                  <a:lnTo>
                    <a:pt x="1657" y="9523"/>
                  </a:lnTo>
                  <a:lnTo>
                    <a:pt x="1292" y="9133"/>
                  </a:lnTo>
                  <a:lnTo>
                    <a:pt x="975" y="8695"/>
                  </a:lnTo>
                  <a:lnTo>
                    <a:pt x="683" y="8257"/>
                  </a:lnTo>
                  <a:lnTo>
                    <a:pt x="464" y="7769"/>
                  </a:lnTo>
                  <a:lnTo>
                    <a:pt x="269" y="7234"/>
                  </a:lnTo>
                  <a:lnTo>
                    <a:pt x="123" y="6722"/>
                  </a:lnTo>
                  <a:lnTo>
                    <a:pt x="50" y="6162"/>
                  </a:lnTo>
                  <a:lnTo>
                    <a:pt x="1" y="5577"/>
                  </a:lnTo>
                  <a:lnTo>
                    <a:pt x="1" y="5577"/>
                  </a:lnTo>
                  <a:lnTo>
                    <a:pt x="50" y="5017"/>
                  </a:lnTo>
                  <a:lnTo>
                    <a:pt x="123" y="4457"/>
                  </a:lnTo>
                  <a:lnTo>
                    <a:pt x="269" y="3921"/>
                  </a:lnTo>
                  <a:lnTo>
                    <a:pt x="464" y="3410"/>
                  </a:lnTo>
                  <a:lnTo>
                    <a:pt x="683" y="2923"/>
                  </a:lnTo>
                  <a:lnTo>
                    <a:pt x="975" y="2460"/>
                  </a:lnTo>
                  <a:lnTo>
                    <a:pt x="1292" y="2046"/>
                  </a:lnTo>
                  <a:lnTo>
                    <a:pt x="1657" y="1632"/>
                  </a:lnTo>
                  <a:lnTo>
                    <a:pt x="2047" y="1267"/>
                  </a:lnTo>
                  <a:lnTo>
                    <a:pt x="2485" y="950"/>
                  </a:lnTo>
                  <a:lnTo>
                    <a:pt x="2948" y="682"/>
                  </a:lnTo>
                  <a:lnTo>
                    <a:pt x="3435" y="439"/>
                  </a:lnTo>
                  <a:lnTo>
                    <a:pt x="3946" y="244"/>
                  </a:lnTo>
                  <a:lnTo>
                    <a:pt x="4482" y="122"/>
                  </a:lnTo>
                  <a:lnTo>
                    <a:pt x="5018" y="25"/>
                  </a:lnTo>
                  <a:lnTo>
                    <a:pt x="5603" y="0"/>
                  </a:lnTo>
                  <a:lnTo>
                    <a:pt x="5603" y="0"/>
                  </a:lnTo>
                  <a:lnTo>
                    <a:pt x="6041" y="25"/>
                  </a:lnTo>
                  <a:lnTo>
                    <a:pt x="6479" y="73"/>
                  </a:lnTo>
                  <a:lnTo>
                    <a:pt x="6893" y="146"/>
                  </a:lnTo>
                  <a:lnTo>
                    <a:pt x="7307" y="268"/>
                  </a:lnTo>
                  <a:lnTo>
                    <a:pt x="7697" y="414"/>
                  </a:lnTo>
                  <a:lnTo>
                    <a:pt x="8087" y="585"/>
                  </a:lnTo>
                  <a:lnTo>
                    <a:pt x="8452" y="780"/>
                  </a:lnTo>
                  <a:lnTo>
                    <a:pt x="8793" y="999"/>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dirty="0">
                <a:solidFill>
                  <a:schemeClr val="accent2"/>
                </a:solidFill>
              </a:endParaRPr>
            </a:p>
          </p:txBody>
        </p:sp>
        <p:sp>
          <p:nvSpPr>
            <p:cNvPr id="32" name="Shape 634">
              <a:extLst>
                <a:ext uri="{FF2B5EF4-FFF2-40B4-BE49-F238E27FC236}">
                  <a16:creationId xmlns:a16="http://schemas.microsoft.com/office/drawing/2014/main" id="{8C63DF95-20CA-45C3-B9C8-3978774FAE2C}"/>
                </a:ext>
              </a:extLst>
            </p:cNvPr>
            <p:cNvSpPr/>
            <p:nvPr/>
          </p:nvSpPr>
          <p:spPr>
            <a:xfrm>
              <a:off x="6107250" y="1824850"/>
              <a:ext cx="84650" cy="84650"/>
            </a:xfrm>
            <a:custGeom>
              <a:avLst/>
              <a:gdLst/>
              <a:ahLst/>
              <a:cxnLst/>
              <a:rect l="0" t="0" r="0" b="0"/>
              <a:pathLst>
                <a:path w="3386" h="3386" fill="none" extrusionOk="0">
                  <a:moveTo>
                    <a:pt x="3362" y="1388"/>
                  </a:moveTo>
                  <a:lnTo>
                    <a:pt x="3362" y="1388"/>
                  </a:lnTo>
                  <a:lnTo>
                    <a:pt x="3386" y="1680"/>
                  </a:lnTo>
                  <a:lnTo>
                    <a:pt x="3386" y="1680"/>
                  </a:lnTo>
                  <a:lnTo>
                    <a:pt x="3386" y="1851"/>
                  </a:lnTo>
                  <a:lnTo>
                    <a:pt x="3362" y="2021"/>
                  </a:lnTo>
                  <a:lnTo>
                    <a:pt x="3313" y="2192"/>
                  </a:lnTo>
                  <a:lnTo>
                    <a:pt x="3264" y="2338"/>
                  </a:lnTo>
                  <a:lnTo>
                    <a:pt x="3191" y="2484"/>
                  </a:lnTo>
                  <a:lnTo>
                    <a:pt x="3118" y="2630"/>
                  </a:lnTo>
                  <a:lnTo>
                    <a:pt x="3021" y="2776"/>
                  </a:lnTo>
                  <a:lnTo>
                    <a:pt x="2899" y="2898"/>
                  </a:lnTo>
                  <a:lnTo>
                    <a:pt x="2777" y="2996"/>
                  </a:lnTo>
                  <a:lnTo>
                    <a:pt x="2655" y="3093"/>
                  </a:lnTo>
                  <a:lnTo>
                    <a:pt x="2509" y="3191"/>
                  </a:lnTo>
                  <a:lnTo>
                    <a:pt x="2363" y="3239"/>
                  </a:lnTo>
                  <a:lnTo>
                    <a:pt x="2217" y="3312"/>
                  </a:lnTo>
                  <a:lnTo>
                    <a:pt x="2046" y="3337"/>
                  </a:lnTo>
                  <a:lnTo>
                    <a:pt x="1876" y="3385"/>
                  </a:lnTo>
                  <a:lnTo>
                    <a:pt x="1706" y="3385"/>
                  </a:lnTo>
                  <a:lnTo>
                    <a:pt x="1706" y="3385"/>
                  </a:lnTo>
                  <a:lnTo>
                    <a:pt x="1535" y="3385"/>
                  </a:lnTo>
                  <a:lnTo>
                    <a:pt x="1365" y="3337"/>
                  </a:lnTo>
                  <a:lnTo>
                    <a:pt x="1194" y="3312"/>
                  </a:lnTo>
                  <a:lnTo>
                    <a:pt x="1048" y="3239"/>
                  </a:lnTo>
                  <a:lnTo>
                    <a:pt x="902" y="3191"/>
                  </a:lnTo>
                  <a:lnTo>
                    <a:pt x="756" y="3093"/>
                  </a:lnTo>
                  <a:lnTo>
                    <a:pt x="634" y="2996"/>
                  </a:lnTo>
                  <a:lnTo>
                    <a:pt x="512" y="2898"/>
                  </a:lnTo>
                  <a:lnTo>
                    <a:pt x="390" y="2776"/>
                  </a:lnTo>
                  <a:lnTo>
                    <a:pt x="293" y="2630"/>
                  </a:lnTo>
                  <a:lnTo>
                    <a:pt x="220" y="2484"/>
                  </a:lnTo>
                  <a:lnTo>
                    <a:pt x="147" y="2338"/>
                  </a:lnTo>
                  <a:lnTo>
                    <a:pt x="74" y="2192"/>
                  </a:lnTo>
                  <a:lnTo>
                    <a:pt x="49" y="2021"/>
                  </a:lnTo>
                  <a:lnTo>
                    <a:pt x="25" y="1851"/>
                  </a:lnTo>
                  <a:lnTo>
                    <a:pt x="1" y="1680"/>
                  </a:lnTo>
                  <a:lnTo>
                    <a:pt x="1" y="1680"/>
                  </a:lnTo>
                  <a:lnTo>
                    <a:pt x="25" y="1510"/>
                  </a:lnTo>
                  <a:lnTo>
                    <a:pt x="49" y="1340"/>
                  </a:lnTo>
                  <a:lnTo>
                    <a:pt x="74" y="1193"/>
                  </a:lnTo>
                  <a:lnTo>
                    <a:pt x="147" y="1023"/>
                  </a:lnTo>
                  <a:lnTo>
                    <a:pt x="220" y="877"/>
                  </a:lnTo>
                  <a:lnTo>
                    <a:pt x="293" y="731"/>
                  </a:lnTo>
                  <a:lnTo>
                    <a:pt x="390" y="609"/>
                  </a:lnTo>
                  <a:lnTo>
                    <a:pt x="512" y="487"/>
                  </a:lnTo>
                  <a:lnTo>
                    <a:pt x="634" y="390"/>
                  </a:lnTo>
                  <a:lnTo>
                    <a:pt x="756" y="292"/>
                  </a:lnTo>
                  <a:lnTo>
                    <a:pt x="902" y="195"/>
                  </a:lnTo>
                  <a:lnTo>
                    <a:pt x="1048" y="122"/>
                  </a:lnTo>
                  <a:lnTo>
                    <a:pt x="1194" y="73"/>
                  </a:lnTo>
                  <a:lnTo>
                    <a:pt x="1365" y="24"/>
                  </a:lnTo>
                  <a:lnTo>
                    <a:pt x="1535" y="0"/>
                  </a:lnTo>
                  <a:lnTo>
                    <a:pt x="1706" y="0"/>
                  </a:lnTo>
                  <a:lnTo>
                    <a:pt x="1706" y="0"/>
                  </a:lnTo>
                  <a:lnTo>
                    <a:pt x="1998" y="24"/>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solidFill>
                  <a:schemeClr val="accent2"/>
                </a:solidFill>
              </a:endParaRPr>
            </a:p>
          </p:txBody>
        </p:sp>
        <p:sp>
          <p:nvSpPr>
            <p:cNvPr id="33" name="Shape 635">
              <a:extLst>
                <a:ext uri="{FF2B5EF4-FFF2-40B4-BE49-F238E27FC236}">
                  <a16:creationId xmlns:a16="http://schemas.microsoft.com/office/drawing/2014/main" id="{BC2F4953-4B4C-4B90-BBBA-EE9C42DB550B}"/>
                </a:ext>
              </a:extLst>
            </p:cNvPr>
            <p:cNvSpPr/>
            <p:nvPr/>
          </p:nvSpPr>
          <p:spPr>
            <a:xfrm>
              <a:off x="6058550" y="1776125"/>
              <a:ext cx="182075" cy="182075"/>
            </a:xfrm>
            <a:custGeom>
              <a:avLst/>
              <a:gdLst/>
              <a:ahLst/>
              <a:cxnLst/>
              <a:rect l="0" t="0" r="0" b="0"/>
              <a:pathLst>
                <a:path w="7283" h="7283" fill="none" extrusionOk="0">
                  <a:moveTo>
                    <a:pt x="5431" y="463"/>
                  </a:moveTo>
                  <a:lnTo>
                    <a:pt x="5431" y="463"/>
                  </a:lnTo>
                  <a:lnTo>
                    <a:pt x="5042" y="269"/>
                  </a:lnTo>
                  <a:lnTo>
                    <a:pt x="4823" y="195"/>
                  </a:lnTo>
                  <a:lnTo>
                    <a:pt x="4603" y="122"/>
                  </a:lnTo>
                  <a:lnTo>
                    <a:pt x="4360" y="74"/>
                  </a:lnTo>
                  <a:lnTo>
                    <a:pt x="4141" y="25"/>
                  </a:lnTo>
                  <a:lnTo>
                    <a:pt x="3897" y="1"/>
                  </a:lnTo>
                  <a:lnTo>
                    <a:pt x="3654" y="1"/>
                  </a:lnTo>
                  <a:lnTo>
                    <a:pt x="3654" y="1"/>
                  </a:lnTo>
                  <a:lnTo>
                    <a:pt x="3288" y="25"/>
                  </a:lnTo>
                  <a:lnTo>
                    <a:pt x="2923" y="74"/>
                  </a:lnTo>
                  <a:lnTo>
                    <a:pt x="2558" y="147"/>
                  </a:lnTo>
                  <a:lnTo>
                    <a:pt x="2241" y="293"/>
                  </a:lnTo>
                  <a:lnTo>
                    <a:pt x="1924" y="439"/>
                  </a:lnTo>
                  <a:lnTo>
                    <a:pt x="1608" y="609"/>
                  </a:lnTo>
                  <a:lnTo>
                    <a:pt x="1340" y="829"/>
                  </a:lnTo>
                  <a:lnTo>
                    <a:pt x="1072" y="1072"/>
                  </a:lnTo>
                  <a:lnTo>
                    <a:pt x="828" y="1316"/>
                  </a:lnTo>
                  <a:lnTo>
                    <a:pt x="633" y="1608"/>
                  </a:lnTo>
                  <a:lnTo>
                    <a:pt x="439" y="1900"/>
                  </a:lnTo>
                  <a:lnTo>
                    <a:pt x="293" y="2217"/>
                  </a:lnTo>
                  <a:lnTo>
                    <a:pt x="171" y="2558"/>
                  </a:lnTo>
                  <a:lnTo>
                    <a:pt x="73" y="2899"/>
                  </a:lnTo>
                  <a:lnTo>
                    <a:pt x="25" y="3264"/>
                  </a:lnTo>
                  <a:lnTo>
                    <a:pt x="0" y="3629"/>
                  </a:lnTo>
                  <a:lnTo>
                    <a:pt x="0" y="3629"/>
                  </a:lnTo>
                  <a:lnTo>
                    <a:pt x="25" y="4019"/>
                  </a:lnTo>
                  <a:lnTo>
                    <a:pt x="73" y="4360"/>
                  </a:lnTo>
                  <a:lnTo>
                    <a:pt x="171" y="4725"/>
                  </a:lnTo>
                  <a:lnTo>
                    <a:pt x="293" y="5066"/>
                  </a:lnTo>
                  <a:lnTo>
                    <a:pt x="439" y="5383"/>
                  </a:lnTo>
                  <a:lnTo>
                    <a:pt x="633" y="5675"/>
                  </a:lnTo>
                  <a:lnTo>
                    <a:pt x="828" y="5943"/>
                  </a:lnTo>
                  <a:lnTo>
                    <a:pt x="1072" y="6211"/>
                  </a:lnTo>
                  <a:lnTo>
                    <a:pt x="1340" y="6455"/>
                  </a:lnTo>
                  <a:lnTo>
                    <a:pt x="1608" y="6650"/>
                  </a:lnTo>
                  <a:lnTo>
                    <a:pt x="1924" y="6844"/>
                  </a:lnTo>
                  <a:lnTo>
                    <a:pt x="2241" y="6990"/>
                  </a:lnTo>
                  <a:lnTo>
                    <a:pt x="2558" y="7112"/>
                  </a:lnTo>
                  <a:lnTo>
                    <a:pt x="2923" y="7210"/>
                  </a:lnTo>
                  <a:lnTo>
                    <a:pt x="3288" y="7258"/>
                  </a:lnTo>
                  <a:lnTo>
                    <a:pt x="3654" y="7283"/>
                  </a:lnTo>
                  <a:lnTo>
                    <a:pt x="3654" y="7283"/>
                  </a:lnTo>
                  <a:lnTo>
                    <a:pt x="4019" y="7258"/>
                  </a:lnTo>
                  <a:lnTo>
                    <a:pt x="4384" y="7210"/>
                  </a:lnTo>
                  <a:lnTo>
                    <a:pt x="4725" y="7112"/>
                  </a:lnTo>
                  <a:lnTo>
                    <a:pt x="5066" y="6990"/>
                  </a:lnTo>
                  <a:lnTo>
                    <a:pt x="5383" y="6844"/>
                  </a:lnTo>
                  <a:lnTo>
                    <a:pt x="5675" y="6650"/>
                  </a:lnTo>
                  <a:lnTo>
                    <a:pt x="5967" y="6455"/>
                  </a:lnTo>
                  <a:lnTo>
                    <a:pt x="6235" y="6211"/>
                  </a:lnTo>
                  <a:lnTo>
                    <a:pt x="6454" y="5943"/>
                  </a:lnTo>
                  <a:lnTo>
                    <a:pt x="6674" y="5675"/>
                  </a:lnTo>
                  <a:lnTo>
                    <a:pt x="6844" y="5383"/>
                  </a:lnTo>
                  <a:lnTo>
                    <a:pt x="7014" y="5066"/>
                  </a:lnTo>
                  <a:lnTo>
                    <a:pt x="7136" y="4725"/>
                  </a:lnTo>
                  <a:lnTo>
                    <a:pt x="7209" y="4360"/>
                  </a:lnTo>
                  <a:lnTo>
                    <a:pt x="7282" y="4019"/>
                  </a:lnTo>
                  <a:lnTo>
                    <a:pt x="7282" y="3629"/>
                  </a:lnTo>
                  <a:lnTo>
                    <a:pt x="7282" y="3629"/>
                  </a:lnTo>
                  <a:lnTo>
                    <a:pt x="7282" y="3386"/>
                  </a:lnTo>
                  <a:lnTo>
                    <a:pt x="7258" y="3167"/>
                  </a:lnTo>
                  <a:lnTo>
                    <a:pt x="7234" y="2923"/>
                  </a:lnTo>
                  <a:lnTo>
                    <a:pt x="7161" y="2704"/>
                  </a:lnTo>
                  <a:lnTo>
                    <a:pt x="7112" y="2485"/>
                  </a:lnTo>
                  <a:lnTo>
                    <a:pt x="7014" y="2266"/>
                  </a:lnTo>
                  <a:lnTo>
                    <a:pt x="6820" y="1852"/>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solidFill>
                  <a:schemeClr val="accent2"/>
                </a:solidFill>
              </a:endParaRPr>
            </a:p>
          </p:txBody>
        </p:sp>
        <p:sp>
          <p:nvSpPr>
            <p:cNvPr id="34" name="Shape 636">
              <a:extLst>
                <a:ext uri="{FF2B5EF4-FFF2-40B4-BE49-F238E27FC236}">
                  <a16:creationId xmlns:a16="http://schemas.microsoft.com/office/drawing/2014/main" id="{B909C533-5819-46B5-9B5D-EE88750598EE}"/>
                </a:ext>
              </a:extLst>
            </p:cNvPr>
            <p:cNvSpPr/>
            <p:nvPr/>
          </p:nvSpPr>
          <p:spPr>
            <a:xfrm>
              <a:off x="5971475" y="2001400"/>
              <a:ext cx="74925" cy="70675"/>
            </a:xfrm>
            <a:custGeom>
              <a:avLst/>
              <a:gdLst/>
              <a:ahLst/>
              <a:cxnLst/>
              <a:rect l="0" t="0" r="0" b="0"/>
              <a:pathLst>
                <a:path w="2997" h="2827" fill="none" extrusionOk="0">
                  <a:moveTo>
                    <a:pt x="1462" y="1"/>
                  </a:moveTo>
                  <a:lnTo>
                    <a:pt x="293" y="1170"/>
                  </a:lnTo>
                  <a:lnTo>
                    <a:pt x="293" y="1170"/>
                  </a:lnTo>
                  <a:lnTo>
                    <a:pt x="171" y="1316"/>
                  </a:lnTo>
                  <a:lnTo>
                    <a:pt x="74" y="1487"/>
                  </a:lnTo>
                  <a:lnTo>
                    <a:pt x="25" y="1657"/>
                  </a:lnTo>
                  <a:lnTo>
                    <a:pt x="1" y="1852"/>
                  </a:lnTo>
                  <a:lnTo>
                    <a:pt x="25" y="2047"/>
                  </a:lnTo>
                  <a:lnTo>
                    <a:pt x="74" y="2217"/>
                  </a:lnTo>
                  <a:lnTo>
                    <a:pt x="171" y="2388"/>
                  </a:lnTo>
                  <a:lnTo>
                    <a:pt x="293" y="2534"/>
                  </a:lnTo>
                  <a:lnTo>
                    <a:pt x="293" y="2534"/>
                  </a:lnTo>
                  <a:lnTo>
                    <a:pt x="439" y="2656"/>
                  </a:lnTo>
                  <a:lnTo>
                    <a:pt x="609" y="2753"/>
                  </a:lnTo>
                  <a:lnTo>
                    <a:pt x="804" y="2802"/>
                  </a:lnTo>
                  <a:lnTo>
                    <a:pt x="975" y="2826"/>
                  </a:lnTo>
                  <a:lnTo>
                    <a:pt x="975" y="2826"/>
                  </a:lnTo>
                  <a:lnTo>
                    <a:pt x="1170" y="2802"/>
                  </a:lnTo>
                  <a:lnTo>
                    <a:pt x="1340" y="2753"/>
                  </a:lnTo>
                  <a:lnTo>
                    <a:pt x="1511" y="2656"/>
                  </a:lnTo>
                  <a:lnTo>
                    <a:pt x="1681" y="2534"/>
                  </a:lnTo>
                  <a:lnTo>
                    <a:pt x="2850" y="1365"/>
                  </a:lnTo>
                  <a:lnTo>
                    <a:pt x="2850" y="1365"/>
                  </a:lnTo>
                  <a:lnTo>
                    <a:pt x="2996" y="1194"/>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solidFill>
                  <a:schemeClr val="accent2"/>
                </a:solidFill>
              </a:endParaRPr>
            </a:p>
          </p:txBody>
        </p:sp>
        <p:sp>
          <p:nvSpPr>
            <p:cNvPr id="35" name="Shape 637">
              <a:extLst>
                <a:ext uri="{FF2B5EF4-FFF2-40B4-BE49-F238E27FC236}">
                  <a16:creationId xmlns:a16="http://schemas.microsoft.com/office/drawing/2014/main" id="{B8E44603-02C8-45C3-AFCF-46EBC9134B2A}"/>
                </a:ext>
              </a:extLst>
            </p:cNvPr>
            <p:cNvSpPr/>
            <p:nvPr/>
          </p:nvSpPr>
          <p:spPr>
            <a:xfrm>
              <a:off x="6253375" y="2001400"/>
              <a:ext cx="74325" cy="70675"/>
            </a:xfrm>
            <a:custGeom>
              <a:avLst/>
              <a:gdLst/>
              <a:ahLst/>
              <a:cxnLst/>
              <a:rect l="0" t="0" r="0" b="0"/>
              <a:pathLst>
                <a:path w="2973" h="2827" fill="none" extrusionOk="0">
                  <a:moveTo>
                    <a:pt x="1" y="1194"/>
                  </a:moveTo>
                  <a:lnTo>
                    <a:pt x="1" y="1194"/>
                  </a:lnTo>
                  <a:lnTo>
                    <a:pt x="123" y="1365"/>
                  </a:lnTo>
                  <a:lnTo>
                    <a:pt x="1316" y="2534"/>
                  </a:lnTo>
                  <a:lnTo>
                    <a:pt x="1316" y="2534"/>
                  </a:lnTo>
                  <a:lnTo>
                    <a:pt x="1462" y="2656"/>
                  </a:lnTo>
                  <a:lnTo>
                    <a:pt x="1633" y="2753"/>
                  </a:lnTo>
                  <a:lnTo>
                    <a:pt x="1827" y="2802"/>
                  </a:lnTo>
                  <a:lnTo>
                    <a:pt x="1998" y="2826"/>
                  </a:lnTo>
                  <a:lnTo>
                    <a:pt x="1998" y="2826"/>
                  </a:lnTo>
                  <a:lnTo>
                    <a:pt x="2193" y="2802"/>
                  </a:lnTo>
                  <a:lnTo>
                    <a:pt x="2363" y="2753"/>
                  </a:lnTo>
                  <a:lnTo>
                    <a:pt x="2534" y="2656"/>
                  </a:lnTo>
                  <a:lnTo>
                    <a:pt x="2704" y="2534"/>
                  </a:lnTo>
                  <a:lnTo>
                    <a:pt x="2704" y="2534"/>
                  </a:lnTo>
                  <a:lnTo>
                    <a:pt x="2826" y="2388"/>
                  </a:lnTo>
                  <a:lnTo>
                    <a:pt x="2923" y="2217"/>
                  </a:lnTo>
                  <a:lnTo>
                    <a:pt x="2972" y="2047"/>
                  </a:lnTo>
                  <a:lnTo>
                    <a:pt x="2972" y="1852"/>
                  </a:lnTo>
                  <a:lnTo>
                    <a:pt x="2972" y="1657"/>
                  </a:lnTo>
                  <a:lnTo>
                    <a:pt x="2923" y="1487"/>
                  </a:lnTo>
                  <a:lnTo>
                    <a:pt x="2826" y="1316"/>
                  </a:lnTo>
                  <a:lnTo>
                    <a:pt x="2704" y="1170"/>
                  </a:lnTo>
                  <a:lnTo>
                    <a:pt x="1535" y="1"/>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solidFill>
                  <a:schemeClr val="accent2"/>
                </a:solidFill>
              </a:endParaRPr>
            </a:p>
          </p:txBody>
        </p:sp>
        <p:sp>
          <p:nvSpPr>
            <p:cNvPr id="36" name="Shape 638">
              <a:extLst>
                <a:ext uri="{FF2B5EF4-FFF2-40B4-BE49-F238E27FC236}">
                  <a16:creationId xmlns:a16="http://schemas.microsoft.com/office/drawing/2014/main" id="{F10FA17C-5DE5-44AB-81DB-C83C2A648EC9}"/>
                </a:ext>
              </a:extLst>
            </p:cNvPr>
            <p:cNvSpPr/>
            <p:nvPr/>
          </p:nvSpPr>
          <p:spPr>
            <a:xfrm>
              <a:off x="6137700" y="1623900"/>
              <a:ext cx="250875" cy="255150"/>
            </a:xfrm>
            <a:custGeom>
              <a:avLst/>
              <a:gdLst/>
              <a:ahLst/>
              <a:cxnLst/>
              <a:rect l="0" t="0" r="0" b="0"/>
              <a:pathLst>
                <a:path w="10035" h="10206" fill="none" extrusionOk="0">
                  <a:moveTo>
                    <a:pt x="9718" y="2412"/>
                  </a:moveTo>
                  <a:lnTo>
                    <a:pt x="8671" y="2217"/>
                  </a:lnTo>
                  <a:lnTo>
                    <a:pt x="9694" y="1194"/>
                  </a:lnTo>
                  <a:lnTo>
                    <a:pt x="9694" y="1194"/>
                  </a:lnTo>
                  <a:lnTo>
                    <a:pt x="9767" y="1121"/>
                  </a:lnTo>
                  <a:lnTo>
                    <a:pt x="9815" y="1024"/>
                  </a:lnTo>
                  <a:lnTo>
                    <a:pt x="9840" y="951"/>
                  </a:lnTo>
                  <a:lnTo>
                    <a:pt x="9840" y="853"/>
                  </a:lnTo>
                  <a:lnTo>
                    <a:pt x="9840" y="756"/>
                  </a:lnTo>
                  <a:lnTo>
                    <a:pt x="9815" y="658"/>
                  </a:lnTo>
                  <a:lnTo>
                    <a:pt x="9767" y="585"/>
                  </a:lnTo>
                  <a:lnTo>
                    <a:pt x="9694" y="512"/>
                  </a:lnTo>
                  <a:lnTo>
                    <a:pt x="9694" y="512"/>
                  </a:lnTo>
                  <a:lnTo>
                    <a:pt x="9621" y="439"/>
                  </a:lnTo>
                  <a:lnTo>
                    <a:pt x="9548" y="391"/>
                  </a:lnTo>
                  <a:lnTo>
                    <a:pt x="9450" y="366"/>
                  </a:lnTo>
                  <a:lnTo>
                    <a:pt x="9353" y="366"/>
                  </a:lnTo>
                  <a:lnTo>
                    <a:pt x="9255" y="366"/>
                  </a:lnTo>
                  <a:lnTo>
                    <a:pt x="9182" y="391"/>
                  </a:lnTo>
                  <a:lnTo>
                    <a:pt x="9085" y="439"/>
                  </a:lnTo>
                  <a:lnTo>
                    <a:pt x="9012" y="512"/>
                  </a:lnTo>
                  <a:lnTo>
                    <a:pt x="7867" y="1657"/>
                  </a:lnTo>
                  <a:lnTo>
                    <a:pt x="7867" y="1657"/>
                  </a:lnTo>
                  <a:lnTo>
                    <a:pt x="7818" y="1487"/>
                  </a:lnTo>
                  <a:lnTo>
                    <a:pt x="7599" y="317"/>
                  </a:lnTo>
                  <a:lnTo>
                    <a:pt x="7599" y="317"/>
                  </a:lnTo>
                  <a:lnTo>
                    <a:pt x="7575" y="196"/>
                  </a:lnTo>
                  <a:lnTo>
                    <a:pt x="7526" y="98"/>
                  </a:lnTo>
                  <a:lnTo>
                    <a:pt x="7477" y="50"/>
                  </a:lnTo>
                  <a:lnTo>
                    <a:pt x="7404" y="1"/>
                  </a:lnTo>
                  <a:lnTo>
                    <a:pt x="7331" y="1"/>
                  </a:lnTo>
                  <a:lnTo>
                    <a:pt x="7234" y="25"/>
                  </a:lnTo>
                  <a:lnTo>
                    <a:pt x="7161" y="74"/>
                  </a:lnTo>
                  <a:lnTo>
                    <a:pt x="7063" y="147"/>
                  </a:lnTo>
                  <a:lnTo>
                    <a:pt x="5432" y="1754"/>
                  </a:lnTo>
                  <a:lnTo>
                    <a:pt x="5432" y="1754"/>
                  </a:lnTo>
                  <a:lnTo>
                    <a:pt x="5358" y="1852"/>
                  </a:lnTo>
                  <a:lnTo>
                    <a:pt x="5285" y="1974"/>
                  </a:lnTo>
                  <a:lnTo>
                    <a:pt x="5212" y="2120"/>
                  </a:lnTo>
                  <a:lnTo>
                    <a:pt x="5164" y="2242"/>
                  </a:lnTo>
                  <a:lnTo>
                    <a:pt x="5139" y="2388"/>
                  </a:lnTo>
                  <a:lnTo>
                    <a:pt x="5115" y="2534"/>
                  </a:lnTo>
                  <a:lnTo>
                    <a:pt x="5115" y="2680"/>
                  </a:lnTo>
                  <a:lnTo>
                    <a:pt x="5115" y="2802"/>
                  </a:lnTo>
                  <a:lnTo>
                    <a:pt x="5334" y="3971"/>
                  </a:lnTo>
                  <a:lnTo>
                    <a:pt x="5334" y="3971"/>
                  </a:lnTo>
                  <a:lnTo>
                    <a:pt x="5383" y="4141"/>
                  </a:lnTo>
                  <a:lnTo>
                    <a:pt x="147" y="9378"/>
                  </a:lnTo>
                  <a:lnTo>
                    <a:pt x="147" y="9378"/>
                  </a:lnTo>
                  <a:lnTo>
                    <a:pt x="73" y="9451"/>
                  </a:lnTo>
                  <a:lnTo>
                    <a:pt x="25" y="9548"/>
                  </a:lnTo>
                  <a:lnTo>
                    <a:pt x="0" y="9645"/>
                  </a:lnTo>
                  <a:lnTo>
                    <a:pt x="0" y="9718"/>
                  </a:lnTo>
                  <a:lnTo>
                    <a:pt x="0" y="9816"/>
                  </a:lnTo>
                  <a:lnTo>
                    <a:pt x="25" y="9913"/>
                  </a:lnTo>
                  <a:lnTo>
                    <a:pt x="73" y="9986"/>
                  </a:lnTo>
                  <a:lnTo>
                    <a:pt x="147" y="10059"/>
                  </a:lnTo>
                  <a:lnTo>
                    <a:pt x="147" y="10059"/>
                  </a:lnTo>
                  <a:lnTo>
                    <a:pt x="220" y="10133"/>
                  </a:lnTo>
                  <a:lnTo>
                    <a:pt x="293" y="10181"/>
                  </a:lnTo>
                  <a:lnTo>
                    <a:pt x="390" y="10206"/>
                  </a:lnTo>
                  <a:lnTo>
                    <a:pt x="488" y="10206"/>
                  </a:lnTo>
                  <a:lnTo>
                    <a:pt x="488" y="10206"/>
                  </a:lnTo>
                  <a:lnTo>
                    <a:pt x="585" y="10206"/>
                  </a:lnTo>
                  <a:lnTo>
                    <a:pt x="658" y="10181"/>
                  </a:lnTo>
                  <a:lnTo>
                    <a:pt x="755" y="10133"/>
                  </a:lnTo>
                  <a:lnTo>
                    <a:pt x="828" y="10059"/>
                  </a:lnTo>
                  <a:lnTo>
                    <a:pt x="6187" y="4726"/>
                  </a:lnTo>
                  <a:lnTo>
                    <a:pt x="7234" y="4896"/>
                  </a:lnTo>
                  <a:lnTo>
                    <a:pt x="7234" y="4896"/>
                  </a:lnTo>
                  <a:lnTo>
                    <a:pt x="7356" y="4921"/>
                  </a:lnTo>
                  <a:lnTo>
                    <a:pt x="7502" y="4921"/>
                  </a:lnTo>
                  <a:lnTo>
                    <a:pt x="7624" y="4896"/>
                  </a:lnTo>
                  <a:lnTo>
                    <a:pt x="7770" y="4848"/>
                  </a:lnTo>
                  <a:lnTo>
                    <a:pt x="7916" y="4799"/>
                  </a:lnTo>
                  <a:lnTo>
                    <a:pt x="8038" y="4750"/>
                  </a:lnTo>
                  <a:lnTo>
                    <a:pt x="8159" y="4677"/>
                  </a:lnTo>
                  <a:lnTo>
                    <a:pt x="8257" y="4580"/>
                  </a:lnTo>
                  <a:lnTo>
                    <a:pt x="9889" y="2948"/>
                  </a:lnTo>
                  <a:lnTo>
                    <a:pt x="9889" y="2948"/>
                  </a:lnTo>
                  <a:lnTo>
                    <a:pt x="9962" y="2875"/>
                  </a:lnTo>
                  <a:lnTo>
                    <a:pt x="10010" y="2777"/>
                  </a:lnTo>
                  <a:lnTo>
                    <a:pt x="10035" y="2704"/>
                  </a:lnTo>
                  <a:lnTo>
                    <a:pt x="10010" y="2607"/>
                  </a:lnTo>
                  <a:lnTo>
                    <a:pt x="9986" y="2558"/>
                  </a:lnTo>
                  <a:lnTo>
                    <a:pt x="9913" y="2485"/>
                  </a:lnTo>
                  <a:lnTo>
                    <a:pt x="9815" y="2436"/>
                  </a:lnTo>
                  <a:lnTo>
                    <a:pt x="9718" y="2412"/>
                  </a:lnTo>
                  <a:lnTo>
                    <a:pt x="9718" y="2412"/>
                  </a:lnTo>
                  <a:close/>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dirty="0">
                <a:solidFill>
                  <a:schemeClr val="accent2"/>
                </a:solidFill>
              </a:endParaRPr>
            </a:p>
          </p:txBody>
        </p:sp>
      </p:grpSp>
      <p:sp>
        <p:nvSpPr>
          <p:cNvPr id="27" name="مستطيل مستدير الزوايا 5">
            <a:hlinkClick r:id="rId2" action="ppaction://hlinksldjump"/>
            <a:extLst>
              <a:ext uri="{FF2B5EF4-FFF2-40B4-BE49-F238E27FC236}">
                <a16:creationId xmlns:a16="http://schemas.microsoft.com/office/drawing/2014/main" id="{D466B943-7A06-4ADB-8B37-06D4C56A4898}"/>
              </a:ext>
            </a:extLst>
          </p:cNvPr>
          <p:cNvSpPr/>
          <p:nvPr/>
        </p:nvSpPr>
        <p:spPr>
          <a:xfrm>
            <a:off x="9838921" y="2091018"/>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400" dirty="0">
                <a:solidFill>
                  <a:srgbClr val="3F5378"/>
                </a:solidFill>
                <a:latin typeface="Arial Black" panose="020B0A04020102020204" pitchFamily="34" charset="0"/>
                <a:cs typeface="PT Bold Heading" panose="02010400000000000000" pitchFamily="2" charset="-78"/>
              </a:rPr>
              <a:t>INITIATION ACTIVITY </a:t>
            </a:r>
            <a:endParaRPr lang="ar-BH" sz="1400" dirty="0">
              <a:solidFill>
                <a:srgbClr val="3F5378"/>
              </a:solidFill>
              <a:latin typeface="Arial Black" panose="020B0A04020102020204" pitchFamily="34" charset="0"/>
              <a:cs typeface="PT Bold Heading" panose="02010400000000000000" pitchFamily="2" charset="-78"/>
            </a:endParaRPr>
          </a:p>
        </p:txBody>
      </p:sp>
      <p:sp>
        <p:nvSpPr>
          <p:cNvPr id="37" name="مستطيل مستدير الزوايا 11">
            <a:hlinkClick r:id="rId2" action="ppaction://hlinksldjump"/>
            <a:extLst>
              <a:ext uri="{FF2B5EF4-FFF2-40B4-BE49-F238E27FC236}">
                <a16:creationId xmlns:a16="http://schemas.microsoft.com/office/drawing/2014/main" id="{23D3EE09-8411-4223-ABFE-66C8968A89D0}"/>
              </a:ext>
            </a:extLst>
          </p:cNvPr>
          <p:cNvSpPr/>
          <p:nvPr/>
        </p:nvSpPr>
        <p:spPr>
          <a:xfrm>
            <a:off x="9875904" y="3040038"/>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600" dirty="0">
                <a:solidFill>
                  <a:srgbClr val="3F5378"/>
                </a:solidFill>
                <a:latin typeface="Arial Black" panose="020B0A04020102020204" pitchFamily="34" charset="0"/>
                <a:cs typeface="PT Bold Heading" panose="02010400000000000000" pitchFamily="2" charset="-78"/>
              </a:rPr>
              <a:t>OBJECTIVE 1</a:t>
            </a:r>
            <a:r>
              <a:rPr lang="ar-SA" sz="1600" dirty="0">
                <a:solidFill>
                  <a:srgbClr val="3F5378"/>
                </a:solidFill>
                <a:latin typeface="Arial Black" panose="020B0A04020102020204" pitchFamily="34" charset="0"/>
                <a:cs typeface="PT Bold Heading" panose="02010400000000000000" pitchFamily="2" charset="-78"/>
              </a:rPr>
              <a:t>    </a:t>
            </a:r>
            <a:endParaRPr lang="ar-BH" sz="1600" dirty="0">
              <a:solidFill>
                <a:srgbClr val="3F5378"/>
              </a:solidFill>
              <a:latin typeface="Arial Black" panose="020B0A04020102020204" pitchFamily="34" charset="0"/>
              <a:cs typeface="PT Bold Heading" panose="02010400000000000000" pitchFamily="2" charset="-78"/>
            </a:endParaRPr>
          </a:p>
        </p:txBody>
      </p:sp>
      <p:sp>
        <p:nvSpPr>
          <p:cNvPr id="38" name="مستطيل مستدير الزوايا 12">
            <a:hlinkClick r:id="" action="ppaction://noaction"/>
            <a:extLst>
              <a:ext uri="{FF2B5EF4-FFF2-40B4-BE49-F238E27FC236}">
                <a16:creationId xmlns:a16="http://schemas.microsoft.com/office/drawing/2014/main" id="{C35558C1-9FDC-49BD-A8F5-9241D1C65BC7}"/>
              </a:ext>
            </a:extLst>
          </p:cNvPr>
          <p:cNvSpPr/>
          <p:nvPr/>
        </p:nvSpPr>
        <p:spPr>
          <a:xfrm>
            <a:off x="9857413" y="3911126"/>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600" dirty="0">
                <a:solidFill>
                  <a:srgbClr val="3F5378"/>
                </a:solidFill>
                <a:latin typeface="Arial Black" panose="020B0A04020102020204" pitchFamily="34" charset="0"/>
                <a:cs typeface="PT Bold Heading" panose="02010400000000000000" pitchFamily="2" charset="-78"/>
              </a:rPr>
              <a:t>OBJECTIVE 2</a:t>
            </a:r>
            <a:r>
              <a:rPr lang="ar-SA" sz="1600" dirty="0">
                <a:solidFill>
                  <a:srgbClr val="3F5378"/>
                </a:solidFill>
                <a:latin typeface="Arial Black" panose="020B0A04020102020204" pitchFamily="34" charset="0"/>
                <a:cs typeface="PT Bold Heading" panose="02010400000000000000" pitchFamily="2" charset="-78"/>
              </a:rPr>
              <a:t>    </a:t>
            </a:r>
            <a:endParaRPr lang="ar-BH" sz="1600" dirty="0">
              <a:solidFill>
                <a:srgbClr val="3F5378"/>
              </a:solidFill>
              <a:latin typeface="Arial Black" panose="020B0A04020102020204" pitchFamily="34" charset="0"/>
              <a:cs typeface="PT Bold Heading" panose="02010400000000000000" pitchFamily="2" charset="-78"/>
            </a:endParaRPr>
          </a:p>
        </p:txBody>
      </p:sp>
      <p:sp>
        <p:nvSpPr>
          <p:cNvPr id="40" name="مستطيل مستدير الزوايا 17">
            <a:hlinkClick r:id="" action="ppaction://noaction"/>
            <a:extLst>
              <a:ext uri="{FF2B5EF4-FFF2-40B4-BE49-F238E27FC236}">
                <a16:creationId xmlns:a16="http://schemas.microsoft.com/office/drawing/2014/main" id="{5073015B-1E83-4FE7-BF02-65CBBB9E092C}"/>
              </a:ext>
            </a:extLst>
          </p:cNvPr>
          <p:cNvSpPr/>
          <p:nvPr/>
        </p:nvSpPr>
        <p:spPr>
          <a:xfrm>
            <a:off x="9857412" y="5466308"/>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400" dirty="0">
                <a:solidFill>
                  <a:srgbClr val="3F5378"/>
                </a:solidFill>
                <a:latin typeface="Arial Black" panose="020B0A04020102020204" pitchFamily="34" charset="0"/>
                <a:cs typeface="PT Bold Heading" panose="02010400000000000000" pitchFamily="2" charset="-78"/>
              </a:rPr>
              <a:t>FINAL EVALUATION</a:t>
            </a:r>
            <a:endParaRPr lang="ar-BH" sz="1400" dirty="0">
              <a:solidFill>
                <a:srgbClr val="3F5378"/>
              </a:solidFill>
              <a:latin typeface="Arial Black" panose="020B0A04020102020204" pitchFamily="34" charset="0"/>
              <a:cs typeface="PT Bold Heading" panose="02010400000000000000" pitchFamily="2" charset="-78"/>
            </a:endParaRPr>
          </a:p>
        </p:txBody>
      </p:sp>
      <p:sp>
        <p:nvSpPr>
          <p:cNvPr id="8" name="Rectangle 6">
            <a:extLst>
              <a:ext uri="{FF2B5EF4-FFF2-40B4-BE49-F238E27FC236}">
                <a16:creationId xmlns:a16="http://schemas.microsoft.com/office/drawing/2014/main" id="{604B2B2F-9411-AA9E-A604-4EBD15F18989}"/>
              </a:ext>
            </a:extLst>
          </p:cNvPr>
          <p:cNvSpPr/>
          <p:nvPr/>
        </p:nvSpPr>
        <p:spPr>
          <a:xfrm>
            <a:off x="1312131" y="179694"/>
            <a:ext cx="8120766" cy="831125"/>
          </a:xfrm>
          <a:prstGeom prst="rect">
            <a:avLst/>
          </a:prstGeom>
          <a:solidFill>
            <a:schemeClr val="accent1">
              <a:lumMod val="5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a:spAutoFit/>
          </a:bodyPr>
          <a:lstStyle/>
          <a:p>
            <a:pPr marL="342900" marR="0" lvl="0" indent="-342900" algn="just" rtl="0">
              <a:lnSpc>
                <a:spcPct val="200000"/>
              </a:lnSpc>
              <a:spcBef>
                <a:spcPts val="0"/>
              </a:spcBef>
              <a:spcAft>
                <a:spcPts val="800"/>
              </a:spcAft>
              <a:buClr>
                <a:srgbClr val="FFFFFF"/>
              </a:buClr>
              <a:buSzPts val="1100"/>
              <a:buFont typeface="Times New Roman" panose="02020603050405020304" pitchFamily="18" charset="0"/>
              <a:buChar char="►"/>
            </a:pPr>
            <a:r>
              <a:rPr lang="en-US" sz="2800" b="1" dirty="0">
                <a:solidFill>
                  <a:srgbClr val="FFFF00"/>
                </a:solidFill>
                <a:effectLst/>
                <a:uFill>
                  <a:solidFill>
                    <a:srgbClr val="5B9BD5"/>
                  </a:solidFill>
                </a:uFill>
                <a:latin typeface="Times New Roman" panose="02020603050405020304" pitchFamily="18" charset="0"/>
                <a:ea typeface="Calibri" panose="020F0502020204030204" pitchFamily="34" charset="0"/>
                <a:cs typeface="Arial" panose="020B0604020202020204" pitchFamily="34" charset="0"/>
              </a:rPr>
              <a:t>The calculation and analyze profitability ratios.</a:t>
            </a:r>
            <a:endParaRPr lang="en-US" sz="2800" b="1" dirty="0">
              <a:solidFill>
                <a:srgbClr val="FFFF00"/>
              </a:solidFill>
              <a:effectLst/>
              <a:uFill>
                <a:solidFill>
                  <a:srgbClr val="5B9BD5"/>
                </a:solidFill>
              </a:uFill>
              <a:latin typeface="Calibri" panose="020F0502020204030204" pitchFamily="34" charset="0"/>
              <a:ea typeface="Calibri" panose="020F0502020204030204" pitchFamily="34" charset="0"/>
              <a:cs typeface="Arial" panose="020B0604020202020204" pitchFamily="34" charset="0"/>
            </a:endParaRPr>
          </a:p>
        </p:txBody>
      </p:sp>
      <p:sp>
        <p:nvSpPr>
          <p:cNvPr id="3" name="مستطيل مستدير الزوايا 11">
            <a:hlinkClick r:id="rId2" action="ppaction://hlinksldjump"/>
            <a:extLst>
              <a:ext uri="{FF2B5EF4-FFF2-40B4-BE49-F238E27FC236}">
                <a16:creationId xmlns:a16="http://schemas.microsoft.com/office/drawing/2014/main" id="{936223CE-E6D3-2F2E-F333-493B663A92CF}"/>
              </a:ext>
            </a:extLst>
          </p:cNvPr>
          <p:cNvSpPr/>
          <p:nvPr/>
        </p:nvSpPr>
        <p:spPr>
          <a:xfrm>
            <a:off x="9875904" y="4632194"/>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600" dirty="0">
                <a:solidFill>
                  <a:srgbClr val="3F5378"/>
                </a:solidFill>
                <a:latin typeface="Arial Black" panose="020B0A04020102020204" pitchFamily="34" charset="0"/>
                <a:cs typeface="PT Bold Heading" panose="02010400000000000000" pitchFamily="2" charset="-78"/>
              </a:rPr>
              <a:t>OBJECTIVE 3</a:t>
            </a:r>
            <a:r>
              <a:rPr lang="ar-SA" sz="1600" dirty="0">
                <a:solidFill>
                  <a:srgbClr val="3F5378"/>
                </a:solidFill>
                <a:latin typeface="Arial Black" panose="020B0A04020102020204" pitchFamily="34" charset="0"/>
                <a:cs typeface="PT Bold Heading" panose="02010400000000000000" pitchFamily="2" charset="-78"/>
              </a:rPr>
              <a:t>    </a:t>
            </a:r>
            <a:endParaRPr lang="ar-BH" sz="1600" dirty="0">
              <a:solidFill>
                <a:srgbClr val="3F5378"/>
              </a:solidFill>
              <a:latin typeface="Arial Black" panose="020B0A04020102020204" pitchFamily="34" charset="0"/>
              <a:cs typeface="PT Bold Heading" panose="02010400000000000000" pitchFamily="2" charset="-78"/>
            </a:endParaRPr>
          </a:p>
        </p:txBody>
      </p:sp>
      <p:sp>
        <p:nvSpPr>
          <p:cNvPr id="4" name="Text Box 44">
            <a:extLst>
              <a:ext uri="{FF2B5EF4-FFF2-40B4-BE49-F238E27FC236}">
                <a16:creationId xmlns:a16="http://schemas.microsoft.com/office/drawing/2014/main" id="{C52DF4D4-CC6D-1590-1BE9-8C404B01A394}"/>
              </a:ext>
            </a:extLst>
          </p:cNvPr>
          <p:cNvSpPr txBox="1">
            <a:spLocks noChangeArrowheads="1" noChangeShapeType="1" noTextEdit="1"/>
          </p:cNvSpPr>
          <p:nvPr/>
        </p:nvSpPr>
        <p:spPr bwMode="auto">
          <a:xfrm>
            <a:off x="439846" y="1152609"/>
            <a:ext cx="2238375" cy="361950"/>
          </a:xfrm>
          <a:prstGeom prst="rect">
            <a:avLst/>
          </a:prstGeom>
          <a:extLst>
            <a:ext uri="{AF507438-7753-43E0-B8FC-AC1667EBCBE1}">
              <a14:hiddenEffects xmlns:a14="http://schemas.microsoft.com/office/drawing/2010/main">
                <a:effectLst/>
              </a14:hiddenEffects>
            </a:ext>
          </a:extLst>
        </p:spPr>
        <p:txBody>
          <a:bodyPr wrap="square" numCol="1" fromWordArt="1">
            <a:prstTxWarp prst="textPlain">
              <a:avLst>
                <a:gd name="adj" fmla="val 50000"/>
              </a:avLst>
            </a:prstTxWarp>
            <a:noAutofit/>
          </a:bodyPr>
          <a:lstStyle/>
          <a:p>
            <a:pPr marL="0" marR="0">
              <a:spcBef>
                <a:spcPts val="0"/>
              </a:spcBef>
              <a:spcAft>
                <a:spcPts val="0"/>
              </a:spcAft>
            </a:pPr>
            <a:r>
              <a:rPr lang="en-US" sz="1200" dirty="0">
                <a:ln w="9525" cap="flat" cmpd="sng" algn="ctr">
                  <a:solidFill>
                    <a:srgbClr val="FF0000"/>
                  </a:solidFill>
                  <a:prstDash val="solid"/>
                  <a:round/>
                </a:ln>
                <a:solidFill>
                  <a:srgbClr val="FF0000"/>
                </a:solidFill>
                <a:effectLst/>
                <a:latin typeface="Arial Black" panose="020B0A04020102020204" pitchFamily="34" charset="0"/>
                <a:ea typeface="Times New Roman" panose="02020603050405020304" pitchFamily="18" charset="0"/>
              </a:rPr>
              <a:t>5-2 : Profitability Ratios</a:t>
            </a:r>
            <a:r>
              <a:rPr lang="en-US" sz="1300" dirty="0">
                <a:solidFill>
                  <a:srgbClr val="FF0000"/>
                </a:solidFill>
                <a:effectLst/>
                <a:latin typeface="Andalus" panose="02020603050405020304" pitchFamily="18" charset="-78"/>
                <a:ea typeface="Times New Roman" panose="02020603050405020304" pitchFamily="18" charset="0"/>
              </a:rPr>
              <a:t> </a:t>
            </a:r>
            <a:endParaRPr lang="en-US" sz="1200" dirty="0">
              <a:effectLst/>
              <a:latin typeface="Times New Roman" panose="02020603050405020304" pitchFamily="18" charset="0"/>
              <a:ea typeface="Times New Roman" panose="02020603050405020304" pitchFamily="18" charset="0"/>
            </a:endParaRPr>
          </a:p>
        </p:txBody>
      </p:sp>
      <p:grpSp>
        <p:nvGrpSpPr>
          <p:cNvPr id="14" name="Group 13">
            <a:extLst>
              <a:ext uri="{FF2B5EF4-FFF2-40B4-BE49-F238E27FC236}">
                <a16:creationId xmlns:a16="http://schemas.microsoft.com/office/drawing/2014/main" id="{1659CA91-60C9-84DF-447C-CD72B1715180}"/>
              </a:ext>
            </a:extLst>
          </p:cNvPr>
          <p:cNvGrpSpPr/>
          <p:nvPr/>
        </p:nvGrpSpPr>
        <p:grpSpPr>
          <a:xfrm>
            <a:off x="9567228" y="22210"/>
            <a:ext cx="2752725" cy="1895478"/>
            <a:chOff x="0" y="0"/>
            <a:chExt cx="3324239" cy="3444545"/>
          </a:xfrm>
        </p:grpSpPr>
        <p:sp>
          <p:nvSpPr>
            <p:cNvPr id="15" name="Freeform 1052">
              <a:extLst>
                <a:ext uri="{FF2B5EF4-FFF2-40B4-BE49-F238E27FC236}">
                  <a16:creationId xmlns:a16="http://schemas.microsoft.com/office/drawing/2014/main" id="{AE34F12C-B9ED-2C9E-662F-BBB05876DF55}"/>
                </a:ext>
              </a:extLst>
            </p:cNvPr>
            <p:cNvSpPr/>
            <p:nvPr/>
          </p:nvSpPr>
          <p:spPr>
            <a:xfrm>
              <a:off x="85680" y="1657440"/>
              <a:ext cx="1581119" cy="1333440"/>
            </a:xfrm>
            <a:custGeom>
              <a:avLst/>
              <a:gdLst>
                <a:gd name="f0" fmla="val 0"/>
                <a:gd name="f1" fmla="val 166"/>
                <a:gd name="f2" fmla="val 140"/>
                <a:gd name="f3" fmla="val 54"/>
                <a:gd name="f4" fmla="val 12"/>
                <a:gd name="f5" fmla="val 89"/>
                <a:gd name="f6" fmla="val 34"/>
                <a:gd name="f7" fmla="val 119"/>
                <a:gd name="f8" fmla="val 64"/>
              </a:gdLst>
              <a:ahLst/>
              <a:cxnLst>
                <a:cxn ang="3cd4">
                  <a:pos x="hc" y="t"/>
                </a:cxn>
                <a:cxn ang="0">
                  <a:pos x="r" y="vc"/>
                </a:cxn>
                <a:cxn ang="cd4">
                  <a:pos x="hc" y="b"/>
                </a:cxn>
                <a:cxn ang="cd2">
                  <a:pos x="l" y="vc"/>
                </a:cxn>
              </a:cxnLst>
              <a:rect l="l" t="t" r="r" b="b"/>
              <a:pathLst>
                <a:path w="166" h="140">
                  <a:moveTo>
                    <a:pt x="f0" y="f3"/>
                  </a:moveTo>
                  <a:cubicBezTo>
                    <a:pt x="f4" y="f5"/>
                    <a:pt x="f6" y="f7"/>
                    <a:pt x="f8" y="f2"/>
                  </a:cubicBezTo>
                  <a:lnTo>
                    <a:pt x="f1" y="f0"/>
                  </a:lnTo>
                  <a:lnTo>
                    <a:pt x="f0" y="f3"/>
                  </a:lnTo>
                  <a:close/>
                </a:path>
              </a:pathLst>
            </a:custGeom>
            <a:solidFill>
              <a:srgbClr val="0085B2"/>
            </a:solidFill>
            <a:ln w="3240">
              <a:solidFill>
                <a:srgbClr val="FFFFFF"/>
              </a:solidFill>
              <a:prstDash val="solid"/>
              <a:round/>
            </a:ln>
          </p:spPr>
          <p:txBody>
            <a:bodyPr vert="horz" wrap="square" lIns="91440" tIns="45720" rIns="91440" bIns="45720" anchor="t" anchorCtr="0" compatLnSpc="0">
              <a:noAutofit/>
            </a:bodyPr>
            <a:lstStyle/>
            <a:p>
              <a:endParaRPr lang="en-US"/>
            </a:p>
          </p:txBody>
        </p:sp>
        <p:sp>
          <p:nvSpPr>
            <p:cNvPr id="16" name="Freeform 1070">
              <a:extLst>
                <a:ext uri="{FF2B5EF4-FFF2-40B4-BE49-F238E27FC236}">
                  <a16:creationId xmlns:a16="http://schemas.microsoft.com/office/drawing/2014/main" id="{53CB03E5-5185-670E-E489-1CE7F9483EF0}"/>
                </a:ext>
              </a:extLst>
            </p:cNvPr>
            <p:cNvSpPr/>
            <p:nvPr/>
          </p:nvSpPr>
          <p:spPr>
            <a:xfrm>
              <a:off x="0" y="1133280"/>
              <a:ext cx="1666800" cy="1038240"/>
            </a:xfrm>
            <a:custGeom>
              <a:avLst/>
              <a:gdLst>
                <a:gd name="f0" fmla="val 0"/>
                <a:gd name="f1" fmla="val 175"/>
                <a:gd name="f2" fmla="val 109"/>
                <a:gd name="f3" fmla="val 9"/>
                <a:gd name="f4" fmla="val 3"/>
                <a:gd name="f5" fmla="val 18"/>
                <a:gd name="f6" fmla="val 1"/>
                <a:gd name="f7" fmla="val 36"/>
                <a:gd name="f8" fmla="val 54"/>
                <a:gd name="f9" fmla="val 73"/>
                <a:gd name="f10" fmla="val 91"/>
                <a:gd name="f11" fmla="val 55"/>
              </a:gdLst>
              <a:ahLst/>
              <a:cxnLst>
                <a:cxn ang="3cd4">
                  <a:pos x="hc" y="t"/>
                </a:cxn>
                <a:cxn ang="0">
                  <a:pos x="r" y="vc"/>
                </a:cxn>
                <a:cxn ang="cd4">
                  <a:pos x="hc" y="b"/>
                </a:cxn>
                <a:cxn ang="cd2">
                  <a:pos x="l" y="vc"/>
                </a:cxn>
              </a:cxnLst>
              <a:rect l="l" t="t" r="r" b="b"/>
              <a:pathLst>
                <a:path w="175" h="109">
                  <a:moveTo>
                    <a:pt x="f3" y="f0"/>
                  </a:moveTo>
                  <a:cubicBezTo>
                    <a:pt x="f4" y="f5"/>
                    <a:pt x="f6" y="f7"/>
                    <a:pt x="f6" y="f8"/>
                  </a:cubicBezTo>
                  <a:cubicBezTo>
                    <a:pt x="f0" y="f9"/>
                    <a:pt x="f4" y="f10"/>
                    <a:pt x="f3" y="f2"/>
                  </a:cubicBezTo>
                  <a:lnTo>
                    <a:pt x="f1" y="f11"/>
                  </a:lnTo>
                  <a:lnTo>
                    <a:pt x="f3" y="f0"/>
                  </a:lnTo>
                  <a:close/>
                </a:path>
              </a:pathLst>
            </a:custGeom>
            <a:solidFill>
              <a:srgbClr val="0085B2"/>
            </a:solidFill>
            <a:ln w="3240">
              <a:solidFill>
                <a:srgbClr val="FFFFFF"/>
              </a:solidFill>
              <a:prstDash val="solid"/>
              <a:round/>
            </a:ln>
          </p:spPr>
          <p:txBody>
            <a:bodyPr vert="horz" wrap="square" lIns="91440" tIns="45720" rIns="91440" bIns="45720" anchor="t" anchorCtr="0" compatLnSpc="0">
              <a:noAutofit/>
            </a:bodyPr>
            <a:lstStyle/>
            <a:p>
              <a:endParaRPr lang="en-US"/>
            </a:p>
          </p:txBody>
        </p:sp>
        <p:sp>
          <p:nvSpPr>
            <p:cNvPr id="17" name="Freeform 1074">
              <a:extLst>
                <a:ext uri="{FF2B5EF4-FFF2-40B4-BE49-F238E27FC236}">
                  <a16:creationId xmlns:a16="http://schemas.microsoft.com/office/drawing/2014/main" id="{64ACD0C9-1415-F746-CD9A-6F3FBF1CD2BE}"/>
                </a:ext>
              </a:extLst>
            </p:cNvPr>
            <p:cNvSpPr/>
            <p:nvPr/>
          </p:nvSpPr>
          <p:spPr>
            <a:xfrm>
              <a:off x="85680" y="314279"/>
              <a:ext cx="1581119" cy="1343160"/>
            </a:xfrm>
            <a:custGeom>
              <a:avLst/>
              <a:gdLst>
                <a:gd name="f0" fmla="val 0"/>
                <a:gd name="f1" fmla="val 166"/>
                <a:gd name="f2" fmla="val 141"/>
                <a:gd name="f3" fmla="val 64"/>
                <a:gd name="f4" fmla="val 34"/>
                <a:gd name="f5" fmla="val 21"/>
                <a:gd name="f6" fmla="val 12"/>
                <a:gd name="f7" fmla="val 51"/>
                <a:gd name="f8" fmla="val 86"/>
              </a:gdLst>
              <a:ahLst/>
              <a:cxnLst>
                <a:cxn ang="3cd4">
                  <a:pos x="hc" y="t"/>
                </a:cxn>
                <a:cxn ang="0">
                  <a:pos x="r" y="vc"/>
                </a:cxn>
                <a:cxn ang="cd4">
                  <a:pos x="hc" y="b"/>
                </a:cxn>
                <a:cxn ang="cd2">
                  <a:pos x="l" y="vc"/>
                </a:cxn>
              </a:cxnLst>
              <a:rect l="l" t="t" r="r" b="b"/>
              <a:pathLst>
                <a:path w="166" h="141">
                  <a:moveTo>
                    <a:pt x="f3" y="f0"/>
                  </a:moveTo>
                  <a:cubicBezTo>
                    <a:pt x="f4" y="f5"/>
                    <a:pt x="f6" y="f7"/>
                    <a:pt x="f0" y="f8"/>
                  </a:cubicBezTo>
                  <a:lnTo>
                    <a:pt x="f1" y="f2"/>
                  </a:lnTo>
                  <a:lnTo>
                    <a:pt x="f3" y="f0"/>
                  </a:lnTo>
                  <a:close/>
                </a:path>
              </a:pathLst>
            </a:custGeom>
            <a:solidFill>
              <a:srgbClr val="0085B2"/>
            </a:solidFill>
            <a:ln w="3240">
              <a:solidFill>
                <a:srgbClr val="FFFFFF"/>
              </a:solidFill>
              <a:prstDash val="solid"/>
              <a:round/>
            </a:ln>
          </p:spPr>
          <p:txBody>
            <a:bodyPr vert="horz" wrap="square" lIns="91440" tIns="45720" rIns="91440" bIns="45720" anchor="t" anchorCtr="0" compatLnSpc="0">
              <a:noAutofit/>
            </a:bodyPr>
            <a:lstStyle/>
            <a:p>
              <a:endParaRPr lang="en-US"/>
            </a:p>
          </p:txBody>
        </p:sp>
        <p:sp>
          <p:nvSpPr>
            <p:cNvPr id="18" name="Freeform 164">
              <a:extLst>
                <a:ext uri="{FF2B5EF4-FFF2-40B4-BE49-F238E27FC236}">
                  <a16:creationId xmlns:a16="http://schemas.microsoft.com/office/drawing/2014/main" id="{F73B1D68-D115-0925-30B7-381E95F52EEA}"/>
                </a:ext>
              </a:extLst>
            </p:cNvPr>
            <p:cNvSpPr/>
            <p:nvPr/>
          </p:nvSpPr>
          <p:spPr>
            <a:xfrm>
              <a:off x="695159" y="0"/>
              <a:ext cx="971640" cy="1657439"/>
            </a:xfrm>
            <a:custGeom>
              <a:avLst/>
              <a:gdLst>
                <a:gd name="f0" fmla="val 0"/>
                <a:gd name="f1" fmla="val 102"/>
                <a:gd name="f2" fmla="val 174"/>
                <a:gd name="f3" fmla="val 101"/>
                <a:gd name="f4" fmla="val 65"/>
                <a:gd name="f5" fmla="val 29"/>
                <a:gd name="f6" fmla="val 11"/>
                <a:gd name="f7" fmla="val 33"/>
              </a:gdLst>
              <a:ahLst/>
              <a:cxnLst>
                <a:cxn ang="3cd4">
                  <a:pos x="hc" y="t"/>
                </a:cxn>
                <a:cxn ang="0">
                  <a:pos x="r" y="vc"/>
                </a:cxn>
                <a:cxn ang="cd4">
                  <a:pos x="hc" y="b"/>
                </a:cxn>
                <a:cxn ang="cd2">
                  <a:pos x="l" y="vc"/>
                </a:cxn>
              </a:cxnLst>
              <a:rect l="l" t="t" r="r" b="b"/>
              <a:pathLst>
                <a:path w="102" h="174">
                  <a:moveTo>
                    <a:pt x="f3" y="f0"/>
                  </a:moveTo>
                  <a:cubicBezTo>
                    <a:pt x="f4" y="f0"/>
                    <a:pt x="f5" y="f6"/>
                    <a:pt x="f0" y="f7"/>
                  </a:cubicBezTo>
                  <a:lnTo>
                    <a:pt x="f1" y="f2"/>
                  </a:lnTo>
                  <a:lnTo>
                    <a:pt x="f3" y="f0"/>
                  </a:lnTo>
                  <a:close/>
                </a:path>
              </a:pathLst>
            </a:custGeom>
            <a:solidFill>
              <a:srgbClr val="0085B2"/>
            </a:solidFill>
            <a:ln w="3240">
              <a:solidFill>
                <a:srgbClr val="FFFFFF"/>
              </a:solidFill>
              <a:prstDash val="solid"/>
              <a:round/>
            </a:ln>
          </p:spPr>
          <p:txBody>
            <a:bodyPr vert="horz" wrap="square" lIns="91440" tIns="45720" rIns="91440" bIns="45720" anchor="t" anchorCtr="0" compatLnSpc="0">
              <a:noAutofit/>
            </a:bodyPr>
            <a:lstStyle/>
            <a:p>
              <a:endParaRPr lang="en-US"/>
            </a:p>
          </p:txBody>
        </p:sp>
        <p:sp>
          <p:nvSpPr>
            <p:cNvPr id="19" name="Freeform 165">
              <a:extLst>
                <a:ext uri="{FF2B5EF4-FFF2-40B4-BE49-F238E27FC236}">
                  <a16:creationId xmlns:a16="http://schemas.microsoft.com/office/drawing/2014/main" id="{03A47C9D-FCF2-4ED1-F7A6-F9E6E765145E}"/>
                </a:ext>
              </a:extLst>
            </p:cNvPr>
            <p:cNvSpPr/>
            <p:nvPr/>
          </p:nvSpPr>
          <p:spPr>
            <a:xfrm>
              <a:off x="1666800" y="0"/>
              <a:ext cx="961919" cy="1657439"/>
            </a:xfrm>
            <a:custGeom>
              <a:avLst/>
              <a:gdLst>
                <a:gd name="f0" fmla="val 0"/>
                <a:gd name="f1" fmla="val 101"/>
                <a:gd name="f2" fmla="val 174"/>
                <a:gd name="f3" fmla="val 33"/>
                <a:gd name="f4" fmla="val 72"/>
                <a:gd name="f5" fmla="val 11"/>
                <a:gd name="f6" fmla="val 36"/>
              </a:gdLst>
              <a:ahLst/>
              <a:cxnLst>
                <a:cxn ang="3cd4">
                  <a:pos x="hc" y="t"/>
                </a:cxn>
                <a:cxn ang="0">
                  <a:pos x="r" y="vc"/>
                </a:cxn>
                <a:cxn ang="cd4">
                  <a:pos x="hc" y="b"/>
                </a:cxn>
                <a:cxn ang="cd2">
                  <a:pos x="l" y="vc"/>
                </a:cxn>
              </a:cxnLst>
              <a:rect l="l" t="t" r="r" b="b"/>
              <a:pathLst>
                <a:path w="101" h="174">
                  <a:moveTo>
                    <a:pt x="f1" y="f3"/>
                  </a:moveTo>
                  <a:cubicBezTo>
                    <a:pt x="f4" y="f5"/>
                    <a:pt x="f6" y="f0"/>
                    <a:pt x="f0" y="f0"/>
                  </a:cubicBezTo>
                  <a:lnTo>
                    <a:pt x="f0" y="f2"/>
                  </a:lnTo>
                  <a:lnTo>
                    <a:pt x="f1" y="f3"/>
                  </a:lnTo>
                  <a:close/>
                </a:path>
              </a:pathLst>
            </a:custGeom>
            <a:solidFill>
              <a:srgbClr val="0085B2"/>
            </a:solidFill>
            <a:ln w="3240">
              <a:solidFill>
                <a:srgbClr val="FFFFFF"/>
              </a:solidFill>
              <a:prstDash val="solid"/>
              <a:round/>
            </a:ln>
          </p:spPr>
          <p:txBody>
            <a:bodyPr vert="horz" wrap="square" lIns="91440" tIns="45720" rIns="91440" bIns="45720" anchor="t" anchorCtr="0" compatLnSpc="0">
              <a:noAutofit/>
            </a:bodyPr>
            <a:lstStyle/>
            <a:p>
              <a:endParaRPr lang="en-US" dirty="0"/>
            </a:p>
          </p:txBody>
        </p:sp>
        <p:sp>
          <p:nvSpPr>
            <p:cNvPr id="21" name="Freeform 166">
              <a:extLst>
                <a:ext uri="{FF2B5EF4-FFF2-40B4-BE49-F238E27FC236}">
                  <a16:creationId xmlns:a16="http://schemas.microsoft.com/office/drawing/2014/main" id="{6E5FFCBF-B311-5972-4D6D-76DCB4AA7B5E}"/>
                </a:ext>
              </a:extLst>
            </p:cNvPr>
            <p:cNvSpPr/>
            <p:nvPr/>
          </p:nvSpPr>
          <p:spPr>
            <a:xfrm>
              <a:off x="1666800" y="314279"/>
              <a:ext cx="1571759" cy="1343160"/>
            </a:xfrm>
            <a:custGeom>
              <a:avLst/>
              <a:gdLst>
                <a:gd name="f0" fmla="val 0"/>
                <a:gd name="f1" fmla="val 165"/>
                <a:gd name="f2" fmla="val 141"/>
                <a:gd name="f3" fmla="val 86"/>
                <a:gd name="f4" fmla="val 153"/>
                <a:gd name="f5" fmla="val 51"/>
                <a:gd name="f6" fmla="val 131"/>
                <a:gd name="f7" fmla="val 21"/>
                <a:gd name="f8" fmla="val 101"/>
              </a:gdLst>
              <a:ahLst/>
              <a:cxnLst>
                <a:cxn ang="3cd4">
                  <a:pos x="hc" y="t"/>
                </a:cxn>
                <a:cxn ang="0">
                  <a:pos x="r" y="vc"/>
                </a:cxn>
                <a:cxn ang="cd4">
                  <a:pos x="hc" y="b"/>
                </a:cxn>
                <a:cxn ang="cd2">
                  <a:pos x="l" y="vc"/>
                </a:cxn>
              </a:cxnLst>
              <a:rect l="l" t="t" r="r" b="b"/>
              <a:pathLst>
                <a:path w="165" h="141">
                  <a:moveTo>
                    <a:pt x="f1" y="f3"/>
                  </a:moveTo>
                  <a:cubicBezTo>
                    <a:pt x="f4" y="f5"/>
                    <a:pt x="f6" y="f7"/>
                    <a:pt x="f8" y="f0"/>
                  </a:cubicBezTo>
                  <a:lnTo>
                    <a:pt x="f0" y="f2"/>
                  </a:lnTo>
                  <a:lnTo>
                    <a:pt x="f1" y="f3"/>
                  </a:lnTo>
                  <a:close/>
                </a:path>
              </a:pathLst>
            </a:custGeom>
            <a:solidFill>
              <a:srgbClr val="B2B2B2"/>
            </a:solidFill>
            <a:ln w="3240">
              <a:solidFill>
                <a:srgbClr val="FFFFFF"/>
              </a:solidFill>
              <a:prstDash val="solid"/>
              <a:round/>
            </a:ln>
          </p:spPr>
          <p:txBody>
            <a:bodyPr vert="horz" wrap="square" lIns="91440" tIns="45720" rIns="91440" bIns="45720" anchor="t" anchorCtr="0" compatLnSpc="0">
              <a:noAutofit/>
            </a:bodyPr>
            <a:lstStyle/>
            <a:p>
              <a:endParaRPr lang="en-US"/>
            </a:p>
          </p:txBody>
        </p:sp>
        <p:sp>
          <p:nvSpPr>
            <p:cNvPr id="22" name="Freeform 186">
              <a:extLst>
                <a:ext uri="{FF2B5EF4-FFF2-40B4-BE49-F238E27FC236}">
                  <a16:creationId xmlns:a16="http://schemas.microsoft.com/office/drawing/2014/main" id="{5CAC9A2F-9C09-5A53-647A-AC13E8B71BE3}"/>
                </a:ext>
              </a:extLst>
            </p:cNvPr>
            <p:cNvSpPr/>
            <p:nvPr/>
          </p:nvSpPr>
          <p:spPr>
            <a:xfrm>
              <a:off x="1666800" y="1133280"/>
              <a:ext cx="1657439" cy="1038240"/>
            </a:xfrm>
            <a:custGeom>
              <a:avLst/>
              <a:gdLst>
                <a:gd name="f0" fmla="val 0"/>
                <a:gd name="f1" fmla="val 174"/>
                <a:gd name="f2" fmla="val 109"/>
                <a:gd name="f3" fmla="val 165"/>
                <a:gd name="f4" fmla="val 171"/>
                <a:gd name="f5" fmla="val 91"/>
                <a:gd name="f6" fmla="val 73"/>
                <a:gd name="f7" fmla="val 55"/>
                <a:gd name="f8" fmla="val 36"/>
                <a:gd name="f9" fmla="val 18"/>
              </a:gdLst>
              <a:ahLst/>
              <a:cxnLst>
                <a:cxn ang="3cd4">
                  <a:pos x="hc" y="t"/>
                </a:cxn>
                <a:cxn ang="0">
                  <a:pos x="r" y="vc"/>
                </a:cxn>
                <a:cxn ang="cd4">
                  <a:pos x="hc" y="b"/>
                </a:cxn>
                <a:cxn ang="cd2">
                  <a:pos x="l" y="vc"/>
                </a:cxn>
              </a:cxnLst>
              <a:rect l="l" t="t" r="r" b="b"/>
              <a:pathLst>
                <a:path w="174" h="109">
                  <a:moveTo>
                    <a:pt x="f3" y="f2"/>
                  </a:moveTo>
                  <a:cubicBezTo>
                    <a:pt x="f4" y="f5"/>
                    <a:pt x="f1" y="f6"/>
                    <a:pt x="f1" y="f7"/>
                  </a:cubicBezTo>
                  <a:cubicBezTo>
                    <a:pt x="f1" y="f8"/>
                    <a:pt x="f4" y="f9"/>
                    <a:pt x="f3" y="f0"/>
                  </a:cubicBezTo>
                  <a:lnTo>
                    <a:pt x="f0" y="f7"/>
                  </a:lnTo>
                  <a:lnTo>
                    <a:pt x="f3" y="f2"/>
                  </a:lnTo>
                  <a:close/>
                </a:path>
              </a:pathLst>
            </a:custGeom>
            <a:solidFill>
              <a:srgbClr val="B2B2B2"/>
            </a:solidFill>
            <a:ln w="3240">
              <a:solidFill>
                <a:srgbClr val="FFFFFF"/>
              </a:solidFill>
              <a:prstDash val="solid"/>
              <a:round/>
            </a:ln>
          </p:spPr>
          <p:txBody>
            <a:bodyPr vert="horz" wrap="square" lIns="91440" tIns="45720" rIns="91440" bIns="45720" anchor="t" anchorCtr="0" compatLnSpc="0">
              <a:noAutofit/>
            </a:bodyPr>
            <a:lstStyle/>
            <a:p>
              <a:endParaRPr lang="en-US"/>
            </a:p>
          </p:txBody>
        </p:sp>
        <p:sp>
          <p:nvSpPr>
            <p:cNvPr id="23" name="Freeform 229">
              <a:extLst>
                <a:ext uri="{FF2B5EF4-FFF2-40B4-BE49-F238E27FC236}">
                  <a16:creationId xmlns:a16="http://schemas.microsoft.com/office/drawing/2014/main" id="{F2765051-6B7F-70E6-E4EE-39B02951D7B1}"/>
                </a:ext>
              </a:extLst>
            </p:cNvPr>
            <p:cNvSpPr/>
            <p:nvPr/>
          </p:nvSpPr>
          <p:spPr>
            <a:xfrm>
              <a:off x="1666800" y="1657440"/>
              <a:ext cx="1571759" cy="1333440"/>
            </a:xfrm>
            <a:custGeom>
              <a:avLst/>
              <a:gdLst>
                <a:gd name="f0" fmla="val 0"/>
                <a:gd name="f1" fmla="val 165"/>
                <a:gd name="f2" fmla="val 140"/>
                <a:gd name="f3" fmla="val 101"/>
                <a:gd name="f4" fmla="val 131"/>
                <a:gd name="f5" fmla="val 119"/>
                <a:gd name="f6" fmla="val 153"/>
                <a:gd name="f7" fmla="val 89"/>
                <a:gd name="f8" fmla="val 54"/>
              </a:gdLst>
              <a:ahLst/>
              <a:cxnLst>
                <a:cxn ang="3cd4">
                  <a:pos x="hc" y="t"/>
                </a:cxn>
                <a:cxn ang="0">
                  <a:pos x="r" y="vc"/>
                </a:cxn>
                <a:cxn ang="cd4">
                  <a:pos x="hc" y="b"/>
                </a:cxn>
                <a:cxn ang="cd2">
                  <a:pos x="l" y="vc"/>
                </a:cxn>
              </a:cxnLst>
              <a:rect l="l" t="t" r="r" b="b"/>
              <a:pathLst>
                <a:path w="165" h="140">
                  <a:moveTo>
                    <a:pt x="f3" y="f2"/>
                  </a:moveTo>
                  <a:cubicBezTo>
                    <a:pt x="f4" y="f5"/>
                    <a:pt x="f6" y="f7"/>
                    <a:pt x="f1" y="f8"/>
                  </a:cubicBezTo>
                  <a:lnTo>
                    <a:pt x="f0" y="f0"/>
                  </a:lnTo>
                  <a:lnTo>
                    <a:pt x="f3" y="f2"/>
                  </a:lnTo>
                  <a:close/>
                </a:path>
              </a:pathLst>
            </a:custGeom>
            <a:solidFill>
              <a:srgbClr val="B2B2B2"/>
            </a:solidFill>
            <a:ln w="3240">
              <a:solidFill>
                <a:srgbClr val="FFFFFF"/>
              </a:solidFill>
              <a:prstDash val="solid"/>
              <a:round/>
            </a:ln>
          </p:spPr>
          <p:txBody>
            <a:bodyPr vert="horz" wrap="square" lIns="91440" tIns="45720" rIns="91440" bIns="45720" anchor="t" anchorCtr="0" compatLnSpc="0">
              <a:noAutofit/>
            </a:bodyPr>
            <a:lstStyle/>
            <a:p>
              <a:endParaRPr lang="en-US"/>
            </a:p>
          </p:txBody>
        </p:sp>
        <p:sp>
          <p:nvSpPr>
            <p:cNvPr id="24" name="Freeform 230">
              <a:extLst>
                <a:ext uri="{FF2B5EF4-FFF2-40B4-BE49-F238E27FC236}">
                  <a16:creationId xmlns:a16="http://schemas.microsoft.com/office/drawing/2014/main" id="{C0E6833B-11D8-BF27-A6B9-F9A819D818DF}"/>
                </a:ext>
              </a:extLst>
            </p:cNvPr>
            <p:cNvSpPr/>
            <p:nvPr/>
          </p:nvSpPr>
          <p:spPr>
            <a:xfrm>
              <a:off x="1301760" y="1292040"/>
              <a:ext cx="720719" cy="720719"/>
            </a:xfrm>
            <a:custGeom>
              <a:avLst/>
              <a:gdLst>
                <a:gd name="f0" fmla="val 10800000"/>
                <a:gd name="f1" fmla="val 5400000"/>
                <a:gd name="f2" fmla="val 180"/>
                <a:gd name="f3" fmla="val w"/>
                <a:gd name="f4" fmla="val h"/>
                <a:gd name="f5" fmla="*/ 5419351 1 1725033"/>
                <a:gd name="f6" fmla="*/ 10800 10800 1"/>
                <a:gd name="f7" fmla="+- 0 0 0"/>
                <a:gd name="f8" fmla="+- 0 0 360"/>
                <a:gd name="f9" fmla="val 10800"/>
                <a:gd name="f10" fmla="*/ f3 1 21600"/>
                <a:gd name="f11" fmla="*/ f4 1 21600"/>
                <a:gd name="f12" fmla="*/ 0 f5 1"/>
                <a:gd name="f13" fmla="*/ f7 f0 1"/>
                <a:gd name="f14" fmla="*/ f8 f0 1"/>
                <a:gd name="f15" fmla="*/ 3163 f10 1"/>
                <a:gd name="f16" fmla="*/ 18437 f10 1"/>
                <a:gd name="f17" fmla="*/ 18437 f11 1"/>
                <a:gd name="f18" fmla="*/ 3163 f11 1"/>
                <a:gd name="f19" fmla="*/ f12 1 f2"/>
                <a:gd name="f20" fmla="*/ f13 1 f2"/>
                <a:gd name="f21" fmla="*/ f14 1 f2"/>
                <a:gd name="f22" fmla="*/ 10800 f10 1"/>
                <a:gd name="f23" fmla="*/ 0 f11 1"/>
                <a:gd name="f24" fmla="*/ 0 f10 1"/>
                <a:gd name="f25" fmla="*/ 10800 f11 1"/>
                <a:gd name="f26" fmla="*/ 21600 f11 1"/>
                <a:gd name="f27" fmla="*/ 21600 f10 1"/>
                <a:gd name="f28" fmla="+- 0 0 f19"/>
                <a:gd name="f29" fmla="+- f20 0 f1"/>
                <a:gd name="f30" fmla="+- f21 0 f1"/>
                <a:gd name="f31" fmla="*/ f28 f0 1"/>
                <a:gd name="f32" fmla="+- f30 0 f29"/>
                <a:gd name="f33" fmla="*/ f31 1 f5"/>
                <a:gd name="f34" fmla="+- f33 0 f1"/>
                <a:gd name="f35" fmla="cos 1 f34"/>
                <a:gd name="f36" fmla="sin 1 f34"/>
                <a:gd name="f37" fmla="+- 0 0 f35"/>
                <a:gd name="f38" fmla="+- 0 0 f36"/>
                <a:gd name="f39" fmla="*/ 10800 f37 1"/>
                <a:gd name="f40" fmla="*/ 10800 f38 1"/>
                <a:gd name="f41" fmla="*/ f39 f39 1"/>
                <a:gd name="f42" fmla="*/ f40 f40 1"/>
                <a:gd name="f43" fmla="+- f41 f42 0"/>
                <a:gd name="f44" fmla="sqrt f43"/>
                <a:gd name="f45" fmla="*/ f6 1 f44"/>
                <a:gd name="f46" fmla="*/ f37 f45 1"/>
                <a:gd name="f47" fmla="*/ f38 f45 1"/>
                <a:gd name="f48" fmla="+- 10800 0 f46"/>
                <a:gd name="f49" fmla="+- 10800 0 f47"/>
              </a:gdLst>
              <a:ahLst/>
              <a:cxnLst>
                <a:cxn ang="3cd4">
                  <a:pos x="hc" y="t"/>
                </a:cxn>
                <a:cxn ang="0">
                  <a:pos x="r" y="vc"/>
                </a:cxn>
                <a:cxn ang="cd4">
                  <a:pos x="hc" y="b"/>
                </a:cxn>
                <a:cxn ang="cd2">
                  <a:pos x="l" y="vc"/>
                </a:cxn>
                <a:cxn ang="f29">
                  <a:pos x="f22" y="f23"/>
                </a:cxn>
                <a:cxn ang="f29">
                  <a:pos x="f15" y="f18"/>
                </a:cxn>
                <a:cxn ang="f29">
                  <a:pos x="f24" y="f25"/>
                </a:cxn>
                <a:cxn ang="f29">
                  <a:pos x="f15" y="f17"/>
                </a:cxn>
                <a:cxn ang="f29">
                  <a:pos x="f22" y="f26"/>
                </a:cxn>
                <a:cxn ang="f29">
                  <a:pos x="f16" y="f17"/>
                </a:cxn>
                <a:cxn ang="f29">
                  <a:pos x="f27" y="f25"/>
                </a:cxn>
                <a:cxn ang="f29">
                  <a:pos x="f16" y="f18"/>
                </a:cxn>
              </a:cxnLst>
              <a:rect l="f15" t="f18" r="f16" b="f17"/>
              <a:pathLst>
                <a:path w="21600" h="21600">
                  <a:moveTo>
                    <a:pt x="f48" y="f49"/>
                  </a:moveTo>
                  <a:arcTo wR="f9" hR="f9" stAng="f29" swAng="f32"/>
                  <a:close/>
                </a:path>
              </a:pathLst>
            </a:custGeom>
            <a:solidFill>
              <a:srgbClr val="FFFFFF"/>
            </a:solidFill>
            <a:ln w="9360">
              <a:solidFill>
                <a:srgbClr val="FFFFFF"/>
              </a:solidFill>
              <a:prstDash val="solid"/>
              <a:miter/>
            </a:ln>
          </p:spPr>
          <p:txBody>
            <a:bodyPr vert="horz" wrap="none" lIns="90000" tIns="46800" rIns="90000" bIns="46800" anchor="ctr" anchorCtr="0" compatLnSpc="0">
              <a:noAutofit/>
            </a:bodyPr>
            <a:lstStyle/>
            <a:p>
              <a:endParaRPr lang="en-US"/>
            </a:p>
          </p:txBody>
        </p:sp>
        <p:sp>
          <p:nvSpPr>
            <p:cNvPr id="25" name="Freeform 231">
              <a:extLst>
                <a:ext uri="{FF2B5EF4-FFF2-40B4-BE49-F238E27FC236}">
                  <a16:creationId xmlns:a16="http://schemas.microsoft.com/office/drawing/2014/main" id="{955B85E9-1E4A-1EAE-3B1F-156000E1A619}"/>
                </a:ext>
              </a:extLst>
            </p:cNvPr>
            <p:cNvSpPr/>
            <p:nvPr/>
          </p:nvSpPr>
          <p:spPr>
            <a:xfrm>
              <a:off x="1589039" y="1579320"/>
              <a:ext cx="144360" cy="144720"/>
            </a:xfrm>
            <a:custGeom>
              <a:avLst/>
              <a:gdLst>
                <a:gd name="f0" fmla="val 10800000"/>
                <a:gd name="f1" fmla="val 5400000"/>
                <a:gd name="f2" fmla="val 180"/>
                <a:gd name="f3" fmla="val w"/>
                <a:gd name="f4" fmla="val h"/>
                <a:gd name="f5" fmla="*/ 5419351 1 1725033"/>
                <a:gd name="f6" fmla="*/ 10800 10800 1"/>
                <a:gd name="f7" fmla="+- 0 0 0"/>
                <a:gd name="f8" fmla="+- 0 0 360"/>
                <a:gd name="f9" fmla="val 10800"/>
                <a:gd name="f10" fmla="*/ f3 1 21600"/>
                <a:gd name="f11" fmla="*/ f4 1 21600"/>
                <a:gd name="f12" fmla="*/ 0 f5 1"/>
                <a:gd name="f13" fmla="*/ f7 f0 1"/>
                <a:gd name="f14" fmla="*/ f8 f0 1"/>
                <a:gd name="f15" fmla="*/ 3163 f10 1"/>
                <a:gd name="f16" fmla="*/ 18437 f10 1"/>
                <a:gd name="f17" fmla="*/ 18437 f11 1"/>
                <a:gd name="f18" fmla="*/ 3163 f11 1"/>
                <a:gd name="f19" fmla="*/ f12 1 f2"/>
                <a:gd name="f20" fmla="*/ f13 1 f2"/>
                <a:gd name="f21" fmla="*/ f14 1 f2"/>
                <a:gd name="f22" fmla="*/ 10800 f10 1"/>
                <a:gd name="f23" fmla="*/ 0 f11 1"/>
                <a:gd name="f24" fmla="*/ 0 f10 1"/>
                <a:gd name="f25" fmla="*/ 10800 f11 1"/>
                <a:gd name="f26" fmla="*/ 21600 f11 1"/>
                <a:gd name="f27" fmla="*/ 21600 f10 1"/>
                <a:gd name="f28" fmla="+- 0 0 f19"/>
                <a:gd name="f29" fmla="+- f20 0 f1"/>
                <a:gd name="f30" fmla="+- f21 0 f1"/>
                <a:gd name="f31" fmla="*/ f28 f0 1"/>
                <a:gd name="f32" fmla="+- f30 0 f29"/>
                <a:gd name="f33" fmla="*/ f31 1 f5"/>
                <a:gd name="f34" fmla="+- f33 0 f1"/>
                <a:gd name="f35" fmla="cos 1 f34"/>
                <a:gd name="f36" fmla="sin 1 f34"/>
                <a:gd name="f37" fmla="+- 0 0 f35"/>
                <a:gd name="f38" fmla="+- 0 0 f36"/>
                <a:gd name="f39" fmla="*/ 10800 f37 1"/>
                <a:gd name="f40" fmla="*/ 10800 f38 1"/>
                <a:gd name="f41" fmla="*/ f39 f39 1"/>
                <a:gd name="f42" fmla="*/ f40 f40 1"/>
                <a:gd name="f43" fmla="+- f41 f42 0"/>
                <a:gd name="f44" fmla="sqrt f43"/>
                <a:gd name="f45" fmla="*/ f6 1 f44"/>
                <a:gd name="f46" fmla="*/ f37 f45 1"/>
                <a:gd name="f47" fmla="*/ f38 f45 1"/>
                <a:gd name="f48" fmla="+- 10800 0 f46"/>
                <a:gd name="f49" fmla="+- 10800 0 f47"/>
              </a:gdLst>
              <a:ahLst/>
              <a:cxnLst>
                <a:cxn ang="3cd4">
                  <a:pos x="hc" y="t"/>
                </a:cxn>
                <a:cxn ang="0">
                  <a:pos x="r" y="vc"/>
                </a:cxn>
                <a:cxn ang="cd4">
                  <a:pos x="hc" y="b"/>
                </a:cxn>
                <a:cxn ang="cd2">
                  <a:pos x="l" y="vc"/>
                </a:cxn>
                <a:cxn ang="f29">
                  <a:pos x="f22" y="f23"/>
                </a:cxn>
                <a:cxn ang="f29">
                  <a:pos x="f15" y="f18"/>
                </a:cxn>
                <a:cxn ang="f29">
                  <a:pos x="f24" y="f25"/>
                </a:cxn>
                <a:cxn ang="f29">
                  <a:pos x="f15" y="f17"/>
                </a:cxn>
                <a:cxn ang="f29">
                  <a:pos x="f22" y="f26"/>
                </a:cxn>
                <a:cxn ang="f29">
                  <a:pos x="f16" y="f17"/>
                </a:cxn>
                <a:cxn ang="f29">
                  <a:pos x="f27" y="f25"/>
                </a:cxn>
                <a:cxn ang="f29">
                  <a:pos x="f16" y="f18"/>
                </a:cxn>
              </a:cxnLst>
              <a:rect l="f15" t="f18" r="f16" b="f17"/>
              <a:pathLst>
                <a:path w="21600" h="21600">
                  <a:moveTo>
                    <a:pt x="f48" y="f49"/>
                  </a:moveTo>
                  <a:arcTo wR="f9" hR="f9" stAng="f29" swAng="f32"/>
                  <a:close/>
                </a:path>
              </a:pathLst>
            </a:custGeom>
            <a:solidFill>
              <a:srgbClr val="000000"/>
            </a:solidFill>
            <a:ln w="9360">
              <a:solidFill>
                <a:srgbClr val="000000"/>
              </a:solidFill>
              <a:prstDash val="solid"/>
              <a:miter/>
            </a:ln>
          </p:spPr>
          <p:txBody>
            <a:bodyPr vert="horz" wrap="none" lIns="90000" tIns="46800" rIns="90000" bIns="46800" anchor="ctr" anchorCtr="0" compatLnSpc="0">
              <a:noAutofit/>
            </a:bodyPr>
            <a:lstStyle/>
            <a:p>
              <a:endParaRPr lang="en-US"/>
            </a:p>
          </p:txBody>
        </p:sp>
        <p:sp>
          <p:nvSpPr>
            <p:cNvPr id="26" name="Freeform 232">
              <a:extLst>
                <a:ext uri="{FF2B5EF4-FFF2-40B4-BE49-F238E27FC236}">
                  <a16:creationId xmlns:a16="http://schemas.microsoft.com/office/drawing/2014/main" id="{3442B920-15AF-17B9-5032-6DBB85CB730E}"/>
                </a:ext>
              </a:extLst>
            </p:cNvPr>
            <p:cNvSpPr/>
            <p:nvPr/>
          </p:nvSpPr>
          <p:spPr>
            <a:xfrm>
              <a:off x="1073293" y="2015103"/>
              <a:ext cx="1197087" cy="799258"/>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0">
              <a:noAutofit/>
            </a:bodyPr>
            <a:lstStyle/>
            <a:p>
              <a:pPr marL="0" marR="0" algn="ctr" rtl="1" hangingPunct="0">
                <a:spcBef>
                  <a:spcPts val="0"/>
                </a:spcBef>
                <a:spcAft>
                  <a:spcPts val="0"/>
                </a:spcAft>
              </a:pPr>
              <a:r>
                <a:rPr lang="en-US" sz="2600" b="1" kern="1200" dirty="0">
                  <a:solidFill>
                    <a:srgbClr val="FF0000"/>
                  </a:solidFill>
                  <a:effectLst/>
                  <a:latin typeface="Arial" panose="020B0604020202020204" pitchFamily="34" charset="0"/>
                  <a:ea typeface="Arial Unicode MS"/>
                  <a:cs typeface="Tahoma" panose="020B0604030504040204" pitchFamily="34" charset="0"/>
                </a:rPr>
                <a:t>25%</a:t>
              </a:r>
              <a:endParaRPr lang="en-US" sz="1200" dirty="0">
                <a:effectLst/>
                <a:latin typeface="Times New Roman" panose="02020603050405020304" pitchFamily="18" charset="0"/>
                <a:ea typeface="Times New Roman" panose="02020603050405020304" pitchFamily="18" charset="0"/>
              </a:endParaRPr>
            </a:p>
          </p:txBody>
        </p:sp>
        <p:sp>
          <p:nvSpPr>
            <p:cNvPr id="28" name="Freeform 233">
              <a:extLst>
                <a:ext uri="{FF2B5EF4-FFF2-40B4-BE49-F238E27FC236}">
                  <a16:creationId xmlns:a16="http://schemas.microsoft.com/office/drawing/2014/main" id="{8DCAA0ED-DC8F-C50C-583C-D74D80A05B83}"/>
                </a:ext>
              </a:extLst>
            </p:cNvPr>
            <p:cNvSpPr/>
            <p:nvPr/>
          </p:nvSpPr>
          <p:spPr>
            <a:xfrm>
              <a:off x="750701" y="2677189"/>
              <a:ext cx="1611700" cy="767356"/>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0">
              <a:noAutofit/>
            </a:bodyPr>
            <a:lstStyle/>
            <a:p>
              <a:pPr marL="0" marR="0" algn="ctr" hangingPunct="0">
                <a:spcBef>
                  <a:spcPts val="0"/>
                </a:spcBef>
                <a:spcAft>
                  <a:spcPts val="0"/>
                </a:spcAft>
              </a:pPr>
              <a:r>
                <a:rPr lang="en-US" sz="1800" b="1" kern="1200">
                  <a:solidFill>
                    <a:srgbClr val="000000"/>
                  </a:solidFill>
                  <a:effectLst/>
                  <a:latin typeface="Arial Black" panose="020B0A04020102020204" pitchFamily="34" charset="0"/>
                  <a:ea typeface="Arial Unicode MS"/>
                  <a:cs typeface="Tahoma" panose="020B0604030504040204" pitchFamily="34" charset="0"/>
                </a:rPr>
                <a:t>Like it!</a:t>
              </a:r>
              <a:endParaRPr lang="en-US" sz="1200">
                <a:effectLst/>
                <a:latin typeface="Times New Roman" panose="02020603050405020304" pitchFamily="18" charset="0"/>
                <a:ea typeface="Times New Roman" panose="02020603050405020304" pitchFamily="18" charset="0"/>
              </a:endParaRPr>
            </a:p>
          </p:txBody>
        </p:sp>
      </p:grpSp>
      <p:grpSp>
        <p:nvGrpSpPr>
          <p:cNvPr id="39" name="Group 38">
            <a:extLst>
              <a:ext uri="{FF2B5EF4-FFF2-40B4-BE49-F238E27FC236}">
                <a16:creationId xmlns:a16="http://schemas.microsoft.com/office/drawing/2014/main" id="{74222C78-8C13-654A-CB34-DC70DA675C12}"/>
              </a:ext>
            </a:extLst>
          </p:cNvPr>
          <p:cNvGrpSpPr/>
          <p:nvPr/>
        </p:nvGrpSpPr>
        <p:grpSpPr>
          <a:xfrm>
            <a:off x="0" y="6502121"/>
            <a:ext cx="12192000" cy="381000"/>
            <a:chOff x="0" y="6502121"/>
            <a:chExt cx="12192000" cy="381000"/>
          </a:xfrm>
        </p:grpSpPr>
        <p:sp>
          <p:nvSpPr>
            <p:cNvPr id="41" name="TextBox 40">
              <a:extLst>
                <a:ext uri="{FF2B5EF4-FFF2-40B4-BE49-F238E27FC236}">
                  <a16:creationId xmlns:a16="http://schemas.microsoft.com/office/drawing/2014/main" id="{A6D90D73-7FE9-54B4-50D7-98FA71F4927F}"/>
                </a:ext>
              </a:extLst>
            </p:cNvPr>
            <p:cNvSpPr txBox="1"/>
            <p:nvPr/>
          </p:nvSpPr>
          <p:spPr>
            <a:xfrm>
              <a:off x="716844" y="6505941"/>
              <a:ext cx="7798277" cy="307777"/>
            </a:xfrm>
            <a:prstGeom prst="rect">
              <a:avLst/>
            </a:prstGeom>
            <a:noFill/>
          </p:spPr>
          <p:txBody>
            <a:bodyPr wrap="square" rtlCol="1">
              <a:spAutoFit/>
            </a:bodyPr>
            <a:lstStyle/>
            <a:p>
              <a:r>
                <a:rPr lang="en-US" sz="1400" b="1" dirty="0">
                  <a:solidFill>
                    <a:srgbClr val="002060"/>
                  </a:solidFill>
                  <a:latin typeface="Sakkal Majalla" panose="02000000000000000000" pitchFamily="2" charset="-78"/>
                  <a:cs typeface="Sakkal Majalla" panose="02000000000000000000" pitchFamily="2" charset="-78"/>
                </a:rPr>
                <a:t>FIN 316/806                                                   UNIT 5                                                     Financial Ratio Analysis</a:t>
              </a:r>
              <a:endParaRPr lang="ar-SA" sz="1400" b="1" dirty="0">
                <a:solidFill>
                  <a:srgbClr val="002060"/>
                </a:solidFill>
                <a:latin typeface="Sakkal Majalla" panose="02000000000000000000" pitchFamily="2" charset="-78"/>
                <a:cs typeface="Sakkal Majalla" panose="02000000000000000000" pitchFamily="2" charset="-78"/>
              </a:endParaRPr>
            </a:p>
          </p:txBody>
        </p:sp>
        <p:grpSp>
          <p:nvGrpSpPr>
            <p:cNvPr id="42" name="Group 41">
              <a:extLst>
                <a:ext uri="{FF2B5EF4-FFF2-40B4-BE49-F238E27FC236}">
                  <a16:creationId xmlns:a16="http://schemas.microsoft.com/office/drawing/2014/main" id="{66244C03-06CC-6E6B-C0E3-C2D13CD13912}"/>
                </a:ext>
              </a:extLst>
            </p:cNvPr>
            <p:cNvGrpSpPr/>
            <p:nvPr/>
          </p:nvGrpSpPr>
          <p:grpSpPr>
            <a:xfrm>
              <a:off x="0" y="6502121"/>
              <a:ext cx="12192000" cy="381000"/>
              <a:chOff x="0" y="6502121"/>
              <a:chExt cx="12192000" cy="381000"/>
            </a:xfrm>
          </p:grpSpPr>
          <p:cxnSp>
            <p:nvCxnSpPr>
              <p:cNvPr id="43" name="Straight Connector 42">
                <a:extLst>
                  <a:ext uri="{FF2B5EF4-FFF2-40B4-BE49-F238E27FC236}">
                    <a16:creationId xmlns:a16="http://schemas.microsoft.com/office/drawing/2014/main" id="{C8330772-D5EC-D735-37AD-82C26C54B140}"/>
                  </a:ext>
                </a:extLst>
              </p:cNvPr>
              <p:cNvCxnSpPr/>
              <p:nvPr/>
            </p:nvCxnSpPr>
            <p:spPr>
              <a:xfrm flipV="1">
                <a:off x="0" y="6539345"/>
                <a:ext cx="12192000" cy="521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44" name="Rectangle 43">
                <a:extLst>
                  <a:ext uri="{FF2B5EF4-FFF2-40B4-BE49-F238E27FC236}">
                    <a16:creationId xmlns:a16="http://schemas.microsoft.com/office/drawing/2014/main" id="{2FB513FB-C2FD-3D82-6B83-3DA55786A866}"/>
                  </a:ext>
                </a:extLst>
              </p:cNvPr>
              <p:cNvSpPr>
                <a:spLocks/>
              </p:cNvSpPr>
              <p:nvPr/>
            </p:nvSpPr>
            <p:spPr>
              <a:xfrm>
                <a:off x="7703229" y="6502121"/>
                <a:ext cx="4106028" cy="381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r">
                  <a:lnSpc>
                    <a:spcPct val="106000"/>
                  </a:lnSpc>
                  <a:spcBef>
                    <a:spcPts val="0"/>
                  </a:spcBef>
                  <a:spcAft>
                    <a:spcPts val="800"/>
                  </a:spcAft>
                </a:pP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وزارة التربية والتعليم –</a:t>
                </a:r>
                <a:r>
                  <a:rPr lang="ar-SA"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العام الدراسي </a:t>
                </a: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202</a:t>
                </a:r>
                <a:r>
                  <a:rPr lang="ar-SA"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3</a:t>
                </a: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-202</a:t>
                </a:r>
                <a:r>
                  <a:rPr lang="ar-SA"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4</a:t>
                </a: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م</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grpSp>
      </p:grpSp>
    </p:spTree>
    <p:extLst>
      <p:ext uri="{BB962C8B-B14F-4D97-AF65-F5344CB8AC3E}">
        <p14:creationId xmlns:p14="http://schemas.microsoft.com/office/powerpoint/2010/main" val="3963261461"/>
      </p:ext>
    </p:extLst>
  </p:cSld>
  <p:clrMapOvr>
    <a:masterClrMapping/>
  </p:clrMapOvr>
  <mc:AlternateContent xmlns:mc="http://schemas.openxmlformats.org/markup-compatibility/2006" xmlns:p14="http://schemas.microsoft.com/office/powerpoint/2010/main">
    <mc:Choice Requires="p14">
      <p:transition spd="slow" p14:dur="1500" advClick="0">
        <p:split orient="vert"/>
      </p:transition>
    </mc:Choice>
    <mc:Fallback xmlns="">
      <p:transition spd="slow" advClick="0">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0">
                                            <p:txEl>
                                              <p:pRg st="4" end="4"/>
                                            </p:txEl>
                                          </p:spTgt>
                                        </p:tgtEl>
                                        <p:attrNameLst>
                                          <p:attrName>style.visibility</p:attrName>
                                        </p:attrNameLst>
                                      </p:cBhvr>
                                      <p:to>
                                        <p:strVal val="visible"/>
                                      </p:to>
                                    </p:set>
                                    <p:animEffect transition="in" filter="fade">
                                      <p:cBhvr>
                                        <p:cTn id="7" dur="1000"/>
                                        <p:tgtEl>
                                          <p:spTgt spid="20">
                                            <p:txEl>
                                              <p:pRg st="4" end="4"/>
                                            </p:txEl>
                                          </p:spTgt>
                                        </p:tgtEl>
                                      </p:cBhvr>
                                    </p:animEffect>
                                    <p:anim calcmode="lin" valueType="num">
                                      <p:cBhvr>
                                        <p:cTn id="8" dur="1000" fill="hold"/>
                                        <p:tgtEl>
                                          <p:spTgt spid="20">
                                            <p:txEl>
                                              <p:pRg st="4" end="4"/>
                                            </p:txEl>
                                          </p:spTgt>
                                        </p:tgtEl>
                                        <p:attrNameLst>
                                          <p:attrName>ppt_x</p:attrName>
                                        </p:attrNameLst>
                                      </p:cBhvr>
                                      <p:tavLst>
                                        <p:tav tm="0">
                                          <p:val>
                                            <p:strVal val="#ppt_x"/>
                                          </p:val>
                                        </p:tav>
                                        <p:tav tm="100000">
                                          <p:val>
                                            <p:strVal val="#ppt_x"/>
                                          </p:val>
                                        </p:tav>
                                      </p:tavLst>
                                    </p:anim>
                                    <p:anim calcmode="lin" valueType="num">
                                      <p:cBhvr>
                                        <p:cTn id="9" dur="1000" fill="hold"/>
                                        <p:tgtEl>
                                          <p:spTgt spid="20">
                                            <p:txEl>
                                              <p:pRg st="4" end="4"/>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0">
                                            <p:txEl>
                                              <p:pRg st="5" end="5"/>
                                            </p:txEl>
                                          </p:spTgt>
                                        </p:tgtEl>
                                        <p:attrNameLst>
                                          <p:attrName>style.visibility</p:attrName>
                                        </p:attrNameLst>
                                      </p:cBhvr>
                                      <p:to>
                                        <p:strVal val="visible"/>
                                      </p:to>
                                    </p:set>
                                    <p:animEffect transition="in" filter="fade">
                                      <p:cBhvr>
                                        <p:cTn id="12" dur="1000"/>
                                        <p:tgtEl>
                                          <p:spTgt spid="20">
                                            <p:txEl>
                                              <p:pRg st="5" end="5"/>
                                            </p:txEl>
                                          </p:spTgt>
                                        </p:tgtEl>
                                      </p:cBhvr>
                                    </p:animEffect>
                                    <p:anim calcmode="lin" valueType="num">
                                      <p:cBhvr>
                                        <p:cTn id="13" dur="1000" fill="hold"/>
                                        <p:tgtEl>
                                          <p:spTgt spid="20">
                                            <p:txEl>
                                              <p:pRg st="5" end="5"/>
                                            </p:txEl>
                                          </p:spTgt>
                                        </p:tgtEl>
                                        <p:attrNameLst>
                                          <p:attrName>ppt_x</p:attrName>
                                        </p:attrNameLst>
                                      </p:cBhvr>
                                      <p:tavLst>
                                        <p:tav tm="0">
                                          <p:val>
                                            <p:strVal val="#ppt_x"/>
                                          </p:val>
                                        </p:tav>
                                        <p:tav tm="100000">
                                          <p:val>
                                            <p:strVal val="#ppt_x"/>
                                          </p:val>
                                        </p:tav>
                                      </p:tavLst>
                                    </p:anim>
                                    <p:anim calcmode="lin" valueType="num">
                                      <p:cBhvr>
                                        <p:cTn id="14" dur="1000" fill="hold"/>
                                        <p:tgtEl>
                                          <p:spTgt spid="20">
                                            <p:txEl>
                                              <p:pRg st="5" end="5"/>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20">
                                            <p:txEl>
                                              <p:pRg st="6" end="6"/>
                                            </p:txEl>
                                          </p:spTgt>
                                        </p:tgtEl>
                                        <p:attrNameLst>
                                          <p:attrName>style.visibility</p:attrName>
                                        </p:attrNameLst>
                                      </p:cBhvr>
                                      <p:to>
                                        <p:strVal val="visible"/>
                                      </p:to>
                                    </p:set>
                                    <p:animEffect transition="in" filter="fade">
                                      <p:cBhvr>
                                        <p:cTn id="17" dur="1000"/>
                                        <p:tgtEl>
                                          <p:spTgt spid="20">
                                            <p:txEl>
                                              <p:pRg st="6" end="6"/>
                                            </p:txEl>
                                          </p:spTgt>
                                        </p:tgtEl>
                                      </p:cBhvr>
                                    </p:animEffect>
                                    <p:anim calcmode="lin" valueType="num">
                                      <p:cBhvr>
                                        <p:cTn id="18" dur="1000" fill="hold"/>
                                        <p:tgtEl>
                                          <p:spTgt spid="20">
                                            <p:txEl>
                                              <p:pRg st="6" end="6"/>
                                            </p:txEl>
                                          </p:spTgt>
                                        </p:tgtEl>
                                        <p:attrNameLst>
                                          <p:attrName>ppt_x</p:attrName>
                                        </p:attrNameLst>
                                      </p:cBhvr>
                                      <p:tavLst>
                                        <p:tav tm="0">
                                          <p:val>
                                            <p:strVal val="#ppt_x"/>
                                          </p:val>
                                        </p:tav>
                                        <p:tav tm="100000">
                                          <p:val>
                                            <p:strVal val="#ppt_x"/>
                                          </p:val>
                                        </p:tav>
                                      </p:tavLst>
                                    </p:anim>
                                    <p:anim calcmode="lin" valueType="num">
                                      <p:cBhvr>
                                        <p:cTn id="19" dur="1000" fill="hold"/>
                                        <p:tgtEl>
                                          <p:spTgt spid="20">
                                            <p:txEl>
                                              <p:pRg st="6" end="6"/>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20">
                                            <p:txEl>
                                              <p:pRg st="7" end="7"/>
                                            </p:txEl>
                                          </p:spTgt>
                                        </p:tgtEl>
                                        <p:attrNameLst>
                                          <p:attrName>style.visibility</p:attrName>
                                        </p:attrNameLst>
                                      </p:cBhvr>
                                      <p:to>
                                        <p:strVal val="visible"/>
                                      </p:to>
                                    </p:set>
                                    <p:animEffect transition="in" filter="fade">
                                      <p:cBhvr>
                                        <p:cTn id="22" dur="1000"/>
                                        <p:tgtEl>
                                          <p:spTgt spid="20">
                                            <p:txEl>
                                              <p:pRg st="7" end="7"/>
                                            </p:txEl>
                                          </p:spTgt>
                                        </p:tgtEl>
                                      </p:cBhvr>
                                    </p:animEffect>
                                    <p:anim calcmode="lin" valueType="num">
                                      <p:cBhvr>
                                        <p:cTn id="23" dur="1000" fill="hold"/>
                                        <p:tgtEl>
                                          <p:spTgt spid="20">
                                            <p:txEl>
                                              <p:pRg st="7" end="7"/>
                                            </p:txEl>
                                          </p:spTgt>
                                        </p:tgtEl>
                                        <p:attrNameLst>
                                          <p:attrName>ppt_x</p:attrName>
                                        </p:attrNameLst>
                                      </p:cBhvr>
                                      <p:tavLst>
                                        <p:tav tm="0">
                                          <p:val>
                                            <p:strVal val="#ppt_x"/>
                                          </p:val>
                                        </p:tav>
                                        <p:tav tm="100000">
                                          <p:val>
                                            <p:strVal val="#ppt_x"/>
                                          </p:val>
                                        </p:tav>
                                      </p:tavLst>
                                    </p:anim>
                                    <p:anim calcmode="lin" valueType="num">
                                      <p:cBhvr>
                                        <p:cTn id="24" dur="1000" fill="hold"/>
                                        <p:tgtEl>
                                          <p:spTgt spid="20">
                                            <p:txEl>
                                              <p:pRg st="7" end="7"/>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20">
                                            <p:txEl>
                                              <p:pRg st="8" end="8"/>
                                            </p:txEl>
                                          </p:spTgt>
                                        </p:tgtEl>
                                        <p:attrNameLst>
                                          <p:attrName>style.visibility</p:attrName>
                                        </p:attrNameLst>
                                      </p:cBhvr>
                                      <p:to>
                                        <p:strVal val="visible"/>
                                      </p:to>
                                    </p:set>
                                    <p:animEffect transition="in" filter="fade">
                                      <p:cBhvr>
                                        <p:cTn id="27" dur="1000"/>
                                        <p:tgtEl>
                                          <p:spTgt spid="20">
                                            <p:txEl>
                                              <p:pRg st="8" end="8"/>
                                            </p:txEl>
                                          </p:spTgt>
                                        </p:tgtEl>
                                      </p:cBhvr>
                                    </p:animEffect>
                                    <p:anim calcmode="lin" valueType="num">
                                      <p:cBhvr>
                                        <p:cTn id="28" dur="1000" fill="hold"/>
                                        <p:tgtEl>
                                          <p:spTgt spid="20">
                                            <p:txEl>
                                              <p:pRg st="8" end="8"/>
                                            </p:txEl>
                                          </p:spTgt>
                                        </p:tgtEl>
                                        <p:attrNameLst>
                                          <p:attrName>ppt_x</p:attrName>
                                        </p:attrNameLst>
                                      </p:cBhvr>
                                      <p:tavLst>
                                        <p:tav tm="0">
                                          <p:val>
                                            <p:strVal val="#ppt_x"/>
                                          </p:val>
                                        </p:tav>
                                        <p:tav tm="100000">
                                          <p:val>
                                            <p:strVal val="#ppt_x"/>
                                          </p:val>
                                        </p:tav>
                                      </p:tavLst>
                                    </p:anim>
                                    <p:anim calcmode="lin" valueType="num">
                                      <p:cBhvr>
                                        <p:cTn id="29" dur="1000" fill="hold"/>
                                        <p:tgtEl>
                                          <p:spTgt spid="20">
                                            <p:txEl>
                                              <p:pRg st="8" end="8"/>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20">
                                            <p:txEl>
                                              <p:pRg st="9" end="9"/>
                                            </p:txEl>
                                          </p:spTgt>
                                        </p:tgtEl>
                                        <p:attrNameLst>
                                          <p:attrName>style.visibility</p:attrName>
                                        </p:attrNameLst>
                                      </p:cBhvr>
                                      <p:to>
                                        <p:strVal val="visible"/>
                                      </p:to>
                                    </p:set>
                                    <p:animEffect transition="in" filter="fade">
                                      <p:cBhvr>
                                        <p:cTn id="32" dur="1000"/>
                                        <p:tgtEl>
                                          <p:spTgt spid="20">
                                            <p:txEl>
                                              <p:pRg st="9" end="9"/>
                                            </p:txEl>
                                          </p:spTgt>
                                        </p:tgtEl>
                                      </p:cBhvr>
                                    </p:animEffect>
                                    <p:anim calcmode="lin" valueType="num">
                                      <p:cBhvr>
                                        <p:cTn id="33" dur="1000" fill="hold"/>
                                        <p:tgtEl>
                                          <p:spTgt spid="20">
                                            <p:txEl>
                                              <p:pRg st="9" end="9"/>
                                            </p:txEl>
                                          </p:spTgt>
                                        </p:tgtEl>
                                        <p:attrNameLst>
                                          <p:attrName>ppt_x</p:attrName>
                                        </p:attrNameLst>
                                      </p:cBhvr>
                                      <p:tavLst>
                                        <p:tav tm="0">
                                          <p:val>
                                            <p:strVal val="#ppt_x"/>
                                          </p:val>
                                        </p:tav>
                                        <p:tav tm="100000">
                                          <p:val>
                                            <p:strVal val="#ppt_x"/>
                                          </p:val>
                                        </p:tav>
                                      </p:tavLst>
                                    </p:anim>
                                    <p:anim calcmode="lin" valueType="num">
                                      <p:cBhvr>
                                        <p:cTn id="34" dur="1000" fill="hold"/>
                                        <p:tgtEl>
                                          <p:spTgt spid="20">
                                            <p:txEl>
                                              <p:pRg st="9" end="9"/>
                                            </p:txEl>
                                          </p:spTgt>
                                        </p:tgtEl>
                                        <p:attrNameLst>
                                          <p:attrName>ppt_y</p:attrName>
                                        </p:attrNameLst>
                                      </p:cBhvr>
                                      <p:tavLst>
                                        <p:tav tm="0">
                                          <p:val>
                                            <p:strVal val="#ppt_y+.1"/>
                                          </p:val>
                                        </p:tav>
                                        <p:tav tm="100000">
                                          <p:val>
                                            <p:strVal val="#ppt_y"/>
                                          </p:val>
                                        </p:tav>
                                      </p:tavLst>
                                    </p:anim>
                                  </p:childTnLst>
                                </p:cTn>
                              </p:par>
                              <p:par>
                                <p:cTn id="35" presetID="42" presetClass="entr" presetSubtype="0" fill="hold" nodeType="withEffect">
                                  <p:stCondLst>
                                    <p:cond delay="0"/>
                                  </p:stCondLst>
                                  <p:childTnLst>
                                    <p:set>
                                      <p:cBhvr>
                                        <p:cTn id="36" dur="1" fill="hold">
                                          <p:stCondLst>
                                            <p:cond delay="0"/>
                                          </p:stCondLst>
                                        </p:cTn>
                                        <p:tgtEl>
                                          <p:spTgt spid="20">
                                            <p:txEl>
                                              <p:pRg st="10" end="10"/>
                                            </p:txEl>
                                          </p:spTgt>
                                        </p:tgtEl>
                                        <p:attrNameLst>
                                          <p:attrName>style.visibility</p:attrName>
                                        </p:attrNameLst>
                                      </p:cBhvr>
                                      <p:to>
                                        <p:strVal val="visible"/>
                                      </p:to>
                                    </p:set>
                                    <p:animEffect transition="in" filter="fade">
                                      <p:cBhvr>
                                        <p:cTn id="37" dur="1000"/>
                                        <p:tgtEl>
                                          <p:spTgt spid="20">
                                            <p:txEl>
                                              <p:pRg st="10" end="10"/>
                                            </p:txEl>
                                          </p:spTgt>
                                        </p:tgtEl>
                                      </p:cBhvr>
                                    </p:animEffect>
                                    <p:anim calcmode="lin" valueType="num">
                                      <p:cBhvr>
                                        <p:cTn id="38" dur="1000" fill="hold"/>
                                        <p:tgtEl>
                                          <p:spTgt spid="20">
                                            <p:txEl>
                                              <p:pRg st="10" end="10"/>
                                            </p:txEl>
                                          </p:spTgt>
                                        </p:tgtEl>
                                        <p:attrNameLst>
                                          <p:attrName>ppt_x</p:attrName>
                                        </p:attrNameLst>
                                      </p:cBhvr>
                                      <p:tavLst>
                                        <p:tav tm="0">
                                          <p:val>
                                            <p:strVal val="#ppt_x"/>
                                          </p:val>
                                        </p:tav>
                                        <p:tav tm="100000">
                                          <p:val>
                                            <p:strVal val="#ppt_x"/>
                                          </p:val>
                                        </p:tav>
                                      </p:tavLst>
                                    </p:anim>
                                    <p:anim calcmode="lin" valueType="num">
                                      <p:cBhvr>
                                        <p:cTn id="39" dur="1000" fill="hold"/>
                                        <p:tgtEl>
                                          <p:spTgt spid="20">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4" id="{9B6F7093-7B83-4D0A-BC1F-683D122F6A48}" vid="{1FAA4335-E554-4125-ACCC-D1CCCAA2166B}"/>
    </a:ext>
  </a:extLst>
</a:theme>
</file>

<file path=docProps/app.xml><?xml version="1.0" encoding="utf-8"?>
<Properties xmlns="http://schemas.openxmlformats.org/officeDocument/2006/extended-properties" xmlns:vt="http://schemas.openxmlformats.org/officeDocument/2006/docPropsVTypes">
  <Template>PPT TMPLT (2)</Template>
  <TotalTime>2177</TotalTime>
  <Words>1578</Words>
  <Application>Microsoft Office PowerPoint</Application>
  <PresentationFormat>Widescreen</PresentationFormat>
  <Paragraphs>382</Paragraphs>
  <Slides>13</Slides>
  <Notes>0</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13</vt:i4>
      </vt:variant>
    </vt:vector>
  </HeadingPairs>
  <TitlesOfParts>
    <vt:vector size="25" baseType="lpstr">
      <vt:lpstr>Andalus</vt:lpstr>
      <vt:lpstr>Arial</vt:lpstr>
      <vt:lpstr>Arial Black</vt:lpstr>
      <vt:lpstr>Calibri</vt:lpstr>
      <vt:lpstr>Calibri Light</vt:lpstr>
      <vt:lpstr>Cambria Math</vt:lpstr>
      <vt:lpstr>Sakkal Majalla</vt:lpstr>
      <vt:lpstr>Simplified Arabic</vt:lpstr>
      <vt:lpstr>Symbol</vt:lpstr>
      <vt:lpstr>Times New Roman</vt:lpstr>
      <vt:lpstr>Webdings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HP</dc:creator>
  <cp:lastModifiedBy>Amro Hussain Ali Salama</cp:lastModifiedBy>
  <cp:revision>340</cp:revision>
  <dcterms:created xsi:type="dcterms:W3CDTF">2020-03-09T08:29:54Z</dcterms:created>
  <dcterms:modified xsi:type="dcterms:W3CDTF">2023-11-19T05:41:53Z</dcterms:modified>
</cp:coreProperties>
</file>