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5" r:id="rId3"/>
    <p:sldId id="333" r:id="rId4"/>
    <p:sldId id="340" r:id="rId5"/>
    <p:sldId id="381" r:id="rId6"/>
    <p:sldId id="382" r:id="rId7"/>
    <p:sldId id="383" r:id="rId8"/>
    <p:sldId id="385" r:id="rId9"/>
    <p:sldId id="384" r:id="rId10"/>
    <p:sldId id="386" r:id="rId11"/>
    <p:sldId id="387" r:id="rId12"/>
    <p:sldId id="388" r:id="rId13"/>
    <p:sldId id="389" r:id="rId14"/>
    <p:sldId id="390" r:id="rId15"/>
    <p:sldId id="31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3949"/>
    <a:srgbClr val="FFFF66"/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5FEC52-9DEB-4428-8327-046A2FEE6CA1}"/>
              </a:ext>
            </a:extLst>
          </p:cNvPr>
          <p:cNvSpPr/>
          <p:nvPr/>
        </p:nvSpPr>
        <p:spPr>
          <a:xfrm>
            <a:off x="533452" y="5877169"/>
            <a:ext cx="3142207" cy="461665"/>
          </a:xfrm>
          <a:prstGeom prst="rect">
            <a:avLst/>
          </a:prstGeom>
          <a:solidFill>
            <a:srgbClr val="C0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PT Bold Heading" panose="02010400000000000000" pitchFamily="2" charset="-78"/>
              </a:rPr>
              <a:t>Second Semester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-23932" y="6541028"/>
            <a:ext cx="12192000" cy="384957"/>
            <a:chOff x="0" y="6498164"/>
            <a:chExt cx="12192000" cy="384957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0" y="6498164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943286" y="6550223"/>
              <a:ext cx="39966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-BH" sz="1400" b="1" dirty="0"/>
                <a:t>المرحلة الثانوية - المستوى </a:t>
              </a:r>
              <a:r>
                <a:rPr lang="ar-SA" sz="1400" b="1" dirty="0"/>
                <a:t>الثا</a:t>
              </a:r>
              <a:r>
                <a:rPr lang="ar-BH" sz="1400" b="1" dirty="0"/>
                <a:t>لث</a:t>
              </a:r>
              <a:r>
                <a:rPr lang="ar-SA" sz="1400" b="1" dirty="0"/>
                <a:t> (توحيد ) – الثالث (فني ومهني)</a:t>
              </a:r>
              <a:endParaRPr lang="ar-BH" sz="1400" b="1" dirty="0"/>
            </a:p>
          </p:txBody>
        </p:sp>
        <p:sp>
          <p:nvSpPr>
            <p:cNvPr id="36" name="Rectangle 35"/>
            <p:cNvSpPr>
              <a:spLocks/>
            </p:cNvSpPr>
            <p:nvPr/>
          </p:nvSpPr>
          <p:spPr>
            <a:xfrm>
              <a:off x="7703229" y="6502121"/>
              <a:ext cx="4106028" cy="3810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ar-BH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Sakkal Majalla" panose="02000000000000000000" pitchFamily="2" charset="-78"/>
                </a:rPr>
                <a:t>وزارة التربية والتعليم –</a:t>
              </a:r>
              <a:r>
                <a:rPr lang="ar-SA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Sakkal Majalla" panose="02000000000000000000" pitchFamily="2" charset="-78"/>
                </a:rPr>
                <a:t>العام الدراسي </a:t>
              </a:r>
              <a:r>
                <a:rPr lang="ar-BH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Sakkal Majalla" panose="02000000000000000000" pitchFamily="2" charset="-78"/>
                </a:rPr>
                <a:t>2023-2024م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62132F14-90F2-64FD-2925-1B5F1CF239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90780"/>
              </p:ext>
            </p:extLst>
          </p:nvPr>
        </p:nvGraphicFramePr>
        <p:xfrm>
          <a:off x="258226" y="2019574"/>
          <a:ext cx="8530046" cy="350496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00298">
                  <a:extLst>
                    <a:ext uri="{9D8B030D-6E8A-4147-A177-3AD203B41FA5}">
                      <a16:colId xmlns:a16="http://schemas.microsoft.com/office/drawing/2014/main" val="1153488245"/>
                    </a:ext>
                  </a:extLst>
                </a:gridCol>
                <a:gridCol w="6829748">
                  <a:extLst>
                    <a:ext uri="{9D8B030D-6E8A-4147-A177-3AD203B41FA5}">
                      <a16:colId xmlns:a16="http://schemas.microsoft.com/office/drawing/2014/main" val="2424581035"/>
                    </a:ext>
                  </a:extLst>
                </a:gridCol>
              </a:tblGrid>
              <a:tr h="97186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 Subjects Group </a:t>
                      </a:r>
                    </a:p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85072"/>
                  </a:ext>
                </a:extLst>
              </a:tr>
              <a:tr h="7410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Mathematics 2 – (Fin 316/806)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090189103"/>
                  </a:ext>
                </a:extLst>
              </a:tr>
              <a:tr h="1050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Chapter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4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244890864"/>
                  </a:ext>
                </a:extLst>
              </a:tr>
              <a:tr h="7410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Break-even Analysis – part 2</a:t>
                      </a: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216000624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B81452C6-11E3-011B-EBFE-6603F75E6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90888">
            <a:off x="8411911" y="2306804"/>
            <a:ext cx="3079042" cy="38572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49C5AB-5BEC-440B-A1DB-C149F618A5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350" y="135704"/>
            <a:ext cx="6897479" cy="107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211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ستطيل مستدير الزوايا 15">
                <a:extLst>
                  <a:ext uri="{FF2B5EF4-FFF2-40B4-BE49-F238E27FC236}">
                    <a16:creationId xmlns:a16="http://schemas.microsoft.com/office/drawing/2014/main" id="{C7CA628E-402E-4ECD-83CD-2C5BD377C6C5}"/>
                  </a:ext>
                </a:extLst>
              </p:cNvPr>
              <p:cNvSpPr/>
              <p:nvPr/>
            </p:nvSpPr>
            <p:spPr>
              <a:xfrm>
                <a:off x="296203" y="1317922"/>
                <a:ext cx="9431374" cy="5103050"/>
              </a:xfrm>
              <a:prstGeom prst="roundRect">
                <a:avLst>
                  <a:gd name="adj" fmla="val 1416"/>
                </a:avLst>
              </a:prstGeom>
              <a:solidFill>
                <a:srgbClr val="BFD4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t"/>
              <a:lstStyle/>
              <a:p>
                <a:pPr marL="342900" marR="0" lvl="0" indent="-34290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1200"/>
                  <a:buFont typeface="Times New Roman" panose="02020603050405020304" pitchFamily="18" charset="0"/>
                  <a:buChar char="►"/>
                </a:pPr>
                <a:r>
                  <a:rPr lang="en-US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Abdulla Company expects to earn BD48,000 next year. Sales will be BD370,000, its average product sells for BD74 per unit. The variable cost per unit is BD50.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u="sng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Required: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What are the company’s fixed costs expected to be next year?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Calculate the company’s break-even point in units and sales revenues?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849630" algn="l"/>
                    <a:tab pos="1140460" algn="l"/>
                  </a:tabLst>
                </a:pPr>
                <a:r>
                  <a:rPr lang="en-US" sz="1600" b="1" u="sng" dirty="0">
                    <a:solidFill>
                      <a:srgbClr val="002060"/>
                    </a:solidFill>
                    <a:effectLst/>
                    <a:latin typeface="Arial Black" panose="020B0A04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Answer: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Unit Sales =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𝑺𝒂𝒍𝒆𝒔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𝐒𝐞𝐥𝐥𝐢𝐧𝐠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𝐩𝐫𝐢𝐜𝐞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𝐩𝐞𝐫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𝐮𝐧𝐢𝐭</m:t>
                        </m:r>
                      </m:den>
                    </m:f>
                  </m:oMath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</a:t>
                </a: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Q = 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</m:t>
                    </m:r>
                    <m:f>
                      <m:fPr>
                        <m:ctrlP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</m:t>
                        </m:r>
                      </m:num>
                      <m:den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𝑼𝑺𝑷</m:t>
                        </m:r>
                      </m:den>
                    </m:f>
                    <m:r>
                      <a:rPr lang="en-US" sz="1600" b="1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𝟑𝟕𝟎</m:t>
                        </m:r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𝟎𝟎𝟎</m:t>
                        </m:r>
                      </m:num>
                      <m:den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𝟕𝟒</m:t>
                        </m:r>
                      </m:den>
                    </m:f>
                  </m:oMath>
                </a14:m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5,000 Units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Profit/Loss = Units Sales </a:t>
                </a: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× (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𝐒𝐞𝐥𝐥𝐢𝐧𝐠</m:t>
                    </m:r>
                    <m:r>
                      <a:rPr lang="en-US" sz="16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𝐩𝐫𝐢𝐜𝐞</m:t>
                    </m:r>
                    <m:r>
                      <a:rPr lang="en-US" sz="16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𝐩𝐞𝐫</m:t>
                    </m:r>
                    <m:r>
                      <a:rPr lang="en-US" sz="16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𝐮𝐧𝐢𝐭</m:t>
                    </m:r>
                    <m:r>
                      <a:rPr lang="en-US" sz="16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16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𝐕𝐚𝐫𝐢𝐚𝐛𝐥𝐞</m:t>
                    </m:r>
                    <m:r>
                      <a:rPr lang="en-US" sz="16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𝐜𝐨𝐬𝐭</m:t>
                    </m:r>
                    <m:r>
                      <a:rPr lang="en-US" sz="16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𝐩𝐞𝐫</m:t>
                    </m:r>
                    <m:r>
                      <a:rPr lang="en-US" sz="16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𝐮𝐧𝐢𝐭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) –    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   Fixed Costs                   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Profit/Loss</a:t>
                </a:r>
                <a:r>
                  <a:rPr lang="en-US" sz="16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=[ 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833C0B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𝑸</m:t>
                    </m:r>
                  </m:oMath>
                </a14:m>
                <a:r>
                  <a:rPr lang="en-US" sz="16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× (USP – UVC)] - FC =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48,000 = </a:t>
                </a: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[5,000 × (74 – 50)] – </a:t>
                </a:r>
                <a:r>
                  <a:rPr lang="en-US" sz="16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(FC)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</a:t>
                </a:r>
                <a:r>
                  <a:rPr lang="en-US" sz="16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48,000 </a:t>
                </a: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:r>
                  <a:rPr lang="en-US" sz="16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[5,000</a:t>
                </a: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× (24)] – </a:t>
                </a:r>
                <a:r>
                  <a:rPr lang="en-US" sz="16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(FC)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</a:t>
                </a:r>
                <a:r>
                  <a:rPr lang="en-US" sz="16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FC </a:t>
                </a: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:r>
                  <a:rPr lang="en-US" sz="16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[ </a:t>
                </a: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120,000]– (48,000)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  = BD72,000 </a:t>
                </a: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849630" algn="l"/>
                    <a:tab pos="1140460" algn="l"/>
                  </a:tabLst>
                </a:pP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مستطيل مستدير الزوايا 15">
                <a:extLst>
                  <a:ext uri="{FF2B5EF4-FFF2-40B4-BE49-F238E27FC236}">
                    <a16:creationId xmlns:a16="http://schemas.microsoft.com/office/drawing/2014/main" id="{C7CA628E-402E-4ECD-83CD-2C5BD377C6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03" y="1317922"/>
                <a:ext cx="9431374" cy="5103050"/>
              </a:xfrm>
              <a:prstGeom prst="roundRect">
                <a:avLst>
                  <a:gd name="adj" fmla="val 1416"/>
                </a:avLst>
              </a:prstGeom>
              <a:blipFill>
                <a:blip r:embed="rId2"/>
                <a:stretch>
                  <a:fillRect l="-129" b="-28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198389" y="268527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3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1" y="209101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4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304003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57413" y="391112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57412" y="546630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184301" y="437028"/>
            <a:ext cx="8445462" cy="66864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R="1079500"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</a:pPr>
            <a:r>
              <a:rPr lang="en-US" sz="32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calculating target operating Income </a:t>
            </a:r>
            <a:endParaRPr lang="en-US" sz="32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مستطيل مستدير الزوايا 11">
            <a:hlinkClick r:id="rId4" action="ppaction://hlinksldjump"/>
            <a:extLst>
              <a:ext uri="{FF2B5EF4-FFF2-40B4-BE49-F238E27FC236}">
                <a16:creationId xmlns:a16="http://schemas.microsoft.com/office/drawing/2014/main" id="{936223CE-E6D3-2F2E-F333-493B663A92CF}"/>
              </a:ext>
            </a:extLst>
          </p:cNvPr>
          <p:cNvSpPr/>
          <p:nvPr/>
        </p:nvSpPr>
        <p:spPr>
          <a:xfrm>
            <a:off x="9875904" y="4632194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9389EC1-9A9F-6557-CAE4-6F4BF3654BDA}"/>
              </a:ext>
            </a:extLst>
          </p:cNvPr>
          <p:cNvGrpSpPr/>
          <p:nvPr/>
        </p:nvGrpSpPr>
        <p:grpSpPr>
          <a:xfrm>
            <a:off x="0" y="6502121"/>
            <a:ext cx="12192000" cy="381000"/>
            <a:chOff x="0" y="6502121"/>
            <a:chExt cx="12192000" cy="38100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02AF472-30F5-4B87-8E68-52F177A24201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4                                                        Break-even Analysis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0" y="6502121"/>
              <a:ext cx="12192000" cy="381000"/>
              <a:chOff x="0" y="6502121"/>
              <a:chExt cx="12192000" cy="3810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V="1">
                <a:off x="0" y="6539345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86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ستطيل مستدير الزوايا 15">
                <a:extLst>
                  <a:ext uri="{FF2B5EF4-FFF2-40B4-BE49-F238E27FC236}">
                    <a16:creationId xmlns:a16="http://schemas.microsoft.com/office/drawing/2014/main" id="{C7CA628E-402E-4ECD-83CD-2C5BD377C6C5}"/>
                  </a:ext>
                </a:extLst>
              </p:cNvPr>
              <p:cNvSpPr/>
              <p:nvPr/>
            </p:nvSpPr>
            <p:spPr>
              <a:xfrm>
                <a:off x="296203" y="1728528"/>
                <a:ext cx="9431374" cy="4469503"/>
              </a:xfrm>
              <a:prstGeom prst="roundRect">
                <a:avLst>
                  <a:gd name="adj" fmla="val 1416"/>
                </a:avLst>
              </a:prstGeom>
              <a:solidFill>
                <a:srgbClr val="BFD4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t"/>
              <a:lstStyle/>
              <a:p>
                <a:pPr marL="0" marR="0" algn="l" rtl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849630" algn="l"/>
                    <a:tab pos="1140460" algn="l"/>
                  </a:tabLst>
                </a:pPr>
                <a:r>
                  <a:rPr lang="en-US" sz="2000" b="1" u="sng" dirty="0">
                    <a:solidFill>
                      <a:srgbClr val="002060"/>
                    </a:solidFill>
                    <a:effectLst/>
                    <a:latin typeface="Arial Black" panose="020B0A040201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Answer: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2- Break-even point sales in units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𝐅𝐢𝐱𝐞𝐝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𝐂𝐨𝐬𝐭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𝐒𝐞𝐥𝐥𝐢𝐧𝐠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𝐩𝐫𝐢𝐜𝐞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𝐩𝐞𝐫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𝐮𝐧𝐢𝐭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𝐕𝐚𝐫𝐢𝐚𝐛𝐥𝐞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𝐜𝐨𝐬𝐭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𝐩𝐞𝐫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𝐮𝐧𝐢𝐭</m:t>
                        </m:r>
                      </m:den>
                    </m:f>
                    <m:r>
                      <a:rPr lang="en-US" sz="20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         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𝑼𝒏𝒊𝒕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𝑺𝒂𝒍𝒆𝒔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𝑩𝑬𝑷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𝑭𝑪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𝑼𝑺𝑷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𝑼𝑽𝑪</m:t>
                        </m:r>
                      </m:den>
                    </m:f>
                  </m:oMath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                                            </a:t>
                </a:r>
                <a:r>
                  <a:rPr lang="en-US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𝟕𝟐</m:t>
                        </m:r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𝟎𝟎𝟎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𝟕𝟒</m:t>
                        </m:r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𝟓𝟎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= 3,000 Units</a:t>
                </a:r>
                <a:r>
                  <a:rPr lang="en-US" sz="20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2- Break-even point in sales revenue = Break-even point in sales units </a:t>
                </a:r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× Unit Selling Price                 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𝑺𝒂𝒍𝒆𝒔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𝒊𝒏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𝑩𝑫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𝑩𝑬𝑷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𝑼𝒏𝒊𝒕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𝑺𝒂𝒍𝒆𝒔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𝑩𝑬𝑷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× USP =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                   = </a:t>
                </a:r>
                <a:r>
                  <a:rPr lang="en-US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3,000 × 74 = BD222,000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849630" algn="l"/>
                    <a:tab pos="1140460" algn="l"/>
                  </a:tabLst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مستطيل مستدير الزوايا 15">
                <a:extLst>
                  <a:ext uri="{FF2B5EF4-FFF2-40B4-BE49-F238E27FC236}">
                    <a16:creationId xmlns:a16="http://schemas.microsoft.com/office/drawing/2014/main" id="{C7CA628E-402E-4ECD-83CD-2C5BD377C6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03" y="1728528"/>
                <a:ext cx="9431374" cy="4469503"/>
              </a:xfrm>
              <a:prstGeom prst="roundRect">
                <a:avLst>
                  <a:gd name="adj" fmla="val 1416"/>
                </a:avLst>
              </a:prstGeom>
              <a:blipFill>
                <a:blip r:embed="rId2"/>
                <a:stretch>
                  <a:fillRect l="-517" t="-136" b="-54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0" y="436682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3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1" y="209101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4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304003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57413" y="391112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57412" y="546630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120194" y="889226"/>
            <a:ext cx="8445462" cy="66864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R="1079500"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</a:pPr>
            <a:r>
              <a:rPr lang="en-US" sz="32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calculating target operating Income </a:t>
            </a:r>
            <a:endParaRPr lang="en-US" sz="32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مستطيل مستدير الزوايا 11">
            <a:hlinkClick r:id="rId4" action="ppaction://hlinksldjump"/>
            <a:extLst>
              <a:ext uri="{FF2B5EF4-FFF2-40B4-BE49-F238E27FC236}">
                <a16:creationId xmlns:a16="http://schemas.microsoft.com/office/drawing/2014/main" id="{936223CE-E6D3-2F2E-F333-493B663A92CF}"/>
              </a:ext>
            </a:extLst>
          </p:cNvPr>
          <p:cNvSpPr/>
          <p:nvPr/>
        </p:nvSpPr>
        <p:spPr>
          <a:xfrm>
            <a:off x="9875904" y="4632194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9389EC1-9A9F-6557-CAE4-6F4BF3654BDA}"/>
              </a:ext>
            </a:extLst>
          </p:cNvPr>
          <p:cNvGrpSpPr/>
          <p:nvPr/>
        </p:nvGrpSpPr>
        <p:grpSpPr>
          <a:xfrm>
            <a:off x="0" y="6502121"/>
            <a:ext cx="12192000" cy="381000"/>
            <a:chOff x="0" y="6502121"/>
            <a:chExt cx="12192000" cy="38100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02AF472-30F5-4B87-8E68-52F177A24201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4                                                        Break-even Analysis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0" y="6502121"/>
              <a:ext cx="12192000" cy="381000"/>
              <a:chOff x="0" y="6502121"/>
              <a:chExt cx="12192000" cy="3810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V="1">
                <a:off x="0" y="6539345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2583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296203" y="1559281"/>
            <a:ext cx="9431374" cy="4795545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u="sng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Exercise (4-2):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Some financial data for each of three firms are as follow:</a:t>
            </a: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u="sng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is the break-even point in units and sales revenue for each company?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is the units and sales revenue to get target profit?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is the margin of safety in units?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283610" y="407236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1" y="209101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304003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57413" y="391112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57412" y="546630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430140" y="632169"/>
            <a:ext cx="4111025" cy="66864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R="1079500" lvl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</a:pPr>
            <a:r>
              <a:rPr lang="en-US" sz="32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EVALUATION</a:t>
            </a:r>
            <a:endParaRPr lang="en-US" sz="32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936223CE-E6D3-2F2E-F333-493B663A92CF}"/>
              </a:ext>
            </a:extLst>
          </p:cNvPr>
          <p:cNvSpPr/>
          <p:nvPr/>
        </p:nvSpPr>
        <p:spPr>
          <a:xfrm>
            <a:off x="9875904" y="4632194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1A3E8E9-E907-E257-77BD-DFAC2C5014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942885"/>
              </p:ext>
            </p:extLst>
          </p:nvPr>
        </p:nvGraphicFramePr>
        <p:xfrm>
          <a:off x="570035" y="2424495"/>
          <a:ext cx="7425649" cy="2358758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713241">
                  <a:extLst>
                    <a:ext uri="{9D8B030D-6E8A-4147-A177-3AD203B41FA5}">
                      <a16:colId xmlns:a16="http://schemas.microsoft.com/office/drawing/2014/main" val="2295459895"/>
                    </a:ext>
                  </a:extLst>
                </a:gridCol>
                <a:gridCol w="1237192">
                  <a:extLst>
                    <a:ext uri="{9D8B030D-6E8A-4147-A177-3AD203B41FA5}">
                      <a16:colId xmlns:a16="http://schemas.microsoft.com/office/drawing/2014/main" val="619205520"/>
                    </a:ext>
                  </a:extLst>
                </a:gridCol>
                <a:gridCol w="1238858">
                  <a:extLst>
                    <a:ext uri="{9D8B030D-6E8A-4147-A177-3AD203B41FA5}">
                      <a16:colId xmlns:a16="http://schemas.microsoft.com/office/drawing/2014/main" val="2992240124"/>
                    </a:ext>
                  </a:extLst>
                </a:gridCol>
                <a:gridCol w="1236358">
                  <a:extLst>
                    <a:ext uri="{9D8B030D-6E8A-4147-A177-3AD203B41FA5}">
                      <a16:colId xmlns:a16="http://schemas.microsoft.com/office/drawing/2014/main" val="939313328"/>
                    </a:ext>
                  </a:extLst>
                </a:gridCol>
              </a:tblGrid>
              <a:tr h="69482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Title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Ahmed’s</a:t>
                      </a:r>
                    </a:p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Company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Osama’s</a:t>
                      </a:r>
                    </a:p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Company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Abdulla’s</a:t>
                      </a:r>
                    </a:p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Company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8971152"/>
                  </a:ext>
                </a:extLst>
              </a:tr>
              <a:tr h="332786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Selling price per unit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BD100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BD90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BD150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063640"/>
                  </a:ext>
                </a:extLst>
              </a:tr>
              <a:tr h="332786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Variable cost per unit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BD80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BD60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BD120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0192365"/>
                  </a:ext>
                </a:extLst>
              </a:tr>
              <a:tr h="332786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Fixed Cost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BD140,000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BD120,000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BD180,000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3059574"/>
                  </a:ext>
                </a:extLst>
              </a:tr>
              <a:tr h="332786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Target Operating Income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BD60,000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BD30,000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BD90,000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2908728"/>
                  </a:ext>
                </a:extLst>
              </a:tr>
              <a:tr h="332786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Unit Sold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5,000 units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4,000 units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6,000 units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7904136"/>
                  </a:ext>
                </a:extLst>
              </a:tr>
            </a:tbl>
          </a:graphicData>
        </a:graphic>
      </p:graphicFrame>
      <p:grpSp>
        <p:nvGrpSpPr>
          <p:cNvPr id="23" name="Group 22">
            <a:extLst>
              <a:ext uri="{FF2B5EF4-FFF2-40B4-BE49-F238E27FC236}">
                <a16:creationId xmlns:a16="http://schemas.microsoft.com/office/drawing/2014/main" id="{D9389EC1-9A9F-6557-CAE4-6F4BF3654BDA}"/>
              </a:ext>
            </a:extLst>
          </p:cNvPr>
          <p:cNvGrpSpPr/>
          <p:nvPr/>
        </p:nvGrpSpPr>
        <p:grpSpPr>
          <a:xfrm>
            <a:off x="0" y="6502121"/>
            <a:ext cx="12192000" cy="381000"/>
            <a:chOff x="0" y="6502121"/>
            <a:chExt cx="12192000" cy="38100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02AF472-30F5-4B87-8E68-52F177A24201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4                                                        Break-even Analysis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0" y="6502121"/>
              <a:ext cx="12192000" cy="381000"/>
              <a:chOff x="0" y="6502121"/>
              <a:chExt cx="12192000" cy="38100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V="1">
                <a:off x="0" y="6539345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27"/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870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ستطيل مستدير الزوايا 15">
                <a:extLst>
                  <a:ext uri="{FF2B5EF4-FFF2-40B4-BE49-F238E27FC236}">
                    <a16:creationId xmlns:a16="http://schemas.microsoft.com/office/drawing/2014/main" id="{C7CA628E-402E-4ECD-83CD-2C5BD377C6C5}"/>
                  </a:ext>
                </a:extLst>
              </p:cNvPr>
              <p:cNvSpPr/>
              <p:nvPr/>
            </p:nvSpPr>
            <p:spPr>
              <a:xfrm>
                <a:off x="296203" y="1728528"/>
                <a:ext cx="9431374" cy="4469503"/>
              </a:xfrm>
              <a:prstGeom prst="roundRect">
                <a:avLst>
                  <a:gd name="adj" fmla="val 1416"/>
                </a:avLst>
              </a:prstGeom>
              <a:solidFill>
                <a:srgbClr val="BFD4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t"/>
              <a:lstStyle/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849630" algn="l"/>
                    <a:tab pos="1140460" algn="l"/>
                  </a:tabLst>
                </a:pPr>
                <a:r>
                  <a:rPr lang="en-US" sz="2000" b="1" u="sng" dirty="0">
                    <a:solidFill>
                      <a:srgbClr val="002060"/>
                    </a:solidFill>
                    <a:effectLst/>
                    <a:latin typeface="Arial Black" panose="020B0A040201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Answer: </a:t>
                </a:r>
                <a:r>
                  <a:rPr lang="en-US" sz="2000" b="1" u="sng" dirty="0">
                    <a:solidFill>
                      <a:srgbClr val="FF0000"/>
                    </a:solidFill>
                    <a:effectLst/>
                    <a:latin typeface="Arial Black" panose="020B0A040201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Ahmed’s Company</a:t>
                </a:r>
                <a:endParaRPr lang="en-US" sz="20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1- </a:t>
                </a:r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Break-even point sales in units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𝐅𝐢𝐱𝐞𝐝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𝐂𝐨𝐬𝐭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𝐒𝐞𝐥𝐥𝐢𝐧𝐠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𝐩𝐫𝐢𝐜𝐞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𝐩𝐞𝐫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𝐮𝐧𝐢𝐭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𝐕𝐚𝐫𝐢𝐚𝐛𝐥𝐞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𝐜𝐨𝐬𝐭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𝐩𝐞𝐫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𝐮𝐧𝐢𝐭</m:t>
                        </m:r>
                      </m:den>
                    </m:f>
                    <m:r>
                      <a:rPr lang="en-US" sz="20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         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𝑼𝒏𝒊𝒕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𝑺𝒂𝒍𝒆𝒔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𝑩𝑬𝑷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𝑭𝑪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𝑼𝑺𝑷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𝑼𝑽𝑪</m:t>
                        </m:r>
                      </m:den>
                    </m:f>
                  </m:oMath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                                            </a:t>
                </a:r>
                <a:r>
                  <a:rPr lang="en-US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𝟏𝟒𝟎𝟎𝟎𝟎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𝟏𝟎𝟎</m:t>
                        </m:r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𝟖𝟎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= 7,000 Units</a:t>
                </a:r>
                <a:r>
                  <a:rPr lang="en-US" sz="20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ctr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Break-even point in sales revenue = Break-even point in sales units </a:t>
                </a:r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× Unit Selling Price                 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𝑺𝒂𝒍𝒆𝒔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𝒊𝒏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𝑩𝑫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𝑩𝑬𝑷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𝑼𝒏𝒊𝒕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𝑺𝒂𝒍𝒆𝒔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𝑩𝑬𝑷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× USP =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                   = </a:t>
                </a:r>
                <a:r>
                  <a:rPr lang="en-US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7,000 × 100 = BD700,000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849630" algn="l"/>
                    <a:tab pos="1140460" algn="l"/>
                  </a:tabLst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مستطيل مستدير الزوايا 15">
                <a:extLst>
                  <a:ext uri="{FF2B5EF4-FFF2-40B4-BE49-F238E27FC236}">
                    <a16:creationId xmlns:a16="http://schemas.microsoft.com/office/drawing/2014/main" id="{C7CA628E-402E-4ECD-83CD-2C5BD377C6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03" y="1728528"/>
                <a:ext cx="9431374" cy="4469503"/>
              </a:xfrm>
              <a:prstGeom prst="roundRect">
                <a:avLst>
                  <a:gd name="adj" fmla="val 1416"/>
                </a:avLst>
              </a:prstGeom>
              <a:blipFill>
                <a:blip r:embed="rId2"/>
                <a:stretch>
                  <a:fillRect l="-517" b="-191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296203" y="469057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3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1" y="209101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4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304003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57413" y="391112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57412" y="546630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430140" y="761281"/>
            <a:ext cx="4111025" cy="66864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R="1079500" lvl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</a:pPr>
            <a:r>
              <a:rPr lang="en-US" sz="32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EVALUATION</a:t>
            </a:r>
            <a:endParaRPr lang="en-US" sz="32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مستطيل مستدير الزوايا 11">
            <a:hlinkClick r:id="rId4" action="ppaction://hlinksldjump"/>
            <a:extLst>
              <a:ext uri="{FF2B5EF4-FFF2-40B4-BE49-F238E27FC236}">
                <a16:creationId xmlns:a16="http://schemas.microsoft.com/office/drawing/2014/main" id="{936223CE-E6D3-2F2E-F333-493B663A92CF}"/>
              </a:ext>
            </a:extLst>
          </p:cNvPr>
          <p:cNvSpPr/>
          <p:nvPr/>
        </p:nvSpPr>
        <p:spPr>
          <a:xfrm>
            <a:off x="9875904" y="4632194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9389EC1-9A9F-6557-CAE4-6F4BF3654BDA}"/>
              </a:ext>
            </a:extLst>
          </p:cNvPr>
          <p:cNvGrpSpPr/>
          <p:nvPr/>
        </p:nvGrpSpPr>
        <p:grpSpPr>
          <a:xfrm>
            <a:off x="0" y="6502121"/>
            <a:ext cx="12192000" cy="381000"/>
            <a:chOff x="0" y="6502121"/>
            <a:chExt cx="12192000" cy="38100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02AF472-30F5-4B87-8E68-52F177A24201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4                                                        Break-even Analysis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0" y="6502121"/>
              <a:ext cx="12192000" cy="381000"/>
              <a:chOff x="0" y="6502121"/>
              <a:chExt cx="12192000" cy="3810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V="1">
                <a:off x="0" y="6539345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028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ستطيل مستدير الزوايا 15">
                <a:extLst>
                  <a:ext uri="{FF2B5EF4-FFF2-40B4-BE49-F238E27FC236}">
                    <a16:creationId xmlns:a16="http://schemas.microsoft.com/office/drawing/2014/main" id="{C7CA628E-402E-4ECD-83CD-2C5BD377C6C5}"/>
                  </a:ext>
                </a:extLst>
              </p:cNvPr>
              <p:cNvSpPr/>
              <p:nvPr/>
            </p:nvSpPr>
            <p:spPr>
              <a:xfrm>
                <a:off x="342400" y="1960930"/>
                <a:ext cx="9431374" cy="4329337"/>
              </a:xfrm>
              <a:prstGeom prst="roundRect">
                <a:avLst>
                  <a:gd name="adj" fmla="val 1416"/>
                </a:avLst>
              </a:prstGeom>
              <a:solidFill>
                <a:srgbClr val="BFD4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t"/>
              <a:lstStyle/>
              <a:p>
                <a:pPr marR="0" lvl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SzPts val="1600"/>
                </a:pPr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2- Sales in units to earn income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𝐅𝐢𝐱𝐞𝐝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𝐂𝐨𝐬𝐭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+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𝐓𝐚𝐫𝐠𝐞𝐭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𝐎𝐩𝐞𝐫𝐚𝐭𝐢𝐧𝐠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𝐈𝐧𝐜𝐨𝐦𝐞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𝐒𝐞𝐥𝐥𝐢𝐧𝐠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𝐩𝐫𝐢𝐜𝐞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𝐩𝐞𝐫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𝐮𝐧𝐢𝐭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𝐕𝐚𝐫𝐢𝐚𝐛𝐥𝐞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𝐜𝐨𝐬𝐭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𝐩𝐞𝐫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𝐮𝐧𝐢𝐭</m:t>
                        </m:r>
                      </m:den>
                    </m:f>
                    <m:r>
                      <a:rPr lang="en-US" sz="20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 algn="ctr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𝑼𝒏𝒊𝒕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𝑺𝒂𝒍𝒆𝒔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𝑻𝒂𝒓𝒈𝒆𝒕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𝑰𝒏𝒄𝒐𝒎𝒆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𝑭𝑪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𝑻𝑶𝑰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𝑼𝑺𝑷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𝑼𝑽𝑪</m:t>
                        </m:r>
                      </m:den>
                    </m:f>
                  </m:oMath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ctr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849630" algn="l"/>
                    <a:tab pos="1140460" algn="l"/>
                  </a:tabLst>
                </a:pPr>
                <a:r>
                  <a:rPr lang="en-US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𝟎𝟎𝟎</m:t>
                        </m:r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𝟎𝟎𝟎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𝟏𝟎𝟎</m:t>
                        </m:r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𝟖𝟎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= 10,000 Units</a:t>
                </a:r>
                <a:r>
                  <a:rPr lang="en-US" sz="20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ctr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849630" algn="l"/>
                    <a:tab pos="1140460" algn="l"/>
                  </a:tabLst>
                </a:pPr>
                <a:r>
                  <a:rPr lang="en-US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𝑺𝒂𝒍𝒆𝒔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𝒊𝒏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𝑩𝑫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𝑻𝒂𝒓𝒈𝒆𝒕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𝑰𝒏𝒄𝒐𝒎𝒆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𝑼𝒏𝒊𝒕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𝑺𝒂𝒍𝒆𝒔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𝑻𝒂𝒓𝒈𝒆𝒕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𝑰𝒏𝒄𝒐𝒎𝒆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× USP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ctr" rtl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   =</a:t>
                </a:r>
                <a:r>
                  <a:rPr lang="en-US" sz="20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10,000 × 100 = BD1000,000</a:t>
                </a:r>
              </a:p>
              <a:p>
                <a:pPr marL="0" marR="0" algn="ctr" rtl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b="1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3-</a:t>
                </a:r>
                <a:r>
                  <a:rPr lang="en-US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Margin of Safety = Actual Unit Sales - Break-even point sales in units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</a:t>
                </a:r>
                <a:r>
                  <a:rPr lang="en-US" sz="20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=          5,000       -       7,000 = -2000 Units                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rtl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849630" algn="l"/>
                    <a:tab pos="1140460" algn="l"/>
                  </a:tabLst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مستطيل مستدير الزوايا 15">
                <a:extLst>
                  <a:ext uri="{FF2B5EF4-FFF2-40B4-BE49-F238E27FC236}">
                    <a16:creationId xmlns:a16="http://schemas.microsoft.com/office/drawing/2014/main" id="{C7CA628E-402E-4ECD-83CD-2C5BD377C6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00" y="1960930"/>
                <a:ext cx="9431374" cy="4329337"/>
              </a:xfrm>
              <a:prstGeom prst="roundRect">
                <a:avLst>
                  <a:gd name="adj" fmla="val 1416"/>
                </a:avLst>
              </a:prstGeom>
              <a:blipFill>
                <a:blip r:embed="rId2"/>
                <a:stretch>
                  <a:fillRect l="-452" b="-9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296203" y="575382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3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1" y="209101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4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304003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57413" y="391112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57412" y="546630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430140" y="889226"/>
            <a:ext cx="4111025" cy="66864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R="1079500" lvl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</a:pPr>
            <a:r>
              <a:rPr lang="en-US" sz="32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EVALUATION</a:t>
            </a:r>
            <a:endParaRPr lang="en-US" sz="32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مستطيل مستدير الزوايا 11">
            <a:hlinkClick r:id="rId4" action="ppaction://hlinksldjump"/>
            <a:extLst>
              <a:ext uri="{FF2B5EF4-FFF2-40B4-BE49-F238E27FC236}">
                <a16:creationId xmlns:a16="http://schemas.microsoft.com/office/drawing/2014/main" id="{936223CE-E6D3-2F2E-F333-493B663A92CF}"/>
              </a:ext>
            </a:extLst>
          </p:cNvPr>
          <p:cNvSpPr/>
          <p:nvPr/>
        </p:nvSpPr>
        <p:spPr>
          <a:xfrm>
            <a:off x="9875904" y="4632194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9389EC1-9A9F-6557-CAE4-6F4BF3654BDA}"/>
              </a:ext>
            </a:extLst>
          </p:cNvPr>
          <p:cNvGrpSpPr/>
          <p:nvPr/>
        </p:nvGrpSpPr>
        <p:grpSpPr>
          <a:xfrm>
            <a:off x="0" y="6502121"/>
            <a:ext cx="12192000" cy="381000"/>
            <a:chOff x="0" y="6502121"/>
            <a:chExt cx="12192000" cy="38100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02AF472-30F5-4B87-8E68-52F177A24201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4                                                        Break-even Analysis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0" y="6502121"/>
              <a:ext cx="12192000" cy="381000"/>
              <a:chOff x="0" y="6502121"/>
              <a:chExt cx="12192000" cy="3810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V="1">
                <a:off x="0" y="6539345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3751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amond 12">
            <a:extLst>
              <a:ext uri="{FF2B5EF4-FFF2-40B4-BE49-F238E27FC236}">
                <a16:creationId xmlns:a16="http://schemas.microsoft.com/office/drawing/2014/main" id="{BDD17388-A0DF-412C-A2B4-570FBBC5ACF4}"/>
              </a:ext>
            </a:extLst>
          </p:cNvPr>
          <p:cNvSpPr/>
          <p:nvPr/>
        </p:nvSpPr>
        <p:spPr>
          <a:xfrm>
            <a:off x="6330171" y="3521887"/>
            <a:ext cx="2547047" cy="2534492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Diamond 9">
            <a:extLst>
              <a:ext uri="{FF2B5EF4-FFF2-40B4-BE49-F238E27FC236}">
                <a16:creationId xmlns:a16="http://schemas.microsoft.com/office/drawing/2014/main" id="{F4F03380-86CB-4C66-875E-8AA503C599BC}"/>
              </a:ext>
            </a:extLst>
          </p:cNvPr>
          <p:cNvSpPr/>
          <p:nvPr/>
        </p:nvSpPr>
        <p:spPr>
          <a:xfrm>
            <a:off x="5846853" y="1021330"/>
            <a:ext cx="2547047" cy="2534492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ADDD23E7-9E9B-4511-8EBE-57ACE20E5DDA}"/>
              </a:ext>
            </a:extLst>
          </p:cNvPr>
          <p:cNvSpPr/>
          <p:nvPr/>
        </p:nvSpPr>
        <p:spPr>
          <a:xfrm>
            <a:off x="2816488" y="2060119"/>
            <a:ext cx="2547047" cy="2534492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Diamond 11">
            <a:extLst>
              <a:ext uri="{FF2B5EF4-FFF2-40B4-BE49-F238E27FC236}">
                <a16:creationId xmlns:a16="http://schemas.microsoft.com/office/drawing/2014/main" id="{87DFBFF2-F813-4502-94B7-DD609DA6F5CE}"/>
              </a:ext>
            </a:extLst>
          </p:cNvPr>
          <p:cNvSpPr/>
          <p:nvPr/>
        </p:nvSpPr>
        <p:spPr>
          <a:xfrm>
            <a:off x="5741231" y="131108"/>
            <a:ext cx="684000" cy="684000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CFA413BD-DC4E-4AB9-971A-4238138F2EBA}"/>
              </a:ext>
            </a:extLst>
          </p:cNvPr>
          <p:cNvSpPr/>
          <p:nvPr/>
        </p:nvSpPr>
        <p:spPr>
          <a:xfrm>
            <a:off x="3136764" y="394895"/>
            <a:ext cx="5893994" cy="5864941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6476A3AB-C9BB-4585-8E4F-1EB85D77CD2A}"/>
              </a:ext>
            </a:extLst>
          </p:cNvPr>
          <p:cNvSpPr/>
          <p:nvPr/>
        </p:nvSpPr>
        <p:spPr>
          <a:xfrm>
            <a:off x="3473034" y="696461"/>
            <a:ext cx="5220395" cy="5194662"/>
          </a:xfrm>
          <a:prstGeom prst="diamond">
            <a:avLst/>
          </a:prstGeom>
          <a:solidFill>
            <a:schemeClr val="bg1"/>
          </a:solidFill>
          <a:ln w="7620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1375641-91DF-4F61-8B2A-234662AF2201}"/>
              </a:ext>
            </a:extLst>
          </p:cNvPr>
          <p:cNvGrpSpPr/>
          <p:nvPr/>
        </p:nvGrpSpPr>
        <p:grpSpPr>
          <a:xfrm>
            <a:off x="5140851" y="995486"/>
            <a:ext cx="1818511" cy="942048"/>
            <a:chOff x="5140851" y="893888"/>
            <a:chExt cx="1818511" cy="942048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3BEFCC4-CA99-4B3D-AAA0-0F0D9FFD6122}"/>
                </a:ext>
              </a:extLst>
            </p:cNvPr>
            <p:cNvCxnSpPr/>
            <p:nvPr/>
          </p:nvCxnSpPr>
          <p:spPr>
            <a:xfrm flipH="1">
              <a:off x="5140851" y="945807"/>
              <a:ext cx="890129" cy="890129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BAE017C-45AC-4E5A-A909-D1A9D66A6A8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69233" y="893888"/>
              <a:ext cx="890129" cy="890129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12DF14E-CC8E-4D1D-9C1F-D1ADFFB24A83}"/>
              </a:ext>
            </a:extLst>
          </p:cNvPr>
          <p:cNvGrpSpPr/>
          <p:nvPr/>
        </p:nvGrpSpPr>
        <p:grpSpPr>
          <a:xfrm flipV="1">
            <a:off x="5140851" y="4691354"/>
            <a:ext cx="1818511" cy="942048"/>
            <a:chOff x="5140851" y="893888"/>
            <a:chExt cx="1818511" cy="94204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0371ED2-1A6F-4B25-877C-C7F7F0AFEE7D}"/>
                </a:ext>
              </a:extLst>
            </p:cNvPr>
            <p:cNvCxnSpPr/>
            <p:nvPr/>
          </p:nvCxnSpPr>
          <p:spPr>
            <a:xfrm flipH="1">
              <a:off x="5140851" y="945807"/>
              <a:ext cx="890129" cy="890129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DC0024C-2434-4AC8-9949-00B701AED96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69233" y="893888"/>
              <a:ext cx="890129" cy="890129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Google Shape;503;p34">
            <a:extLst>
              <a:ext uri="{FF2B5EF4-FFF2-40B4-BE49-F238E27FC236}">
                <a16:creationId xmlns:a16="http://schemas.microsoft.com/office/drawing/2014/main" id="{A1072621-B9DD-4619-9E91-F7324F9324F5}"/>
              </a:ext>
            </a:extLst>
          </p:cNvPr>
          <p:cNvSpPr txBox="1">
            <a:spLocks/>
          </p:cNvSpPr>
          <p:nvPr/>
        </p:nvSpPr>
        <p:spPr>
          <a:xfrm>
            <a:off x="2688047" y="2600635"/>
            <a:ext cx="6762371" cy="172200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  <a:defRPr/>
            </a:pPr>
            <a:r>
              <a:rPr lang="en-US" sz="4000" dirty="0">
                <a:solidFill>
                  <a:srgbClr val="3C60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PT Bold Heading" panose="02010400000000000000" pitchFamily="2" charset="-78"/>
              </a:rPr>
              <a:t>END OF LESSON</a:t>
            </a:r>
            <a:endParaRPr lang="ar-BH" sz="4000" dirty="0">
              <a:solidFill>
                <a:srgbClr val="3C60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PT Bold Heading" panose="02010400000000000000" pitchFamily="2" charset="-78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en-US" sz="4000" dirty="0">
                <a:solidFill>
                  <a:srgbClr val="3C60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PT Bold Heading" panose="02010400000000000000" pitchFamily="2" charset="-78"/>
              </a:rPr>
              <a:t>Thanks</a:t>
            </a:r>
            <a:endParaRPr lang="ar-BH" sz="4000" dirty="0">
              <a:solidFill>
                <a:srgbClr val="3C60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PT Bold Heading" panose="02010400000000000000" pitchFamily="2" charset="-78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9389EC1-9A9F-6557-CAE4-6F4BF3654BDA}"/>
              </a:ext>
            </a:extLst>
          </p:cNvPr>
          <p:cNvGrpSpPr/>
          <p:nvPr/>
        </p:nvGrpSpPr>
        <p:grpSpPr>
          <a:xfrm>
            <a:off x="0" y="6502121"/>
            <a:ext cx="12192000" cy="381000"/>
            <a:chOff x="0" y="6502121"/>
            <a:chExt cx="12192000" cy="38100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02AF472-30F5-4B87-8E68-52F177A24201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4                                                        Break-even Analysis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6502121"/>
              <a:ext cx="12192000" cy="381000"/>
              <a:chOff x="0" y="6502121"/>
              <a:chExt cx="12192000" cy="381000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flipV="1">
                <a:off x="0" y="6539345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Rectangle 28"/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9242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>
        <p15:prstTrans prst="origami"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96387" y="1716487"/>
            <a:ext cx="10052651" cy="4447075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algn="r" rtl="1"/>
            <a:endParaRPr lang="ar-SA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this unit, our students will learn:</a:t>
            </a:r>
          </a:p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  <a:tabLst>
                <a:tab pos="1620520" algn="l"/>
              </a:tabLst>
            </a:pPr>
            <a:r>
              <a:rPr lang="en-US" sz="2000" dirty="0">
                <a:solidFill>
                  <a:schemeClr val="tx1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calculation of margin of safety in units.</a:t>
            </a:r>
            <a:endParaRPr lang="en-US" sz="2000" dirty="0">
              <a:solidFill>
                <a:schemeClr val="tx1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  <a:tabLst>
                <a:tab pos="1620520" algn="l"/>
              </a:tabLst>
            </a:pPr>
            <a:r>
              <a:rPr lang="en-US" sz="2000" dirty="0">
                <a:solidFill>
                  <a:schemeClr val="tx1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calculation of sales in units to get target profit.</a:t>
            </a:r>
            <a:endParaRPr lang="en-US" sz="2000" dirty="0">
              <a:solidFill>
                <a:schemeClr val="tx1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  <a:tabLst>
                <a:tab pos="1620520" algn="l"/>
              </a:tabLst>
            </a:pPr>
            <a:r>
              <a:rPr lang="en-US" sz="2000" dirty="0">
                <a:solidFill>
                  <a:schemeClr val="tx1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calculation of sales in Bahraini Dinar to get target profit.</a:t>
            </a:r>
            <a:endParaRPr lang="en-US" sz="2000" dirty="0">
              <a:solidFill>
                <a:schemeClr val="tx1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algn="r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293225" y="531453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10149037" y="2189174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10149037" y="314095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10149037" y="397424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10149036" y="5467581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9389EC1-9A9F-6557-CAE4-6F4BF3654BDA}"/>
              </a:ext>
            </a:extLst>
          </p:cNvPr>
          <p:cNvGrpSpPr/>
          <p:nvPr/>
        </p:nvGrpSpPr>
        <p:grpSpPr>
          <a:xfrm>
            <a:off x="0" y="6502121"/>
            <a:ext cx="12192000" cy="381000"/>
            <a:chOff x="0" y="6502121"/>
            <a:chExt cx="12192000" cy="38100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02AF472-30F5-4B87-8E68-52F177A24201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4                                                        Break-even Analysis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0" y="6502121"/>
              <a:ext cx="12192000" cy="381000"/>
              <a:chOff x="0" y="6502121"/>
              <a:chExt cx="12192000" cy="381000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flipV="1">
                <a:off x="0" y="6539345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7DA20D5-B771-C839-7343-76EE20AA689B}"/>
              </a:ext>
            </a:extLst>
          </p:cNvPr>
          <p:cNvGrpSpPr/>
          <p:nvPr/>
        </p:nvGrpSpPr>
        <p:grpSpPr>
          <a:xfrm>
            <a:off x="1521443" y="593322"/>
            <a:ext cx="5731388" cy="797718"/>
            <a:chOff x="0" y="1065358"/>
            <a:chExt cx="8153400" cy="1080000"/>
          </a:xfrm>
          <a:solidFill>
            <a:schemeClr val="accent1">
              <a:lumMod val="50000"/>
            </a:schemeClr>
          </a:solidFill>
        </p:grpSpPr>
        <p:sp>
          <p:nvSpPr>
            <p:cNvPr id="7" name="مستطيل مستدير الزوايا 13">
              <a:extLst>
                <a:ext uri="{FF2B5EF4-FFF2-40B4-BE49-F238E27FC236}">
                  <a16:creationId xmlns:a16="http://schemas.microsoft.com/office/drawing/2014/main" id="{A38400FD-02D1-4C38-5589-928AE640C3F6}"/>
                </a:ext>
              </a:extLst>
            </p:cNvPr>
            <p:cNvSpPr/>
            <p:nvPr/>
          </p:nvSpPr>
          <p:spPr>
            <a:xfrm>
              <a:off x="0" y="1065358"/>
              <a:ext cx="8153400" cy="1080000"/>
            </a:xfrm>
            <a:prstGeom prst="roundRect">
              <a:avLst>
                <a:gd name="adj" fmla="val 10356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19808989-D401-6146-6A35-83CB6B3633D5}"/>
                </a:ext>
              </a:extLst>
            </p:cNvPr>
            <p:cNvSpPr/>
            <p:nvPr/>
          </p:nvSpPr>
          <p:spPr>
            <a:xfrm>
              <a:off x="1173790" y="1243827"/>
              <a:ext cx="5805820" cy="70788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en-US" sz="4000" b="1" dirty="0">
                  <a:ln w="9525">
                    <a:noFill/>
                    <a:prstDash val="solid"/>
                  </a:ln>
                  <a:solidFill>
                    <a:srgbClr val="FFFF00"/>
                  </a:solidFill>
                  <a:latin typeface="Arial Black" panose="020B0A04020102020204" pitchFamily="34" charset="0"/>
                  <a:cs typeface="PT Bold Heading" panose="02010400000000000000" pitchFamily="2" charset="-78"/>
                </a:rPr>
                <a:t>Learning Objectives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0C5C165-1148-8B80-9A5A-DAE6F69D958A}"/>
              </a:ext>
            </a:extLst>
          </p:cNvPr>
          <p:cNvGrpSpPr/>
          <p:nvPr/>
        </p:nvGrpSpPr>
        <p:grpSpPr>
          <a:xfrm>
            <a:off x="7057574" y="3056899"/>
            <a:ext cx="2915094" cy="2986682"/>
            <a:chOff x="0" y="0"/>
            <a:chExt cx="5353050" cy="398330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24FF8C4-8A0F-EB55-E48F-EB9107044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01881"/>
              <a:ext cx="5353050" cy="3781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13244B1-C3FE-03AE-F83E-EB1A715CCA46}"/>
                </a:ext>
              </a:extLst>
            </p:cNvPr>
            <p:cNvSpPr/>
            <p:nvPr/>
          </p:nvSpPr>
          <p:spPr>
            <a:xfrm>
              <a:off x="190005" y="0"/>
              <a:ext cx="499258" cy="29688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BD</a:t>
              </a:r>
              <a:endParaRPr lang="en-US" sz="110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CB32607-477C-EC9F-3787-6EB993B287AC}"/>
              </a:ext>
            </a:extLst>
          </p:cNvPr>
          <p:cNvSpPr/>
          <p:nvPr/>
        </p:nvSpPr>
        <p:spPr>
          <a:xfrm>
            <a:off x="10149035" y="469636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50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303082" y="1216852"/>
            <a:ext cx="9783220" cy="4946521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rtl="1"/>
            <a:endParaRPr lang="ar-SA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rtl="0">
              <a:lnSpc>
                <a:spcPct val="130000"/>
              </a:lnSpc>
              <a:spcBef>
                <a:spcPts val="0"/>
              </a:spcBef>
              <a:tabLst>
                <a:tab pos="1571625" algn="l"/>
              </a:tabLs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is the meaning of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margin of  safety? ( From the previous commercial subject)</a:t>
            </a:r>
            <a:endParaRPr lang="en-US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rtl="0">
              <a:lnSpc>
                <a:spcPct val="130000"/>
              </a:lnSpc>
              <a:spcBef>
                <a:spcPts val="0"/>
              </a:spcBef>
              <a:tabLst>
                <a:tab pos="1571625" algn="l"/>
              </a:tabLst>
            </a:pPr>
            <a:endParaRPr lang="en-US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tabLst>
                <a:tab pos="1228725" algn="l"/>
              </a:tabLst>
            </a:pPr>
            <a:r>
              <a:rPr lang="en-US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business should plan to have margin of safety by producing and selling more than its needs to break-even.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tabLst>
                <a:tab pos="1228725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All businesses aim to make a profit by producing and selling </a:t>
            </a: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tabLst>
                <a:tab pos="1228725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products Above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break-even output. ABC company has </a:t>
            </a: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tabLst>
                <a:tab pos="1228725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annual sales 30,000 units (actual sales)and break-even sales </a:t>
            </a: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tabLst>
                <a:tab pos="1228725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 20,000 units. The margin of safety is the difference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tabLst>
                <a:tab pos="1228725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between the actual level of output and the break-even level of </a:t>
            </a: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tabLst>
                <a:tab pos="1228725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output which equals to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10,000 units.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294984" y="180044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10086301" y="227093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DD394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10086301" y="313488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10086301" y="395590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10149032" y="5587373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1BD7FE-F36D-9C46-D0BA-135DB7A220B3}"/>
              </a:ext>
            </a:extLst>
          </p:cNvPr>
          <p:cNvGrpSpPr/>
          <p:nvPr/>
        </p:nvGrpSpPr>
        <p:grpSpPr>
          <a:xfrm>
            <a:off x="1248409" y="347840"/>
            <a:ext cx="5731388" cy="797718"/>
            <a:chOff x="0" y="1065358"/>
            <a:chExt cx="8153400" cy="1080000"/>
          </a:xfrm>
          <a:solidFill>
            <a:schemeClr val="accent1">
              <a:lumMod val="50000"/>
            </a:schemeClr>
          </a:solidFill>
        </p:grpSpPr>
        <p:sp>
          <p:nvSpPr>
            <p:cNvPr id="7" name="مستطيل مستدير الزوايا 13">
              <a:extLst>
                <a:ext uri="{FF2B5EF4-FFF2-40B4-BE49-F238E27FC236}">
                  <a16:creationId xmlns:a16="http://schemas.microsoft.com/office/drawing/2014/main" id="{1E9DCA5E-249E-7E44-32EC-76189D424B67}"/>
                </a:ext>
              </a:extLst>
            </p:cNvPr>
            <p:cNvSpPr/>
            <p:nvPr/>
          </p:nvSpPr>
          <p:spPr>
            <a:xfrm>
              <a:off x="0" y="1065358"/>
              <a:ext cx="8153400" cy="1080000"/>
            </a:xfrm>
            <a:prstGeom prst="roundRect">
              <a:avLst>
                <a:gd name="adj" fmla="val 10356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604B2B2F-9411-AA9E-A604-4EBD15F18989}"/>
                </a:ext>
              </a:extLst>
            </p:cNvPr>
            <p:cNvSpPr/>
            <p:nvPr/>
          </p:nvSpPr>
          <p:spPr>
            <a:xfrm>
              <a:off x="837291" y="1243827"/>
              <a:ext cx="6478833" cy="708368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dirty="0">
                  <a:ln w="9525">
                    <a:noFill/>
                    <a:prstDash val="solid"/>
                  </a:ln>
                  <a:solidFill>
                    <a:srgbClr val="FFFF00"/>
                  </a:solidFill>
                  <a:latin typeface="Arial Black" panose="020B0A04020102020204" pitchFamily="34" charset="0"/>
                  <a:cs typeface="PT Bold Heading" panose="02010400000000000000" pitchFamily="2" charset="-78"/>
                </a:rPr>
                <a:t>INATIATION ACTIVITY</a:t>
              </a:r>
            </a:p>
          </p:txBody>
        </p:sp>
      </p:grpSp>
      <p:sp>
        <p:nvSpPr>
          <p:cNvPr id="3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ED93A4EA-DC77-9533-6C3B-950F4F83F60B}"/>
              </a:ext>
            </a:extLst>
          </p:cNvPr>
          <p:cNvSpPr/>
          <p:nvPr/>
        </p:nvSpPr>
        <p:spPr>
          <a:xfrm>
            <a:off x="10149033" y="4768371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70D6C84-7E86-817B-8FFE-89996B3A9C62}"/>
              </a:ext>
            </a:extLst>
          </p:cNvPr>
          <p:cNvGrpSpPr/>
          <p:nvPr/>
        </p:nvGrpSpPr>
        <p:grpSpPr>
          <a:xfrm>
            <a:off x="6770954" y="2745197"/>
            <a:ext cx="3184784" cy="3187770"/>
            <a:chOff x="0" y="0"/>
            <a:chExt cx="2495550" cy="2143125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E34722A3-CF56-2E3D-26B8-5D8A4E983BFD}"/>
                </a:ext>
              </a:extLst>
            </p:cNvPr>
            <p:cNvGrpSpPr/>
            <p:nvPr/>
          </p:nvGrpSpPr>
          <p:grpSpPr>
            <a:xfrm>
              <a:off x="0" y="0"/>
              <a:ext cx="2495550" cy="2143125"/>
              <a:chOff x="0" y="0"/>
              <a:chExt cx="2495550" cy="2143125"/>
            </a:xfrm>
          </p:grpSpPr>
          <p:pic>
            <p:nvPicPr>
              <p:cNvPr id="41" name="Picture 40">
                <a:extLst>
                  <a:ext uri="{FF2B5EF4-FFF2-40B4-BE49-F238E27FC236}">
                    <a16:creationId xmlns:a16="http://schemas.microsoft.com/office/drawing/2014/main" id="{C5305DD4-C37C-8F45-E568-8B5E34E031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495550" cy="19431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3D3AA58B-8C4E-6270-16E9-96C5C63CC843}"/>
                  </a:ext>
                </a:extLst>
              </p:cNvPr>
              <p:cNvSpPr/>
              <p:nvPr/>
            </p:nvSpPr>
            <p:spPr>
              <a:xfrm>
                <a:off x="142875" y="742950"/>
                <a:ext cx="685800" cy="2476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b="1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400,0000</a:t>
                </a:r>
                <a:endParaRPr lang="en-US" sz="110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AD8CA4CB-ADE3-06EF-642F-EA1F26ED68F5}"/>
                  </a:ext>
                </a:extLst>
              </p:cNvPr>
              <p:cNvSpPr/>
              <p:nvPr/>
            </p:nvSpPr>
            <p:spPr>
              <a:xfrm>
                <a:off x="828675" y="1895475"/>
                <a:ext cx="628650" cy="2476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b="1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20,000</a:t>
                </a:r>
                <a:endParaRPr lang="en-US" sz="110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CCB7B0D-3B1F-C1BF-77E5-1417A70E7E18}"/>
                </a:ext>
              </a:extLst>
            </p:cNvPr>
            <p:cNvSpPr/>
            <p:nvPr/>
          </p:nvSpPr>
          <p:spPr>
            <a:xfrm>
              <a:off x="1647825" y="1895475"/>
              <a:ext cx="628650" cy="247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30,000</a:t>
              </a:r>
              <a:endParaRPr lang="en-US" sz="110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D309F20-4A04-75DA-E1BE-FBC4C862629A}"/>
                </a:ext>
              </a:extLst>
            </p:cNvPr>
            <p:cNvCxnSpPr/>
            <p:nvPr/>
          </p:nvCxnSpPr>
          <p:spPr>
            <a:xfrm>
              <a:off x="2019300" y="892810"/>
              <a:ext cx="0" cy="89789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7CB10376-975F-29B3-214A-603FB0E6B018}"/>
                </a:ext>
              </a:extLst>
            </p:cNvPr>
            <p:cNvCxnSpPr/>
            <p:nvPr/>
          </p:nvCxnSpPr>
          <p:spPr>
            <a:xfrm flipV="1">
              <a:off x="1125219" y="855202"/>
              <a:ext cx="900000" cy="355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6F65ADF-C1DB-A207-896D-BCA87A454C93}"/>
                </a:ext>
              </a:extLst>
            </p:cNvPr>
            <p:cNvSpPr/>
            <p:nvPr/>
          </p:nvSpPr>
          <p:spPr>
            <a:xfrm rot="19667804">
              <a:off x="1038225" y="1076325"/>
              <a:ext cx="981075" cy="27622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Margin of Safety</a:t>
              </a:r>
              <a:endParaRPr lang="en-US" sz="110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9389EC1-9A9F-6557-CAE4-6F4BF3654BDA}"/>
              </a:ext>
            </a:extLst>
          </p:cNvPr>
          <p:cNvGrpSpPr/>
          <p:nvPr/>
        </p:nvGrpSpPr>
        <p:grpSpPr>
          <a:xfrm>
            <a:off x="0" y="6502121"/>
            <a:ext cx="12192000" cy="381000"/>
            <a:chOff x="0" y="6502121"/>
            <a:chExt cx="12192000" cy="381000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02AF472-30F5-4B87-8E68-52F177A24201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4                                                        Break-even Analysis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0" y="6502121"/>
              <a:ext cx="12192000" cy="381000"/>
              <a:chOff x="0" y="6502121"/>
              <a:chExt cx="12192000" cy="381000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flipV="1">
                <a:off x="0" y="6539345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Rectangle 47"/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4494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ستطيل مستدير الزوايا 15">
                <a:extLst>
                  <a:ext uri="{FF2B5EF4-FFF2-40B4-BE49-F238E27FC236}">
                    <a16:creationId xmlns:a16="http://schemas.microsoft.com/office/drawing/2014/main" id="{C7CA628E-402E-4ECD-83CD-2C5BD377C6C5}"/>
                  </a:ext>
                </a:extLst>
              </p:cNvPr>
              <p:cNvSpPr/>
              <p:nvPr/>
            </p:nvSpPr>
            <p:spPr>
              <a:xfrm>
                <a:off x="262496" y="1733082"/>
                <a:ext cx="9431374" cy="4557185"/>
              </a:xfrm>
              <a:prstGeom prst="roundRect">
                <a:avLst>
                  <a:gd name="adj" fmla="val 1416"/>
                </a:avLst>
              </a:prstGeom>
              <a:solidFill>
                <a:srgbClr val="BFD4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t"/>
              <a:lstStyle/>
              <a:p>
                <a:pPr marL="0" marR="0" algn="just" rtl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tabLst>
                    <a:tab pos="3514725" algn="l"/>
                  </a:tabLst>
                </a:pP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ABC company sold 30000 units a computer at BD20 per unit and it had variable cost of BD12 per unit. The total annual fixed cost is BD160,000.</a:t>
                </a:r>
                <a:r>
                  <a:rPr lang="en-US" sz="20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marR="0" algn="just" rtl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tabLst>
                    <a:tab pos="3514725" algn="l"/>
                  </a:tabLst>
                </a:pPr>
                <a:r>
                  <a:rPr lang="en-US" sz="2000" b="1" u="sng" dirty="0">
                    <a:solidFill>
                      <a:srgbClr val="C00000"/>
                    </a:solidFill>
                    <a:effectLst/>
                    <a:latin typeface="Arial Black" panose="020B0A040201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Required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Arial Black" panose="020B0A040201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457200" marR="0" indent="-457200" algn="just" rtl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AutoNum type="arabicParenR"/>
                  <a:tabLst>
                    <a:tab pos="3514725" algn="l"/>
                  </a:tabLst>
                </a:pP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Calculate break-even point sales in units.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 indent="-457200" algn="just" rtl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AutoNum type="arabicParenR"/>
                  <a:tabLst>
                    <a:tab pos="3514725" algn="l"/>
                  </a:tabLst>
                </a:pP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Calculate break-even point sales in BD.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66700" rtl="1"/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Calculate Margin of safety sales in units.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66700" rtl="1"/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Answer : </a:t>
                </a:r>
              </a:p>
              <a:p>
                <a:pPr marL="0" marR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Break-even point sales in units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𝐅𝐢𝐱𝐞𝐝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𝐂𝐨𝐬𝐭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𝐒𝐞𝐥𝐥𝐢𝐧𝐠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𝐩𝐫𝐢𝐜𝐞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𝐩𝐞𝐫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𝐮𝐧𝐢𝐭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𝐕𝐚𝐫𝐢𝐚𝐛𝐥𝐞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𝐜𝐨𝐬𝐭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𝐩𝐞𝐫</m:t>
                        </m:r>
                        <m:r>
                          <a:rPr lang="en-US" sz="20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𝐮𝐧𝐢𝐭</m:t>
                        </m:r>
                      </m:den>
                    </m:f>
                    <m:r>
                      <a:rPr lang="en-US" sz="20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 algn="ct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𝑼𝒏𝒊𝒕</m:t>
                        </m:r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𝑺𝒂𝒍𝒆𝒔</m:t>
                        </m:r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𝑩𝑬𝑷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𝑭𝑪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𝑼𝑺𝑷</m:t>
                        </m:r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𝑼𝑽𝑪</m:t>
                        </m:r>
                      </m:den>
                    </m:f>
                  </m:oMath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66700" rtl="1"/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= </a:t>
                </a:r>
                <a:r>
                  <a:rPr lang="en-US" sz="18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𝟏𝟔𝟎</m:t>
                        </m:r>
                        <m:r>
                          <a:rPr lang="en-US" sz="18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𝟎𝟎𝟎</m:t>
                        </m:r>
                      </m:num>
                      <m:den>
                        <m:r>
                          <a:rPr lang="en-US" sz="18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𝟐𝟎</m:t>
                        </m:r>
                        <m:r>
                          <a:rPr lang="en-US" sz="18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18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18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= 20,000 Units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66700" rtl="1"/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مستطيل مستدير الزوايا 15">
                <a:extLst>
                  <a:ext uri="{FF2B5EF4-FFF2-40B4-BE49-F238E27FC236}">
                    <a16:creationId xmlns:a16="http://schemas.microsoft.com/office/drawing/2014/main" id="{C7CA628E-402E-4ECD-83CD-2C5BD377C6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96" y="1733082"/>
                <a:ext cx="9431374" cy="4557185"/>
              </a:xfrm>
              <a:prstGeom prst="roundRect">
                <a:avLst>
                  <a:gd name="adj" fmla="val 1416"/>
                </a:avLst>
              </a:prstGeom>
              <a:blipFill>
                <a:blip r:embed="rId2"/>
                <a:stretch>
                  <a:fillRect l="-452" t="-267" r="-51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39918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3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1" y="209101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4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304003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57413" y="391112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57412" y="546630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248409" y="711503"/>
            <a:ext cx="8120766" cy="66864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R="1079500"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</a:pPr>
            <a:r>
              <a:rPr lang="en-US" sz="32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calculating margin of safety</a:t>
            </a:r>
            <a:endParaRPr lang="en-US" sz="32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مستطيل مستدير الزوايا 11">
            <a:hlinkClick r:id="rId4" action="ppaction://hlinksldjump"/>
            <a:extLst>
              <a:ext uri="{FF2B5EF4-FFF2-40B4-BE49-F238E27FC236}">
                <a16:creationId xmlns:a16="http://schemas.microsoft.com/office/drawing/2014/main" id="{936223CE-E6D3-2F2E-F333-493B663A92CF}"/>
              </a:ext>
            </a:extLst>
          </p:cNvPr>
          <p:cNvSpPr/>
          <p:nvPr/>
        </p:nvSpPr>
        <p:spPr>
          <a:xfrm>
            <a:off x="9875904" y="4632194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9389EC1-9A9F-6557-CAE4-6F4BF3654BDA}"/>
              </a:ext>
            </a:extLst>
          </p:cNvPr>
          <p:cNvGrpSpPr/>
          <p:nvPr/>
        </p:nvGrpSpPr>
        <p:grpSpPr>
          <a:xfrm>
            <a:off x="0" y="6502121"/>
            <a:ext cx="12192000" cy="381000"/>
            <a:chOff x="0" y="6502121"/>
            <a:chExt cx="12192000" cy="38100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02AF472-30F5-4B87-8E68-52F177A24201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4                                                        Break-even Analysis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0" y="6502121"/>
              <a:ext cx="12192000" cy="381000"/>
              <a:chOff x="0" y="6502121"/>
              <a:chExt cx="12192000" cy="3810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V="1">
                <a:off x="0" y="6539345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2364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262496" y="2022807"/>
            <a:ext cx="9431374" cy="4140755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45720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Break-even point in sales BD = Break-even point in sales units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× Unit Selling Price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514725" algn="l"/>
              </a:tabLst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3514725" algn="l"/>
              </a:tabLst>
            </a:pPr>
            <a:r>
              <a:rPr lang="en-US" sz="2400" b="1" dirty="0">
                <a:solidFill>
                  <a:srgbClr val="833C0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= 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20,000 × 20 = BD400,000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514725" algn="l"/>
              </a:tabLst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Margin of Safety = Actual Unit Sales - Break-even point sales in units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</a:t>
            </a:r>
            <a:r>
              <a:rPr lang="en-US" sz="2400" b="1" dirty="0">
                <a:solidFill>
                  <a:srgbClr val="833C0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=          30,000       -       20,000 = 10,000 Units                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514725" algn="l"/>
              </a:tabLst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259606" y="614748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1" y="209101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304003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57413" y="391112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57412" y="546630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936223CE-E6D3-2F2E-F333-493B663A92CF}"/>
              </a:ext>
            </a:extLst>
          </p:cNvPr>
          <p:cNvSpPr/>
          <p:nvPr/>
        </p:nvSpPr>
        <p:spPr>
          <a:xfrm>
            <a:off x="9875904" y="4632194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1C68E43-299D-BFC9-452C-395D601DF717}"/>
              </a:ext>
            </a:extLst>
          </p:cNvPr>
          <p:cNvSpPr/>
          <p:nvPr/>
        </p:nvSpPr>
        <p:spPr>
          <a:xfrm>
            <a:off x="1299214" y="1011783"/>
            <a:ext cx="8120766" cy="66864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R="1079500"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</a:pPr>
            <a:r>
              <a:rPr lang="en-US" sz="32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calculating margin of safety</a:t>
            </a:r>
            <a:endParaRPr lang="en-US" sz="32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9389EC1-9A9F-6557-CAE4-6F4BF3654BDA}"/>
              </a:ext>
            </a:extLst>
          </p:cNvPr>
          <p:cNvGrpSpPr/>
          <p:nvPr/>
        </p:nvGrpSpPr>
        <p:grpSpPr>
          <a:xfrm>
            <a:off x="0" y="6502121"/>
            <a:ext cx="12192000" cy="381000"/>
            <a:chOff x="0" y="6502121"/>
            <a:chExt cx="12192000" cy="38100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02AF472-30F5-4B87-8E68-52F177A24201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4                                                        Break-even Analysis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0" y="6502121"/>
              <a:ext cx="12192000" cy="381000"/>
              <a:chOff x="0" y="6502121"/>
              <a:chExt cx="12192000" cy="3810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V="1">
                <a:off x="0" y="6539345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611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262496" y="2110171"/>
            <a:ext cx="9431374" cy="3932137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60045" marR="0" indent="-360045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 4-3-1:</a:t>
            </a:r>
          </a:p>
          <a:p>
            <a:pPr marL="360045" marR="0" indent="-360045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ABC Company sold a computer at BD20 per unit and it had variable cost BD12 per unit. The total annual fixed cost is BD160,000.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u="sng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How many units must be sold to earn an operating income of BD40,000.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Compute sale revenue needed to earn an operating income of BD40,000.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If the company sold 30,000 units, what would be the company’s profit or loss?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514725" algn="l"/>
              </a:tabLst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259606" y="614748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1" y="209101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304003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57413" y="391112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57412" y="546630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248408" y="1075476"/>
            <a:ext cx="8445462" cy="66864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R="1079500"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</a:pPr>
            <a:r>
              <a:rPr lang="en-US" sz="32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calculating target operating Income </a:t>
            </a:r>
            <a:endParaRPr lang="en-US" sz="32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936223CE-E6D3-2F2E-F333-493B663A92CF}"/>
              </a:ext>
            </a:extLst>
          </p:cNvPr>
          <p:cNvSpPr/>
          <p:nvPr/>
        </p:nvSpPr>
        <p:spPr>
          <a:xfrm>
            <a:off x="9875904" y="4632194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9389EC1-9A9F-6557-CAE4-6F4BF3654BDA}"/>
              </a:ext>
            </a:extLst>
          </p:cNvPr>
          <p:cNvGrpSpPr/>
          <p:nvPr/>
        </p:nvGrpSpPr>
        <p:grpSpPr>
          <a:xfrm>
            <a:off x="0" y="6502121"/>
            <a:ext cx="12192000" cy="381000"/>
            <a:chOff x="0" y="6502121"/>
            <a:chExt cx="12192000" cy="38100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02AF472-30F5-4B87-8E68-52F177A24201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4                                                        Break-even Analysis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0" y="6502121"/>
              <a:ext cx="12192000" cy="381000"/>
              <a:chOff x="0" y="6502121"/>
              <a:chExt cx="12192000" cy="3810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V="1">
                <a:off x="0" y="6539345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646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ستطيل مستدير الزوايا 15">
                <a:extLst>
                  <a:ext uri="{FF2B5EF4-FFF2-40B4-BE49-F238E27FC236}">
                    <a16:creationId xmlns:a16="http://schemas.microsoft.com/office/drawing/2014/main" id="{C7CA628E-402E-4ECD-83CD-2C5BD377C6C5}"/>
                  </a:ext>
                </a:extLst>
              </p:cNvPr>
              <p:cNvSpPr/>
              <p:nvPr/>
            </p:nvSpPr>
            <p:spPr>
              <a:xfrm>
                <a:off x="262496" y="1619183"/>
                <a:ext cx="9431374" cy="4852409"/>
              </a:xfrm>
              <a:prstGeom prst="roundRect">
                <a:avLst>
                  <a:gd name="adj" fmla="val 1416"/>
                </a:avLst>
              </a:prstGeom>
              <a:solidFill>
                <a:srgbClr val="BFD4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t"/>
              <a:lstStyle/>
              <a:p>
                <a:pPr marL="0" marR="0" algn="l" rtl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849630" algn="l"/>
                    <a:tab pos="1140460" algn="l"/>
                  </a:tabLst>
                </a:pPr>
                <a:r>
                  <a:rPr lang="en-US" sz="1600" b="1" u="sng" dirty="0">
                    <a:solidFill>
                      <a:srgbClr val="002060"/>
                    </a:solidFill>
                    <a:effectLst/>
                    <a:latin typeface="Arial Black" panose="020B0A040201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Answer: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algn="l" rtl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SzPts val="1600"/>
                  <a:buFont typeface="+mj-lt"/>
                  <a:buAutoNum type="arabicPeriod"/>
                </a:pP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Sales in units to earn income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𝐅𝐢𝐱𝐞𝐝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𝐂𝐨𝐬𝐭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+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𝐓𝐚𝐫𝐠𝐞𝐭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𝐎𝐩𝐞𝐫𝐚𝐭𝐢𝐧𝐠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𝐈𝐧𝐜𝐨𝐦𝐞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</m:num>
                      <m:den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𝐒𝐞𝐥𝐥𝐢𝐧𝐠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𝐩𝐫𝐢𝐜𝐞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𝐩𝐞𝐫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𝐮𝐧𝐢𝐭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𝐕𝐚𝐫𝐢𝐚𝐛𝐥𝐞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𝐜𝐨𝐬𝐭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𝐩𝐞𝐫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𝐮𝐧𝐢𝐭</m:t>
                        </m:r>
                      </m:den>
                    </m:f>
                    <m:r>
                      <a:rPr lang="en-US" sz="16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 algn="ctr" rtl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𝑼𝒏𝒊𝒕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𝑺𝒂𝒍𝒆𝒔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𝑻𝒂𝒓𝒈𝒆𝒕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𝑰𝒏𝒄𝒐𝒎𝒆</m:t>
                        </m:r>
                      </m:den>
                    </m:f>
                  </m:oMath>
                </a14:m>
                <a:r>
                  <a:rPr lang="en-US" sz="16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𝑭𝑪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𝑻𝑶𝑰</m:t>
                        </m:r>
                      </m:num>
                      <m:den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𝑼𝑺𝑷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𝑼𝑽𝑪</m:t>
                        </m:r>
                      </m:den>
                    </m:f>
                  </m:oMath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 algn="ctr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ctr" rtl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849630" algn="l"/>
                    <a:tab pos="1140460" algn="l"/>
                  </a:tabLst>
                </a:pP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𝟏𝟔𝟎</m:t>
                        </m:r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𝟎𝟎𝟎</m:t>
                        </m:r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𝟒𝟎</m:t>
                        </m:r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𝟎𝟎𝟎</m:t>
                        </m:r>
                      </m:num>
                      <m:den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𝟐𝟎</m:t>
                        </m:r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= 25,000 Units</a:t>
                </a:r>
                <a:r>
                  <a:rPr lang="en-US" sz="16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ctr" rtl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849630" algn="l"/>
                    <a:tab pos="1140460" algn="l"/>
                  </a:tabLst>
                </a:pP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algn="l" rtl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SzPts val="1600"/>
                  <a:buFont typeface="+mj-lt"/>
                  <a:buAutoNum type="arabicPeriod" startAt="2"/>
                </a:pP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Sales in revenue to earn income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𝐅𝐢𝐱𝐞𝐝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𝐂𝐨𝐬𝐭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𝐓𝐚𝐫𝐠𝐞𝐭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𝐎𝐩𝐞𝐫𝐚𝐭𝐢𝐧𝐠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𝐈𝐧𝐜𝐨𝐦𝐞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𝐂𝐨𝐧𝐭𝐫𝐢𝐛𝐮𝐭𝐢𝐨𝐧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𝐌𝐚𝐫𝐠𝐢𝐧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𝐏𝐞𝐫𝐜𝐞𝐧𝐭𝐚𝐠𝐞</m:t>
                        </m:r>
                      </m:den>
                    </m:f>
                    <m:r>
                      <a:rPr lang="en-US" sz="16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 algn="r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 algn="ctr" rtl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𝑺𝒂𝒍𝒆𝒔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𝒊𝒏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𝑩𝑫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𝑻𝒂𝒓𝒈𝒆𝒕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𝑰𝒏𝒄𝒐𝒎𝒆</m:t>
                        </m:r>
                      </m:den>
                    </m:f>
                  </m:oMath>
                </a14:m>
                <a:r>
                  <a:rPr lang="en-US" sz="16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𝑭𝑪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𝑻𝑶𝑰</m:t>
                        </m:r>
                      </m:num>
                      <m:den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𝑪𝑴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</m:t>
                        </m:r>
                      </m:den>
                    </m:f>
                  </m:oMath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 algn="ctr" rtl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𝟏𝟔𝟎</m:t>
                        </m:r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𝟎𝟎𝟎</m:t>
                        </m:r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𝟒𝟎</m:t>
                        </m:r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𝟎𝟎𝟎</m:t>
                        </m:r>
                      </m:num>
                      <m:den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𝟒𝟎</m:t>
                        </m:r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</m:t>
                        </m:r>
                      </m:den>
                    </m:f>
                  </m:oMath>
                </a14:m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BD500,000          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 algn="ctr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OR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r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Break-even point in sales BD = Break-even point in sales units </a:t>
                </a: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× Unit Selling Price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𝑺𝒂𝒍𝒆𝒔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𝒊𝒏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𝑩𝑫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𝑻𝒂𝒓𝒈𝒆𝒕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𝑰𝒏𝒄𝒐𝒎𝒆</m:t>
                        </m:r>
                      </m:den>
                    </m:f>
                  </m:oMath>
                </a14:m>
                <a:r>
                  <a:rPr lang="en-US" sz="16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𝑼𝒏𝒊𝒕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𝑺𝒂𝒍𝒆𝒔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𝑻𝒂𝒓𝒈𝒆𝒕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833C0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𝑰𝒏𝒄𝒐𝒎𝒆</m:t>
                        </m:r>
                      </m:den>
                    </m:f>
                  </m:oMath>
                </a14:m>
                <a:r>
                  <a:rPr lang="en-US" sz="16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× USP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ctr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   =</a:t>
                </a:r>
                <a:r>
                  <a:rPr lang="en-US" sz="16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25,000 × 20 = BD500,000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مستطيل مستدير الزوايا 15">
                <a:extLst>
                  <a:ext uri="{FF2B5EF4-FFF2-40B4-BE49-F238E27FC236}">
                    <a16:creationId xmlns:a16="http://schemas.microsoft.com/office/drawing/2014/main" id="{C7CA628E-402E-4ECD-83CD-2C5BD377C6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96" y="1619183"/>
                <a:ext cx="9431374" cy="4852409"/>
              </a:xfrm>
              <a:prstGeom prst="roundRect">
                <a:avLst>
                  <a:gd name="adj" fmla="val 1416"/>
                </a:avLst>
              </a:prstGeom>
              <a:blipFill>
                <a:blip r:embed="rId2"/>
                <a:stretch>
                  <a:fillRect l="-129" r="-194" b="-691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233086" y="417191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3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1" y="209101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4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304003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57413" y="391112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57412" y="546630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248408" y="654578"/>
            <a:ext cx="8445462" cy="66864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R="1079500"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</a:pPr>
            <a:r>
              <a:rPr lang="en-US" sz="32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calculating target operating Income </a:t>
            </a:r>
            <a:endParaRPr lang="en-US" sz="32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مستطيل مستدير الزوايا 11">
            <a:hlinkClick r:id="rId4" action="ppaction://hlinksldjump"/>
            <a:extLst>
              <a:ext uri="{FF2B5EF4-FFF2-40B4-BE49-F238E27FC236}">
                <a16:creationId xmlns:a16="http://schemas.microsoft.com/office/drawing/2014/main" id="{936223CE-E6D3-2F2E-F333-493B663A92CF}"/>
              </a:ext>
            </a:extLst>
          </p:cNvPr>
          <p:cNvSpPr/>
          <p:nvPr/>
        </p:nvSpPr>
        <p:spPr>
          <a:xfrm>
            <a:off x="9875904" y="4632194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9389EC1-9A9F-6557-CAE4-6F4BF3654BDA}"/>
              </a:ext>
            </a:extLst>
          </p:cNvPr>
          <p:cNvGrpSpPr/>
          <p:nvPr/>
        </p:nvGrpSpPr>
        <p:grpSpPr>
          <a:xfrm>
            <a:off x="0" y="6502121"/>
            <a:ext cx="12192000" cy="381000"/>
            <a:chOff x="0" y="6502121"/>
            <a:chExt cx="12192000" cy="38100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02AF472-30F5-4B87-8E68-52F177A24201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4                                                        Break-even Analysis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0" y="6502121"/>
              <a:ext cx="12192000" cy="381000"/>
              <a:chOff x="0" y="6502121"/>
              <a:chExt cx="12192000" cy="3810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V="1">
                <a:off x="0" y="6539345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8932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ستطيل مستدير الزوايا 15">
                <a:extLst>
                  <a:ext uri="{FF2B5EF4-FFF2-40B4-BE49-F238E27FC236}">
                    <a16:creationId xmlns:a16="http://schemas.microsoft.com/office/drawing/2014/main" id="{C7CA628E-402E-4ECD-83CD-2C5BD377C6C5}"/>
                  </a:ext>
                </a:extLst>
              </p:cNvPr>
              <p:cNvSpPr/>
              <p:nvPr/>
            </p:nvSpPr>
            <p:spPr>
              <a:xfrm>
                <a:off x="198389" y="2216748"/>
                <a:ext cx="9431374" cy="3873285"/>
              </a:xfrm>
              <a:prstGeom prst="roundRect">
                <a:avLst>
                  <a:gd name="adj" fmla="val 1416"/>
                </a:avLst>
              </a:prstGeom>
              <a:solidFill>
                <a:srgbClr val="BFD4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t"/>
              <a:lstStyle/>
              <a:p>
                <a:pPr marL="0" marR="0" algn="l" rtl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849630" algn="l"/>
                    <a:tab pos="1140460" algn="l"/>
                  </a:tabLst>
                </a:pPr>
                <a:r>
                  <a:rPr lang="en-US" sz="2000" b="1" u="sng" dirty="0">
                    <a:solidFill>
                      <a:srgbClr val="002060"/>
                    </a:solidFill>
                    <a:effectLst/>
                    <a:latin typeface="Arial Black" panose="020B0A040201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Answer: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849630" algn="l"/>
                    <a:tab pos="1140460" algn="l"/>
                  </a:tabLst>
                </a:pPr>
                <a:r>
                  <a:rPr lang="en-US" sz="2000" b="1" u="none" strike="noStrike" dirty="0">
                    <a:solidFill>
                      <a:srgbClr val="002060"/>
                    </a:solidFill>
                    <a:effectLst/>
                    <a:latin typeface="Arial Black" panose="020B0A040201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3- Profit/Loss = Units Sales </a:t>
                </a:r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× 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𝐒𝐞𝐥𝐥𝐢𝐧𝐠</m:t>
                    </m:r>
                    <m:r>
                      <a:rPr lang="en-US" sz="20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𝐩𝐫𝐢𝐜𝐞</m:t>
                    </m:r>
                    <m:r>
                      <a:rPr lang="en-US" sz="20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𝐩𝐞𝐫</m:t>
                    </m:r>
                    <m:r>
                      <a:rPr lang="en-US" sz="20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𝐮𝐧𝐢𝐭</m:t>
                    </m:r>
                    <m:r>
                      <a:rPr lang="en-US" sz="20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𝐕𝐚𝐫𝐢𝐚𝐛𝐥𝐞</m:t>
                    </m:r>
                    <m:r>
                      <a:rPr lang="en-US" sz="20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𝐜𝐨𝐬𝐭</m:t>
                    </m:r>
                    <m:r>
                      <a:rPr lang="en-US" sz="20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𝐩𝐞𝐫</m:t>
                    </m:r>
                    <m:r>
                      <a:rPr lang="en-US" sz="20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𝐮𝐧𝐢𝐭</m:t>
                    </m:r>
                  </m:oMath>
                </a14:m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) –    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           Fixed Costs                   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Profit/Loss</a:t>
                </a:r>
                <a:r>
                  <a:rPr lang="en-US" sz="20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[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× (USP – UVC)] - FC =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  = [30,000 × (20 – 12)] – (160,000)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  = [30,000 × (8)] – (160,000)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  = [240,000] – (160,000)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  = BD80,000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849630" algn="l"/>
                    <a:tab pos="1140460" algn="l"/>
                  </a:tabLst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مستطيل مستدير الزوايا 15">
                <a:extLst>
                  <a:ext uri="{FF2B5EF4-FFF2-40B4-BE49-F238E27FC236}">
                    <a16:creationId xmlns:a16="http://schemas.microsoft.com/office/drawing/2014/main" id="{C7CA628E-402E-4ECD-83CD-2C5BD377C6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89" y="2216748"/>
                <a:ext cx="9431374" cy="3873285"/>
              </a:xfrm>
              <a:prstGeom prst="roundRect">
                <a:avLst>
                  <a:gd name="adj" fmla="val 1416"/>
                </a:avLst>
              </a:prstGeom>
              <a:blipFill>
                <a:blip r:embed="rId2"/>
                <a:stretch>
                  <a:fillRect l="-517" t="-1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64494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3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1" y="209101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4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304003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57413" y="391112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57412" y="546630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" name="مستطيل مستدير الزوايا 11">
            <a:hlinkClick r:id="rId4" action="ppaction://hlinksldjump"/>
            <a:extLst>
              <a:ext uri="{FF2B5EF4-FFF2-40B4-BE49-F238E27FC236}">
                <a16:creationId xmlns:a16="http://schemas.microsoft.com/office/drawing/2014/main" id="{936223CE-E6D3-2F2E-F333-493B663A92CF}"/>
              </a:ext>
            </a:extLst>
          </p:cNvPr>
          <p:cNvSpPr/>
          <p:nvPr/>
        </p:nvSpPr>
        <p:spPr>
          <a:xfrm>
            <a:off x="9875904" y="4632194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7814E45F-8658-9381-832A-E0FC69DB096B}"/>
              </a:ext>
            </a:extLst>
          </p:cNvPr>
          <p:cNvSpPr/>
          <p:nvPr/>
        </p:nvSpPr>
        <p:spPr>
          <a:xfrm>
            <a:off x="1393459" y="965262"/>
            <a:ext cx="8445462" cy="66864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R="1079500"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</a:pPr>
            <a:r>
              <a:rPr lang="en-US" sz="32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calculating target operating Income </a:t>
            </a:r>
            <a:endParaRPr lang="en-US" sz="32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9389EC1-9A9F-6557-CAE4-6F4BF3654BDA}"/>
              </a:ext>
            </a:extLst>
          </p:cNvPr>
          <p:cNvGrpSpPr/>
          <p:nvPr/>
        </p:nvGrpSpPr>
        <p:grpSpPr>
          <a:xfrm>
            <a:off x="0" y="6502121"/>
            <a:ext cx="12192000" cy="381000"/>
            <a:chOff x="0" y="6502121"/>
            <a:chExt cx="12192000" cy="38100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02AF472-30F5-4B87-8E68-52F177A24201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4                                                        Break-even Analysis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0" y="6502121"/>
              <a:ext cx="12192000" cy="381000"/>
              <a:chOff x="0" y="6502121"/>
              <a:chExt cx="12192000" cy="3810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V="1">
                <a:off x="0" y="6539345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6789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ستطيل مستدير الزوايا 15">
                <a:extLst>
                  <a:ext uri="{FF2B5EF4-FFF2-40B4-BE49-F238E27FC236}">
                    <a16:creationId xmlns:a16="http://schemas.microsoft.com/office/drawing/2014/main" id="{C7CA628E-402E-4ECD-83CD-2C5BD377C6C5}"/>
                  </a:ext>
                </a:extLst>
              </p:cNvPr>
              <p:cNvSpPr/>
              <p:nvPr/>
            </p:nvSpPr>
            <p:spPr>
              <a:xfrm>
                <a:off x="296203" y="1317922"/>
                <a:ext cx="9431374" cy="5103050"/>
              </a:xfrm>
              <a:prstGeom prst="roundRect">
                <a:avLst>
                  <a:gd name="adj" fmla="val 1416"/>
                </a:avLst>
              </a:prstGeom>
              <a:solidFill>
                <a:srgbClr val="BFD4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t"/>
              <a:lstStyle/>
              <a:p>
                <a:pPr marL="342900" marR="0" lvl="0" indent="-34290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1200"/>
                  <a:buFont typeface="Times New Roman" panose="02020603050405020304" pitchFamily="18" charset="0"/>
                  <a:buChar char="►"/>
                </a:pPr>
                <a:r>
                  <a:rPr lang="en-US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Abdulla Company expects to earn BD48,000 next year. Sales will be BD370,000, its average product sells for BD74 per unit. The variable cost per unit is BD50.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u="sng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Required: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What are the company’s fixed costs expected to be next year?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Calculate the company’s break-even point in units and sales revenues?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849630" algn="l"/>
                    <a:tab pos="1140460" algn="l"/>
                  </a:tabLst>
                </a:pPr>
                <a:r>
                  <a:rPr lang="en-US" sz="1600" b="1" u="sng" dirty="0">
                    <a:solidFill>
                      <a:srgbClr val="002060"/>
                    </a:solidFill>
                    <a:effectLst/>
                    <a:latin typeface="Arial Black" panose="020B0A04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Answer: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Unit Sales =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𝑺𝒂𝒍𝒆𝒔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𝐒𝐞𝐥𝐥𝐢𝐧𝐠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𝐩𝐫𝐢𝐜𝐞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𝐩𝐞𝐫</m:t>
                        </m:r>
                        <m:r>
                          <a:rPr lang="en-US" sz="1600" b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𝐮𝐧𝐢𝐭</m:t>
                        </m:r>
                      </m:den>
                    </m:f>
                  </m:oMath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</a:t>
                </a: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Q = 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</m:t>
                    </m:r>
                    <m:f>
                      <m:fPr>
                        <m:ctrlP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</m:t>
                        </m:r>
                      </m:num>
                      <m:den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𝑼𝑺𝑷</m:t>
                        </m:r>
                      </m:den>
                    </m:f>
                    <m:r>
                      <a:rPr lang="en-US" sz="1600" b="1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𝟑𝟕𝟎</m:t>
                        </m:r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𝟎𝟎𝟎</m:t>
                        </m:r>
                      </m:num>
                      <m:den>
                        <m:r>
                          <a:rPr lang="en-US" sz="1600" b="1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𝟕𝟒</m:t>
                        </m:r>
                      </m:den>
                    </m:f>
                  </m:oMath>
                </a14:m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5,000 Units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Profit/Loss = Units Sales </a:t>
                </a: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× (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𝐒𝐞𝐥𝐥𝐢𝐧𝐠</m:t>
                    </m:r>
                    <m:r>
                      <a:rPr lang="en-US" sz="16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𝐩𝐫𝐢𝐜𝐞</m:t>
                    </m:r>
                    <m:r>
                      <a:rPr lang="en-US" sz="16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𝐩𝐞𝐫</m:t>
                    </m:r>
                    <m:r>
                      <a:rPr lang="en-US" sz="16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𝐮𝐧𝐢𝐭</m:t>
                    </m:r>
                    <m:r>
                      <a:rPr lang="en-US" sz="16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16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𝐕𝐚𝐫𝐢𝐚𝐛𝐥𝐞</m:t>
                    </m:r>
                    <m:r>
                      <a:rPr lang="en-US" sz="16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𝐜𝐨𝐬𝐭</m:t>
                    </m:r>
                    <m:r>
                      <a:rPr lang="en-US" sz="16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𝐩𝐞𝐫</m:t>
                    </m:r>
                    <m:r>
                      <a:rPr lang="en-US" sz="1600" b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𝐮𝐧𝐢𝐭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) –    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   Fixed Costs                   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Profit/Loss</a:t>
                </a:r>
                <a:r>
                  <a:rPr lang="en-US" sz="16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=[ 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833C0B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𝑸</m:t>
                    </m:r>
                  </m:oMath>
                </a14:m>
                <a:r>
                  <a:rPr lang="en-US" sz="16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× (USP – UVC)] - FC =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48,000 = </a:t>
                </a: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[5,000 × (74 – 50)] – </a:t>
                </a:r>
                <a:r>
                  <a:rPr lang="en-US" sz="16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(FC)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</a:t>
                </a:r>
                <a:r>
                  <a:rPr lang="en-US" sz="16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48,000 </a:t>
                </a: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:r>
                  <a:rPr lang="en-US" sz="16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[5,000</a:t>
                </a: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× (24)] – </a:t>
                </a:r>
                <a:r>
                  <a:rPr lang="en-US" sz="16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(FC)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</a:t>
                </a:r>
                <a:r>
                  <a:rPr lang="en-US" sz="16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FC </a:t>
                </a: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:r>
                  <a:rPr lang="en-US" sz="1600" b="1" dirty="0">
                    <a:solidFill>
                      <a:srgbClr val="833C0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[ </a:t>
                </a: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120,000]– (48,000)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  = BD72,000 </a:t>
                </a: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849630" algn="l"/>
                    <a:tab pos="1140460" algn="l"/>
                  </a:tabLst>
                </a:pP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مستطيل مستدير الزوايا 15">
                <a:extLst>
                  <a:ext uri="{FF2B5EF4-FFF2-40B4-BE49-F238E27FC236}">
                    <a16:creationId xmlns:a16="http://schemas.microsoft.com/office/drawing/2014/main" id="{C7CA628E-402E-4ECD-83CD-2C5BD377C6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03" y="1317922"/>
                <a:ext cx="9431374" cy="5103050"/>
              </a:xfrm>
              <a:prstGeom prst="roundRect">
                <a:avLst>
                  <a:gd name="adj" fmla="val 1416"/>
                </a:avLst>
              </a:prstGeom>
              <a:blipFill>
                <a:blip r:embed="rId2"/>
                <a:stretch>
                  <a:fillRect l="-129" b="-28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198389" y="268527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3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1" y="209101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4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304003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57413" y="391112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57412" y="546630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184301" y="437028"/>
            <a:ext cx="8445462" cy="66864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R="1079500"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</a:pPr>
            <a:r>
              <a:rPr lang="en-US" sz="32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calculating target operating Income </a:t>
            </a:r>
            <a:endParaRPr lang="en-US" sz="32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مستطيل مستدير الزوايا 11">
            <a:hlinkClick r:id="rId4" action="ppaction://hlinksldjump"/>
            <a:extLst>
              <a:ext uri="{FF2B5EF4-FFF2-40B4-BE49-F238E27FC236}">
                <a16:creationId xmlns:a16="http://schemas.microsoft.com/office/drawing/2014/main" id="{936223CE-E6D3-2F2E-F333-493B663A92CF}"/>
              </a:ext>
            </a:extLst>
          </p:cNvPr>
          <p:cNvSpPr/>
          <p:nvPr/>
        </p:nvSpPr>
        <p:spPr>
          <a:xfrm>
            <a:off x="9875904" y="4632194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9389EC1-9A9F-6557-CAE4-6F4BF3654BDA}"/>
              </a:ext>
            </a:extLst>
          </p:cNvPr>
          <p:cNvGrpSpPr/>
          <p:nvPr/>
        </p:nvGrpSpPr>
        <p:grpSpPr>
          <a:xfrm>
            <a:off x="0" y="6502121"/>
            <a:ext cx="12192000" cy="381000"/>
            <a:chOff x="0" y="6502121"/>
            <a:chExt cx="12192000" cy="38100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02AF472-30F5-4B87-8E68-52F177A24201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4                                                        Break-even Analysis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0" y="6502121"/>
              <a:ext cx="12192000" cy="381000"/>
              <a:chOff x="0" y="6502121"/>
              <a:chExt cx="12192000" cy="3810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V="1">
                <a:off x="0" y="6539345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4218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TMPLT (2)</Template>
  <TotalTime>2174</TotalTime>
  <Words>1498</Words>
  <Application>Microsoft Office PowerPoint</Application>
  <PresentationFormat>Widescreen</PresentationFormat>
  <Paragraphs>276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Cambria Math</vt:lpstr>
      <vt:lpstr>Sakkal Majalla</vt:lpstr>
      <vt:lpstr>Simplified Arabic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Amro Hussain Ali Salama</cp:lastModifiedBy>
  <cp:revision>341</cp:revision>
  <dcterms:created xsi:type="dcterms:W3CDTF">2020-03-09T08:29:54Z</dcterms:created>
  <dcterms:modified xsi:type="dcterms:W3CDTF">2023-11-19T05:35:17Z</dcterms:modified>
</cp:coreProperties>
</file>