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5" r:id="rId3"/>
    <p:sldId id="333" r:id="rId4"/>
    <p:sldId id="340" r:id="rId5"/>
    <p:sldId id="371" r:id="rId6"/>
    <p:sldId id="372" r:id="rId7"/>
    <p:sldId id="373" r:id="rId8"/>
    <p:sldId id="374" r:id="rId9"/>
    <p:sldId id="375" r:id="rId10"/>
    <p:sldId id="376" r:id="rId11"/>
    <p:sldId id="377" r:id="rId12"/>
    <p:sldId id="378" r:id="rId13"/>
    <p:sldId id="379" r:id="rId14"/>
    <p:sldId id="380" r:id="rId15"/>
    <p:sldId id="31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2665"/>
    <a:srgbClr val="FFFF6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5FEC52-9DEB-4428-8327-046A2FEE6CA1}"/>
              </a:ext>
            </a:extLst>
          </p:cNvPr>
          <p:cNvSpPr/>
          <p:nvPr/>
        </p:nvSpPr>
        <p:spPr>
          <a:xfrm>
            <a:off x="533452" y="5877169"/>
            <a:ext cx="3142207" cy="461665"/>
          </a:xfrm>
          <a:prstGeom prst="rect">
            <a:avLst/>
          </a:prstGeom>
          <a:solidFill>
            <a:srgbClr val="C00000"/>
          </a:solidFill>
        </p:spPr>
        <p:txBody>
          <a:bodyPr wrap="non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Second Semester</a:t>
            </a:r>
          </a:p>
        </p:txBody>
      </p:sp>
      <p:grpSp>
        <p:nvGrpSpPr>
          <p:cNvPr id="33" name="Group 32"/>
          <p:cNvGrpSpPr/>
          <p:nvPr/>
        </p:nvGrpSpPr>
        <p:grpSpPr>
          <a:xfrm>
            <a:off x="-23932" y="6541028"/>
            <a:ext cx="12192000" cy="384957"/>
            <a:chOff x="0" y="6498164"/>
            <a:chExt cx="12192000" cy="384957"/>
          </a:xfrm>
        </p:grpSpPr>
        <p:cxnSp>
          <p:nvCxnSpPr>
            <p:cNvPr id="34" name="Straight Connector 33"/>
            <p:cNvCxnSpPr/>
            <p:nvPr/>
          </p:nvCxnSpPr>
          <p:spPr>
            <a:xfrm flipV="1">
              <a:off x="0" y="6498164"/>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943286" y="6550223"/>
              <a:ext cx="3996608" cy="307777"/>
            </a:xfrm>
            <a:prstGeom prst="rect">
              <a:avLst/>
            </a:prstGeom>
          </p:spPr>
          <p:txBody>
            <a:bodyPr wrap="none">
              <a:spAutoFit/>
            </a:bodyPr>
            <a:lstStyle/>
            <a:p>
              <a:pPr algn="ctr" rtl="1"/>
              <a:r>
                <a:rPr lang="ar-BH" sz="1400" b="1" dirty="0"/>
                <a:t>المرحلة الثانوية - المستوى </a:t>
              </a:r>
              <a:r>
                <a:rPr lang="ar-SA" sz="1400" b="1" dirty="0"/>
                <a:t>الثا</a:t>
              </a:r>
              <a:r>
                <a:rPr lang="ar-BH" sz="1400" b="1" dirty="0"/>
                <a:t>لث</a:t>
              </a:r>
              <a:r>
                <a:rPr lang="ar-SA" sz="1400" b="1" dirty="0"/>
                <a:t> (توحيد ) – الثالث (فني ومهني)</a:t>
              </a:r>
              <a:endParaRPr lang="ar-BH" sz="1400" b="1" dirty="0"/>
            </a:p>
          </p:txBody>
        </p:sp>
        <p:sp>
          <p:nvSpPr>
            <p:cNvPr id="36" name="Rectangle 3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2023-2024م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aphicFrame>
        <p:nvGraphicFramePr>
          <p:cNvPr id="4" name="Table 8">
            <a:extLst>
              <a:ext uri="{FF2B5EF4-FFF2-40B4-BE49-F238E27FC236}">
                <a16:creationId xmlns:a16="http://schemas.microsoft.com/office/drawing/2014/main" id="{62132F14-90F2-64FD-2925-1B5F1CF23972}"/>
              </a:ext>
            </a:extLst>
          </p:cNvPr>
          <p:cNvGraphicFramePr>
            <a:graphicFrameLocks noGrp="1"/>
          </p:cNvGraphicFramePr>
          <p:nvPr>
            <p:extLst>
              <p:ext uri="{D42A27DB-BD31-4B8C-83A1-F6EECF244321}">
                <p14:modId xmlns:p14="http://schemas.microsoft.com/office/powerpoint/2010/main" val="2433759450"/>
              </p:ext>
            </p:extLst>
          </p:nvPr>
        </p:nvGraphicFramePr>
        <p:xfrm>
          <a:off x="258226" y="2019574"/>
          <a:ext cx="8530046" cy="3504969"/>
        </p:xfrm>
        <a:graphic>
          <a:graphicData uri="http://schemas.openxmlformats.org/drawingml/2006/table">
            <a:tbl>
              <a:tblPr firstRow="1" bandRow="1">
                <a:tableStyleId>{22838BEF-8BB2-4498-84A7-C5851F593DF1}</a:tableStyleId>
              </a:tblPr>
              <a:tblGrid>
                <a:gridCol w="1700298">
                  <a:extLst>
                    <a:ext uri="{9D8B030D-6E8A-4147-A177-3AD203B41FA5}">
                      <a16:colId xmlns:a16="http://schemas.microsoft.com/office/drawing/2014/main" val="1153488245"/>
                    </a:ext>
                  </a:extLst>
                </a:gridCol>
                <a:gridCol w="6829748">
                  <a:extLst>
                    <a:ext uri="{9D8B030D-6E8A-4147-A177-3AD203B41FA5}">
                      <a16:colId xmlns:a16="http://schemas.microsoft.com/office/drawing/2014/main" val="2424581035"/>
                    </a:ext>
                  </a:extLst>
                </a:gridCol>
              </a:tblGrid>
              <a:tr h="971862">
                <a:tc gridSpan="2">
                  <a:txBody>
                    <a:bodyPr/>
                    <a:lstStyle/>
                    <a:p>
                      <a:pPr algn="ctr"/>
                      <a:r>
                        <a:rPr lang="en-US" sz="2400" b="1" dirty="0">
                          <a:latin typeface="Arial" panose="020B0604020202020204" pitchFamily="34" charset="0"/>
                          <a:cs typeface="Arial" panose="020B0604020202020204" pitchFamily="34" charset="0"/>
                        </a:rPr>
                        <a:t>Commercial Subjects Group </a:t>
                      </a:r>
                    </a:p>
                    <a:p>
                      <a:pPr algn="ctr"/>
                      <a:r>
                        <a:rPr lang="en-US" sz="2400" b="1" dirty="0">
                          <a:latin typeface="Arial" panose="020B0604020202020204" pitchFamily="34" charset="0"/>
                          <a:cs typeface="Arial" panose="020B0604020202020204" pitchFamily="34" charset="0"/>
                        </a:rPr>
                        <a:t>Level 3</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hMerge="1">
                  <a:txBody>
                    <a:bodyPr/>
                    <a:lstStyle/>
                    <a:p>
                      <a:endParaRPr lang="en-GB" dirty="0"/>
                    </a:p>
                  </a:txBody>
                  <a:tcPr/>
                </a:tc>
                <a:extLst>
                  <a:ext uri="{0D108BD9-81ED-4DB2-BD59-A6C34878D82A}">
                    <a16:rowId xmlns:a16="http://schemas.microsoft.com/office/drawing/2014/main" val="3128585072"/>
                  </a:ext>
                </a:extLst>
              </a:tr>
              <a:tr h="741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Subject</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solidFill>
                            <a:srgbClr val="002060"/>
                          </a:solidFill>
                          <a:latin typeface="Arial" panose="020B0604020202020204" pitchFamily="34" charset="0"/>
                          <a:cs typeface="Arial" panose="020B0604020202020204" pitchFamily="34" charset="0"/>
                        </a:rPr>
                        <a:t>Financial Mathematics 2 – (Fin 316/806)</a:t>
                      </a:r>
                      <a:endParaRPr lang="en-GB" sz="2400" b="1" dirty="0">
                        <a:solidFill>
                          <a:srgbClr val="002060"/>
                        </a:solidFill>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090189103"/>
                  </a:ext>
                </a:extLst>
              </a:tr>
              <a:tr h="105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Chapter</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latin typeface="Arial" panose="020B0604020202020204" pitchFamily="34" charset="0"/>
                          <a:cs typeface="Arial" panose="020B0604020202020204" pitchFamily="34" charset="0"/>
                        </a:rPr>
                        <a:t>Unit </a:t>
                      </a:r>
                      <a:r>
                        <a:rPr lang="ar-SA" sz="2400" b="1" dirty="0">
                          <a:latin typeface="Arial" panose="020B0604020202020204" pitchFamily="34" charset="0"/>
                          <a:cs typeface="Arial" panose="020B0604020202020204" pitchFamily="34" charset="0"/>
                        </a:rPr>
                        <a:t>4</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244890864"/>
                  </a:ext>
                </a:extLst>
              </a:tr>
              <a:tr h="74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Title</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GB" sz="2400" b="1">
                          <a:solidFill>
                            <a:srgbClr val="FF0000"/>
                          </a:solidFill>
                          <a:latin typeface="Arial" panose="020B0604020202020204" pitchFamily="34" charset="0"/>
                          <a:cs typeface="Arial" panose="020B0604020202020204" pitchFamily="34" charset="0"/>
                        </a:rPr>
                        <a:t>Break-even Analysis – part 1</a:t>
                      </a:r>
                      <a:endParaRPr lang="en-GB" sz="2400" b="1" dirty="0">
                        <a:solidFill>
                          <a:srgbClr val="FF0000"/>
                        </a:solidFill>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216000624"/>
                  </a:ext>
                </a:extLst>
              </a:tr>
            </a:tbl>
          </a:graphicData>
        </a:graphic>
      </p:graphicFrame>
      <p:pic>
        <p:nvPicPr>
          <p:cNvPr id="14" name="Picture 13">
            <a:extLst>
              <a:ext uri="{FF2B5EF4-FFF2-40B4-BE49-F238E27FC236}">
                <a16:creationId xmlns:a16="http://schemas.microsoft.com/office/drawing/2014/main" id="{B81452C6-11E3-011B-EBFE-6603F75E6B45}"/>
              </a:ext>
            </a:extLst>
          </p:cNvPr>
          <p:cNvPicPr>
            <a:picLocks noChangeAspect="1"/>
          </p:cNvPicPr>
          <p:nvPr/>
        </p:nvPicPr>
        <p:blipFill>
          <a:blip r:embed="rId2"/>
          <a:stretch>
            <a:fillRect/>
          </a:stretch>
        </p:blipFill>
        <p:spPr>
          <a:xfrm rot="890888">
            <a:off x="8411911" y="2306804"/>
            <a:ext cx="3079042" cy="3857268"/>
          </a:xfrm>
          <a:prstGeom prst="rect">
            <a:avLst/>
          </a:prstGeom>
        </p:spPr>
      </p:pic>
      <p:pic>
        <p:nvPicPr>
          <p:cNvPr id="11" name="Picture 10">
            <a:extLst>
              <a:ext uri="{FF2B5EF4-FFF2-40B4-BE49-F238E27FC236}">
                <a16:creationId xmlns:a16="http://schemas.microsoft.com/office/drawing/2014/main" id="{BA49C5AB-5BEC-440B-A1DB-C149F618A5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1350" y="135704"/>
            <a:ext cx="6897479" cy="1074434"/>
          </a:xfrm>
          <a:prstGeom prst="rect">
            <a:avLst/>
          </a:prstGeom>
        </p:spPr>
      </p:pic>
    </p:spTree>
    <p:extLst>
      <p:ext uri="{BB962C8B-B14F-4D97-AF65-F5344CB8AC3E}">
        <p14:creationId xmlns:p14="http://schemas.microsoft.com/office/powerpoint/2010/main" val="3786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Break-even point sales in units = </a:t>
                </a:r>
                <a14:m>
                  <m:oMath xmlns:m="http://schemas.openxmlformats.org/officeDocument/2006/math">
                    <m:f>
                      <m:fPr>
                        <m:ctrlP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𝐅𝐢𝐱𝐞𝐝</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𝐂𝐨𝐬𝐭</m:t>
                        </m:r>
                      </m:num>
                      <m:den>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𝐒𝐞𝐥𝐥𝐢𝐧𝐠</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𝐩𝐫𝐢𝐜𝐞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𝐕𝐚𝐫𝐢𝐚𝐛𝐥𝐞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𝐜𝐨𝐬𝐭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den>
                    </m:f>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0">
                  <a:lnSpc>
                    <a:spcPct val="107000"/>
                  </a:lnSpc>
                  <a:spcBef>
                    <a:spcPts val="0"/>
                  </a:spcBef>
                  <a:spcAft>
                    <a:spcPts val="800"/>
                  </a:spcAft>
                </a:pPr>
                <a14:m>
                  <m:oMath xmlns:m="http://schemas.openxmlformats.org/officeDocument/2006/math">
                    <m:f>
                      <m:fPr>
                        <m:type m:val="skw"/>
                        <m:ctrlP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𝑼𝒏𝒊𝒕</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833C0B"/>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𝑭𝑪</m:t>
                        </m:r>
                      </m:num>
                      <m:den>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𝑼𝑺𝑷</m:t>
                        </m:r>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𝑼𝑽𝑪</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𝟏𝟔𝟎</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𝟎𝟎𝟎</m:t>
                        </m:r>
                      </m:num>
                      <m:den>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𝟐𝟎</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𝟏𝟔</m:t>
                        </m:r>
                      </m:den>
                    </m:f>
                  </m:oMath>
                </a14:m>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 40,000 Units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2-Break-even point in sales BD = Break-even point in sales units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Unit Selling Price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14:m>
                  <m:oMath xmlns:m="http://schemas.openxmlformats.org/officeDocument/2006/math">
                    <m:f>
                      <m:fPr>
                        <m:type m:val="skw"/>
                        <m:ctrlP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𝒊𝒏</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𝑩𝑫</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833C0B"/>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type m:val="skw"/>
                        <m:ctrlP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𝑼𝒏𝒊𝒕</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833C0B"/>
                    </a:solidFill>
                    <a:effectLst/>
                    <a:latin typeface="Times New Roman" panose="02020603050405020304" pitchFamily="18" charset="0"/>
                    <a:ea typeface="Times New Roman" panose="02020603050405020304" pitchFamily="18" charset="0"/>
                    <a:cs typeface="Arial" panose="020B0604020202020204" pitchFamily="34" charset="0"/>
                  </a:rPr>
                  <a:t>   × USP</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07000"/>
                  </a:lnSpc>
                  <a:spcBef>
                    <a:spcPts val="0"/>
                  </a:spcBef>
                  <a:spcAft>
                    <a:spcPts val="800"/>
                  </a:spcAft>
                </a:pPr>
                <a:r>
                  <a:rPr lang="en-US" sz="2000" b="1" dirty="0">
                    <a:solidFill>
                      <a:srgbClr val="833C0B"/>
                    </a:solidFill>
                    <a:effectLst/>
                    <a:latin typeface="Times New Roman" panose="02020603050405020304" pitchFamily="18" charset="0"/>
                    <a:ea typeface="Times New Roman" panose="02020603050405020304" pitchFamily="18" charset="0"/>
                    <a:cs typeface="Arial" panose="020B0604020202020204" pitchFamily="34" charset="0"/>
                  </a:rPr>
                  <a:t>                                 = </a:t>
                </a:r>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40,000 × 20 = BD800,000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Font typeface="Webdings" panose="05030102010509060703" pitchFamily="18" charset="2"/>
                  <a:buChar char="4"/>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If the company has an increase in variable cost per unit from BD12 to BD16, it must increase the output from 20,000 units to 40,000 units to get the break-even point.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2009321"/>
                <a:ext cx="9576425" cy="4163086"/>
              </a:xfrm>
              <a:prstGeom prst="roundRect">
                <a:avLst>
                  <a:gd name="adj" fmla="val 1416"/>
                </a:avLst>
              </a:prstGeom>
              <a:blipFill>
                <a:blip r:embed="rId2"/>
                <a:stretch>
                  <a:fillRect l="-446"/>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772229543"/>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1000"/>
                                        <p:tgtEl>
                                          <p:spTgt spid="20">
                                            <p:txEl>
                                              <p:pRg st="2" end="2"/>
                                            </p:txEl>
                                          </p:spTgt>
                                        </p:tgtEl>
                                      </p:cBhvr>
                                    </p:animEffect>
                                    <p:anim calcmode="lin" valueType="num">
                                      <p:cBhvr>
                                        <p:cTn id="1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1000"/>
                                        <p:tgtEl>
                                          <p:spTgt spid="20">
                                            <p:txEl>
                                              <p:pRg st="3" end="3"/>
                                            </p:txEl>
                                          </p:spTgt>
                                        </p:tgtEl>
                                      </p:cBhvr>
                                    </p:animEffect>
                                    <p:anim calcmode="lin" valueType="num">
                                      <p:cBhvr>
                                        <p:cTn id="23"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1000"/>
                                        <p:tgtEl>
                                          <p:spTgt spid="20">
                                            <p:txEl>
                                              <p:pRg st="4" end="4"/>
                                            </p:txEl>
                                          </p:spTgt>
                                        </p:tgtEl>
                                      </p:cBhvr>
                                    </p:animEffect>
                                    <p:anim calcmode="lin" valueType="num">
                                      <p:cBhvr>
                                        <p:cTn id="28"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1000"/>
                                        <p:tgtEl>
                                          <p:spTgt spid="20">
                                            <p:txEl>
                                              <p:pRg st="5" end="5"/>
                                            </p:txEl>
                                          </p:spTgt>
                                        </p:tgtEl>
                                      </p:cBhvr>
                                    </p:animEffect>
                                    <p:anim calcmode="lin" valueType="num">
                                      <p:cBhvr>
                                        <p:cTn id="33"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0">
                                            <p:txEl>
                                              <p:pRg st="6" end="6"/>
                                            </p:txEl>
                                          </p:spTgt>
                                        </p:tgtEl>
                                        <p:attrNameLst>
                                          <p:attrName>style.visibility</p:attrName>
                                        </p:attrNameLst>
                                      </p:cBhvr>
                                      <p:to>
                                        <p:strVal val="visible"/>
                                      </p:to>
                                    </p:set>
                                    <p:animEffect transition="in" filter="fade">
                                      <p:cBhvr>
                                        <p:cTn id="39" dur="1000"/>
                                        <p:tgtEl>
                                          <p:spTgt spid="20">
                                            <p:txEl>
                                              <p:pRg st="6" end="6"/>
                                            </p:txEl>
                                          </p:spTgt>
                                        </p:tgtEl>
                                      </p:cBhvr>
                                    </p:animEffect>
                                    <p:anim calcmode="lin" valueType="num">
                                      <p:cBhvr>
                                        <p:cTn id="40"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1817304"/>
                <a:ext cx="9576425" cy="465748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342900" indent="-342900">
                  <a:lnSpc>
                    <a:spcPct val="130000"/>
                  </a:lnSpc>
                  <a:buClr>
                    <a:srgbClr val="44546A"/>
                  </a:buClr>
                  <a:buSzPts val="1200"/>
                  <a:buFont typeface="Times New Roman" panose="02020603050405020304" pitchFamily="18" charset="0"/>
                  <a:buChar char="►"/>
                  <a:tabLst>
                    <a:tab pos="630555" algn="l"/>
                    <a:tab pos="720090" algn="l"/>
                  </a:tabLst>
                </a:pPr>
                <a:r>
                  <a:rPr lang="en-US" sz="2000" b="1" u="sng" dirty="0">
                    <a:solidFill>
                      <a:srgbClr val="002060"/>
                    </a:solidFill>
                    <a:latin typeface="Times New Roman" panose="02020603050405020304" pitchFamily="18" charset="0"/>
                    <a:cs typeface="Times New Roman" panose="02020603050405020304" pitchFamily="18" charset="0"/>
                  </a:rPr>
                  <a:t>Example 4-2-3</a:t>
                </a:r>
                <a:endPar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342900" marR="0" lvl="0" indent="-342900" algn="l" rtl="0">
                  <a:lnSpc>
                    <a:spcPct val="130000"/>
                  </a:lnSpc>
                  <a:spcBef>
                    <a:spcPts val="0"/>
                  </a:spcBef>
                  <a:spcAft>
                    <a:spcPts val="0"/>
                  </a:spcAft>
                  <a:buClr>
                    <a:srgbClr val="44546A"/>
                  </a:buClr>
                  <a:buSzPts val="1200"/>
                  <a:buFont typeface="Times New Roman" panose="02020603050405020304" pitchFamily="18" charset="0"/>
                  <a:buChar char="►"/>
                  <a:tabLst>
                    <a:tab pos="630555" algn="l"/>
                    <a:tab pos="720090" algn="l"/>
                  </a:tabLs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ABC Company sold a computer, it had variable cost BD12 per unit and the total annual fixed cost is BD160,000. If the break-even sales was 20,000 units.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tabLst>
                    <a:tab pos="600075" algn="l"/>
                  </a:tabLst>
                </a:pPr>
                <a:r>
                  <a:rPr lang="en-US" sz="2000" dirty="0">
                    <a:effectLst/>
                    <a:latin typeface="Arial Black" panose="020B0A04020102020204" pitchFamily="34" charset="0"/>
                    <a:ea typeface="Calibri" panose="020F0502020204030204" pitchFamily="34" charset="0"/>
                    <a:cs typeface="Times New Roman" panose="02020603050405020304" pitchFamily="18" charset="0"/>
                  </a:rPr>
                  <a:t> </a:t>
                </a:r>
                <a:r>
                  <a:rPr lang="en-US" sz="2000" b="1" u="sng"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Required: </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Find the selling price per unit.</a:t>
                </a:r>
                <a:r>
                  <a:rPr lang="en-US" sz="2000"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tabLst>
                    <a:tab pos="3514725" algn="l"/>
                  </a:tabLst>
                </a:pPr>
                <a:r>
                  <a:rPr lang="en-US" sz="20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l" rtl="0">
                  <a:lnSpc>
                    <a:spcPct val="130000"/>
                  </a:lnSpc>
                  <a:spcBef>
                    <a:spcPts val="0"/>
                  </a:spcBef>
                  <a:spcAft>
                    <a:spcPts val="0"/>
                  </a:spcAft>
                </a:pPr>
                <a14:m>
                  <m:oMath xmlns:m="http://schemas.openxmlformats.org/officeDocument/2006/math">
                    <m:f>
                      <m:fPr>
                        <m:type m:val="skw"/>
                        <m:ctrlP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𝑼𝒏𝒊𝒕</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833C0B"/>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833C0B"/>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𝑭𝑪</m:t>
                        </m:r>
                      </m:num>
                      <m:den>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𝑼𝑺𝑷</m:t>
                        </m:r>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833C0B"/>
                            </a:solidFill>
                            <a:effectLst/>
                            <a:latin typeface="Cambria Math" panose="02040503050406030204" pitchFamily="18" charset="0"/>
                            <a:ea typeface="Times New Roman" panose="02020603050405020304" pitchFamily="18" charset="0"/>
                            <a:cs typeface="Times New Roman" panose="02020603050405020304" pitchFamily="18" charset="0"/>
                          </a:rPr>
                          <m:t>𝑼𝑽𝑪</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30000"/>
                  </a:lnSpc>
                  <a:spcBef>
                    <a:spcPts val="0"/>
                  </a:spcBef>
                  <a:spcAft>
                    <a:spcPts val="0"/>
                  </a:spcAf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20,000   </a:t>
                </a:r>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f>
                      <m:fPr>
                        <m:ctrlP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𝟏𝟔𝟎</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𝟎𝟎𝟎</m:t>
                        </m:r>
                      </m:num>
                      <m:den>
                        <m:r>
                          <a:rPr lang="en-US" sz="2000" b="1" i="1">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𝑷</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𝟏𝟐</m:t>
                        </m:r>
                      </m:den>
                    </m:f>
                  </m:oMath>
                </a14:m>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30000"/>
                  </a:lnSpc>
                  <a:spcBef>
                    <a:spcPts val="0"/>
                  </a:spcBef>
                  <a:spcAft>
                    <a:spcPts val="0"/>
                  </a:spcAft>
                </a:pPr>
                <a:r>
                  <a:rPr lang="en-US" sz="20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P</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 12   </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f>
                      <m:fPr>
                        <m:ctrlP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𝟏𝟔𝟎</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𝟎𝟎𝟎</m:t>
                        </m:r>
                      </m:num>
                      <m:den>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𝟐𝟎</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𝟎𝟎𝟎</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30000"/>
                  </a:lnSpc>
                  <a:spcBef>
                    <a:spcPts val="0"/>
                  </a:spcBef>
                  <a:spcAft>
                    <a:spcPts val="0"/>
                  </a:spcAft>
                </a:pPr>
                <a:r>
                  <a:rPr lang="en-US" sz="20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P</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 12    = 8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30000"/>
                  </a:lnSpc>
                  <a:spcBef>
                    <a:spcPts val="0"/>
                  </a:spcBef>
                  <a:spcAft>
                    <a:spcPts val="0"/>
                  </a:spcAft>
                </a:pPr>
                <a:r>
                  <a:rPr lang="en-US" sz="20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P =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8 + 12 = BD20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endParaRPr lang="en-US"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1817304"/>
                <a:ext cx="9576425" cy="4657482"/>
              </a:xfrm>
              <a:prstGeom prst="roundRect">
                <a:avLst>
                  <a:gd name="adj" fmla="val 1416"/>
                </a:avLst>
              </a:prstGeom>
              <a:blipFill>
                <a:blip r:embed="rId2"/>
                <a:stretch>
                  <a:fillRect l="-446" r="-255" b="-2225"/>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4" name="Group 3">
            <a:extLst>
              <a:ext uri="{FF2B5EF4-FFF2-40B4-BE49-F238E27FC236}">
                <a16:creationId xmlns:a16="http://schemas.microsoft.com/office/drawing/2014/main" id="{22344118-2BCE-87AC-4AC4-0BD628E16C0B}"/>
              </a:ext>
            </a:extLst>
          </p:cNvPr>
          <p:cNvGrpSpPr/>
          <p:nvPr/>
        </p:nvGrpSpPr>
        <p:grpSpPr>
          <a:xfrm>
            <a:off x="4968030" y="3722665"/>
            <a:ext cx="4631351" cy="2547524"/>
            <a:chOff x="0" y="0"/>
            <a:chExt cx="4985388" cy="3206115"/>
          </a:xfrm>
        </p:grpSpPr>
        <p:pic>
          <p:nvPicPr>
            <p:cNvPr id="5" name="Picture 4" descr="346 Break Even Point Stock Photos and Images - 123RF">
              <a:extLst>
                <a:ext uri="{FF2B5EF4-FFF2-40B4-BE49-F238E27FC236}">
                  <a16:creationId xmlns:a16="http://schemas.microsoft.com/office/drawing/2014/main" id="{DE919FE0-F1AD-1FD3-6A97-A9071BF0DFB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286250" cy="3206115"/>
            </a:xfrm>
            <a:prstGeom prst="rect">
              <a:avLst/>
            </a:prstGeom>
            <a:noFill/>
            <a:ln>
              <a:noFill/>
            </a:ln>
          </p:spPr>
        </p:pic>
        <p:grpSp>
          <p:nvGrpSpPr>
            <p:cNvPr id="6" name="Groupe 2051">
              <a:extLst>
                <a:ext uri="{FF2B5EF4-FFF2-40B4-BE49-F238E27FC236}">
                  <a16:creationId xmlns:a16="http://schemas.microsoft.com/office/drawing/2014/main" id="{ADE775B6-0E27-F399-859D-731FC5C227D8}"/>
                </a:ext>
              </a:extLst>
            </p:cNvPr>
            <p:cNvGrpSpPr/>
            <p:nvPr/>
          </p:nvGrpSpPr>
          <p:grpSpPr>
            <a:xfrm>
              <a:off x="3581399" y="0"/>
              <a:ext cx="1403989" cy="3206115"/>
              <a:chOff x="0" y="0"/>
              <a:chExt cx="1404360" cy="3081240"/>
            </a:xfrm>
          </p:grpSpPr>
          <p:sp>
            <p:nvSpPr>
              <p:cNvPr id="7" name="Freeform 181">
                <a:extLst>
                  <a:ext uri="{FF2B5EF4-FFF2-40B4-BE49-F238E27FC236}">
                    <a16:creationId xmlns:a16="http://schemas.microsoft.com/office/drawing/2014/main" id="{78FC059D-2949-25F0-FC5D-4116CE1CE3C2}"/>
                  </a:ext>
                </a:extLst>
              </p:cNvPr>
              <p:cNvSpPr/>
              <p:nvPr/>
            </p:nvSpPr>
            <p:spPr>
              <a:xfrm>
                <a:off x="297360" y="385200"/>
                <a:ext cx="181440" cy="374040"/>
              </a:xfrm>
              <a:custGeom>
                <a:avLst/>
                <a:gdLst>
                  <a:gd name="f0" fmla="val 0"/>
                  <a:gd name="f1" fmla="val 116"/>
                  <a:gd name="f2" fmla="val 239"/>
                  <a:gd name="f3" fmla="val 109"/>
                  <a:gd name="f4" fmla="val 6"/>
                  <a:gd name="f5" fmla="val 91"/>
                  <a:gd name="f6" fmla="val 19"/>
                  <a:gd name="f7" fmla="val 80"/>
                  <a:gd name="f8" fmla="val 28"/>
                  <a:gd name="f9" fmla="val 71"/>
                  <a:gd name="f10" fmla="val 37"/>
                  <a:gd name="f11" fmla="val 65"/>
                  <a:gd name="f12" fmla="val 45"/>
                  <a:gd name="f13" fmla="val 62"/>
                  <a:gd name="f14" fmla="val 49"/>
                  <a:gd name="f15" fmla="val 61"/>
                  <a:gd name="f16" fmla="val 53"/>
                  <a:gd name="f17" fmla="val 39"/>
                  <a:gd name="f18" fmla="val 50"/>
                  <a:gd name="f19" fmla="val 47"/>
                  <a:gd name="f20" fmla="val 5"/>
                  <a:gd name="f21" fmla="val 4"/>
                  <a:gd name="f22" fmla="val 3"/>
                  <a:gd name="f23" fmla="val 1"/>
                  <a:gd name="f24" fmla="val 54"/>
                  <a:gd name="f25" fmla="val 72"/>
                  <a:gd name="f26" fmla="val 97"/>
                  <a:gd name="f27" fmla="val 124"/>
                  <a:gd name="f28" fmla="val 13"/>
                  <a:gd name="f29" fmla="val 175"/>
                  <a:gd name="f30" fmla="val 17"/>
                  <a:gd name="f31" fmla="val 200"/>
                  <a:gd name="f32" fmla="val 106"/>
                </a:gdLst>
                <a:ahLst/>
                <a:cxnLst>
                  <a:cxn ang="3cd4">
                    <a:pos x="hc" y="t"/>
                  </a:cxn>
                  <a:cxn ang="0">
                    <a:pos x="r" y="vc"/>
                  </a:cxn>
                  <a:cxn ang="cd4">
                    <a:pos x="hc" y="b"/>
                  </a:cxn>
                  <a:cxn ang="cd2">
                    <a:pos x="l" y="vc"/>
                  </a:cxn>
                </a:cxnLst>
                <a:rect l="l" t="t" r="r" b="b"/>
                <a:pathLst>
                  <a:path w="116" h="239">
                    <a:moveTo>
                      <a:pt x="f1" y="f0"/>
                    </a:moveTo>
                    <a:lnTo>
                      <a:pt x="f1" y="f0"/>
                    </a:lnTo>
                    <a:lnTo>
                      <a:pt x="f3" y="f4"/>
                    </a:lnTo>
                    <a:lnTo>
                      <a:pt x="f5" y="f6"/>
                    </a:lnTo>
                    <a:lnTo>
                      <a:pt x="f7" y="f8"/>
                    </a:lnTo>
                    <a:lnTo>
                      <a:pt x="f9" y="f10"/>
                    </a:lnTo>
                    <a:lnTo>
                      <a:pt x="f11" y="f12"/>
                    </a:lnTo>
                    <a:lnTo>
                      <a:pt x="f13" y="f14"/>
                    </a:lnTo>
                    <a:lnTo>
                      <a:pt x="f15" y="f16"/>
                    </a:lnTo>
                    <a:lnTo>
                      <a:pt x="f15" y="f16"/>
                    </a:lnTo>
                    <a:lnTo>
                      <a:pt x="f17" y="f18"/>
                    </a:lnTo>
                    <a:lnTo>
                      <a:pt x="f6" y="f19"/>
                    </a:lnTo>
                    <a:lnTo>
                      <a:pt x="f20" y="f19"/>
                    </a:lnTo>
                    <a:lnTo>
                      <a:pt x="f20" y="f19"/>
                    </a:lnTo>
                    <a:lnTo>
                      <a:pt x="f21" y="f14"/>
                    </a:lnTo>
                    <a:lnTo>
                      <a:pt x="f22" y="f18"/>
                    </a:lnTo>
                    <a:lnTo>
                      <a:pt x="f23" y="f24"/>
                    </a:lnTo>
                    <a:lnTo>
                      <a:pt x="f0" y="f13"/>
                    </a:lnTo>
                    <a:lnTo>
                      <a:pt x="f0" y="f25"/>
                    </a:lnTo>
                    <a:lnTo>
                      <a:pt x="f22" y="f26"/>
                    </a:lnTo>
                    <a:lnTo>
                      <a:pt x="f20" y="f27"/>
                    </a:lnTo>
                    <a:lnTo>
                      <a:pt x="f28" y="f29"/>
                    </a:lnTo>
                    <a:lnTo>
                      <a:pt x="f30" y="f31"/>
                    </a:lnTo>
                    <a:lnTo>
                      <a:pt x="f32" y="f2"/>
                    </a:lnTo>
                    <a:lnTo>
                      <a:pt x="f1" y="f0"/>
                    </a:lnTo>
                    <a:close/>
                  </a:path>
                </a:pathLst>
              </a:custGeom>
              <a:solidFill>
                <a:srgbClr val="8D9720"/>
              </a:solidFill>
              <a:ln>
                <a:noFill/>
                <a:prstDash val="solid"/>
              </a:ln>
            </p:spPr>
            <p:txBody>
              <a:bodyPr vert="horz" wrap="square" lIns="91440" tIns="45720" rIns="91440" bIns="45720" anchor="t" compatLnSpc="0">
                <a:noAutofit/>
              </a:bodyPr>
              <a:lstStyle/>
              <a:p>
                <a:endParaRPr lang="en-US"/>
              </a:p>
            </p:txBody>
          </p:sp>
          <p:sp>
            <p:nvSpPr>
              <p:cNvPr id="9" name="Freeform 182">
                <a:extLst>
                  <a:ext uri="{FF2B5EF4-FFF2-40B4-BE49-F238E27FC236}">
                    <a16:creationId xmlns:a16="http://schemas.microsoft.com/office/drawing/2014/main" id="{8AB08C2A-4D81-6C68-530B-50B098BD86AC}"/>
                  </a:ext>
                </a:extLst>
              </p:cNvPr>
              <p:cNvSpPr/>
              <p:nvPr/>
            </p:nvSpPr>
            <p:spPr>
              <a:xfrm>
                <a:off x="126720" y="92160"/>
                <a:ext cx="530280" cy="389520"/>
              </a:xfrm>
              <a:custGeom>
                <a:avLst/>
                <a:gdLst>
                  <a:gd name="f0" fmla="val 180"/>
                  <a:gd name="f1" fmla="val 0"/>
                  <a:gd name="f2" fmla="val 339"/>
                  <a:gd name="f3" fmla="val 249"/>
                  <a:gd name="f4" fmla="val 139"/>
                  <a:gd name="f5" fmla="val 6"/>
                  <a:gd name="f6" fmla="val 145"/>
                  <a:gd name="f7" fmla="val 17"/>
                  <a:gd name="f8" fmla="val 158"/>
                  <a:gd name="f9" fmla="val 33"/>
                  <a:gd name="f10" fmla="val 172"/>
                  <a:gd name="f11" fmla="val 39"/>
                  <a:gd name="f12" fmla="val 177"/>
                  <a:gd name="f13" fmla="val 46"/>
                  <a:gd name="f14" fmla="val 65"/>
                  <a:gd name="f15" fmla="val 185"/>
                  <a:gd name="f16" fmla="val 72"/>
                  <a:gd name="f17" fmla="val 188"/>
                  <a:gd name="f18" fmla="val 74"/>
                  <a:gd name="f19" fmla="val 190"/>
                  <a:gd name="f20" fmla="val 83"/>
                  <a:gd name="f21" fmla="val 234"/>
                  <a:gd name="f22" fmla="val 85"/>
                  <a:gd name="f23" fmla="val 236"/>
                  <a:gd name="f24" fmla="val 88"/>
                  <a:gd name="f25" fmla="val 96"/>
                  <a:gd name="f26" fmla="val 106"/>
                  <a:gd name="f27" fmla="val 232"/>
                  <a:gd name="f28" fmla="val 112"/>
                  <a:gd name="f29" fmla="val 229"/>
                  <a:gd name="f30" fmla="val 113"/>
                  <a:gd name="f31" fmla="val 228"/>
                  <a:gd name="f32" fmla="val 117"/>
                  <a:gd name="f33" fmla="val 126"/>
                  <a:gd name="f34" fmla="val 135"/>
                  <a:gd name="f35" fmla="val 240"/>
                  <a:gd name="f36" fmla="val 141"/>
                  <a:gd name="f37" fmla="val 246"/>
                  <a:gd name="f38" fmla="val 144"/>
                  <a:gd name="f39" fmla="val 247"/>
                  <a:gd name="f40" fmla="val 149"/>
                  <a:gd name="f41" fmla="val 157"/>
                  <a:gd name="f42" fmla="val 165"/>
                  <a:gd name="f43" fmla="val 174"/>
                  <a:gd name="f44" fmla="val 241"/>
                  <a:gd name="f45" fmla="val 183"/>
                  <a:gd name="f46" fmla="val 191"/>
                  <a:gd name="f47" fmla="val 225"/>
                  <a:gd name="f48" fmla="val 198"/>
                  <a:gd name="f49" fmla="val 212"/>
                  <a:gd name="f50" fmla="val 201"/>
                  <a:gd name="f51" fmla="val 206"/>
                  <a:gd name="f52" fmla="val 205"/>
                  <a:gd name="f53" fmla="val 209"/>
                  <a:gd name="f54" fmla="val 197"/>
                  <a:gd name="f55" fmla="val 214"/>
                  <a:gd name="f56" fmla="val 193"/>
                  <a:gd name="f57" fmla="val 218"/>
                  <a:gd name="f58" fmla="val 192"/>
                  <a:gd name="f59" fmla="val 222"/>
                  <a:gd name="f60" fmla="val 231"/>
                  <a:gd name="f61" fmla="val 189"/>
                  <a:gd name="f62" fmla="val 238"/>
                  <a:gd name="f63" fmla="val 245"/>
                  <a:gd name="f64" fmla="val 250"/>
                  <a:gd name="f65" fmla="val 320"/>
                  <a:gd name="f66" fmla="val 321"/>
                  <a:gd name="f67" fmla="val 62"/>
                  <a:gd name="f68" fmla="val 290"/>
                  <a:gd name="f69" fmla="val 57"/>
                  <a:gd name="f70" fmla="val 266"/>
                  <a:gd name="f71" fmla="val 51"/>
                  <a:gd name="f72" fmla="val 256"/>
                  <a:gd name="f73" fmla="val 48"/>
                  <a:gd name="f74" fmla="val 170"/>
                  <a:gd name="f75" fmla="val 153"/>
                  <a:gd name="f76" fmla="val 2"/>
                  <a:gd name="f77" fmla="val 132"/>
                  <a:gd name="f78" fmla="val 5"/>
                  <a:gd name="f79" fmla="val 16"/>
                  <a:gd name="f80" fmla="val 26"/>
                  <a:gd name="f81" fmla="val 30"/>
                  <a:gd name="f82" fmla="val 7"/>
                  <a:gd name="f83" fmla="val 108"/>
                </a:gdLst>
                <a:ahLst/>
                <a:cxnLst>
                  <a:cxn ang="3cd4">
                    <a:pos x="hc" y="t"/>
                  </a:cxn>
                  <a:cxn ang="0">
                    <a:pos x="r" y="vc"/>
                  </a:cxn>
                  <a:cxn ang="cd4">
                    <a:pos x="hc" y="b"/>
                  </a:cxn>
                  <a:cxn ang="cd2">
                    <a:pos x="l" y="vc"/>
                  </a:cxn>
                </a:cxnLst>
                <a:rect l="l" t="t" r="r" b="b"/>
                <a:pathLst>
                  <a:path w="339" h="249">
                    <a:moveTo>
                      <a:pt x="f1" y="f4"/>
                    </a:moveTo>
                    <a:lnTo>
                      <a:pt x="f1" y="f4"/>
                    </a:lnTo>
                    <a:lnTo>
                      <a:pt x="f5" y="f6"/>
                    </a:lnTo>
                    <a:lnTo>
                      <a:pt x="f7" y="f8"/>
                    </a:lnTo>
                    <a:lnTo>
                      <a:pt x="f9" y="f10"/>
                    </a:lnTo>
                    <a:lnTo>
                      <a:pt x="f11" y="f12"/>
                    </a:lnTo>
                    <a:lnTo>
                      <a:pt x="f13" y="f0"/>
                    </a:lnTo>
                    <a:lnTo>
                      <a:pt x="f13" y="f0"/>
                    </a:lnTo>
                    <a:lnTo>
                      <a:pt x="f14" y="f15"/>
                    </a:lnTo>
                    <a:lnTo>
                      <a:pt x="f16" y="f17"/>
                    </a:lnTo>
                    <a:lnTo>
                      <a:pt x="f18" y="f19"/>
                    </a:lnTo>
                    <a:lnTo>
                      <a:pt x="f18" y="f19"/>
                    </a:lnTo>
                    <a:lnTo>
                      <a:pt x="f20" y="f21"/>
                    </a:lnTo>
                    <a:lnTo>
                      <a:pt x="f20" y="f21"/>
                    </a:lnTo>
                    <a:lnTo>
                      <a:pt x="f22" y="f23"/>
                    </a:lnTo>
                    <a:lnTo>
                      <a:pt x="f24" y="f23"/>
                    </a:lnTo>
                    <a:lnTo>
                      <a:pt x="f25" y="f21"/>
                    </a:lnTo>
                    <a:lnTo>
                      <a:pt x="f26" y="f27"/>
                    </a:lnTo>
                    <a:lnTo>
                      <a:pt x="f28" y="f29"/>
                    </a:lnTo>
                    <a:lnTo>
                      <a:pt x="f28" y="f29"/>
                    </a:lnTo>
                    <a:lnTo>
                      <a:pt x="f30" y="f31"/>
                    </a:lnTo>
                    <a:lnTo>
                      <a:pt x="f32" y="f29"/>
                    </a:lnTo>
                    <a:lnTo>
                      <a:pt x="f33" y="f21"/>
                    </a:lnTo>
                    <a:lnTo>
                      <a:pt x="f34" y="f35"/>
                    </a:lnTo>
                    <a:lnTo>
                      <a:pt x="f36" y="f37"/>
                    </a:lnTo>
                    <a:lnTo>
                      <a:pt x="f36" y="f37"/>
                    </a:lnTo>
                    <a:lnTo>
                      <a:pt x="f38" y="f39"/>
                    </a:lnTo>
                    <a:lnTo>
                      <a:pt x="f40" y="f3"/>
                    </a:lnTo>
                    <a:lnTo>
                      <a:pt x="f41" y="f39"/>
                    </a:lnTo>
                    <a:lnTo>
                      <a:pt x="f42" y="f37"/>
                    </a:lnTo>
                    <a:lnTo>
                      <a:pt x="f43" y="f44"/>
                    </a:lnTo>
                    <a:lnTo>
                      <a:pt x="f45" y="f21"/>
                    </a:lnTo>
                    <a:lnTo>
                      <a:pt x="f46" y="f47"/>
                    </a:lnTo>
                    <a:lnTo>
                      <a:pt x="f48" y="f49"/>
                    </a:lnTo>
                    <a:lnTo>
                      <a:pt x="f48" y="f49"/>
                    </a:lnTo>
                    <a:lnTo>
                      <a:pt x="f50" y="f51"/>
                    </a:lnTo>
                    <a:lnTo>
                      <a:pt x="f52" y="f50"/>
                    </a:lnTo>
                    <a:lnTo>
                      <a:pt x="f53" y="f54"/>
                    </a:lnTo>
                    <a:lnTo>
                      <a:pt x="f55" y="f56"/>
                    </a:lnTo>
                    <a:lnTo>
                      <a:pt x="f57" y="f58"/>
                    </a:lnTo>
                    <a:lnTo>
                      <a:pt x="f59" y="f19"/>
                    </a:lnTo>
                    <a:lnTo>
                      <a:pt x="f60" y="f61"/>
                    </a:lnTo>
                    <a:lnTo>
                      <a:pt x="f62" y="f61"/>
                    </a:lnTo>
                    <a:lnTo>
                      <a:pt x="f63" y="f58"/>
                    </a:lnTo>
                    <a:lnTo>
                      <a:pt x="f64" y="f56"/>
                    </a:lnTo>
                    <a:lnTo>
                      <a:pt x="f65" y="f34"/>
                    </a:lnTo>
                    <a:lnTo>
                      <a:pt x="f2" y="f24"/>
                    </a:lnTo>
                    <a:lnTo>
                      <a:pt x="f66" y="f67"/>
                    </a:lnTo>
                    <a:lnTo>
                      <a:pt x="f66" y="f67"/>
                    </a:lnTo>
                    <a:lnTo>
                      <a:pt x="f68" y="f69"/>
                    </a:lnTo>
                    <a:lnTo>
                      <a:pt x="f70" y="f71"/>
                    </a:lnTo>
                    <a:lnTo>
                      <a:pt x="f72" y="f73"/>
                    </a:lnTo>
                    <a:lnTo>
                      <a:pt x="f64" y="f13"/>
                    </a:lnTo>
                    <a:lnTo>
                      <a:pt x="f64" y="f13"/>
                    </a:lnTo>
                    <a:lnTo>
                      <a:pt x="f74" y="f1"/>
                    </a:lnTo>
                    <a:lnTo>
                      <a:pt x="f74" y="f1"/>
                    </a:lnTo>
                    <a:lnTo>
                      <a:pt x="f75" y="f76"/>
                    </a:lnTo>
                    <a:lnTo>
                      <a:pt x="f77" y="f78"/>
                    </a:lnTo>
                    <a:lnTo>
                      <a:pt x="f22" y="f79"/>
                    </a:lnTo>
                    <a:lnTo>
                      <a:pt x="f80" y="f81"/>
                    </a:lnTo>
                    <a:lnTo>
                      <a:pt x="f82" y="f83"/>
                    </a:lnTo>
                    <a:lnTo>
                      <a:pt x="f1" y="f4"/>
                    </a:lnTo>
                    <a:close/>
                  </a:path>
                </a:pathLst>
              </a:custGeom>
              <a:solidFill>
                <a:srgbClr val="FFCDAC"/>
              </a:solidFill>
              <a:ln>
                <a:noFill/>
                <a:prstDash val="solid"/>
              </a:ln>
            </p:spPr>
            <p:txBody>
              <a:bodyPr vert="horz" wrap="square" lIns="91440" tIns="45720" rIns="91440" bIns="45720" anchor="t" compatLnSpc="0">
                <a:noAutofit/>
              </a:bodyPr>
              <a:lstStyle/>
              <a:p>
                <a:endParaRPr lang="en-US"/>
              </a:p>
            </p:txBody>
          </p:sp>
          <p:sp>
            <p:nvSpPr>
              <p:cNvPr id="10" name="Freeform 183">
                <a:extLst>
                  <a:ext uri="{FF2B5EF4-FFF2-40B4-BE49-F238E27FC236}">
                    <a16:creationId xmlns:a16="http://schemas.microsoft.com/office/drawing/2014/main" id="{FCEDCDC7-FE44-2F04-7294-33F6AA4BB4F4}"/>
                  </a:ext>
                </a:extLst>
              </p:cNvPr>
              <p:cNvSpPr/>
              <p:nvPr/>
            </p:nvSpPr>
            <p:spPr>
              <a:xfrm>
                <a:off x="54720" y="0"/>
                <a:ext cx="497520" cy="367559"/>
              </a:xfrm>
              <a:custGeom>
                <a:avLst/>
                <a:gdLst>
                  <a:gd name="f0" fmla="val 0"/>
                  <a:gd name="f1" fmla="val 318"/>
                  <a:gd name="f2" fmla="val 235"/>
                  <a:gd name="f3" fmla="val 106"/>
                  <a:gd name="f4" fmla="val 309"/>
                  <a:gd name="f5" fmla="val 107"/>
                  <a:gd name="f6" fmla="val 300"/>
                  <a:gd name="f7" fmla="val 108"/>
                  <a:gd name="f8" fmla="val 288"/>
                  <a:gd name="f9" fmla="val 275"/>
                  <a:gd name="f10" fmla="val 262"/>
                  <a:gd name="f11" fmla="val 105"/>
                  <a:gd name="f12" fmla="val 257"/>
                  <a:gd name="f13" fmla="val 103"/>
                  <a:gd name="f14" fmla="val 251"/>
                  <a:gd name="f15" fmla="val 101"/>
                  <a:gd name="f16" fmla="val 246"/>
                  <a:gd name="f17" fmla="val 97"/>
                  <a:gd name="f18" fmla="val 242"/>
                  <a:gd name="f19" fmla="val 92"/>
                  <a:gd name="f20" fmla="val 233"/>
                  <a:gd name="f21" fmla="val 84"/>
                  <a:gd name="f22" fmla="val 225"/>
                  <a:gd name="f23" fmla="val 80"/>
                  <a:gd name="f24" fmla="val 216"/>
                  <a:gd name="f25" fmla="val 77"/>
                  <a:gd name="f26" fmla="val 208"/>
                  <a:gd name="f27" fmla="val 202"/>
                  <a:gd name="f28" fmla="val 79"/>
                  <a:gd name="f29" fmla="val 196"/>
                  <a:gd name="f30" fmla="val 193"/>
                  <a:gd name="f31" fmla="val 83"/>
                  <a:gd name="f32" fmla="val 190"/>
                  <a:gd name="f33" fmla="val 86"/>
                  <a:gd name="f34" fmla="val 187"/>
                  <a:gd name="f35" fmla="val 93"/>
                  <a:gd name="f36" fmla="val 186"/>
                  <a:gd name="f37" fmla="val 111"/>
                  <a:gd name="f38" fmla="val 191"/>
                  <a:gd name="f39" fmla="val 121"/>
                  <a:gd name="f40" fmla="val 195"/>
                  <a:gd name="f41" fmla="val 128"/>
                  <a:gd name="f42" fmla="val 200"/>
                  <a:gd name="f43" fmla="val 136"/>
                  <a:gd name="f44" fmla="val 207"/>
                  <a:gd name="f45" fmla="val 142"/>
                  <a:gd name="f46" fmla="val 213"/>
                  <a:gd name="f47" fmla="val 150"/>
                  <a:gd name="f48" fmla="val 194"/>
                  <a:gd name="f49" fmla="val 155"/>
                  <a:gd name="f50" fmla="val 176"/>
                  <a:gd name="f51" fmla="val 145"/>
                  <a:gd name="f52" fmla="val 160"/>
                  <a:gd name="f53" fmla="val 138"/>
                  <a:gd name="f54" fmla="val 154"/>
                  <a:gd name="f55" fmla="val 134"/>
                  <a:gd name="f56" fmla="val 140"/>
                  <a:gd name="f57" fmla="val 125"/>
                  <a:gd name="f58" fmla="val 137"/>
                  <a:gd name="f59" fmla="val 114"/>
                  <a:gd name="f60" fmla="val 110"/>
                  <a:gd name="f61" fmla="val 152"/>
                  <a:gd name="f62" fmla="val 90"/>
                  <a:gd name="f63" fmla="val 163"/>
                  <a:gd name="f64" fmla="val 81"/>
                  <a:gd name="f65" fmla="val 173"/>
                  <a:gd name="f66" fmla="val 177"/>
                  <a:gd name="f67" fmla="val 181"/>
                  <a:gd name="f68" fmla="val 222"/>
                  <a:gd name="f69" fmla="val 229"/>
                  <a:gd name="f70" fmla="val 76"/>
                  <a:gd name="f71" fmla="val 234"/>
                  <a:gd name="f72" fmla="val 74"/>
                  <a:gd name="f73" fmla="val 67"/>
                  <a:gd name="f74" fmla="val 57"/>
                  <a:gd name="f75" fmla="val 230"/>
                  <a:gd name="f76" fmla="val 46"/>
                  <a:gd name="f77" fmla="val 226"/>
                  <a:gd name="f78" fmla="val 40"/>
                  <a:gd name="f79" fmla="val 224"/>
                  <a:gd name="f80" fmla="val 35"/>
                  <a:gd name="f81" fmla="val 221"/>
                  <a:gd name="f82" fmla="val 24"/>
                  <a:gd name="f83" fmla="val 18"/>
                  <a:gd name="f84" fmla="val 204"/>
                  <a:gd name="f85" fmla="val 13"/>
                  <a:gd name="f86" fmla="val 9"/>
                  <a:gd name="f87" fmla="val 5"/>
                  <a:gd name="f88" fmla="val 161"/>
                  <a:gd name="f89" fmla="val 1"/>
                  <a:gd name="f90" fmla="val 141"/>
                  <a:gd name="f91" fmla="val 118"/>
                  <a:gd name="f92" fmla="val 70"/>
                  <a:gd name="f93" fmla="val 58"/>
                  <a:gd name="f94" fmla="val 23"/>
                  <a:gd name="f95" fmla="val 48"/>
                  <a:gd name="f96" fmla="val 28"/>
                  <a:gd name="f97" fmla="val 41"/>
                  <a:gd name="f98" fmla="val 37"/>
                  <a:gd name="f99" fmla="val 33"/>
                  <a:gd name="f100" fmla="val 49"/>
                  <a:gd name="f101" fmla="val 27"/>
                  <a:gd name="f102" fmla="val 68"/>
                  <a:gd name="f103" fmla="val 15"/>
                  <a:gd name="f104" fmla="val 11"/>
                  <a:gd name="f105" fmla="val 102"/>
                  <a:gd name="f106" fmla="val 4"/>
                  <a:gd name="f107" fmla="val 131"/>
                  <a:gd name="f108" fmla="val 147"/>
                  <a:gd name="f109" fmla="val 162"/>
                  <a:gd name="f110" fmla="val 14"/>
                  <a:gd name="f111" fmla="val 31"/>
                  <a:gd name="f112" fmla="val 211"/>
                  <a:gd name="f113" fmla="val 45"/>
                  <a:gd name="f114" fmla="val 244"/>
                  <a:gd name="f115" fmla="val 71"/>
                  <a:gd name="f116" fmla="val 264"/>
                  <a:gd name="f117" fmla="val 283"/>
                  <a:gd name="f118" fmla="val 94"/>
                  <a:gd name="f119" fmla="val 292"/>
                  <a:gd name="f120" fmla="val 99"/>
                  <a:gd name="f121" fmla="val 301"/>
                  <a:gd name="f122" fmla="val 310"/>
                </a:gdLst>
                <a:ahLst/>
                <a:cxnLst>
                  <a:cxn ang="3cd4">
                    <a:pos x="hc" y="t"/>
                  </a:cxn>
                  <a:cxn ang="0">
                    <a:pos x="r" y="vc"/>
                  </a:cxn>
                  <a:cxn ang="cd4">
                    <a:pos x="hc" y="b"/>
                  </a:cxn>
                  <a:cxn ang="cd2">
                    <a:pos x="l" y="vc"/>
                  </a:cxn>
                </a:cxnLst>
                <a:rect l="l" t="t" r="r" b="b"/>
                <a:pathLst>
                  <a:path w="318" h="235">
                    <a:moveTo>
                      <a:pt x="f1" y="f3"/>
                    </a:moveTo>
                    <a:lnTo>
                      <a:pt x="f1" y="f3"/>
                    </a:lnTo>
                    <a:lnTo>
                      <a:pt x="f4" y="f5"/>
                    </a:lnTo>
                    <a:lnTo>
                      <a:pt x="f6" y="f7"/>
                    </a:lnTo>
                    <a:lnTo>
                      <a:pt x="f8" y="f7"/>
                    </a:lnTo>
                    <a:lnTo>
                      <a:pt x="f9" y="f5"/>
                    </a:lnTo>
                    <a:lnTo>
                      <a:pt x="f10" y="f11"/>
                    </a:lnTo>
                    <a:lnTo>
                      <a:pt x="f12" y="f13"/>
                    </a:lnTo>
                    <a:lnTo>
                      <a:pt x="f14" y="f15"/>
                    </a:lnTo>
                    <a:lnTo>
                      <a:pt x="f16" y="f17"/>
                    </a:lnTo>
                    <a:lnTo>
                      <a:pt x="f18" y="f19"/>
                    </a:lnTo>
                    <a:lnTo>
                      <a:pt x="f18" y="f19"/>
                    </a:lnTo>
                    <a:lnTo>
                      <a:pt x="f20" y="f21"/>
                    </a:lnTo>
                    <a:lnTo>
                      <a:pt x="f22" y="f23"/>
                    </a:lnTo>
                    <a:lnTo>
                      <a:pt x="f24" y="f25"/>
                    </a:lnTo>
                    <a:lnTo>
                      <a:pt x="f26" y="f25"/>
                    </a:lnTo>
                    <a:lnTo>
                      <a:pt x="f27" y="f28"/>
                    </a:lnTo>
                    <a:lnTo>
                      <a:pt x="f29" y="f23"/>
                    </a:lnTo>
                    <a:lnTo>
                      <a:pt x="f30" y="f31"/>
                    </a:lnTo>
                    <a:lnTo>
                      <a:pt x="f30" y="f31"/>
                    </a:lnTo>
                    <a:lnTo>
                      <a:pt x="f32" y="f33"/>
                    </a:lnTo>
                    <a:lnTo>
                      <a:pt x="f34" y="f35"/>
                    </a:lnTo>
                    <a:lnTo>
                      <a:pt x="f36" y="f15"/>
                    </a:lnTo>
                    <a:lnTo>
                      <a:pt x="f34" y="f37"/>
                    </a:lnTo>
                    <a:lnTo>
                      <a:pt x="f38" y="f39"/>
                    </a:lnTo>
                    <a:lnTo>
                      <a:pt x="f40" y="f41"/>
                    </a:lnTo>
                    <a:lnTo>
                      <a:pt x="f42" y="f43"/>
                    </a:lnTo>
                    <a:lnTo>
                      <a:pt x="f44" y="f45"/>
                    </a:lnTo>
                    <a:lnTo>
                      <a:pt x="f46" y="f47"/>
                    </a:lnTo>
                    <a:lnTo>
                      <a:pt x="f48" y="f49"/>
                    </a:lnTo>
                    <a:lnTo>
                      <a:pt x="f48" y="f49"/>
                    </a:lnTo>
                    <a:lnTo>
                      <a:pt x="f50" y="f51"/>
                    </a:lnTo>
                    <a:lnTo>
                      <a:pt x="f52" y="f53"/>
                    </a:lnTo>
                    <a:lnTo>
                      <a:pt x="f54" y="f43"/>
                    </a:lnTo>
                    <a:lnTo>
                      <a:pt x="f47" y="f55"/>
                    </a:lnTo>
                    <a:lnTo>
                      <a:pt x="f47" y="f55"/>
                    </a:lnTo>
                    <a:lnTo>
                      <a:pt x="f56" y="f55"/>
                    </a:lnTo>
                    <a:lnTo>
                      <a:pt x="f57" y="f58"/>
                    </a:lnTo>
                    <a:lnTo>
                      <a:pt x="f59" y="f56"/>
                    </a:lnTo>
                    <a:lnTo>
                      <a:pt x="f60" y="f45"/>
                    </a:lnTo>
                    <a:lnTo>
                      <a:pt x="f5" y="f51"/>
                    </a:lnTo>
                    <a:lnTo>
                      <a:pt x="f5" y="f51"/>
                    </a:lnTo>
                    <a:lnTo>
                      <a:pt x="f15" y="f61"/>
                    </a:lnTo>
                    <a:lnTo>
                      <a:pt x="f62" y="f63"/>
                    </a:lnTo>
                    <a:lnTo>
                      <a:pt x="f64" y="f65"/>
                    </a:lnTo>
                    <a:lnTo>
                      <a:pt x="f28" y="f66"/>
                    </a:lnTo>
                    <a:lnTo>
                      <a:pt x="f25" y="f67"/>
                    </a:lnTo>
                    <a:lnTo>
                      <a:pt x="f25" y="f67"/>
                    </a:lnTo>
                    <a:lnTo>
                      <a:pt x="f28" y="f26"/>
                    </a:lnTo>
                    <a:lnTo>
                      <a:pt x="f28" y="f68"/>
                    </a:lnTo>
                    <a:lnTo>
                      <a:pt x="f28" y="f69"/>
                    </a:lnTo>
                    <a:lnTo>
                      <a:pt x="f25" y="f20"/>
                    </a:lnTo>
                    <a:lnTo>
                      <a:pt x="f25" y="f20"/>
                    </a:lnTo>
                    <a:lnTo>
                      <a:pt x="f70" y="f71"/>
                    </a:lnTo>
                    <a:lnTo>
                      <a:pt x="f72" y="f2"/>
                    </a:lnTo>
                    <a:lnTo>
                      <a:pt x="f73" y="f71"/>
                    </a:lnTo>
                    <a:lnTo>
                      <a:pt x="f74" y="f75"/>
                    </a:lnTo>
                    <a:lnTo>
                      <a:pt x="f76" y="f77"/>
                    </a:lnTo>
                    <a:lnTo>
                      <a:pt x="f76" y="f77"/>
                    </a:lnTo>
                    <a:lnTo>
                      <a:pt x="f78" y="f79"/>
                    </a:lnTo>
                    <a:lnTo>
                      <a:pt x="f80" y="f81"/>
                    </a:lnTo>
                    <a:lnTo>
                      <a:pt x="f82" y="f46"/>
                    </a:lnTo>
                    <a:lnTo>
                      <a:pt x="f83" y="f84"/>
                    </a:lnTo>
                    <a:lnTo>
                      <a:pt x="f85" y="f40"/>
                    </a:lnTo>
                    <a:lnTo>
                      <a:pt x="f85" y="f40"/>
                    </a:lnTo>
                    <a:lnTo>
                      <a:pt x="f86" y="f67"/>
                    </a:lnTo>
                    <a:lnTo>
                      <a:pt x="f87" y="f88"/>
                    </a:lnTo>
                    <a:lnTo>
                      <a:pt x="f89" y="f90"/>
                    </a:lnTo>
                    <a:lnTo>
                      <a:pt x="f0" y="f57"/>
                    </a:lnTo>
                    <a:lnTo>
                      <a:pt x="f0" y="f57"/>
                    </a:lnTo>
                    <a:lnTo>
                      <a:pt x="f0" y="f91"/>
                    </a:lnTo>
                    <a:lnTo>
                      <a:pt x="f89" y="f5"/>
                    </a:lnTo>
                    <a:lnTo>
                      <a:pt x="f86" y="f31"/>
                    </a:lnTo>
                    <a:lnTo>
                      <a:pt x="f85" y="f92"/>
                    </a:lnTo>
                    <a:lnTo>
                      <a:pt x="f83" y="f93"/>
                    </a:lnTo>
                    <a:lnTo>
                      <a:pt x="f94" y="f95"/>
                    </a:lnTo>
                    <a:lnTo>
                      <a:pt x="f96" y="f97"/>
                    </a:lnTo>
                    <a:lnTo>
                      <a:pt x="f96" y="f97"/>
                    </a:lnTo>
                    <a:lnTo>
                      <a:pt x="f98" y="f99"/>
                    </a:lnTo>
                    <a:lnTo>
                      <a:pt x="f100" y="f101"/>
                    </a:lnTo>
                    <a:lnTo>
                      <a:pt x="f102" y="f103"/>
                    </a:lnTo>
                    <a:lnTo>
                      <a:pt x="f102" y="f103"/>
                    </a:lnTo>
                    <a:lnTo>
                      <a:pt x="f72" y="f104"/>
                    </a:lnTo>
                    <a:lnTo>
                      <a:pt x="f64" y="f86"/>
                    </a:lnTo>
                    <a:lnTo>
                      <a:pt x="f105" y="f106"/>
                    </a:lnTo>
                    <a:lnTo>
                      <a:pt x="f39" y="f0"/>
                    </a:lnTo>
                    <a:lnTo>
                      <a:pt x="f107" y="f0"/>
                    </a:lnTo>
                    <a:lnTo>
                      <a:pt x="f43" y="f0"/>
                    </a:lnTo>
                    <a:lnTo>
                      <a:pt x="f43" y="f0"/>
                    </a:lnTo>
                    <a:lnTo>
                      <a:pt x="f108" y="f87"/>
                    </a:lnTo>
                    <a:lnTo>
                      <a:pt x="f109" y="f110"/>
                    </a:lnTo>
                    <a:lnTo>
                      <a:pt x="f32" y="f111"/>
                    </a:lnTo>
                    <a:lnTo>
                      <a:pt x="f32" y="f111"/>
                    </a:lnTo>
                    <a:lnTo>
                      <a:pt x="f112" y="f113"/>
                    </a:lnTo>
                    <a:lnTo>
                      <a:pt x="f114" y="f115"/>
                    </a:lnTo>
                    <a:lnTo>
                      <a:pt x="f116" y="f21"/>
                    </a:lnTo>
                    <a:lnTo>
                      <a:pt x="f117" y="f118"/>
                    </a:lnTo>
                    <a:lnTo>
                      <a:pt x="f119" y="f120"/>
                    </a:lnTo>
                    <a:lnTo>
                      <a:pt x="f121" y="f105"/>
                    </a:lnTo>
                    <a:lnTo>
                      <a:pt x="f122" y="f11"/>
                    </a:lnTo>
                    <a:lnTo>
                      <a:pt x="f1" y="f3"/>
                    </a:lnTo>
                    <a:lnTo>
                      <a:pt x="f1" y="f3"/>
                    </a:lnTo>
                    <a:close/>
                  </a:path>
                </a:pathLst>
              </a:custGeom>
              <a:solidFill>
                <a:srgbClr val="56361F"/>
              </a:solidFill>
              <a:ln>
                <a:noFill/>
                <a:prstDash val="solid"/>
              </a:ln>
            </p:spPr>
            <p:txBody>
              <a:bodyPr vert="horz" wrap="square" lIns="91440" tIns="45720" rIns="91440" bIns="45720" anchor="t" compatLnSpc="0">
                <a:noAutofit/>
              </a:bodyPr>
              <a:lstStyle/>
              <a:p>
                <a:endParaRPr lang="en-US"/>
              </a:p>
            </p:txBody>
          </p:sp>
          <p:sp>
            <p:nvSpPr>
              <p:cNvPr id="11" name="Freeform 184">
                <a:extLst>
                  <a:ext uri="{FF2B5EF4-FFF2-40B4-BE49-F238E27FC236}">
                    <a16:creationId xmlns:a16="http://schemas.microsoft.com/office/drawing/2014/main" id="{B181DE53-51CA-FEE0-4AEB-7587DDA833BD}"/>
                  </a:ext>
                </a:extLst>
              </p:cNvPr>
              <p:cNvSpPr/>
              <p:nvPr/>
            </p:nvSpPr>
            <p:spPr>
              <a:xfrm>
                <a:off x="129959" y="303840"/>
                <a:ext cx="246960" cy="27828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2" name="Freeform 185">
                <a:extLst>
                  <a:ext uri="{FF2B5EF4-FFF2-40B4-BE49-F238E27FC236}">
                    <a16:creationId xmlns:a16="http://schemas.microsoft.com/office/drawing/2014/main" id="{98A7FEA0-867E-418C-35EE-9119E0D05C95}"/>
                  </a:ext>
                </a:extLst>
              </p:cNvPr>
              <p:cNvSpPr/>
              <p:nvPr/>
            </p:nvSpPr>
            <p:spPr>
              <a:xfrm>
                <a:off x="129959" y="303840"/>
                <a:ext cx="246960" cy="278280"/>
              </a:xfrm>
              <a:custGeom>
                <a:avLst/>
                <a:gdLst>
                  <a:gd name="f0" fmla="val 0"/>
                  <a:gd name="f1" fmla="val 158"/>
                  <a:gd name="f2" fmla="val 178"/>
                  <a:gd name="f3" fmla="val 84"/>
                  <a:gd name="f4" fmla="val 168"/>
                  <a:gd name="f5" fmla="val 79"/>
                  <a:gd name="f6" fmla="val 143"/>
                  <a:gd name="f7" fmla="val 75"/>
                  <a:gd name="f8" fmla="val 127"/>
                  <a:gd name="f9" fmla="val 73"/>
                  <a:gd name="f10" fmla="val 120"/>
                  <a:gd name="f11" fmla="val 71"/>
                  <a:gd name="f12" fmla="val 116"/>
                  <a:gd name="f13" fmla="val 39"/>
                  <a:gd name="f14" fmla="val 88"/>
                  <a:gd name="f15" fmla="val 18"/>
                  <a:gd name="f16" fmla="val 68"/>
                  <a:gd name="f17" fmla="val 4"/>
                  <a:gd name="f18" fmla="val 58"/>
                  <a:gd name="f19" fmla="val 2"/>
                  <a:gd name="f20" fmla="val 57"/>
                  <a:gd name="f21" fmla="val 1"/>
                  <a:gd name="f22" fmla="val 54"/>
                  <a:gd name="f23" fmla="val 46"/>
                  <a:gd name="f24" fmla="val 37"/>
                  <a:gd name="f25" fmla="val 27"/>
                  <a:gd name="f26" fmla="val 9"/>
                  <a:gd name="f27" fmla="val 6"/>
                  <a:gd name="f28" fmla="val 11"/>
                  <a:gd name="f29" fmla="val 14"/>
                  <a:gd name="f30" fmla="val 17"/>
                  <a:gd name="f31" fmla="val 5"/>
                  <a:gd name="f32" fmla="val 8"/>
                  <a:gd name="f33" fmla="val 10"/>
                  <a:gd name="f34" fmla="val 19"/>
                  <a:gd name="f35" fmla="val 13"/>
                  <a:gd name="f36" fmla="val 26"/>
                  <a:gd name="f37" fmla="val 33"/>
                  <a:gd name="f38" fmla="val 44"/>
                  <a:gd name="f39" fmla="val 63"/>
                  <a:gd name="f40" fmla="val 52"/>
                  <a:gd name="f41" fmla="val 81"/>
                  <a:gd name="f42" fmla="val 104"/>
                  <a:gd name="f43" fmla="val 62"/>
                  <a:gd name="f44" fmla="val 117"/>
                  <a:gd name="f45" fmla="val 66"/>
                  <a:gd name="f46" fmla="val 129"/>
                  <a:gd name="f47" fmla="val 72"/>
                  <a:gd name="f48" fmla="val 138"/>
                  <a:gd name="f49" fmla="val 77"/>
                  <a:gd name="f50" fmla="val 141"/>
                  <a:gd name="f51" fmla="val 147"/>
                  <a:gd name="f52" fmla="val 93"/>
                  <a:gd name="f53" fmla="val 150"/>
                  <a:gd name="f54" fmla="val 106"/>
                  <a:gd name="f55" fmla="val 154"/>
                  <a:gd name="f56" fmla="val 177"/>
                </a:gdLst>
                <a:ahLst/>
                <a:cxnLst>
                  <a:cxn ang="3cd4">
                    <a:pos x="hc" y="t"/>
                  </a:cxn>
                  <a:cxn ang="0">
                    <a:pos x="r" y="vc"/>
                  </a:cxn>
                  <a:cxn ang="cd4">
                    <a:pos x="hc" y="b"/>
                  </a:cxn>
                  <a:cxn ang="cd2">
                    <a:pos x="l" y="vc"/>
                  </a:cxn>
                </a:cxnLst>
                <a:rect l="l" t="t" r="r" b="b"/>
                <a:pathLst>
                  <a:path w="158" h="178">
                    <a:moveTo>
                      <a:pt x="f3" y="f4"/>
                    </a:moveTo>
                    <a:lnTo>
                      <a:pt x="f3" y="f4"/>
                    </a:lnTo>
                    <a:lnTo>
                      <a:pt x="f5" y="f6"/>
                    </a:lnTo>
                    <a:lnTo>
                      <a:pt x="f7" y="f8"/>
                    </a:lnTo>
                    <a:lnTo>
                      <a:pt x="f9" y="f10"/>
                    </a:lnTo>
                    <a:lnTo>
                      <a:pt x="f11" y="f12"/>
                    </a:lnTo>
                    <a:lnTo>
                      <a:pt x="f11" y="f12"/>
                    </a:lnTo>
                    <a:lnTo>
                      <a:pt x="f13" y="f14"/>
                    </a:lnTo>
                    <a:lnTo>
                      <a:pt x="f15" y="f16"/>
                    </a:lnTo>
                    <a:lnTo>
                      <a:pt x="f17" y="f18"/>
                    </a:lnTo>
                    <a:lnTo>
                      <a:pt x="f17" y="f18"/>
                    </a:lnTo>
                    <a:lnTo>
                      <a:pt x="f19" y="f20"/>
                    </a:lnTo>
                    <a:lnTo>
                      <a:pt x="f21" y="f22"/>
                    </a:lnTo>
                    <a:lnTo>
                      <a:pt x="f0" y="f23"/>
                    </a:lnTo>
                    <a:lnTo>
                      <a:pt x="f0" y="f24"/>
                    </a:lnTo>
                    <a:lnTo>
                      <a:pt x="f21" y="f25"/>
                    </a:lnTo>
                    <a:lnTo>
                      <a:pt x="f19" y="f26"/>
                    </a:lnTo>
                    <a:lnTo>
                      <a:pt x="f17" y="f21"/>
                    </a:lnTo>
                    <a:lnTo>
                      <a:pt x="f17" y="f21"/>
                    </a:lnTo>
                    <a:lnTo>
                      <a:pt x="f27" y="f0"/>
                    </a:lnTo>
                    <a:lnTo>
                      <a:pt x="f28" y="f0"/>
                    </a:lnTo>
                    <a:lnTo>
                      <a:pt x="f29" y="f21"/>
                    </a:lnTo>
                    <a:lnTo>
                      <a:pt x="f30" y="f19"/>
                    </a:lnTo>
                    <a:lnTo>
                      <a:pt x="f15" y="f31"/>
                    </a:lnTo>
                    <a:lnTo>
                      <a:pt x="f15" y="f32"/>
                    </a:lnTo>
                    <a:lnTo>
                      <a:pt x="f15" y="f32"/>
                    </a:lnTo>
                    <a:lnTo>
                      <a:pt x="f15" y="f33"/>
                    </a:lnTo>
                    <a:lnTo>
                      <a:pt x="f34" y="f35"/>
                    </a:lnTo>
                    <a:lnTo>
                      <a:pt x="f36" y="f34"/>
                    </a:lnTo>
                    <a:lnTo>
                      <a:pt x="f37" y="f36"/>
                    </a:lnTo>
                    <a:lnTo>
                      <a:pt x="f38" y="f37"/>
                    </a:lnTo>
                    <a:lnTo>
                      <a:pt x="f39" y="f23"/>
                    </a:lnTo>
                    <a:lnTo>
                      <a:pt x="f11" y="f40"/>
                    </a:lnTo>
                    <a:lnTo>
                      <a:pt x="f11" y="f40"/>
                    </a:lnTo>
                    <a:lnTo>
                      <a:pt x="f41" y="f22"/>
                    </a:lnTo>
                    <a:lnTo>
                      <a:pt x="f42" y="f43"/>
                    </a:lnTo>
                    <a:lnTo>
                      <a:pt x="f44" y="f45"/>
                    </a:lnTo>
                    <a:lnTo>
                      <a:pt x="f46" y="f47"/>
                    </a:lnTo>
                    <a:lnTo>
                      <a:pt x="f48" y="f49"/>
                    </a:lnTo>
                    <a:lnTo>
                      <a:pt x="f50" y="f41"/>
                    </a:lnTo>
                    <a:lnTo>
                      <a:pt x="f6" y="f3"/>
                    </a:lnTo>
                    <a:lnTo>
                      <a:pt x="f6" y="f3"/>
                    </a:lnTo>
                    <a:lnTo>
                      <a:pt x="f51" y="f52"/>
                    </a:lnTo>
                    <a:lnTo>
                      <a:pt x="f53" y="f54"/>
                    </a:lnTo>
                    <a:lnTo>
                      <a:pt x="f55" y="f48"/>
                    </a:lnTo>
                    <a:lnTo>
                      <a:pt x="f1" y="f2"/>
                    </a:lnTo>
                    <a:lnTo>
                      <a:pt x="f5" y="f56"/>
                    </a:lnTo>
                  </a:path>
                </a:pathLst>
              </a:custGeom>
              <a:noFill/>
              <a:ln>
                <a:noFill/>
                <a:prstDash val="solid"/>
              </a:ln>
            </p:spPr>
            <p:txBody>
              <a:bodyPr vert="horz" wrap="square" lIns="91440" tIns="45720" rIns="91440" bIns="45720" anchor="t" compatLnSpc="0">
                <a:noAutofit/>
              </a:bodyPr>
              <a:lstStyle/>
              <a:p>
                <a:endParaRPr lang="en-US"/>
              </a:p>
            </p:txBody>
          </p:sp>
          <p:sp>
            <p:nvSpPr>
              <p:cNvPr id="13" name="Freeform 186">
                <a:extLst>
                  <a:ext uri="{FF2B5EF4-FFF2-40B4-BE49-F238E27FC236}">
                    <a16:creationId xmlns:a16="http://schemas.microsoft.com/office/drawing/2014/main" id="{C24BF49E-CB78-09CB-153E-DFE60A2C84B5}"/>
                  </a:ext>
                </a:extLst>
              </p:cNvPr>
              <p:cNvSpPr/>
              <p:nvPr/>
            </p:nvSpPr>
            <p:spPr>
              <a:xfrm>
                <a:off x="241200" y="546479"/>
                <a:ext cx="151560" cy="170280"/>
              </a:xfrm>
              <a:custGeom>
                <a:avLst/>
                <a:gdLst>
                  <a:gd name="f0" fmla="val 0"/>
                  <a:gd name="f1" fmla="val 97"/>
                  <a:gd name="f2" fmla="val 109"/>
                  <a:gd name="f3" fmla="val 83"/>
                  <a:gd name="f4" fmla="val 45"/>
                  <a:gd name="f5" fmla="val 3"/>
                  <a:gd name="f6" fmla="val 1"/>
                  <a:gd name="f7" fmla="val 2"/>
                  <a:gd name="f8" fmla="val 12"/>
                  <a:gd name="f9" fmla="val 22"/>
                  <a:gd name="f10" fmla="val 5"/>
                  <a:gd name="f11" fmla="val 33"/>
                  <a:gd name="f12" fmla="val 6"/>
                  <a:gd name="f13" fmla="val 65"/>
                  <a:gd name="f14" fmla="val 9"/>
                  <a:gd name="f15" fmla="val 81"/>
                  <a:gd name="f16" fmla="val 88"/>
                  <a:gd name="f17" fmla="val 8"/>
                  <a:gd name="f18" fmla="val 90"/>
                  <a:gd name="f19" fmla="val 92"/>
                  <a:gd name="f20" fmla="val 93"/>
                  <a:gd name="f21" fmla="val 94"/>
                  <a:gd name="f22" fmla="val 16"/>
                  <a:gd name="f23" fmla="val 96"/>
                  <a:gd name="f24" fmla="val 39"/>
                  <a:gd name="f25" fmla="val 72"/>
                  <a:gd name="f26" fmla="val 74"/>
                  <a:gd name="f27" fmla="val 57"/>
                  <a:gd name="f28" fmla="val 103"/>
                  <a:gd name="f29" fmla="val 49"/>
                  <a:gd name="f30" fmla="val 107"/>
                  <a:gd name="f31" fmla="val 44"/>
                  <a:gd name="f32" fmla="val 32"/>
                  <a:gd name="f33" fmla="val 105"/>
                  <a:gd name="f34" fmla="val 18"/>
                </a:gdLst>
                <a:ahLst/>
                <a:cxnLst>
                  <a:cxn ang="3cd4">
                    <a:pos x="hc" y="t"/>
                  </a:cxn>
                  <a:cxn ang="0">
                    <a:pos x="r" y="vc"/>
                  </a:cxn>
                  <a:cxn ang="cd4">
                    <a:pos x="hc" y="b"/>
                  </a:cxn>
                  <a:cxn ang="cd2">
                    <a:pos x="l" y="vc"/>
                  </a:cxn>
                </a:cxnLst>
                <a:rect l="l" t="t" r="r" b="b"/>
                <a:pathLst>
                  <a:path w="97" h="109">
                    <a:moveTo>
                      <a:pt x="f0" y="f3"/>
                    </a:moveTo>
                    <a:lnTo>
                      <a:pt x="f0" y="f3"/>
                    </a:lnTo>
                    <a:lnTo>
                      <a:pt x="f0" y="f4"/>
                    </a:lnTo>
                    <a:lnTo>
                      <a:pt x="f0" y="f5"/>
                    </a:lnTo>
                    <a:lnTo>
                      <a:pt x="f0" y="f5"/>
                    </a:lnTo>
                    <a:lnTo>
                      <a:pt x="f6" y="f6"/>
                    </a:lnTo>
                    <a:lnTo>
                      <a:pt x="f7" y="f0"/>
                    </a:lnTo>
                    <a:lnTo>
                      <a:pt x="f8" y="f5"/>
                    </a:lnTo>
                    <a:lnTo>
                      <a:pt x="f9" y="f10"/>
                    </a:lnTo>
                    <a:lnTo>
                      <a:pt x="f11" y="f12"/>
                    </a:lnTo>
                    <a:lnTo>
                      <a:pt x="f11" y="f12"/>
                    </a:lnTo>
                    <a:lnTo>
                      <a:pt x="f13" y="f14"/>
                    </a:lnTo>
                    <a:lnTo>
                      <a:pt x="f15" y="f14"/>
                    </a:lnTo>
                    <a:lnTo>
                      <a:pt x="f16" y="f17"/>
                    </a:lnTo>
                    <a:lnTo>
                      <a:pt x="f18" y="f17"/>
                    </a:lnTo>
                    <a:lnTo>
                      <a:pt x="f18" y="f17"/>
                    </a:lnTo>
                    <a:lnTo>
                      <a:pt x="f19" y="f17"/>
                    </a:lnTo>
                    <a:lnTo>
                      <a:pt x="f20" y="f14"/>
                    </a:lnTo>
                    <a:lnTo>
                      <a:pt x="f21" y="f22"/>
                    </a:lnTo>
                    <a:lnTo>
                      <a:pt x="f23" y="f24"/>
                    </a:lnTo>
                    <a:lnTo>
                      <a:pt x="f1" y="f25"/>
                    </a:lnTo>
                    <a:lnTo>
                      <a:pt x="f1" y="f25"/>
                    </a:lnTo>
                    <a:lnTo>
                      <a:pt x="f26" y="f19"/>
                    </a:lnTo>
                    <a:lnTo>
                      <a:pt x="f27" y="f28"/>
                    </a:lnTo>
                    <a:lnTo>
                      <a:pt x="f29" y="f30"/>
                    </a:lnTo>
                    <a:lnTo>
                      <a:pt x="f31" y="f2"/>
                    </a:lnTo>
                    <a:lnTo>
                      <a:pt x="f31" y="f2"/>
                    </a:lnTo>
                    <a:lnTo>
                      <a:pt x="f24" y="f30"/>
                    </a:lnTo>
                    <a:lnTo>
                      <a:pt x="f32" y="f33"/>
                    </a:lnTo>
                    <a:lnTo>
                      <a:pt x="f34" y="f23"/>
                    </a:lnTo>
                    <a:lnTo>
                      <a:pt x="f0" y="f3"/>
                    </a:lnTo>
                    <a:lnTo>
                      <a:pt x="f0" y="f3"/>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sp>
            <p:nvSpPr>
              <p:cNvPr id="14" name="Freeform 187">
                <a:extLst>
                  <a:ext uri="{FF2B5EF4-FFF2-40B4-BE49-F238E27FC236}">
                    <a16:creationId xmlns:a16="http://schemas.microsoft.com/office/drawing/2014/main" id="{A425E61C-81D7-5D4F-9DE0-E2D3C6418781}"/>
                  </a:ext>
                </a:extLst>
              </p:cNvPr>
              <p:cNvSpPr/>
              <p:nvPr/>
            </p:nvSpPr>
            <p:spPr>
              <a:xfrm>
                <a:off x="0" y="144000"/>
                <a:ext cx="1404360" cy="2937240"/>
              </a:xfrm>
              <a:custGeom>
                <a:avLst/>
                <a:gdLst>
                  <a:gd name="f0" fmla="val 0"/>
                  <a:gd name="f1" fmla="val 897"/>
                  <a:gd name="f2" fmla="val 1876"/>
                  <a:gd name="f3" fmla="val 892"/>
                  <a:gd name="f4" fmla="val 1144"/>
                  <a:gd name="f5" fmla="val 891"/>
                  <a:gd name="f6" fmla="val 1132"/>
                  <a:gd name="f7" fmla="val 890"/>
                  <a:gd name="f8" fmla="val 1125"/>
                  <a:gd name="f9" fmla="val 887"/>
                  <a:gd name="f10" fmla="val 1117"/>
                  <a:gd name="f11" fmla="val 883"/>
                  <a:gd name="f12" fmla="val 1110"/>
                  <a:gd name="f13" fmla="val 878"/>
                  <a:gd name="f14" fmla="val 1104"/>
                  <a:gd name="f15" fmla="val 872"/>
                  <a:gd name="f16" fmla="val 1100"/>
                  <a:gd name="f17" fmla="val 864"/>
                  <a:gd name="f18" fmla="val 1098"/>
                  <a:gd name="f19" fmla="val 715"/>
                  <a:gd name="f20" fmla="val 1087"/>
                  <a:gd name="f21" fmla="val 1082"/>
                  <a:gd name="f22" fmla="val 714"/>
                  <a:gd name="f23" fmla="val 1069"/>
                  <a:gd name="f24" fmla="val 712"/>
                  <a:gd name="f25" fmla="val 1060"/>
                  <a:gd name="f26" fmla="val 710"/>
                  <a:gd name="f27" fmla="val 1051"/>
                  <a:gd name="f28" fmla="val 706"/>
                  <a:gd name="f29" fmla="val 1042"/>
                  <a:gd name="f30" fmla="val 702"/>
                  <a:gd name="f31" fmla="val 1033"/>
                  <a:gd name="f32" fmla="val 698"/>
                  <a:gd name="f33" fmla="val 1029"/>
                  <a:gd name="f34" fmla="val 693"/>
                  <a:gd name="f35" fmla="val 1026"/>
                  <a:gd name="f36" fmla="val 687"/>
                  <a:gd name="f37" fmla="val 1024"/>
                  <a:gd name="f38" fmla="val 679"/>
                  <a:gd name="f39" fmla="val 1021"/>
                  <a:gd name="f40" fmla="val 659"/>
                  <a:gd name="f41" fmla="val 1019"/>
                  <a:gd name="f42" fmla="val 640"/>
                  <a:gd name="f43" fmla="val 619"/>
                  <a:gd name="f44" fmla="val 1020"/>
                  <a:gd name="f45" fmla="val 600"/>
                  <a:gd name="f46" fmla="val 584"/>
                  <a:gd name="f47" fmla="val 1028"/>
                  <a:gd name="f48" fmla="val 579"/>
                  <a:gd name="f49" fmla="val 1030"/>
                  <a:gd name="f50" fmla="val 575"/>
                  <a:gd name="f51" fmla="val 569"/>
                  <a:gd name="f52" fmla="val 1039"/>
                  <a:gd name="f53" fmla="val 564"/>
                  <a:gd name="f54" fmla="val 1047"/>
                  <a:gd name="f55" fmla="val 560"/>
                  <a:gd name="f56" fmla="val 1056"/>
                  <a:gd name="f57" fmla="val 557"/>
                  <a:gd name="f58" fmla="val 1066"/>
                  <a:gd name="f59" fmla="val 553"/>
                  <a:gd name="f60" fmla="val 1088"/>
                  <a:gd name="f61" fmla="val 531"/>
                  <a:gd name="f62" fmla="val 1090"/>
                  <a:gd name="f63" fmla="val 506"/>
                  <a:gd name="f64" fmla="val 1094"/>
                  <a:gd name="f65" fmla="val 476"/>
                  <a:gd name="f66" fmla="val 481"/>
                  <a:gd name="f67" fmla="val 1059"/>
                  <a:gd name="f68" fmla="val 486"/>
                  <a:gd name="f69" fmla="val 1032"/>
                  <a:gd name="f70" fmla="val 487"/>
                  <a:gd name="f71" fmla="val 490"/>
                  <a:gd name="f72" fmla="val 1016"/>
                  <a:gd name="f73" fmla="val 495"/>
                  <a:gd name="f74" fmla="val 1003"/>
                  <a:gd name="f75" fmla="val 507"/>
                  <a:gd name="f76" fmla="val 982"/>
                  <a:gd name="f77" fmla="val 513"/>
                  <a:gd name="f78" fmla="val 972"/>
                  <a:gd name="f79" fmla="val 520"/>
                  <a:gd name="f80" fmla="val 962"/>
                  <a:gd name="f81" fmla="val 526"/>
                  <a:gd name="f82" fmla="val 954"/>
                  <a:gd name="f83" fmla="val 530"/>
                  <a:gd name="f84" fmla="val 951"/>
                  <a:gd name="f85" fmla="val 534"/>
                  <a:gd name="f86" fmla="val 950"/>
                  <a:gd name="f87" fmla="val 613"/>
                  <a:gd name="f88" fmla="val 927"/>
                  <a:gd name="f89" fmla="val 658"/>
                  <a:gd name="f90" fmla="val 913"/>
                  <a:gd name="f91" fmla="val 672"/>
                  <a:gd name="f92" fmla="val 907"/>
                  <a:gd name="f93" fmla="val 676"/>
                  <a:gd name="f94" fmla="val 906"/>
                  <a:gd name="f95" fmla="val 905"/>
                  <a:gd name="f96" fmla="val 896"/>
                  <a:gd name="f97" fmla="val 870"/>
                  <a:gd name="f98" fmla="val 862"/>
                  <a:gd name="f99" fmla="val 680"/>
                  <a:gd name="f100" fmla="val 861"/>
                  <a:gd name="f101" fmla="val 683"/>
                  <a:gd name="f102" fmla="val 690"/>
                  <a:gd name="f103" fmla="val 701"/>
                  <a:gd name="f104" fmla="val 863"/>
                  <a:gd name="f105" fmla="val 856"/>
                  <a:gd name="f106" fmla="val 847"/>
                  <a:gd name="f107" fmla="val 834"/>
                  <a:gd name="f108" fmla="val 763"/>
                  <a:gd name="f109" fmla="val 689"/>
                  <a:gd name="f110" fmla="val 719"/>
                  <a:gd name="f111" fmla="val 688"/>
                  <a:gd name="f112" fmla="val 685"/>
                  <a:gd name="f113" fmla="val 601"/>
                  <a:gd name="f114" fmla="val 549"/>
                  <a:gd name="f115" fmla="val 681"/>
                  <a:gd name="f116" fmla="val 522"/>
                  <a:gd name="f117" fmla="val 669"/>
                  <a:gd name="f118" fmla="val 466"/>
                  <a:gd name="f119" fmla="val 667"/>
                  <a:gd name="f120" fmla="val 454"/>
                  <a:gd name="f121" fmla="val 671"/>
                  <a:gd name="f122" fmla="val 425"/>
                  <a:gd name="f123" fmla="val 674"/>
                  <a:gd name="f124" fmla="val 403"/>
                  <a:gd name="f125" fmla="val 675"/>
                  <a:gd name="f126" fmla="val 380"/>
                  <a:gd name="f127" fmla="val 364"/>
                  <a:gd name="f128" fmla="val 670"/>
                  <a:gd name="f129" fmla="val 342"/>
                  <a:gd name="f130" fmla="val 289"/>
                  <a:gd name="f131" fmla="val 643"/>
                  <a:gd name="f132" fmla="val 214"/>
                  <a:gd name="f133" fmla="val 636"/>
                  <a:gd name="f134" fmla="val 195"/>
                  <a:gd name="f135" fmla="val 625"/>
                  <a:gd name="f136" fmla="val 164"/>
                  <a:gd name="f137" fmla="val 618"/>
                  <a:gd name="f138" fmla="val 148"/>
                  <a:gd name="f139" fmla="val 610"/>
                  <a:gd name="f140" fmla="val 133"/>
                  <a:gd name="f141" fmla="val 604"/>
                  <a:gd name="f142" fmla="val 123"/>
                  <a:gd name="f143" fmla="val 597"/>
                  <a:gd name="f144" fmla="val 115"/>
                  <a:gd name="f145" fmla="val 590"/>
                  <a:gd name="f146" fmla="val 110"/>
                  <a:gd name="f147" fmla="val 577"/>
                  <a:gd name="f148" fmla="val 104"/>
                  <a:gd name="f149" fmla="val 546"/>
                  <a:gd name="f150" fmla="val 91"/>
                  <a:gd name="f151" fmla="val 80"/>
                  <a:gd name="f152" fmla="val 499"/>
                  <a:gd name="f153" fmla="val 76"/>
                  <a:gd name="f154" fmla="val 489"/>
                  <a:gd name="f155" fmla="val 73"/>
                  <a:gd name="f156" fmla="val 72"/>
                  <a:gd name="f157" fmla="val 473"/>
                  <a:gd name="f158" fmla="val 68"/>
                  <a:gd name="f159" fmla="val 464"/>
                  <a:gd name="f160" fmla="val 64"/>
                  <a:gd name="f161" fmla="val 458"/>
                  <a:gd name="f162" fmla="val 59"/>
                  <a:gd name="f163" fmla="val 445"/>
                  <a:gd name="f164" fmla="val 48"/>
                  <a:gd name="f165" fmla="val 437"/>
                  <a:gd name="f166" fmla="val 38"/>
                  <a:gd name="f167" fmla="val 429"/>
                  <a:gd name="f168" fmla="val 29"/>
                  <a:gd name="f169" fmla="val 416"/>
                  <a:gd name="f170" fmla="val 18"/>
                  <a:gd name="f171" fmla="val 410"/>
                  <a:gd name="f172" fmla="val 11"/>
                  <a:gd name="f173" fmla="val 402"/>
                  <a:gd name="f174" fmla="val 6"/>
                  <a:gd name="f175" fmla="val 394"/>
                  <a:gd name="f176" fmla="val 2"/>
                  <a:gd name="f177" fmla="val 385"/>
                  <a:gd name="f178" fmla="val 1"/>
                  <a:gd name="f179" fmla="val 376"/>
                  <a:gd name="f180" fmla="val 366"/>
                  <a:gd name="f181" fmla="val 344"/>
                  <a:gd name="f182" fmla="val 326"/>
                  <a:gd name="f183" fmla="val 318"/>
                  <a:gd name="f184" fmla="val 14"/>
                  <a:gd name="f185" fmla="val 328"/>
                  <a:gd name="f186" fmla="val 15"/>
                  <a:gd name="f187" fmla="val 349"/>
                  <a:gd name="f188" fmla="val 20"/>
                  <a:gd name="f189" fmla="val 361"/>
                  <a:gd name="f190" fmla="val 24"/>
                  <a:gd name="f191" fmla="val 371"/>
                  <a:gd name="f192" fmla="val 28"/>
                  <a:gd name="f193" fmla="val 378"/>
                  <a:gd name="f194" fmla="val 33"/>
                  <a:gd name="f195" fmla="val 36"/>
                  <a:gd name="f196" fmla="val 379"/>
                  <a:gd name="f197" fmla="val 45"/>
                  <a:gd name="f198" fmla="val 372"/>
                  <a:gd name="f199" fmla="val 55"/>
                  <a:gd name="f200" fmla="val 365"/>
                  <a:gd name="f201" fmla="val 356"/>
                  <a:gd name="f202" fmla="val 81"/>
                  <a:gd name="f203" fmla="val 334"/>
                  <a:gd name="f204" fmla="val 108"/>
                  <a:gd name="f205" fmla="val 313"/>
                  <a:gd name="f206" fmla="val 304"/>
                  <a:gd name="f207" fmla="val 143"/>
                  <a:gd name="f208" fmla="val 295"/>
                  <a:gd name="f209" fmla="val 156"/>
                  <a:gd name="f210" fmla="val 286"/>
                  <a:gd name="f211" fmla="val 170"/>
                  <a:gd name="f212" fmla="val 278"/>
                  <a:gd name="f213" fmla="val 185"/>
                  <a:gd name="f214" fmla="val 272"/>
                  <a:gd name="f215" fmla="val 198"/>
                  <a:gd name="f216" fmla="val 266"/>
                  <a:gd name="f217" fmla="val 210"/>
                  <a:gd name="f218" fmla="val 262"/>
                  <a:gd name="f219" fmla="val 219"/>
                  <a:gd name="f220" fmla="val 261"/>
                  <a:gd name="f221" fmla="val 227"/>
                  <a:gd name="f222" fmla="val 260"/>
                  <a:gd name="f223" fmla="val 245"/>
                  <a:gd name="f224" fmla="val 257"/>
                  <a:gd name="f225" fmla="val 275"/>
                  <a:gd name="f226" fmla="val 253"/>
                  <a:gd name="f227" fmla="val 314"/>
                  <a:gd name="f228" fmla="val 247"/>
                  <a:gd name="f229" fmla="val 319"/>
                  <a:gd name="f230" fmla="val 231"/>
                  <a:gd name="f231" fmla="val 331"/>
                  <a:gd name="f232" fmla="val 222"/>
                  <a:gd name="f233" fmla="val 337"/>
                  <a:gd name="f234" fmla="val 213"/>
                  <a:gd name="f235" fmla="val 203"/>
                  <a:gd name="f236" fmla="val 346"/>
                  <a:gd name="f237" fmla="val 194"/>
                  <a:gd name="f238" fmla="val 348"/>
                  <a:gd name="f239" fmla="val 186"/>
                  <a:gd name="f240" fmla="val 177"/>
                  <a:gd name="f241" fmla="val 169"/>
                  <a:gd name="f242" fmla="val 338"/>
                  <a:gd name="f243" fmla="val 162"/>
                  <a:gd name="f244" fmla="val 335"/>
                  <a:gd name="f245" fmla="val 151"/>
                  <a:gd name="f246" fmla="val 146"/>
                  <a:gd name="f247" fmla="val 322"/>
                  <a:gd name="f248" fmla="val 129"/>
                  <a:gd name="f249" fmla="val 393"/>
                  <a:gd name="f250" fmla="val 127"/>
                  <a:gd name="f251" fmla="val 398"/>
                  <a:gd name="f252" fmla="val 124"/>
                  <a:gd name="f253" fmla="val 404"/>
                  <a:gd name="f254" fmla="val 424"/>
                  <a:gd name="f255" fmla="val 111"/>
                  <a:gd name="f256" fmla="val 434"/>
                  <a:gd name="f257" fmla="val 107"/>
                  <a:gd name="f258" fmla="val 446"/>
                  <a:gd name="f259" fmla="val 105"/>
                  <a:gd name="f260" fmla="val 457"/>
                  <a:gd name="f261" fmla="val 470"/>
                  <a:gd name="f262" fmla="val 106"/>
                  <a:gd name="f263" fmla="val 483"/>
                  <a:gd name="f264" fmla="val 116"/>
                  <a:gd name="f265" fmla="val 514"/>
                  <a:gd name="f266" fmla="val 544"/>
                  <a:gd name="f267" fmla="val 142"/>
                  <a:gd name="f268" fmla="val 566"/>
                  <a:gd name="f269" fmla="val 155"/>
                  <a:gd name="f270" fmla="val 159"/>
                  <a:gd name="f271" fmla="val 570"/>
                  <a:gd name="f272" fmla="val 167"/>
                  <a:gd name="f273" fmla="val 571"/>
                  <a:gd name="f274" fmla="val 176"/>
                  <a:gd name="f275" fmla="val 184"/>
                  <a:gd name="f276" fmla="val 567"/>
                  <a:gd name="f277" fmla="val 191"/>
                  <a:gd name="f278" fmla="val 563"/>
                  <a:gd name="f279" fmla="val 204"/>
                  <a:gd name="f280" fmla="val 558"/>
                  <a:gd name="f281" fmla="val 207"/>
                  <a:gd name="f282" fmla="val 208"/>
                  <a:gd name="f283" fmla="val 593"/>
                  <a:gd name="f284" fmla="val 202"/>
                  <a:gd name="f285" fmla="val 623"/>
                  <a:gd name="f286" fmla="val 150"/>
                  <a:gd name="f287" fmla="val 741"/>
                  <a:gd name="f288" fmla="val 134"/>
                  <a:gd name="f289" fmla="val 781"/>
                  <a:gd name="f290" fmla="val 114"/>
                  <a:gd name="f291" fmla="val 844"/>
                  <a:gd name="f292" fmla="val 96"/>
                  <a:gd name="f293" fmla="val 89"/>
                  <a:gd name="f294" fmla="val 928"/>
                  <a:gd name="f295" fmla="val 85"/>
                  <a:gd name="f296" fmla="val 942"/>
                  <a:gd name="f297" fmla="val 957"/>
                  <a:gd name="f298" fmla="val 87"/>
                  <a:gd name="f299" fmla="val 960"/>
                  <a:gd name="f300" fmla="val 963"/>
                  <a:gd name="f301" fmla="val 966"/>
                  <a:gd name="f302" fmla="val 1043"/>
                  <a:gd name="f303" fmla="val 70"/>
                  <a:gd name="f304" fmla="val 69"/>
                  <a:gd name="f305" fmla="val 1171"/>
                  <a:gd name="f306" fmla="val 67"/>
                  <a:gd name="f307" fmla="val 1201"/>
                  <a:gd name="f308" fmla="val 1228"/>
                  <a:gd name="f309" fmla="val 1249"/>
                  <a:gd name="f310" fmla="val 84"/>
                  <a:gd name="f311" fmla="val 1337"/>
                  <a:gd name="f312" fmla="val 102"/>
                  <a:gd name="f313" fmla="val 1440"/>
                  <a:gd name="f314" fmla="val 122"/>
                  <a:gd name="f315" fmla="val 1551"/>
                  <a:gd name="f316" fmla="val 137"/>
                  <a:gd name="f317" fmla="val 1648"/>
                  <a:gd name="f318" fmla="val 140"/>
                  <a:gd name="f319" fmla="val 1659"/>
                  <a:gd name="f320" fmla="val 144"/>
                  <a:gd name="f321" fmla="val 1670"/>
                  <a:gd name="f322" fmla="val 154"/>
                  <a:gd name="f323" fmla="val 1695"/>
                  <a:gd name="f324" fmla="val 1717"/>
                  <a:gd name="f325" fmla="val 171"/>
                  <a:gd name="f326" fmla="val 1732"/>
                  <a:gd name="f327" fmla="val 172"/>
                  <a:gd name="f328" fmla="val 1740"/>
                  <a:gd name="f329" fmla="val 1745"/>
                  <a:gd name="f330" fmla="val 1749"/>
                  <a:gd name="f331" fmla="val 1760"/>
                  <a:gd name="f332" fmla="val 1774"/>
                  <a:gd name="f333" fmla="val 1780"/>
                  <a:gd name="f334" fmla="val 136"/>
                  <a:gd name="f335" fmla="val 1787"/>
                  <a:gd name="f336" fmla="val 1792"/>
                  <a:gd name="f337" fmla="val 1797"/>
                  <a:gd name="f338" fmla="val 98"/>
                  <a:gd name="f339" fmla="val 1800"/>
                  <a:gd name="f340" fmla="val 1802"/>
                  <a:gd name="f341" fmla="val 74"/>
                  <a:gd name="f342" fmla="val 1804"/>
                  <a:gd name="f343" fmla="val 65"/>
                  <a:gd name="f344" fmla="val 1805"/>
                  <a:gd name="f345" fmla="val 49"/>
                  <a:gd name="f346" fmla="val 35"/>
                  <a:gd name="f347" fmla="val 1806"/>
                  <a:gd name="f348" fmla="val 27"/>
                  <a:gd name="f349" fmla="val 1807"/>
                  <a:gd name="f350" fmla="val 21"/>
                  <a:gd name="f351" fmla="val 1809"/>
                  <a:gd name="f352" fmla="val 16"/>
                  <a:gd name="f353" fmla="val 1813"/>
                  <a:gd name="f354" fmla="val 9"/>
                  <a:gd name="f355" fmla="val 1817"/>
                  <a:gd name="f356" fmla="val 5"/>
                  <a:gd name="f357" fmla="val 1820"/>
                  <a:gd name="f358" fmla="val 1826"/>
                  <a:gd name="f359" fmla="val 1831"/>
                  <a:gd name="f360" fmla="val 1836"/>
                  <a:gd name="f361" fmla="val 3"/>
                  <a:gd name="f362" fmla="val 1840"/>
                  <a:gd name="f363" fmla="val 1844"/>
                  <a:gd name="f364" fmla="val 12"/>
                  <a:gd name="f365" fmla="val 1846"/>
                  <a:gd name="f366" fmla="val 1849"/>
                  <a:gd name="f367" fmla="val 1854"/>
                  <a:gd name="f368" fmla="val 100"/>
                  <a:gd name="f369" fmla="val 1857"/>
                  <a:gd name="f370" fmla="val 163"/>
                  <a:gd name="f371" fmla="val 1853"/>
                  <a:gd name="f372" fmla="val 193"/>
                  <a:gd name="f373" fmla="val 209"/>
                  <a:gd name="f374" fmla="val 1845"/>
                  <a:gd name="f375" fmla="val 246"/>
                  <a:gd name="f376" fmla="val 1841"/>
                  <a:gd name="f377" fmla="val 274"/>
                  <a:gd name="f378" fmla="val 270"/>
                  <a:gd name="f379" fmla="val 268"/>
                  <a:gd name="f380" fmla="val 265"/>
                  <a:gd name="f381" fmla="val 1850"/>
                  <a:gd name="f382" fmla="val 1862"/>
                  <a:gd name="f383" fmla="val 1867"/>
                  <a:gd name="f384" fmla="val 264"/>
                  <a:gd name="f385" fmla="val 1871"/>
                  <a:gd name="f386" fmla="val 1873"/>
                  <a:gd name="f387" fmla="val 1875"/>
                  <a:gd name="f388" fmla="val 383"/>
                  <a:gd name="f389" fmla="val 420"/>
                  <a:gd name="f390" fmla="val 475"/>
                  <a:gd name="f391" fmla="val 1864"/>
                  <a:gd name="f392" fmla="val 547"/>
                  <a:gd name="f393" fmla="val 543"/>
                  <a:gd name="f394" fmla="val 1788"/>
                  <a:gd name="f395" fmla="val 540"/>
                  <a:gd name="f396" fmla="val 1776"/>
                  <a:gd name="f397" fmla="val 538"/>
                  <a:gd name="f398" fmla="val 1767"/>
                  <a:gd name="f399" fmla="val 533"/>
                  <a:gd name="f400" fmla="val 1756"/>
                  <a:gd name="f401" fmla="val 1751"/>
                  <a:gd name="f402" fmla="val 1714"/>
                  <a:gd name="f403" fmla="val 1661"/>
                  <a:gd name="f404" fmla="val 524"/>
                  <a:gd name="f405" fmla="val 1559"/>
                  <a:gd name="f406" fmla="val 517"/>
                  <a:gd name="f407" fmla="val 1475"/>
                  <a:gd name="f408" fmla="val 581"/>
                  <a:gd name="f409" fmla="val 1473"/>
                  <a:gd name="f410" fmla="val 1469"/>
                  <a:gd name="f411" fmla="val 778"/>
                  <a:gd name="f412" fmla="val 1465"/>
                  <a:gd name="f413" fmla="val 838"/>
                  <a:gd name="f414" fmla="val 1461"/>
                  <a:gd name="f415" fmla="val 879"/>
                  <a:gd name="f416" fmla="val 1457"/>
                  <a:gd name="f417" fmla="val 1456"/>
                  <a:gd name="f418" fmla="val 895"/>
                  <a:gd name="f419" fmla="val 1454"/>
                  <a:gd name="f420" fmla="val 1453"/>
                  <a:gd name="f421" fmla="val 1438"/>
                  <a:gd name="f422" fmla="val 1403"/>
                  <a:gd name="f423" fmla="val 1299"/>
                  <a:gd name="f424" fmla="val 387"/>
                  <a:gd name="f425" fmla="val 369"/>
                  <a:gd name="f426" fmla="val 1784"/>
                  <a:gd name="f427" fmla="val 367"/>
                  <a:gd name="f428" fmla="val 1754"/>
                  <a:gd name="f429" fmla="val 358"/>
                  <a:gd name="f430" fmla="val 1742"/>
                  <a:gd name="f431" fmla="val 352"/>
                  <a:gd name="f432" fmla="val 1722"/>
                  <a:gd name="f433" fmla="val 345"/>
                  <a:gd name="f434" fmla="val 1701"/>
                  <a:gd name="f435" fmla="val 343"/>
                  <a:gd name="f436" fmla="val 1685"/>
                  <a:gd name="f437" fmla="val 336"/>
                  <a:gd name="f438" fmla="val 1646"/>
                  <a:gd name="f439" fmla="val 325"/>
                  <a:gd name="f440" fmla="val 1572"/>
                  <a:gd name="f441" fmla="val 312"/>
                  <a:gd name="f442" fmla="val 1496"/>
                  <a:gd name="f443" fmla="val 306"/>
                  <a:gd name="f444" fmla="val 301"/>
                  <a:gd name="f445" fmla="val 1430"/>
                  <a:gd name="f446" fmla="val 1396"/>
                  <a:gd name="f447" fmla="val 288"/>
                  <a:gd name="f448" fmla="val 1363"/>
                  <a:gd name="f449" fmla="val 1347"/>
                  <a:gd name="f450" fmla="val 1335"/>
                  <a:gd name="f451" fmla="val 284"/>
                  <a:gd name="f452" fmla="val 1316"/>
                  <a:gd name="f453" fmla="val 282"/>
                  <a:gd name="f454" fmla="val 1298"/>
                  <a:gd name="f455" fmla="val 1284"/>
                  <a:gd name="f456" fmla="val 1273"/>
                  <a:gd name="f457" fmla="val 1264"/>
                  <a:gd name="f458" fmla="val 259"/>
                  <a:gd name="f459" fmla="val 1250"/>
                  <a:gd name="f460" fmla="val 1233"/>
                  <a:gd name="f461" fmla="val 1204"/>
                  <a:gd name="f462" fmla="val 1180"/>
                  <a:gd name="f463" fmla="val 279"/>
                  <a:gd name="f464" fmla="val 1173"/>
                  <a:gd name="f465" fmla="val 1167"/>
                  <a:gd name="f466" fmla="val 1178"/>
                  <a:gd name="f467" fmla="val 294"/>
                  <a:gd name="f468" fmla="val 1213"/>
                  <a:gd name="f469" fmla="val 305"/>
                  <a:gd name="f470" fmla="val 1255"/>
                  <a:gd name="f471" fmla="val 1289"/>
                  <a:gd name="f472" fmla="val 332"/>
                  <a:gd name="f473" fmla="val 354"/>
                  <a:gd name="f474" fmla="val 1517"/>
                  <a:gd name="f475" fmla="val 1606"/>
                  <a:gd name="f476" fmla="val 1647"/>
                  <a:gd name="f477" fmla="val 381"/>
                  <a:gd name="f478" fmla="val 1664"/>
                  <a:gd name="f479" fmla="val 1674"/>
                  <a:gd name="f480" fmla="val 1698"/>
                  <a:gd name="f481" fmla="val 1725"/>
                  <a:gd name="f482" fmla="val 392"/>
                  <a:gd name="f483" fmla="val 1763"/>
                  <a:gd name="f484" fmla="val 1779"/>
                  <a:gd name="f485" fmla="val 391"/>
                  <a:gd name="f486" fmla="val 1785"/>
                  <a:gd name="f487" fmla="val 388"/>
                  <a:gd name="f488" fmla="val 1789"/>
                  <a:gd name="f489" fmla="val 583"/>
                  <a:gd name="f490" fmla="val 587"/>
                  <a:gd name="f491" fmla="val 1048"/>
                  <a:gd name="f492" fmla="val 594"/>
                  <a:gd name="f493" fmla="val 605"/>
                  <a:gd name="f494" fmla="val 1046"/>
                  <a:gd name="f495" fmla="val 621"/>
                  <a:gd name="f496" fmla="val 1045"/>
                  <a:gd name="f497" fmla="val 637"/>
                  <a:gd name="f498" fmla="val 656"/>
                  <a:gd name="f499" fmla="val 684"/>
                  <a:gd name="f500" fmla="val 1050"/>
                  <a:gd name="f501" fmla="val 1052"/>
                  <a:gd name="f502" fmla="val 1055"/>
                  <a:gd name="f503" fmla="val 1061"/>
                  <a:gd name="f504" fmla="val 694"/>
                  <a:gd name="f505" fmla="val 1073"/>
                  <a:gd name="f506" fmla="val 1078"/>
                  <a:gd name="f507" fmla="val 692"/>
                  <a:gd name="f508" fmla="val 1086"/>
                </a:gdLst>
                <a:ahLst/>
                <a:cxnLst>
                  <a:cxn ang="3cd4">
                    <a:pos x="hc" y="t"/>
                  </a:cxn>
                  <a:cxn ang="0">
                    <a:pos x="r" y="vc"/>
                  </a:cxn>
                  <a:cxn ang="cd4">
                    <a:pos x="hc" y="b"/>
                  </a:cxn>
                  <a:cxn ang="cd2">
                    <a:pos x="l" y="vc"/>
                  </a:cxn>
                </a:cxnLst>
                <a:rect l="l" t="t" r="r" b="b"/>
                <a:pathLst>
                  <a:path w="897" h="1876">
                    <a:moveTo>
                      <a:pt x="f3" y="f4"/>
                    </a:moveTo>
                    <a:lnTo>
                      <a:pt x="f3" y="f4"/>
                    </a:lnTo>
                    <a:lnTo>
                      <a:pt x="f5" y="f6"/>
                    </a:lnTo>
                    <a:lnTo>
                      <a:pt x="f7" y="f8"/>
                    </a:lnTo>
                    <a:lnTo>
                      <a:pt x="f9" y="f10"/>
                    </a:lnTo>
                    <a:lnTo>
                      <a:pt x="f11" y="f12"/>
                    </a:lnTo>
                    <a:lnTo>
                      <a:pt x="f13" y="f14"/>
                    </a:lnTo>
                    <a:lnTo>
                      <a:pt x="f15" y="f16"/>
                    </a:lnTo>
                    <a:lnTo>
                      <a:pt x="f17" y="f18"/>
                    </a:lnTo>
                    <a:lnTo>
                      <a:pt x="f17" y="f18"/>
                    </a:lnTo>
                    <a:lnTo>
                      <a:pt x="f19" y="f20"/>
                    </a:lnTo>
                    <a:lnTo>
                      <a:pt x="f19" y="f20"/>
                    </a:lnTo>
                    <a:lnTo>
                      <a:pt x="f19" y="f21"/>
                    </a:lnTo>
                    <a:lnTo>
                      <a:pt x="f22" y="f23"/>
                    </a:lnTo>
                    <a:lnTo>
                      <a:pt x="f24" y="f25"/>
                    </a:lnTo>
                    <a:lnTo>
                      <a:pt x="f26" y="f27"/>
                    </a:lnTo>
                    <a:lnTo>
                      <a:pt x="f28" y="f29"/>
                    </a:lnTo>
                    <a:lnTo>
                      <a:pt x="f30" y="f31"/>
                    </a:lnTo>
                    <a:lnTo>
                      <a:pt x="f30" y="f31"/>
                    </a:lnTo>
                    <a:lnTo>
                      <a:pt x="f32" y="f33"/>
                    </a:lnTo>
                    <a:lnTo>
                      <a:pt x="f34" y="f35"/>
                    </a:lnTo>
                    <a:lnTo>
                      <a:pt x="f36" y="f37"/>
                    </a:lnTo>
                    <a:lnTo>
                      <a:pt x="f38" y="f39"/>
                    </a:lnTo>
                    <a:lnTo>
                      <a:pt x="f40" y="f41"/>
                    </a:lnTo>
                    <a:lnTo>
                      <a:pt x="f42" y="f41"/>
                    </a:lnTo>
                    <a:lnTo>
                      <a:pt x="f43" y="f44"/>
                    </a:lnTo>
                    <a:lnTo>
                      <a:pt x="f45" y="f37"/>
                    </a:lnTo>
                    <a:lnTo>
                      <a:pt x="f46" y="f47"/>
                    </a:lnTo>
                    <a:lnTo>
                      <a:pt x="f48" y="f49"/>
                    </a:lnTo>
                    <a:lnTo>
                      <a:pt x="f50" y="f31"/>
                    </a:lnTo>
                    <a:lnTo>
                      <a:pt x="f50" y="f31"/>
                    </a:lnTo>
                    <a:lnTo>
                      <a:pt x="f51" y="f52"/>
                    </a:lnTo>
                    <a:lnTo>
                      <a:pt x="f53" y="f54"/>
                    </a:lnTo>
                    <a:lnTo>
                      <a:pt x="f55" y="f56"/>
                    </a:lnTo>
                    <a:lnTo>
                      <a:pt x="f57" y="f58"/>
                    </a:lnTo>
                    <a:lnTo>
                      <a:pt x="f59" y="f21"/>
                    </a:lnTo>
                    <a:lnTo>
                      <a:pt x="f59" y="f60"/>
                    </a:lnTo>
                    <a:lnTo>
                      <a:pt x="f59" y="f60"/>
                    </a:lnTo>
                    <a:lnTo>
                      <a:pt x="f61" y="f62"/>
                    </a:lnTo>
                    <a:lnTo>
                      <a:pt x="f63" y="f64"/>
                    </a:lnTo>
                    <a:lnTo>
                      <a:pt x="f65" y="f18"/>
                    </a:lnTo>
                    <a:lnTo>
                      <a:pt x="f65" y="f18"/>
                    </a:lnTo>
                    <a:lnTo>
                      <a:pt x="f66" y="f67"/>
                    </a:lnTo>
                    <a:lnTo>
                      <a:pt x="f68" y="f69"/>
                    </a:lnTo>
                    <a:lnTo>
                      <a:pt x="f70" y="f39"/>
                    </a:lnTo>
                    <a:lnTo>
                      <a:pt x="f71" y="f72"/>
                    </a:lnTo>
                    <a:lnTo>
                      <a:pt x="f71" y="f72"/>
                    </a:lnTo>
                    <a:lnTo>
                      <a:pt x="f73" y="f74"/>
                    </a:lnTo>
                    <a:lnTo>
                      <a:pt x="f75" y="f76"/>
                    </a:lnTo>
                    <a:lnTo>
                      <a:pt x="f77" y="f78"/>
                    </a:lnTo>
                    <a:lnTo>
                      <a:pt x="f79" y="f80"/>
                    </a:lnTo>
                    <a:lnTo>
                      <a:pt x="f81" y="f82"/>
                    </a:lnTo>
                    <a:lnTo>
                      <a:pt x="f83" y="f84"/>
                    </a:lnTo>
                    <a:lnTo>
                      <a:pt x="f85" y="f86"/>
                    </a:lnTo>
                    <a:lnTo>
                      <a:pt x="f85" y="f86"/>
                    </a:lnTo>
                    <a:lnTo>
                      <a:pt x="f87" y="f88"/>
                    </a:lnTo>
                    <a:lnTo>
                      <a:pt x="f89" y="f90"/>
                    </a:lnTo>
                    <a:lnTo>
                      <a:pt x="f91" y="f92"/>
                    </a:lnTo>
                    <a:lnTo>
                      <a:pt x="f93" y="f94"/>
                    </a:lnTo>
                    <a:lnTo>
                      <a:pt x="f38" y="f95"/>
                    </a:lnTo>
                    <a:lnTo>
                      <a:pt x="f38" y="f95"/>
                    </a:lnTo>
                    <a:lnTo>
                      <a:pt x="f38" y="f96"/>
                    </a:lnTo>
                    <a:lnTo>
                      <a:pt x="f38" y="f11"/>
                    </a:lnTo>
                    <a:lnTo>
                      <a:pt x="f38" y="f97"/>
                    </a:lnTo>
                    <a:lnTo>
                      <a:pt x="f38" y="f98"/>
                    </a:lnTo>
                    <a:lnTo>
                      <a:pt x="f38" y="f98"/>
                    </a:lnTo>
                    <a:lnTo>
                      <a:pt x="f99" y="f100"/>
                    </a:lnTo>
                    <a:lnTo>
                      <a:pt x="f101" y="f100"/>
                    </a:lnTo>
                    <a:lnTo>
                      <a:pt x="f102" y="f100"/>
                    </a:lnTo>
                    <a:lnTo>
                      <a:pt x="f103" y="f104"/>
                    </a:lnTo>
                    <a:lnTo>
                      <a:pt x="f103" y="f104"/>
                    </a:lnTo>
                    <a:lnTo>
                      <a:pt x="f103" y="f105"/>
                    </a:lnTo>
                    <a:lnTo>
                      <a:pt x="f30" y="f106"/>
                    </a:lnTo>
                    <a:lnTo>
                      <a:pt x="f103" y="f107"/>
                    </a:lnTo>
                    <a:lnTo>
                      <a:pt x="f103" y="f107"/>
                    </a:lnTo>
                    <a:lnTo>
                      <a:pt x="f34" y="f108"/>
                    </a:lnTo>
                    <a:lnTo>
                      <a:pt x="f109" y="f110"/>
                    </a:lnTo>
                    <a:lnTo>
                      <a:pt x="f111" y="f109"/>
                    </a:lnTo>
                    <a:lnTo>
                      <a:pt x="f111" y="f109"/>
                    </a:lnTo>
                    <a:lnTo>
                      <a:pt x="f112" y="f113"/>
                    </a:lnTo>
                    <a:lnTo>
                      <a:pt x="f101" y="f114"/>
                    </a:lnTo>
                    <a:lnTo>
                      <a:pt x="f115" y="f116"/>
                    </a:lnTo>
                    <a:lnTo>
                      <a:pt x="f115" y="f116"/>
                    </a:lnTo>
                    <a:lnTo>
                      <a:pt x="f91" y="f68"/>
                    </a:lnTo>
                    <a:lnTo>
                      <a:pt x="f117" y="f118"/>
                    </a:lnTo>
                    <a:lnTo>
                      <a:pt x="f119" y="f120"/>
                    </a:lnTo>
                    <a:lnTo>
                      <a:pt x="f119" y="f120"/>
                    </a:lnTo>
                    <a:lnTo>
                      <a:pt x="f121" y="f122"/>
                    </a:lnTo>
                    <a:lnTo>
                      <a:pt x="f123" y="f124"/>
                    </a:lnTo>
                    <a:lnTo>
                      <a:pt x="f125" y="f126"/>
                    </a:lnTo>
                    <a:lnTo>
                      <a:pt x="f125" y="f126"/>
                    </a:lnTo>
                    <a:lnTo>
                      <a:pt x="f123" y="f127"/>
                    </a:lnTo>
                    <a:lnTo>
                      <a:pt x="f128" y="f129"/>
                    </a:lnTo>
                    <a:lnTo>
                      <a:pt x="f40" y="f130"/>
                    </a:lnTo>
                    <a:lnTo>
                      <a:pt x="f131" y="f132"/>
                    </a:lnTo>
                    <a:lnTo>
                      <a:pt x="f131" y="f132"/>
                    </a:lnTo>
                    <a:lnTo>
                      <a:pt x="f133" y="f134"/>
                    </a:lnTo>
                    <a:lnTo>
                      <a:pt x="f135" y="f136"/>
                    </a:lnTo>
                    <a:lnTo>
                      <a:pt x="f137" y="f138"/>
                    </a:lnTo>
                    <a:lnTo>
                      <a:pt x="f139" y="f140"/>
                    </a:lnTo>
                    <a:lnTo>
                      <a:pt x="f141" y="f142"/>
                    </a:lnTo>
                    <a:lnTo>
                      <a:pt x="f143" y="f144"/>
                    </a:lnTo>
                    <a:lnTo>
                      <a:pt x="f143" y="f144"/>
                    </a:lnTo>
                    <a:lnTo>
                      <a:pt x="f145" y="f146"/>
                    </a:lnTo>
                    <a:lnTo>
                      <a:pt x="f147" y="f148"/>
                    </a:lnTo>
                    <a:lnTo>
                      <a:pt x="f149" y="f150"/>
                    </a:lnTo>
                    <a:lnTo>
                      <a:pt x="f77" y="f151"/>
                    </a:lnTo>
                    <a:lnTo>
                      <a:pt x="f152" y="f153"/>
                    </a:lnTo>
                    <a:lnTo>
                      <a:pt x="f154" y="f155"/>
                    </a:lnTo>
                    <a:lnTo>
                      <a:pt x="f154" y="f155"/>
                    </a:lnTo>
                    <a:lnTo>
                      <a:pt x="f66" y="f156"/>
                    </a:lnTo>
                    <a:lnTo>
                      <a:pt x="f157" y="f158"/>
                    </a:lnTo>
                    <a:lnTo>
                      <a:pt x="f159" y="f160"/>
                    </a:lnTo>
                    <a:lnTo>
                      <a:pt x="f161" y="f162"/>
                    </a:lnTo>
                    <a:lnTo>
                      <a:pt x="f163" y="f164"/>
                    </a:lnTo>
                    <a:lnTo>
                      <a:pt x="f165" y="f166"/>
                    </a:lnTo>
                    <a:lnTo>
                      <a:pt x="f165" y="f166"/>
                    </a:lnTo>
                    <a:lnTo>
                      <a:pt x="f167" y="f168"/>
                    </a:lnTo>
                    <a:lnTo>
                      <a:pt x="f169" y="f170"/>
                    </a:lnTo>
                    <a:lnTo>
                      <a:pt x="f171" y="f172"/>
                    </a:lnTo>
                    <a:lnTo>
                      <a:pt x="f173" y="f174"/>
                    </a:lnTo>
                    <a:lnTo>
                      <a:pt x="f175" y="f176"/>
                    </a:lnTo>
                    <a:lnTo>
                      <a:pt x="f177" y="f178"/>
                    </a:lnTo>
                    <a:lnTo>
                      <a:pt x="f177" y="f178"/>
                    </a:lnTo>
                    <a:lnTo>
                      <a:pt x="f179" y="f0"/>
                    </a:lnTo>
                    <a:lnTo>
                      <a:pt x="f180" y="f178"/>
                    </a:lnTo>
                    <a:lnTo>
                      <a:pt x="f181" y="f174"/>
                    </a:lnTo>
                    <a:lnTo>
                      <a:pt x="f182" y="f172"/>
                    </a:lnTo>
                    <a:lnTo>
                      <a:pt x="f183" y="f184"/>
                    </a:lnTo>
                    <a:lnTo>
                      <a:pt x="f183" y="f184"/>
                    </a:lnTo>
                    <a:lnTo>
                      <a:pt x="f185" y="f186"/>
                    </a:lnTo>
                    <a:lnTo>
                      <a:pt x="f187" y="f188"/>
                    </a:lnTo>
                    <a:lnTo>
                      <a:pt x="f189" y="f190"/>
                    </a:lnTo>
                    <a:lnTo>
                      <a:pt x="f191" y="f192"/>
                    </a:lnTo>
                    <a:lnTo>
                      <a:pt x="f193" y="f194"/>
                    </a:lnTo>
                    <a:lnTo>
                      <a:pt x="f126" y="f195"/>
                    </a:lnTo>
                    <a:lnTo>
                      <a:pt x="f126" y="f166"/>
                    </a:lnTo>
                    <a:lnTo>
                      <a:pt x="f126" y="f166"/>
                    </a:lnTo>
                    <a:lnTo>
                      <a:pt x="f196" y="f197"/>
                    </a:lnTo>
                    <a:lnTo>
                      <a:pt x="f198" y="f199"/>
                    </a:lnTo>
                    <a:lnTo>
                      <a:pt x="f200" y="f158"/>
                    </a:lnTo>
                    <a:lnTo>
                      <a:pt x="f201" y="f202"/>
                    </a:lnTo>
                    <a:lnTo>
                      <a:pt x="f203" y="f204"/>
                    </a:lnTo>
                    <a:lnTo>
                      <a:pt x="f205" y="f140"/>
                    </a:lnTo>
                    <a:lnTo>
                      <a:pt x="f205" y="f140"/>
                    </a:lnTo>
                    <a:lnTo>
                      <a:pt x="f206" y="f207"/>
                    </a:lnTo>
                    <a:lnTo>
                      <a:pt x="f208" y="f209"/>
                    </a:lnTo>
                    <a:lnTo>
                      <a:pt x="f210" y="f211"/>
                    </a:lnTo>
                    <a:lnTo>
                      <a:pt x="f212" y="f213"/>
                    </a:lnTo>
                    <a:lnTo>
                      <a:pt x="f214" y="f215"/>
                    </a:lnTo>
                    <a:lnTo>
                      <a:pt x="f216" y="f217"/>
                    </a:lnTo>
                    <a:lnTo>
                      <a:pt x="f218" y="f219"/>
                    </a:lnTo>
                    <a:lnTo>
                      <a:pt x="f220" y="f221"/>
                    </a:lnTo>
                    <a:lnTo>
                      <a:pt x="f220" y="f221"/>
                    </a:lnTo>
                    <a:lnTo>
                      <a:pt x="f222" y="f223"/>
                    </a:lnTo>
                    <a:lnTo>
                      <a:pt x="f224" y="f225"/>
                    </a:lnTo>
                    <a:lnTo>
                      <a:pt x="f226" y="f227"/>
                    </a:lnTo>
                    <a:lnTo>
                      <a:pt x="f226" y="f227"/>
                    </a:lnTo>
                    <a:lnTo>
                      <a:pt x="f228" y="f229"/>
                    </a:lnTo>
                    <a:lnTo>
                      <a:pt x="f230" y="f231"/>
                    </a:lnTo>
                    <a:lnTo>
                      <a:pt x="f232" y="f233"/>
                    </a:lnTo>
                    <a:lnTo>
                      <a:pt x="f234" y="f129"/>
                    </a:lnTo>
                    <a:lnTo>
                      <a:pt x="f235" y="f236"/>
                    </a:lnTo>
                    <a:lnTo>
                      <a:pt x="f237" y="f238"/>
                    </a:lnTo>
                    <a:lnTo>
                      <a:pt x="f237" y="f238"/>
                    </a:lnTo>
                    <a:lnTo>
                      <a:pt x="f239" y="f236"/>
                    </a:lnTo>
                    <a:lnTo>
                      <a:pt x="f240" y="f181"/>
                    </a:lnTo>
                    <a:lnTo>
                      <a:pt x="f241" y="f242"/>
                    </a:lnTo>
                    <a:lnTo>
                      <a:pt x="f243" y="f244"/>
                    </a:lnTo>
                    <a:lnTo>
                      <a:pt x="f245" y="f182"/>
                    </a:lnTo>
                    <a:lnTo>
                      <a:pt x="f246" y="f247"/>
                    </a:lnTo>
                    <a:lnTo>
                      <a:pt x="f246" y="f247"/>
                    </a:lnTo>
                    <a:lnTo>
                      <a:pt x="f248" y="f249"/>
                    </a:lnTo>
                    <a:lnTo>
                      <a:pt x="f248" y="f249"/>
                    </a:lnTo>
                    <a:lnTo>
                      <a:pt x="f250" y="f251"/>
                    </a:lnTo>
                    <a:lnTo>
                      <a:pt x="f252" y="f253"/>
                    </a:lnTo>
                    <a:lnTo>
                      <a:pt x="f144" y="f254"/>
                    </a:lnTo>
                    <a:lnTo>
                      <a:pt x="f255" y="f256"/>
                    </a:lnTo>
                    <a:lnTo>
                      <a:pt x="f257" y="f258"/>
                    </a:lnTo>
                    <a:lnTo>
                      <a:pt x="f259" y="f260"/>
                    </a:lnTo>
                    <a:lnTo>
                      <a:pt x="f259" y="f261"/>
                    </a:lnTo>
                    <a:lnTo>
                      <a:pt x="f259" y="f261"/>
                    </a:lnTo>
                    <a:lnTo>
                      <a:pt x="f262" y="f263"/>
                    </a:lnTo>
                    <a:lnTo>
                      <a:pt x="f255" y="f152"/>
                    </a:lnTo>
                    <a:lnTo>
                      <a:pt x="f264" y="f265"/>
                    </a:lnTo>
                    <a:lnTo>
                      <a:pt x="f252" y="f83"/>
                    </a:lnTo>
                    <a:lnTo>
                      <a:pt x="f140" y="f266"/>
                    </a:lnTo>
                    <a:lnTo>
                      <a:pt x="f267" y="f57"/>
                    </a:lnTo>
                    <a:lnTo>
                      <a:pt x="f245" y="f268"/>
                    </a:lnTo>
                    <a:lnTo>
                      <a:pt x="f269" y="f51"/>
                    </a:lnTo>
                    <a:lnTo>
                      <a:pt x="f270" y="f271"/>
                    </a:lnTo>
                    <a:lnTo>
                      <a:pt x="f270" y="f271"/>
                    </a:lnTo>
                    <a:lnTo>
                      <a:pt x="f272" y="f273"/>
                    </a:lnTo>
                    <a:lnTo>
                      <a:pt x="f274" y="f271"/>
                    </a:lnTo>
                    <a:lnTo>
                      <a:pt x="f275" y="f276"/>
                    </a:lnTo>
                    <a:lnTo>
                      <a:pt x="f277" y="f278"/>
                    </a:lnTo>
                    <a:lnTo>
                      <a:pt x="f279" y="f280"/>
                    </a:lnTo>
                    <a:lnTo>
                      <a:pt x="f281" y="f57"/>
                    </a:lnTo>
                    <a:lnTo>
                      <a:pt x="f282" y="f57"/>
                    </a:lnTo>
                    <a:lnTo>
                      <a:pt x="f282" y="f280"/>
                    </a:lnTo>
                    <a:lnTo>
                      <a:pt x="f282" y="f280"/>
                    </a:lnTo>
                    <a:lnTo>
                      <a:pt x="f279" y="f283"/>
                    </a:lnTo>
                    <a:lnTo>
                      <a:pt x="f284" y="f285"/>
                    </a:lnTo>
                    <a:lnTo>
                      <a:pt x="f284" y="f285"/>
                    </a:lnTo>
                    <a:lnTo>
                      <a:pt x="f286" y="f287"/>
                    </a:lnTo>
                    <a:lnTo>
                      <a:pt x="f286" y="f287"/>
                    </a:lnTo>
                    <a:lnTo>
                      <a:pt x="f288" y="f289"/>
                    </a:lnTo>
                    <a:lnTo>
                      <a:pt x="f290" y="f291"/>
                    </a:lnTo>
                    <a:lnTo>
                      <a:pt x="f292" y="f95"/>
                    </a:lnTo>
                    <a:lnTo>
                      <a:pt x="f293" y="f294"/>
                    </a:lnTo>
                    <a:lnTo>
                      <a:pt x="f295" y="f296"/>
                    </a:lnTo>
                    <a:lnTo>
                      <a:pt x="f295" y="f296"/>
                    </a:lnTo>
                    <a:lnTo>
                      <a:pt x="f295" y="f86"/>
                    </a:lnTo>
                    <a:lnTo>
                      <a:pt x="f295" y="f297"/>
                    </a:lnTo>
                    <a:lnTo>
                      <a:pt x="f298" y="f299"/>
                    </a:lnTo>
                    <a:lnTo>
                      <a:pt x="f298" y="f300"/>
                    </a:lnTo>
                    <a:lnTo>
                      <a:pt x="f293" y="f301"/>
                    </a:lnTo>
                    <a:lnTo>
                      <a:pt x="f150" y="f301"/>
                    </a:lnTo>
                    <a:lnTo>
                      <a:pt x="f150" y="f301"/>
                    </a:lnTo>
                    <a:lnTo>
                      <a:pt x="f202" y="f302"/>
                    </a:lnTo>
                    <a:lnTo>
                      <a:pt x="f303" y="f4"/>
                    </a:lnTo>
                    <a:lnTo>
                      <a:pt x="f303" y="f4"/>
                    </a:lnTo>
                    <a:lnTo>
                      <a:pt x="f304" y="f305"/>
                    </a:lnTo>
                    <a:lnTo>
                      <a:pt x="f306" y="f307"/>
                    </a:lnTo>
                    <a:lnTo>
                      <a:pt x="f304" y="f308"/>
                    </a:lnTo>
                    <a:lnTo>
                      <a:pt x="f303" y="f309"/>
                    </a:lnTo>
                    <a:lnTo>
                      <a:pt x="f303" y="f309"/>
                    </a:lnTo>
                    <a:lnTo>
                      <a:pt x="f310" y="f311"/>
                    </a:lnTo>
                    <a:lnTo>
                      <a:pt x="f312" y="f313"/>
                    </a:lnTo>
                    <a:lnTo>
                      <a:pt x="f312" y="f313"/>
                    </a:lnTo>
                    <a:lnTo>
                      <a:pt x="f314" y="f315"/>
                    </a:lnTo>
                    <a:lnTo>
                      <a:pt x="f316" y="f317"/>
                    </a:lnTo>
                    <a:lnTo>
                      <a:pt x="f316" y="f317"/>
                    </a:lnTo>
                    <a:lnTo>
                      <a:pt x="f318" y="f319"/>
                    </a:lnTo>
                    <a:lnTo>
                      <a:pt x="f320" y="f321"/>
                    </a:lnTo>
                    <a:lnTo>
                      <a:pt x="f322" y="f323"/>
                    </a:lnTo>
                    <a:lnTo>
                      <a:pt x="f136" y="f324"/>
                    </a:lnTo>
                    <a:lnTo>
                      <a:pt x="f325" y="f326"/>
                    </a:lnTo>
                    <a:lnTo>
                      <a:pt x="f325" y="f326"/>
                    </a:lnTo>
                    <a:lnTo>
                      <a:pt x="f327" y="f328"/>
                    </a:lnTo>
                    <a:lnTo>
                      <a:pt x="f325" y="f329"/>
                    </a:lnTo>
                    <a:lnTo>
                      <a:pt x="f241" y="f330"/>
                    </a:lnTo>
                    <a:lnTo>
                      <a:pt x="f136" y="f331"/>
                    </a:lnTo>
                    <a:lnTo>
                      <a:pt x="f322" y="f332"/>
                    </a:lnTo>
                    <a:lnTo>
                      <a:pt x="f322" y="f332"/>
                    </a:lnTo>
                    <a:lnTo>
                      <a:pt x="f246" y="f333"/>
                    </a:lnTo>
                    <a:lnTo>
                      <a:pt x="f334" y="f335"/>
                    </a:lnTo>
                    <a:lnTo>
                      <a:pt x="f252" y="f336"/>
                    </a:lnTo>
                    <a:lnTo>
                      <a:pt x="f255" y="f337"/>
                    </a:lnTo>
                    <a:lnTo>
                      <a:pt x="f338" y="f339"/>
                    </a:lnTo>
                    <a:lnTo>
                      <a:pt x="f295" y="f340"/>
                    </a:lnTo>
                    <a:lnTo>
                      <a:pt x="f341" y="f342"/>
                    </a:lnTo>
                    <a:lnTo>
                      <a:pt x="f343" y="f344"/>
                    </a:lnTo>
                    <a:lnTo>
                      <a:pt x="f343" y="f344"/>
                    </a:lnTo>
                    <a:lnTo>
                      <a:pt x="f345" y="f344"/>
                    </a:lnTo>
                    <a:lnTo>
                      <a:pt x="f346" y="f347"/>
                    </a:lnTo>
                    <a:lnTo>
                      <a:pt x="f348" y="f349"/>
                    </a:lnTo>
                    <a:lnTo>
                      <a:pt x="f350" y="f351"/>
                    </a:lnTo>
                    <a:lnTo>
                      <a:pt x="f352" y="f353"/>
                    </a:lnTo>
                    <a:lnTo>
                      <a:pt x="f354" y="f355"/>
                    </a:lnTo>
                    <a:lnTo>
                      <a:pt x="f354" y="f355"/>
                    </a:lnTo>
                    <a:lnTo>
                      <a:pt x="f356" y="f357"/>
                    </a:lnTo>
                    <a:lnTo>
                      <a:pt x="f178" y="f358"/>
                    </a:lnTo>
                    <a:lnTo>
                      <a:pt x="f0" y="f359"/>
                    </a:lnTo>
                    <a:lnTo>
                      <a:pt x="f178" y="f360"/>
                    </a:lnTo>
                    <a:lnTo>
                      <a:pt x="f361" y="f362"/>
                    </a:lnTo>
                    <a:lnTo>
                      <a:pt x="f174" y="f363"/>
                    </a:lnTo>
                    <a:lnTo>
                      <a:pt x="f364" y="f365"/>
                    </a:lnTo>
                    <a:lnTo>
                      <a:pt x="f170" y="f366"/>
                    </a:lnTo>
                    <a:lnTo>
                      <a:pt x="f170" y="f366"/>
                    </a:lnTo>
                    <a:lnTo>
                      <a:pt x="f306" y="f367"/>
                    </a:lnTo>
                    <a:lnTo>
                      <a:pt x="f368" y="f369"/>
                    </a:lnTo>
                    <a:lnTo>
                      <a:pt x="f368" y="f369"/>
                    </a:lnTo>
                    <a:lnTo>
                      <a:pt x="f290" y="f369"/>
                    </a:lnTo>
                    <a:lnTo>
                      <a:pt x="f248" y="f369"/>
                    </a:lnTo>
                    <a:lnTo>
                      <a:pt x="f370" y="f371"/>
                    </a:lnTo>
                    <a:lnTo>
                      <a:pt x="f372" y="f366"/>
                    </a:lnTo>
                    <a:lnTo>
                      <a:pt x="f373" y="f374"/>
                    </a:lnTo>
                    <a:lnTo>
                      <a:pt x="f373" y="f374"/>
                    </a:lnTo>
                    <a:lnTo>
                      <a:pt x="f375" y="f376"/>
                    </a:lnTo>
                    <a:lnTo>
                      <a:pt x="f377" y="f362"/>
                    </a:lnTo>
                    <a:lnTo>
                      <a:pt x="f377" y="f362"/>
                    </a:lnTo>
                    <a:lnTo>
                      <a:pt x="f378" y="f376"/>
                    </a:lnTo>
                    <a:lnTo>
                      <a:pt x="f379" y="f374"/>
                    </a:lnTo>
                    <a:lnTo>
                      <a:pt x="f380" y="f381"/>
                    </a:lnTo>
                    <a:lnTo>
                      <a:pt x="f218" y="f369"/>
                    </a:lnTo>
                    <a:lnTo>
                      <a:pt x="f218" y="f382"/>
                    </a:lnTo>
                    <a:lnTo>
                      <a:pt x="f218" y="f383"/>
                    </a:lnTo>
                    <a:lnTo>
                      <a:pt x="f384" y="f385"/>
                    </a:lnTo>
                    <a:lnTo>
                      <a:pt x="f216" y="f386"/>
                    </a:lnTo>
                    <a:lnTo>
                      <a:pt x="f216" y="f386"/>
                    </a:lnTo>
                    <a:lnTo>
                      <a:pt x="f183" y="f387"/>
                    </a:lnTo>
                    <a:lnTo>
                      <a:pt x="f388" y="f2"/>
                    </a:lnTo>
                    <a:lnTo>
                      <a:pt x="f388" y="f2"/>
                    </a:lnTo>
                    <a:lnTo>
                      <a:pt x="f389" y="f387"/>
                    </a:lnTo>
                    <a:lnTo>
                      <a:pt x="f390" y="f385"/>
                    </a:lnTo>
                    <a:lnTo>
                      <a:pt x="f149" y="f391"/>
                    </a:lnTo>
                    <a:lnTo>
                      <a:pt x="f149" y="f391"/>
                    </a:lnTo>
                    <a:lnTo>
                      <a:pt x="f392" y="f376"/>
                    </a:lnTo>
                    <a:lnTo>
                      <a:pt x="f392" y="f357"/>
                    </a:lnTo>
                    <a:lnTo>
                      <a:pt x="f149" y="f340"/>
                    </a:lnTo>
                    <a:lnTo>
                      <a:pt x="f393" y="f394"/>
                    </a:lnTo>
                    <a:lnTo>
                      <a:pt x="f395" y="f396"/>
                    </a:lnTo>
                    <a:lnTo>
                      <a:pt x="f397" y="f398"/>
                    </a:lnTo>
                    <a:lnTo>
                      <a:pt x="f399" y="f400"/>
                    </a:lnTo>
                    <a:lnTo>
                      <a:pt x="f399" y="f400"/>
                    </a:lnTo>
                    <a:lnTo>
                      <a:pt x="f61" y="f401"/>
                    </a:lnTo>
                    <a:lnTo>
                      <a:pt x="f61" y="f328"/>
                    </a:lnTo>
                    <a:lnTo>
                      <a:pt x="f83" y="f402"/>
                    </a:lnTo>
                    <a:lnTo>
                      <a:pt x="f83" y="f403"/>
                    </a:lnTo>
                    <a:lnTo>
                      <a:pt x="f83" y="f403"/>
                    </a:lnTo>
                    <a:lnTo>
                      <a:pt x="f404" y="f405"/>
                    </a:lnTo>
                    <a:lnTo>
                      <a:pt x="f406" y="f407"/>
                    </a:lnTo>
                    <a:lnTo>
                      <a:pt x="f406" y="f407"/>
                    </a:lnTo>
                    <a:lnTo>
                      <a:pt x="f408" y="f409"/>
                    </a:lnTo>
                    <a:lnTo>
                      <a:pt x="f26" y="f410"/>
                    </a:lnTo>
                    <a:lnTo>
                      <a:pt x="f411" y="f412"/>
                    </a:lnTo>
                    <a:lnTo>
                      <a:pt x="f413" y="f414"/>
                    </a:lnTo>
                    <a:lnTo>
                      <a:pt x="f415" y="f416"/>
                    </a:lnTo>
                    <a:lnTo>
                      <a:pt x="f3" y="f417"/>
                    </a:lnTo>
                    <a:lnTo>
                      <a:pt x="f418" y="f419"/>
                    </a:lnTo>
                    <a:lnTo>
                      <a:pt x="f96" y="f420"/>
                    </a:lnTo>
                    <a:lnTo>
                      <a:pt x="f96" y="f420"/>
                    </a:lnTo>
                    <a:lnTo>
                      <a:pt x="f1" y="f421"/>
                    </a:lnTo>
                    <a:lnTo>
                      <a:pt x="f1" y="f422"/>
                    </a:lnTo>
                    <a:lnTo>
                      <a:pt x="f96" y="f423"/>
                    </a:lnTo>
                    <a:lnTo>
                      <a:pt x="f3" y="f4"/>
                    </a:lnTo>
                    <a:lnTo>
                      <a:pt x="f3" y="f4"/>
                    </a:lnTo>
                    <a:close/>
                    <a:moveTo>
                      <a:pt x="f424" y="f336"/>
                    </a:moveTo>
                    <a:lnTo>
                      <a:pt x="f424" y="f336"/>
                    </a:lnTo>
                    <a:lnTo>
                      <a:pt x="f425" y="f347"/>
                    </a:lnTo>
                    <a:lnTo>
                      <a:pt x="f425" y="f347"/>
                    </a:lnTo>
                    <a:lnTo>
                      <a:pt x="f425" y="f426"/>
                    </a:lnTo>
                    <a:lnTo>
                      <a:pt x="f427" y="f398"/>
                    </a:lnTo>
                    <a:lnTo>
                      <a:pt x="f180" y="f331"/>
                    </a:lnTo>
                    <a:lnTo>
                      <a:pt x="f200" y="f428"/>
                    </a:lnTo>
                    <a:lnTo>
                      <a:pt x="f200" y="f428"/>
                    </a:lnTo>
                    <a:lnTo>
                      <a:pt x="f429" y="f430"/>
                    </a:lnTo>
                    <a:lnTo>
                      <a:pt x="f431" y="f432"/>
                    </a:lnTo>
                    <a:lnTo>
                      <a:pt x="f433" y="f434"/>
                    </a:lnTo>
                    <a:lnTo>
                      <a:pt x="f435" y="f436"/>
                    </a:lnTo>
                    <a:lnTo>
                      <a:pt x="f435" y="f436"/>
                    </a:lnTo>
                    <a:lnTo>
                      <a:pt x="f437" y="f438"/>
                    </a:lnTo>
                    <a:lnTo>
                      <a:pt x="f439" y="f440"/>
                    </a:lnTo>
                    <a:lnTo>
                      <a:pt x="f441" y="f442"/>
                    </a:lnTo>
                    <a:lnTo>
                      <a:pt x="f443" y="f420"/>
                    </a:lnTo>
                    <a:lnTo>
                      <a:pt x="f443" y="f420"/>
                    </a:lnTo>
                    <a:lnTo>
                      <a:pt x="f444" y="f445"/>
                    </a:lnTo>
                    <a:lnTo>
                      <a:pt x="f208" y="f446"/>
                    </a:lnTo>
                    <a:lnTo>
                      <a:pt x="f447" y="f448"/>
                    </a:lnTo>
                    <a:lnTo>
                      <a:pt x="f210" y="f449"/>
                    </a:lnTo>
                    <a:lnTo>
                      <a:pt x="f210" y="f450"/>
                    </a:lnTo>
                    <a:lnTo>
                      <a:pt x="f210" y="f450"/>
                    </a:lnTo>
                    <a:lnTo>
                      <a:pt x="f451" y="f452"/>
                    </a:lnTo>
                    <a:lnTo>
                      <a:pt x="f453" y="f454"/>
                    </a:lnTo>
                    <a:lnTo>
                      <a:pt x="f212" y="f455"/>
                    </a:lnTo>
                    <a:lnTo>
                      <a:pt x="f377" y="f456"/>
                    </a:lnTo>
                    <a:lnTo>
                      <a:pt x="f377" y="f456"/>
                    </a:lnTo>
                    <a:lnTo>
                      <a:pt x="f379" y="f457"/>
                    </a:lnTo>
                    <a:lnTo>
                      <a:pt x="f458" y="f459"/>
                    </a:lnTo>
                    <a:lnTo>
                      <a:pt x="f375" y="f460"/>
                    </a:lnTo>
                    <a:lnTo>
                      <a:pt x="f375" y="f460"/>
                    </a:lnTo>
                    <a:lnTo>
                      <a:pt x="f218" y="f461"/>
                    </a:lnTo>
                    <a:lnTo>
                      <a:pt x="f225" y="f462"/>
                    </a:lnTo>
                    <a:lnTo>
                      <a:pt x="f463" y="f464"/>
                    </a:lnTo>
                    <a:lnTo>
                      <a:pt x="f463" y="f465"/>
                    </a:lnTo>
                    <a:lnTo>
                      <a:pt x="f463" y="f465"/>
                    </a:lnTo>
                    <a:lnTo>
                      <a:pt x="f451" y="f466"/>
                    </a:lnTo>
                    <a:lnTo>
                      <a:pt x="f467" y="f468"/>
                    </a:lnTo>
                    <a:lnTo>
                      <a:pt x="f469" y="f470"/>
                    </a:lnTo>
                    <a:lnTo>
                      <a:pt x="f205" y="f471"/>
                    </a:lnTo>
                    <a:lnTo>
                      <a:pt x="f205" y="f471"/>
                    </a:lnTo>
                    <a:lnTo>
                      <a:pt x="f472" y="f446"/>
                    </a:lnTo>
                    <a:lnTo>
                      <a:pt x="f473" y="f474"/>
                    </a:lnTo>
                    <a:lnTo>
                      <a:pt x="f473" y="f474"/>
                    </a:lnTo>
                    <a:lnTo>
                      <a:pt x="f191" y="f475"/>
                    </a:lnTo>
                    <a:lnTo>
                      <a:pt x="f196" y="f476"/>
                    </a:lnTo>
                    <a:lnTo>
                      <a:pt x="f477" y="f478"/>
                    </a:lnTo>
                    <a:lnTo>
                      <a:pt x="f477" y="f479"/>
                    </a:lnTo>
                    <a:lnTo>
                      <a:pt x="f477" y="f479"/>
                    </a:lnTo>
                    <a:lnTo>
                      <a:pt x="f388" y="f480"/>
                    </a:lnTo>
                    <a:lnTo>
                      <a:pt x="f424" y="f481"/>
                    </a:lnTo>
                    <a:lnTo>
                      <a:pt x="f482" y="f483"/>
                    </a:lnTo>
                    <a:lnTo>
                      <a:pt x="f482" y="f483"/>
                    </a:lnTo>
                    <a:lnTo>
                      <a:pt x="f482" y="f484"/>
                    </a:lnTo>
                    <a:lnTo>
                      <a:pt x="f485" y="f486"/>
                    </a:lnTo>
                    <a:lnTo>
                      <a:pt x="f487" y="f488"/>
                    </a:lnTo>
                    <a:lnTo>
                      <a:pt x="f424" y="f336"/>
                    </a:lnTo>
                    <a:lnTo>
                      <a:pt x="f424" y="f336"/>
                    </a:lnTo>
                    <a:close/>
                    <a:moveTo>
                      <a:pt x="f102" y="f60"/>
                    </a:moveTo>
                    <a:lnTo>
                      <a:pt x="f408" y="f60"/>
                    </a:lnTo>
                    <a:lnTo>
                      <a:pt x="f408" y="f60"/>
                    </a:lnTo>
                    <a:lnTo>
                      <a:pt x="f408" y="f23"/>
                    </a:lnTo>
                    <a:lnTo>
                      <a:pt x="f489" y="f56"/>
                    </a:lnTo>
                    <a:lnTo>
                      <a:pt x="f46" y="f27"/>
                    </a:lnTo>
                    <a:lnTo>
                      <a:pt x="f490" y="f491"/>
                    </a:lnTo>
                    <a:lnTo>
                      <a:pt x="f490" y="f491"/>
                    </a:lnTo>
                    <a:lnTo>
                      <a:pt x="f492" y="f54"/>
                    </a:lnTo>
                    <a:lnTo>
                      <a:pt x="f493" y="f494"/>
                    </a:lnTo>
                    <a:lnTo>
                      <a:pt x="f495" y="f496"/>
                    </a:lnTo>
                    <a:lnTo>
                      <a:pt x="f497" y="f496"/>
                    </a:lnTo>
                    <a:lnTo>
                      <a:pt x="f498" y="f496"/>
                    </a:lnTo>
                    <a:lnTo>
                      <a:pt x="f121" y="f494"/>
                    </a:lnTo>
                    <a:lnTo>
                      <a:pt x="f499" y="f500"/>
                    </a:lnTo>
                    <a:lnTo>
                      <a:pt x="f111" y="f501"/>
                    </a:lnTo>
                    <a:lnTo>
                      <a:pt x="f102" y="f502"/>
                    </a:lnTo>
                    <a:lnTo>
                      <a:pt x="f102" y="f502"/>
                    </a:lnTo>
                    <a:lnTo>
                      <a:pt x="f34" y="f503"/>
                    </a:lnTo>
                    <a:lnTo>
                      <a:pt x="f504" y="f58"/>
                    </a:lnTo>
                    <a:lnTo>
                      <a:pt x="f504" y="f505"/>
                    </a:lnTo>
                    <a:lnTo>
                      <a:pt x="f504" y="f506"/>
                    </a:lnTo>
                    <a:lnTo>
                      <a:pt x="f507" y="f508"/>
                    </a:lnTo>
                    <a:lnTo>
                      <a:pt x="f102" y="f60"/>
                    </a:lnTo>
                    <a:lnTo>
                      <a:pt x="f102" y="f60"/>
                    </a:lnTo>
                    <a:close/>
                  </a:path>
                </a:pathLst>
              </a:custGeom>
              <a:solidFill>
                <a:srgbClr val="000000"/>
              </a:solidFill>
              <a:ln>
                <a:noFill/>
                <a:prstDash val="solid"/>
              </a:ln>
            </p:spPr>
            <p:txBody>
              <a:bodyPr vert="horz" wrap="square" lIns="91440" tIns="45720" rIns="91440" bIns="45720" anchor="t" compatLnSpc="0">
                <a:noAutofit/>
              </a:bodyPr>
              <a:lstStyle/>
              <a:p>
                <a:endParaRPr lang="en-US"/>
              </a:p>
            </p:txBody>
          </p:sp>
          <p:sp>
            <p:nvSpPr>
              <p:cNvPr id="15" name="Freeform 188">
                <a:extLst>
                  <a:ext uri="{FF2B5EF4-FFF2-40B4-BE49-F238E27FC236}">
                    <a16:creationId xmlns:a16="http://schemas.microsoft.com/office/drawing/2014/main" id="{896D4789-E34E-AE97-8FF0-43D919E5C30D}"/>
                  </a:ext>
                </a:extLst>
              </p:cNvPr>
              <p:cNvSpPr/>
              <p:nvPr/>
            </p:nvSpPr>
            <p:spPr>
              <a:xfrm>
                <a:off x="905039" y="1596960"/>
                <a:ext cx="181440" cy="201600"/>
              </a:xfrm>
              <a:custGeom>
                <a:avLst/>
                <a:gdLst>
                  <a:gd name="f0" fmla="val 0"/>
                  <a:gd name="f1" fmla="val 116"/>
                  <a:gd name="f2" fmla="val 129"/>
                  <a:gd name="f3" fmla="val 5"/>
                  <a:gd name="f4" fmla="val 20"/>
                  <a:gd name="f5" fmla="val 76"/>
                  <a:gd name="f6" fmla="val 85"/>
                  <a:gd name="f7" fmla="val 3"/>
                  <a:gd name="f8" fmla="val 96"/>
                  <a:gd name="f9" fmla="val 111"/>
                  <a:gd name="f10" fmla="val 8"/>
                  <a:gd name="f11" fmla="val 117"/>
                  <a:gd name="f12" fmla="val 13"/>
                  <a:gd name="f13" fmla="val 122"/>
                  <a:gd name="f14" fmla="val 18"/>
                  <a:gd name="f15" fmla="val 127"/>
                  <a:gd name="f16" fmla="val 25"/>
                  <a:gd name="f17" fmla="val 30"/>
                  <a:gd name="f18" fmla="val 35"/>
                  <a:gd name="f19" fmla="val 128"/>
                  <a:gd name="f20" fmla="val 40"/>
                  <a:gd name="f21" fmla="val 126"/>
                  <a:gd name="f22" fmla="val 45"/>
                  <a:gd name="f23" fmla="val 124"/>
                  <a:gd name="f24" fmla="val 52"/>
                  <a:gd name="f25" fmla="val 58"/>
                  <a:gd name="f26" fmla="val 62"/>
                  <a:gd name="f27" fmla="val 66"/>
                  <a:gd name="f28" fmla="val 123"/>
                  <a:gd name="f29" fmla="val 74"/>
                  <a:gd name="f30" fmla="val 119"/>
                  <a:gd name="f31" fmla="val 80"/>
                  <a:gd name="f32" fmla="val 120"/>
                  <a:gd name="f33" fmla="val 83"/>
                  <a:gd name="f34" fmla="val 87"/>
                  <a:gd name="f35" fmla="val 98"/>
                  <a:gd name="f36" fmla="val 107"/>
                  <a:gd name="f37" fmla="val 114"/>
                  <a:gd name="f38" fmla="val 115"/>
                  <a:gd name="f39" fmla="val 106"/>
                  <a:gd name="f40" fmla="val 101"/>
                  <a:gd name="f41" fmla="val 84"/>
                  <a:gd name="f42" fmla="val 112"/>
                  <a:gd name="f43" fmla="val 110"/>
                  <a:gd name="f44" fmla="val 65"/>
                  <a:gd name="f45" fmla="val 57"/>
                  <a:gd name="f46" fmla="val 102"/>
                  <a:gd name="f47" fmla="val 51"/>
                  <a:gd name="f48" fmla="val 94"/>
                  <a:gd name="f49" fmla="val 91"/>
                  <a:gd name="f50" fmla="val 31"/>
                </a:gdLst>
                <a:ahLst/>
                <a:cxnLst>
                  <a:cxn ang="3cd4">
                    <a:pos x="hc" y="t"/>
                  </a:cxn>
                  <a:cxn ang="0">
                    <a:pos x="r" y="vc"/>
                  </a:cxn>
                  <a:cxn ang="cd4">
                    <a:pos x="hc" y="b"/>
                  </a:cxn>
                  <a:cxn ang="cd2">
                    <a:pos x="l" y="vc"/>
                  </a:cxn>
                </a:cxnLst>
                <a:rect l="l" t="t" r="r" b="b"/>
                <a:pathLst>
                  <a:path w="116" h="129">
                    <a:moveTo>
                      <a:pt x="f3" y="f4"/>
                    </a:moveTo>
                    <a:lnTo>
                      <a:pt x="f3" y="f4"/>
                    </a:lnTo>
                    <a:lnTo>
                      <a:pt x="f0" y="f5"/>
                    </a:lnTo>
                    <a:lnTo>
                      <a:pt x="f0" y="f5"/>
                    </a:lnTo>
                    <a:lnTo>
                      <a:pt x="f0" y="f6"/>
                    </a:lnTo>
                    <a:lnTo>
                      <a:pt x="f7" y="f8"/>
                    </a:lnTo>
                    <a:lnTo>
                      <a:pt x="f3" y="f9"/>
                    </a:lnTo>
                    <a:lnTo>
                      <a:pt x="f3" y="f9"/>
                    </a:lnTo>
                    <a:lnTo>
                      <a:pt x="f10" y="f11"/>
                    </a:lnTo>
                    <a:lnTo>
                      <a:pt x="f12" y="f13"/>
                    </a:lnTo>
                    <a:lnTo>
                      <a:pt x="f14" y="f15"/>
                    </a:lnTo>
                    <a:lnTo>
                      <a:pt x="f16" y="f2"/>
                    </a:lnTo>
                    <a:lnTo>
                      <a:pt x="f16" y="f2"/>
                    </a:lnTo>
                    <a:lnTo>
                      <a:pt x="f17" y="f2"/>
                    </a:lnTo>
                    <a:lnTo>
                      <a:pt x="f18" y="f19"/>
                    </a:lnTo>
                    <a:lnTo>
                      <a:pt x="f20" y="f21"/>
                    </a:lnTo>
                    <a:lnTo>
                      <a:pt x="f22" y="f23"/>
                    </a:lnTo>
                    <a:lnTo>
                      <a:pt x="f22" y="f23"/>
                    </a:lnTo>
                    <a:lnTo>
                      <a:pt x="f24" y="f23"/>
                    </a:lnTo>
                    <a:lnTo>
                      <a:pt x="f25" y="f21"/>
                    </a:lnTo>
                    <a:lnTo>
                      <a:pt x="f25" y="f21"/>
                    </a:lnTo>
                    <a:lnTo>
                      <a:pt x="f26" y="f21"/>
                    </a:lnTo>
                    <a:lnTo>
                      <a:pt x="f27" y="f28"/>
                    </a:lnTo>
                    <a:lnTo>
                      <a:pt x="f29" y="f30"/>
                    </a:lnTo>
                    <a:lnTo>
                      <a:pt x="f29" y="f30"/>
                    </a:lnTo>
                    <a:lnTo>
                      <a:pt x="f5" y="f30"/>
                    </a:lnTo>
                    <a:lnTo>
                      <a:pt x="f31" y="f32"/>
                    </a:lnTo>
                    <a:lnTo>
                      <a:pt x="f33" y="f13"/>
                    </a:lnTo>
                    <a:lnTo>
                      <a:pt x="f34" y="f28"/>
                    </a:lnTo>
                    <a:lnTo>
                      <a:pt x="f34" y="f28"/>
                    </a:lnTo>
                    <a:lnTo>
                      <a:pt x="f35" y="f32"/>
                    </a:lnTo>
                    <a:lnTo>
                      <a:pt x="f36" y="f30"/>
                    </a:lnTo>
                    <a:lnTo>
                      <a:pt x="f36" y="f30"/>
                    </a:lnTo>
                    <a:lnTo>
                      <a:pt x="f9" y="f11"/>
                    </a:lnTo>
                    <a:lnTo>
                      <a:pt x="f37" y="f9"/>
                    </a:lnTo>
                    <a:lnTo>
                      <a:pt x="f38" y="f39"/>
                    </a:lnTo>
                    <a:lnTo>
                      <a:pt x="f1" y="f40"/>
                    </a:lnTo>
                    <a:lnTo>
                      <a:pt x="f1" y="f40"/>
                    </a:lnTo>
                    <a:lnTo>
                      <a:pt x="f38" y="f41"/>
                    </a:lnTo>
                    <a:lnTo>
                      <a:pt x="f42" y="f29"/>
                    </a:lnTo>
                    <a:lnTo>
                      <a:pt x="f43" y="f44"/>
                    </a:lnTo>
                    <a:lnTo>
                      <a:pt x="f43" y="f44"/>
                    </a:lnTo>
                    <a:lnTo>
                      <a:pt x="f39" y="f45"/>
                    </a:lnTo>
                    <a:lnTo>
                      <a:pt x="f46" y="f47"/>
                    </a:lnTo>
                    <a:lnTo>
                      <a:pt x="f48" y="f20"/>
                    </a:lnTo>
                    <a:lnTo>
                      <a:pt x="f48" y="f20"/>
                    </a:lnTo>
                    <a:lnTo>
                      <a:pt x="f49" y="f50"/>
                    </a:lnTo>
                    <a:lnTo>
                      <a:pt x="f6" y="f14"/>
                    </a:lnTo>
                    <a:lnTo>
                      <a:pt x="f31" y="f0"/>
                    </a:lnTo>
                    <a:lnTo>
                      <a:pt x="f3" y="f4"/>
                    </a:lnTo>
                    <a:close/>
                  </a:path>
                </a:pathLst>
              </a:custGeom>
              <a:solidFill>
                <a:srgbClr val="FFC092"/>
              </a:solidFill>
              <a:ln>
                <a:noFill/>
                <a:prstDash val="solid"/>
              </a:ln>
            </p:spPr>
            <p:txBody>
              <a:bodyPr vert="horz" wrap="square" lIns="91440" tIns="45720" rIns="91440" bIns="45720" anchor="t" compatLnSpc="0">
                <a:noAutofit/>
              </a:bodyPr>
              <a:lstStyle/>
              <a:p>
                <a:endParaRPr lang="en-US"/>
              </a:p>
            </p:txBody>
          </p:sp>
          <p:sp>
            <p:nvSpPr>
              <p:cNvPr id="16" name="Freeform 189">
                <a:extLst>
                  <a:ext uri="{FF2B5EF4-FFF2-40B4-BE49-F238E27FC236}">
                    <a16:creationId xmlns:a16="http://schemas.microsoft.com/office/drawing/2014/main" id="{D826C31F-C9C8-E555-2B4C-D03A762440CF}"/>
                  </a:ext>
                </a:extLst>
              </p:cNvPr>
              <p:cNvSpPr/>
              <p:nvPr/>
            </p:nvSpPr>
            <p:spPr>
              <a:xfrm>
                <a:off x="884520" y="1470240"/>
                <a:ext cx="150120" cy="160920"/>
              </a:xfrm>
              <a:custGeom>
                <a:avLst/>
                <a:gdLst>
                  <a:gd name="f0" fmla="val 0"/>
                  <a:gd name="f1" fmla="val 96"/>
                  <a:gd name="f2" fmla="val 103"/>
                  <a:gd name="f3" fmla="val 1"/>
                  <a:gd name="f4" fmla="val 10"/>
                  <a:gd name="f5" fmla="val 9"/>
                  <a:gd name="f6" fmla="val 27"/>
                  <a:gd name="f7" fmla="val 5"/>
                  <a:gd name="f8" fmla="val 54"/>
                  <a:gd name="f9" fmla="val 70"/>
                  <a:gd name="f10" fmla="val 85"/>
                  <a:gd name="f11" fmla="val 91"/>
                  <a:gd name="f12" fmla="val 37"/>
                  <a:gd name="f13" fmla="val 94"/>
                  <a:gd name="f14" fmla="val 66"/>
                  <a:gd name="f15" fmla="val 82"/>
                  <a:gd name="f16" fmla="val 88"/>
                  <a:gd name="f17" fmla="val 86"/>
                  <a:gd name="f18" fmla="val 67"/>
                  <a:gd name="f19" fmla="val 93"/>
                  <a:gd name="f20" fmla="val 97"/>
                  <a:gd name="f21" fmla="val 40"/>
                  <a:gd name="f22" fmla="val 101"/>
                  <a:gd name="f23" fmla="val 25"/>
                  <a:gd name="f24" fmla="val 102"/>
                  <a:gd name="f25" fmla="val 8"/>
                  <a:gd name="f26" fmla="val 4"/>
                  <a:gd name="f27" fmla="val 69"/>
                  <a:gd name="f28" fmla="val 24"/>
                </a:gdLst>
                <a:ahLst/>
                <a:cxnLst>
                  <a:cxn ang="3cd4">
                    <a:pos x="hc" y="t"/>
                  </a:cxn>
                  <a:cxn ang="0">
                    <a:pos x="r" y="vc"/>
                  </a:cxn>
                  <a:cxn ang="cd4">
                    <a:pos x="hc" y="b"/>
                  </a:cxn>
                  <a:cxn ang="cd2">
                    <a:pos x="l" y="vc"/>
                  </a:cxn>
                </a:cxnLst>
                <a:rect l="l" t="t" r="r" b="b"/>
                <a:pathLst>
                  <a:path w="96" h="103">
                    <a:moveTo>
                      <a:pt x="f3" y="f4"/>
                    </a:moveTo>
                    <a:lnTo>
                      <a:pt x="f3" y="f4"/>
                    </a:lnTo>
                    <a:lnTo>
                      <a:pt x="f5" y="f5"/>
                    </a:lnTo>
                    <a:lnTo>
                      <a:pt x="f6" y="f7"/>
                    </a:lnTo>
                    <a:lnTo>
                      <a:pt x="f8" y="f3"/>
                    </a:lnTo>
                    <a:lnTo>
                      <a:pt x="f9" y="f0"/>
                    </a:lnTo>
                    <a:lnTo>
                      <a:pt x="f10" y="f0"/>
                    </a:lnTo>
                    <a:lnTo>
                      <a:pt x="f10" y="f0"/>
                    </a:lnTo>
                    <a:lnTo>
                      <a:pt x="f11" y="f12"/>
                    </a:lnTo>
                    <a:lnTo>
                      <a:pt x="f13" y="f14"/>
                    </a:lnTo>
                    <a:lnTo>
                      <a:pt x="f1" y="f15"/>
                    </a:lnTo>
                    <a:lnTo>
                      <a:pt x="f1" y="f15"/>
                    </a:lnTo>
                    <a:lnTo>
                      <a:pt x="f16" y="f17"/>
                    </a:lnTo>
                    <a:lnTo>
                      <a:pt x="f18" y="f19"/>
                    </a:lnTo>
                    <a:lnTo>
                      <a:pt x="f8" y="f20"/>
                    </a:lnTo>
                    <a:lnTo>
                      <a:pt x="f21" y="f22"/>
                    </a:lnTo>
                    <a:lnTo>
                      <a:pt x="f23" y="f24"/>
                    </a:lnTo>
                    <a:lnTo>
                      <a:pt x="f5" y="f2"/>
                    </a:lnTo>
                    <a:lnTo>
                      <a:pt x="f5" y="f2"/>
                    </a:lnTo>
                    <a:lnTo>
                      <a:pt x="f25" y="f13"/>
                    </a:lnTo>
                    <a:lnTo>
                      <a:pt x="f26" y="f27"/>
                    </a:lnTo>
                    <a:lnTo>
                      <a:pt x="f3" y="f21"/>
                    </a:lnTo>
                    <a:lnTo>
                      <a:pt x="f0" y="f28"/>
                    </a:lnTo>
                    <a:lnTo>
                      <a:pt x="f3" y="f4"/>
                    </a:lnTo>
                    <a:lnTo>
                      <a:pt x="f3" y="f4"/>
                    </a:lnTo>
                    <a:close/>
                  </a:path>
                </a:pathLst>
              </a:custGeom>
              <a:solidFill>
                <a:srgbClr val="8DC220"/>
              </a:solidFill>
              <a:ln>
                <a:noFill/>
                <a:prstDash val="solid"/>
              </a:ln>
            </p:spPr>
            <p:txBody>
              <a:bodyPr vert="horz" wrap="square" lIns="91440" tIns="45720" rIns="91440" bIns="45720" anchor="t" compatLnSpc="0">
                <a:noAutofit/>
              </a:bodyPr>
              <a:lstStyle/>
              <a:p>
                <a:endParaRPr lang="en-US"/>
              </a:p>
            </p:txBody>
          </p:sp>
        </p:grpSp>
      </p:grpSp>
      <p:grpSp>
        <p:nvGrpSpPr>
          <p:cNvPr id="39" name="Group 38">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41"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81637806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30000"/>
              </a:lnSpc>
            </a:pPr>
            <a:r>
              <a:rPr lang="en-US" sz="2400" b="1" u="sng" dirty="0">
                <a:solidFill>
                  <a:srgbClr val="002060"/>
                </a:solidFill>
                <a:latin typeface="Times New Roman" panose="02020603050405020304" pitchFamily="18" charset="0"/>
                <a:cs typeface="Times New Roman" panose="02020603050405020304" pitchFamily="18" charset="0"/>
              </a:rPr>
              <a:t>Exercise (4-1):</a:t>
            </a:r>
          </a:p>
          <a:p>
            <a:pPr>
              <a:lnSpc>
                <a:spcPct val="130000"/>
              </a:lnSpc>
            </a:pPr>
            <a:endParaRPr lang="en-US" sz="2400" b="1" dirty="0">
              <a:solidFill>
                <a:srgbClr val="002060"/>
              </a:solidFill>
              <a:latin typeface="Times New Roman" panose="02020603050405020304" pitchFamily="18" charset="0"/>
              <a:cs typeface="Times New Roman" panose="02020603050405020304" pitchFamily="18" charset="0"/>
            </a:endParaRPr>
          </a:p>
          <a:p>
            <a:pPr>
              <a:lnSpc>
                <a:spcPct val="130000"/>
              </a:lnSpc>
            </a:pPr>
            <a:r>
              <a:rPr lang="en-US" sz="2400" dirty="0">
                <a:solidFill>
                  <a:schemeClr val="tx1"/>
                </a:solidFill>
                <a:latin typeface="Times New Roman" panose="02020603050405020304" pitchFamily="18" charset="0"/>
                <a:cs typeface="Times New Roman" panose="02020603050405020304" pitchFamily="18" charset="0"/>
              </a:rPr>
              <a:t>AL Huda Company sell’s office disk for BD30 each and estimated variable costs are expected to be 70% of sales. If the company’s fixed costs are BD360,000. </a:t>
            </a:r>
          </a:p>
          <a:p>
            <a:pPr>
              <a:lnSpc>
                <a:spcPct val="130000"/>
              </a:lnSpc>
            </a:pPr>
            <a:r>
              <a:rPr lang="en-US" sz="2400" b="1" u="sng" dirty="0">
                <a:solidFill>
                  <a:srgbClr val="FF0000"/>
                </a:solidFill>
                <a:latin typeface="Times New Roman" panose="02020603050405020304" pitchFamily="18" charset="0"/>
                <a:cs typeface="Times New Roman" panose="02020603050405020304" pitchFamily="18" charset="0"/>
              </a:rPr>
              <a:t>Required:</a:t>
            </a:r>
            <a:endParaRPr lang="en-US" sz="2400" b="1" dirty="0">
              <a:solidFill>
                <a:srgbClr val="FF0000"/>
              </a:solidFill>
              <a:latin typeface="Times New Roman" panose="02020603050405020304" pitchFamily="18" charset="0"/>
              <a:cs typeface="Times New Roman" panose="02020603050405020304" pitchFamily="18" charset="0"/>
            </a:endParaRPr>
          </a:p>
          <a:p>
            <a:pPr lvl="0">
              <a:lnSpc>
                <a:spcPct val="130000"/>
              </a:lnSpc>
            </a:pPr>
            <a:r>
              <a:rPr lang="en-US" sz="2400" dirty="0">
                <a:solidFill>
                  <a:schemeClr val="tx1"/>
                </a:solidFill>
                <a:latin typeface="Times New Roman" panose="02020603050405020304" pitchFamily="18" charset="0"/>
                <a:cs typeface="Times New Roman" panose="02020603050405020304" pitchFamily="18" charset="0"/>
              </a:rPr>
              <a:t>How many office disk must the company sell to break-even?</a:t>
            </a:r>
          </a:p>
          <a:p>
            <a:pPr lvl="0">
              <a:lnSpc>
                <a:spcPct val="130000"/>
              </a:lnSpc>
            </a:pPr>
            <a:r>
              <a:rPr lang="en-US" sz="2400" dirty="0">
                <a:solidFill>
                  <a:schemeClr val="tx1"/>
                </a:solidFill>
                <a:latin typeface="Times New Roman" panose="02020603050405020304" pitchFamily="18" charset="0"/>
                <a:cs typeface="Times New Roman" panose="02020603050405020304" pitchFamily="18" charset="0"/>
              </a:rPr>
              <a:t>Compute sales revenue for break-even.</a:t>
            </a: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69633178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457200" marR="0"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Answer:</a:t>
                </a:r>
              </a:p>
              <a:p>
                <a:pPr>
                  <a:lnSpc>
                    <a:spcPct val="107000"/>
                  </a:lnSpc>
                  <a:spcAft>
                    <a:spcPts val="800"/>
                  </a:spcAft>
                </a:pPr>
                <a:r>
                  <a:rPr lang="en-US"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1- UVC = 30 × 70% = BD21</a:t>
                </a:r>
              </a:p>
              <a:p>
                <a:pPr>
                  <a:lnSpc>
                    <a:spcPct val="107000"/>
                  </a:lnSpc>
                  <a:spcAft>
                    <a:spcPts val="800"/>
                  </a:spcAft>
                </a:pPr>
                <a:r>
                  <a:rPr lang="en-US"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Break-even point sales in units = </a:t>
                </a:r>
                <a14:m>
                  <m:oMath xmlns:m="http://schemas.openxmlformats.org/officeDocument/2006/math">
                    <m:f>
                      <m:fPr>
                        <m:ctrlP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𝐅𝐢𝐱𝐞𝐝</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𝐂𝐨𝐬𝐭</m:t>
                        </m:r>
                      </m:num>
                      <m:den>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𝐒𝐞𝐥𝐥𝐢𝐧𝐠</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𝐩𝐫𝐢𝐜𝐞</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𝐮𝐧𝐢𝐭</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𝐕𝐚𝐫𝐢𝐚𝐛𝐥𝐞</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𝐜𝐨𝐬𝐭</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𝐮𝐧𝐢𝐭</m:t>
                        </m:r>
                      </m:den>
                    </m:f>
                    <m:r>
                      <a:rPr lang="en-US" sz="2000" b="1" i="1">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oMath>
                </a14:m>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14:m>
                  <m:oMath xmlns:m="http://schemas.openxmlformats.org/officeDocument/2006/math">
                    <m:f>
                      <m:fPr>
                        <m:type m:val="skw"/>
                        <m:ctrlP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t>𝑼𝒏𝒊𝒕</m:t>
                        </m:r>
                        <m: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002060"/>
                            </a:solidFill>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𝑭𝑪</m:t>
                        </m:r>
                      </m:num>
                      <m:den>
                        <m:r>
                          <a:rPr lang="en-US" sz="20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𝑼𝑺𝑷</m:t>
                        </m:r>
                        <m:r>
                          <a:rPr lang="en-US" sz="20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𝑼𝑽𝑪</m:t>
                        </m:r>
                      </m:den>
                    </m:f>
                  </m:oMath>
                </a14:m>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14:m>
                  <m:oMath xmlns:m="http://schemas.openxmlformats.org/officeDocument/2006/math">
                    <m:f>
                      <m:fPr>
                        <m:ctrlPr>
                          <a:rPr lang="en-US" sz="24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𝟑𝟔𝟎𝟎𝟎</m:t>
                        </m:r>
                      </m:num>
                      <m:den>
                        <m:r>
                          <a:rPr lang="en-US" sz="24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𝟑𝟎</m:t>
                        </m:r>
                        <m:r>
                          <a:rPr lang="en-US" sz="2400" b="1" i="1">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b="1" i="1" smtClean="0">
                            <a:solidFill>
                              <a:srgbClr val="002060"/>
                            </a:solidFill>
                            <a:latin typeface="Cambria Math" panose="02040503050406030204" pitchFamily="18" charset="0"/>
                            <a:ea typeface="Times New Roman" panose="02020603050405020304" pitchFamily="18" charset="0"/>
                            <a:cs typeface="Times New Roman" panose="02020603050405020304" pitchFamily="18" charset="0"/>
                          </a:rPr>
                          <m:t>𝟐𝟏</m:t>
                        </m:r>
                      </m:den>
                    </m:f>
                  </m:oMath>
                </a14:m>
                <a:r>
                  <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rPr>
                  <a:t> =  40000 Unit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2009321"/>
                <a:ext cx="9576425" cy="4163086"/>
              </a:xfrm>
              <a:prstGeom prst="roundRect">
                <a:avLst>
                  <a:gd name="adj" fmla="val 1416"/>
                </a:avLst>
              </a:prstGeom>
              <a:blipFill>
                <a:blip r:embed="rId2"/>
                <a:stretch>
                  <a:fillRect l="-446" t="-878"/>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61263961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1000"/>
                                        <p:tgtEl>
                                          <p:spTgt spid="20">
                                            <p:txEl>
                                              <p:pRg st="3" end="3"/>
                                            </p:txEl>
                                          </p:spTgt>
                                        </p:tgtEl>
                                      </p:cBhvr>
                                    </p:animEffect>
                                    <p:anim calcmode="lin" valueType="num">
                                      <p:cBhvr>
                                        <p:cTn id="1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4" end="4"/>
                                            </p:txEl>
                                          </p:spTgt>
                                        </p:tgtEl>
                                        <p:attrNameLst>
                                          <p:attrName>style.visibility</p:attrName>
                                        </p:attrNameLst>
                                      </p:cBhvr>
                                      <p:to>
                                        <p:strVal val="visible"/>
                                      </p:to>
                                    </p:set>
                                    <p:animEffect transition="in" filter="fade">
                                      <p:cBhvr>
                                        <p:cTn id="22" dur="1000"/>
                                        <p:tgtEl>
                                          <p:spTgt spid="20">
                                            <p:txEl>
                                              <p:pRg st="4" end="4"/>
                                            </p:txEl>
                                          </p:spTgt>
                                        </p:tgtEl>
                                      </p:cBhvr>
                                    </p:animEffect>
                                    <p:anim calcmode="lin" valueType="num">
                                      <p:cBhvr>
                                        <p:cTn id="2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
                                            <p:txEl>
                                              <p:pRg st="6" end="6"/>
                                            </p:txEl>
                                          </p:spTgt>
                                        </p:tgtEl>
                                        <p:attrNameLst>
                                          <p:attrName>style.visibility</p:attrName>
                                        </p:attrNameLst>
                                      </p:cBhvr>
                                      <p:to>
                                        <p:strVal val="visible"/>
                                      </p:to>
                                    </p:set>
                                    <p:animEffect transition="in" filter="fade">
                                      <p:cBhvr>
                                        <p:cTn id="27" dur="1000"/>
                                        <p:tgtEl>
                                          <p:spTgt spid="20">
                                            <p:txEl>
                                              <p:pRg st="6" end="6"/>
                                            </p:txEl>
                                          </p:spTgt>
                                        </p:tgtEl>
                                      </p:cBhvr>
                                    </p:animEffect>
                                    <p:anim calcmode="lin" valueType="num">
                                      <p:cBhvr>
                                        <p:cTn id="28"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495226" y="2073020"/>
                <a:ext cx="9066093" cy="4058810"/>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457200" marR="0"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Answer:</a:t>
                </a:r>
              </a:p>
              <a:p>
                <a:pPr marL="457200" marR="0" algn="ctr" rtl="1">
                  <a:lnSpc>
                    <a:spcPct val="107000"/>
                  </a:lnSpc>
                  <a:spcBef>
                    <a:spcPts val="0"/>
                  </a:spcBef>
                  <a:spcAft>
                    <a:spcPts val="800"/>
                  </a:spcAft>
                </a:pPr>
                <a:endPar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Break-even point in sales BD = Break-even point in sales units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Unit Selling Price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ctr"/>
                <a:endParaRPr lang="en-US" sz="2800" b="1" i="1" dirty="0">
                  <a:solidFill>
                    <a:srgbClr val="002060"/>
                  </a:solidFill>
                  <a:effectLst/>
                  <a:latin typeface="Cambria Math" panose="02040503050406030204" pitchFamily="18" charset="0"/>
                  <a:cs typeface="Times New Roman" panose="02020603050405020304" pitchFamily="18" charset="0"/>
                </a:endParaRPr>
              </a:p>
              <a:p>
                <a:pPr algn="ctr"/>
                <a14:m>
                  <m:oMath xmlns:m="http://schemas.openxmlformats.org/officeDocument/2006/math">
                    <m:f>
                      <m:fPr>
                        <m:type m:val="skw"/>
                        <m:ctrlPr>
                          <a:rPr lang="en-US" sz="2800" b="1" i="1">
                            <a:solidFill>
                              <a:srgbClr val="002060"/>
                            </a:solidFill>
                            <a:effectLst/>
                            <a:latin typeface="Cambria Math" panose="02040503050406030204" pitchFamily="18" charset="0"/>
                            <a:cs typeface="Times New Roman" panose="02020603050405020304" pitchFamily="18" charset="0"/>
                          </a:rPr>
                        </m:ctrlPr>
                      </m:fPr>
                      <m:num>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𝒊𝒏</m:t>
                        </m:r>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𝑩𝑫</m:t>
                        </m:r>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8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800" dirty="0">
                    <a:solidFill>
                      <a:schemeClr val="tx1"/>
                    </a:solidFill>
                    <a:latin typeface="Times New Roman" panose="02020603050405020304" pitchFamily="18" charset="0"/>
                    <a:cs typeface="Times New Roman" panose="02020603050405020304" pitchFamily="18" charset="0"/>
                  </a:rPr>
                  <a:t>= 40000× 30 = BD1200,000</a:t>
                </a: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495226" y="2073020"/>
                <a:ext cx="9066093" cy="4058810"/>
              </a:xfrm>
              <a:prstGeom prst="roundRect">
                <a:avLst>
                  <a:gd name="adj" fmla="val 1416"/>
                </a:avLst>
              </a:prstGeom>
              <a:blipFill>
                <a:blip r:embed="rId2"/>
                <a:stretch>
                  <a:fillRect l="-67" t="-751"/>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02288923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animEffect transition="in" filter="fade">
                                      <p:cBhvr>
                                        <p:cTn id="7" dur="1000"/>
                                        <p:tgtEl>
                                          <p:spTgt spid="20">
                                            <p:txEl>
                                              <p:pRg st="2" end="2"/>
                                            </p:txEl>
                                          </p:spTgt>
                                        </p:tgtEl>
                                      </p:cBhvr>
                                    </p:animEffect>
                                    <p:anim calcmode="lin" valueType="num">
                                      <p:cBhvr>
                                        <p:cTn id="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4" end="4"/>
                                            </p:txEl>
                                          </p:spTgt>
                                        </p:tgtEl>
                                        <p:attrNameLst>
                                          <p:attrName>style.visibility</p:attrName>
                                        </p:attrNameLst>
                                      </p:cBhvr>
                                      <p:to>
                                        <p:strVal val="visible"/>
                                      </p:to>
                                    </p:set>
                                    <p:animEffect transition="in" filter="fade">
                                      <p:cBhvr>
                                        <p:cTn id="12" dur="1000"/>
                                        <p:tgtEl>
                                          <p:spTgt spid="20">
                                            <p:txEl>
                                              <p:pRg st="4" end="4"/>
                                            </p:txEl>
                                          </p:spTgt>
                                        </p:tgtEl>
                                      </p:cBhvr>
                                    </p:animEffect>
                                    <p:anim calcmode="lin" valueType="num">
                                      <p:cBhvr>
                                        <p:cTn id="1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id="{BDD17388-A0DF-412C-A2B4-570FBBC5ACF4}"/>
              </a:ext>
            </a:extLst>
          </p:cNvPr>
          <p:cNvSpPr/>
          <p:nvPr/>
        </p:nvSpPr>
        <p:spPr>
          <a:xfrm>
            <a:off x="6330171" y="3521887"/>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Diamond 9">
            <a:extLst>
              <a:ext uri="{FF2B5EF4-FFF2-40B4-BE49-F238E27FC236}">
                <a16:creationId xmlns:a16="http://schemas.microsoft.com/office/drawing/2014/main" id="{F4F03380-86CB-4C66-875E-8AA503C599BC}"/>
              </a:ext>
            </a:extLst>
          </p:cNvPr>
          <p:cNvSpPr/>
          <p:nvPr/>
        </p:nvSpPr>
        <p:spPr>
          <a:xfrm>
            <a:off x="5846853" y="1021330"/>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Diamond 8">
            <a:extLst>
              <a:ext uri="{FF2B5EF4-FFF2-40B4-BE49-F238E27FC236}">
                <a16:creationId xmlns:a16="http://schemas.microsoft.com/office/drawing/2014/main" id="{ADDD23E7-9E9B-4511-8EBE-57ACE20E5DDA}"/>
              </a:ext>
            </a:extLst>
          </p:cNvPr>
          <p:cNvSpPr/>
          <p:nvPr/>
        </p:nvSpPr>
        <p:spPr>
          <a:xfrm>
            <a:off x="2816488" y="2060119"/>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Diamond 11">
            <a:extLst>
              <a:ext uri="{FF2B5EF4-FFF2-40B4-BE49-F238E27FC236}">
                <a16:creationId xmlns:a16="http://schemas.microsoft.com/office/drawing/2014/main" id="{87DFBFF2-F813-4502-94B7-DD609DA6F5CE}"/>
              </a:ext>
            </a:extLst>
          </p:cNvPr>
          <p:cNvSpPr/>
          <p:nvPr/>
        </p:nvSpPr>
        <p:spPr>
          <a:xfrm>
            <a:off x="5741231" y="131108"/>
            <a:ext cx="684000" cy="684000"/>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Diamond 4">
            <a:extLst>
              <a:ext uri="{FF2B5EF4-FFF2-40B4-BE49-F238E27FC236}">
                <a16:creationId xmlns:a16="http://schemas.microsoft.com/office/drawing/2014/main" id="{CFA413BD-DC4E-4AB9-971A-4238138F2EBA}"/>
              </a:ext>
            </a:extLst>
          </p:cNvPr>
          <p:cNvSpPr/>
          <p:nvPr/>
        </p:nvSpPr>
        <p:spPr>
          <a:xfrm>
            <a:off x="3136764" y="394895"/>
            <a:ext cx="5893994" cy="5864941"/>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Diamond 7">
            <a:extLst>
              <a:ext uri="{FF2B5EF4-FFF2-40B4-BE49-F238E27FC236}">
                <a16:creationId xmlns:a16="http://schemas.microsoft.com/office/drawing/2014/main" id="{6476A3AB-C9BB-4585-8E4F-1EB85D77CD2A}"/>
              </a:ext>
            </a:extLst>
          </p:cNvPr>
          <p:cNvSpPr/>
          <p:nvPr/>
        </p:nvSpPr>
        <p:spPr>
          <a:xfrm>
            <a:off x="3473034" y="696461"/>
            <a:ext cx="5220395" cy="5194662"/>
          </a:xfrm>
          <a:prstGeom prst="diamond">
            <a:avLst/>
          </a:prstGeom>
          <a:solidFill>
            <a:schemeClr val="bg1"/>
          </a:solidFill>
          <a:ln w="76200">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a:extLst>
              <a:ext uri="{FF2B5EF4-FFF2-40B4-BE49-F238E27FC236}">
                <a16:creationId xmlns:a16="http://schemas.microsoft.com/office/drawing/2014/main" id="{01375641-91DF-4F61-8B2A-234662AF2201}"/>
              </a:ext>
            </a:extLst>
          </p:cNvPr>
          <p:cNvGrpSpPr/>
          <p:nvPr/>
        </p:nvGrpSpPr>
        <p:grpSpPr>
          <a:xfrm>
            <a:off x="5140851" y="995486"/>
            <a:ext cx="1818511" cy="942048"/>
            <a:chOff x="5140851" y="893888"/>
            <a:chExt cx="1818511" cy="942048"/>
          </a:xfrm>
        </p:grpSpPr>
        <p:cxnSp>
          <p:nvCxnSpPr>
            <p:cNvPr id="11" name="Straight Connector 10">
              <a:extLst>
                <a:ext uri="{FF2B5EF4-FFF2-40B4-BE49-F238E27FC236}">
                  <a16:creationId xmlns:a16="http://schemas.microsoft.com/office/drawing/2014/main" id="{83BEFCC4-CA99-4B3D-AAA0-0F0D9FFD6122}"/>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AE017C-45AC-4E5A-A909-D1A9D66A6A81}"/>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12DF14E-CC8E-4D1D-9C1F-D1ADFFB24A83}"/>
              </a:ext>
            </a:extLst>
          </p:cNvPr>
          <p:cNvGrpSpPr/>
          <p:nvPr/>
        </p:nvGrpSpPr>
        <p:grpSpPr>
          <a:xfrm flipV="1">
            <a:off x="5140851" y="4691354"/>
            <a:ext cx="1818511" cy="942048"/>
            <a:chOff x="5140851" y="893888"/>
            <a:chExt cx="1818511" cy="942048"/>
          </a:xfrm>
        </p:grpSpPr>
        <p:cxnSp>
          <p:nvCxnSpPr>
            <p:cNvPr id="19" name="Straight Connector 18">
              <a:extLst>
                <a:ext uri="{FF2B5EF4-FFF2-40B4-BE49-F238E27FC236}">
                  <a16:creationId xmlns:a16="http://schemas.microsoft.com/office/drawing/2014/main" id="{B0371ED2-1A6F-4B25-877C-C7F7F0AFEE7D}"/>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C0024C-2434-4AC8-9949-00B701AED96F}"/>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E18D7FC9-639D-1833-DD99-A736D27514CE}"/>
              </a:ext>
            </a:extLst>
          </p:cNvPr>
          <p:cNvGrpSpPr/>
          <p:nvPr/>
        </p:nvGrpSpPr>
        <p:grpSpPr>
          <a:xfrm>
            <a:off x="0" y="6502121"/>
            <a:ext cx="12192000" cy="381000"/>
            <a:chOff x="0" y="6502121"/>
            <a:chExt cx="12192000" cy="381000"/>
          </a:xfrm>
        </p:grpSpPr>
        <p:sp>
          <p:nvSpPr>
            <p:cNvPr id="3" name="TextBox 2">
              <a:extLst>
                <a:ext uri="{FF2B5EF4-FFF2-40B4-BE49-F238E27FC236}">
                  <a16:creationId xmlns:a16="http://schemas.microsoft.com/office/drawing/2014/main" id="{3D0B917C-A493-FEA0-7FFA-2F4B6BCDB266}"/>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 name="Group 3">
              <a:extLst>
                <a:ext uri="{FF2B5EF4-FFF2-40B4-BE49-F238E27FC236}">
                  <a16:creationId xmlns:a16="http://schemas.microsoft.com/office/drawing/2014/main" id="{C929B5B9-B165-328F-559F-B65C57A2277A}"/>
                </a:ext>
              </a:extLst>
            </p:cNvPr>
            <p:cNvGrpSpPr/>
            <p:nvPr/>
          </p:nvGrpSpPr>
          <p:grpSpPr>
            <a:xfrm>
              <a:off x="0" y="6502121"/>
              <a:ext cx="12192000" cy="381000"/>
              <a:chOff x="0" y="6502121"/>
              <a:chExt cx="12192000" cy="381000"/>
            </a:xfrm>
          </p:grpSpPr>
          <p:cxnSp>
            <p:nvCxnSpPr>
              <p:cNvPr id="6" name="Straight Connector 5">
                <a:extLst>
                  <a:ext uri="{FF2B5EF4-FFF2-40B4-BE49-F238E27FC236}">
                    <a16:creationId xmlns:a16="http://schemas.microsoft.com/office/drawing/2014/main" id="{81728158-7235-1EA3-AEFC-CACCEC012A94}"/>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29F46D5D-1E46-AECB-9327-91ED3ED9BD44}"/>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2023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15" name="Google Shape;503;p34">
            <a:extLst>
              <a:ext uri="{FF2B5EF4-FFF2-40B4-BE49-F238E27FC236}">
                <a16:creationId xmlns:a16="http://schemas.microsoft.com/office/drawing/2014/main" id="{F6651448-67F2-24F3-1769-C48D2AA5376E}"/>
              </a:ext>
            </a:extLst>
          </p:cNvPr>
          <p:cNvSpPr txBox="1">
            <a:spLocks/>
          </p:cNvSpPr>
          <p:nvPr/>
        </p:nvSpPr>
        <p:spPr>
          <a:xfrm>
            <a:off x="2714814" y="2567998"/>
            <a:ext cx="6762371" cy="1722005"/>
          </a:xfrm>
          <a:prstGeom prst="rect">
            <a:avLst/>
          </a:prstGeom>
        </p:spPr>
        <p:txBody>
          <a:bodyPr spcFirstLastPara="1" vert="horz" wrap="square" lIns="91425" tIns="91425" rIns="91425" bIns="91425"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END OF LESSON</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Thanks</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p:txBody>
      </p:sp>
    </p:spTree>
    <p:extLst>
      <p:ext uri="{BB962C8B-B14F-4D97-AF65-F5344CB8AC3E}">
        <p14:creationId xmlns:p14="http://schemas.microsoft.com/office/powerpoint/2010/main" val="1789242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Shape 631">
            <a:extLst>
              <a:ext uri="{FF2B5EF4-FFF2-40B4-BE49-F238E27FC236}">
                <a16:creationId xmlns:a16="http://schemas.microsoft.com/office/drawing/2014/main" id="{9DE0399B-6A40-495E-B773-BA7B46FB702D}"/>
              </a:ext>
            </a:extLst>
          </p:cNvPr>
          <p:cNvGrpSpPr/>
          <p:nvPr/>
        </p:nvGrpSpPr>
        <p:grpSpPr>
          <a:xfrm flipH="1">
            <a:off x="293225" y="53145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49037" y="21891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149037" y="314095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149037" y="397424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6" y="546758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D7DA20D5-B771-C839-7343-76EE20AA689B}"/>
              </a:ext>
            </a:extLst>
          </p:cNvPr>
          <p:cNvGrpSpPr/>
          <p:nvPr/>
        </p:nvGrpSpPr>
        <p:grpSpPr>
          <a:xfrm>
            <a:off x="1521443" y="593322"/>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A38400FD-02D1-4C38-5589-928AE640C3F6}"/>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19808989-D401-6146-6A35-83CB6B3633D5}"/>
                </a:ext>
              </a:extLst>
            </p:cNvPr>
            <p:cNvSpPr/>
            <p:nvPr/>
          </p:nvSpPr>
          <p:spPr>
            <a:xfrm>
              <a:off x="1173790" y="1243827"/>
              <a:ext cx="5805820" cy="707886"/>
            </a:xfrm>
            <a:prstGeom prst="rect">
              <a:avLst/>
            </a:prstGeom>
            <a:grpFill/>
          </p:spPr>
          <p:txBody>
            <a:bodyPr wrap="none">
              <a:spAutoFit/>
            </a:bodyPr>
            <a:lstStyle/>
            <a:p>
              <a:pPr algn="ctr"/>
              <a:r>
                <a:rPr lang="en-US" sz="4000" b="1" dirty="0">
                  <a:ln w="9525">
                    <a:noFill/>
                    <a:prstDash val="solid"/>
                  </a:ln>
                  <a:solidFill>
                    <a:srgbClr val="FFFF00"/>
                  </a:solidFill>
                  <a:latin typeface="Arial Black" panose="020B0A04020102020204" pitchFamily="34" charset="0"/>
                  <a:cs typeface="PT Bold Heading" panose="02010400000000000000" pitchFamily="2" charset="-78"/>
                </a:rPr>
                <a:t>Learning Objectives</a:t>
              </a:r>
            </a:p>
          </p:txBody>
        </p:sp>
      </p:grpSp>
      <p:sp>
        <p:nvSpPr>
          <p:cNvPr id="11" name="مستطيل مستدير الزوايا 11">
            <a:hlinkClick r:id="rId3" action="ppaction://hlinksldjump"/>
            <a:extLst>
              <a:ext uri="{FF2B5EF4-FFF2-40B4-BE49-F238E27FC236}">
                <a16:creationId xmlns:a16="http://schemas.microsoft.com/office/drawing/2014/main" id="{2CB32607-477C-EC9F-3787-6EB993B287AC}"/>
              </a:ext>
            </a:extLst>
          </p:cNvPr>
          <p:cNvSpPr/>
          <p:nvPr/>
        </p:nvSpPr>
        <p:spPr>
          <a:xfrm>
            <a:off x="10149035" y="469636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42" name="Group 4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4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4" name="Group 4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45" name="Straight Connector 4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
        <p:nvSpPr>
          <p:cNvPr id="47" name="مستطيل مستدير الزوايا 15">
            <a:extLst>
              <a:ext uri="{FF2B5EF4-FFF2-40B4-BE49-F238E27FC236}">
                <a16:creationId xmlns:a16="http://schemas.microsoft.com/office/drawing/2014/main" id="{C84FAC24-8DAC-E6B3-448E-842C2A917DFC}"/>
              </a:ext>
            </a:extLst>
          </p:cNvPr>
          <p:cNvSpPr/>
          <p:nvPr/>
        </p:nvSpPr>
        <p:spPr>
          <a:xfrm>
            <a:off x="96384" y="1669188"/>
            <a:ext cx="9922259" cy="444707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algn="r" rtl="1"/>
            <a:endParaRPr lang="ar-SA" sz="2000" b="1" dirty="0">
              <a:solidFill>
                <a:schemeClr val="tx1"/>
              </a:solidFill>
              <a:latin typeface="Sakkal Majalla" panose="02000000000000000000" pitchFamily="2" charset="-78"/>
              <a:cs typeface="Sakkal Majalla" panose="02000000000000000000" pitchFamily="2" charset="-78"/>
            </a:endParaRPr>
          </a:p>
          <a:p>
            <a:pPr marL="0" marR="0" algn="just" rtl="0">
              <a:lnSpc>
                <a:spcPct val="107000"/>
              </a:lnSpc>
              <a:spcBef>
                <a:spcPts val="0"/>
              </a:spcBef>
              <a:spcAft>
                <a:spcPts val="800"/>
              </a:spcAft>
            </a:pP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this unit, our students will learn:</a:t>
            </a:r>
          </a:p>
          <a:p>
            <a:pPr marL="342900" marR="0" lvl="0" indent="-342900" algn="just" rtl="0">
              <a:lnSpc>
                <a:spcPct val="150000"/>
              </a:lnSpc>
              <a:spcBef>
                <a:spcPts val="0"/>
              </a:spcBef>
              <a:spcAft>
                <a:spcPts val="800"/>
              </a:spcAft>
              <a:buClr>
                <a:srgbClr val="FFFFFF"/>
              </a:buClr>
              <a:buSzPts val="1100"/>
              <a:buFont typeface="Times New Roman" panose="02020603050405020304" pitchFamily="18" charset="0"/>
              <a:buChar char="►"/>
              <a:tabLst>
                <a:tab pos="1620520" algn="l"/>
              </a:tabLst>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meaning of break-even point.</a:t>
            </a:r>
            <a:endParaRPr lang="en-US" sz="2000" dirty="0">
              <a:solidFill>
                <a:schemeClr val="tx1"/>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50000"/>
              </a:lnSpc>
              <a:spcBef>
                <a:spcPts val="0"/>
              </a:spcBef>
              <a:spcAft>
                <a:spcPts val="800"/>
              </a:spcAft>
              <a:buClr>
                <a:srgbClr val="FFFFFF"/>
              </a:buClr>
              <a:buSzPts val="1100"/>
              <a:buFont typeface="Times New Roman" panose="02020603050405020304" pitchFamily="18" charset="0"/>
              <a:buChar char="►"/>
              <a:tabLst>
                <a:tab pos="1620520" algn="l"/>
              </a:tabLst>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of break-even point sales in units.</a:t>
            </a:r>
            <a:endParaRPr lang="en-US" sz="2000" dirty="0">
              <a:solidFill>
                <a:schemeClr val="tx1"/>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50000"/>
              </a:lnSpc>
              <a:spcBef>
                <a:spcPts val="0"/>
              </a:spcBef>
              <a:spcAft>
                <a:spcPts val="800"/>
              </a:spcAft>
              <a:buClr>
                <a:srgbClr val="FFFFFF"/>
              </a:buClr>
              <a:buSzPts val="1100"/>
              <a:buFont typeface="Times New Roman" panose="02020603050405020304" pitchFamily="18" charset="0"/>
              <a:buChar char="►"/>
              <a:tabLst>
                <a:tab pos="1620520" algn="l"/>
              </a:tabLst>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of break-even point sales in Bahraini Dinar.</a:t>
            </a:r>
            <a:endParaRPr lang="en-US" sz="2000" dirty="0">
              <a:solidFill>
                <a:schemeClr val="tx1"/>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48" name="Group 47">
            <a:extLst>
              <a:ext uri="{FF2B5EF4-FFF2-40B4-BE49-F238E27FC236}">
                <a16:creationId xmlns:a16="http://schemas.microsoft.com/office/drawing/2014/main" id="{3E885C9E-CA32-221C-DD6F-F46EB5AECCD9}"/>
              </a:ext>
            </a:extLst>
          </p:cNvPr>
          <p:cNvGrpSpPr/>
          <p:nvPr/>
        </p:nvGrpSpPr>
        <p:grpSpPr>
          <a:xfrm>
            <a:off x="7018009" y="2765174"/>
            <a:ext cx="2915094" cy="2986682"/>
            <a:chOff x="0" y="0"/>
            <a:chExt cx="5353050" cy="3983306"/>
          </a:xfrm>
        </p:grpSpPr>
        <p:pic>
          <p:nvPicPr>
            <p:cNvPr id="49" name="Picture 48">
              <a:extLst>
                <a:ext uri="{FF2B5EF4-FFF2-40B4-BE49-F238E27FC236}">
                  <a16:creationId xmlns:a16="http://schemas.microsoft.com/office/drawing/2014/main" id="{6469FF5A-F392-D198-EF09-D47204B5943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01881"/>
              <a:ext cx="5353050" cy="3781425"/>
            </a:xfrm>
            <a:prstGeom prst="rect">
              <a:avLst/>
            </a:prstGeom>
            <a:noFill/>
            <a:ln>
              <a:noFill/>
            </a:ln>
          </p:spPr>
        </p:pic>
        <p:sp>
          <p:nvSpPr>
            <p:cNvPr id="50" name="Rectangle 49">
              <a:extLst>
                <a:ext uri="{FF2B5EF4-FFF2-40B4-BE49-F238E27FC236}">
                  <a16:creationId xmlns:a16="http://schemas.microsoft.com/office/drawing/2014/main" id="{647CD7ED-153F-FD96-FB87-10A966C41E4A}"/>
                </a:ext>
              </a:extLst>
            </p:cNvPr>
            <p:cNvSpPr/>
            <p:nvPr/>
          </p:nvSpPr>
          <p:spPr>
            <a:xfrm>
              <a:off x="190005" y="0"/>
              <a:ext cx="499258" cy="296883"/>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1100" b="1">
                  <a:effectLst/>
                  <a:latin typeface="Arial Black" panose="020B0A04020102020204" pitchFamily="34" charset="0"/>
                  <a:ea typeface="Calibri" panose="020F0502020204030204" pitchFamily="34" charset="0"/>
                  <a:cs typeface="Arial" panose="020B0604020202020204" pitchFamily="34" charset="0"/>
                </a:rPr>
                <a:t>BD</a:t>
              </a:r>
              <a:endParaRPr lang="en-US" sz="1100">
                <a:effectLst/>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14985055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p:cTn id="21" dur="1000" fill="hold"/>
                                        <p:tgtEl>
                                          <p:spTgt spid="48"/>
                                        </p:tgtEl>
                                        <p:attrNameLst>
                                          <p:attrName>ppt_w</p:attrName>
                                        </p:attrNameLst>
                                      </p:cBhvr>
                                      <p:tavLst>
                                        <p:tav tm="0">
                                          <p:val>
                                            <p:fltVal val="0"/>
                                          </p:val>
                                        </p:tav>
                                        <p:tav tm="100000">
                                          <p:val>
                                            <p:strVal val="#ppt_w"/>
                                          </p:val>
                                        </p:tav>
                                      </p:tavLst>
                                    </p:anim>
                                    <p:anim calcmode="lin" valueType="num">
                                      <p:cBhvr>
                                        <p:cTn id="22" dur="1000" fill="hold"/>
                                        <p:tgtEl>
                                          <p:spTgt spid="48"/>
                                        </p:tgtEl>
                                        <p:attrNameLst>
                                          <p:attrName>ppt_h</p:attrName>
                                        </p:attrNameLst>
                                      </p:cBhvr>
                                      <p:tavLst>
                                        <p:tav tm="0">
                                          <p:val>
                                            <p:fltVal val="0"/>
                                          </p:val>
                                        </p:tav>
                                        <p:tav tm="100000">
                                          <p:val>
                                            <p:strVal val="#ppt_h"/>
                                          </p:val>
                                        </p:tav>
                                      </p:tavLst>
                                    </p:anim>
                                    <p:anim calcmode="lin" valueType="num">
                                      <p:cBhvr>
                                        <p:cTn id="23" dur="1000" fill="hold"/>
                                        <p:tgtEl>
                                          <p:spTgt spid="48"/>
                                        </p:tgtEl>
                                        <p:attrNameLst>
                                          <p:attrName>style.rotation</p:attrName>
                                        </p:attrNameLst>
                                      </p:cBhvr>
                                      <p:tavLst>
                                        <p:tav tm="0">
                                          <p:val>
                                            <p:fltVal val="90"/>
                                          </p:val>
                                        </p:tav>
                                        <p:tav tm="100000">
                                          <p:val>
                                            <p:fltVal val="0"/>
                                          </p:val>
                                        </p:tav>
                                      </p:tavLst>
                                    </p:anim>
                                    <p:animEffect transition="in" filter="fade">
                                      <p:cBhvr>
                                        <p:cTn id="2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0" y="1859745"/>
            <a:ext cx="9783220" cy="446392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rtl="1"/>
            <a:endParaRPr lang="ar-SA" sz="2000" b="1" dirty="0">
              <a:latin typeface="Sakkal Majalla" panose="02000000000000000000" pitchFamily="2" charset="-78"/>
              <a:cs typeface="Sakkal Majalla" panose="02000000000000000000" pitchFamily="2" charset="-78"/>
            </a:endParaRPr>
          </a:p>
          <a:p>
            <a:pPr marL="0" marR="0" rtl="0">
              <a:lnSpc>
                <a:spcPct val="130000"/>
              </a:lnSpc>
              <a:spcBef>
                <a:spcPts val="0"/>
              </a:spcBef>
              <a:spcAft>
                <a:spcPts val="0"/>
              </a:spcAft>
              <a:tabLst>
                <a:tab pos="1571625" algn="l"/>
              </a:tabLst>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What is mean of break-even point </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p>
          <a:p>
            <a:pPr marL="0" marR="0" algn="just" rtl="0">
              <a:lnSpc>
                <a:spcPct val="130000"/>
              </a:lnSpc>
              <a:spcBef>
                <a:spcPts val="0"/>
              </a:spcBef>
              <a:spcAft>
                <a:spcPts val="0"/>
              </a:spcAft>
              <a:tabLst>
                <a:tab pos="1571625" algn="l"/>
              </a:tabLst>
            </a:pPr>
            <a:r>
              <a:rPr lang="en-US" sz="2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 business, it is helpful to know how much output needs to be sold to cover costs. If costs are not covered by revenue, the business will make a loss. If revenue is greater than costs, the business will make a profit. If costs are exactly the same as revenue, the business will </a:t>
            </a:r>
            <a:r>
              <a:rPr lang="en-US" sz="20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break even.</a:t>
            </a:r>
          </a:p>
          <a:p>
            <a:pPr marL="0" marR="0" algn="just" rtl="0">
              <a:lnSpc>
                <a:spcPct val="130000"/>
              </a:lnSpc>
              <a:spcBef>
                <a:spcPts val="0"/>
              </a:spcBef>
              <a:spcAft>
                <a:spcPts val="0"/>
              </a:spcAft>
              <a:tabLst>
                <a:tab pos="1571625" algn="l"/>
              </a:tabLst>
            </a:pPr>
            <a:r>
              <a:rPr lang="en-US" sz="2000" dirty="0">
                <a:solidFill>
                  <a:schemeClr val="tx1"/>
                </a:solidFill>
                <a:effectLst/>
                <a:latin typeface="Times New Roman" panose="02020603050405020304" pitchFamily="18" charset="0"/>
                <a:ea typeface="Calibri" panose="020F0502020204030204" pitchFamily="34" charset="0"/>
              </a:rPr>
              <a:t>It is the quantity of output, denominated in units, those results in an EBIT (earnings before interest and taxes) level equal to zero. Use of the break-even model, therefore, enables the financial officer (1) to determine the quantity of output that must be sold to cover all operating costs, as distinct from financial costs, and (2) to calculate the EBIT that will be achieved at various output levels.</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086301" y="2270937"/>
            <a:ext cx="2353079" cy="576000"/>
          </a:xfrm>
          <a:prstGeom prst="roundRect">
            <a:avLst>
              <a:gd name="adj" fmla="val 10356"/>
            </a:avLst>
          </a:prstGeom>
          <a:solidFill>
            <a:srgbClr val="F0266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10086301" y="31348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086301" y="39559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2" y="55873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501BD7FE-F36D-9C46-D0BA-135DB7A220B3}"/>
              </a:ext>
            </a:extLst>
          </p:cNvPr>
          <p:cNvGrpSpPr/>
          <p:nvPr/>
        </p:nvGrpSpPr>
        <p:grpSpPr>
          <a:xfrm>
            <a:off x="1248409" y="541239"/>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1E9DCA5E-249E-7E44-32EC-76189D424B67}"/>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604B2B2F-9411-AA9E-A604-4EBD15F18989}"/>
                </a:ext>
              </a:extLst>
            </p:cNvPr>
            <p:cNvSpPr/>
            <p:nvPr/>
          </p:nvSpPr>
          <p:spPr>
            <a:xfrm>
              <a:off x="837291" y="1243827"/>
              <a:ext cx="6478833" cy="708368"/>
            </a:xfrm>
            <a:prstGeom prst="rect">
              <a:avLst/>
            </a:prstGeom>
            <a:grpFill/>
          </p:spPr>
          <p:txBody>
            <a:bodyPr wrap="none">
              <a:spAutoFit/>
            </a:bodyPr>
            <a:lstStyle/>
            <a:p>
              <a:pPr algn="ctr"/>
              <a:r>
                <a:rPr lang="en-US" sz="2800" b="1" dirty="0">
                  <a:ln w="9525">
                    <a:noFill/>
                    <a:prstDash val="solid"/>
                  </a:ln>
                  <a:solidFill>
                    <a:srgbClr val="FFFF00"/>
                  </a:solidFill>
                  <a:latin typeface="Arial Black" panose="020B0A04020102020204" pitchFamily="34" charset="0"/>
                  <a:cs typeface="PT Bold Heading" panose="02010400000000000000" pitchFamily="2" charset="-78"/>
                </a:rPr>
                <a:t>INATIATION ACTIVITY</a:t>
              </a:r>
            </a:p>
          </p:txBody>
        </p:sp>
      </p:grpSp>
      <p:sp>
        <p:nvSpPr>
          <p:cNvPr id="3" name="مستطيل مستدير الزوايا 11">
            <a:hlinkClick r:id="rId3" action="ppaction://hlinksldjump"/>
            <a:extLst>
              <a:ext uri="{FF2B5EF4-FFF2-40B4-BE49-F238E27FC236}">
                <a16:creationId xmlns:a16="http://schemas.microsoft.com/office/drawing/2014/main" id="{ED93A4EA-DC77-9533-6C3B-950F4F83F60B}"/>
              </a:ext>
            </a:extLst>
          </p:cNvPr>
          <p:cNvSpPr/>
          <p:nvPr/>
        </p:nvSpPr>
        <p:spPr>
          <a:xfrm>
            <a:off x="10149033" y="476837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4" name="Group 23">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5"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6" name="Group 25">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84494525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circle(in)">
                                      <p:cBhvr>
                                        <p:cTn id="14" dur="20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animEffect transition="in" filter="fade">
                                      <p:cBhvr>
                                        <p:cTn id="19" dur="1000"/>
                                        <p:tgtEl>
                                          <p:spTgt spid="20">
                                            <p:txEl>
                                              <p:pRg st="2" end="2"/>
                                            </p:txEl>
                                          </p:spTgt>
                                        </p:tgtEl>
                                      </p:cBhvr>
                                    </p:animEffect>
                                    <p:anim calcmode="lin" valueType="num">
                                      <p:cBhvr>
                                        <p:cTn id="20"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3" end="3"/>
                                            </p:txEl>
                                          </p:spTgt>
                                        </p:tgtEl>
                                        <p:attrNameLst>
                                          <p:attrName>style.visibility</p:attrName>
                                        </p:attrNameLst>
                                      </p:cBhvr>
                                      <p:to>
                                        <p:strVal val="visible"/>
                                      </p:to>
                                    </p:set>
                                    <p:animEffect transition="in" filter="fade">
                                      <p:cBhvr>
                                        <p:cTn id="24" dur="1000"/>
                                        <p:tgtEl>
                                          <p:spTgt spid="20">
                                            <p:txEl>
                                              <p:pRg st="3" end="3"/>
                                            </p:txEl>
                                          </p:spTgt>
                                        </p:tgtEl>
                                      </p:cBhvr>
                                    </p:animEffect>
                                    <p:anim calcmode="lin" valueType="num">
                                      <p:cBhvr>
                                        <p:cTn id="2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55718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07000"/>
                  </a:lnSpc>
                  <a:spcBef>
                    <a:spcPts val="0"/>
                  </a:spcBef>
                  <a:spcAft>
                    <a:spcPts val="800"/>
                  </a:spcAft>
                </a:pP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Unit </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Contribution Margin = Selling price per unit - Variable cost per unit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UCM        =          USP                    -       UVC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 Contribution Margin Percentage = </a:t>
                </a:r>
                <a14:m>
                  <m:oMath xmlns:m="http://schemas.openxmlformats.org/officeDocument/2006/math">
                    <m:f>
                      <m:fPr>
                        <m:ctrlP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𝐒𝐞𝐥𝐥𝐢𝐧𝐠</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𝐩𝐫𝐢𝐜𝐞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𝐕𝐚𝐫𝐢𝐚𝐛𝐥𝐞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𝐜𝐨𝐬𝐭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num>
                      <m:den>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𝐒𝐞𝐥𝐥𝐢𝐧𝐠</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𝐩𝐫𝐢𝐜𝐞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den>
                    </m:f>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𝟏𝟎𝟎</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CM%    =  </a:t>
                </a:r>
                <a14:m>
                  <m:oMath xmlns:m="http://schemas.openxmlformats.org/officeDocument/2006/math">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𝑼𝑺𝑷</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𝑼𝑽𝑪</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𝑼𝑺𝑷</m:t>
                        </m:r>
                      </m:den>
                    </m:f>
                  </m:oMath>
                </a14:m>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 Break-even point sales in units = </a:t>
                </a:r>
                <a14:m>
                  <m:oMath xmlns:m="http://schemas.openxmlformats.org/officeDocument/2006/math">
                    <m:f>
                      <m:fPr>
                        <m:ctrlP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𝐅𝐢𝐱𝐞𝐝</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𝐂𝐨𝐬𝐭</m:t>
                        </m:r>
                      </m:num>
                      <m:den>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𝐒𝐞𝐥𝐥𝐢𝐧𝐠</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𝐩𝐫𝐢𝐜𝐞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𝐕𝐚𝐫𝐢𝐚𝐛𝐥𝐞</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𝐜𝐨𝐬𝐭</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𝐩𝐞𝐫</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𝐮𝐧𝐢𝐭</m:t>
                        </m:r>
                      </m:den>
                    </m:f>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14:m>
                  <m:oMath xmlns:m="http://schemas.openxmlformats.org/officeDocument/2006/math">
                    <m:f>
                      <m:fPr>
                        <m:type m:val="skw"/>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𝑼𝒏𝒊𝒕</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𝑭𝑪</m:t>
                        </m:r>
                      </m:num>
                      <m:den>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𝑼𝑺𝑷</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𝑼𝑽𝑪</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66700" rtl="1"/>
                <a:endParaRPr lang="en-US" sz="32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262496" y="1733082"/>
                <a:ext cx="9613408" cy="4557185"/>
              </a:xfrm>
              <a:prstGeom prst="roundRect">
                <a:avLst>
                  <a:gd name="adj" fmla="val 1416"/>
                </a:avLst>
              </a:prstGeom>
              <a:blipFill>
                <a:blip r:embed="rId2"/>
                <a:stretch>
                  <a:fillRect l="-444" t="-267"/>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42364290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animEffect transition="in" filter="fade">
                                      <p:cBhvr>
                                        <p:cTn id="19" dur="1000"/>
                                        <p:tgtEl>
                                          <p:spTgt spid="20">
                                            <p:txEl>
                                              <p:pRg st="2" end="2"/>
                                            </p:txEl>
                                          </p:spTgt>
                                        </p:tgtEl>
                                      </p:cBhvr>
                                    </p:animEffect>
                                    <p:anim calcmode="lin" valueType="num">
                                      <p:cBhvr>
                                        <p:cTn id="20"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3" end="3"/>
                                            </p:txEl>
                                          </p:spTgt>
                                        </p:tgtEl>
                                        <p:attrNameLst>
                                          <p:attrName>style.visibility</p:attrName>
                                        </p:attrNameLst>
                                      </p:cBhvr>
                                      <p:to>
                                        <p:strVal val="visible"/>
                                      </p:to>
                                    </p:set>
                                    <p:animEffect transition="in" filter="fade">
                                      <p:cBhvr>
                                        <p:cTn id="24" dur="1000"/>
                                        <p:tgtEl>
                                          <p:spTgt spid="20">
                                            <p:txEl>
                                              <p:pRg st="3" end="3"/>
                                            </p:txEl>
                                          </p:spTgt>
                                        </p:tgtEl>
                                      </p:cBhvr>
                                    </p:animEffect>
                                    <p:anim calcmode="lin" valueType="num">
                                      <p:cBhvr>
                                        <p:cTn id="2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4" end="4"/>
                                            </p:txEl>
                                          </p:spTgt>
                                        </p:tgtEl>
                                        <p:attrNameLst>
                                          <p:attrName>style.visibility</p:attrName>
                                        </p:attrNameLst>
                                      </p:cBhvr>
                                      <p:to>
                                        <p:strVal val="visible"/>
                                      </p:to>
                                    </p:set>
                                    <p:animEffect transition="in" filter="fade">
                                      <p:cBhvr>
                                        <p:cTn id="29" dur="1000"/>
                                        <p:tgtEl>
                                          <p:spTgt spid="20">
                                            <p:txEl>
                                              <p:pRg st="4" end="4"/>
                                            </p:txEl>
                                          </p:spTgt>
                                        </p:tgtEl>
                                      </p:cBhvr>
                                    </p:animEffect>
                                    <p:anim calcmode="lin" valueType="num">
                                      <p:cBhvr>
                                        <p:cTn id="30"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0">
                                            <p:txEl>
                                              <p:pRg st="5" end="5"/>
                                            </p:txEl>
                                          </p:spTgt>
                                        </p:tgtEl>
                                        <p:attrNameLst>
                                          <p:attrName>style.visibility</p:attrName>
                                        </p:attrNameLst>
                                      </p:cBhvr>
                                      <p:to>
                                        <p:strVal val="visible"/>
                                      </p:to>
                                    </p:set>
                                    <p:animEffect transition="in" filter="fade">
                                      <p:cBhvr>
                                        <p:cTn id="36" dur="1000"/>
                                        <p:tgtEl>
                                          <p:spTgt spid="20">
                                            <p:txEl>
                                              <p:pRg st="5" end="5"/>
                                            </p:txEl>
                                          </p:spTgt>
                                        </p:tgtEl>
                                      </p:cBhvr>
                                    </p:animEffect>
                                    <p:anim calcmode="lin" valueType="num">
                                      <p:cBhvr>
                                        <p:cTn id="37"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xEl>
                                              <p:pRg st="6" end="6"/>
                                            </p:txEl>
                                          </p:spTgt>
                                        </p:tgtEl>
                                        <p:attrNameLst>
                                          <p:attrName>style.visibility</p:attrName>
                                        </p:attrNameLst>
                                      </p:cBhvr>
                                      <p:to>
                                        <p:strVal val="visible"/>
                                      </p:to>
                                    </p:set>
                                    <p:animEffect transition="in" filter="fade">
                                      <p:cBhvr>
                                        <p:cTn id="41" dur="1000"/>
                                        <p:tgtEl>
                                          <p:spTgt spid="20">
                                            <p:txEl>
                                              <p:pRg st="6" end="6"/>
                                            </p:txEl>
                                          </p:spTgt>
                                        </p:tgtEl>
                                      </p:cBhvr>
                                    </p:animEffect>
                                    <p:anim calcmode="lin" valueType="num">
                                      <p:cBhvr>
                                        <p:cTn id="42"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0">
                                            <p:txEl>
                                              <p:pRg st="7" end="7"/>
                                            </p:txEl>
                                          </p:spTgt>
                                        </p:tgtEl>
                                        <p:attrNameLst>
                                          <p:attrName>style.visibility</p:attrName>
                                        </p:attrNameLst>
                                      </p:cBhvr>
                                      <p:to>
                                        <p:strVal val="visible"/>
                                      </p:to>
                                    </p:set>
                                    <p:animEffect transition="in" filter="fade">
                                      <p:cBhvr>
                                        <p:cTn id="46" dur="1000"/>
                                        <p:tgtEl>
                                          <p:spTgt spid="20">
                                            <p:txEl>
                                              <p:pRg st="7" end="7"/>
                                            </p:txEl>
                                          </p:spTgt>
                                        </p:tgtEl>
                                      </p:cBhvr>
                                    </p:animEffect>
                                    <p:anim calcmode="lin" valueType="num">
                                      <p:cBhvr>
                                        <p:cTn id="47"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457200" marR="0" algn="ctr"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 Break-even point sales in BD = </a:t>
                </a:r>
                <a14:m>
                  <m:oMath xmlns:m="http://schemas.openxmlformats.org/officeDocument/2006/math">
                    <m:f>
                      <m:fPr>
                        <m:ctrlP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𝐅𝐢𝐱𝐞𝐝</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𝐂𝐨𝐬𝐭</m:t>
                        </m:r>
                      </m:num>
                      <m:den>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𝐂𝐨𝐧𝐭𝐫𝐢𝐛𝐮𝐭𝐢𝐨𝐧</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𝐌𝐚𝐫𝐠𝐢𝐧</m:t>
                        </m:r>
                        <m:r>
                          <a:rPr lang="en-US" sz="2000" b="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𝐏𝐞𝐫𝐜𝐞𝐧𝐭𝐚𝐠𝐞</m:t>
                        </m:r>
                      </m:den>
                    </m:f>
                    <m:r>
                      <a:rPr lang="en-US" sz="2000" b="1"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0">
                  <a:lnSpc>
                    <a:spcPct val="107000"/>
                  </a:lnSpc>
                  <a:spcBef>
                    <a:spcPts val="0"/>
                  </a:spcBef>
                  <a:spcAft>
                    <a:spcPts val="800"/>
                  </a:spcAft>
                </a:pPr>
                <a14:m>
                  <m:oMath xmlns:m="http://schemas.openxmlformats.org/officeDocument/2006/math">
                    <m:f>
                      <m:fPr>
                        <m:type m:val="skw"/>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𝒊𝒏</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𝑩𝑫</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 </a:t>
                </a:r>
                <a14:m>
                  <m:oMath xmlns:m="http://schemas.openxmlformats.org/officeDocument/2006/math">
                    <m:f>
                      <m:fPr>
                        <m:ctrlP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𝑭𝑪</m:t>
                        </m:r>
                      </m:num>
                      <m:den>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𝑪𝑴</m:t>
                        </m:r>
                        <m:r>
                          <a:rPr lang="en-US" sz="2000" b="1" i="1">
                            <a:solidFill>
                              <a:srgbClr val="002060"/>
                            </a:solidFill>
                            <a:effectLst/>
                            <a:latin typeface="Cambria Math" panose="02040503050406030204" pitchFamily="18" charset="0"/>
                            <a:ea typeface="Times New Roman" panose="02020603050405020304" pitchFamily="18" charset="0"/>
                            <a:cs typeface="Times New Roman" panose="02020603050405020304" pitchFamily="18" charset="0"/>
                          </a:rPr>
                          <m:t>%</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07000"/>
                  </a:lnSpc>
                  <a:spcBef>
                    <a:spcPts val="0"/>
                  </a:spcBef>
                  <a:spcAft>
                    <a:spcPts val="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2000" b="1"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OR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Break-even point in sales BD = Break-even point in sales units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Unit Selling Price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f>
                        <m:fPr>
                          <m:type m:val="skw"/>
                          <m:ctrlPr>
                            <a:rPr lang="en-US" sz="2000" b="1" i="1">
                              <a:solidFill>
                                <a:srgbClr val="002060"/>
                              </a:solidFill>
                              <a:effectLst/>
                              <a:latin typeface="Cambria Math" panose="02040503050406030204" pitchFamily="18"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𝑺𝒂𝒍𝒆𝒔</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𝒊𝒏</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𝑩𝑫</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𝑩𝑬𝑷</m:t>
                          </m:r>
                        </m:den>
                      </m:f>
                    </m:oMath>
                  </m:oMathPara>
                </a14:m>
                <a:endParaRPr lang="en-US" sz="20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2009321"/>
                <a:ext cx="9576425" cy="4163086"/>
              </a:xfrm>
              <a:prstGeom prst="roundRect">
                <a:avLst>
                  <a:gd name="adj" fmla="val 1416"/>
                </a:avLst>
              </a:prstGeom>
              <a:blipFill>
                <a:blip r:embed="rId2"/>
                <a:stretch>
                  <a:fillRect l="-446" b="-2343"/>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82957682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1000"/>
                                        <p:tgtEl>
                                          <p:spTgt spid="20">
                                            <p:txEl>
                                              <p:pRg st="3" end="3"/>
                                            </p:txEl>
                                          </p:spTgt>
                                        </p:tgtEl>
                                      </p:cBhvr>
                                    </p:animEffect>
                                    <p:anim calcmode="lin" valueType="num">
                                      <p:cBhvr>
                                        <p:cTn id="1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4" end="4"/>
                                            </p:txEl>
                                          </p:spTgt>
                                        </p:tgtEl>
                                        <p:attrNameLst>
                                          <p:attrName>style.visibility</p:attrName>
                                        </p:attrNameLst>
                                      </p:cBhvr>
                                      <p:to>
                                        <p:strVal val="visible"/>
                                      </p:to>
                                    </p:set>
                                    <p:animEffect transition="in" filter="fade">
                                      <p:cBhvr>
                                        <p:cTn id="22" dur="1000"/>
                                        <p:tgtEl>
                                          <p:spTgt spid="20">
                                            <p:txEl>
                                              <p:pRg st="4" end="4"/>
                                            </p:txEl>
                                          </p:spTgt>
                                        </p:tgtEl>
                                      </p:cBhvr>
                                    </p:animEffect>
                                    <p:anim calcmode="lin" valueType="num">
                                      <p:cBhvr>
                                        <p:cTn id="2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
                                            <p:txEl>
                                              <p:pRg st="5" end="5"/>
                                            </p:txEl>
                                          </p:spTgt>
                                        </p:tgtEl>
                                        <p:attrNameLst>
                                          <p:attrName>style.visibility</p:attrName>
                                        </p:attrNameLst>
                                      </p:cBhvr>
                                      <p:to>
                                        <p:strVal val="visible"/>
                                      </p:to>
                                    </p:set>
                                    <p:animEffect transition="in" filter="fade">
                                      <p:cBhvr>
                                        <p:cTn id="27" dur="1000"/>
                                        <p:tgtEl>
                                          <p:spTgt spid="20">
                                            <p:txEl>
                                              <p:pRg st="5" end="5"/>
                                            </p:txEl>
                                          </p:spTgt>
                                        </p:tgtEl>
                                      </p:cBhvr>
                                    </p:animEffect>
                                    <p:anim calcmode="lin" valueType="num">
                                      <p:cBhvr>
                                        <p:cTn id="28"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
                                            <p:txEl>
                                              <p:pRg st="6" end="6"/>
                                            </p:txEl>
                                          </p:spTgt>
                                        </p:tgtEl>
                                        <p:attrNameLst>
                                          <p:attrName>style.visibility</p:attrName>
                                        </p:attrNameLst>
                                      </p:cBhvr>
                                      <p:to>
                                        <p:strVal val="visible"/>
                                      </p:to>
                                    </p:set>
                                    <p:animEffect transition="in" filter="fade">
                                      <p:cBhvr>
                                        <p:cTn id="32" dur="1000"/>
                                        <p:tgtEl>
                                          <p:spTgt spid="20">
                                            <p:txEl>
                                              <p:pRg st="6" end="6"/>
                                            </p:txEl>
                                          </p:spTgt>
                                        </p:tgtEl>
                                      </p:cBhvr>
                                    </p:animEffect>
                                    <p:anim calcmode="lin" valueType="num">
                                      <p:cBhvr>
                                        <p:cTn id="33"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0"/>
            <a:ext cx="9576425" cy="4312101"/>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30000"/>
              </a:lnSpc>
            </a:pPr>
            <a:r>
              <a:rPr lang="en-US" b="1" u="sng" dirty="0">
                <a:solidFill>
                  <a:srgbClr val="002060"/>
                </a:solidFill>
              </a:rPr>
              <a:t>Example 4-2-1</a:t>
            </a:r>
          </a:p>
          <a:p>
            <a:pPr>
              <a:lnSpc>
                <a:spcPct val="130000"/>
              </a:lnSpc>
            </a:pPr>
            <a:r>
              <a:rPr lang="en-US" dirty="0">
                <a:solidFill>
                  <a:schemeClr val="tx1"/>
                </a:solidFill>
              </a:rPr>
              <a:t>ABC Company sold a computer at BD20 per unit and it had variable cost of</a:t>
            </a:r>
          </a:p>
          <a:p>
            <a:pPr>
              <a:lnSpc>
                <a:spcPct val="130000"/>
              </a:lnSpc>
            </a:pPr>
            <a:r>
              <a:rPr lang="en-US" dirty="0">
                <a:solidFill>
                  <a:schemeClr val="tx1"/>
                </a:solidFill>
              </a:rPr>
              <a:t>BD12 per unit. The total annual fixed cost is BD160,000.</a:t>
            </a:r>
          </a:p>
          <a:p>
            <a:pPr>
              <a:lnSpc>
                <a:spcPct val="130000"/>
              </a:lnSpc>
            </a:pPr>
            <a:r>
              <a:rPr lang="en-US" b="1" u="sng" dirty="0">
                <a:solidFill>
                  <a:srgbClr val="FF0000"/>
                </a:solidFill>
              </a:rPr>
              <a:t>Required</a:t>
            </a:r>
            <a:r>
              <a:rPr lang="en-US" b="1" dirty="0">
                <a:solidFill>
                  <a:srgbClr val="FF0000"/>
                </a:solidFill>
              </a:rPr>
              <a:t>:</a:t>
            </a:r>
          </a:p>
          <a:p>
            <a:pPr lvl="0">
              <a:lnSpc>
                <a:spcPct val="130000"/>
              </a:lnSpc>
            </a:pPr>
            <a:r>
              <a:rPr lang="en-US" dirty="0">
                <a:solidFill>
                  <a:schemeClr val="tx1"/>
                </a:solidFill>
              </a:rPr>
              <a:t>Calculate contribution margin per unit. </a:t>
            </a:r>
          </a:p>
          <a:p>
            <a:pPr lvl="0">
              <a:lnSpc>
                <a:spcPct val="130000"/>
              </a:lnSpc>
            </a:pPr>
            <a:r>
              <a:rPr lang="en-US" dirty="0">
                <a:solidFill>
                  <a:schemeClr val="tx1"/>
                </a:solidFill>
              </a:rPr>
              <a:t>Calculate contribution margin percentage.</a:t>
            </a:r>
          </a:p>
          <a:p>
            <a:pPr lvl="0">
              <a:lnSpc>
                <a:spcPct val="130000"/>
              </a:lnSpc>
            </a:pPr>
            <a:r>
              <a:rPr lang="en-US" dirty="0">
                <a:solidFill>
                  <a:schemeClr val="tx1"/>
                </a:solidFill>
              </a:rPr>
              <a:t>Calculate break-even point sales in units.</a:t>
            </a:r>
          </a:p>
          <a:p>
            <a:pPr lvl="0">
              <a:lnSpc>
                <a:spcPct val="130000"/>
              </a:lnSpc>
            </a:pPr>
            <a:r>
              <a:rPr lang="en-US" dirty="0">
                <a:solidFill>
                  <a:schemeClr val="tx1"/>
                </a:solidFill>
              </a:rPr>
              <a:t>Calculate break-even point sales revenue in BD.</a:t>
            </a:r>
          </a:p>
          <a:p>
            <a:pPr marL="0" marR="0" algn="l" rtl="0">
              <a:lnSpc>
                <a:spcPct val="107000"/>
              </a:lnSpc>
              <a:spcBef>
                <a:spcPts val="0"/>
              </a:spcBef>
              <a:spcAft>
                <a:spcPts val="0"/>
              </a:spcAft>
              <a:tabLst>
                <a:tab pos="849630" algn="l"/>
                <a:tab pos="1140460" algn="l"/>
              </a:tabLst>
            </a:pPr>
            <a:r>
              <a:rPr lang="ar-BH" dirty="0"/>
              <a:t> </a:t>
            </a:r>
            <a:r>
              <a:rPr lang="en-US" sz="1800" b="1" u="sng"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Answer: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Unit Contribution Margin = Selling price per unit - Variable cost per unit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0"/>
              </a:spcAft>
            </a:pPr>
            <a:r>
              <a:rPr lang="en-US" sz="1800" b="1" dirty="0">
                <a:solidFill>
                  <a:srgbClr val="833C0B"/>
                </a:solidFill>
                <a:effectLst/>
                <a:latin typeface="Times New Roman" panose="02020603050405020304" pitchFamily="18" charset="0"/>
                <a:ea typeface="Calibri" panose="020F0502020204030204" pitchFamily="34" charset="0"/>
                <a:cs typeface="Arial" panose="020B0604020202020204" pitchFamily="34" charset="0"/>
              </a:rPr>
              <a:t>UCM               =          USP                    -       UVC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20 – 12 = BD8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rtl="1">
              <a:lnSpc>
                <a:spcPct val="107000"/>
              </a:lnSpc>
              <a:spcBef>
                <a:spcPts val="0"/>
              </a:spcBef>
              <a:spcAft>
                <a:spcPts val="800"/>
              </a:spcAft>
            </a:pPr>
            <a:endParaRPr lang="en-US" dirty="0"/>
          </a:p>
          <a:p>
            <a:pPr>
              <a:lnSpc>
                <a:spcPct val="130000"/>
              </a:lnSpc>
            </a:pPr>
            <a:r>
              <a:rPr lang="en-US" sz="2000" dirty="0"/>
              <a:t>  </a:t>
            </a:r>
            <a:endParaRPr lang="en-US" sz="2000" dirty="0">
              <a:solidFill>
                <a:schemeClr val="tx1"/>
              </a:solidFill>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4" name="Group 3">
            <a:extLst>
              <a:ext uri="{FF2B5EF4-FFF2-40B4-BE49-F238E27FC236}">
                <a16:creationId xmlns:a16="http://schemas.microsoft.com/office/drawing/2014/main" id="{ABE6CB65-E54E-4C66-649E-74F900A0A346}"/>
              </a:ext>
            </a:extLst>
          </p:cNvPr>
          <p:cNvGrpSpPr/>
          <p:nvPr/>
        </p:nvGrpSpPr>
        <p:grpSpPr>
          <a:xfrm>
            <a:off x="0" y="6502121"/>
            <a:ext cx="12192000" cy="381000"/>
            <a:chOff x="0" y="6502121"/>
            <a:chExt cx="12192000" cy="381000"/>
          </a:xfrm>
        </p:grpSpPr>
        <p:sp>
          <p:nvSpPr>
            <p:cNvPr id="5" name="TextBox 4">
              <a:extLst>
                <a:ext uri="{FF2B5EF4-FFF2-40B4-BE49-F238E27FC236}">
                  <a16:creationId xmlns:a16="http://schemas.microsoft.com/office/drawing/2014/main" id="{BE06EC16-2651-1343-AD00-E2A738553B29}"/>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6" name="Group 5">
              <a:extLst>
                <a:ext uri="{FF2B5EF4-FFF2-40B4-BE49-F238E27FC236}">
                  <a16:creationId xmlns:a16="http://schemas.microsoft.com/office/drawing/2014/main" id="{00FD928A-5EF3-1CB1-59EF-9E360B843C7B}"/>
                </a:ext>
              </a:extLst>
            </p:cNvPr>
            <p:cNvGrpSpPr/>
            <p:nvPr/>
          </p:nvGrpSpPr>
          <p:grpSpPr>
            <a:xfrm>
              <a:off x="0" y="6502121"/>
              <a:ext cx="12192000" cy="381000"/>
              <a:chOff x="0" y="6502121"/>
              <a:chExt cx="12192000" cy="381000"/>
            </a:xfrm>
          </p:grpSpPr>
          <p:cxnSp>
            <p:nvCxnSpPr>
              <p:cNvPr id="7" name="Straight Connector 6">
                <a:extLst>
                  <a:ext uri="{FF2B5EF4-FFF2-40B4-BE49-F238E27FC236}">
                    <a16:creationId xmlns:a16="http://schemas.microsoft.com/office/drawing/2014/main" id="{5E4E298E-6588-DCC0-BE7B-FADC7A28F5DC}"/>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CA781625-6BE5-B855-AA64-755FF5C4FCB9}"/>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90837359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
                                            <p:txEl>
                                              <p:pRg st="8" end="8"/>
                                            </p:txEl>
                                          </p:spTgt>
                                        </p:tgtEl>
                                        <p:attrNameLst>
                                          <p:attrName>style.visibility</p:attrName>
                                        </p:attrNameLst>
                                      </p:cBhvr>
                                      <p:to>
                                        <p:strVal val="visible"/>
                                      </p:to>
                                    </p:set>
                                    <p:anim calcmode="lin" valueType="num">
                                      <p:cBhvr>
                                        <p:cTn id="7" dur="500" fill="hold"/>
                                        <p:tgtEl>
                                          <p:spTgt spid="20">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20">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20">
                                            <p:txEl>
                                              <p:pRg st="8" end="8"/>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0">
                                            <p:txEl>
                                              <p:pRg st="9" end="9"/>
                                            </p:txEl>
                                          </p:spTgt>
                                        </p:tgtEl>
                                        <p:attrNameLst>
                                          <p:attrName>style.visibility</p:attrName>
                                        </p:attrNameLst>
                                      </p:cBhvr>
                                      <p:to>
                                        <p:strVal val="visible"/>
                                      </p:to>
                                    </p:set>
                                    <p:anim calcmode="lin" valueType="num">
                                      <p:cBhvr>
                                        <p:cTn id="12" dur="500" fill="hold"/>
                                        <p:tgtEl>
                                          <p:spTgt spid="20">
                                            <p:txEl>
                                              <p:pRg st="9" end="9"/>
                                            </p:txEl>
                                          </p:spTgt>
                                        </p:tgtEl>
                                        <p:attrNameLst>
                                          <p:attrName>ppt_w</p:attrName>
                                        </p:attrNameLst>
                                      </p:cBhvr>
                                      <p:tavLst>
                                        <p:tav tm="0">
                                          <p:val>
                                            <p:fltVal val="0"/>
                                          </p:val>
                                        </p:tav>
                                        <p:tav tm="100000">
                                          <p:val>
                                            <p:strVal val="#ppt_w"/>
                                          </p:val>
                                        </p:tav>
                                      </p:tavLst>
                                    </p:anim>
                                    <p:anim calcmode="lin" valueType="num">
                                      <p:cBhvr>
                                        <p:cTn id="13" dur="500" fill="hold"/>
                                        <p:tgtEl>
                                          <p:spTgt spid="20">
                                            <p:txEl>
                                              <p:pRg st="9" end="9"/>
                                            </p:txEl>
                                          </p:spTgt>
                                        </p:tgtEl>
                                        <p:attrNameLst>
                                          <p:attrName>ppt_h</p:attrName>
                                        </p:attrNameLst>
                                      </p:cBhvr>
                                      <p:tavLst>
                                        <p:tav tm="0">
                                          <p:val>
                                            <p:fltVal val="0"/>
                                          </p:val>
                                        </p:tav>
                                        <p:tav tm="100000">
                                          <p:val>
                                            <p:strVal val="#ppt_h"/>
                                          </p:val>
                                        </p:tav>
                                      </p:tavLst>
                                    </p:anim>
                                    <p:animEffect transition="in" filter="fade">
                                      <p:cBhvr>
                                        <p:cTn id="14" dur="500"/>
                                        <p:tgtEl>
                                          <p:spTgt spid="20">
                                            <p:txEl>
                                              <p:pRg st="9" end="9"/>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xEl>
                                              <p:pRg st="10" end="10"/>
                                            </p:txEl>
                                          </p:spTgt>
                                        </p:tgtEl>
                                        <p:attrNameLst>
                                          <p:attrName>style.visibility</p:attrName>
                                        </p:attrNameLst>
                                      </p:cBhvr>
                                      <p:to>
                                        <p:strVal val="visible"/>
                                      </p:to>
                                    </p:set>
                                    <p:anim calcmode="lin" valueType="num">
                                      <p:cBhvr>
                                        <p:cTn id="17" dur="500" fill="hold"/>
                                        <p:tgtEl>
                                          <p:spTgt spid="20">
                                            <p:txEl>
                                              <p:pRg st="10" end="10"/>
                                            </p:txEl>
                                          </p:spTgt>
                                        </p:tgtEl>
                                        <p:attrNameLst>
                                          <p:attrName>ppt_w</p:attrName>
                                        </p:attrNameLst>
                                      </p:cBhvr>
                                      <p:tavLst>
                                        <p:tav tm="0">
                                          <p:val>
                                            <p:fltVal val="0"/>
                                          </p:val>
                                        </p:tav>
                                        <p:tav tm="100000">
                                          <p:val>
                                            <p:strVal val="#ppt_w"/>
                                          </p:val>
                                        </p:tav>
                                      </p:tavLst>
                                    </p:anim>
                                    <p:anim calcmode="lin" valueType="num">
                                      <p:cBhvr>
                                        <p:cTn id="18" dur="500" fill="hold"/>
                                        <p:tgtEl>
                                          <p:spTgt spid="20">
                                            <p:txEl>
                                              <p:pRg st="10" end="10"/>
                                            </p:txEl>
                                          </p:spTgt>
                                        </p:tgtEl>
                                        <p:attrNameLst>
                                          <p:attrName>ppt_h</p:attrName>
                                        </p:attrNameLst>
                                      </p:cBhvr>
                                      <p:tavLst>
                                        <p:tav tm="0">
                                          <p:val>
                                            <p:fltVal val="0"/>
                                          </p:val>
                                        </p:tav>
                                        <p:tav tm="100000">
                                          <p:val>
                                            <p:strVal val="#ppt_h"/>
                                          </p:val>
                                        </p:tav>
                                      </p:tavLst>
                                    </p:anim>
                                    <p:animEffect transition="in" filter="fade">
                                      <p:cBhvr>
                                        <p:cTn id="19" dur="500"/>
                                        <p:tgtEl>
                                          <p:spTgt spid="20">
                                            <p:txEl>
                                              <p:pRg st="10" end="10"/>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0">
                                            <p:txEl>
                                              <p:pRg st="11" end="11"/>
                                            </p:txEl>
                                          </p:spTgt>
                                        </p:tgtEl>
                                        <p:attrNameLst>
                                          <p:attrName>style.visibility</p:attrName>
                                        </p:attrNameLst>
                                      </p:cBhvr>
                                      <p:to>
                                        <p:strVal val="visible"/>
                                      </p:to>
                                    </p:set>
                                    <p:anim calcmode="lin" valueType="num">
                                      <p:cBhvr>
                                        <p:cTn id="22" dur="500" fill="hold"/>
                                        <p:tgtEl>
                                          <p:spTgt spid="20">
                                            <p:txEl>
                                              <p:pRg st="11" end="11"/>
                                            </p:txEl>
                                          </p:spTgt>
                                        </p:tgtEl>
                                        <p:attrNameLst>
                                          <p:attrName>ppt_w</p:attrName>
                                        </p:attrNameLst>
                                      </p:cBhvr>
                                      <p:tavLst>
                                        <p:tav tm="0">
                                          <p:val>
                                            <p:fltVal val="0"/>
                                          </p:val>
                                        </p:tav>
                                        <p:tav tm="100000">
                                          <p:val>
                                            <p:strVal val="#ppt_w"/>
                                          </p:val>
                                        </p:tav>
                                      </p:tavLst>
                                    </p:anim>
                                    <p:anim calcmode="lin" valueType="num">
                                      <p:cBhvr>
                                        <p:cTn id="23" dur="500" fill="hold"/>
                                        <p:tgtEl>
                                          <p:spTgt spid="20">
                                            <p:txEl>
                                              <p:pRg st="11" end="11"/>
                                            </p:txEl>
                                          </p:spTgt>
                                        </p:tgtEl>
                                        <p:attrNameLst>
                                          <p:attrName>ppt_h</p:attrName>
                                        </p:attrNameLst>
                                      </p:cBhvr>
                                      <p:tavLst>
                                        <p:tav tm="0">
                                          <p:val>
                                            <p:fltVal val="0"/>
                                          </p:val>
                                        </p:tav>
                                        <p:tav tm="100000">
                                          <p:val>
                                            <p:strVal val="#ppt_h"/>
                                          </p:val>
                                        </p:tav>
                                      </p:tavLst>
                                    </p:anim>
                                    <p:animEffect transition="in" filter="fade">
                                      <p:cBhvr>
                                        <p:cTn id="24" dur="500"/>
                                        <p:tgtEl>
                                          <p:spTgt spid="2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457200" marR="0" algn="ctr" rtl="1">
                  <a:lnSpc>
                    <a:spcPct val="107000"/>
                  </a:lnSpc>
                  <a:spcBef>
                    <a:spcPts val="0"/>
                  </a:spcBef>
                  <a:spcAft>
                    <a:spcPts val="800"/>
                  </a:spcAft>
                </a:pPr>
                <a:endParaRPr lang="en-US" dirty="0"/>
              </a:p>
              <a:p>
                <a:pPr>
                  <a:lnSpc>
                    <a:spcPct val="130000"/>
                  </a:lnSpc>
                </a:pPr>
                <a:r>
                  <a:rPr lang="en-US" sz="2000" b="1" dirty="0">
                    <a:solidFill>
                      <a:schemeClr val="tx1"/>
                    </a:solidFill>
                  </a:rPr>
                  <a:t>2- Contribution Margin Percentage = </a:t>
                </a:r>
                <a14:m>
                  <m:oMath xmlns:m="http://schemas.openxmlformats.org/officeDocument/2006/math">
                    <m:f>
                      <m:fPr>
                        <m:ctrlPr>
                          <a:rPr lang="en-US" sz="2000" b="1" i="1">
                            <a:solidFill>
                              <a:schemeClr val="tx1"/>
                            </a:solidFill>
                            <a:latin typeface="Cambria Math" panose="02040503050406030204" pitchFamily="18" charset="0"/>
                          </a:rPr>
                        </m:ctrlPr>
                      </m:fPr>
                      <m:num>
                        <m:r>
                          <a:rPr lang="en-US" sz="2000" b="1" i="1">
                            <a:solidFill>
                              <a:schemeClr val="tx1"/>
                            </a:solidFill>
                            <a:latin typeface="Cambria Math" panose="02040503050406030204" pitchFamily="18" charset="0"/>
                          </a:rPr>
                          <m:t>𝐒𝐞𝐥𝐥𝐢𝐧𝐠</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𝐩𝐫𝐢𝐜𝐞</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𝐩𝐞𝐫</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𝐮𝐧𝐢𝐭</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𝐕𝐚𝐫𝐢𝐚𝐛𝐥𝐞</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𝐜𝐨𝐬𝐭</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𝐩𝐞𝐫</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𝐮𝐧𝐢𝐭</m:t>
                        </m:r>
                      </m:num>
                      <m:den>
                        <m:r>
                          <a:rPr lang="en-US" sz="2000" b="1" i="1">
                            <a:solidFill>
                              <a:schemeClr val="tx1"/>
                            </a:solidFill>
                            <a:latin typeface="Cambria Math" panose="02040503050406030204" pitchFamily="18" charset="0"/>
                          </a:rPr>
                          <m:t>𝐒𝐞𝐥𝐥𝐢𝐧𝐠</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𝐩𝐫𝐢𝐜𝐞</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𝐩𝐞𝐫</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𝐮𝐧𝐢𝐭</m:t>
                        </m:r>
                        <m:r>
                          <a:rPr lang="en-US" sz="2000" b="1">
                            <a:solidFill>
                              <a:schemeClr val="tx1"/>
                            </a:solidFill>
                            <a:latin typeface="Cambria Math" panose="02040503050406030204" pitchFamily="18" charset="0"/>
                          </a:rPr>
                          <m:t> </m:t>
                        </m:r>
                      </m:den>
                    </m:f>
                    <m:r>
                      <a:rPr lang="en-US" sz="2000" b="1" i="1">
                        <a:solidFill>
                          <a:schemeClr val="tx1"/>
                        </a:solidFill>
                        <a:latin typeface="Cambria Math" panose="02040503050406030204" pitchFamily="18" charset="0"/>
                      </a:rPr>
                      <m:t>×</m:t>
                    </m:r>
                    <m:r>
                      <a:rPr lang="en-US" sz="2000" b="1" i="1">
                        <a:solidFill>
                          <a:schemeClr val="tx1"/>
                        </a:solidFill>
                        <a:latin typeface="Cambria Math" panose="02040503050406030204" pitchFamily="18" charset="0"/>
                      </a:rPr>
                      <m:t>𝟏𝟎𝟎</m:t>
                    </m:r>
                  </m:oMath>
                </a14:m>
                <a:endParaRPr lang="en-US" sz="2000" dirty="0">
                  <a:solidFill>
                    <a:schemeClr val="tx1"/>
                  </a:solidFill>
                </a:endParaRPr>
              </a:p>
              <a:p>
                <a:pPr algn="ctr" rtl="1">
                  <a:lnSpc>
                    <a:spcPct val="130000"/>
                  </a:lnSpc>
                </a:pPr>
                <a:r>
                  <a:rPr lang="en-US" sz="2000" b="1" dirty="0">
                    <a:solidFill>
                      <a:srgbClr val="002060"/>
                    </a:solidFill>
                  </a:rPr>
                  <a:t>CM%                       =  </a:t>
                </a: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𝑼𝑺𝑷</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𝑼𝑽𝑪</m:t>
                        </m:r>
                      </m:num>
                      <m:den>
                        <m:r>
                          <a:rPr lang="en-US" sz="2000" b="1" i="1">
                            <a:solidFill>
                              <a:srgbClr val="002060"/>
                            </a:solidFill>
                            <a:latin typeface="Cambria Math" panose="02040503050406030204" pitchFamily="18" charset="0"/>
                          </a:rPr>
                          <m:t>𝑼𝑺𝑷</m:t>
                        </m:r>
                      </m:den>
                    </m:f>
                  </m:oMath>
                </a14:m>
                <a:r>
                  <a:rPr lang="en-US" sz="2000" b="1" dirty="0">
                    <a:solidFill>
                      <a:srgbClr val="002060"/>
                    </a:solidFill>
                  </a:rPr>
                  <a:t> ×100</a:t>
                </a:r>
                <a:endParaRPr lang="en-US" sz="2000" dirty="0">
                  <a:solidFill>
                    <a:srgbClr val="002060"/>
                  </a:solidFill>
                </a:endParaRPr>
              </a:p>
              <a:p>
                <a:pPr algn="ctr" rtl="1">
                  <a:lnSpc>
                    <a:spcPct val="130000"/>
                  </a:lnSpc>
                </a:pPr>
                <a:r>
                  <a:rPr lang="en-US" sz="2000" b="1" dirty="0">
                    <a:solidFill>
                      <a:srgbClr val="002060"/>
                    </a:solidFill>
                  </a:rPr>
                  <a:t>= </a:t>
                </a: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𝟐𝟎</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𝟏𝟐</m:t>
                        </m:r>
                      </m:num>
                      <m:den>
                        <m:r>
                          <a:rPr lang="en-US" sz="2000" b="1" i="1">
                            <a:solidFill>
                              <a:srgbClr val="002060"/>
                            </a:solidFill>
                            <a:latin typeface="Cambria Math" panose="02040503050406030204" pitchFamily="18" charset="0"/>
                          </a:rPr>
                          <m:t>𝟐𝟎</m:t>
                        </m:r>
                      </m:den>
                    </m:f>
                  </m:oMath>
                </a14:m>
                <a:r>
                  <a:rPr lang="en-US" sz="2000" b="1" dirty="0">
                    <a:solidFill>
                      <a:srgbClr val="002060"/>
                    </a:solidFill>
                  </a:rPr>
                  <a:t> ×100 = 40%</a:t>
                </a:r>
                <a:endParaRPr lang="en-US" sz="2000" dirty="0">
                  <a:solidFill>
                    <a:srgbClr val="002060"/>
                  </a:solidFill>
                </a:endParaRPr>
              </a:p>
              <a:p>
                <a:pPr>
                  <a:lnSpc>
                    <a:spcPct val="130000"/>
                  </a:lnSpc>
                </a:pPr>
                <a:r>
                  <a:rPr lang="en-US" sz="2000" b="1" dirty="0">
                    <a:solidFill>
                      <a:schemeClr val="tx1"/>
                    </a:solidFill>
                  </a:rPr>
                  <a:t>3- Break-even point sales in units = </a:t>
                </a:r>
                <a14:m>
                  <m:oMath xmlns:m="http://schemas.openxmlformats.org/officeDocument/2006/math">
                    <m:f>
                      <m:fPr>
                        <m:ctrlPr>
                          <a:rPr lang="en-US" sz="2000" b="1" i="1">
                            <a:solidFill>
                              <a:schemeClr val="tx1"/>
                            </a:solidFill>
                            <a:latin typeface="Cambria Math" panose="02040503050406030204" pitchFamily="18" charset="0"/>
                          </a:rPr>
                        </m:ctrlPr>
                      </m:fPr>
                      <m:num>
                        <m:r>
                          <a:rPr lang="en-US" sz="2000" b="1" i="1">
                            <a:solidFill>
                              <a:schemeClr val="tx1"/>
                            </a:solidFill>
                            <a:latin typeface="Cambria Math" panose="02040503050406030204" pitchFamily="18" charset="0"/>
                          </a:rPr>
                          <m:t>𝐅𝐢𝐱𝐞𝐝</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𝐂𝐨𝐬𝐭</m:t>
                        </m:r>
                      </m:num>
                      <m:den>
                        <m:r>
                          <a:rPr lang="en-US" sz="2000" b="1" i="1">
                            <a:solidFill>
                              <a:schemeClr val="tx1"/>
                            </a:solidFill>
                            <a:latin typeface="Cambria Math" panose="02040503050406030204" pitchFamily="18" charset="0"/>
                          </a:rPr>
                          <m:t>𝐒𝐞𝐥𝐥𝐢𝐧𝐠</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𝐩𝐫𝐢𝐜𝐞</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𝐩𝐞𝐫</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𝐮𝐧𝐢𝐭</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𝐕𝐚𝐫𝐢𝐚𝐛𝐥𝐞</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𝐜𝐨𝐬𝐭</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𝐩𝐞𝐫</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𝐮𝐧𝐢𝐭</m:t>
                        </m:r>
                      </m:den>
                    </m:f>
                    <m:r>
                      <a:rPr lang="en-US" sz="2000" b="1" i="1">
                        <a:solidFill>
                          <a:schemeClr val="tx1"/>
                        </a:solidFill>
                        <a:latin typeface="Cambria Math" panose="02040503050406030204" pitchFamily="18" charset="0"/>
                      </a:rPr>
                      <m:t> </m:t>
                    </m:r>
                  </m:oMath>
                </a14:m>
                <a:endParaRPr lang="en-US" sz="2000" dirty="0">
                  <a:solidFill>
                    <a:schemeClr val="tx1"/>
                  </a:solidFill>
                </a:endParaRPr>
              </a:p>
              <a:p>
                <a:pPr algn="ctr" rtl="1">
                  <a:lnSpc>
                    <a:spcPct val="130000"/>
                  </a:lnSpc>
                </a:pPr>
                <a14:m>
                  <m:oMath xmlns:m="http://schemas.openxmlformats.org/officeDocument/2006/math">
                    <m:f>
                      <m:fPr>
                        <m:type m:val="skw"/>
                        <m:ctrlPr>
                          <a:rPr lang="en-US" sz="2000" b="1" i="1" smtClean="0">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𝑼𝒏𝒊𝒕</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𝑺𝒂𝒍𝒆𝒔</m:t>
                        </m:r>
                        <m:r>
                          <a:rPr lang="en-US" sz="2000" b="1" i="1">
                            <a:solidFill>
                              <a:srgbClr val="002060"/>
                            </a:solidFill>
                            <a:latin typeface="Cambria Math" panose="02040503050406030204" pitchFamily="18" charset="0"/>
                          </a:rPr>
                          <m:t> </m:t>
                        </m:r>
                      </m:num>
                      <m:den>
                        <m:r>
                          <a:rPr lang="en-US" sz="2000" b="1" i="1">
                            <a:solidFill>
                              <a:srgbClr val="002060"/>
                            </a:solidFill>
                            <a:latin typeface="Cambria Math" panose="02040503050406030204" pitchFamily="18" charset="0"/>
                          </a:rPr>
                          <m:t>𝑩𝑬𝑷</m:t>
                        </m:r>
                      </m:den>
                    </m:f>
                  </m:oMath>
                </a14:m>
                <a:r>
                  <a:rPr lang="en-US" sz="2000" b="1" dirty="0">
                    <a:solidFill>
                      <a:srgbClr val="002060"/>
                    </a:solidFill>
                  </a:rPr>
                  <a:t>   = </a:t>
                </a: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𝑭𝑪</m:t>
                        </m:r>
                      </m:num>
                      <m:den>
                        <m:r>
                          <a:rPr lang="en-US" sz="2000" b="1" i="1">
                            <a:solidFill>
                              <a:srgbClr val="002060"/>
                            </a:solidFill>
                            <a:latin typeface="Cambria Math" panose="02040503050406030204" pitchFamily="18" charset="0"/>
                          </a:rPr>
                          <m:t>𝑼𝑺𝑷</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𝑼𝑽𝑪</m:t>
                        </m:r>
                      </m:den>
                    </m:f>
                  </m:oMath>
                </a14:m>
                <a:endParaRPr lang="en-US" sz="2000" dirty="0">
                  <a:solidFill>
                    <a:srgbClr val="002060"/>
                  </a:solidFill>
                </a:endParaRPr>
              </a:p>
              <a:p>
                <a:pPr algn="ctr" rtl="1">
                  <a:lnSpc>
                    <a:spcPct val="130000"/>
                  </a:lnSpc>
                </a:pPr>
                <a:r>
                  <a:rPr lang="en-US" sz="2000" b="1" dirty="0">
                    <a:solidFill>
                      <a:srgbClr val="002060"/>
                    </a:solidFill>
                  </a:rPr>
                  <a:t>= </a:t>
                </a: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𝟏𝟔𝟎</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𝟎𝟎𝟎</m:t>
                        </m:r>
                      </m:num>
                      <m:den>
                        <m:r>
                          <a:rPr lang="en-US" sz="2000" b="1" i="1">
                            <a:solidFill>
                              <a:srgbClr val="002060"/>
                            </a:solidFill>
                            <a:latin typeface="Cambria Math" panose="02040503050406030204" pitchFamily="18" charset="0"/>
                          </a:rPr>
                          <m:t>𝟐𝟎</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𝟏𝟐</m:t>
                        </m:r>
                      </m:den>
                    </m:f>
                  </m:oMath>
                </a14:m>
                <a:r>
                  <a:rPr lang="en-US" sz="2000" b="1" dirty="0">
                    <a:solidFill>
                      <a:srgbClr val="002060"/>
                    </a:solidFill>
                  </a:rPr>
                  <a:t> = 20,000 Units</a:t>
                </a:r>
                <a:endParaRPr lang="en-US" sz="2000" dirty="0">
                  <a:solidFill>
                    <a:srgbClr val="002060"/>
                  </a:solidFill>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2009321"/>
                <a:ext cx="9576425" cy="4163086"/>
              </a:xfrm>
              <a:prstGeom prst="roundRect">
                <a:avLst>
                  <a:gd name="adj" fmla="val 1416"/>
                </a:avLst>
              </a:prstGeom>
              <a:blipFill>
                <a:blip r:embed="rId2"/>
                <a:stretch>
                  <a:fillRect l="-446"/>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69268420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16308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nSpc>
                    <a:spcPct val="130000"/>
                  </a:lnSpc>
                </a:pPr>
                <a:r>
                  <a:rPr lang="en-US" sz="2000" b="1" dirty="0">
                    <a:solidFill>
                      <a:schemeClr val="tx1"/>
                    </a:solidFill>
                  </a:rPr>
                  <a:t>4- Break-even point sales in BD = </a:t>
                </a:r>
                <a14:m>
                  <m:oMath xmlns:m="http://schemas.openxmlformats.org/officeDocument/2006/math">
                    <m:f>
                      <m:fPr>
                        <m:ctrlPr>
                          <a:rPr lang="en-US" sz="2000" b="1" i="1">
                            <a:solidFill>
                              <a:schemeClr val="tx1"/>
                            </a:solidFill>
                            <a:latin typeface="Cambria Math" panose="02040503050406030204" pitchFamily="18" charset="0"/>
                          </a:rPr>
                        </m:ctrlPr>
                      </m:fPr>
                      <m:num>
                        <m:r>
                          <a:rPr lang="en-US" sz="2000" b="1" i="1">
                            <a:solidFill>
                              <a:schemeClr val="tx1"/>
                            </a:solidFill>
                            <a:latin typeface="Cambria Math" panose="02040503050406030204" pitchFamily="18" charset="0"/>
                          </a:rPr>
                          <m:t>𝐅𝐢𝐱𝐞𝐝</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𝐂𝐨𝐬𝐭</m:t>
                        </m:r>
                      </m:num>
                      <m:den>
                        <m:r>
                          <a:rPr lang="en-US" sz="2000" b="1" i="1">
                            <a:solidFill>
                              <a:schemeClr val="tx1"/>
                            </a:solidFill>
                            <a:latin typeface="Cambria Math" panose="02040503050406030204" pitchFamily="18" charset="0"/>
                          </a:rPr>
                          <m:t>𝐂𝐨𝐧𝐭𝐫𝐢𝐛𝐮𝐭𝐢𝐨𝐧</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𝐌𝐚𝐫𝐠𝐢𝐧</m:t>
                        </m:r>
                        <m:r>
                          <a:rPr lang="en-US" sz="2000" b="1">
                            <a:solidFill>
                              <a:schemeClr val="tx1"/>
                            </a:solidFill>
                            <a:latin typeface="Cambria Math" panose="02040503050406030204" pitchFamily="18" charset="0"/>
                          </a:rPr>
                          <m:t> </m:t>
                        </m:r>
                        <m:r>
                          <a:rPr lang="en-US" sz="2000" b="1" i="1">
                            <a:solidFill>
                              <a:schemeClr val="tx1"/>
                            </a:solidFill>
                            <a:latin typeface="Cambria Math" panose="02040503050406030204" pitchFamily="18" charset="0"/>
                          </a:rPr>
                          <m:t>𝐏𝐞𝐫𝐜𝐞𝐧𝐭𝐚𝐠𝐞</m:t>
                        </m:r>
                      </m:den>
                    </m:f>
                    <m:r>
                      <a:rPr lang="en-US" sz="2000" b="1" i="1">
                        <a:solidFill>
                          <a:schemeClr val="tx1"/>
                        </a:solidFill>
                        <a:latin typeface="Cambria Math" panose="02040503050406030204" pitchFamily="18" charset="0"/>
                      </a:rPr>
                      <m:t> </m:t>
                    </m:r>
                  </m:oMath>
                </a14:m>
                <a:r>
                  <a:rPr lang="en-US" sz="2000" b="1" dirty="0">
                    <a:solidFill>
                      <a:schemeClr val="tx1"/>
                    </a:solidFill>
                  </a:rPr>
                  <a:t> </a:t>
                </a:r>
                <a:endParaRPr lang="en-US" sz="2000" dirty="0">
                  <a:solidFill>
                    <a:schemeClr val="tx1"/>
                  </a:solidFill>
                </a:endParaRPr>
              </a:p>
              <a:p>
                <a:pPr algn="ctr" rtl="1">
                  <a:lnSpc>
                    <a:spcPct val="130000"/>
                  </a:lnSpc>
                </a:pPr>
                <a14:m>
                  <m:oMath xmlns:m="http://schemas.openxmlformats.org/officeDocument/2006/math">
                    <m:f>
                      <m:fPr>
                        <m:type m:val="skw"/>
                        <m:ctrlPr>
                          <a:rPr lang="en-US" sz="2000" b="1" i="1" smtClean="0">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𝑺𝒂𝒍𝒆𝒔</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𝒊𝒏</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𝑩𝑫</m:t>
                        </m:r>
                        <m:r>
                          <a:rPr lang="en-US" sz="2000" b="1" i="1">
                            <a:solidFill>
                              <a:srgbClr val="002060"/>
                            </a:solidFill>
                            <a:latin typeface="Cambria Math" panose="02040503050406030204" pitchFamily="18" charset="0"/>
                          </a:rPr>
                          <m:t> </m:t>
                        </m:r>
                      </m:num>
                      <m:den>
                        <m:r>
                          <a:rPr lang="en-US" sz="2000" b="1" i="1">
                            <a:solidFill>
                              <a:srgbClr val="002060"/>
                            </a:solidFill>
                            <a:latin typeface="Cambria Math" panose="02040503050406030204" pitchFamily="18" charset="0"/>
                          </a:rPr>
                          <m:t>𝑩𝑬𝑷</m:t>
                        </m:r>
                      </m:den>
                    </m:f>
                  </m:oMath>
                </a14:m>
                <a:r>
                  <a:rPr lang="en-US" sz="2000" b="1" dirty="0">
                    <a:solidFill>
                      <a:srgbClr val="002060"/>
                    </a:solidFill>
                  </a:rPr>
                  <a:t>   = </a:t>
                </a: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𝑭𝑪</m:t>
                        </m:r>
                      </m:num>
                      <m:den>
                        <m:r>
                          <a:rPr lang="en-US" sz="2000" b="1" i="1">
                            <a:solidFill>
                              <a:srgbClr val="002060"/>
                            </a:solidFill>
                            <a:latin typeface="Cambria Math" panose="02040503050406030204" pitchFamily="18" charset="0"/>
                          </a:rPr>
                          <m:t>𝑪𝑴</m:t>
                        </m:r>
                        <m:r>
                          <a:rPr lang="en-US" sz="2000" b="1" i="1">
                            <a:solidFill>
                              <a:srgbClr val="002060"/>
                            </a:solidFill>
                            <a:latin typeface="Cambria Math" panose="02040503050406030204" pitchFamily="18" charset="0"/>
                          </a:rPr>
                          <m:t>%</m:t>
                        </m:r>
                      </m:den>
                    </m:f>
                  </m:oMath>
                </a14:m>
                <a:r>
                  <a:rPr lang="en-US" sz="2000" b="1" dirty="0">
                    <a:solidFill>
                      <a:srgbClr val="002060"/>
                    </a:solidFill>
                  </a:rPr>
                  <a:t> =</a:t>
                </a:r>
                <a:endParaRPr lang="en-US" sz="2000" dirty="0">
                  <a:solidFill>
                    <a:srgbClr val="002060"/>
                  </a:solidFill>
                </a:endParaRPr>
              </a:p>
              <a:p>
                <a:pPr algn="ctr" rtl="1">
                  <a:lnSpc>
                    <a:spcPct val="130000"/>
                  </a:lnSpc>
                </a:pPr>
                <a14:m>
                  <m:oMath xmlns:m="http://schemas.openxmlformats.org/officeDocument/2006/math">
                    <m:f>
                      <m:fPr>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𝟏𝟔𝟎</m:t>
                        </m:r>
                        <m:r>
                          <a:rPr lang="en-US" sz="2000" b="1" i="1">
                            <a:solidFill>
                              <a:srgbClr val="002060"/>
                            </a:solidFill>
                            <a:latin typeface="Cambria Math" panose="02040503050406030204" pitchFamily="18" charset="0"/>
                          </a:rPr>
                          <m:t>,</m:t>
                        </m:r>
                        <m:r>
                          <a:rPr lang="en-US" sz="2000" b="1" i="1">
                            <a:solidFill>
                              <a:srgbClr val="002060"/>
                            </a:solidFill>
                            <a:latin typeface="Cambria Math" panose="02040503050406030204" pitchFamily="18" charset="0"/>
                          </a:rPr>
                          <m:t>𝟎𝟎𝟎</m:t>
                        </m:r>
                      </m:num>
                      <m:den>
                        <m:r>
                          <a:rPr lang="en-US" sz="2000" b="1" i="1">
                            <a:solidFill>
                              <a:srgbClr val="002060"/>
                            </a:solidFill>
                            <a:latin typeface="Cambria Math" panose="02040503050406030204" pitchFamily="18" charset="0"/>
                          </a:rPr>
                          <m:t>𝟒𝟎</m:t>
                        </m:r>
                        <m:r>
                          <a:rPr lang="en-US" sz="2000" b="1" i="1">
                            <a:solidFill>
                              <a:srgbClr val="002060"/>
                            </a:solidFill>
                            <a:latin typeface="Cambria Math" panose="02040503050406030204" pitchFamily="18" charset="0"/>
                          </a:rPr>
                          <m:t>%</m:t>
                        </m:r>
                      </m:den>
                    </m:f>
                  </m:oMath>
                </a14:m>
                <a:r>
                  <a:rPr lang="en-US" sz="2000" b="1" dirty="0">
                    <a:solidFill>
                      <a:srgbClr val="002060"/>
                    </a:solidFill>
                  </a:rPr>
                  <a:t> = BD400,000</a:t>
                </a:r>
                <a:endParaRPr lang="en-US" sz="2000" dirty="0">
                  <a:solidFill>
                    <a:srgbClr val="002060"/>
                  </a:solidFill>
                </a:endParaRPr>
              </a:p>
              <a:p>
                <a:pPr rtl="1">
                  <a:lnSpc>
                    <a:spcPct val="130000"/>
                  </a:lnSpc>
                </a:pPr>
                <a:r>
                  <a:rPr lang="en-US" sz="2400" b="1" dirty="0">
                    <a:solidFill>
                      <a:srgbClr val="FF0000"/>
                    </a:solidFill>
                  </a:rPr>
                  <a:t>OR</a:t>
                </a:r>
              </a:p>
              <a:p>
                <a:pPr rtl="1">
                  <a:lnSpc>
                    <a:spcPct val="130000"/>
                  </a:lnSpc>
                </a:pPr>
                <a:r>
                  <a:rPr lang="en-US" sz="2000" b="1" dirty="0">
                    <a:solidFill>
                      <a:schemeClr val="tx1"/>
                    </a:solidFill>
                  </a:rPr>
                  <a:t>Break-even point in sales BD = Break-even point in sales units × Unit Selling Price</a:t>
                </a:r>
              </a:p>
              <a:p>
                <a:pPr rtl="1">
                  <a:lnSpc>
                    <a:spcPct val="130000"/>
                  </a:lnSpc>
                </a:pPr>
                <a:endParaRPr lang="en-US" sz="2000" dirty="0">
                  <a:solidFill>
                    <a:schemeClr val="tx1"/>
                  </a:solidFill>
                </a:endParaRPr>
              </a:p>
              <a:p>
                <a:pPr algn="ctr" rtl="1">
                  <a:lnSpc>
                    <a:spcPct val="130000"/>
                  </a:lnSpc>
                </a:pPr>
                <a14:m>
                  <m:oMath xmlns:m="http://schemas.openxmlformats.org/officeDocument/2006/math">
                    <m:f>
                      <m:fPr>
                        <m:type m:val="skw"/>
                        <m:ctrlPr>
                          <a:rPr lang="en-US" sz="2000" b="1" i="1" smtClean="0">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𝑺𝒂𝒍𝒆𝒔</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𝒊𝒏</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𝑩𝑫</m:t>
                        </m:r>
                        <m:r>
                          <a:rPr lang="en-US" sz="2000" b="1" i="1">
                            <a:solidFill>
                              <a:srgbClr val="002060"/>
                            </a:solidFill>
                            <a:latin typeface="Cambria Math" panose="02040503050406030204" pitchFamily="18" charset="0"/>
                          </a:rPr>
                          <m:t> </m:t>
                        </m:r>
                      </m:num>
                      <m:den>
                        <m:r>
                          <a:rPr lang="en-US" sz="2000" b="1" i="1">
                            <a:solidFill>
                              <a:srgbClr val="002060"/>
                            </a:solidFill>
                            <a:latin typeface="Cambria Math" panose="02040503050406030204" pitchFamily="18" charset="0"/>
                          </a:rPr>
                          <m:t>𝑩𝑬𝑷</m:t>
                        </m:r>
                      </m:den>
                    </m:f>
                  </m:oMath>
                </a14:m>
                <a:r>
                  <a:rPr lang="en-US" sz="2000" b="1" dirty="0">
                    <a:solidFill>
                      <a:srgbClr val="002060"/>
                    </a:solidFill>
                  </a:rPr>
                  <a:t>   = </a:t>
                </a:r>
                <a14:m>
                  <m:oMath xmlns:m="http://schemas.openxmlformats.org/officeDocument/2006/math">
                    <m:f>
                      <m:fPr>
                        <m:type m:val="skw"/>
                        <m:ctrlPr>
                          <a:rPr lang="en-US" sz="2000" b="1" i="1">
                            <a:solidFill>
                              <a:srgbClr val="002060"/>
                            </a:solidFill>
                            <a:latin typeface="Cambria Math" panose="02040503050406030204" pitchFamily="18" charset="0"/>
                          </a:rPr>
                        </m:ctrlPr>
                      </m:fPr>
                      <m:num>
                        <m:r>
                          <a:rPr lang="en-US" sz="2000" b="1" i="1">
                            <a:solidFill>
                              <a:srgbClr val="002060"/>
                            </a:solidFill>
                            <a:latin typeface="Cambria Math" panose="02040503050406030204" pitchFamily="18" charset="0"/>
                          </a:rPr>
                          <m:t>𝑼𝒏𝒊𝒕</m:t>
                        </m:r>
                        <m:r>
                          <a:rPr lang="en-US" sz="2000" b="1" i="1">
                            <a:solidFill>
                              <a:srgbClr val="002060"/>
                            </a:solidFill>
                            <a:latin typeface="Cambria Math" panose="02040503050406030204" pitchFamily="18" charset="0"/>
                          </a:rPr>
                          <m:t> </m:t>
                        </m:r>
                        <m:r>
                          <a:rPr lang="en-US" sz="2000" b="1" i="1">
                            <a:solidFill>
                              <a:srgbClr val="002060"/>
                            </a:solidFill>
                            <a:latin typeface="Cambria Math" panose="02040503050406030204" pitchFamily="18" charset="0"/>
                          </a:rPr>
                          <m:t>𝑺𝒂𝒍𝒆𝒔</m:t>
                        </m:r>
                        <m:r>
                          <a:rPr lang="en-US" sz="2000" b="1" i="1">
                            <a:solidFill>
                              <a:srgbClr val="002060"/>
                            </a:solidFill>
                            <a:latin typeface="Cambria Math" panose="02040503050406030204" pitchFamily="18" charset="0"/>
                          </a:rPr>
                          <m:t> </m:t>
                        </m:r>
                      </m:num>
                      <m:den>
                        <m:r>
                          <a:rPr lang="en-US" sz="2000" b="1" i="1">
                            <a:solidFill>
                              <a:srgbClr val="002060"/>
                            </a:solidFill>
                            <a:latin typeface="Cambria Math" panose="02040503050406030204" pitchFamily="18" charset="0"/>
                          </a:rPr>
                          <m:t>𝑩𝑬𝑷</m:t>
                        </m:r>
                      </m:den>
                    </m:f>
                  </m:oMath>
                </a14:m>
                <a:r>
                  <a:rPr lang="en-US" sz="2000" b="1" dirty="0">
                    <a:solidFill>
                      <a:srgbClr val="002060"/>
                    </a:solidFill>
                  </a:rPr>
                  <a:t>   × USP</a:t>
                </a:r>
                <a:endParaRPr lang="en-US" sz="2000" dirty="0">
                  <a:solidFill>
                    <a:srgbClr val="002060"/>
                  </a:solidFill>
                </a:endParaRPr>
              </a:p>
              <a:p>
                <a:pPr algn="ctr" rtl="1">
                  <a:lnSpc>
                    <a:spcPct val="130000"/>
                  </a:lnSpc>
                </a:pPr>
                <a:r>
                  <a:rPr lang="en-US" sz="2000" b="1" dirty="0">
                    <a:solidFill>
                      <a:srgbClr val="002060"/>
                    </a:solidFill>
                  </a:rPr>
                  <a:t>= 20,000 × 20 = BD400,000</a:t>
                </a:r>
                <a:endParaRPr lang="en-US" sz="2000" dirty="0">
                  <a:solidFill>
                    <a:srgbClr val="002060"/>
                  </a:solidFill>
                </a:endParaRPr>
              </a:p>
            </p:txBody>
          </p:sp>
        </mc:Choice>
        <mc:Fallback>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9818" y="2009321"/>
                <a:ext cx="9576425" cy="4163086"/>
              </a:xfrm>
              <a:prstGeom prst="roundRect">
                <a:avLst>
                  <a:gd name="adj" fmla="val 1416"/>
                </a:avLst>
              </a:prstGeom>
              <a:blipFill>
                <a:blip r:embed="rId2"/>
                <a:stretch>
                  <a:fillRect l="-700" b="-2196"/>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4"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4"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23"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86774810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1000"/>
                                        <p:tgtEl>
                                          <p:spTgt spid="20">
                                            <p:txEl>
                                              <p:pRg st="2" end="2"/>
                                            </p:txEl>
                                          </p:spTgt>
                                        </p:tgtEl>
                                      </p:cBhvr>
                                    </p:animEffect>
                                    <p:anim calcmode="lin" valueType="num">
                                      <p:cBhvr>
                                        <p:cTn id="1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0">
                                            <p:txEl>
                                              <p:pRg st="4" end="4"/>
                                            </p:txEl>
                                          </p:spTgt>
                                        </p:tgtEl>
                                        <p:attrNameLst>
                                          <p:attrName>style.visibility</p:attrName>
                                        </p:attrNameLst>
                                      </p:cBhvr>
                                      <p:to>
                                        <p:strVal val="visible"/>
                                      </p:to>
                                    </p:set>
                                    <p:animEffect transition="in" filter="fade">
                                      <p:cBhvr>
                                        <p:cTn id="24" dur="1000"/>
                                        <p:tgtEl>
                                          <p:spTgt spid="20">
                                            <p:txEl>
                                              <p:pRg st="4" end="4"/>
                                            </p:txEl>
                                          </p:spTgt>
                                        </p:tgtEl>
                                      </p:cBhvr>
                                    </p:animEffect>
                                    <p:anim calcmode="lin" valueType="num">
                                      <p:cBhvr>
                                        <p:cTn id="2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6" end="6"/>
                                            </p:txEl>
                                          </p:spTgt>
                                        </p:tgtEl>
                                        <p:attrNameLst>
                                          <p:attrName>style.visibility</p:attrName>
                                        </p:attrNameLst>
                                      </p:cBhvr>
                                      <p:to>
                                        <p:strVal val="visible"/>
                                      </p:to>
                                    </p:set>
                                    <p:animEffect transition="in" filter="fade">
                                      <p:cBhvr>
                                        <p:cTn id="29" dur="1000"/>
                                        <p:tgtEl>
                                          <p:spTgt spid="20">
                                            <p:txEl>
                                              <p:pRg st="6" end="6"/>
                                            </p:txEl>
                                          </p:spTgt>
                                        </p:tgtEl>
                                      </p:cBhvr>
                                    </p:animEffect>
                                    <p:anim calcmode="lin" valueType="num">
                                      <p:cBhvr>
                                        <p:cTn id="30"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0">
                                            <p:txEl>
                                              <p:pRg st="7" end="7"/>
                                            </p:txEl>
                                          </p:spTgt>
                                        </p:tgtEl>
                                        <p:attrNameLst>
                                          <p:attrName>style.visibility</p:attrName>
                                        </p:attrNameLst>
                                      </p:cBhvr>
                                      <p:to>
                                        <p:strVal val="visible"/>
                                      </p:to>
                                    </p:set>
                                    <p:animEffect transition="in" filter="fade">
                                      <p:cBhvr>
                                        <p:cTn id="34" dur="1000"/>
                                        <p:tgtEl>
                                          <p:spTgt spid="20">
                                            <p:txEl>
                                              <p:pRg st="7" end="7"/>
                                            </p:txEl>
                                          </p:spTgt>
                                        </p:tgtEl>
                                      </p:cBhvr>
                                    </p:animEffect>
                                    <p:anim calcmode="lin" valueType="num">
                                      <p:cBhvr>
                                        <p:cTn id="35"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9818" y="2009321"/>
            <a:ext cx="9576425" cy="4340012"/>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457200" rtl="1">
              <a:lnSpc>
                <a:spcPct val="107000"/>
              </a:lnSpc>
              <a:spcAft>
                <a:spcPts val="800"/>
              </a:spcAft>
            </a:pP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solidFill>
                  <a:srgbClr val="002060"/>
                </a:solidFill>
                <a:latin typeface="Times New Roman" panose="02020603050405020304" pitchFamily="18" charset="0"/>
                <a:cs typeface="Times New Roman" panose="02020603050405020304" pitchFamily="18" charset="0"/>
              </a:rPr>
              <a:t>Example 4-2-2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0000"/>
              </a:lnSpc>
            </a:pPr>
            <a:r>
              <a:rPr lang="en-US" sz="2000" dirty="0">
                <a:solidFill>
                  <a:schemeClr val="tx1"/>
                </a:solidFill>
                <a:latin typeface="Times New Roman" panose="02020603050405020304" pitchFamily="18" charset="0"/>
                <a:cs typeface="Times New Roman" panose="02020603050405020304" pitchFamily="18" charset="0"/>
              </a:rPr>
              <a:t>Refer to example 4-2-1: ABC company sold a computer at BD20 per unit and it had variable cost of BD12 per unit. The total annual fixed cost is BD160,000. If the variable cost per unit increased to BD16.</a:t>
            </a:r>
          </a:p>
          <a:p>
            <a:pPr>
              <a:lnSpc>
                <a:spcPct val="130000"/>
              </a:lnSpc>
            </a:pPr>
            <a:endParaRPr lang="en-US" sz="20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en-US" sz="2000" b="1" u="sng" dirty="0">
                <a:solidFill>
                  <a:srgbClr val="FF0000"/>
                </a:solidFill>
                <a:latin typeface="Times New Roman" panose="02020603050405020304" pitchFamily="18" charset="0"/>
                <a:cs typeface="Times New Roman" panose="02020603050405020304" pitchFamily="18" charset="0"/>
              </a:rPr>
              <a:t>Required</a:t>
            </a:r>
            <a:r>
              <a:rPr lang="en-US" sz="2000" b="1" dirty="0">
                <a:solidFill>
                  <a:srgbClr val="FF0000"/>
                </a:solidFill>
                <a:latin typeface="Times New Roman" panose="02020603050405020304" pitchFamily="18" charset="0"/>
                <a:cs typeface="Times New Roman" panose="02020603050405020304" pitchFamily="18" charset="0"/>
              </a:rPr>
              <a:t>: New break-even after changing variable cost per unit </a:t>
            </a:r>
          </a:p>
          <a:p>
            <a:pPr>
              <a:lnSpc>
                <a:spcPct val="130000"/>
              </a:lnSpc>
            </a:pPr>
            <a:endParaRPr lang="en-US" sz="2000" b="1" dirty="0">
              <a:solidFill>
                <a:srgbClr val="FF0000"/>
              </a:solidFill>
              <a:latin typeface="Times New Roman" panose="02020603050405020304" pitchFamily="18" charset="0"/>
              <a:cs typeface="Times New Roman" panose="02020603050405020304" pitchFamily="18" charset="0"/>
            </a:endParaRPr>
          </a:p>
          <a:p>
            <a:pPr lvl="0">
              <a:lnSpc>
                <a:spcPct val="130000"/>
              </a:lnSpc>
            </a:pPr>
            <a:r>
              <a:rPr lang="en-US" sz="2000" dirty="0">
                <a:solidFill>
                  <a:schemeClr val="tx1"/>
                </a:solidFill>
                <a:latin typeface="Times New Roman" panose="02020603050405020304" pitchFamily="18" charset="0"/>
                <a:cs typeface="Times New Roman" panose="02020603050405020304" pitchFamily="18" charset="0"/>
              </a:rPr>
              <a:t>1- Calculate break-even point sales in units.</a:t>
            </a:r>
          </a:p>
          <a:p>
            <a:pPr lvl="0">
              <a:lnSpc>
                <a:spcPct val="130000"/>
              </a:lnSpc>
            </a:pPr>
            <a:r>
              <a:rPr lang="en-US" sz="2000" dirty="0">
                <a:solidFill>
                  <a:schemeClr val="tx1"/>
                </a:solidFill>
                <a:latin typeface="Times New Roman" panose="02020603050405020304" pitchFamily="18" charset="0"/>
                <a:cs typeface="Times New Roman" panose="02020603050405020304" pitchFamily="18" charset="0"/>
              </a:rPr>
              <a:t>2- Calculate break-even point sales in BD.</a:t>
            </a:r>
          </a:p>
          <a:p>
            <a:pPr lvl="0">
              <a:lnSpc>
                <a:spcPct val="130000"/>
              </a:lnSpc>
            </a:pPr>
            <a:r>
              <a:rPr lang="en-US" sz="2000" dirty="0">
                <a:solidFill>
                  <a:schemeClr val="tx1"/>
                </a:solidFill>
                <a:latin typeface="Times New Roman" panose="02020603050405020304" pitchFamily="18" charset="0"/>
                <a:cs typeface="Times New Roman" panose="02020603050405020304" pitchFamily="18" charset="0"/>
              </a:rPr>
              <a:t> </a:t>
            </a: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08667"/>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678627"/>
            <a:ext cx="8120766" cy="92717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R="1079500" lvl="0" algn="l" rtl="0">
              <a:lnSpc>
                <a:spcPct val="200000"/>
              </a:lnSpc>
              <a:spcBef>
                <a:spcPts val="0"/>
              </a:spcBef>
              <a:spcAft>
                <a:spcPts val="0"/>
              </a:spcAft>
              <a:buClr>
                <a:srgbClr val="FFFFFF"/>
              </a:buClr>
              <a:buSzPts val="1100"/>
            </a:pPr>
            <a:r>
              <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calculating the Break-even point.</a:t>
            </a:r>
            <a:endParaRPr lang="en-US" sz="32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4" name="Group 3">
            <a:extLst>
              <a:ext uri="{FF2B5EF4-FFF2-40B4-BE49-F238E27FC236}">
                <a16:creationId xmlns:a16="http://schemas.microsoft.com/office/drawing/2014/main" id="{BB2C8BF9-0265-DA31-08B3-6A3803130EC1}"/>
              </a:ext>
            </a:extLst>
          </p:cNvPr>
          <p:cNvGrpSpPr/>
          <p:nvPr/>
        </p:nvGrpSpPr>
        <p:grpSpPr>
          <a:xfrm>
            <a:off x="5308792" y="4487126"/>
            <a:ext cx="3848986" cy="1896908"/>
            <a:chOff x="0" y="-74198"/>
            <a:chExt cx="4724400" cy="2598323"/>
          </a:xfrm>
        </p:grpSpPr>
        <p:grpSp>
          <p:nvGrpSpPr>
            <p:cNvPr id="5" name="Group 4">
              <a:extLst>
                <a:ext uri="{FF2B5EF4-FFF2-40B4-BE49-F238E27FC236}">
                  <a16:creationId xmlns:a16="http://schemas.microsoft.com/office/drawing/2014/main" id="{EAB62053-908C-FC47-4B3B-2657B237150E}"/>
                </a:ext>
              </a:extLst>
            </p:cNvPr>
            <p:cNvGrpSpPr/>
            <p:nvPr/>
          </p:nvGrpSpPr>
          <p:grpSpPr>
            <a:xfrm>
              <a:off x="0" y="0"/>
              <a:ext cx="4724400" cy="2524125"/>
              <a:chOff x="0" y="0"/>
              <a:chExt cx="3924300" cy="2362200"/>
            </a:xfrm>
          </p:grpSpPr>
          <p:grpSp>
            <p:nvGrpSpPr>
              <p:cNvPr id="9" name="Group 8">
                <a:extLst>
                  <a:ext uri="{FF2B5EF4-FFF2-40B4-BE49-F238E27FC236}">
                    <a16:creationId xmlns:a16="http://schemas.microsoft.com/office/drawing/2014/main" id="{10CCF0C0-451D-B787-9E71-D445BBA93118}"/>
                  </a:ext>
                </a:extLst>
              </p:cNvPr>
              <p:cNvGrpSpPr/>
              <p:nvPr/>
            </p:nvGrpSpPr>
            <p:grpSpPr>
              <a:xfrm>
                <a:off x="0" y="0"/>
                <a:ext cx="3924300" cy="2066925"/>
                <a:chOff x="0" y="0"/>
                <a:chExt cx="3924300" cy="2066925"/>
              </a:xfrm>
            </p:grpSpPr>
            <p:grpSp>
              <p:nvGrpSpPr>
                <p:cNvPr id="12" name="Group 11">
                  <a:extLst>
                    <a:ext uri="{FF2B5EF4-FFF2-40B4-BE49-F238E27FC236}">
                      <a16:creationId xmlns:a16="http://schemas.microsoft.com/office/drawing/2014/main" id="{A07DCD5E-3E8C-2368-6174-0373D55029B6}"/>
                    </a:ext>
                  </a:extLst>
                </p:cNvPr>
                <p:cNvGrpSpPr/>
                <p:nvPr/>
              </p:nvGrpSpPr>
              <p:grpSpPr>
                <a:xfrm>
                  <a:off x="704850" y="85725"/>
                  <a:ext cx="2790825" cy="1981200"/>
                  <a:chOff x="0" y="0"/>
                  <a:chExt cx="2790825" cy="1981200"/>
                </a:xfrm>
              </p:grpSpPr>
              <p:cxnSp>
                <p:nvCxnSpPr>
                  <p:cNvPr id="19" name="Straight Arrow Connector 18">
                    <a:extLst>
                      <a:ext uri="{FF2B5EF4-FFF2-40B4-BE49-F238E27FC236}">
                        <a16:creationId xmlns:a16="http://schemas.microsoft.com/office/drawing/2014/main" id="{A8477C10-C5C2-F910-4700-BD6F2C3348D9}"/>
                      </a:ext>
                    </a:extLst>
                  </p:cNvPr>
                  <p:cNvCxnSpPr/>
                  <p:nvPr/>
                </p:nvCxnSpPr>
                <p:spPr>
                  <a:xfrm flipV="1">
                    <a:off x="0" y="171450"/>
                    <a:ext cx="0" cy="18097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D1D9F5D-6E58-71B1-52BE-6E0B3952190D}"/>
                      </a:ext>
                    </a:extLst>
                  </p:cNvPr>
                  <p:cNvCxnSpPr/>
                  <p:nvPr/>
                </p:nvCxnSpPr>
                <p:spPr>
                  <a:xfrm>
                    <a:off x="0" y="1981200"/>
                    <a:ext cx="27908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EAF7F1D7-3619-DD6F-3FB6-E9B8D79EC32B}"/>
                      </a:ext>
                    </a:extLst>
                  </p:cNvPr>
                  <p:cNvCxnSpPr/>
                  <p:nvPr/>
                </p:nvCxnSpPr>
                <p:spPr>
                  <a:xfrm flipV="1">
                    <a:off x="0" y="390525"/>
                    <a:ext cx="2438400" cy="159067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a:extLst>
                      <a:ext uri="{FF2B5EF4-FFF2-40B4-BE49-F238E27FC236}">
                        <a16:creationId xmlns:a16="http://schemas.microsoft.com/office/drawing/2014/main" id="{D1AEAA8E-335E-DE76-BC76-2A1A97F9B938}"/>
                      </a:ext>
                    </a:extLst>
                  </p:cNvPr>
                  <p:cNvCxnSpPr/>
                  <p:nvPr/>
                </p:nvCxnSpPr>
                <p:spPr>
                  <a:xfrm flipV="1">
                    <a:off x="0" y="752475"/>
                    <a:ext cx="2790825" cy="92392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9" name="Straight Arrow Connector 38">
                    <a:extLst>
                      <a:ext uri="{FF2B5EF4-FFF2-40B4-BE49-F238E27FC236}">
                        <a16:creationId xmlns:a16="http://schemas.microsoft.com/office/drawing/2014/main" id="{CE33788F-839C-6A57-6921-FBD7348690EE}"/>
                      </a:ext>
                    </a:extLst>
                  </p:cNvPr>
                  <p:cNvCxnSpPr/>
                  <p:nvPr/>
                </p:nvCxnSpPr>
                <p:spPr>
                  <a:xfrm flipV="1">
                    <a:off x="0" y="171450"/>
                    <a:ext cx="2486025"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14487D1-8E62-86BC-A0F8-5CDF7F365FAE}"/>
                      </a:ext>
                    </a:extLst>
                  </p:cNvPr>
                  <p:cNvCxnSpPr/>
                  <p:nvPr/>
                </p:nvCxnSpPr>
                <p:spPr>
                  <a:xfrm>
                    <a:off x="990600" y="1343025"/>
                    <a:ext cx="0" cy="638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92CFA0B9-B477-FABC-2973-11C9539C5E48}"/>
                      </a:ext>
                    </a:extLst>
                  </p:cNvPr>
                  <p:cNvCxnSpPr/>
                  <p:nvPr/>
                </p:nvCxnSpPr>
                <p:spPr>
                  <a:xfrm flipH="1">
                    <a:off x="0" y="1343025"/>
                    <a:ext cx="990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D9D22048-B440-2026-999B-777A978A78CB}"/>
                      </a:ext>
                    </a:extLst>
                  </p:cNvPr>
                  <p:cNvCxnSpPr/>
                  <p:nvPr/>
                </p:nvCxnSpPr>
                <p:spPr>
                  <a:xfrm>
                    <a:off x="1381125" y="485775"/>
                    <a:ext cx="0" cy="149542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4" name="Straight Arrow Connector 43">
                    <a:extLst>
                      <a:ext uri="{FF2B5EF4-FFF2-40B4-BE49-F238E27FC236}">
                        <a16:creationId xmlns:a16="http://schemas.microsoft.com/office/drawing/2014/main" id="{81D1E294-4CBB-71E4-5393-CCDD8809D142}"/>
                      </a:ext>
                    </a:extLst>
                  </p:cNvPr>
                  <p:cNvCxnSpPr/>
                  <p:nvPr/>
                </p:nvCxnSpPr>
                <p:spPr>
                  <a:xfrm flipH="1">
                    <a:off x="0" y="485775"/>
                    <a:ext cx="1381125" cy="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45" name="Straight Arrow Connector 44">
                    <a:extLst>
                      <a:ext uri="{FF2B5EF4-FFF2-40B4-BE49-F238E27FC236}">
                        <a16:creationId xmlns:a16="http://schemas.microsoft.com/office/drawing/2014/main" id="{0FC19218-5AE9-B8AA-817F-F624BC20C11A}"/>
                      </a:ext>
                    </a:extLst>
                  </p:cNvPr>
                  <p:cNvCxnSpPr/>
                  <p:nvPr/>
                </p:nvCxnSpPr>
                <p:spPr>
                  <a:xfrm flipV="1">
                    <a:off x="0" y="0"/>
                    <a:ext cx="1781175" cy="198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93899F59-E683-79EB-F9F7-36FEE0C45416}"/>
                    </a:ext>
                  </a:extLst>
                </p:cNvPr>
                <p:cNvSpPr/>
                <p:nvPr/>
              </p:nvSpPr>
              <p:spPr>
                <a:xfrm>
                  <a:off x="3495675" y="685800"/>
                  <a:ext cx="428625" cy="238125"/>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TR, 1</a:t>
                  </a:r>
                  <a:endParaRPr lang="en-US" sz="1100">
                    <a:effectLst/>
                    <a:ea typeface="Calibri" panose="020F050202020403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1025062A-EE71-20E6-34DA-CD17B2AAAE3B}"/>
                    </a:ext>
                  </a:extLst>
                </p:cNvPr>
                <p:cNvSpPr/>
                <p:nvPr/>
              </p:nvSpPr>
              <p:spPr>
                <a:xfrm>
                  <a:off x="3190875" y="85725"/>
                  <a:ext cx="428625" cy="238125"/>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TR, 2</a:t>
                  </a:r>
                  <a:endParaRPr lang="en-US" sz="1100">
                    <a:effectLst/>
                    <a:ea typeface="Calibri" panose="020F050202020403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AC2298C9-FAD5-D3E4-F976-1426AA2CAD18}"/>
                    </a:ext>
                  </a:extLst>
                </p:cNvPr>
                <p:cNvSpPr/>
                <p:nvPr/>
              </p:nvSpPr>
              <p:spPr>
                <a:xfrm>
                  <a:off x="28575" y="1304925"/>
                  <a:ext cx="581025" cy="238125"/>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400,0000</a:t>
                  </a:r>
                  <a:endParaRPr lang="en-US" sz="1100">
                    <a:effectLst/>
                    <a:ea typeface="Calibri" panose="020F050202020403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7DBB9AEF-EC97-1EAB-D949-AC0057A7D066}"/>
                    </a:ext>
                  </a:extLst>
                </p:cNvPr>
                <p:cNvSpPr/>
                <p:nvPr/>
              </p:nvSpPr>
              <p:spPr>
                <a:xfrm>
                  <a:off x="0" y="438150"/>
                  <a:ext cx="581025" cy="238125"/>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800,0000</a:t>
                  </a:r>
                  <a:endParaRPr lang="en-US" sz="1100">
                    <a:effectLst/>
                    <a:ea typeface="Calibri" panose="020F050202020403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21162360-7888-1617-FD7A-863C7EF339F0}"/>
                    </a:ext>
                  </a:extLst>
                </p:cNvPr>
                <p:cNvSpPr/>
                <p:nvPr/>
              </p:nvSpPr>
              <p:spPr>
                <a:xfrm>
                  <a:off x="3190875" y="409575"/>
                  <a:ext cx="428625" cy="238125"/>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TC, 1</a:t>
                  </a:r>
                  <a:endParaRPr lang="en-US" sz="1100">
                    <a:effectLst/>
                    <a:ea typeface="Calibri" panose="020F050202020403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17AED4D3-CC58-5F96-9EBF-5E757A3A0E94}"/>
                    </a:ext>
                  </a:extLst>
                </p:cNvPr>
                <p:cNvSpPr/>
                <p:nvPr/>
              </p:nvSpPr>
              <p:spPr>
                <a:xfrm>
                  <a:off x="2486025" y="0"/>
                  <a:ext cx="428625" cy="238125"/>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TC, 2</a:t>
                  </a:r>
                  <a:endParaRPr lang="en-US" sz="1100">
                    <a:effectLst/>
                    <a:ea typeface="Calibri" panose="020F0502020204030204" pitchFamily="34" charset="0"/>
                    <a:cs typeface="Arial" panose="020B0604020202020204" pitchFamily="34" charset="0"/>
                  </a:endParaRPr>
                </a:p>
              </p:txBody>
            </p:sp>
          </p:grpSp>
          <p:sp>
            <p:nvSpPr>
              <p:cNvPr id="10" name="Rectangle 9">
                <a:extLst>
                  <a:ext uri="{FF2B5EF4-FFF2-40B4-BE49-F238E27FC236}">
                    <a16:creationId xmlns:a16="http://schemas.microsoft.com/office/drawing/2014/main" id="{BD104BA1-6CE5-5D26-CE2F-1AFE4828AFD9}"/>
                  </a:ext>
                </a:extLst>
              </p:cNvPr>
              <p:cNvSpPr/>
              <p:nvPr/>
            </p:nvSpPr>
            <p:spPr>
              <a:xfrm>
                <a:off x="1200150" y="2124075"/>
                <a:ext cx="581025" cy="238125"/>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20,0000</a:t>
                </a:r>
                <a:endParaRPr lang="en-US" sz="1100">
                  <a:effectLst/>
                  <a:ea typeface="Calibri" panose="020F050202020403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AB4EFBCD-F12A-7574-7AB6-EAE7ED943C0F}"/>
                  </a:ext>
                </a:extLst>
              </p:cNvPr>
              <p:cNvSpPr/>
              <p:nvPr/>
            </p:nvSpPr>
            <p:spPr>
              <a:xfrm>
                <a:off x="1905000" y="2124075"/>
                <a:ext cx="581025" cy="238125"/>
              </a:xfrm>
              <a:prstGeom prst="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900">
                    <a:solidFill>
                      <a:srgbClr val="000000"/>
                    </a:solidFill>
                    <a:effectLst/>
                    <a:ea typeface="Calibri" panose="020F0502020204030204" pitchFamily="34" charset="0"/>
                    <a:cs typeface="Arial" panose="020B0604020202020204" pitchFamily="34" charset="0"/>
                  </a:rPr>
                  <a:t>40,0000</a:t>
                </a:r>
                <a:endParaRPr lang="en-US" sz="1100">
                  <a:effectLst/>
                  <a:ea typeface="Calibri" panose="020F0502020204030204" pitchFamily="34" charset="0"/>
                  <a:cs typeface="Arial" panose="020B0604020202020204" pitchFamily="34" charset="0"/>
                </a:endParaRPr>
              </a:p>
            </p:txBody>
          </p:sp>
        </p:grpSp>
        <p:sp>
          <p:nvSpPr>
            <p:cNvPr id="6" name="Rectangle 5">
              <a:extLst>
                <a:ext uri="{FF2B5EF4-FFF2-40B4-BE49-F238E27FC236}">
                  <a16:creationId xmlns:a16="http://schemas.microsoft.com/office/drawing/2014/main" id="{F054AF7D-64F9-908B-BCB7-4D1CC1F1D226}"/>
                </a:ext>
              </a:extLst>
            </p:cNvPr>
            <p:cNvSpPr/>
            <p:nvPr/>
          </p:nvSpPr>
          <p:spPr>
            <a:xfrm>
              <a:off x="570013" y="-74198"/>
              <a:ext cx="699485" cy="315114"/>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1400" b="1" dirty="0">
                  <a:effectLst/>
                  <a:ea typeface="Calibri" panose="020F0502020204030204" pitchFamily="34" charset="0"/>
                  <a:cs typeface="Arial" panose="020B0604020202020204" pitchFamily="34" charset="0"/>
                </a:rPr>
                <a:t>BD</a:t>
              </a:r>
              <a:endParaRPr lang="en-US" sz="1100" dirty="0">
                <a:effectLst/>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83EF11B0-A0C6-1D55-0D0D-726AB562A095}"/>
                </a:ext>
              </a:extLst>
            </p:cNvPr>
            <p:cNvSpPr/>
            <p:nvPr/>
          </p:nvSpPr>
          <p:spPr>
            <a:xfrm>
              <a:off x="4203865" y="2066306"/>
              <a:ext cx="439387" cy="349002"/>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07000"/>
                </a:lnSpc>
                <a:spcBef>
                  <a:spcPts val="0"/>
                </a:spcBef>
                <a:spcAft>
                  <a:spcPts val="800"/>
                </a:spcAft>
              </a:pPr>
              <a:r>
                <a:rPr lang="en-US" sz="1400" b="1">
                  <a:effectLst/>
                  <a:ea typeface="Calibri" panose="020F0502020204030204" pitchFamily="34" charset="0"/>
                  <a:cs typeface="Arial" panose="020B0604020202020204" pitchFamily="34" charset="0"/>
                </a:rPr>
                <a:t>Q</a:t>
              </a:r>
              <a:endParaRPr lang="en-US" sz="1100">
                <a:effectLst/>
                <a:ea typeface="Calibri" panose="020F0502020204030204" pitchFamily="34" charset="0"/>
                <a:cs typeface="Arial" panose="020B0604020202020204" pitchFamily="34" charset="0"/>
              </a:endParaRPr>
            </a:p>
          </p:txBody>
        </p:sp>
      </p:grpSp>
      <p:grpSp>
        <p:nvGrpSpPr>
          <p:cNvPr id="51" name="Group 50">
            <a:extLst>
              <a:ext uri="{FF2B5EF4-FFF2-40B4-BE49-F238E27FC236}">
                <a16:creationId xmlns:a16="http://schemas.microsoft.com/office/drawing/2014/main" id="{6ACEE1D7-AE29-0999-4364-0098C68F2E11}"/>
              </a:ext>
            </a:extLst>
          </p:cNvPr>
          <p:cNvGrpSpPr/>
          <p:nvPr/>
        </p:nvGrpSpPr>
        <p:grpSpPr>
          <a:xfrm>
            <a:off x="0" y="6418660"/>
            <a:ext cx="12192000" cy="381000"/>
            <a:chOff x="0" y="6502121"/>
            <a:chExt cx="12192000" cy="381000"/>
          </a:xfrm>
        </p:grpSpPr>
        <p:sp>
          <p:nvSpPr>
            <p:cNvPr id="52" name="TextBox 4">
              <a:extLst>
                <a:ext uri="{FF2B5EF4-FFF2-40B4-BE49-F238E27FC236}">
                  <a16:creationId xmlns:a16="http://schemas.microsoft.com/office/drawing/2014/main" id="{65019A5F-214D-CCE4-2161-32F87176BA6C}"/>
                </a:ext>
              </a:extLst>
            </p:cNvPr>
            <p:cNvSpPr txBox="1"/>
            <p:nvPr/>
          </p:nvSpPr>
          <p:spPr>
            <a:xfrm>
              <a:off x="716844" y="6505941"/>
              <a:ext cx="7798277" cy="3077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rgbClr val="002060"/>
                  </a:solidFill>
                  <a:latin typeface="Sakkal Majalla" panose="02000000000000000000" pitchFamily="2" charset="-78"/>
                  <a:cs typeface="Sakkal Majalla" panose="02000000000000000000" pitchFamily="2" charset="-78"/>
                </a:rPr>
                <a:t>FIN 316/806                                                   UNIT 4                                                     Break-even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53" name="Group 52">
              <a:extLst>
                <a:ext uri="{FF2B5EF4-FFF2-40B4-BE49-F238E27FC236}">
                  <a16:creationId xmlns:a16="http://schemas.microsoft.com/office/drawing/2014/main" id="{0A2964C6-1110-1B6C-4ABC-C4D388B99F98}"/>
                </a:ext>
              </a:extLst>
            </p:cNvPr>
            <p:cNvGrpSpPr/>
            <p:nvPr/>
          </p:nvGrpSpPr>
          <p:grpSpPr>
            <a:xfrm>
              <a:off x="0" y="6502121"/>
              <a:ext cx="12192000" cy="381000"/>
              <a:chOff x="0" y="6502121"/>
              <a:chExt cx="12192000" cy="381000"/>
            </a:xfrm>
          </p:grpSpPr>
          <p:cxnSp>
            <p:nvCxnSpPr>
              <p:cNvPr id="54" name="Straight Connector 53">
                <a:extLst>
                  <a:ext uri="{FF2B5EF4-FFF2-40B4-BE49-F238E27FC236}">
                    <a16:creationId xmlns:a16="http://schemas.microsoft.com/office/drawing/2014/main" id="{17D465CC-6321-4219-C867-46F3B1E5DDF2}"/>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A529C4B7-0558-BE6B-6634-6B46B654353A}"/>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33812490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 (2)</Template>
  <TotalTime>2006</TotalTime>
  <Words>1259</Words>
  <Application>Microsoft Office PowerPoint</Application>
  <PresentationFormat>Widescreen</PresentationFormat>
  <Paragraphs>225</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Arial Black</vt:lpstr>
      <vt:lpstr>Calibri</vt:lpstr>
      <vt:lpstr>Calibri Light</vt:lpstr>
      <vt:lpstr>Cambria Math</vt:lpstr>
      <vt:lpstr>Sakkal Majalla</vt:lpstr>
      <vt:lpstr>Simplified Arabic</vt:lpstr>
      <vt:lpstr>Times New Roman</vt:lpstr>
      <vt:lpstr>Webdings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Amro Hussain Ali Salama</cp:lastModifiedBy>
  <cp:revision>322</cp:revision>
  <dcterms:created xsi:type="dcterms:W3CDTF">2020-03-09T08:29:54Z</dcterms:created>
  <dcterms:modified xsi:type="dcterms:W3CDTF">2023-11-19T05:29:00Z</dcterms:modified>
</cp:coreProperties>
</file>