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5" r:id="rId3"/>
    <p:sldId id="333" r:id="rId4"/>
    <p:sldId id="340" r:id="rId5"/>
    <p:sldId id="350" r:id="rId6"/>
    <p:sldId id="351" r:id="rId7"/>
    <p:sldId id="352" r:id="rId8"/>
    <p:sldId id="361" r:id="rId9"/>
    <p:sldId id="353" r:id="rId10"/>
    <p:sldId id="362" r:id="rId11"/>
    <p:sldId id="363" r:id="rId12"/>
    <p:sldId id="364" r:id="rId13"/>
    <p:sldId id="365" r:id="rId14"/>
    <p:sldId id="348" r:id="rId15"/>
    <p:sldId id="366" r:id="rId16"/>
    <p:sldId id="367" r:id="rId17"/>
    <p:sldId id="368" r:id="rId18"/>
    <p:sldId id="369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FEC52-9DEB-4428-8327-046A2FEE6CA1}"/>
              </a:ext>
            </a:extLst>
          </p:cNvPr>
          <p:cNvSpPr/>
          <p:nvPr/>
        </p:nvSpPr>
        <p:spPr>
          <a:xfrm>
            <a:off x="533452" y="5877169"/>
            <a:ext cx="3142207" cy="461665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PT Bold Heading" panose="02010400000000000000" pitchFamily="2" charset="-78"/>
              </a:rPr>
              <a:t>Second Semester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23932" y="6541028"/>
            <a:ext cx="12192000" cy="384957"/>
            <a:chOff x="0" y="6498164"/>
            <a:chExt cx="12192000" cy="38495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0" y="6498164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943286" y="6550223"/>
              <a:ext cx="399660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1"/>
              <a:r>
                <a:rPr lang="ar-BH" sz="1400" b="1" dirty="0"/>
                <a:t>المرحلة الثانوية - المستوى </a:t>
              </a:r>
              <a:r>
                <a:rPr lang="ar-SA" sz="1400" b="1" dirty="0"/>
                <a:t>الثا</a:t>
              </a:r>
              <a:r>
                <a:rPr lang="ar-BH" sz="1400" b="1" dirty="0"/>
                <a:t>لث</a:t>
              </a:r>
              <a:r>
                <a:rPr lang="ar-SA" sz="1400" b="1" dirty="0"/>
                <a:t> (توحيد ) – الثالث (فني ومهني)</a:t>
              </a:r>
              <a:endParaRPr lang="ar-BH" sz="1400" b="1" dirty="0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>
            <a:xfrm>
              <a:off x="7703229" y="6502121"/>
              <a:ext cx="4106028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</a:t>
              </a:r>
              <a:r>
                <a:rPr lang="ar-SA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العام الدراسي </a:t>
              </a: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2023-2024م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62132F14-90F2-64FD-2925-1B5F1CF23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09540"/>
              </p:ext>
            </p:extLst>
          </p:nvPr>
        </p:nvGraphicFramePr>
        <p:xfrm>
          <a:off x="258226" y="2019574"/>
          <a:ext cx="8530046" cy="35640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00298">
                  <a:extLst>
                    <a:ext uri="{9D8B030D-6E8A-4147-A177-3AD203B41FA5}">
                      <a16:colId xmlns:a16="http://schemas.microsoft.com/office/drawing/2014/main" val="1153488245"/>
                    </a:ext>
                  </a:extLst>
                </a:gridCol>
                <a:gridCol w="6829748">
                  <a:extLst>
                    <a:ext uri="{9D8B030D-6E8A-4147-A177-3AD203B41FA5}">
                      <a16:colId xmlns:a16="http://schemas.microsoft.com/office/drawing/2014/main" val="2424581035"/>
                    </a:ext>
                  </a:extLst>
                </a:gridCol>
              </a:tblGrid>
              <a:tr h="9718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Subjects Group </a:t>
                      </a:r>
                    </a:p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3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585072"/>
                  </a:ext>
                </a:extLst>
              </a:tr>
              <a:tr h="741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Mathematics 2 – (Fin 316/806)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090189103"/>
                  </a:ext>
                </a:extLst>
              </a:tr>
              <a:tr h="10509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Chapter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 3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44890864"/>
                  </a:ext>
                </a:extLst>
              </a:tr>
              <a:tr h="741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Budget Decision Model –  </a:t>
                      </a:r>
                    </a:p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NPV &amp; PI</a:t>
                      </a:r>
                    </a:p>
                  </a:txBody>
                  <a:tcPr marL="68580" marR="68580" marT="34290" marB="3429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216000624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81452C6-11E3-011B-EBFE-6603F75E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0888">
            <a:off x="8411911" y="2306804"/>
            <a:ext cx="3079042" cy="3857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49C5AB-5BEC-440B-A1DB-C149F618A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328" y="163133"/>
            <a:ext cx="6897479" cy="10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1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62496" y="1733082"/>
            <a:ext cx="9613408" cy="4557185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9017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tabLst>
                <a:tab pos="838200" algn="l"/>
              </a:tabLst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 3-3-1:</a:t>
            </a:r>
          </a:p>
          <a:p>
            <a:pPr marL="342900" marR="9017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buFont typeface="Times New Roman" panose="02020603050405020304" pitchFamily="18" charset="0"/>
              <a:buChar char="►"/>
              <a:tabLst>
                <a:tab pos="838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the cash flow of three projects A, B and C, and using profitability index decision model, which projects do you accept and which project  you will choose ?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UNIT 3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46EDF-12B8-B009-176C-A07421346898}"/>
              </a:ext>
            </a:extLst>
          </p:cNvPr>
          <p:cNvGraphicFramePr>
            <a:graphicFrameLocks noGrp="1"/>
          </p:cNvGraphicFramePr>
          <p:nvPr/>
        </p:nvGraphicFramePr>
        <p:xfrm>
          <a:off x="965517" y="3426608"/>
          <a:ext cx="8302365" cy="25212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981417">
                  <a:extLst>
                    <a:ext uri="{9D8B030D-6E8A-4147-A177-3AD203B41FA5}">
                      <a16:colId xmlns:a16="http://schemas.microsoft.com/office/drawing/2014/main" val="3686654726"/>
                    </a:ext>
                  </a:extLst>
                </a:gridCol>
                <a:gridCol w="1946710">
                  <a:extLst>
                    <a:ext uri="{9D8B030D-6E8A-4147-A177-3AD203B41FA5}">
                      <a16:colId xmlns:a16="http://schemas.microsoft.com/office/drawing/2014/main" val="1801132831"/>
                    </a:ext>
                  </a:extLst>
                </a:gridCol>
                <a:gridCol w="1816686">
                  <a:extLst>
                    <a:ext uri="{9D8B030D-6E8A-4147-A177-3AD203B41FA5}">
                      <a16:colId xmlns:a16="http://schemas.microsoft.com/office/drawing/2014/main" val="3551203345"/>
                    </a:ext>
                  </a:extLst>
                </a:gridCol>
                <a:gridCol w="1557552">
                  <a:extLst>
                    <a:ext uri="{9D8B030D-6E8A-4147-A177-3AD203B41FA5}">
                      <a16:colId xmlns:a16="http://schemas.microsoft.com/office/drawing/2014/main" val="2608079390"/>
                    </a:ext>
                  </a:extLst>
                </a:gridCol>
              </a:tblGrid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Cash Flow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Project 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Project 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Project 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3125997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Cost (Cash Outflow)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867955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BD5,500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8383499"/>
                  </a:ext>
                </a:extLst>
              </a:tr>
              <a:tr h="3752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Cash inflow year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BD4,500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2256589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933652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4900905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BD3,500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BD6,000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BD2,000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6659427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F6C45404-3500-A1FA-0161-F97B5F09530B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profitability index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9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/>
              <p:nvPr/>
            </p:nvSpPr>
            <p:spPr>
              <a:xfrm>
                <a:off x="303082" y="1583175"/>
                <a:ext cx="9613408" cy="4799375"/>
              </a:xfrm>
              <a:prstGeom prst="roundRect">
                <a:avLst>
                  <a:gd name="adj" fmla="val 1416"/>
                </a:avLst>
              </a:prstGeom>
              <a:solidFill>
                <a:srgbClr val="BF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marL="342900" marR="0" lvl="0" indent="-342900" algn="justLow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buFont typeface="Times New Roman" panose="02020603050405020304" pitchFamily="18" charset="0"/>
                  <a:buChar char="►"/>
                  <a:tabLst>
                    <a:tab pos="838200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profitability index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(PI) is a modification of the NPV to produce the ratio of the present value of the benefits (future cash inflow) to the present value of the costs (initial investment):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Low" rtl="0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tabLst>
                    <a:tab pos="838200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algn="ctr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en-US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Profitability Index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𝑃𝑟𝑒𝑠𝑒𝑛𝑡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𝑉𝑎𝑙𝑢𝑒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𝑏𝑒𝑛𝑒𝑓𝑖𝑡𝑠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𝑃𝑟𝑒𝑠𝑒𝑛𝑡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𝑉𝑎𝑙𝑢𝑒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𝑜𝑓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𝑐𝑜𝑠𝑡𝑠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en-US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Profitability Index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𝑁𝑃𝑉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𝐶𝑜𝑠𝑡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𝐶𝑜𝑠𝑡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en-US" sz="1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Profitability Index =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𝑁𝑃𝑉</m:t>
                        </m:r>
                      </m:num>
                      <m:den>
                        <m:r>
                          <a:rPr lang="en-US" sz="1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𝐶𝑜𝑠𝑡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ctr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en-US" sz="1800" b="1" u="none" strike="noStrike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buFont typeface="Times New Roman" panose="02020603050405020304" pitchFamily="18" charset="0"/>
                  <a:buChar char="►"/>
                  <a:tabLst>
                    <a:tab pos="1571625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 decision criterion is very straightforward: if PI &gt; 1, accept the project; if PI &lt; 1reject the project. Thus, when the PI is greater than 1, the benefits exceed the costs.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buFont typeface="Times New Roman" panose="02020603050405020304" pitchFamily="18" charset="0"/>
                  <a:buChar char="►"/>
                  <a:tabLst>
                    <a:tab pos="720090" algn="l"/>
                    <a:tab pos="1571625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If you already have the NPV of a project and it has a standard cash flow setup of all cash outflow at the beginning and cash inflow at a later period, you can quickly calculate the PI of the project.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90170" lvl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tabLst>
                    <a:tab pos="838200" algn="l"/>
                  </a:tabLst>
                </a:pP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82" y="1583175"/>
                <a:ext cx="9613408" cy="4799375"/>
              </a:xfrm>
              <a:prstGeom prst="roundRect">
                <a:avLst>
                  <a:gd name="adj" fmla="val 1416"/>
                </a:avLst>
              </a:prstGeom>
              <a:blipFill>
                <a:blip r:embed="rId2"/>
                <a:stretch>
                  <a:fillRect r="-8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      UNIT 3             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F6C45404-3500-A1FA-0161-F97B5F09530B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profitability index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/>
              <p:nvPr/>
            </p:nvSpPr>
            <p:spPr>
              <a:xfrm>
                <a:off x="262496" y="1733082"/>
                <a:ext cx="9613408" cy="4557185"/>
              </a:xfrm>
              <a:prstGeom prst="roundRect">
                <a:avLst>
                  <a:gd name="adj" fmla="val 1416"/>
                </a:avLst>
              </a:prstGeom>
              <a:solidFill>
                <a:srgbClr val="BF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2800" u="sng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Answer: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PI project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743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1.47434 &gt; 1 (Accept)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PI project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715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1.67155 &gt; 1 (Accept)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PI project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423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1.6423 &gt; 1 (Accept)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buFont typeface="Times New Roman" panose="02020603050405020304" pitchFamily="18" charset="0"/>
                  <a:buChar char="►"/>
                  <a:tabLst>
                    <a:tab pos="849630" algn="l"/>
                    <a:tab pos="114046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We accepted all three projects by using PI method .The best we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choose is project B because it has the highest PI.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90170" lvl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tabLst>
                    <a:tab pos="838200" algn="l"/>
                  </a:tabLst>
                </a:pP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96" y="1733082"/>
                <a:ext cx="9613408" cy="4557185"/>
              </a:xfrm>
              <a:prstGeom prst="roundRect">
                <a:avLst>
                  <a:gd name="adj" fmla="val 1416"/>
                </a:avLst>
              </a:prstGeom>
              <a:blipFill>
                <a:blip r:embed="rId2"/>
                <a:stretch>
                  <a:fillRect l="-1015" r="-1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UNIT 3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F6C45404-3500-A1FA-0161-F97B5F09530B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profitability index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62496" y="1733082"/>
            <a:ext cx="9613408" cy="4557185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tabLst>
                <a:tab pos="1571625" algn="l"/>
              </a:tabLst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and Disadvantages of PI Method: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571625" algn="l"/>
              </a:tabLst>
            </a:pPr>
            <a:r>
              <a:rPr lang="en-US" sz="2000" b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PI considers the time value of money.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PI considers analysis of all cash flows of entire life.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PI makes the right in the case of different amount of cash outlay of different 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project.</a:t>
            </a:r>
            <a:b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PI ascertains the exact rate of return of the project.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571625" algn="l"/>
              </a:tabLst>
            </a:pPr>
            <a:r>
              <a:rPr lang="en-US" sz="2000" b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40385" marR="0" indent="-54038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It is difficult to understand the interest rate or discount rate.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40385" marR="0" indent="-540385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It is difficult to calculate profitability index if two projects have  different useful life.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017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tabLst>
                <a:tab pos="838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UNIT 3 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F6C45404-3500-A1FA-0161-F97B5F09530B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profitability index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57422" y="1219317"/>
            <a:ext cx="9473431" cy="5099135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Exercises (3-1):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following three projects” their cash flow and using 8% discount rate.</a:t>
            </a: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b="1" u="sng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Which projects do you accept and which projects do you reject by using: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Net Present Value Method.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Profitability Index Method.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262496" y="-32224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875904" y="252794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875904" y="348528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875904" y="433594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875904" y="518659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 UNIT 3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5435DC7C-16A3-41EC-14CB-209CBF328052}"/>
              </a:ext>
            </a:extLst>
          </p:cNvPr>
          <p:cNvSpPr/>
          <p:nvPr/>
        </p:nvSpPr>
        <p:spPr>
          <a:xfrm>
            <a:off x="1302104" y="237094"/>
            <a:ext cx="3994854" cy="822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28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7BC7B3-7BF9-7591-B663-787033A04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586878"/>
              </p:ext>
            </p:extLst>
          </p:nvPr>
        </p:nvGraphicFramePr>
        <p:xfrm>
          <a:off x="548921" y="2175160"/>
          <a:ext cx="6565815" cy="250768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455100">
                  <a:extLst>
                    <a:ext uri="{9D8B030D-6E8A-4147-A177-3AD203B41FA5}">
                      <a16:colId xmlns:a16="http://schemas.microsoft.com/office/drawing/2014/main" val="991713867"/>
                    </a:ext>
                  </a:extLst>
                </a:gridCol>
                <a:gridCol w="1560715">
                  <a:extLst>
                    <a:ext uri="{9D8B030D-6E8A-4147-A177-3AD203B41FA5}">
                      <a16:colId xmlns:a16="http://schemas.microsoft.com/office/drawing/2014/main" val="3453178207"/>
                    </a:ext>
                  </a:extLst>
                </a:gridCol>
                <a:gridCol w="1276169">
                  <a:extLst>
                    <a:ext uri="{9D8B030D-6E8A-4147-A177-3AD203B41FA5}">
                      <a16:colId xmlns:a16="http://schemas.microsoft.com/office/drawing/2014/main" val="319081297"/>
                    </a:ext>
                  </a:extLst>
                </a:gridCol>
                <a:gridCol w="1273831">
                  <a:extLst>
                    <a:ext uri="{9D8B030D-6E8A-4147-A177-3AD203B41FA5}">
                      <a16:colId xmlns:a16="http://schemas.microsoft.com/office/drawing/2014/main" val="1359498583"/>
                    </a:ext>
                  </a:extLst>
                </a:gridCol>
              </a:tblGrid>
              <a:tr h="6659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Cash Flow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Project A</a:t>
                      </a:r>
                    </a:p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 B</a:t>
                      </a:r>
                    </a:p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Project C</a:t>
                      </a:r>
                    </a:p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703046"/>
                  </a:ext>
                </a:extLst>
              </a:tr>
              <a:tr h="3614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 (Initial Investment)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9873110"/>
                  </a:ext>
                </a:extLst>
              </a:tr>
              <a:tr h="3400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Cash flow year 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624205"/>
                  </a:ext>
                </a:extLst>
              </a:tr>
              <a:tr h="44171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Cash flow year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7,500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2362038"/>
                  </a:ext>
                </a:extLst>
              </a:tr>
              <a:tr h="3400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Cash flow year 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6469943"/>
                  </a:ext>
                </a:extLst>
              </a:tr>
              <a:tr h="34002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Cash flow year 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6,000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0931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/>
              <p:nvPr/>
            </p:nvSpPr>
            <p:spPr>
              <a:xfrm>
                <a:off x="198015" y="1479734"/>
                <a:ext cx="9613408" cy="4908479"/>
              </a:xfrm>
              <a:prstGeom prst="roundRect">
                <a:avLst>
                  <a:gd name="adj" fmla="val 1416"/>
                </a:avLst>
              </a:prstGeom>
              <a:solidFill>
                <a:srgbClr val="BF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marL="0" marR="0" algn="l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49630" algn="l"/>
                    <a:tab pos="1140460" algn="l"/>
                  </a:tabLst>
                </a:pPr>
                <a:r>
                  <a:rPr lang="en-US" sz="1800" b="1" u="sng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Answer: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" algn="l"/>
                  </a:tabLst>
                </a:pPr>
                <a:r>
                  <a:rPr lang="en-US" sz="18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1. Project A: ( Fixed Cash Inflow):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:endPara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marL="0" marR="0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endParaRPr lang="en-US" sz="2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  <a:tab pos="4719955" algn="l"/>
                  </a:tabLst>
                </a:pPr>
                <a:r>
                  <a:rPr lang="en-US" sz="1800" b="1" u="sng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OR: Other Answer:</a:t>
                </a:r>
              </a:p>
              <a:p>
                <a:pPr marL="0" marR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  <a:tab pos="4719955" algn="l"/>
                  </a:tabLst>
                </a:pP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𝑃𝑉</m:t>
                        </m:r>
                      </m:e>
                      <m:sub>
                        <m:r>
                          <a:rPr lang="en-US" sz="1800" i="1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i="1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PMT × PVIF n ,r</a:t>
                </a: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:endParaRPr lang="en-US" sz="12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6,000 ×3.3120 = BD19872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:endParaRPr lang="en-US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:r>
                  <a:rPr lang="en-US" sz="180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NPV= 20000 – 19872  = BD128 </a:t>
                </a:r>
                <a:endParaRPr lang="en-US" sz="1800" u="none" strike="noStrike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15" y="1479734"/>
                <a:ext cx="9613408" cy="4908479"/>
              </a:xfrm>
              <a:prstGeom prst="roundRect">
                <a:avLst>
                  <a:gd name="adj" fmla="val 1416"/>
                </a:avLst>
              </a:prstGeom>
              <a:blipFill>
                <a:blip r:embed="rId2"/>
                <a:stretch>
                  <a:fillRect l="-317" t="-124" b="-4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811423" y="249625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838921" y="3410818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838920" y="428509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838921" y="517180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UNIT 3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278FB99C-873B-6932-B7AA-B80CE857B859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197475"/>
                  </p:ext>
                </p:extLst>
              </p:nvPr>
            </p:nvGraphicFramePr>
            <p:xfrm>
              <a:off x="400896" y="2278815"/>
              <a:ext cx="6829244" cy="193942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80086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4713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90755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3690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43243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Year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(CF)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u="sng">
                              <a:effectLst/>
                            </a:rPr>
                            <a:t>PV of Cash flow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-20,000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= 1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-20,000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= 0.9259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5555.4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= 0.8573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5143.8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= 0.7938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4762.8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= 0.7350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4410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211455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Net Present Value (NPV)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-128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197475"/>
                  </p:ext>
                </p:extLst>
              </p:nvPr>
            </p:nvGraphicFramePr>
            <p:xfrm>
              <a:off x="400896" y="2278815"/>
              <a:ext cx="6829244" cy="193942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80086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4713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90755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3690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44646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Year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(CF)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9589" r="-71493" b="-361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u="sng">
                              <a:effectLst/>
                            </a:rPr>
                            <a:t>PV of Cash flow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25495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-20,000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190476" r="-71493" b="-5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-20,000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25495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290476" r="-71493" b="-4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5555.4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25495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390476" r="-71493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5143.8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25495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490476" r="-71493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4762.8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25495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6,000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590476" r="-71493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4410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218186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Net Present Value (NPV)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-128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4383C0C-C145-A8BD-C24B-AD8D63EB4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4263596"/>
            <a:ext cx="5072679" cy="205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98015" y="1479734"/>
            <a:ext cx="9613408" cy="4908479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49630" algn="l"/>
                <a:tab pos="1140460" algn="l"/>
              </a:tabLst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US" sz="18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Project B:</a:t>
            </a:r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811423" y="249625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838921" y="3410818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838920" y="428509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838921" y="517180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UNIT 3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278FB99C-873B-6932-B7AA-B80CE857B859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141504"/>
                  </p:ext>
                </p:extLst>
              </p:nvPr>
            </p:nvGraphicFramePr>
            <p:xfrm>
              <a:off x="564823" y="2371868"/>
              <a:ext cx="6817376" cy="2903785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78730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2185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86079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0382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61713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Year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(CF)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u="sng">
                              <a:effectLst/>
                            </a:rPr>
                            <a:t>PV of Cash flow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-20,000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= 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-20,000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= 0.9259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7407.2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7,500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= 0.8573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6429.75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= 0.7938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4762.8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= 0.7350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3675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301571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Net Present Value (NPV)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2274.75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1141504"/>
                  </p:ext>
                </p:extLst>
              </p:nvPr>
            </p:nvGraphicFramePr>
            <p:xfrm>
              <a:off x="564823" y="2371868"/>
              <a:ext cx="6817376" cy="2903785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78730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2185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86079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0382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61713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Year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(CF)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20" t="-7921" r="-71655" b="-393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u="sng">
                              <a:effectLst/>
                            </a:rPr>
                            <a:t>PV of Cash flow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-20,000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20" t="-165152" r="-71655" b="-5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-20,000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8,000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20" t="-269231" r="-71655" b="-4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7407.2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7,500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20" t="-369231" r="-71655" b="-3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6429.75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20" t="-469231" r="-71655" b="-2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4762.8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39701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5,000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20" t="-569231" r="-71655" b="-10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3675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301571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Net Present Value (NPV)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2274.75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e 1253">
            <a:extLst>
              <a:ext uri="{FF2B5EF4-FFF2-40B4-BE49-F238E27FC236}">
                <a16:creationId xmlns:a16="http://schemas.microsoft.com/office/drawing/2014/main" id="{9C970C89-050F-8BE9-B0CE-EAE0B539486A}"/>
              </a:ext>
            </a:extLst>
          </p:cNvPr>
          <p:cNvGrpSpPr/>
          <p:nvPr/>
        </p:nvGrpSpPr>
        <p:grpSpPr>
          <a:xfrm>
            <a:off x="7783424" y="4587116"/>
            <a:ext cx="1450792" cy="1451745"/>
            <a:chOff x="-85752" y="0"/>
            <a:chExt cx="1450792" cy="1451745"/>
          </a:xfrm>
        </p:grpSpPr>
        <p:cxnSp>
          <p:nvCxnSpPr>
            <p:cNvPr id="4" name="Line 187">
              <a:extLst>
                <a:ext uri="{FF2B5EF4-FFF2-40B4-BE49-F238E27FC236}">
                  <a16:creationId xmlns:a16="http://schemas.microsoft.com/office/drawing/2014/main" id="{8A48390E-B072-4C63-CCB6-59A055258ED2}"/>
                </a:ext>
              </a:extLst>
            </p:cNvPr>
            <p:cNvCxnSpPr/>
            <p:nvPr/>
          </p:nvCxnSpPr>
          <p:spPr bwMode="auto">
            <a:xfrm flipH="1">
              <a:off x="1321854" y="91874"/>
              <a:ext cx="0" cy="0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reeform 157">
              <a:extLst>
                <a:ext uri="{FF2B5EF4-FFF2-40B4-BE49-F238E27FC236}">
                  <a16:creationId xmlns:a16="http://schemas.microsoft.com/office/drawing/2014/main" id="{C648F49D-BB5F-E7F9-EE7E-0A7634CCAC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795"/>
              <a:ext cx="721334" cy="683721"/>
            </a:xfrm>
            <a:custGeom>
              <a:avLst/>
              <a:gdLst>
                <a:gd name="T0" fmla="*/ 287 w 5278"/>
                <a:gd name="T1" fmla="*/ 3 h 3975"/>
                <a:gd name="T2" fmla="*/ 1167 w 5278"/>
                <a:gd name="T3" fmla="*/ 1 h 3975"/>
                <a:gd name="T4" fmla="*/ 2052 w 5278"/>
                <a:gd name="T5" fmla="*/ 18 h 3975"/>
                <a:gd name="T6" fmla="*/ 2512 w 5278"/>
                <a:gd name="T7" fmla="*/ 34 h 3975"/>
                <a:gd name="T8" fmla="*/ 2986 w 5278"/>
                <a:gd name="T9" fmla="*/ 55 h 3975"/>
                <a:gd name="T10" fmla="*/ 3422 w 5278"/>
                <a:gd name="T11" fmla="*/ 83 h 3975"/>
                <a:gd name="T12" fmla="*/ 3817 w 5278"/>
                <a:gd name="T13" fmla="*/ 114 h 3975"/>
                <a:gd name="T14" fmla="*/ 4168 w 5278"/>
                <a:gd name="T15" fmla="*/ 149 h 3975"/>
                <a:gd name="T16" fmla="*/ 4477 w 5278"/>
                <a:gd name="T17" fmla="*/ 187 h 3975"/>
                <a:gd name="T18" fmla="*/ 4737 w 5278"/>
                <a:gd name="T19" fmla="*/ 228 h 3975"/>
                <a:gd name="T20" fmla="*/ 4949 w 5278"/>
                <a:gd name="T21" fmla="*/ 272 h 3975"/>
                <a:gd name="T22" fmla="*/ 5111 w 5278"/>
                <a:gd name="T23" fmla="*/ 318 h 3975"/>
                <a:gd name="T24" fmla="*/ 5219 w 5278"/>
                <a:gd name="T25" fmla="*/ 365 h 3975"/>
                <a:gd name="T26" fmla="*/ 5252 w 5278"/>
                <a:gd name="T27" fmla="*/ 389 h 3975"/>
                <a:gd name="T28" fmla="*/ 5272 w 5278"/>
                <a:gd name="T29" fmla="*/ 415 h 3975"/>
                <a:gd name="T30" fmla="*/ 5278 w 5278"/>
                <a:gd name="T31" fmla="*/ 430 h 3975"/>
                <a:gd name="T32" fmla="*/ 5264 w 5278"/>
                <a:gd name="T33" fmla="*/ 458 h 3975"/>
                <a:gd name="T34" fmla="*/ 5234 w 5278"/>
                <a:gd name="T35" fmla="*/ 485 h 3975"/>
                <a:gd name="T36" fmla="*/ 5184 w 5278"/>
                <a:gd name="T37" fmla="*/ 514 h 3975"/>
                <a:gd name="T38" fmla="*/ 5116 w 5278"/>
                <a:gd name="T39" fmla="*/ 541 h 3975"/>
                <a:gd name="T40" fmla="*/ 4993 w 5278"/>
                <a:gd name="T41" fmla="*/ 577 h 3975"/>
                <a:gd name="T42" fmla="*/ 4810 w 5278"/>
                <a:gd name="T43" fmla="*/ 619 h 3975"/>
                <a:gd name="T44" fmla="*/ 4591 w 5278"/>
                <a:gd name="T45" fmla="*/ 658 h 3975"/>
                <a:gd name="T46" fmla="*/ 4335 w 5278"/>
                <a:gd name="T47" fmla="*/ 694 h 3975"/>
                <a:gd name="T48" fmla="*/ 3841 w 5278"/>
                <a:gd name="T49" fmla="*/ 746 h 3975"/>
                <a:gd name="T50" fmla="*/ 3151 w 5278"/>
                <a:gd name="T51" fmla="*/ 797 h 3975"/>
                <a:gd name="T52" fmla="*/ 2378 w 5278"/>
                <a:gd name="T53" fmla="*/ 835 h 3975"/>
                <a:gd name="T54" fmla="*/ 1542 w 5278"/>
                <a:gd name="T55" fmla="*/ 858 h 3975"/>
                <a:gd name="T56" fmla="*/ 1541 w 5278"/>
                <a:gd name="T57" fmla="*/ 1010 h 3975"/>
                <a:gd name="T58" fmla="*/ 1527 w 5278"/>
                <a:gd name="T59" fmla="*/ 1453 h 3975"/>
                <a:gd name="T60" fmla="*/ 1501 w 5278"/>
                <a:gd name="T61" fmla="*/ 1873 h 3975"/>
                <a:gd name="T62" fmla="*/ 1465 w 5278"/>
                <a:gd name="T63" fmla="*/ 2268 h 3975"/>
                <a:gd name="T64" fmla="*/ 1420 w 5278"/>
                <a:gd name="T65" fmla="*/ 2633 h 3975"/>
                <a:gd name="T66" fmla="*/ 1364 w 5278"/>
                <a:gd name="T67" fmla="*/ 2962 h 3975"/>
                <a:gd name="T68" fmla="*/ 1298 w 5278"/>
                <a:gd name="T69" fmla="*/ 3253 h 3975"/>
                <a:gd name="T70" fmla="*/ 1227 w 5278"/>
                <a:gd name="T71" fmla="*/ 3502 h 3975"/>
                <a:gd name="T72" fmla="*/ 1147 w 5278"/>
                <a:gd name="T73" fmla="*/ 3704 h 3975"/>
                <a:gd name="T74" fmla="*/ 1078 w 5278"/>
                <a:gd name="T75" fmla="*/ 3835 h 3975"/>
                <a:gd name="T76" fmla="*/ 1032 w 5278"/>
                <a:gd name="T77" fmla="*/ 3896 h 3975"/>
                <a:gd name="T78" fmla="*/ 987 w 5278"/>
                <a:gd name="T79" fmla="*/ 3943 h 3975"/>
                <a:gd name="T80" fmla="*/ 940 w 5278"/>
                <a:gd name="T81" fmla="*/ 3975 h 3975"/>
                <a:gd name="T82" fmla="*/ 773 w 5278"/>
                <a:gd name="T83" fmla="*/ 3973 h 3975"/>
                <a:gd name="T84" fmla="*/ 740 w 5278"/>
                <a:gd name="T85" fmla="*/ 3950 h 3975"/>
                <a:gd name="T86" fmla="*/ 692 w 5278"/>
                <a:gd name="T87" fmla="*/ 3906 h 3975"/>
                <a:gd name="T88" fmla="*/ 643 w 5278"/>
                <a:gd name="T89" fmla="*/ 3846 h 3975"/>
                <a:gd name="T90" fmla="*/ 580 w 5278"/>
                <a:gd name="T91" fmla="*/ 3746 h 3975"/>
                <a:gd name="T92" fmla="*/ 489 w 5278"/>
                <a:gd name="T93" fmla="*/ 3555 h 3975"/>
                <a:gd name="T94" fmla="*/ 404 w 5278"/>
                <a:gd name="T95" fmla="*/ 3315 h 3975"/>
                <a:gd name="T96" fmla="*/ 325 w 5278"/>
                <a:gd name="T97" fmla="*/ 3035 h 3975"/>
                <a:gd name="T98" fmla="*/ 253 w 5278"/>
                <a:gd name="T99" fmla="*/ 2715 h 3975"/>
                <a:gd name="T100" fmla="*/ 187 w 5278"/>
                <a:gd name="T101" fmla="*/ 2363 h 3975"/>
                <a:gd name="T102" fmla="*/ 130 w 5278"/>
                <a:gd name="T103" fmla="*/ 1982 h 3975"/>
                <a:gd name="T104" fmla="*/ 83 w 5278"/>
                <a:gd name="T105" fmla="*/ 1577 h 3975"/>
                <a:gd name="T106" fmla="*/ 45 w 5278"/>
                <a:gd name="T107" fmla="*/ 1151 h 3975"/>
                <a:gd name="T108" fmla="*/ 27 w 5278"/>
                <a:gd name="T109" fmla="*/ 859 h 3975"/>
                <a:gd name="T110" fmla="*/ 16 w 5278"/>
                <a:gd name="T111" fmla="*/ 648 h 3975"/>
                <a:gd name="T112" fmla="*/ 0 w 5278"/>
                <a:gd name="T113" fmla="*/ 7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8" h="3975">
                  <a:moveTo>
                    <a:pt x="0" y="7"/>
                  </a:moveTo>
                  <a:lnTo>
                    <a:pt x="0" y="7"/>
                  </a:lnTo>
                  <a:lnTo>
                    <a:pt x="287" y="3"/>
                  </a:lnTo>
                  <a:lnTo>
                    <a:pt x="578" y="0"/>
                  </a:lnTo>
                  <a:lnTo>
                    <a:pt x="872" y="0"/>
                  </a:lnTo>
                  <a:lnTo>
                    <a:pt x="1167" y="1"/>
                  </a:lnTo>
                  <a:lnTo>
                    <a:pt x="1463" y="5"/>
                  </a:lnTo>
                  <a:lnTo>
                    <a:pt x="1759" y="10"/>
                  </a:lnTo>
                  <a:lnTo>
                    <a:pt x="2052" y="18"/>
                  </a:lnTo>
                  <a:lnTo>
                    <a:pt x="2346" y="27"/>
                  </a:lnTo>
                  <a:lnTo>
                    <a:pt x="2346" y="27"/>
                  </a:lnTo>
                  <a:lnTo>
                    <a:pt x="2512" y="34"/>
                  </a:lnTo>
                  <a:lnTo>
                    <a:pt x="2674" y="40"/>
                  </a:lnTo>
                  <a:lnTo>
                    <a:pt x="2832" y="48"/>
                  </a:lnTo>
                  <a:lnTo>
                    <a:pt x="2986" y="55"/>
                  </a:lnTo>
                  <a:lnTo>
                    <a:pt x="3136" y="64"/>
                  </a:lnTo>
                  <a:lnTo>
                    <a:pt x="3281" y="73"/>
                  </a:lnTo>
                  <a:lnTo>
                    <a:pt x="3422" y="83"/>
                  </a:lnTo>
                  <a:lnTo>
                    <a:pt x="3558" y="92"/>
                  </a:lnTo>
                  <a:lnTo>
                    <a:pt x="3690" y="103"/>
                  </a:lnTo>
                  <a:lnTo>
                    <a:pt x="3817" y="114"/>
                  </a:lnTo>
                  <a:lnTo>
                    <a:pt x="3938" y="125"/>
                  </a:lnTo>
                  <a:lnTo>
                    <a:pt x="4056" y="137"/>
                  </a:lnTo>
                  <a:lnTo>
                    <a:pt x="4168" y="149"/>
                  </a:lnTo>
                  <a:lnTo>
                    <a:pt x="4276" y="161"/>
                  </a:lnTo>
                  <a:lnTo>
                    <a:pt x="4379" y="174"/>
                  </a:lnTo>
                  <a:lnTo>
                    <a:pt x="4477" y="187"/>
                  </a:lnTo>
                  <a:lnTo>
                    <a:pt x="4569" y="200"/>
                  </a:lnTo>
                  <a:lnTo>
                    <a:pt x="4656" y="215"/>
                  </a:lnTo>
                  <a:lnTo>
                    <a:pt x="4737" y="228"/>
                  </a:lnTo>
                  <a:lnTo>
                    <a:pt x="4813" y="242"/>
                  </a:lnTo>
                  <a:lnTo>
                    <a:pt x="4884" y="258"/>
                  </a:lnTo>
                  <a:lnTo>
                    <a:pt x="4949" y="272"/>
                  </a:lnTo>
                  <a:lnTo>
                    <a:pt x="5008" y="288"/>
                  </a:lnTo>
                  <a:lnTo>
                    <a:pt x="5063" y="302"/>
                  </a:lnTo>
                  <a:lnTo>
                    <a:pt x="5111" y="318"/>
                  </a:lnTo>
                  <a:lnTo>
                    <a:pt x="5152" y="333"/>
                  </a:lnTo>
                  <a:lnTo>
                    <a:pt x="5189" y="350"/>
                  </a:lnTo>
                  <a:lnTo>
                    <a:pt x="5219" y="365"/>
                  </a:lnTo>
                  <a:lnTo>
                    <a:pt x="5232" y="374"/>
                  </a:lnTo>
                  <a:lnTo>
                    <a:pt x="5243" y="381"/>
                  </a:lnTo>
                  <a:lnTo>
                    <a:pt x="5252" y="389"/>
                  </a:lnTo>
                  <a:lnTo>
                    <a:pt x="5261" y="398"/>
                  </a:lnTo>
                  <a:lnTo>
                    <a:pt x="5267" y="406"/>
                  </a:lnTo>
                  <a:lnTo>
                    <a:pt x="5272" y="415"/>
                  </a:lnTo>
                  <a:lnTo>
                    <a:pt x="5276" y="422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5" y="440"/>
                  </a:lnTo>
                  <a:lnTo>
                    <a:pt x="5272" y="449"/>
                  </a:lnTo>
                  <a:lnTo>
                    <a:pt x="5264" y="458"/>
                  </a:lnTo>
                  <a:lnTo>
                    <a:pt x="5257" y="467"/>
                  </a:lnTo>
                  <a:lnTo>
                    <a:pt x="5246" y="477"/>
                  </a:lnTo>
                  <a:lnTo>
                    <a:pt x="5234" y="485"/>
                  </a:lnTo>
                  <a:lnTo>
                    <a:pt x="5219" y="495"/>
                  </a:lnTo>
                  <a:lnTo>
                    <a:pt x="5202" y="504"/>
                  </a:lnTo>
                  <a:lnTo>
                    <a:pt x="5184" y="514"/>
                  </a:lnTo>
                  <a:lnTo>
                    <a:pt x="5163" y="522"/>
                  </a:lnTo>
                  <a:lnTo>
                    <a:pt x="5140" y="532"/>
                  </a:lnTo>
                  <a:lnTo>
                    <a:pt x="5116" y="541"/>
                  </a:lnTo>
                  <a:lnTo>
                    <a:pt x="5058" y="559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4937" y="592"/>
                  </a:lnTo>
                  <a:lnTo>
                    <a:pt x="4875" y="605"/>
                  </a:lnTo>
                  <a:lnTo>
                    <a:pt x="4810" y="619"/>
                  </a:lnTo>
                  <a:lnTo>
                    <a:pt x="4742" y="633"/>
                  </a:lnTo>
                  <a:lnTo>
                    <a:pt x="4668" y="644"/>
                  </a:lnTo>
                  <a:lnTo>
                    <a:pt x="4591" y="658"/>
                  </a:lnTo>
                  <a:lnTo>
                    <a:pt x="4509" y="670"/>
                  </a:lnTo>
                  <a:lnTo>
                    <a:pt x="4424" y="682"/>
                  </a:lnTo>
                  <a:lnTo>
                    <a:pt x="4335" y="694"/>
                  </a:lnTo>
                  <a:lnTo>
                    <a:pt x="4243" y="704"/>
                  </a:lnTo>
                  <a:lnTo>
                    <a:pt x="4049" y="726"/>
                  </a:lnTo>
                  <a:lnTo>
                    <a:pt x="3841" y="746"/>
                  </a:lnTo>
                  <a:lnTo>
                    <a:pt x="3622" y="764"/>
                  </a:lnTo>
                  <a:lnTo>
                    <a:pt x="3392" y="781"/>
                  </a:lnTo>
                  <a:lnTo>
                    <a:pt x="3151" y="797"/>
                  </a:lnTo>
                  <a:lnTo>
                    <a:pt x="2901" y="811"/>
                  </a:lnTo>
                  <a:lnTo>
                    <a:pt x="2643" y="824"/>
                  </a:lnTo>
                  <a:lnTo>
                    <a:pt x="2378" y="835"/>
                  </a:lnTo>
                  <a:lnTo>
                    <a:pt x="2105" y="844"/>
                  </a:lnTo>
                  <a:lnTo>
                    <a:pt x="1827" y="852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1" y="1010"/>
                  </a:lnTo>
                  <a:lnTo>
                    <a:pt x="1538" y="1159"/>
                  </a:lnTo>
                  <a:lnTo>
                    <a:pt x="1533" y="1308"/>
                  </a:lnTo>
                  <a:lnTo>
                    <a:pt x="1527" y="1453"/>
                  </a:lnTo>
                  <a:lnTo>
                    <a:pt x="1519" y="1595"/>
                  </a:lnTo>
                  <a:lnTo>
                    <a:pt x="1512" y="1737"/>
                  </a:lnTo>
                  <a:lnTo>
                    <a:pt x="1501" y="1873"/>
                  </a:lnTo>
                  <a:lnTo>
                    <a:pt x="1491" y="2009"/>
                  </a:lnTo>
                  <a:lnTo>
                    <a:pt x="1479" y="2140"/>
                  </a:lnTo>
                  <a:lnTo>
                    <a:pt x="1465" y="2268"/>
                  </a:lnTo>
                  <a:lnTo>
                    <a:pt x="1451" y="2393"/>
                  </a:lnTo>
                  <a:lnTo>
                    <a:pt x="1436" y="2514"/>
                  </a:lnTo>
                  <a:lnTo>
                    <a:pt x="1420" y="2633"/>
                  </a:lnTo>
                  <a:lnTo>
                    <a:pt x="1401" y="2746"/>
                  </a:lnTo>
                  <a:lnTo>
                    <a:pt x="1383" y="2856"/>
                  </a:lnTo>
                  <a:lnTo>
                    <a:pt x="1364" y="2962"/>
                  </a:lnTo>
                  <a:lnTo>
                    <a:pt x="1342" y="3064"/>
                  </a:lnTo>
                  <a:lnTo>
                    <a:pt x="1321" y="3161"/>
                  </a:lnTo>
                  <a:lnTo>
                    <a:pt x="1298" y="3253"/>
                  </a:lnTo>
                  <a:lnTo>
                    <a:pt x="1276" y="3342"/>
                  </a:lnTo>
                  <a:lnTo>
                    <a:pt x="1252" y="3424"/>
                  </a:lnTo>
                  <a:lnTo>
                    <a:pt x="1227" y="3502"/>
                  </a:lnTo>
                  <a:lnTo>
                    <a:pt x="1202" y="3575"/>
                  </a:lnTo>
                  <a:lnTo>
                    <a:pt x="1174" y="3642"/>
                  </a:lnTo>
                  <a:lnTo>
                    <a:pt x="1147" y="3704"/>
                  </a:lnTo>
                  <a:lnTo>
                    <a:pt x="1120" y="3762"/>
                  </a:lnTo>
                  <a:lnTo>
                    <a:pt x="1091" y="3812"/>
                  </a:lnTo>
                  <a:lnTo>
                    <a:pt x="1078" y="3835"/>
                  </a:lnTo>
                  <a:lnTo>
                    <a:pt x="1062" y="3858"/>
                  </a:lnTo>
                  <a:lnTo>
                    <a:pt x="1047" y="3877"/>
                  </a:lnTo>
                  <a:lnTo>
                    <a:pt x="1032" y="3896"/>
                  </a:lnTo>
                  <a:lnTo>
                    <a:pt x="1017" y="3913"/>
                  </a:lnTo>
                  <a:lnTo>
                    <a:pt x="1002" y="3928"/>
                  </a:lnTo>
                  <a:lnTo>
                    <a:pt x="987" y="3943"/>
                  </a:lnTo>
                  <a:lnTo>
                    <a:pt x="972" y="3955"/>
                  </a:lnTo>
                  <a:lnTo>
                    <a:pt x="955" y="3967"/>
                  </a:lnTo>
                  <a:lnTo>
                    <a:pt x="940" y="3975"/>
                  </a:lnTo>
                  <a:lnTo>
                    <a:pt x="940" y="3975"/>
                  </a:lnTo>
                  <a:lnTo>
                    <a:pt x="857" y="3974"/>
                  </a:lnTo>
                  <a:lnTo>
                    <a:pt x="773" y="3973"/>
                  </a:lnTo>
                  <a:lnTo>
                    <a:pt x="773" y="3973"/>
                  </a:lnTo>
                  <a:lnTo>
                    <a:pt x="757" y="3962"/>
                  </a:lnTo>
                  <a:lnTo>
                    <a:pt x="740" y="3950"/>
                  </a:lnTo>
                  <a:lnTo>
                    <a:pt x="723" y="3937"/>
                  </a:lnTo>
                  <a:lnTo>
                    <a:pt x="708" y="3922"/>
                  </a:lnTo>
                  <a:lnTo>
                    <a:pt x="692" y="3906"/>
                  </a:lnTo>
                  <a:lnTo>
                    <a:pt x="675" y="3888"/>
                  </a:lnTo>
                  <a:lnTo>
                    <a:pt x="658" y="3867"/>
                  </a:lnTo>
                  <a:lnTo>
                    <a:pt x="643" y="3846"/>
                  </a:lnTo>
                  <a:lnTo>
                    <a:pt x="626" y="3823"/>
                  </a:lnTo>
                  <a:lnTo>
                    <a:pt x="611" y="3799"/>
                  </a:lnTo>
                  <a:lnTo>
                    <a:pt x="580" y="3746"/>
                  </a:lnTo>
                  <a:lnTo>
                    <a:pt x="549" y="3688"/>
                  </a:lnTo>
                  <a:lnTo>
                    <a:pt x="519" y="3623"/>
                  </a:lnTo>
                  <a:lnTo>
                    <a:pt x="489" y="3555"/>
                  </a:lnTo>
                  <a:lnTo>
                    <a:pt x="460" y="3479"/>
                  </a:lnTo>
                  <a:lnTo>
                    <a:pt x="431" y="3400"/>
                  </a:lnTo>
                  <a:lnTo>
                    <a:pt x="404" y="3315"/>
                  </a:lnTo>
                  <a:lnTo>
                    <a:pt x="377" y="3227"/>
                  </a:lnTo>
                  <a:lnTo>
                    <a:pt x="351" y="3132"/>
                  </a:lnTo>
                  <a:lnTo>
                    <a:pt x="325" y="3035"/>
                  </a:lnTo>
                  <a:lnTo>
                    <a:pt x="300" y="2932"/>
                  </a:lnTo>
                  <a:lnTo>
                    <a:pt x="275" y="2825"/>
                  </a:lnTo>
                  <a:lnTo>
                    <a:pt x="253" y="2715"/>
                  </a:lnTo>
                  <a:lnTo>
                    <a:pt x="230" y="2601"/>
                  </a:lnTo>
                  <a:lnTo>
                    <a:pt x="209" y="2484"/>
                  </a:lnTo>
                  <a:lnTo>
                    <a:pt x="187" y="2363"/>
                  </a:lnTo>
                  <a:lnTo>
                    <a:pt x="168" y="2240"/>
                  </a:lnTo>
                  <a:lnTo>
                    <a:pt x="148" y="2113"/>
                  </a:lnTo>
                  <a:lnTo>
                    <a:pt x="130" y="1982"/>
                  </a:lnTo>
                  <a:lnTo>
                    <a:pt x="113" y="1849"/>
                  </a:lnTo>
                  <a:lnTo>
                    <a:pt x="98" y="1714"/>
                  </a:lnTo>
                  <a:lnTo>
                    <a:pt x="83" y="1577"/>
                  </a:lnTo>
                  <a:lnTo>
                    <a:pt x="69" y="1437"/>
                  </a:lnTo>
                  <a:lnTo>
                    <a:pt x="57" y="1295"/>
                  </a:lnTo>
                  <a:lnTo>
                    <a:pt x="45" y="1151"/>
                  </a:lnTo>
                  <a:lnTo>
                    <a:pt x="36" y="1006"/>
                  </a:lnTo>
                  <a:lnTo>
                    <a:pt x="27" y="859"/>
                  </a:lnTo>
                  <a:lnTo>
                    <a:pt x="27" y="859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16" y="648"/>
                  </a:lnTo>
                  <a:lnTo>
                    <a:pt x="7" y="436"/>
                  </a:lnTo>
                  <a:lnTo>
                    <a:pt x="3" y="22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8">
              <a:extLst>
                <a:ext uri="{FF2B5EF4-FFF2-40B4-BE49-F238E27FC236}">
                  <a16:creationId xmlns:a16="http://schemas.microsoft.com/office/drawing/2014/main" id="{0890F29F-321B-DFAB-4D6D-125F05AC58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106"/>
              <a:ext cx="721334" cy="147619"/>
            </a:xfrm>
            <a:custGeom>
              <a:avLst/>
              <a:gdLst>
                <a:gd name="T0" fmla="*/ 1542 w 5278"/>
                <a:gd name="T1" fmla="*/ 856 h 856"/>
                <a:gd name="T2" fmla="*/ 2105 w 5278"/>
                <a:gd name="T3" fmla="*/ 843 h 856"/>
                <a:gd name="T4" fmla="*/ 2643 w 5278"/>
                <a:gd name="T5" fmla="*/ 823 h 856"/>
                <a:gd name="T6" fmla="*/ 3151 w 5278"/>
                <a:gd name="T7" fmla="*/ 796 h 856"/>
                <a:gd name="T8" fmla="*/ 3622 w 5278"/>
                <a:gd name="T9" fmla="*/ 764 h 856"/>
                <a:gd name="T10" fmla="*/ 4049 w 5278"/>
                <a:gd name="T11" fmla="*/ 724 h 856"/>
                <a:gd name="T12" fmla="*/ 4335 w 5278"/>
                <a:gd name="T13" fmla="*/ 692 h 856"/>
                <a:gd name="T14" fmla="*/ 4509 w 5278"/>
                <a:gd name="T15" fmla="*/ 669 h 856"/>
                <a:gd name="T16" fmla="*/ 4668 w 5278"/>
                <a:gd name="T17" fmla="*/ 644 h 856"/>
                <a:gd name="T18" fmla="*/ 4810 w 5278"/>
                <a:gd name="T19" fmla="*/ 618 h 856"/>
                <a:gd name="T20" fmla="*/ 4937 w 5278"/>
                <a:gd name="T21" fmla="*/ 591 h 856"/>
                <a:gd name="T22" fmla="*/ 4993 w 5278"/>
                <a:gd name="T23" fmla="*/ 577 h 856"/>
                <a:gd name="T24" fmla="*/ 5116 w 5278"/>
                <a:gd name="T25" fmla="*/ 540 h 856"/>
                <a:gd name="T26" fmla="*/ 5163 w 5278"/>
                <a:gd name="T27" fmla="*/ 522 h 856"/>
                <a:gd name="T28" fmla="*/ 5202 w 5278"/>
                <a:gd name="T29" fmla="*/ 503 h 856"/>
                <a:gd name="T30" fmla="*/ 5234 w 5278"/>
                <a:gd name="T31" fmla="*/ 485 h 856"/>
                <a:gd name="T32" fmla="*/ 5257 w 5278"/>
                <a:gd name="T33" fmla="*/ 467 h 856"/>
                <a:gd name="T34" fmla="*/ 5272 w 5278"/>
                <a:gd name="T35" fmla="*/ 448 h 856"/>
                <a:gd name="T36" fmla="*/ 5278 w 5278"/>
                <a:gd name="T37" fmla="*/ 430 h 856"/>
                <a:gd name="T38" fmla="*/ 5276 w 5278"/>
                <a:gd name="T39" fmla="*/ 421 h 856"/>
                <a:gd name="T40" fmla="*/ 5267 w 5278"/>
                <a:gd name="T41" fmla="*/ 405 h 856"/>
                <a:gd name="T42" fmla="*/ 5252 w 5278"/>
                <a:gd name="T43" fmla="*/ 389 h 856"/>
                <a:gd name="T44" fmla="*/ 5232 w 5278"/>
                <a:gd name="T45" fmla="*/ 372 h 856"/>
                <a:gd name="T46" fmla="*/ 5189 w 5278"/>
                <a:gd name="T47" fmla="*/ 348 h 856"/>
                <a:gd name="T48" fmla="*/ 5111 w 5278"/>
                <a:gd name="T49" fmla="*/ 317 h 856"/>
                <a:gd name="T50" fmla="*/ 5008 w 5278"/>
                <a:gd name="T51" fmla="*/ 286 h 856"/>
                <a:gd name="T52" fmla="*/ 4884 w 5278"/>
                <a:gd name="T53" fmla="*/ 256 h 856"/>
                <a:gd name="T54" fmla="*/ 4737 w 5278"/>
                <a:gd name="T55" fmla="*/ 227 h 856"/>
                <a:gd name="T56" fmla="*/ 4569 w 5278"/>
                <a:gd name="T57" fmla="*/ 200 h 856"/>
                <a:gd name="T58" fmla="*/ 4379 w 5278"/>
                <a:gd name="T59" fmla="*/ 173 h 856"/>
                <a:gd name="T60" fmla="*/ 4168 w 5278"/>
                <a:gd name="T61" fmla="*/ 148 h 856"/>
                <a:gd name="T62" fmla="*/ 3938 w 5278"/>
                <a:gd name="T63" fmla="*/ 124 h 856"/>
                <a:gd name="T64" fmla="*/ 3690 w 5278"/>
                <a:gd name="T65" fmla="*/ 102 h 856"/>
                <a:gd name="T66" fmla="*/ 3422 w 5278"/>
                <a:gd name="T67" fmla="*/ 81 h 856"/>
                <a:gd name="T68" fmla="*/ 3136 w 5278"/>
                <a:gd name="T69" fmla="*/ 63 h 856"/>
                <a:gd name="T70" fmla="*/ 2832 w 5278"/>
                <a:gd name="T71" fmla="*/ 46 h 856"/>
                <a:gd name="T72" fmla="*/ 2512 w 5278"/>
                <a:gd name="T73" fmla="*/ 32 h 856"/>
                <a:gd name="T74" fmla="*/ 2346 w 5278"/>
                <a:gd name="T75" fmla="*/ 26 h 856"/>
                <a:gd name="T76" fmla="*/ 1759 w 5278"/>
                <a:gd name="T77" fmla="*/ 9 h 856"/>
                <a:gd name="T78" fmla="*/ 1167 w 5278"/>
                <a:gd name="T79" fmla="*/ 1 h 856"/>
                <a:gd name="T80" fmla="*/ 578 w 5278"/>
                <a:gd name="T81" fmla="*/ 0 h 856"/>
                <a:gd name="T82" fmla="*/ 0 w 5278"/>
                <a:gd name="T83" fmla="*/ 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8" h="856">
                  <a:moveTo>
                    <a:pt x="1542" y="856"/>
                  </a:moveTo>
                  <a:lnTo>
                    <a:pt x="1542" y="856"/>
                  </a:lnTo>
                  <a:lnTo>
                    <a:pt x="1827" y="850"/>
                  </a:lnTo>
                  <a:lnTo>
                    <a:pt x="2105" y="843"/>
                  </a:lnTo>
                  <a:lnTo>
                    <a:pt x="2378" y="833"/>
                  </a:lnTo>
                  <a:lnTo>
                    <a:pt x="2643" y="823"/>
                  </a:lnTo>
                  <a:lnTo>
                    <a:pt x="2901" y="811"/>
                  </a:lnTo>
                  <a:lnTo>
                    <a:pt x="3151" y="796"/>
                  </a:lnTo>
                  <a:lnTo>
                    <a:pt x="3392" y="781"/>
                  </a:lnTo>
                  <a:lnTo>
                    <a:pt x="3622" y="764"/>
                  </a:lnTo>
                  <a:lnTo>
                    <a:pt x="3841" y="745"/>
                  </a:lnTo>
                  <a:lnTo>
                    <a:pt x="4049" y="724"/>
                  </a:lnTo>
                  <a:lnTo>
                    <a:pt x="4243" y="703"/>
                  </a:lnTo>
                  <a:lnTo>
                    <a:pt x="4335" y="692"/>
                  </a:lnTo>
                  <a:lnTo>
                    <a:pt x="4424" y="680"/>
                  </a:lnTo>
                  <a:lnTo>
                    <a:pt x="4509" y="669"/>
                  </a:lnTo>
                  <a:lnTo>
                    <a:pt x="4591" y="656"/>
                  </a:lnTo>
                  <a:lnTo>
                    <a:pt x="4668" y="644"/>
                  </a:lnTo>
                  <a:lnTo>
                    <a:pt x="4742" y="631"/>
                  </a:lnTo>
                  <a:lnTo>
                    <a:pt x="4810" y="618"/>
                  </a:lnTo>
                  <a:lnTo>
                    <a:pt x="4875" y="605"/>
                  </a:lnTo>
                  <a:lnTo>
                    <a:pt x="4937" y="591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5058" y="559"/>
                  </a:lnTo>
                  <a:lnTo>
                    <a:pt x="5116" y="540"/>
                  </a:lnTo>
                  <a:lnTo>
                    <a:pt x="5140" y="532"/>
                  </a:lnTo>
                  <a:lnTo>
                    <a:pt x="5163" y="522"/>
                  </a:lnTo>
                  <a:lnTo>
                    <a:pt x="5184" y="512"/>
                  </a:lnTo>
                  <a:lnTo>
                    <a:pt x="5202" y="503"/>
                  </a:lnTo>
                  <a:lnTo>
                    <a:pt x="5219" y="494"/>
                  </a:lnTo>
                  <a:lnTo>
                    <a:pt x="5234" y="485"/>
                  </a:lnTo>
                  <a:lnTo>
                    <a:pt x="5246" y="475"/>
                  </a:lnTo>
                  <a:lnTo>
                    <a:pt x="5257" y="467"/>
                  </a:lnTo>
                  <a:lnTo>
                    <a:pt x="5264" y="457"/>
                  </a:lnTo>
                  <a:lnTo>
                    <a:pt x="5272" y="448"/>
                  </a:lnTo>
                  <a:lnTo>
                    <a:pt x="5275" y="439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6" y="421"/>
                  </a:lnTo>
                  <a:lnTo>
                    <a:pt x="5272" y="413"/>
                  </a:lnTo>
                  <a:lnTo>
                    <a:pt x="5267" y="405"/>
                  </a:lnTo>
                  <a:lnTo>
                    <a:pt x="5261" y="397"/>
                  </a:lnTo>
                  <a:lnTo>
                    <a:pt x="5252" y="389"/>
                  </a:lnTo>
                  <a:lnTo>
                    <a:pt x="5243" y="381"/>
                  </a:lnTo>
                  <a:lnTo>
                    <a:pt x="5232" y="372"/>
                  </a:lnTo>
                  <a:lnTo>
                    <a:pt x="5219" y="364"/>
                  </a:lnTo>
                  <a:lnTo>
                    <a:pt x="5189" y="348"/>
                  </a:lnTo>
                  <a:lnTo>
                    <a:pt x="5152" y="333"/>
                  </a:lnTo>
                  <a:lnTo>
                    <a:pt x="5111" y="317"/>
                  </a:lnTo>
                  <a:lnTo>
                    <a:pt x="5063" y="302"/>
                  </a:lnTo>
                  <a:lnTo>
                    <a:pt x="5008" y="286"/>
                  </a:lnTo>
                  <a:lnTo>
                    <a:pt x="4949" y="272"/>
                  </a:lnTo>
                  <a:lnTo>
                    <a:pt x="4884" y="256"/>
                  </a:lnTo>
                  <a:lnTo>
                    <a:pt x="4813" y="242"/>
                  </a:lnTo>
                  <a:lnTo>
                    <a:pt x="4737" y="227"/>
                  </a:lnTo>
                  <a:lnTo>
                    <a:pt x="4656" y="213"/>
                  </a:lnTo>
                  <a:lnTo>
                    <a:pt x="4569" y="200"/>
                  </a:lnTo>
                  <a:lnTo>
                    <a:pt x="4477" y="187"/>
                  </a:lnTo>
                  <a:lnTo>
                    <a:pt x="4379" y="173"/>
                  </a:lnTo>
                  <a:lnTo>
                    <a:pt x="4276" y="160"/>
                  </a:lnTo>
                  <a:lnTo>
                    <a:pt x="4168" y="148"/>
                  </a:lnTo>
                  <a:lnTo>
                    <a:pt x="4056" y="135"/>
                  </a:lnTo>
                  <a:lnTo>
                    <a:pt x="3938" y="124"/>
                  </a:lnTo>
                  <a:lnTo>
                    <a:pt x="3817" y="112"/>
                  </a:lnTo>
                  <a:lnTo>
                    <a:pt x="3690" y="102"/>
                  </a:lnTo>
                  <a:lnTo>
                    <a:pt x="3558" y="92"/>
                  </a:lnTo>
                  <a:lnTo>
                    <a:pt x="3422" y="81"/>
                  </a:lnTo>
                  <a:lnTo>
                    <a:pt x="3281" y="72"/>
                  </a:lnTo>
                  <a:lnTo>
                    <a:pt x="3136" y="63"/>
                  </a:lnTo>
                  <a:lnTo>
                    <a:pt x="2986" y="55"/>
                  </a:lnTo>
                  <a:lnTo>
                    <a:pt x="2832" y="46"/>
                  </a:lnTo>
                  <a:lnTo>
                    <a:pt x="2674" y="39"/>
                  </a:lnTo>
                  <a:lnTo>
                    <a:pt x="2512" y="32"/>
                  </a:lnTo>
                  <a:lnTo>
                    <a:pt x="2346" y="26"/>
                  </a:lnTo>
                  <a:lnTo>
                    <a:pt x="2346" y="26"/>
                  </a:lnTo>
                  <a:lnTo>
                    <a:pt x="2052" y="17"/>
                  </a:lnTo>
                  <a:lnTo>
                    <a:pt x="1759" y="9"/>
                  </a:lnTo>
                  <a:lnTo>
                    <a:pt x="1463" y="5"/>
                  </a:lnTo>
                  <a:lnTo>
                    <a:pt x="1167" y="1"/>
                  </a:lnTo>
                  <a:lnTo>
                    <a:pt x="872" y="0"/>
                  </a:lnTo>
                  <a:lnTo>
                    <a:pt x="578" y="0"/>
                  </a:lnTo>
                  <a:lnTo>
                    <a:pt x="287" y="2"/>
                  </a:lnTo>
                  <a:lnTo>
                    <a:pt x="0" y="6"/>
                  </a:lnTo>
                  <a:lnTo>
                    <a:pt x="1542" y="85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Line 206">
              <a:extLst>
                <a:ext uri="{FF2B5EF4-FFF2-40B4-BE49-F238E27FC236}">
                  <a16:creationId xmlns:a16="http://schemas.microsoft.com/office/drawing/2014/main" id="{8E655F91-26F3-C04B-8D96-02FA171BFDD3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11" name="Line 207">
              <a:extLst>
                <a:ext uri="{FF2B5EF4-FFF2-40B4-BE49-F238E27FC236}">
                  <a16:creationId xmlns:a16="http://schemas.microsoft.com/office/drawing/2014/main" id="{700C7471-E2E7-1F22-B037-90C66C5FE364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2" name="Freeform 161">
              <a:extLst>
                <a:ext uri="{FF2B5EF4-FFF2-40B4-BE49-F238E27FC236}">
                  <a16:creationId xmlns:a16="http://schemas.microsoft.com/office/drawing/2014/main" id="{55F8E5FB-020F-A485-BC65-B8936664446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6" y="838220"/>
              <a:ext cx="721334" cy="613525"/>
            </a:xfrm>
            <a:custGeom>
              <a:avLst/>
              <a:gdLst>
                <a:gd name="T0" fmla="*/ 4157 w 5278"/>
                <a:gd name="T1" fmla="*/ 3561 h 3567"/>
                <a:gd name="T2" fmla="*/ 3887 w 5278"/>
                <a:gd name="T3" fmla="*/ 3538 h 3567"/>
                <a:gd name="T4" fmla="*/ 3521 w 5278"/>
                <a:gd name="T5" fmla="*/ 3482 h 3567"/>
                <a:gd name="T6" fmla="*/ 3274 w 5278"/>
                <a:gd name="T7" fmla="*/ 3435 h 3567"/>
                <a:gd name="T8" fmla="*/ 3081 w 5278"/>
                <a:gd name="T9" fmla="*/ 3386 h 3567"/>
                <a:gd name="T10" fmla="*/ 2749 w 5278"/>
                <a:gd name="T11" fmla="*/ 3288 h 3567"/>
                <a:gd name="T12" fmla="*/ 2512 w 5278"/>
                <a:gd name="T13" fmla="*/ 3203 h 3567"/>
                <a:gd name="T14" fmla="*/ 2304 w 5278"/>
                <a:gd name="T15" fmla="*/ 3111 h 3567"/>
                <a:gd name="T16" fmla="*/ 1885 w 5278"/>
                <a:gd name="T17" fmla="*/ 2905 h 3567"/>
                <a:gd name="T18" fmla="*/ 1682 w 5278"/>
                <a:gd name="T19" fmla="*/ 2782 h 3567"/>
                <a:gd name="T20" fmla="*/ 1417 w 5278"/>
                <a:gd name="T21" fmla="*/ 2602 h 3567"/>
                <a:gd name="T22" fmla="*/ 1281 w 5278"/>
                <a:gd name="T23" fmla="*/ 2491 h 3567"/>
                <a:gd name="T24" fmla="*/ 990 w 5278"/>
                <a:gd name="T25" fmla="*/ 2228 h 3567"/>
                <a:gd name="T26" fmla="*/ 834 w 5278"/>
                <a:gd name="T27" fmla="*/ 2073 h 3567"/>
                <a:gd name="T28" fmla="*/ 686 w 5278"/>
                <a:gd name="T29" fmla="*/ 1895 h 3567"/>
                <a:gd name="T30" fmla="*/ 521 w 5278"/>
                <a:gd name="T31" fmla="*/ 1670 h 3567"/>
                <a:gd name="T32" fmla="*/ 385 w 5278"/>
                <a:gd name="T33" fmla="*/ 1450 h 3567"/>
                <a:gd name="T34" fmla="*/ 293 w 5278"/>
                <a:gd name="T35" fmla="*/ 1270 h 3567"/>
                <a:gd name="T36" fmla="*/ 206 w 5278"/>
                <a:gd name="T37" fmla="*/ 1072 h 3567"/>
                <a:gd name="T38" fmla="*/ 122 w 5278"/>
                <a:gd name="T39" fmla="*/ 835 h 3567"/>
                <a:gd name="T40" fmla="*/ 61 w 5278"/>
                <a:gd name="T41" fmla="*/ 590 h 3567"/>
                <a:gd name="T42" fmla="*/ 32 w 5278"/>
                <a:gd name="T43" fmla="*/ 445 h 3567"/>
                <a:gd name="T44" fmla="*/ 10 w 5278"/>
                <a:gd name="T45" fmla="*/ 229 h 3567"/>
                <a:gd name="T46" fmla="*/ 2 w 5278"/>
                <a:gd name="T47" fmla="*/ 0 h 3567"/>
                <a:gd name="T48" fmla="*/ 11 w 5278"/>
                <a:gd name="T49" fmla="*/ 26 h 3567"/>
                <a:gd name="T50" fmla="*/ 46 w 5278"/>
                <a:gd name="T51" fmla="*/ 58 h 3567"/>
                <a:gd name="T52" fmla="*/ 167 w 5278"/>
                <a:gd name="T53" fmla="*/ 113 h 3567"/>
                <a:gd name="T54" fmla="*/ 392 w 5278"/>
                <a:gd name="T55" fmla="*/ 174 h 3567"/>
                <a:gd name="T56" fmla="*/ 709 w 5278"/>
                <a:gd name="T57" fmla="*/ 232 h 3567"/>
                <a:gd name="T58" fmla="*/ 1108 w 5278"/>
                <a:gd name="T59" fmla="*/ 283 h 3567"/>
                <a:gd name="T60" fmla="*/ 1588 w 5278"/>
                <a:gd name="T61" fmla="*/ 329 h 3567"/>
                <a:gd name="T62" fmla="*/ 2142 w 5278"/>
                <a:gd name="T63" fmla="*/ 368 h 3567"/>
                <a:gd name="T64" fmla="*/ 2767 w 5278"/>
                <a:gd name="T65" fmla="*/ 398 h 3567"/>
                <a:gd name="T66" fmla="*/ 3346 w 5278"/>
                <a:gd name="T67" fmla="*/ 417 h 3567"/>
                <a:gd name="T68" fmla="*/ 3954 w 5278"/>
                <a:gd name="T69" fmla="*/ 428 h 3567"/>
                <a:gd name="T70" fmla="*/ 4717 w 5278"/>
                <a:gd name="T71" fmla="*/ 432 h 3567"/>
                <a:gd name="T72" fmla="*/ 5278 w 5278"/>
                <a:gd name="T73" fmla="*/ 424 h 3567"/>
                <a:gd name="T74" fmla="*/ 5263 w 5278"/>
                <a:gd name="T75" fmla="*/ 1021 h 3567"/>
                <a:gd name="T76" fmla="*/ 5227 w 5278"/>
                <a:gd name="T77" fmla="*/ 1576 h 3567"/>
                <a:gd name="T78" fmla="*/ 5171 w 5278"/>
                <a:gd name="T79" fmla="*/ 2083 h 3567"/>
                <a:gd name="T80" fmla="*/ 5100 w 5278"/>
                <a:gd name="T81" fmla="*/ 2531 h 3567"/>
                <a:gd name="T82" fmla="*/ 5012 w 5278"/>
                <a:gd name="T83" fmla="*/ 2911 h 3567"/>
                <a:gd name="T84" fmla="*/ 4911 w 5278"/>
                <a:gd name="T85" fmla="*/ 3212 h 3567"/>
                <a:gd name="T86" fmla="*/ 4812 w 5278"/>
                <a:gd name="T87" fmla="*/ 3405 h 3567"/>
                <a:gd name="T88" fmla="*/ 4753 w 5278"/>
                <a:gd name="T89" fmla="*/ 3483 h 3567"/>
                <a:gd name="T90" fmla="*/ 4691 w 5278"/>
                <a:gd name="T91" fmla="*/ 3537 h 3567"/>
                <a:gd name="T92" fmla="*/ 4632 w 5278"/>
                <a:gd name="T93" fmla="*/ 3554 h 3567"/>
                <a:gd name="T94" fmla="*/ 4399 w 5278"/>
                <a:gd name="T95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8" h="3567">
                  <a:moveTo>
                    <a:pt x="4302" y="3566"/>
                  </a:moveTo>
                  <a:lnTo>
                    <a:pt x="4302" y="3566"/>
                  </a:lnTo>
                  <a:lnTo>
                    <a:pt x="4228" y="3564"/>
                  </a:lnTo>
                  <a:lnTo>
                    <a:pt x="4157" y="3561"/>
                  </a:lnTo>
                  <a:lnTo>
                    <a:pt x="4086" y="3556"/>
                  </a:lnTo>
                  <a:lnTo>
                    <a:pt x="4018" y="3551"/>
                  </a:lnTo>
                  <a:lnTo>
                    <a:pt x="3951" y="3544"/>
                  </a:lnTo>
                  <a:lnTo>
                    <a:pt x="3887" y="3538"/>
                  </a:lnTo>
                  <a:lnTo>
                    <a:pt x="3771" y="3523"/>
                  </a:lnTo>
                  <a:lnTo>
                    <a:pt x="3672" y="3508"/>
                  </a:lnTo>
                  <a:lnTo>
                    <a:pt x="3595" y="3495"/>
                  </a:lnTo>
                  <a:lnTo>
                    <a:pt x="3521" y="3482"/>
                  </a:lnTo>
                  <a:lnTo>
                    <a:pt x="3521" y="3482"/>
                  </a:lnTo>
                  <a:lnTo>
                    <a:pt x="3448" y="3469"/>
                  </a:lnTo>
                  <a:lnTo>
                    <a:pt x="3364" y="3453"/>
                  </a:lnTo>
                  <a:lnTo>
                    <a:pt x="3274" y="3435"/>
                  </a:lnTo>
                  <a:lnTo>
                    <a:pt x="3231" y="3424"/>
                  </a:lnTo>
                  <a:lnTo>
                    <a:pt x="3187" y="3414"/>
                  </a:lnTo>
                  <a:lnTo>
                    <a:pt x="3187" y="3414"/>
                  </a:lnTo>
                  <a:lnTo>
                    <a:pt x="3081" y="3386"/>
                  </a:lnTo>
                  <a:lnTo>
                    <a:pt x="2966" y="3355"/>
                  </a:lnTo>
                  <a:lnTo>
                    <a:pt x="2854" y="3321"/>
                  </a:lnTo>
                  <a:lnTo>
                    <a:pt x="2799" y="3305"/>
                  </a:lnTo>
                  <a:lnTo>
                    <a:pt x="2749" y="3288"/>
                  </a:lnTo>
                  <a:lnTo>
                    <a:pt x="2749" y="3288"/>
                  </a:lnTo>
                  <a:lnTo>
                    <a:pt x="2673" y="3261"/>
                  </a:lnTo>
                  <a:lnTo>
                    <a:pt x="2593" y="3233"/>
                  </a:lnTo>
                  <a:lnTo>
                    <a:pt x="2512" y="3203"/>
                  </a:lnTo>
                  <a:lnTo>
                    <a:pt x="2474" y="3187"/>
                  </a:lnTo>
                  <a:lnTo>
                    <a:pt x="2439" y="3173"/>
                  </a:lnTo>
                  <a:lnTo>
                    <a:pt x="2439" y="3173"/>
                  </a:lnTo>
                  <a:lnTo>
                    <a:pt x="2304" y="3111"/>
                  </a:lnTo>
                  <a:lnTo>
                    <a:pt x="2159" y="3042"/>
                  </a:lnTo>
                  <a:lnTo>
                    <a:pt x="2017" y="2972"/>
                  </a:lnTo>
                  <a:lnTo>
                    <a:pt x="1948" y="2938"/>
                  </a:lnTo>
                  <a:lnTo>
                    <a:pt x="1885" y="2905"/>
                  </a:lnTo>
                  <a:lnTo>
                    <a:pt x="1885" y="2905"/>
                  </a:lnTo>
                  <a:lnTo>
                    <a:pt x="1823" y="2869"/>
                  </a:lnTo>
                  <a:lnTo>
                    <a:pt x="1761" y="2830"/>
                  </a:lnTo>
                  <a:lnTo>
                    <a:pt x="1682" y="2782"/>
                  </a:lnTo>
                  <a:lnTo>
                    <a:pt x="1596" y="2726"/>
                  </a:lnTo>
                  <a:lnTo>
                    <a:pt x="1506" y="2665"/>
                  </a:lnTo>
                  <a:lnTo>
                    <a:pt x="1461" y="2634"/>
                  </a:lnTo>
                  <a:lnTo>
                    <a:pt x="1417" y="2602"/>
                  </a:lnTo>
                  <a:lnTo>
                    <a:pt x="1375" y="2569"/>
                  </a:lnTo>
                  <a:lnTo>
                    <a:pt x="1335" y="2537"/>
                  </a:lnTo>
                  <a:lnTo>
                    <a:pt x="1335" y="2537"/>
                  </a:lnTo>
                  <a:lnTo>
                    <a:pt x="1281" y="2491"/>
                  </a:lnTo>
                  <a:lnTo>
                    <a:pt x="1223" y="2441"/>
                  </a:lnTo>
                  <a:lnTo>
                    <a:pt x="1164" y="2390"/>
                  </a:lnTo>
                  <a:lnTo>
                    <a:pt x="1105" y="2336"/>
                  </a:lnTo>
                  <a:lnTo>
                    <a:pt x="990" y="2228"/>
                  </a:lnTo>
                  <a:lnTo>
                    <a:pt x="886" y="2127"/>
                  </a:lnTo>
                  <a:lnTo>
                    <a:pt x="886" y="2127"/>
                  </a:lnTo>
                  <a:lnTo>
                    <a:pt x="860" y="2101"/>
                  </a:lnTo>
                  <a:lnTo>
                    <a:pt x="834" y="2073"/>
                  </a:lnTo>
                  <a:lnTo>
                    <a:pt x="783" y="2012"/>
                  </a:lnTo>
                  <a:lnTo>
                    <a:pt x="733" y="1951"/>
                  </a:lnTo>
                  <a:lnTo>
                    <a:pt x="686" y="1895"/>
                  </a:lnTo>
                  <a:lnTo>
                    <a:pt x="686" y="1895"/>
                  </a:lnTo>
                  <a:lnTo>
                    <a:pt x="653" y="1853"/>
                  </a:lnTo>
                  <a:lnTo>
                    <a:pt x="616" y="1805"/>
                  </a:lnTo>
                  <a:lnTo>
                    <a:pt x="573" y="1743"/>
                  </a:lnTo>
                  <a:lnTo>
                    <a:pt x="521" y="1670"/>
                  </a:lnTo>
                  <a:lnTo>
                    <a:pt x="467" y="1586"/>
                  </a:lnTo>
                  <a:lnTo>
                    <a:pt x="439" y="1542"/>
                  </a:lnTo>
                  <a:lnTo>
                    <a:pt x="412" y="1496"/>
                  </a:lnTo>
                  <a:lnTo>
                    <a:pt x="385" y="1450"/>
                  </a:lnTo>
                  <a:lnTo>
                    <a:pt x="359" y="1402"/>
                  </a:lnTo>
                  <a:lnTo>
                    <a:pt x="359" y="1402"/>
                  </a:lnTo>
                  <a:lnTo>
                    <a:pt x="327" y="1339"/>
                  </a:lnTo>
                  <a:lnTo>
                    <a:pt x="293" y="1270"/>
                  </a:lnTo>
                  <a:lnTo>
                    <a:pt x="261" y="1202"/>
                  </a:lnTo>
                  <a:lnTo>
                    <a:pt x="232" y="1137"/>
                  </a:lnTo>
                  <a:lnTo>
                    <a:pt x="232" y="1137"/>
                  </a:lnTo>
                  <a:lnTo>
                    <a:pt x="206" y="1072"/>
                  </a:lnTo>
                  <a:lnTo>
                    <a:pt x="181" y="1003"/>
                  </a:lnTo>
                  <a:lnTo>
                    <a:pt x="134" y="867"/>
                  </a:lnTo>
                  <a:lnTo>
                    <a:pt x="134" y="867"/>
                  </a:lnTo>
                  <a:lnTo>
                    <a:pt x="122" y="835"/>
                  </a:lnTo>
                  <a:lnTo>
                    <a:pt x="112" y="802"/>
                  </a:lnTo>
                  <a:lnTo>
                    <a:pt x="93" y="729"/>
                  </a:lnTo>
                  <a:lnTo>
                    <a:pt x="76" y="657"/>
                  </a:lnTo>
                  <a:lnTo>
                    <a:pt x="61" y="590"/>
                  </a:lnTo>
                  <a:lnTo>
                    <a:pt x="61" y="590"/>
                  </a:lnTo>
                  <a:lnTo>
                    <a:pt x="52" y="556"/>
                  </a:lnTo>
                  <a:lnTo>
                    <a:pt x="46" y="520"/>
                  </a:lnTo>
                  <a:lnTo>
                    <a:pt x="32" y="445"/>
                  </a:lnTo>
                  <a:lnTo>
                    <a:pt x="23" y="369"/>
                  </a:lnTo>
                  <a:lnTo>
                    <a:pt x="16" y="299"/>
                  </a:lnTo>
                  <a:lnTo>
                    <a:pt x="16" y="299"/>
                  </a:lnTo>
                  <a:lnTo>
                    <a:pt x="10" y="229"/>
                  </a:lnTo>
                  <a:lnTo>
                    <a:pt x="6" y="1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6" y="17"/>
                  </a:lnTo>
                  <a:lnTo>
                    <a:pt x="11" y="26"/>
                  </a:lnTo>
                  <a:lnTo>
                    <a:pt x="17" y="34"/>
                  </a:lnTo>
                  <a:lnTo>
                    <a:pt x="26" y="41"/>
                  </a:lnTo>
                  <a:lnTo>
                    <a:pt x="35" y="49"/>
                  </a:lnTo>
                  <a:lnTo>
                    <a:pt x="46" y="58"/>
                  </a:lnTo>
                  <a:lnTo>
                    <a:pt x="59" y="66"/>
                  </a:lnTo>
                  <a:lnTo>
                    <a:pt x="90" y="82"/>
                  </a:lnTo>
                  <a:lnTo>
                    <a:pt x="125" y="97"/>
                  </a:lnTo>
                  <a:lnTo>
                    <a:pt x="167" y="113"/>
                  </a:lnTo>
                  <a:lnTo>
                    <a:pt x="215" y="129"/>
                  </a:lnTo>
                  <a:lnTo>
                    <a:pt x="268" y="144"/>
                  </a:lnTo>
                  <a:lnTo>
                    <a:pt x="327" y="160"/>
                  </a:lnTo>
                  <a:lnTo>
                    <a:pt x="392" y="174"/>
                  </a:lnTo>
                  <a:lnTo>
                    <a:pt x="464" y="188"/>
                  </a:lnTo>
                  <a:lnTo>
                    <a:pt x="539" y="203"/>
                  </a:lnTo>
                  <a:lnTo>
                    <a:pt x="621" y="217"/>
                  </a:lnTo>
                  <a:lnTo>
                    <a:pt x="709" y="232"/>
                  </a:lnTo>
                  <a:lnTo>
                    <a:pt x="800" y="245"/>
                  </a:lnTo>
                  <a:lnTo>
                    <a:pt x="898" y="258"/>
                  </a:lnTo>
                  <a:lnTo>
                    <a:pt x="1001" y="270"/>
                  </a:lnTo>
                  <a:lnTo>
                    <a:pt x="1108" y="283"/>
                  </a:lnTo>
                  <a:lnTo>
                    <a:pt x="1220" y="295"/>
                  </a:lnTo>
                  <a:lnTo>
                    <a:pt x="1338" y="307"/>
                  </a:lnTo>
                  <a:lnTo>
                    <a:pt x="1461" y="318"/>
                  </a:lnTo>
                  <a:lnTo>
                    <a:pt x="1588" y="329"/>
                  </a:lnTo>
                  <a:lnTo>
                    <a:pt x="1720" y="339"/>
                  </a:lnTo>
                  <a:lnTo>
                    <a:pt x="1856" y="349"/>
                  </a:lnTo>
                  <a:lnTo>
                    <a:pt x="1997" y="358"/>
                  </a:lnTo>
                  <a:lnTo>
                    <a:pt x="2142" y="368"/>
                  </a:lnTo>
                  <a:lnTo>
                    <a:pt x="2292" y="376"/>
                  </a:lnTo>
                  <a:lnTo>
                    <a:pt x="2446" y="384"/>
                  </a:lnTo>
                  <a:lnTo>
                    <a:pt x="2604" y="392"/>
                  </a:lnTo>
                  <a:lnTo>
                    <a:pt x="2767" y="398"/>
                  </a:lnTo>
                  <a:lnTo>
                    <a:pt x="2934" y="405"/>
                  </a:lnTo>
                  <a:lnTo>
                    <a:pt x="2934" y="405"/>
                  </a:lnTo>
                  <a:lnTo>
                    <a:pt x="3140" y="411"/>
                  </a:lnTo>
                  <a:lnTo>
                    <a:pt x="3346" y="417"/>
                  </a:lnTo>
                  <a:lnTo>
                    <a:pt x="3554" y="422"/>
                  </a:lnTo>
                  <a:lnTo>
                    <a:pt x="3762" y="426"/>
                  </a:lnTo>
                  <a:lnTo>
                    <a:pt x="3762" y="426"/>
                  </a:lnTo>
                  <a:lnTo>
                    <a:pt x="3954" y="428"/>
                  </a:lnTo>
                  <a:lnTo>
                    <a:pt x="4145" y="430"/>
                  </a:lnTo>
                  <a:lnTo>
                    <a:pt x="4337" y="432"/>
                  </a:lnTo>
                  <a:lnTo>
                    <a:pt x="4526" y="432"/>
                  </a:lnTo>
                  <a:lnTo>
                    <a:pt x="4717" y="432"/>
                  </a:lnTo>
                  <a:lnTo>
                    <a:pt x="4905" y="429"/>
                  </a:lnTo>
                  <a:lnTo>
                    <a:pt x="5092" y="428"/>
                  </a:lnTo>
                  <a:lnTo>
                    <a:pt x="5278" y="424"/>
                  </a:lnTo>
                  <a:lnTo>
                    <a:pt x="5278" y="424"/>
                  </a:lnTo>
                  <a:lnTo>
                    <a:pt x="5277" y="576"/>
                  </a:lnTo>
                  <a:lnTo>
                    <a:pt x="5274" y="727"/>
                  </a:lnTo>
                  <a:lnTo>
                    <a:pt x="5269" y="875"/>
                  </a:lnTo>
                  <a:lnTo>
                    <a:pt x="5263" y="1021"/>
                  </a:lnTo>
                  <a:lnTo>
                    <a:pt x="5256" y="1163"/>
                  </a:lnTo>
                  <a:lnTo>
                    <a:pt x="5248" y="1305"/>
                  </a:lnTo>
                  <a:lnTo>
                    <a:pt x="5238" y="1442"/>
                  </a:lnTo>
                  <a:lnTo>
                    <a:pt x="5227" y="1576"/>
                  </a:lnTo>
                  <a:lnTo>
                    <a:pt x="5215" y="1708"/>
                  </a:lnTo>
                  <a:lnTo>
                    <a:pt x="5201" y="1836"/>
                  </a:lnTo>
                  <a:lnTo>
                    <a:pt x="5188" y="1962"/>
                  </a:lnTo>
                  <a:lnTo>
                    <a:pt x="5171" y="2083"/>
                  </a:lnTo>
                  <a:lnTo>
                    <a:pt x="5156" y="2202"/>
                  </a:lnTo>
                  <a:lnTo>
                    <a:pt x="5138" y="2315"/>
                  </a:lnTo>
                  <a:lnTo>
                    <a:pt x="5120" y="2426"/>
                  </a:lnTo>
                  <a:lnTo>
                    <a:pt x="5100" y="2531"/>
                  </a:lnTo>
                  <a:lnTo>
                    <a:pt x="5079" y="2633"/>
                  </a:lnTo>
                  <a:lnTo>
                    <a:pt x="5057" y="2730"/>
                  </a:lnTo>
                  <a:lnTo>
                    <a:pt x="5035" y="2823"/>
                  </a:lnTo>
                  <a:lnTo>
                    <a:pt x="5012" y="2911"/>
                  </a:lnTo>
                  <a:lnTo>
                    <a:pt x="4988" y="2994"/>
                  </a:lnTo>
                  <a:lnTo>
                    <a:pt x="4962" y="3072"/>
                  </a:lnTo>
                  <a:lnTo>
                    <a:pt x="4938" y="3145"/>
                  </a:lnTo>
                  <a:lnTo>
                    <a:pt x="4911" y="3212"/>
                  </a:lnTo>
                  <a:lnTo>
                    <a:pt x="4883" y="3275"/>
                  </a:lnTo>
                  <a:lnTo>
                    <a:pt x="4856" y="3331"/>
                  </a:lnTo>
                  <a:lnTo>
                    <a:pt x="4827" y="3382"/>
                  </a:lnTo>
                  <a:lnTo>
                    <a:pt x="4812" y="3405"/>
                  </a:lnTo>
                  <a:lnTo>
                    <a:pt x="4799" y="3428"/>
                  </a:lnTo>
                  <a:lnTo>
                    <a:pt x="4783" y="3447"/>
                  </a:lnTo>
                  <a:lnTo>
                    <a:pt x="4768" y="3466"/>
                  </a:lnTo>
                  <a:lnTo>
                    <a:pt x="4753" y="3483"/>
                  </a:lnTo>
                  <a:lnTo>
                    <a:pt x="4738" y="3499"/>
                  </a:lnTo>
                  <a:lnTo>
                    <a:pt x="4723" y="3513"/>
                  </a:lnTo>
                  <a:lnTo>
                    <a:pt x="4708" y="3525"/>
                  </a:lnTo>
                  <a:lnTo>
                    <a:pt x="4691" y="3537"/>
                  </a:lnTo>
                  <a:lnTo>
                    <a:pt x="4676" y="3545"/>
                  </a:lnTo>
                  <a:lnTo>
                    <a:pt x="4676" y="3545"/>
                  </a:lnTo>
                  <a:lnTo>
                    <a:pt x="4658" y="3549"/>
                  </a:lnTo>
                  <a:lnTo>
                    <a:pt x="4632" y="3554"/>
                  </a:lnTo>
                  <a:lnTo>
                    <a:pt x="4594" y="3557"/>
                  </a:lnTo>
                  <a:lnTo>
                    <a:pt x="4544" y="3562"/>
                  </a:lnTo>
                  <a:lnTo>
                    <a:pt x="4479" y="3564"/>
                  </a:lnTo>
                  <a:lnTo>
                    <a:pt x="4399" y="3567"/>
                  </a:lnTo>
                  <a:lnTo>
                    <a:pt x="4302" y="3566"/>
                  </a:lnTo>
                  <a:lnTo>
                    <a:pt x="4302" y="35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BEC0">
                    <a:tint val="66000"/>
                    <a:satMod val="160000"/>
                  </a:srgbClr>
                </a:gs>
                <a:gs pos="50000">
                  <a:srgbClr val="BCBEC0">
                    <a:tint val="44500"/>
                    <a:satMod val="160000"/>
                  </a:srgbClr>
                </a:gs>
                <a:gs pos="100000">
                  <a:srgbClr val="BCBEC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PV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id="{D75FC16D-7AD9-F597-EF3F-FA3EA501B12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7" y="764928"/>
              <a:ext cx="721060" cy="148306"/>
            </a:xfrm>
            <a:custGeom>
              <a:avLst/>
              <a:gdLst>
                <a:gd name="T0" fmla="*/ 283 w 5276"/>
                <a:gd name="T1" fmla="*/ 280 h 861"/>
                <a:gd name="T2" fmla="*/ 401 w 5276"/>
                <a:gd name="T3" fmla="*/ 253 h 861"/>
                <a:gd name="T4" fmla="*/ 536 w 5276"/>
                <a:gd name="T5" fmla="*/ 225 h 861"/>
                <a:gd name="T6" fmla="*/ 686 w 5276"/>
                <a:gd name="T7" fmla="*/ 200 h 861"/>
                <a:gd name="T8" fmla="*/ 852 w 5276"/>
                <a:gd name="T9" fmla="*/ 176 h 861"/>
                <a:gd name="T10" fmla="*/ 1034 w 5276"/>
                <a:gd name="T11" fmla="*/ 153 h 861"/>
                <a:gd name="T12" fmla="*/ 1435 w 5276"/>
                <a:gd name="T13" fmla="*/ 111 h 861"/>
                <a:gd name="T14" fmla="*/ 1884 w 5276"/>
                <a:gd name="T15" fmla="*/ 77 h 861"/>
                <a:gd name="T16" fmla="*/ 2375 w 5276"/>
                <a:gd name="T17" fmla="*/ 47 h 861"/>
                <a:gd name="T18" fmla="*/ 2899 w 5276"/>
                <a:gd name="T19" fmla="*/ 23 h 861"/>
                <a:gd name="T20" fmla="*/ 3451 w 5276"/>
                <a:gd name="T21" fmla="*/ 6 h 861"/>
                <a:gd name="T22" fmla="*/ 5276 w 5276"/>
                <a:gd name="T23" fmla="*/ 850 h 861"/>
                <a:gd name="T24" fmla="*/ 5148 w 5276"/>
                <a:gd name="T25" fmla="*/ 855 h 861"/>
                <a:gd name="T26" fmla="*/ 4871 w 5276"/>
                <a:gd name="T27" fmla="*/ 860 h 861"/>
                <a:gd name="T28" fmla="*/ 4571 w 5276"/>
                <a:gd name="T29" fmla="*/ 861 h 861"/>
                <a:gd name="T30" fmla="*/ 4102 w 5276"/>
                <a:gd name="T31" fmla="*/ 858 h 861"/>
                <a:gd name="T32" fmla="*/ 3481 w 5276"/>
                <a:gd name="T33" fmla="*/ 846 h 861"/>
                <a:gd name="T34" fmla="*/ 2932 w 5276"/>
                <a:gd name="T35" fmla="*/ 831 h 861"/>
                <a:gd name="T36" fmla="*/ 2764 w 5276"/>
                <a:gd name="T37" fmla="*/ 825 h 861"/>
                <a:gd name="T38" fmla="*/ 2444 w 5276"/>
                <a:gd name="T39" fmla="*/ 812 h 861"/>
                <a:gd name="T40" fmla="*/ 2140 w 5276"/>
                <a:gd name="T41" fmla="*/ 796 h 861"/>
                <a:gd name="T42" fmla="*/ 1854 w 5276"/>
                <a:gd name="T43" fmla="*/ 778 h 861"/>
                <a:gd name="T44" fmla="*/ 1585 w 5276"/>
                <a:gd name="T45" fmla="*/ 759 h 861"/>
                <a:gd name="T46" fmla="*/ 1336 w 5276"/>
                <a:gd name="T47" fmla="*/ 737 h 861"/>
                <a:gd name="T48" fmla="*/ 1106 w 5276"/>
                <a:gd name="T49" fmla="*/ 713 h 861"/>
                <a:gd name="T50" fmla="*/ 896 w 5276"/>
                <a:gd name="T51" fmla="*/ 687 h 861"/>
                <a:gd name="T52" fmla="*/ 705 w 5276"/>
                <a:gd name="T53" fmla="*/ 660 h 861"/>
                <a:gd name="T54" fmla="*/ 537 w 5276"/>
                <a:gd name="T55" fmla="*/ 632 h 861"/>
                <a:gd name="T56" fmla="*/ 390 w 5276"/>
                <a:gd name="T57" fmla="*/ 602 h 861"/>
                <a:gd name="T58" fmla="*/ 266 w 5276"/>
                <a:gd name="T59" fmla="*/ 571 h 861"/>
                <a:gd name="T60" fmla="*/ 165 w 5276"/>
                <a:gd name="T61" fmla="*/ 540 h 861"/>
                <a:gd name="T62" fmla="*/ 88 w 5276"/>
                <a:gd name="T63" fmla="*/ 508 h 861"/>
                <a:gd name="T64" fmla="*/ 44 w 5276"/>
                <a:gd name="T65" fmla="*/ 484 h 861"/>
                <a:gd name="T66" fmla="*/ 24 w 5276"/>
                <a:gd name="T67" fmla="*/ 467 h 861"/>
                <a:gd name="T68" fmla="*/ 9 w 5276"/>
                <a:gd name="T69" fmla="*/ 452 h 861"/>
                <a:gd name="T70" fmla="*/ 1 w 5276"/>
                <a:gd name="T71" fmla="*/ 435 h 861"/>
                <a:gd name="T72" fmla="*/ 0 w 5276"/>
                <a:gd name="T73" fmla="*/ 426 h 861"/>
                <a:gd name="T74" fmla="*/ 6 w 5276"/>
                <a:gd name="T75" fmla="*/ 408 h 861"/>
                <a:gd name="T76" fmla="*/ 21 w 5276"/>
                <a:gd name="T77" fmla="*/ 390 h 861"/>
                <a:gd name="T78" fmla="*/ 44 w 5276"/>
                <a:gd name="T79" fmla="*/ 371 h 861"/>
                <a:gd name="T80" fmla="*/ 74 w 5276"/>
                <a:gd name="T81" fmla="*/ 353 h 861"/>
                <a:gd name="T82" fmla="*/ 113 w 5276"/>
                <a:gd name="T83" fmla="*/ 334 h 861"/>
                <a:gd name="T84" fmla="*/ 162 w 5276"/>
                <a:gd name="T85" fmla="*/ 316 h 861"/>
                <a:gd name="T86" fmla="*/ 283 w 5276"/>
                <a:gd name="T87" fmla="*/ 28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76" h="861">
                  <a:moveTo>
                    <a:pt x="283" y="280"/>
                  </a:moveTo>
                  <a:lnTo>
                    <a:pt x="283" y="280"/>
                  </a:lnTo>
                  <a:lnTo>
                    <a:pt x="339" y="266"/>
                  </a:lnTo>
                  <a:lnTo>
                    <a:pt x="401" y="253"/>
                  </a:lnTo>
                  <a:lnTo>
                    <a:pt x="466" y="238"/>
                  </a:lnTo>
                  <a:lnTo>
                    <a:pt x="536" y="225"/>
                  </a:lnTo>
                  <a:lnTo>
                    <a:pt x="608" y="213"/>
                  </a:lnTo>
                  <a:lnTo>
                    <a:pt x="686" y="200"/>
                  </a:lnTo>
                  <a:lnTo>
                    <a:pt x="767" y="188"/>
                  </a:lnTo>
                  <a:lnTo>
                    <a:pt x="852" y="176"/>
                  </a:lnTo>
                  <a:lnTo>
                    <a:pt x="941" y="164"/>
                  </a:lnTo>
                  <a:lnTo>
                    <a:pt x="1034" y="153"/>
                  </a:lnTo>
                  <a:lnTo>
                    <a:pt x="1227" y="132"/>
                  </a:lnTo>
                  <a:lnTo>
                    <a:pt x="1435" y="111"/>
                  </a:lnTo>
                  <a:lnTo>
                    <a:pt x="1654" y="93"/>
                  </a:lnTo>
                  <a:lnTo>
                    <a:pt x="1884" y="77"/>
                  </a:lnTo>
                  <a:lnTo>
                    <a:pt x="2125" y="61"/>
                  </a:lnTo>
                  <a:lnTo>
                    <a:pt x="2375" y="47"/>
                  </a:lnTo>
                  <a:lnTo>
                    <a:pt x="2634" y="34"/>
                  </a:lnTo>
                  <a:lnTo>
                    <a:pt x="2899" y="23"/>
                  </a:lnTo>
                  <a:lnTo>
                    <a:pt x="3172" y="13"/>
                  </a:lnTo>
                  <a:lnTo>
                    <a:pt x="3451" y="6"/>
                  </a:lnTo>
                  <a:lnTo>
                    <a:pt x="3734" y="0"/>
                  </a:lnTo>
                  <a:lnTo>
                    <a:pt x="5276" y="850"/>
                  </a:lnTo>
                  <a:lnTo>
                    <a:pt x="5276" y="850"/>
                  </a:lnTo>
                  <a:lnTo>
                    <a:pt x="5148" y="855"/>
                  </a:lnTo>
                  <a:lnTo>
                    <a:pt x="5013" y="859"/>
                  </a:lnTo>
                  <a:lnTo>
                    <a:pt x="4871" y="860"/>
                  </a:lnTo>
                  <a:lnTo>
                    <a:pt x="4722" y="861"/>
                  </a:lnTo>
                  <a:lnTo>
                    <a:pt x="4571" y="861"/>
                  </a:lnTo>
                  <a:lnTo>
                    <a:pt x="4417" y="861"/>
                  </a:lnTo>
                  <a:lnTo>
                    <a:pt x="4102" y="858"/>
                  </a:lnTo>
                  <a:lnTo>
                    <a:pt x="3787" y="853"/>
                  </a:lnTo>
                  <a:lnTo>
                    <a:pt x="3481" y="846"/>
                  </a:lnTo>
                  <a:lnTo>
                    <a:pt x="3194" y="838"/>
                  </a:lnTo>
                  <a:lnTo>
                    <a:pt x="2932" y="831"/>
                  </a:lnTo>
                  <a:lnTo>
                    <a:pt x="2932" y="831"/>
                  </a:lnTo>
                  <a:lnTo>
                    <a:pt x="2764" y="825"/>
                  </a:lnTo>
                  <a:lnTo>
                    <a:pt x="2602" y="819"/>
                  </a:lnTo>
                  <a:lnTo>
                    <a:pt x="2444" y="812"/>
                  </a:lnTo>
                  <a:lnTo>
                    <a:pt x="2290" y="805"/>
                  </a:lnTo>
                  <a:lnTo>
                    <a:pt x="2140" y="796"/>
                  </a:lnTo>
                  <a:lnTo>
                    <a:pt x="1995" y="788"/>
                  </a:lnTo>
                  <a:lnTo>
                    <a:pt x="1854" y="778"/>
                  </a:lnTo>
                  <a:lnTo>
                    <a:pt x="1716" y="769"/>
                  </a:lnTo>
                  <a:lnTo>
                    <a:pt x="1585" y="759"/>
                  </a:lnTo>
                  <a:lnTo>
                    <a:pt x="1458" y="749"/>
                  </a:lnTo>
                  <a:lnTo>
                    <a:pt x="1336" y="737"/>
                  </a:lnTo>
                  <a:lnTo>
                    <a:pt x="1218" y="725"/>
                  </a:lnTo>
                  <a:lnTo>
                    <a:pt x="1106" y="713"/>
                  </a:lnTo>
                  <a:lnTo>
                    <a:pt x="997" y="701"/>
                  </a:lnTo>
                  <a:lnTo>
                    <a:pt x="896" y="687"/>
                  </a:lnTo>
                  <a:lnTo>
                    <a:pt x="798" y="674"/>
                  </a:lnTo>
                  <a:lnTo>
                    <a:pt x="705" y="660"/>
                  </a:lnTo>
                  <a:lnTo>
                    <a:pt x="619" y="647"/>
                  </a:lnTo>
                  <a:lnTo>
                    <a:pt x="537" y="632"/>
                  </a:lnTo>
                  <a:lnTo>
                    <a:pt x="462" y="617"/>
                  </a:lnTo>
                  <a:lnTo>
                    <a:pt x="390" y="602"/>
                  </a:lnTo>
                  <a:lnTo>
                    <a:pt x="325" y="587"/>
                  </a:lnTo>
                  <a:lnTo>
                    <a:pt x="266" y="571"/>
                  </a:lnTo>
                  <a:lnTo>
                    <a:pt x="213" y="556"/>
                  </a:lnTo>
                  <a:lnTo>
                    <a:pt x="165" y="540"/>
                  </a:lnTo>
                  <a:lnTo>
                    <a:pt x="123" y="525"/>
                  </a:lnTo>
                  <a:lnTo>
                    <a:pt x="88" y="508"/>
                  </a:lnTo>
                  <a:lnTo>
                    <a:pt x="57" y="492"/>
                  </a:lnTo>
                  <a:lnTo>
                    <a:pt x="44" y="484"/>
                  </a:lnTo>
                  <a:lnTo>
                    <a:pt x="33" y="475"/>
                  </a:lnTo>
                  <a:lnTo>
                    <a:pt x="24" y="467"/>
                  </a:lnTo>
                  <a:lnTo>
                    <a:pt x="15" y="460"/>
                  </a:lnTo>
                  <a:lnTo>
                    <a:pt x="9" y="452"/>
                  </a:lnTo>
                  <a:lnTo>
                    <a:pt x="4" y="443"/>
                  </a:lnTo>
                  <a:lnTo>
                    <a:pt x="1" y="43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18"/>
                  </a:lnTo>
                  <a:lnTo>
                    <a:pt x="6" y="408"/>
                  </a:lnTo>
                  <a:lnTo>
                    <a:pt x="12" y="399"/>
                  </a:lnTo>
                  <a:lnTo>
                    <a:pt x="21" y="390"/>
                  </a:lnTo>
                  <a:lnTo>
                    <a:pt x="32" y="381"/>
                  </a:lnTo>
                  <a:lnTo>
                    <a:pt x="44" y="371"/>
                  </a:lnTo>
                  <a:lnTo>
                    <a:pt x="57" y="363"/>
                  </a:lnTo>
                  <a:lnTo>
                    <a:pt x="74" y="353"/>
                  </a:lnTo>
                  <a:lnTo>
                    <a:pt x="94" y="344"/>
                  </a:lnTo>
                  <a:lnTo>
                    <a:pt x="113" y="334"/>
                  </a:lnTo>
                  <a:lnTo>
                    <a:pt x="136" y="326"/>
                  </a:lnTo>
                  <a:lnTo>
                    <a:pt x="162" y="316"/>
                  </a:lnTo>
                  <a:lnTo>
                    <a:pt x="218" y="298"/>
                  </a:lnTo>
                  <a:lnTo>
                    <a:pt x="283" y="280"/>
                  </a:lnTo>
                  <a:lnTo>
                    <a:pt x="283" y="2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reeform 163">
                  <a:extLst>
                    <a:ext uri="{FF2B5EF4-FFF2-40B4-BE49-F238E27FC236}">
                      <a16:creationId xmlns:a16="http://schemas.microsoft.com/office/drawing/2014/main" id="{316C2E67-E127-C1E9-0C9E-7499EF56B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A9AC">
                        <a:shade val="30000"/>
                        <a:satMod val="115000"/>
                      </a:srgbClr>
                    </a:gs>
                    <a:gs pos="50000">
                      <a:srgbClr val="A7A9AC">
                        <a:shade val="67500"/>
                        <a:satMod val="115000"/>
                      </a:srgbClr>
                    </a:gs>
                    <a:gs pos="100000">
                      <a:srgbClr val="A7A9A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Freeform 163">
                  <a:extLst>
                    <a:ext uri="{FF2B5EF4-FFF2-40B4-BE49-F238E27FC236}">
                      <a16:creationId xmlns:a16="http://schemas.microsoft.com/office/drawing/2014/main" id="{59B289F6-52E3-0C77-527F-14DEE36ED3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r="-22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id="{A50D7454-B950-1C4A-3DE9-C9EA321B95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id="{05226F6F-62AA-C034-88E7-BC4F02766E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DC48AC22-912A-FAC1-7493-9B103170BF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  <a:gd name="T116" fmla="*/ 2934 w 5280"/>
                <a:gd name="T117" fmla="*/ 3985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  <a:lnTo>
                    <a:pt x="2934" y="3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E2D">
                    <a:shade val="30000"/>
                    <a:satMod val="115000"/>
                  </a:srgbClr>
                </a:gs>
                <a:gs pos="50000">
                  <a:srgbClr val="BE1E2D">
                    <a:shade val="67500"/>
                    <a:satMod val="115000"/>
                  </a:srgbClr>
                </a:gs>
                <a:gs pos="100000">
                  <a:srgbClr val="BE1E2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CF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33AA57DE-9760-612C-EE71-58A4372EF7B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69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198015" y="1479734"/>
            <a:ext cx="9613408" cy="4908479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49630" algn="l"/>
                <a:tab pos="1140460" algn="l"/>
              </a:tabLst>
            </a:pPr>
            <a:r>
              <a:rPr lang="en-US" sz="2000" b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Answer: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Project </a:t>
            </a:r>
            <a:r>
              <a:rPr lang="en-US" sz="2000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buFont typeface="Times New Roman" panose="02020603050405020304" pitchFamily="18" charset="0"/>
              <a:buChar char="►"/>
              <a:tabLst>
                <a:tab pos="849630" algn="l"/>
                <a:tab pos="11404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accepted project B by using NPV method and reject projects A&amp;C .We rejected projects A&amp;C because NPV had negative value.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811423" y="249625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838921" y="3410818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838920" y="4285099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838921" y="517180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UNIT 3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278FB99C-873B-6932-B7AA-B80CE857B859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170205"/>
                  </p:ext>
                </p:extLst>
              </p:nvPr>
            </p:nvGraphicFramePr>
            <p:xfrm>
              <a:off x="492878" y="2331381"/>
              <a:ext cx="6829244" cy="2770632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80086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4713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90755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3690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43243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Year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(CF)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u="sng">
                              <a:effectLst/>
                            </a:rPr>
                            <a:t>PV of Cash flow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-20,000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= 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-20,000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= 0.9259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2777.7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= 0.8573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3429.2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= 0.7938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3969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 = 0.7350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4410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211455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Net Present Value (NPV)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-5414.1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2170205"/>
                  </p:ext>
                </p:extLst>
              </p:nvPr>
            </p:nvGraphicFramePr>
            <p:xfrm>
              <a:off x="492878" y="2331381"/>
              <a:ext cx="6829244" cy="2770632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80086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4713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90755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3690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637794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Year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(CF)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58" t="-11429" r="-71493" b="-3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u="sng">
                              <a:effectLst/>
                            </a:rPr>
                            <a:t>PV of Cash flow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364236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-20,000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58" t="-195000" r="-71493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-20,000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364236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58" t="-300000" r="-71493" b="-433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2777.7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364236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4,000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58" t="-393333" r="-7149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3429.2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364236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5,000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58" t="-493333" r="-7149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3969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364236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3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6,000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3258" t="-593333" r="-7149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4410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311658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Net Present Value (NPV)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-5414.1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e 1253">
            <a:extLst>
              <a:ext uri="{FF2B5EF4-FFF2-40B4-BE49-F238E27FC236}">
                <a16:creationId xmlns:a16="http://schemas.microsoft.com/office/drawing/2014/main" id="{F75AF6CA-E8B9-FAB9-BCF2-25884C94FF9C}"/>
              </a:ext>
            </a:extLst>
          </p:cNvPr>
          <p:cNvGrpSpPr/>
          <p:nvPr/>
        </p:nvGrpSpPr>
        <p:grpSpPr>
          <a:xfrm>
            <a:off x="7841376" y="3899943"/>
            <a:ext cx="1450792" cy="1451745"/>
            <a:chOff x="-85752" y="0"/>
            <a:chExt cx="1450792" cy="1451745"/>
          </a:xfrm>
        </p:grpSpPr>
        <p:cxnSp>
          <p:nvCxnSpPr>
            <p:cNvPr id="4" name="Line 187">
              <a:extLst>
                <a:ext uri="{FF2B5EF4-FFF2-40B4-BE49-F238E27FC236}">
                  <a16:creationId xmlns:a16="http://schemas.microsoft.com/office/drawing/2014/main" id="{4741481D-1603-85D9-2581-65BED9D4D86F}"/>
                </a:ext>
              </a:extLst>
            </p:cNvPr>
            <p:cNvCxnSpPr/>
            <p:nvPr/>
          </p:nvCxnSpPr>
          <p:spPr bwMode="auto">
            <a:xfrm flipH="1">
              <a:off x="1321854" y="91874"/>
              <a:ext cx="0" cy="0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reeform 157">
              <a:extLst>
                <a:ext uri="{FF2B5EF4-FFF2-40B4-BE49-F238E27FC236}">
                  <a16:creationId xmlns:a16="http://schemas.microsoft.com/office/drawing/2014/main" id="{94B0EF53-47CE-8F8C-8F54-0B63012EB0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795"/>
              <a:ext cx="721334" cy="683721"/>
            </a:xfrm>
            <a:custGeom>
              <a:avLst/>
              <a:gdLst>
                <a:gd name="T0" fmla="*/ 287 w 5278"/>
                <a:gd name="T1" fmla="*/ 3 h 3975"/>
                <a:gd name="T2" fmla="*/ 1167 w 5278"/>
                <a:gd name="T3" fmla="*/ 1 h 3975"/>
                <a:gd name="T4" fmla="*/ 2052 w 5278"/>
                <a:gd name="T5" fmla="*/ 18 h 3975"/>
                <a:gd name="T6" fmla="*/ 2512 w 5278"/>
                <a:gd name="T7" fmla="*/ 34 h 3975"/>
                <a:gd name="T8" fmla="*/ 2986 w 5278"/>
                <a:gd name="T9" fmla="*/ 55 h 3975"/>
                <a:gd name="T10" fmla="*/ 3422 w 5278"/>
                <a:gd name="T11" fmla="*/ 83 h 3975"/>
                <a:gd name="T12" fmla="*/ 3817 w 5278"/>
                <a:gd name="T13" fmla="*/ 114 h 3975"/>
                <a:gd name="T14" fmla="*/ 4168 w 5278"/>
                <a:gd name="T15" fmla="*/ 149 h 3975"/>
                <a:gd name="T16" fmla="*/ 4477 w 5278"/>
                <a:gd name="T17" fmla="*/ 187 h 3975"/>
                <a:gd name="T18" fmla="*/ 4737 w 5278"/>
                <a:gd name="T19" fmla="*/ 228 h 3975"/>
                <a:gd name="T20" fmla="*/ 4949 w 5278"/>
                <a:gd name="T21" fmla="*/ 272 h 3975"/>
                <a:gd name="T22" fmla="*/ 5111 w 5278"/>
                <a:gd name="T23" fmla="*/ 318 h 3975"/>
                <a:gd name="T24" fmla="*/ 5219 w 5278"/>
                <a:gd name="T25" fmla="*/ 365 h 3975"/>
                <a:gd name="T26" fmla="*/ 5252 w 5278"/>
                <a:gd name="T27" fmla="*/ 389 h 3975"/>
                <a:gd name="T28" fmla="*/ 5272 w 5278"/>
                <a:gd name="T29" fmla="*/ 415 h 3975"/>
                <a:gd name="T30" fmla="*/ 5278 w 5278"/>
                <a:gd name="T31" fmla="*/ 430 h 3975"/>
                <a:gd name="T32" fmla="*/ 5264 w 5278"/>
                <a:gd name="T33" fmla="*/ 458 h 3975"/>
                <a:gd name="T34" fmla="*/ 5234 w 5278"/>
                <a:gd name="T35" fmla="*/ 485 h 3975"/>
                <a:gd name="T36" fmla="*/ 5184 w 5278"/>
                <a:gd name="T37" fmla="*/ 514 h 3975"/>
                <a:gd name="T38" fmla="*/ 5116 w 5278"/>
                <a:gd name="T39" fmla="*/ 541 h 3975"/>
                <a:gd name="T40" fmla="*/ 4993 w 5278"/>
                <a:gd name="T41" fmla="*/ 577 h 3975"/>
                <a:gd name="T42" fmla="*/ 4810 w 5278"/>
                <a:gd name="T43" fmla="*/ 619 h 3975"/>
                <a:gd name="T44" fmla="*/ 4591 w 5278"/>
                <a:gd name="T45" fmla="*/ 658 h 3975"/>
                <a:gd name="T46" fmla="*/ 4335 w 5278"/>
                <a:gd name="T47" fmla="*/ 694 h 3975"/>
                <a:gd name="T48" fmla="*/ 3841 w 5278"/>
                <a:gd name="T49" fmla="*/ 746 h 3975"/>
                <a:gd name="T50" fmla="*/ 3151 w 5278"/>
                <a:gd name="T51" fmla="*/ 797 h 3975"/>
                <a:gd name="T52" fmla="*/ 2378 w 5278"/>
                <a:gd name="T53" fmla="*/ 835 h 3975"/>
                <a:gd name="T54" fmla="*/ 1542 w 5278"/>
                <a:gd name="T55" fmla="*/ 858 h 3975"/>
                <a:gd name="T56" fmla="*/ 1541 w 5278"/>
                <a:gd name="T57" fmla="*/ 1010 h 3975"/>
                <a:gd name="T58" fmla="*/ 1527 w 5278"/>
                <a:gd name="T59" fmla="*/ 1453 h 3975"/>
                <a:gd name="T60" fmla="*/ 1501 w 5278"/>
                <a:gd name="T61" fmla="*/ 1873 h 3975"/>
                <a:gd name="T62" fmla="*/ 1465 w 5278"/>
                <a:gd name="T63" fmla="*/ 2268 h 3975"/>
                <a:gd name="T64" fmla="*/ 1420 w 5278"/>
                <a:gd name="T65" fmla="*/ 2633 h 3975"/>
                <a:gd name="T66" fmla="*/ 1364 w 5278"/>
                <a:gd name="T67" fmla="*/ 2962 h 3975"/>
                <a:gd name="T68" fmla="*/ 1298 w 5278"/>
                <a:gd name="T69" fmla="*/ 3253 h 3975"/>
                <a:gd name="T70" fmla="*/ 1227 w 5278"/>
                <a:gd name="T71" fmla="*/ 3502 h 3975"/>
                <a:gd name="T72" fmla="*/ 1147 w 5278"/>
                <a:gd name="T73" fmla="*/ 3704 h 3975"/>
                <a:gd name="T74" fmla="*/ 1078 w 5278"/>
                <a:gd name="T75" fmla="*/ 3835 h 3975"/>
                <a:gd name="T76" fmla="*/ 1032 w 5278"/>
                <a:gd name="T77" fmla="*/ 3896 h 3975"/>
                <a:gd name="T78" fmla="*/ 987 w 5278"/>
                <a:gd name="T79" fmla="*/ 3943 h 3975"/>
                <a:gd name="T80" fmla="*/ 940 w 5278"/>
                <a:gd name="T81" fmla="*/ 3975 h 3975"/>
                <a:gd name="T82" fmla="*/ 773 w 5278"/>
                <a:gd name="T83" fmla="*/ 3973 h 3975"/>
                <a:gd name="T84" fmla="*/ 740 w 5278"/>
                <a:gd name="T85" fmla="*/ 3950 h 3975"/>
                <a:gd name="T86" fmla="*/ 692 w 5278"/>
                <a:gd name="T87" fmla="*/ 3906 h 3975"/>
                <a:gd name="T88" fmla="*/ 643 w 5278"/>
                <a:gd name="T89" fmla="*/ 3846 h 3975"/>
                <a:gd name="T90" fmla="*/ 580 w 5278"/>
                <a:gd name="T91" fmla="*/ 3746 h 3975"/>
                <a:gd name="T92" fmla="*/ 489 w 5278"/>
                <a:gd name="T93" fmla="*/ 3555 h 3975"/>
                <a:gd name="T94" fmla="*/ 404 w 5278"/>
                <a:gd name="T95" fmla="*/ 3315 h 3975"/>
                <a:gd name="T96" fmla="*/ 325 w 5278"/>
                <a:gd name="T97" fmla="*/ 3035 h 3975"/>
                <a:gd name="T98" fmla="*/ 253 w 5278"/>
                <a:gd name="T99" fmla="*/ 2715 h 3975"/>
                <a:gd name="T100" fmla="*/ 187 w 5278"/>
                <a:gd name="T101" fmla="*/ 2363 h 3975"/>
                <a:gd name="T102" fmla="*/ 130 w 5278"/>
                <a:gd name="T103" fmla="*/ 1982 h 3975"/>
                <a:gd name="T104" fmla="*/ 83 w 5278"/>
                <a:gd name="T105" fmla="*/ 1577 h 3975"/>
                <a:gd name="T106" fmla="*/ 45 w 5278"/>
                <a:gd name="T107" fmla="*/ 1151 h 3975"/>
                <a:gd name="T108" fmla="*/ 27 w 5278"/>
                <a:gd name="T109" fmla="*/ 859 h 3975"/>
                <a:gd name="T110" fmla="*/ 16 w 5278"/>
                <a:gd name="T111" fmla="*/ 648 h 3975"/>
                <a:gd name="T112" fmla="*/ 0 w 5278"/>
                <a:gd name="T113" fmla="*/ 7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8" h="3975">
                  <a:moveTo>
                    <a:pt x="0" y="7"/>
                  </a:moveTo>
                  <a:lnTo>
                    <a:pt x="0" y="7"/>
                  </a:lnTo>
                  <a:lnTo>
                    <a:pt x="287" y="3"/>
                  </a:lnTo>
                  <a:lnTo>
                    <a:pt x="578" y="0"/>
                  </a:lnTo>
                  <a:lnTo>
                    <a:pt x="872" y="0"/>
                  </a:lnTo>
                  <a:lnTo>
                    <a:pt x="1167" y="1"/>
                  </a:lnTo>
                  <a:lnTo>
                    <a:pt x="1463" y="5"/>
                  </a:lnTo>
                  <a:lnTo>
                    <a:pt x="1759" y="10"/>
                  </a:lnTo>
                  <a:lnTo>
                    <a:pt x="2052" y="18"/>
                  </a:lnTo>
                  <a:lnTo>
                    <a:pt x="2346" y="27"/>
                  </a:lnTo>
                  <a:lnTo>
                    <a:pt x="2346" y="27"/>
                  </a:lnTo>
                  <a:lnTo>
                    <a:pt x="2512" y="34"/>
                  </a:lnTo>
                  <a:lnTo>
                    <a:pt x="2674" y="40"/>
                  </a:lnTo>
                  <a:lnTo>
                    <a:pt x="2832" y="48"/>
                  </a:lnTo>
                  <a:lnTo>
                    <a:pt x="2986" y="55"/>
                  </a:lnTo>
                  <a:lnTo>
                    <a:pt x="3136" y="64"/>
                  </a:lnTo>
                  <a:lnTo>
                    <a:pt x="3281" y="73"/>
                  </a:lnTo>
                  <a:lnTo>
                    <a:pt x="3422" y="83"/>
                  </a:lnTo>
                  <a:lnTo>
                    <a:pt x="3558" y="92"/>
                  </a:lnTo>
                  <a:lnTo>
                    <a:pt x="3690" y="103"/>
                  </a:lnTo>
                  <a:lnTo>
                    <a:pt x="3817" y="114"/>
                  </a:lnTo>
                  <a:lnTo>
                    <a:pt x="3938" y="125"/>
                  </a:lnTo>
                  <a:lnTo>
                    <a:pt x="4056" y="137"/>
                  </a:lnTo>
                  <a:lnTo>
                    <a:pt x="4168" y="149"/>
                  </a:lnTo>
                  <a:lnTo>
                    <a:pt x="4276" y="161"/>
                  </a:lnTo>
                  <a:lnTo>
                    <a:pt x="4379" y="174"/>
                  </a:lnTo>
                  <a:lnTo>
                    <a:pt x="4477" y="187"/>
                  </a:lnTo>
                  <a:lnTo>
                    <a:pt x="4569" y="200"/>
                  </a:lnTo>
                  <a:lnTo>
                    <a:pt x="4656" y="215"/>
                  </a:lnTo>
                  <a:lnTo>
                    <a:pt x="4737" y="228"/>
                  </a:lnTo>
                  <a:lnTo>
                    <a:pt x="4813" y="242"/>
                  </a:lnTo>
                  <a:lnTo>
                    <a:pt x="4884" y="258"/>
                  </a:lnTo>
                  <a:lnTo>
                    <a:pt x="4949" y="272"/>
                  </a:lnTo>
                  <a:lnTo>
                    <a:pt x="5008" y="288"/>
                  </a:lnTo>
                  <a:lnTo>
                    <a:pt x="5063" y="302"/>
                  </a:lnTo>
                  <a:lnTo>
                    <a:pt x="5111" y="318"/>
                  </a:lnTo>
                  <a:lnTo>
                    <a:pt x="5152" y="333"/>
                  </a:lnTo>
                  <a:lnTo>
                    <a:pt x="5189" y="350"/>
                  </a:lnTo>
                  <a:lnTo>
                    <a:pt x="5219" y="365"/>
                  </a:lnTo>
                  <a:lnTo>
                    <a:pt x="5232" y="374"/>
                  </a:lnTo>
                  <a:lnTo>
                    <a:pt x="5243" y="381"/>
                  </a:lnTo>
                  <a:lnTo>
                    <a:pt x="5252" y="389"/>
                  </a:lnTo>
                  <a:lnTo>
                    <a:pt x="5261" y="398"/>
                  </a:lnTo>
                  <a:lnTo>
                    <a:pt x="5267" y="406"/>
                  </a:lnTo>
                  <a:lnTo>
                    <a:pt x="5272" y="415"/>
                  </a:lnTo>
                  <a:lnTo>
                    <a:pt x="5276" y="422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5" y="440"/>
                  </a:lnTo>
                  <a:lnTo>
                    <a:pt x="5272" y="449"/>
                  </a:lnTo>
                  <a:lnTo>
                    <a:pt x="5264" y="458"/>
                  </a:lnTo>
                  <a:lnTo>
                    <a:pt x="5257" y="467"/>
                  </a:lnTo>
                  <a:lnTo>
                    <a:pt x="5246" y="477"/>
                  </a:lnTo>
                  <a:lnTo>
                    <a:pt x="5234" y="485"/>
                  </a:lnTo>
                  <a:lnTo>
                    <a:pt x="5219" y="495"/>
                  </a:lnTo>
                  <a:lnTo>
                    <a:pt x="5202" y="504"/>
                  </a:lnTo>
                  <a:lnTo>
                    <a:pt x="5184" y="514"/>
                  </a:lnTo>
                  <a:lnTo>
                    <a:pt x="5163" y="522"/>
                  </a:lnTo>
                  <a:lnTo>
                    <a:pt x="5140" y="532"/>
                  </a:lnTo>
                  <a:lnTo>
                    <a:pt x="5116" y="541"/>
                  </a:lnTo>
                  <a:lnTo>
                    <a:pt x="5058" y="559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4937" y="592"/>
                  </a:lnTo>
                  <a:lnTo>
                    <a:pt x="4875" y="605"/>
                  </a:lnTo>
                  <a:lnTo>
                    <a:pt x="4810" y="619"/>
                  </a:lnTo>
                  <a:lnTo>
                    <a:pt x="4742" y="633"/>
                  </a:lnTo>
                  <a:lnTo>
                    <a:pt x="4668" y="644"/>
                  </a:lnTo>
                  <a:lnTo>
                    <a:pt x="4591" y="658"/>
                  </a:lnTo>
                  <a:lnTo>
                    <a:pt x="4509" y="670"/>
                  </a:lnTo>
                  <a:lnTo>
                    <a:pt x="4424" y="682"/>
                  </a:lnTo>
                  <a:lnTo>
                    <a:pt x="4335" y="694"/>
                  </a:lnTo>
                  <a:lnTo>
                    <a:pt x="4243" y="704"/>
                  </a:lnTo>
                  <a:lnTo>
                    <a:pt x="4049" y="726"/>
                  </a:lnTo>
                  <a:lnTo>
                    <a:pt x="3841" y="746"/>
                  </a:lnTo>
                  <a:lnTo>
                    <a:pt x="3622" y="764"/>
                  </a:lnTo>
                  <a:lnTo>
                    <a:pt x="3392" y="781"/>
                  </a:lnTo>
                  <a:lnTo>
                    <a:pt x="3151" y="797"/>
                  </a:lnTo>
                  <a:lnTo>
                    <a:pt x="2901" y="811"/>
                  </a:lnTo>
                  <a:lnTo>
                    <a:pt x="2643" y="824"/>
                  </a:lnTo>
                  <a:lnTo>
                    <a:pt x="2378" y="835"/>
                  </a:lnTo>
                  <a:lnTo>
                    <a:pt x="2105" y="844"/>
                  </a:lnTo>
                  <a:lnTo>
                    <a:pt x="1827" y="852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1" y="1010"/>
                  </a:lnTo>
                  <a:lnTo>
                    <a:pt x="1538" y="1159"/>
                  </a:lnTo>
                  <a:lnTo>
                    <a:pt x="1533" y="1308"/>
                  </a:lnTo>
                  <a:lnTo>
                    <a:pt x="1527" y="1453"/>
                  </a:lnTo>
                  <a:lnTo>
                    <a:pt x="1519" y="1595"/>
                  </a:lnTo>
                  <a:lnTo>
                    <a:pt x="1512" y="1737"/>
                  </a:lnTo>
                  <a:lnTo>
                    <a:pt x="1501" y="1873"/>
                  </a:lnTo>
                  <a:lnTo>
                    <a:pt x="1491" y="2009"/>
                  </a:lnTo>
                  <a:lnTo>
                    <a:pt x="1479" y="2140"/>
                  </a:lnTo>
                  <a:lnTo>
                    <a:pt x="1465" y="2268"/>
                  </a:lnTo>
                  <a:lnTo>
                    <a:pt x="1451" y="2393"/>
                  </a:lnTo>
                  <a:lnTo>
                    <a:pt x="1436" y="2514"/>
                  </a:lnTo>
                  <a:lnTo>
                    <a:pt x="1420" y="2633"/>
                  </a:lnTo>
                  <a:lnTo>
                    <a:pt x="1401" y="2746"/>
                  </a:lnTo>
                  <a:lnTo>
                    <a:pt x="1383" y="2856"/>
                  </a:lnTo>
                  <a:lnTo>
                    <a:pt x="1364" y="2962"/>
                  </a:lnTo>
                  <a:lnTo>
                    <a:pt x="1342" y="3064"/>
                  </a:lnTo>
                  <a:lnTo>
                    <a:pt x="1321" y="3161"/>
                  </a:lnTo>
                  <a:lnTo>
                    <a:pt x="1298" y="3253"/>
                  </a:lnTo>
                  <a:lnTo>
                    <a:pt x="1276" y="3342"/>
                  </a:lnTo>
                  <a:lnTo>
                    <a:pt x="1252" y="3424"/>
                  </a:lnTo>
                  <a:lnTo>
                    <a:pt x="1227" y="3502"/>
                  </a:lnTo>
                  <a:lnTo>
                    <a:pt x="1202" y="3575"/>
                  </a:lnTo>
                  <a:lnTo>
                    <a:pt x="1174" y="3642"/>
                  </a:lnTo>
                  <a:lnTo>
                    <a:pt x="1147" y="3704"/>
                  </a:lnTo>
                  <a:lnTo>
                    <a:pt x="1120" y="3762"/>
                  </a:lnTo>
                  <a:lnTo>
                    <a:pt x="1091" y="3812"/>
                  </a:lnTo>
                  <a:lnTo>
                    <a:pt x="1078" y="3835"/>
                  </a:lnTo>
                  <a:lnTo>
                    <a:pt x="1062" y="3858"/>
                  </a:lnTo>
                  <a:lnTo>
                    <a:pt x="1047" y="3877"/>
                  </a:lnTo>
                  <a:lnTo>
                    <a:pt x="1032" y="3896"/>
                  </a:lnTo>
                  <a:lnTo>
                    <a:pt x="1017" y="3913"/>
                  </a:lnTo>
                  <a:lnTo>
                    <a:pt x="1002" y="3928"/>
                  </a:lnTo>
                  <a:lnTo>
                    <a:pt x="987" y="3943"/>
                  </a:lnTo>
                  <a:lnTo>
                    <a:pt x="972" y="3955"/>
                  </a:lnTo>
                  <a:lnTo>
                    <a:pt x="955" y="3967"/>
                  </a:lnTo>
                  <a:lnTo>
                    <a:pt x="940" y="3975"/>
                  </a:lnTo>
                  <a:lnTo>
                    <a:pt x="940" y="3975"/>
                  </a:lnTo>
                  <a:lnTo>
                    <a:pt x="857" y="3974"/>
                  </a:lnTo>
                  <a:lnTo>
                    <a:pt x="773" y="3973"/>
                  </a:lnTo>
                  <a:lnTo>
                    <a:pt x="773" y="3973"/>
                  </a:lnTo>
                  <a:lnTo>
                    <a:pt x="757" y="3962"/>
                  </a:lnTo>
                  <a:lnTo>
                    <a:pt x="740" y="3950"/>
                  </a:lnTo>
                  <a:lnTo>
                    <a:pt x="723" y="3937"/>
                  </a:lnTo>
                  <a:lnTo>
                    <a:pt x="708" y="3922"/>
                  </a:lnTo>
                  <a:lnTo>
                    <a:pt x="692" y="3906"/>
                  </a:lnTo>
                  <a:lnTo>
                    <a:pt x="675" y="3888"/>
                  </a:lnTo>
                  <a:lnTo>
                    <a:pt x="658" y="3867"/>
                  </a:lnTo>
                  <a:lnTo>
                    <a:pt x="643" y="3846"/>
                  </a:lnTo>
                  <a:lnTo>
                    <a:pt x="626" y="3823"/>
                  </a:lnTo>
                  <a:lnTo>
                    <a:pt x="611" y="3799"/>
                  </a:lnTo>
                  <a:lnTo>
                    <a:pt x="580" y="3746"/>
                  </a:lnTo>
                  <a:lnTo>
                    <a:pt x="549" y="3688"/>
                  </a:lnTo>
                  <a:lnTo>
                    <a:pt x="519" y="3623"/>
                  </a:lnTo>
                  <a:lnTo>
                    <a:pt x="489" y="3555"/>
                  </a:lnTo>
                  <a:lnTo>
                    <a:pt x="460" y="3479"/>
                  </a:lnTo>
                  <a:lnTo>
                    <a:pt x="431" y="3400"/>
                  </a:lnTo>
                  <a:lnTo>
                    <a:pt x="404" y="3315"/>
                  </a:lnTo>
                  <a:lnTo>
                    <a:pt x="377" y="3227"/>
                  </a:lnTo>
                  <a:lnTo>
                    <a:pt x="351" y="3132"/>
                  </a:lnTo>
                  <a:lnTo>
                    <a:pt x="325" y="3035"/>
                  </a:lnTo>
                  <a:lnTo>
                    <a:pt x="300" y="2932"/>
                  </a:lnTo>
                  <a:lnTo>
                    <a:pt x="275" y="2825"/>
                  </a:lnTo>
                  <a:lnTo>
                    <a:pt x="253" y="2715"/>
                  </a:lnTo>
                  <a:lnTo>
                    <a:pt x="230" y="2601"/>
                  </a:lnTo>
                  <a:lnTo>
                    <a:pt x="209" y="2484"/>
                  </a:lnTo>
                  <a:lnTo>
                    <a:pt x="187" y="2363"/>
                  </a:lnTo>
                  <a:lnTo>
                    <a:pt x="168" y="2240"/>
                  </a:lnTo>
                  <a:lnTo>
                    <a:pt x="148" y="2113"/>
                  </a:lnTo>
                  <a:lnTo>
                    <a:pt x="130" y="1982"/>
                  </a:lnTo>
                  <a:lnTo>
                    <a:pt x="113" y="1849"/>
                  </a:lnTo>
                  <a:lnTo>
                    <a:pt x="98" y="1714"/>
                  </a:lnTo>
                  <a:lnTo>
                    <a:pt x="83" y="1577"/>
                  </a:lnTo>
                  <a:lnTo>
                    <a:pt x="69" y="1437"/>
                  </a:lnTo>
                  <a:lnTo>
                    <a:pt x="57" y="1295"/>
                  </a:lnTo>
                  <a:lnTo>
                    <a:pt x="45" y="1151"/>
                  </a:lnTo>
                  <a:lnTo>
                    <a:pt x="36" y="1006"/>
                  </a:lnTo>
                  <a:lnTo>
                    <a:pt x="27" y="859"/>
                  </a:lnTo>
                  <a:lnTo>
                    <a:pt x="27" y="859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16" y="648"/>
                  </a:lnTo>
                  <a:lnTo>
                    <a:pt x="7" y="436"/>
                  </a:lnTo>
                  <a:lnTo>
                    <a:pt x="3" y="22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8">
              <a:extLst>
                <a:ext uri="{FF2B5EF4-FFF2-40B4-BE49-F238E27FC236}">
                  <a16:creationId xmlns:a16="http://schemas.microsoft.com/office/drawing/2014/main" id="{ABE103F8-D5B7-AC0A-8B27-82A2111EC9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106"/>
              <a:ext cx="721334" cy="147619"/>
            </a:xfrm>
            <a:custGeom>
              <a:avLst/>
              <a:gdLst>
                <a:gd name="T0" fmla="*/ 1542 w 5278"/>
                <a:gd name="T1" fmla="*/ 856 h 856"/>
                <a:gd name="T2" fmla="*/ 2105 w 5278"/>
                <a:gd name="T3" fmla="*/ 843 h 856"/>
                <a:gd name="T4" fmla="*/ 2643 w 5278"/>
                <a:gd name="T5" fmla="*/ 823 h 856"/>
                <a:gd name="T6" fmla="*/ 3151 w 5278"/>
                <a:gd name="T7" fmla="*/ 796 h 856"/>
                <a:gd name="T8" fmla="*/ 3622 w 5278"/>
                <a:gd name="T9" fmla="*/ 764 h 856"/>
                <a:gd name="T10" fmla="*/ 4049 w 5278"/>
                <a:gd name="T11" fmla="*/ 724 h 856"/>
                <a:gd name="T12" fmla="*/ 4335 w 5278"/>
                <a:gd name="T13" fmla="*/ 692 h 856"/>
                <a:gd name="T14" fmla="*/ 4509 w 5278"/>
                <a:gd name="T15" fmla="*/ 669 h 856"/>
                <a:gd name="T16" fmla="*/ 4668 w 5278"/>
                <a:gd name="T17" fmla="*/ 644 h 856"/>
                <a:gd name="T18" fmla="*/ 4810 w 5278"/>
                <a:gd name="T19" fmla="*/ 618 h 856"/>
                <a:gd name="T20" fmla="*/ 4937 w 5278"/>
                <a:gd name="T21" fmla="*/ 591 h 856"/>
                <a:gd name="T22" fmla="*/ 4993 w 5278"/>
                <a:gd name="T23" fmla="*/ 577 h 856"/>
                <a:gd name="T24" fmla="*/ 5116 w 5278"/>
                <a:gd name="T25" fmla="*/ 540 h 856"/>
                <a:gd name="T26" fmla="*/ 5163 w 5278"/>
                <a:gd name="T27" fmla="*/ 522 h 856"/>
                <a:gd name="T28" fmla="*/ 5202 w 5278"/>
                <a:gd name="T29" fmla="*/ 503 h 856"/>
                <a:gd name="T30" fmla="*/ 5234 w 5278"/>
                <a:gd name="T31" fmla="*/ 485 h 856"/>
                <a:gd name="T32" fmla="*/ 5257 w 5278"/>
                <a:gd name="T33" fmla="*/ 467 h 856"/>
                <a:gd name="T34" fmla="*/ 5272 w 5278"/>
                <a:gd name="T35" fmla="*/ 448 h 856"/>
                <a:gd name="T36" fmla="*/ 5278 w 5278"/>
                <a:gd name="T37" fmla="*/ 430 h 856"/>
                <a:gd name="T38" fmla="*/ 5276 w 5278"/>
                <a:gd name="T39" fmla="*/ 421 h 856"/>
                <a:gd name="T40" fmla="*/ 5267 w 5278"/>
                <a:gd name="T41" fmla="*/ 405 h 856"/>
                <a:gd name="T42" fmla="*/ 5252 w 5278"/>
                <a:gd name="T43" fmla="*/ 389 h 856"/>
                <a:gd name="T44" fmla="*/ 5232 w 5278"/>
                <a:gd name="T45" fmla="*/ 372 h 856"/>
                <a:gd name="T46" fmla="*/ 5189 w 5278"/>
                <a:gd name="T47" fmla="*/ 348 h 856"/>
                <a:gd name="T48" fmla="*/ 5111 w 5278"/>
                <a:gd name="T49" fmla="*/ 317 h 856"/>
                <a:gd name="T50" fmla="*/ 5008 w 5278"/>
                <a:gd name="T51" fmla="*/ 286 h 856"/>
                <a:gd name="T52" fmla="*/ 4884 w 5278"/>
                <a:gd name="T53" fmla="*/ 256 h 856"/>
                <a:gd name="T54" fmla="*/ 4737 w 5278"/>
                <a:gd name="T55" fmla="*/ 227 h 856"/>
                <a:gd name="T56" fmla="*/ 4569 w 5278"/>
                <a:gd name="T57" fmla="*/ 200 h 856"/>
                <a:gd name="T58" fmla="*/ 4379 w 5278"/>
                <a:gd name="T59" fmla="*/ 173 h 856"/>
                <a:gd name="T60" fmla="*/ 4168 w 5278"/>
                <a:gd name="T61" fmla="*/ 148 h 856"/>
                <a:gd name="T62" fmla="*/ 3938 w 5278"/>
                <a:gd name="T63" fmla="*/ 124 h 856"/>
                <a:gd name="T64" fmla="*/ 3690 w 5278"/>
                <a:gd name="T65" fmla="*/ 102 h 856"/>
                <a:gd name="T66" fmla="*/ 3422 w 5278"/>
                <a:gd name="T67" fmla="*/ 81 h 856"/>
                <a:gd name="T68" fmla="*/ 3136 w 5278"/>
                <a:gd name="T69" fmla="*/ 63 h 856"/>
                <a:gd name="T70" fmla="*/ 2832 w 5278"/>
                <a:gd name="T71" fmla="*/ 46 h 856"/>
                <a:gd name="T72" fmla="*/ 2512 w 5278"/>
                <a:gd name="T73" fmla="*/ 32 h 856"/>
                <a:gd name="T74" fmla="*/ 2346 w 5278"/>
                <a:gd name="T75" fmla="*/ 26 h 856"/>
                <a:gd name="T76" fmla="*/ 1759 w 5278"/>
                <a:gd name="T77" fmla="*/ 9 h 856"/>
                <a:gd name="T78" fmla="*/ 1167 w 5278"/>
                <a:gd name="T79" fmla="*/ 1 h 856"/>
                <a:gd name="T80" fmla="*/ 578 w 5278"/>
                <a:gd name="T81" fmla="*/ 0 h 856"/>
                <a:gd name="T82" fmla="*/ 0 w 5278"/>
                <a:gd name="T83" fmla="*/ 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8" h="856">
                  <a:moveTo>
                    <a:pt x="1542" y="856"/>
                  </a:moveTo>
                  <a:lnTo>
                    <a:pt x="1542" y="856"/>
                  </a:lnTo>
                  <a:lnTo>
                    <a:pt x="1827" y="850"/>
                  </a:lnTo>
                  <a:lnTo>
                    <a:pt x="2105" y="843"/>
                  </a:lnTo>
                  <a:lnTo>
                    <a:pt x="2378" y="833"/>
                  </a:lnTo>
                  <a:lnTo>
                    <a:pt x="2643" y="823"/>
                  </a:lnTo>
                  <a:lnTo>
                    <a:pt x="2901" y="811"/>
                  </a:lnTo>
                  <a:lnTo>
                    <a:pt x="3151" y="796"/>
                  </a:lnTo>
                  <a:lnTo>
                    <a:pt x="3392" y="781"/>
                  </a:lnTo>
                  <a:lnTo>
                    <a:pt x="3622" y="764"/>
                  </a:lnTo>
                  <a:lnTo>
                    <a:pt x="3841" y="745"/>
                  </a:lnTo>
                  <a:lnTo>
                    <a:pt x="4049" y="724"/>
                  </a:lnTo>
                  <a:lnTo>
                    <a:pt x="4243" y="703"/>
                  </a:lnTo>
                  <a:lnTo>
                    <a:pt x="4335" y="692"/>
                  </a:lnTo>
                  <a:lnTo>
                    <a:pt x="4424" y="680"/>
                  </a:lnTo>
                  <a:lnTo>
                    <a:pt x="4509" y="669"/>
                  </a:lnTo>
                  <a:lnTo>
                    <a:pt x="4591" y="656"/>
                  </a:lnTo>
                  <a:lnTo>
                    <a:pt x="4668" y="644"/>
                  </a:lnTo>
                  <a:lnTo>
                    <a:pt x="4742" y="631"/>
                  </a:lnTo>
                  <a:lnTo>
                    <a:pt x="4810" y="618"/>
                  </a:lnTo>
                  <a:lnTo>
                    <a:pt x="4875" y="605"/>
                  </a:lnTo>
                  <a:lnTo>
                    <a:pt x="4937" y="591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5058" y="559"/>
                  </a:lnTo>
                  <a:lnTo>
                    <a:pt x="5116" y="540"/>
                  </a:lnTo>
                  <a:lnTo>
                    <a:pt x="5140" y="532"/>
                  </a:lnTo>
                  <a:lnTo>
                    <a:pt x="5163" y="522"/>
                  </a:lnTo>
                  <a:lnTo>
                    <a:pt x="5184" y="512"/>
                  </a:lnTo>
                  <a:lnTo>
                    <a:pt x="5202" y="503"/>
                  </a:lnTo>
                  <a:lnTo>
                    <a:pt x="5219" y="494"/>
                  </a:lnTo>
                  <a:lnTo>
                    <a:pt x="5234" y="485"/>
                  </a:lnTo>
                  <a:lnTo>
                    <a:pt x="5246" y="475"/>
                  </a:lnTo>
                  <a:lnTo>
                    <a:pt x="5257" y="467"/>
                  </a:lnTo>
                  <a:lnTo>
                    <a:pt x="5264" y="457"/>
                  </a:lnTo>
                  <a:lnTo>
                    <a:pt x="5272" y="448"/>
                  </a:lnTo>
                  <a:lnTo>
                    <a:pt x="5275" y="439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6" y="421"/>
                  </a:lnTo>
                  <a:lnTo>
                    <a:pt x="5272" y="413"/>
                  </a:lnTo>
                  <a:lnTo>
                    <a:pt x="5267" y="405"/>
                  </a:lnTo>
                  <a:lnTo>
                    <a:pt x="5261" y="397"/>
                  </a:lnTo>
                  <a:lnTo>
                    <a:pt x="5252" y="389"/>
                  </a:lnTo>
                  <a:lnTo>
                    <a:pt x="5243" y="381"/>
                  </a:lnTo>
                  <a:lnTo>
                    <a:pt x="5232" y="372"/>
                  </a:lnTo>
                  <a:lnTo>
                    <a:pt x="5219" y="364"/>
                  </a:lnTo>
                  <a:lnTo>
                    <a:pt x="5189" y="348"/>
                  </a:lnTo>
                  <a:lnTo>
                    <a:pt x="5152" y="333"/>
                  </a:lnTo>
                  <a:lnTo>
                    <a:pt x="5111" y="317"/>
                  </a:lnTo>
                  <a:lnTo>
                    <a:pt x="5063" y="302"/>
                  </a:lnTo>
                  <a:lnTo>
                    <a:pt x="5008" y="286"/>
                  </a:lnTo>
                  <a:lnTo>
                    <a:pt x="4949" y="272"/>
                  </a:lnTo>
                  <a:lnTo>
                    <a:pt x="4884" y="256"/>
                  </a:lnTo>
                  <a:lnTo>
                    <a:pt x="4813" y="242"/>
                  </a:lnTo>
                  <a:lnTo>
                    <a:pt x="4737" y="227"/>
                  </a:lnTo>
                  <a:lnTo>
                    <a:pt x="4656" y="213"/>
                  </a:lnTo>
                  <a:lnTo>
                    <a:pt x="4569" y="200"/>
                  </a:lnTo>
                  <a:lnTo>
                    <a:pt x="4477" y="187"/>
                  </a:lnTo>
                  <a:lnTo>
                    <a:pt x="4379" y="173"/>
                  </a:lnTo>
                  <a:lnTo>
                    <a:pt x="4276" y="160"/>
                  </a:lnTo>
                  <a:lnTo>
                    <a:pt x="4168" y="148"/>
                  </a:lnTo>
                  <a:lnTo>
                    <a:pt x="4056" y="135"/>
                  </a:lnTo>
                  <a:lnTo>
                    <a:pt x="3938" y="124"/>
                  </a:lnTo>
                  <a:lnTo>
                    <a:pt x="3817" y="112"/>
                  </a:lnTo>
                  <a:lnTo>
                    <a:pt x="3690" y="102"/>
                  </a:lnTo>
                  <a:lnTo>
                    <a:pt x="3558" y="92"/>
                  </a:lnTo>
                  <a:lnTo>
                    <a:pt x="3422" y="81"/>
                  </a:lnTo>
                  <a:lnTo>
                    <a:pt x="3281" y="72"/>
                  </a:lnTo>
                  <a:lnTo>
                    <a:pt x="3136" y="63"/>
                  </a:lnTo>
                  <a:lnTo>
                    <a:pt x="2986" y="55"/>
                  </a:lnTo>
                  <a:lnTo>
                    <a:pt x="2832" y="46"/>
                  </a:lnTo>
                  <a:lnTo>
                    <a:pt x="2674" y="39"/>
                  </a:lnTo>
                  <a:lnTo>
                    <a:pt x="2512" y="32"/>
                  </a:lnTo>
                  <a:lnTo>
                    <a:pt x="2346" y="26"/>
                  </a:lnTo>
                  <a:lnTo>
                    <a:pt x="2346" y="26"/>
                  </a:lnTo>
                  <a:lnTo>
                    <a:pt x="2052" y="17"/>
                  </a:lnTo>
                  <a:lnTo>
                    <a:pt x="1759" y="9"/>
                  </a:lnTo>
                  <a:lnTo>
                    <a:pt x="1463" y="5"/>
                  </a:lnTo>
                  <a:lnTo>
                    <a:pt x="1167" y="1"/>
                  </a:lnTo>
                  <a:lnTo>
                    <a:pt x="872" y="0"/>
                  </a:lnTo>
                  <a:lnTo>
                    <a:pt x="578" y="0"/>
                  </a:lnTo>
                  <a:lnTo>
                    <a:pt x="287" y="2"/>
                  </a:lnTo>
                  <a:lnTo>
                    <a:pt x="0" y="6"/>
                  </a:lnTo>
                  <a:lnTo>
                    <a:pt x="1542" y="85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" name="Line 206">
              <a:extLst>
                <a:ext uri="{FF2B5EF4-FFF2-40B4-BE49-F238E27FC236}">
                  <a16:creationId xmlns:a16="http://schemas.microsoft.com/office/drawing/2014/main" id="{D019BF6B-693F-CF6D-006D-EE00DE58DED5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11" name="Line 207">
              <a:extLst>
                <a:ext uri="{FF2B5EF4-FFF2-40B4-BE49-F238E27FC236}">
                  <a16:creationId xmlns:a16="http://schemas.microsoft.com/office/drawing/2014/main" id="{8E8CFFCA-6235-7E54-7DD6-CF1909BC9E4D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12" name="Freeform 161">
              <a:extLst>
                <a:ext uri="{FF2B5EF4-FFF2-40B4-BE49-F238E27FC236}">
                  <a16:creationId xmlns:a16="http://schemas.microsoft.com/office/drawing/2014/main" id="{7181EFC6-BA46-33B7-6B57-984BB2F308A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6" y="838220"/>
              <a:ext cx="721334" cy="613525"/>
            </a:xfrm>
            <a:custGeom>
              <a:avLst/>
              <a:gdLst>
                <a:gd name="T0" fmla="*/ 4157 w 5278"/>
                <a:gd name="T1" fmla="*/ 3561 h 3567"/>
                <a:gd name="T2" fmla="*/ 3887 w 5278"/>
                <a:gd name="T3" fmla="*/ 3538 h 3567"/>
                <a:gd name="T4" fmla="*/ 3521 w 5278"/>
                <a:gd name="T5" fmla="*/ 3482 h 3567"/>
                <a:gd name="T6" fmla="*/ 3274 w 5278"/>
                <a:gd name="T7" fmla="*/ 3435 h 3567"/>
                <a:gd name="T8" fmla="*/ 3081 w 5278"/>
                <a:gd name="T9" fmla="*/ 3386 h 3567"/>
                <a:gd name="T10" fmla="*/ 2749 w 5278"/>
                <a:gd name="T11" fmla="*/ 3288 h 3567"/>
                <a:gd name="T12" fmla="*/ 2512 w 5278"/>
                <a:gd name="T13" fmla="*/ 3203 h 3567"/>
                <a:gd name="T14" fmla="*/ 2304 w 5278"/>
                <a:gd name="T15" fmla="*/ 3111 h 3567"/>
                <a:gd name="T16" fmla="*/ 1885 w 5278"/>
                <a:gd name="T17" fmla="*/ 2905 h 3567"/>
                <a:gd name="T18" fmla="*/ 1682 w 5278"/>
                <a:gd name="T19" fmla="*/ 2782 h 3567"/>
                <a:gd name="T20" fmla="*/ 1417 w 5278"/>
                <a:gd name="T21" fmla="*/ 2602 h 3567"/>
                <a:gd name="T22" fmla="*/ 1281 w 5278"/>
                <a:gd name="T23" fmla="*/ 2491 h 3567"/>
                <a:gd name="T24" fmla="*/ 990 w 5278"/>
                <a:gd name="T25" fmla="*/ 2228 h 3567"/>
                <a:gd name="T26" fmla="*/ 834 w 5278"/>
                <a:gd name="T27" fmla="*/ 2073 h 3567"/>
                <a:gd name="T28" fmla="*/ 686 w 5278"/>
                <a:gd name="T29" fmla="*/ 1895 h 3567"/>
                <a:gd name="T30" fmla="*/ 521 w 5278"/>
                <a:gd name="T31" fmla="*/ 1670 h 3567"/>
                <a:gd name="T32" fmla="*/ 385 w 5278"/>
                <a:gd name="T33" fmla="*/ 1450 h 3567"/>
                <a:gd name="T34" fmla="*/ 293 w 5278"/>
                <a:gd name="T35" fmla="*/ 1270 h 3567"/>
                <a:gd name="T36" fmla="*/ 206 w 5278"/>
                <a:gd name="T37" fmla="*/ 1072 h 3567"/>
                <a:gd name="T38" fmla="*/ 122 w 5278"/>
                <a:gd name="T39" fmla="*/ 835 h 3567"/>
                <a:gd name="T40" fmla="*/ 61 w 5278"/>
                <a:gd name="T41" fmla="*/ 590 h 3567"/>
                <a:gd name="T42" fmla="*/ 32 w 5278"/>
                <a:gd name="T43" fmla="*/ 445 h 3567"/>
                <a:gd name="T44" fmla="*/ 10 w 5278"/>
                <a:gd name="T45" fmla="*/ 229 h 3567"/>
                <a:gd name="T46" fmla="*/ 2 w 5278"/>
                <a:gd name="T47" fmla="*/ 0 h 3567"/>
                <a:gd name="T48" fmla="*/ 11 w 5278"/>
                <a:gd name="T49" fmla="*/ 26 h 3567"/>
                <a:gd name="T50" fmla="*/ 46 w 5278"/>
                <a:gd name="T51" fmla="*/ 58 h 3567"/>
                <a:gd name="T52" fmla="*/ 167 w 5278"/>
                <a:gd name="T53" fmla="*/ 113 h 3567"/>
                <a:gd name="T54" fmla="*/ 392 w 5278"/>
                <a:gd name="T55" fmla="*/ 174 h 3567"/>
                <a:gd name="T56" fmla="*/ 709 w 5278"/>
                <a:gd name="T57" fmla="*/ 232 h 3567"/>
                <a:gd name="T58" fmla="*/ 1108 w 5278"/>
                <a:gd name="T59" fmla="*/ 283 h 3567"/>
                <a:gd name="T60" fmla="*/ 1588 w 5278"/>
                <a:gd name="T61" fmla="*/ 329 h 3567"/>
                <a:gd name="T62" fmla="*/ 2142 w 5278"/>
                <a:gd name="T63" fmla="*/ 368 h 3567"/>
                <a:gd name="T64" fmla="*/ 2767 w 5278"/>
                <a:gd name="T65" fmla="*/ 398 h 3567"/>
                <a:gd name="T66" fmla="*/ 3346 w 5278"/>
                <a:gd name="T67" fmla="*/ 417 h 3567"/>
                <a:gd name="T68" fmla="*/ 3954 w 5278"/>
                <a:gd name="T69" fmla="*/ 428 h 3567"/>
                <a:gd name="T70" fmla="*/ 4717 w 5278"/>
                <a:gd name="T71" fmla="*/ 432 h 3567"/>
                <a:gd name="T72" fmla="*/ 5278 w 5278"/>
                <a:gd name="T73" fmla="*/ 424 h 3567"/>
                <a:gd name="T74" fmla="*/ 5263 w 5278"/>
                <a:gd name="T75" fmla="*/ 1021 h 3567"/>
                <a:gd name="T76" fmla="*/ 5227 w 5278"/>
                <a:gd name="T77" fmla="*/ 1576 h 3567"/>
                <a:gd name="T78" fmla="*/ 5171 w 5278"/>
                <a:gd name="T79" fmla="*/ 2083 h 3567"/>
                <a:gd name="T80" fmla="*/ 5100 w 5278"/>
                <a:gd name="T81" fmla="*/ 2531 h 3567"/>
                <a:gd name="T82" fmla="*/ 5012 w 5278"/>
                <a:gd name="T83" fmla="*/ 2911 h 3567"/>
                <a:gd name="T84" fmla="*/ 4911 w 5278"/>
                <a:gd name="T85" fmla="*/ 3212 h 3567"/>
                <a:gd name="T86" fmla="*/ 4812 w 5278"/>
                <a:gd name="T87" fmla="*/ 3405 h 3567"/>
                <a:gd name="T88" fmla="*/ 4753 w 5278"/>
                <a:gd name="T89" fmla="*/ 3483 h 3567"/>
                <a:gd name="T90" fmla="*/ 4691 w 5278"/>
                <a:gd name="T91" fmla="*/ 3537 h 3567"/>
                <a:gd name="T92" fmla="*/ 4632 w 5278"/>
                <a:gd name="T93" fmla="*/ 3554 h 3567"/>
                <a:gd name="T94" fmla="*/ 4399 w 5278"/>
                <a:gd name="T95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8" h="3567">
                  <a:moveTo>
                    <a:pt x="4302" y="3566"/>
                  </a:moveTo>
                  <a:lnTo>
                    <a:pt x="4302" y="3566"/>
                  </a:lnTo>
                  <a:lnTo>
                    <a:pt x="4228" y="3564"/>
                  </a:lnTo>
                  <a:lnTo>
                    <a:pt x="4157" y="3561"/>
                  </a:lnTo>
                  <a:lnTo>
                    <a:pt x="4086" y="3556"/>
                  </a:lnTo>
                  <a:lnTo>
                    <a:pt x="4018" y="3551"/>
                  </a:lnTo>
                  <a:lnTo>
                    <a:pt x="3951" y="3544"/>
                  </a:lnTo>
                  <a:lnTo>
                    <a:pt x="3887" y="3538"/>
                  </a:lnTo>
                  <a:lnTo>
                    <a:pt x="3771" y="3523"/>
                  </a:lnTo>
                  <a:lnTo>
                    <a:pt x="3672" y="3508"/>
                  </a:lnTo>
                  <a:lnTo>
                    <a:pt x="3595" y="3495"/>
                  </a:lnTo>
                  <a:lnTo>
                    <a:pt x="3521" y="3482"/>
                  </a:lnTo>
                  <a:lnTo>
                    <a:pt x="3521" y="3482"/>
                  </a:lnTo>
                  <a:lnTo>
                    <a:pt x="3448" y="3469"/>
                  </a:lnTo>
                  <a:lnTo>
                    <a:pt x="3364" y="3453"/>
                  </a:lnTo>
                  <a:lnTo>
                    <a:pt x="3274" y="3435"/>
                  </a:lnTo>
                  <a:lnTo>
                    <a:pt x="3231" y="3424"/>
                  </a:lnTo>
                  <a:lnTo>
                    <a:pt x="3187" y="3414"/>
                  </a:lnTo>
                  <a:lnTo>
                    <a:pt x="3187" y="3414"/>
                  </a:lnTo>
                  <a:lnTo>
                    <a:pt x="3081" y="3386"/>
                  </a:lnTo>
                  <a:lnTo>
                    <a:pt x="2966" y="3355"/>
                  </a:lnTo>
                  <a:lnTo>
                    <a:pt x="2854" y="3321"/>
                  </a:lnTo>
                  <a:lnTo>
                    <a:pt x="2799" y="3305"/>
                  </a:lnTo>
                  <a:lnTo>
                    <a:pt x="2749" y="3288"/>
                  </a:lnTo>
                  <a:lnTo>
                    <a:pt x="2749" y="3288"/>
                  </a:lnTo>
                  <a:lnTo>
                    <a:pt x="2673" y="3261"/>
                  </a:lnTo>
                  <a:lnTo>
                    <a:pt x="2593" y="3233"/>
                  </a:lnTo>
                  <a:lnTo>
                    <a:pt x="2512" y="3203"/>
                  </a:lnTo>
                  <a:lnTo>
                    <a:pt x="2474" y="3187"/>
                  </a:lnTo>
                  <a:lnTo>
                    <a:pt x="2439" y="3173"/>
                  </a:lnTo>
                  <a:lnTo>
                    <a:pt x="2439" y="3173"/>
                  </a:lnTo>
                  <a:lnTo>
                    <a:pt x="2304" y="3111"/>
                  </a:lnTo>
                  <a:lnTo>
                    <a:pt x="2159" y="3042"/>
                  </a:lnTo>
                  <a:lnTo>
                    <a:pt x="2017" y="2972"/>
                  </a:lnTo>
                  <a:lnTo>
                    <a:pt x="1948" y="2938"/>
                  </a:lnTo>
                  <a:lnTo>
                    <a:pt x="1885" y="2905"/>
                  </a:lnTo>
                  <a:lnTo>
                    <a:pt x="1885" y="2905"/>
                  </a:lnTo>
                  <a:lnTo>
                    <a:pt x="1823" y="2869"/>
                  </a:lnTo>
                  <a:lnTo>
                    <a:pt x="1761" y="2830"/>
                  </a:lnTo>
                  <a:lnTo>
                    <a:pt x="1682" y="2782"/>
                  </a:lnTo>
                  <a:lnTo>
                    <a:pt x="1596" y="2726"/>
                  </a:lnTo>
                  <a:lnTo>
                    <a:pt x="1506" y="2665"/>
                  </a:lnTo>
                  <a:lnTo>
                    <a:pt x="1461" y="2634"/>
                  </a:lnTo>
                  <a:lnTo>
                    <a:pt x="1417" y="2602"/>
                  </a:lnTo>
                  <a:lnTo>
                    <a:pt x="1375" y="2569"/>
                  </a:lnTo>
                  <a:lnTo>
                    <a:pt x="1335" y="2537"/>
                  </a:lnTo>
                  <a:lnTo>
                    <a:pt x="1335" y="2537"/>
                  </a:lnTo>
                  <a:lnTo>
                    <a:pt x="1281" y="2491"/>
                  </a:lnTo>
                  <a:lnTo>
                    <a:pt x="1223" y="2441"/>
                  </a:lnTo>
                  <a:lnTo>
                    <a:pt x="1164" y="2390"/>
                  </a:lnTo>
                  <a:lnTo>
                    <a:pt x="1105" y="2336"/>
                  </a:lnTo>
                  <a:lnTo>
                    <a:pt x="990" y="2228"/>
                  </a:lnTo>
                  <a:lnTo>
                    <a:pt x="886" y="2127"/>
                  </a:lnTo>
                  <a:lnTo>
                    <a:pt x="886" y="2127"/>
                  </a:lnTo>
                  <a:lnTo>
                    <a:pt x="860" y="2101"/>
                  </a:lnTo>
                  <a:lnTo>
                    <a:pt x="834" y="2073"/>
                  </a:lnTo>
                  <a:lnTo>
                    <a:pt x="783" y="2012"/>
                  </a:lnTo>
                  <a:lnTo>
                    <a:pt x="733" y="1951"/>
                  </a:lnTo>
                  <a:lnTo>
                    <a:pt x="686" y="1895"/>
                  </a:lnTo>
                  <a:lnTo>
                    <a:pt x="686" y="1895"/>
                  </a:lnTo>
                  <a:lnTo>
                    <a:pt x="653" y="1853"/>
                  </a:lnTo>
                  <a:lnTo>
                    <a:pt x="616" y="1805"/>
                  </a:lnTo>
                  <a:lnTo>
                    <a:pt x="573" y="1743"/>
                  </a:lnTo>
                  <a:lnTo>
                    <a:pt x="521" y="1670"/>
                  </a:lnTo>
                  <a:lnTo>
                    <a:pt x="467" y="1586"/>
                  </a:lnTo>
                  <a:lnTo>
                    <a:pt x="439" y="1542"/>
                  </a:lnTo>
                  <a:lnTo>
                    <a:pt x="412" y="1496"/>
                  </a:lnTo>
                  <a:lnTo>
                    <a:pt x="385" y="1450"/>
                  </a:lnTo>
                  <a:lnTo>
                    <a:pt x="359" y="1402"/>
                  </a:lnTo>
                  <a:lnTo>
                    <a:pt x="359" y="1402"/>
                  </a:lnTo>
                  <a:lnTo>
                    <a:pt x="327" y="1339"/>
                  </a:lnTo>
                  <a:lnTo>
                    <a:pt x="293" y="1270"/>
                  </a:lnTo>
                  <a:lnTo>
                    <a:pt x="261" y="1202"/>
                  </a:lnTo>
                  <a:lnTo>
                    <a:pt x="232" y="1137"/>
                  </a:lnTo>
                  <a:lnTo>
                    <a:pt x="232" y="1137"/>
                  </a:lnTo>
                  <a:lnTo>
                    <a:pt x="206" y="1072"/>
                  </a:lnTo>
                  <a:lnTo>
                    <a:pt x="181" y="1003"/>
                  </a:lnTo>
                  <a:lnTo>
                    <a:pt x="134" y="867"/>
                  </a:lnTo>
                  <a:lnTo>
                    <a:pt x="134" y="867"/>
                  </a:lnTo>
                  <a:lnTo>
                    <a:pt x="122" y="835"/>
                  </a:lnTo>
                  <a:lnTo>
                    <a:pt x="112" y="802"/>
                  </a:lnTo>
                  <a:lnTo>
                    <a:pt x="93" y="729"/>
                  </a:lnTo>
                  <a:lnTo>
                    <a:pt x="76" y="657"/>
                  </a:lnTo>
                  <a:lnTo>
                    <a:pt x="61" y="590"/>
                  </a:lnTo>
                  <a:lnTo>
                    <a:pt x="61" y="590"/>
                  </a:lnTo>
                  <a:lnTo>
                    <a:pt x="52" y="556"/>
                  </a:lnTo>
                  <a:lnTo>
                    <a:pt x="46" y="520"/>
                  </a:lnTo>
                  <a:lnTo>
                    <a:pt x="32" y="445"/>
                  </a:lnTo>
                  <a:lnTo>
                    <a:pt x="23" y="369"/>
                  </a:lnTo>
                  <a:lnTo>
                    <a:pt x="16" y="299"/>
                  </a:lnTo>
                  <a:lnTo>
                    <a:pt x="16" y="299"/>
                  </a:lnTo>
                  <a:lnTo>
                    <a:pt x="10" y="229"/>
                  </a:lnTo>
                  <a:lnTo>
                    <a:pt x="6" y="1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6" y="17"/>
                  </a:lnTo>
                  <a:lnTo>
                    <a:pt x="11" y="26"/>
                  </a:lnTo>
                  <a:lnTo>
                    <a:pt x="17" y="34"/>
                  </a:lnTo>
                  <a:lnTo>
                    <a:pt x="26" y="41"/>
                  </a:lnTo>
                  <a:lnTo>
                    <a:pt x="35" y="49"/>
                  </a:lnTo>
                  <a:lnTo>
                    <a:pt x="46" y="58"/>
                  </a:lnTo>
                  <a:lnTo>
                    <a:pt x="59" y="66"/>
                  </a:lnTo>
                  <a:lnTo>
                    <a:pt x="90" y="82"/>
                  </a:lnTo>
                  <a:lnTo>
                    <a:pt x="125" y="97"/>
                  </a:lnTo>
                  <a:lnTo>
                    <a:pt x="167" y="113"/>
                  </a:lnTo>
                  <a:lnTo>
                    <a:pt x="215" y="129"/>
                  </a:lnTo>
                  <a:lnTo>
                    <a:pt x="268" y="144"/>
                  </a:lnTo>
                  <a:lnTo>
                    <a:pt x="327" y="160"/>
                  </a:lnTo>
                  <a:lnTo>
                    <a:pt x="392" y="174"/>
                  </a:lnTo>
                  <a:lnTo>
                    <a:pt x="464" y="188"/>
                  </a:lnTo>
                  <a:lnTo>
                    <a:pt x="539" y="203"/>
                  </a:lnTo>
                  <a:lnTo>
                    <a:pt x="621" y="217"/>
                  </a:lnTo>
                  <a:lnTo>
                    <a:pt x="709" y="232"/>
                  </a:lnTo>
                  <a:lnTo>
                    <a:pt x="800" y="245"/>
                  </a:lnTo>
                  <a:lnTo>
                    <a:pt x="898" y="258"/>
                  </a:lnTo>
                  <a:lnTo>
                    <a:pt x="1001" y="270"/>
                  </a:lnTo>
                  <a:lnTo>
                    <a:pt x="1108" y="283"/>
                  </a:lnTo>
                  <a:lnTo>
                    <a:pt x="1220" y="295"/>
                  </a:lnTo>
                  <a:lnTo>
                    <a:pt x="1338" y="307"/>
                  </a:lnTo>
                  <a:lnTo>
                    <a:pt x="1461" y="318"/>
                  </a:lnTo>
                  <a:lnTo>
                    <a:pt x="1588" y="329"/>
                  </a:lnTo>
                  <a:lnTo>
                    <a:pt x="1720" y="339"/>
                  </a:lnTo>
                  <a:lnTo>
                    <a:pt x="1856" y="349"/>
                  </a:lnTo>
                  <a:lnTo>
                    <a:pt x="1997" y="358"/>
                  </a:lnTo>
                  <a:lnTo>
                    <a:pt x="2142" y="368"/>
                  </a:lnTo>
                  <a:lnTo>
                    <a:pt x="2292" y="376"/>
                  </a:lnTo>
                  <a:lnTo>
                    <a:pt x="2446" y="384"/>
                  </a:lnTo>
                  <a:lnTo>
                    <a:pt x="2604" y="392"/>
                  </a:lnTo>
                  <a:lnTo>
                    <a:pt x="2767" y="398"/>
                  </a:lnTo>
                  <a:lnTo>
                    <a:pt x="2934" y="405"/>
                  </a:lnTo>
                  <a:lnTo>
                    <a:pt x="2934" y="405"/>
                  </a:lnTo>
                  <a:lnTo>
                    <a:pt x="3140" y="411"/>
                  </a:lnTo>
                  <a:lnTo>
                    <a:pt x="3346" y="417"/>
                  </a:lnTo>
                  <a:lnTo>
                    <a:pt x="3554" y="422"/>
                  </a:lnTo>
                  <a:lnTo>
                    <a:pt x="3762" y="426"/>
                  </a:lnTo>
                  <a:lnTo>
                    <a:pt x="3762" y="426"/>
                  </a:lnTo>
                  <a:lnTo>
                    <a:pt x="3954" y="428"/>
                  </a:lnTo>
                  <a:lnTo>
                    <a:pt x="4145" y="430"/>
                  </a:lnTo>
                  <a:lnTo>
                    <a:pt x="4337" y="432"/>
                  </a:lnTo>
                  <a:lnTo>
                    <a:pt x="4526" y="432"/>
                  </a:lnTo>
                  <a:lnTo>
                    <a:pt x="4717" y="432"/>
                  </a:lnTo>
                  <a:lnTo>
                    <a:pt x="4905" y="429"/>
                  </a:lnTo>
                  <a:lnTo>
                    <a:pt x="5092" y="428"/>
                  </a:lnTo>
                  <a:lnTo>
                    <a:pt x="5278" y="424"/>
                  </a:lnTo>
                  <a:lnTo>
                    <a:pt x="5278" y="424"/>
                  </a:lnTo>
                  <a:lnTo>
                    <a:pt x="5277" y="576"/>
                  </a:lnTo>
                  <a:lnTo>
                    <a:pt x="5274" y="727"/>
                  </a:lnTo>
                  <a:lnTo>
                    <a:pt x="5269" y="875"/>
                  </a:lnTo>
                  <a:lnTo>
                    <a:pt x="5263" y="1021"/>
                  </a:lnTo>
                  <a:lnTo>
                    <a:pt x="5256" y="1163"/>
                  </a:lnTo>
                  <a:lnTo>
                    <a:pt x="5248" y="1305"/>
                  </a:lnTo>
                  <a:lnTo>
                    <a:pt x="5238" y="1442"/>
                  </a:lnTo>
                  <a:lnTo>
                    <a:pt x="5227" y="1576"/>
                  </a:lnTo>
                  <a:lnTo>
                    <a:pt x="5215" y="1708"/>
                  </a:lnTo>
                  <a:lnTo>
                    <a:pt x="5201" y="1836"/>
                  </a:lnTo>
                  <a:lnTo>
                    <a:pt x="5188" y="1962"/>
                  </a:lnTo>
                  <a:lnTo>
                    <a:pt x="5171" y="2083"/>
                  </a:lnTo>
                  <a:lnTo>
                    <a:pt x="5156" y="2202"/>
                  </a:lnTo>
                  <a:lnTo>
                    <a:pt x="5138" y="2315"/>
                  </a:lnTo>
                  <a:lnTo>
                    <a:pt x="5120" y="2426"/>
                  </a:lnTo>
                  <a:lnTo>
                    <a:pt x="5100" y="2531"/>
                  </a:lnTo>
                  <a:lnTo>
                    <a:pt x="5079" y="2633"/>
                  </a:lnTo>
                  <a:lnTo>
                    <a:pt x="5057" y="2730"/>
                  </a:lnTo>
                  <a:lnTo>
                    <a:pt x="5035" y="2823"/>
                  </a:lnTo>
                  <a:lnTo>
                    <a:pt x="5012" y="2911"/>
                  </a:lnTo>
                  <a:lnTo>
                    <a:pt x="4988" y="2994"/>
                  </a:lnTo>
                  <a:lnTo>
                    <a:pt x="4962" y="3072"/>
                  </a:lnTo>
                  <a:lnTo>
                    <a:pt x="4938" y="3145"/>
                  </a:lnTo>
                  <a:lnTo>
                    <a:pt x="4911" y="3212"/>
                  </a:lnTo>
                  <a:lnTo>
                    <a:pt x="4883" y="3275"/>
                  </a:lnTo>
                  <a:lnTo>
                    <a:pt x="4856" y="3331"/>
                  </a:lnTo>
                  <a:lnTo>
                    <a:pt x="4827" y="3382"/>
                  </a:lnTo>
                  <a:lnTo>
                    <a:pt x="4812" y="3405"/>
                  </a:lnTo>
                  <a:lnTo>
                    <a:pt x="4799" y="3428"/>
                  </a:lnTo>
                  <a:lnTo>
                    <a:pt x="4783" y="3447"/>
                  </a:lnTo>
                  <a:lnTo>
                    <a:pt x="4768" y="3466"/>
                  </a:lnTo>
                  <a:lnTo>
                    <a:pt x="4753" y="3483"/>
                  </a:lnTo>
                  <a:lnTo>
                    <a:pt x="4738" y="3499"/>
                  </a:lnTo>
                  <a:lnTo>
                    <a:pt x="4723" y="3513"/>
                  </a:lnTo>
                  <a:lnTo>
                    <a:pt x="4708" y="3525"/>
                  </a:lnTo>
                  <a:lnTo>
                    <a:pt x="4691" y="3537"/>
                  </a:lnTo>
                  <a:lnTo>
                    <a:pt x="4676" y="3545"/>
                  </a:lnTo>
                  <a:lnTo>
                    <a:pt x="4676" y="3545"/>
                  </a:lnTo>
                  <a:lnTo>
                    <a:pt x="4658" y="3549"/>
                  </a:lnTo>
                  <a:lnTo>
                    <a:pt x="4632" y="3554"/>
                  </a:lnTo>
                  <a:lnTo>
                    <a:pt x="4594" y="3557"/>
                  </a:lnTo>
                  <a:lnTo>
                    <a:pt x="4544" y="3562"/>
                  </a:lnTo>
                  <a:lnTo>
                    <a:pt x="4479" y="3564"/>
                  </a:lnTo>
                  <a:lnTo>
                    <a:pt x="4399" y="3567"/>
                  </a:lnTo>
                  <a:lnTo>
                    <a:pt x="4302" y="3566"/>
                  </a:lnTo>
                  <a:lnTo>
                    <a:pt x="4302" y="35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BEC0">
                    <a:tint val="66000"/>
                    <a:satMod val="160000"/>
                  </a:srgbClr>
                </a:gs>
                <a:gs pos="50000">
                  <a:srgbClr val="BCBEC0">
                    <a:tint val="44500"/>
                    <a:satMod val="160000"/>
                  </a:srgbClr>
                </a:gs>
                <a:gs pos="100000">
                  <a:srgbClr val="BCBEC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PV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id="{E7E87CAE-BFCB-D094-0252-51657619A0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7" y="764928"/>
              <a:ext cx="721060" cy="148306"/>
            </a:xfrm>
            <a:custGeom>
              <a:avLst/>
              <a:gdLst>
                <a:gd name="T0" fmla="*/ 283 w 5276"/>
                <a:gd name="T1" fmla="*/ 280 h 861"/>
                <a:gd name="T2" fmla="*/ 401 w 5276"/>
                <a:gd name="T3" fmla="*/ 253 h 861"/>
                <a:gd name="T4" fmla="*/ 536 w 5276"/>
                <a:gd name="T5" fmla="*/ 225 h 861"/>
                <a:gd name="T6" fmla="*/ 686 w 5276"/>
                <a:gd name="T7" fmla="*/ 200 h 861"/>
                <a:gd name="T8" fmla="*/ 852 w 5276"/>
                <a:gd name="T9" fmla="*/ 176 h 861"/>
                <a:gd name="T10" fmla="*/ 1034 w 5276"/>
                <a:gd name="T11" fmla="*/ 153 h 861"/>
                <a:gd name="T12" fmla="*/ 1435 w 5276"/>
                <a:gd name="T13" fmla="*/ 111 h 861"/>
                <a:gd name="T14" fmla="*/ 1884 w 5276"/>
                <a:gd name="T15" fmla="*/ 77 h 861"/>
                <a:gd name="T16" fmla="*/ 2375 w 5276"/>
                <a:gd name="T17" fmla="*/ 47 h 861"/>
                <a:gd name="T18" fmla="*/ 2899 w 5276"/>
                <a:gd name="T19" fmla="*/ 23 h 861"/>
                <a:gd name="T20" fmla="*/ 3451 w 5276"/>
                <a:gd name="T21" fmla="*/ 6 h 861"/>
                <a:gd name="T22" fmla="*/ 5276 w 5276"/>
                <a:gd name="T23" fmla="*/ 850 h 861"/>
                <a:gd name="T24" fmla="*/ 5148 w 5276"/>
                <a:gd name="T25" fmla="*/ 855 h 861"/>
                <a:gd name="T26" fmla="*/ 4871 w 5276"/>
                <a:gd name="T27" fmla="*/ 860 h 861"/>
                <a:gd name="T28" fmla="*/ 4571 w 5276"/>
                <a:gd name="T29" fmla="*/ 861 h 861"/>
                <a:gd name="T30" fmla="*/ 4102 w 5276"/>
                <a:gd name="T31" fmla="*/ 858 h 861"/>
                <a:gd name="T32" fmla="*/ 3481 w 5276"/>
                <a:gd name="T33" fmla="*/ 846 h 861"/>
                <a:gd name="T34" fmla="*/ 2932 w 5276"/>
                <a:gd name="T35" fmla="*/ 831 h 861"/>
                <a:gd name="T36" fmla="*/ 2764 w 5276"/>
                <a:gd name="T37" fmla="*/ 825 h 861"/>
                <a:gd name="T38" fmla="*/ 2444 w 5276"/>
                <a:gd name="T39" fmla="*/ 812 h 861"/>
                <a:gd name="T40" fmla="*/ 2140 w 5276"/>
                <a:gd name="T41" fmla="*/ 796 h 861"/>
                <a:gd name="T42" fmla="*/ 1854 w 5276"/>
                <a:gd name="T43" fmla="*/ 778 h 861"/>
                <a:gd name="T44" fmla="*/ 1585 w 5276"/>
                <a:gd name="T45" fmla="*/ 759 h 861"/>
                <a:gd name="T46" fmla="*/ 1336 w 5276"/>
                <a:gd name="T47" fmla="*/ 737 h 861"/>
                <a:gd name="T48" fmla="*/ 1106 w 5276"/>
                <a:gd name="T49" fmla="*/ 713 h 861"/>
                <a:gd name="T50" fmla="*/ 896 w 5276"/>
                <a:gd name="T51" fmla="*/ 687 h 861"/>
                <a:gd name="T52" fmla="*/ 705 w 5276"/>
                <a:gd name="T53" fmla="*/ 660 h 861"/>
                <a:gd name="T54" fmla="*/ 537 w 5276"/>
                <a:gd name="T55" fmla="*/ 632 h 861"/>
                <a:gd name="T56" fmla="*/ 390 w 5276"/>
                <a:gd name="T57" fmla="*/ 602 h 861"/>
                <a:gd name="T58" fmla="*/ 266 w 5276"/>
                <a:gd name="T59" fmla="*/ 571 h 861"/>
                <a:gd name="T60" fmla="*/ 165 w 5276"/>
                <a:gd name="T61" fmla="*/ 540 h 861"/>
                <a:gd name="T62" fmla="*/ 88 w 5276"/>
                <a:gd name="T63" fmla="*/ 508 h 861"/>
                <a:gd name="T64" fmla="*/ 44 w 5276"/>
                <a:gd name="T65" fmla="*/ 484 h 861"/>
                <a:gd name="T66" fmla="*/ 24 w 5276"/>
                <a:gd name="T67" fmla="*/ 467 h 861"/>
                <a:gd name="T68" fmla="*/ 9 w 5276"/>
                <a:gd name="T69" fmla="*/ 452 h 861"/>
                <a:gd name="T70" fmla="*/ 1 w 5276"/>
                <a:gd name="T71" fmla="*/ 435 h 861"/>
                <a:gd name="T72" fmla="*/ 0 w 5276"/>
                <a:gd name="T73" fmla="*/ 426 h 861"/>
                <a:gd name="T74" fmla="*/ 6 w 5276"/>
                <a:gd name="T75" fmla="*/ 408 h 861"/>
                <a:gd name="T76" fmla="*/ 21 w 5276"/>
                <a:gd name="T77" fmla="*/ 390 h 861"/>
                <a:gd name="T78" fmla="*/ 44 w 5276"/>
                <a:gd name="T79" fmla="*/ 371 h 861"/>
                <a:gd name="T80" fmla="*/ 74 w 5276"/>
                <a:gd name="T81" fmla="*/ 353 h 861"/>
                <a:gd name="T82" fmla="*/ 113 w 5276"/>
                <a:gd name="T83" fmla="*/ 334 h 861"/>
                <a:gd name="T84" fmla="*/ 162 w 5276"/>
                <a:gd name="T85" fmla="*/ 316 h 861"/>
                <a:gd name="T86" fmla="*/ 283 w 5276"/>
                <a:gd name="T87" fmla="*/ 28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76" h="861">
                  <a:moveTo>
                    <a:pt x="283" y="280"/>
                  </a:moveTo>
                  <a:lnTo>
                    <a:pt x="283" y="280"/>
                  </a:lnTo>
                  <a:lnTo>
                    <a:pt x="339" y="266"/>
                  </a:lnTo>
                  <a:lnTo>
                    <a:pt x="401" y="253"/>
                  </a:lnTo>
                  <a:lnTo>
                    <a:pt x="466" y="238"/>
                  </a:lnTo>
                  <a:lnTo>
                    <a:pt x="536" y="225"/>
                  </a:lnTo>
                  <a:lnTo>
                    <a:pt x="608" y="213"/>
                  </a:lnTo>
                  <a:lnTo>
                    <a:pt x="686" y="200"/>
                  </a:lnTo>
                  <a:lnTo>
                    <a:pt x="767" y="188"/>
                  </a:lnTo>
                  <a:lnTo>
                    <a:pt x="852" y="176"/>
                  </a:lnTo>
                  <a:lnTo>
                    <a:pt x="941" y="164"/>
                  </a:lnTo>
                  <a:lnTo>
                    <a:pt x="1034" y="153"/>
                  </a:lnTo>
                  <a:lnTo>
                    <a:pt x="1227" y="132"/>
                  </a:lnTo>
                  <a:lnTo>
                    <a:pt x="1435" y="111"/>
                  </a:lnTo>
                  <a:lnTo>
                    <a:pt x="1654" y="93"/>
                  </a:lnTo>
                  <a:lnTo>
                    <a:pt x="1884" y="77"/>
                  </a:lnTo>
                  <a:lnTo>
                    <a:pt x="2125" y="61"/>
                  </a:lnTo>
                  <a:lnTo>
                    <a:pt x="2375" y="47"/>
                  </a:lnTo>
                  <a:lnTo>
                    <a:pt x="2634" y="34"/>
                  </a:lnTo>
                  <a:lnTo>
                    <a:pt x="2899" y="23"/>
                  </a:lnTo>
                  <a:lnTo>
                    <a:pt x="3172" y="13"/>
                  </a:lnTo>
                  <a:lnTo>
                    <a:pt x="3451" y="6"/>
                  </a:lnTo>
                  <a:lnTo>
                    <a:pt x="3734" y="0"/>
                  </a:lnTo>
                  <a:lnTo>
                    <a:pt x="5276" y="850"/>
                  </a:lnTo>
                  <a:lnTo>
                    <a:pt x="5276" y="850"/>
                  </a:lnTo>
                  <a:lnTo>
                    <a:pt x="5148" y="855"/>
                  </a:lnTo>
                  <a:lnTo>
                    <a:pt x="5013" y="859"/>
                  </a:lnTo>
                  <a:lnTo>
                    <a:pt x="4871" y="860"/>
                  </a:lnTo>
                  <a:lnTo>
                    <a:pt x="4722" y="861"/>
                  </a:lnTo>
                  <a:lnTo>
                    <a:pt x="4571" y="861"/>
                  </a:lnTo>
                  <a:lnTo>
                    <a:pt x="4417" y="861"/>
                  </a:lnTo>
                  <a:lnTo>
                    <a:pt x="4102" y="858"/>
                  </a:lnTo>
                  <a:lnTo>
                    <a:pt x="3787" y="853"/>
                  </a:lnTo>
                  <a:lnTo>
                    <a:pt x="3481" y="846"/>
                  </a:lnTo>
                  <a:lnTo>
                    <a:pt x="3194" y="838"/>
                  </a:lnTo>
                  <a:lnTo>
                    <a:pt x="2932" y="831"/>
                  </a:lnTo>
                  <a:lnTo>
                    <a:pt x="2932" y="831"/>
                  </a:lnTo>
                  <a:lnTo>
                    <a:pt x="2764" y="825"/>
                  </a:lnTo>
                  <a:lnTo>
                    <a:pt x="2602" y="819"/>
                  </a:lnTo>
                  <a:lnTo>
                    <a:pt x="2444" y="812"/>
                  </a:lnTo>
                  <a:lnTo>
                    <a:pt x="2290" y="805"/>
                  </a:lnTo>
                  <a:lnTo>
                    <a:pt x="2140" y="796"/>
                  </a:lnTo>
                  <a:lnTo>
                    <a:pt x="1995" y="788"/>
                  </a:lnTo>
                  <a:lnTo>
                    <a:pt x="1854" y="778"/>
                  </a:lnTo>
                  <a:lnTo>
                    <a:pt x="1716" y="769"/>
                  </a:lnTo>
                  <a:lnTo>
                    <a:pt x="1585" y="759"/>
                  </a:lnTo>
                  <a:lnTo>
                    <a:pt x="1458" y="749"/>
                  </a:lnTo>
                  <a:lnTo>
                    <a:pt x="1336" y="737"/>
                  </a:lnTo>
                  <a:lnTo>
                    <a:pt x="1218" y="725"/>
                  </a:lnTo>
                  <a:lnTo>
                    <a:pt x="1106" y="713"/>
                  </a:lnTo>
                  <a:lnTo>
                    <a:pt x="997" y="701"/>
                  </a:lnTo>
                  <a:lnTo>
                    <a:pt x="896" y="687"/>
                  </a:lnTo>
                  <a:lnTo>
                    <a:pt x="798" y="674"/>
                  </a:lnTo>
                  <a:lnTo>
                    <a:pt x="705" y="660"/>
                  </a:lnTo>
                  <a:lnTo>
                    <a:pt x="619" y="647"/>
                  </a:lnTo>
                  <a:lnTo>
                    <a:pt x="537" y="632"/>
                  </a:lnTo>
                  <a:lnTo>
                    <a:pt x="462" y="617"/>
                  </a:lnTo>
                  <a:lnTo>
                    <a:pt x="390" y="602"/>
                  </a:lnTo>
                  <a:lnTo>
                    <a:pt x="325" y="587"/>
                  </a:lnTo>
                  <a:lnTo>
                    <a:pt x="266" y="571"/>
                  </a:lnTo>
                  <a:lnTo>
                    <a:pt x="213" y="556"/>
                  </a:lnTo>
                  <a:lnTo>
                    <a:pt x="165" y="540"/>
                  </a:lnTo>
                  <a:lnTo>
                    <a:pt x="123" y="525"/>
                  </a:lnTo>
                  <a:lnTo>
                    <a:pt x="88" y="508"/>
                  </a:lnTo>
                  <a:lnTo>
                    <a:pt x="57" y="492"/>
                  </a:lnTo>
                  <a:lnTo>
                    <a:pt x="44" y="484"/>
                  </a:lnTo>
                  <a:lnTo>
                    <a:pt x="33" y="475"/>
                  </a:lnTo>
                  <a:lnTo>
                    <a:pt x="24" y="467"/>
                  </a:lnTo>
                  <a:lnTo>
                    <a:pt x="15" y="460"/>
                  </a:lnTo>
                  <a:lnTo>
                    <a:pt x="9" y="452"/>
                  </a:lnTo>
                  <a:lnTo>
                    <a:pt x="4" y="443"/>
                  </a:lnTo>
                  <a:lnTo>
                    <a:pt x="1" y="43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18"/>
                  </a:lnTo>
                  <a:lnTo>
                    <a:pt x="6" y="408"/>
                  </a:lnTo>
                  <a:lnTo>
                    <a:pt x="12" y="399"/>
                  </a:lnTo>
                  <a:lnTo>
                    <a:pt x="21" y="390"/>
                  </a:lnTo>
                  <a:lnTo>
                    <a:pt x="32" y="381"/>
                  </a:lnTo>
                  <a:lnTo>
                    <a:pt x="44" y="371"/>
                  </a:lnTo>
                  <a:lnTo>
                    <a:pt x="57" y="363"/>
                  </a:lnTo>
                  <a:lnTo>
                    <a:pt x="74" y="353"/>
                  </a:lnTo>
                  <a:lnTo>
                    <a:pt x="94" y="344"/>
                  </a:lnTo>
                  <a:lnTo>
                    <a:pt x="113" y="334"/>
                  </a:lnTo>
                  <a:lnTo>
                    <a:pt x="136" y="326"/>
                  </a:lnTo>
                  <a:lnTo>
                    <a:pt x="162" y="316"/>
                  </a:lnTo>
                  <a:lnTo>
                    <a:pt x="218" y="298"/>
                  </a:lnTo>
                  <a:lnTo>
                    <a:pt x="283" y="280"/>
                  </a:lnTo>
                  <a:lnTo>
                    <a:pt x="283" y="2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reeform 163">
                  <a:extLst>
                    <a:ext uri="{FF2B5EF4-FFF2-40B4-BE49-F238E27FC236}">
                      <a16:creationId xmlns:a16="http://schemas.microsoft.com/office/drawing/2014/main" id="{7F00056E-0ADE-C523-BDC4-480FC0C78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A9AC">
                        <a:shade val="30000"/>
                        <a:satMod val="115000"/>
                      </a:srgbClr>
                    </a:gs>
                    <a:gs pos="50000">
                      <a:srgbClr val="A7A9AC">
                        <a:shade val="67500"/>
                        <a:satMod val="115000"/>
                      </a:srgbClr>
                    </a:gs>
                    <a:gs pos="100000">
                      <a:srgbClr val="A7A9A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Freeform 163">
                  <a:extLst>
                    <a:ext uri="{FF2B5EF4-FFF2-40B4-BE49-F238E27FC236}">
                      <a16:creationId xmlns:a16="http://schemas.microsoft.com/office/drawing/2014/main" id="{59B289F6-52E3-0C77-527F-14DEE36ED3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r="-22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id="{72E01F90-A170-E447-2014-5749D0BDBD9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id="{E45D7FB7-3569-C87A-34D0-69F0B50601A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id="{4E5C7434-8624-A528-33E4-0520E2B6E84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  <a:gd name="T116" fmla="*/ 2934 w 5280"/>
                <a:gd name="T117" fmla="*/ 3985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  <a:lnTo>
                    <a:pt x="2934" y="3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E2D">
                    <a:shade val="30000"/>
                    <a:satMod val="115000"/>
                  </a:srgbClr>
                </a:gs>
                <a:gs pos="50000">
                  <a:srgbClr val="BE1E2D">
                    <a:shade val="67500"/>
                    <a:satMod val="115000"/>
                  </a:srgbClr>
                </a:gs>
                <a:gs pos="100000">
                  <a:srgbClr val="BE1E2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CF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id="{824B34A3-FA68-2323-8A03-AC69F2A57E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15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/>
              <p:nvPr/>
            </p:nvSpPr>
            <p:spPr>
              <a:xfrm>
                <a:off x="262496" y="1733082"/>
                <a:ext cx="9613408" cy="4557185"/>
              </a:xfrm>
              <a:prstGeom prst="roundRect">
                <a:avLst>
                  <a:gd name="adj" fmla="val 1416"/>
                </a:avLst>
              </a:prstGeom>
              <a:solidFill>
                <a:srgbClr val="BF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2800" u="sng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Answer: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rtl="1">
                  <a:lnSpc>
                    <a:spcPct val="130000"/>
                  </a:lnSpc>
                  <a:tabLst>
                    <a:tab pos="1571625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PI project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128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0.9936 &lt; less than </a:t>
                </a: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 (Reject)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PI project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2274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1.1137 &gt; 1 (Accept)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rtl="1">
                  <a:lnSpc>
                    <a:spcPct val="130000"/>
                  </a:lnSpc>
                  <a:tabLst>
                    <a:tab pos="1571625" algn="l"/>
                  </a:tabLst>
                </a:pPr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PI project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5414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= 0.7293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 less than 1 (Reject)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buFont typeface="Times New Roman" panose="02020603050405020304" pitchFamily="18" charset="0"/>
                  <a:buChar char="►"/>
                  <a:tabLst>
                    <a:tab pos="849630" algn="l"/>
                    <a:tab pos="114046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We accepted all three projects by using PI method .The best we 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marR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38200" algn="l"/>
                  </a:tabLst>
                </a:pP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choose is project B because it has the highest PI.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90170" lvl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55969"/>
                  </a:buClr>
                  <a:buSzPts val="1100"/>
                  <a:tabLst>
                    <a:tab pos="838200" algn="l"/>
                  </a:tabLst>
                </a:pP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96" y="1733082"/>
                <a:ext cx="9613408" cy="4557185"/>
              </a:xfrm>
              <a:prstGeom prst="roundRect">
                <a:avLst>
                  <a:gd name="adj" fmla="val 1416"/>
                </a:avLst>
              </a:prstGeom>
              <a:blipFill>
                <a:blip r:embed="rId2"/>
                <a:stretch>
                  <a:fillRect l="-1015" r="-1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      UNIT 3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Rectangle 6">
            <a:extLst>
              <a:ext uri="{FF2B5EF4-FFF2-40B4-BE49-F238E27FC236}">
                <a16:creationId xmlns:a16="http://schemas.microsoft.com/office/drawing/2014/main" id="{F6C45404-3500-A1FA-0161-F97B5F09530B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profitability index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BDD17388-A0DF-412C-A2B4-570FBBC5ACF4}"/>
              </a:ext>
            </a:extLst>
          </p:cNvPr>
          <p:cNvSpPr/>
          <p:nvPr/>
        </p:nvSpPr>
        <p:spPr>
          <a:xfrm>
            <a:off x="6330171" y="3521887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F4F03380-86CB-4C66-875E-8AA503C599BC}"/>
              </a:ext>
            </a:extLst>
          </p:cNvPr>
          <p:cNvSpPr/>
          <p:nvPr/>
        </p:nvSpPr>
        <p:spPr>
          <a:xfrm>
            <a:off x="5846853" y="1021330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ADDD23E7-9E9B-4511-8EBE-57ACE20E5DDA}"/>
              </a:ext>
            </a:extLst>
          </p:cNvPr>
          <p:cNvSpPr/>
          <p:nvPr/>
        </p:nvSpPr>
        <p:spPr>
          <a:xfrm>
            <a:off x="2816488" y="2060119"/>
            <a:ext cx="2547047" cy="2534492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7DFBFF2-F813-4502-94B7-DD609DA6F5CE}"/>
              </a:ext>
            </a:extLst>
          </p:cNvPr>
          <p:cNvSpPr/>
          <p:nvPr/>
        </p:nvSpPr>
        <p:spPr>
          <a:xfrm>
            <a:off x="5741231" y="131108"/>
            <a:ext cx="684000" cy="684000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CFA413BD-DC4E-4AB9-971A-4238138F2EBA}"/>
              </a:ext>
            </a:extLst>
          </p:cNvPr>
          <p:cNvSpPr/>
          <p:nvPr/>
        </p:nvSpPr>
        <p:spPr>
          <a:xfrm>
            <a:off x="3136764" y="394895"/>
            <a:ext cx="5893994" cy="5864941"/>
          </a:xfrm>
          <a:prstGeom prst="diamond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6476A3AB-C9BB-4585-8E4F-1EB85D77CD2A}"/>
              </a:ext>
            </a:extLst>
          </p:cNvPr>
          <p:cNvSpPr/>
          <p:nvPr/>
        </p:nvSpPr>
        <p:spPr>
          <a:xfrm>
            <a:off x="3473034" y="696461"/>
            <a:ext cx="5220395" cy="5194662"/>
          </a:xfrm>
          <a:prstGeom prst="diamond">
            <a:avLst/>
          </a:prstGeom>
          <a:solidFill>
            <a:schemeClr val="bg1"/>
          </a:solidFill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375641-91DF-4F61-8B2A-234662AF2201}"/>
              </a:ext>
            </a:extLst>
          </p:cNvPr>
          <p:cNvGrpSpPr/>
          <p:nvPr/>
        </p:nvGrpSpPr>
        <p:grpSpPr>
          <a:xfrm>
            <a:off x="5140851" y="995486"/>
            <a:ext cx="1818511" cy="942048"/>
            <a:chOff x="5140851" y="893888"/>
            <a:chExt cx="1818511" cy="94204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3BEFCC4-CA99-4B3D-AAA0-0F0D9FFD6122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AE017C-45AC-4E5A-A909-D1A9D66A6A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2DF14E-CC8E-4D1D-9C1F-D1ADFFB24A83}"/>
              </a:ext>
            </a:extLst>
          </p:cNvPr>
          <p:cNvGrpSpPr/>
          <p:nvPr/>
        </p:nvGrpSpPr>
        <p:grpSpPr>
          <a:xfrm flipV="1">
            <a:off x="5140851" y="4691354"/>
            <a:ext cx="1818511" cy="942048"/>
            <a:chOff x="5140851" y="893888"/>
            <a:chExt cx="1818511" cy="9420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0371ED2-1A6F-4B25-877C-C7F7F0AFEE7D}"/>
                </a:ext>
              </a:extLst>
            </p:cNvPr>
            <p:cNvCxnSpPr/>
            <p:nvPr/>
          </p:nvCxnSpPr>
          <p:spPr>
            <a:xfrm flipH="1">
              <a:off x="5140851" y="945807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C0024C-2434-4AC8-9949-00B701AED9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69233" y="893888"/>
              <a:ext cx="890129" cy="890129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F597494-7F8C-AACB-6B6C-BE9EA3055097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AB3241-BEDA-4834-99C3-C4B6BE33B3C6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UNIT 3   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582C29-4268-C7B7-1A30-55878680B83B}"/>
                </a:ext>
              </a:extLst>
            </p:cNvPr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22A3974-540B-D72C-9613-9F3DE46E6042}"/>
                  </a:ext>
                </a:extLst>
              </p:cNvPr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15124F-FE73-29CB-41A5-1748021320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2023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Google Shape;503;p34">
            <a:extLst>
              <a:ext uri="{FF2B5EF4-FFF2-40B4-BE49-F238E27FC236}">
                <a16:creationId xmlns:a16="http://schemas.microsoft.com/office/drawing/2014/main" id="{CFCEA361-FA55-A9AD-9B58-0D0BD72AE1E3}"/>
              </a:ext>
            </a:extLst>
          </p:cNvPr>
          <p:cNvSpPr txBox="1">
            <a:spLocks/>
          </p:cNvSpPr>
          <p:nvPr/>
        </p:nvSpPr>
        <p:spPr>
          <a:xfrm>
            <a:off x="2688047" y="2600635"/>
            <a:ext cx="6762371" cy="172200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50000"/>
              </a:lnSpc>
              <a:defRPr/>
            </a:pPr>
            <a:r>
              <a:rPr lang="en-US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END OF LESSON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en-US" sz="4000" dirty="0">
                <a:solidFill>
                  <a:srgbClr val="3C60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anose="02020603050405020304" pitchFamily="18" charset="-78"/>
                <a:cs typeface="PT Bold Heading" panose="02010400000000000000" pitchFamily="2" charset="-78"/>
              </a:rPr>
              <a:t>Thanks</a:t>
            </a:r>
            <a:endParaRPr lang="ar-BH" sz="4000" dirty="0">
              <a:solidFill>
                <a:srgbClr val="3C60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anose="02020603050405020304" pitchFamily="18" charset="-78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24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96387" y="1716487"/>
            <a:ext cx="10052651" cy="4447075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algn="r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algn="just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this unit, our students will learn: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imes New Roman" panose="02020603050405020304" pitchFamily="18" charset="0"/>
              <a:buChar char="►"/>
            </a:pPr>
            <a:r>
              <a:rPr lang="en-US" sz="2400" dirty="0">
                <a:solidFill>
                  <a:schemeClr val="tx1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value. </a:t>
            </a:r>
            <a:endParaRPr lang="en-US" sz="2400" dirty="0">
              <a:solidFill>
                <a:schemeClr val="tx1"/>
              </a:solidFill>
              <a:effectLst/>
              <a:uFill>
                <a:solidFill>
                  <a:srgbClr val="5B9BD5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Times New Roman" panose="02020603050405020304" pitchFamily="18" charset="0"/>
              <a:buChar char="►"/>
            </a:pPr>
            <a:r>
              <a:rPr lang="en-US" sz="2400" dirty="0">
                <a:solidFill>
                  <a:schemeClr val="tx1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profitability index.</a:t>
            </a:r>
            <a:endParaRPr lang="en-US" sz="2400" dirty="0">
              <a:solidFill>
                <a:schemeClr val="tx1"/>
              </a:solidFill>
              <a:effectLst/>
              <a:uFill>
                <a:solidFill>
                  <a:srgbClr val="5B9BD5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algn="r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293225" y="531453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49037" y="218917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49037" y="314095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49037" y="3974240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49038" y="492070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UNIT 3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2023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DA20D5-B771-C839-7343-76EE20AA689B}"/>
              </a:ext>
            </a:extLst>
          </p:cNvPr>
          <p:cNvGrpSpPr/>
          <p:nvPr/>
        </p:nvGrpSpPr>
        <p:grpSpPr>
          <a:xfrm>
            <a:off x="1521443" y="593322"/>
            <a:ext cx="5731388" cy="797718"/>
            <a:chOff x="0" y="1065358"/>
            <a:chExt cx="8153400" cy="1080000"/>
          </a:xfrm>
          <a:solidFill>
            <a:schemeClr val="accent1">
              <a:lumMod val="50000"/>
            </a:schemeClr>
          </a:solidFill>
        </p:grpSpPr>
        <p:sp>
          <p:nvSpPr>
            <p:cNvPr id="7" name="مستطيل مستدير الزوايا 13">
              <a:extLst>
                <a:ext uri="{FF2B5EF4-FFF2-40B4-BE49-F238E27FC236}">
                  <a16:creationId xmlns:a16="http://schemas.microsoft.com/office/drawing/2014/main" id="{A38400FD-02D1-4C38-5589-928AE640C3F6}"/>
                </a:ext>
              </a:extLst>
            </p:cNvPr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19808989-D401-6146-6A35-83CB6B3633D5}"/>
                </a:ext>
              </a:extLst>
            </p:cNvPr>
            <p:cNvSpPr/>
            <p:nvPr/>
          </p:nvSpPr>
          <p:spPr>
            <a:xfrm>
              <a:off x="1173790" y="1243827"/>
              <a:ext cx="5805820" cy="7078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Learning Objectives</a:t>
              </a:r>
            </a:p>
          </p:txBody>
        </p:sp>
      </p:grpSp>
      <p:pic>
        <p:nvPicPr>
          <p:cNvPr id="3" name="Picture 2" descr="What Is Net Present Value? Formula, Example">
            <a:extLst>
              <a:ext uri="{FF2B5EF4-FFF2-40B4-BE49-F238E27FC236}">
                <a16:creationId xmlns:a16="http://schemas.microsoft.com/office/drawing/2014/main" id="{58421C61-DD36-BFAC-A57F-E63F4C114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65" y="1654690"/>
            <a:ext cx="4331327" cy="2422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Profitability Index - Learn How to Calculate the Profitability Index">
            <a:extLst>
              <a:ext uri="{FF2B5EF4-FFF2-40B4-BE49-F238E27FC236}">
                <a16:creationId xmlns:a16="http://schemas.microsoft.com/office/drawing/2014/main" id="{542863EB-B746-5F5C-DF38-20F9D0A5A4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23" y="4262240"/>
            <a:ext cx="4701469" cy="1713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5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303082" y="1562993"/>
            <a:ext cx="9783220" cy="4666193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meaning of net present value? How to use it in your capital budget decision?</a:t>
            </a:r>
          </a:p>
          <a:p>
            <a:pPr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capital budgeting decision model that uses all the discounted cash flows of a project is 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net present value (NPV), </a:t>
            </a: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one of the single most important models in finance. The NPV of an investment is the present value of all benefits (cash in-flows) minus the present value of all costs (cash outflow) of the project. If the net amount is positive (benefits exceed costs), the project or choice is a “go” (accept).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the net amount is negative (costs exceed benefits), the project or choice is a “no-go” (not-accept). If two projects are being compared, the one with the highest positive net present value is selected.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086302" y="252794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086301" y="3475220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086301" y="431767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   UNIT 3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2023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1BD7FE-F36D-9C46-D0BA-135DB7A220B3}"/>
              </a:ext>
            </a:extLst>
          </p:cNvPr>
          <p:cNvGrpSpPr/>
          <p:nvPr/>
        </p:nvGrpSpPr>
        <p:grpSpPr>
          <a:xfrm>
            <a:off x="1248409" y="541239"/>
            <a:ext cx="5731388" cy="797718"/>
            <a:chOff x="0" y="1065358"/>
            <a:chExt cx="8153400" cy="1080000"/>
          </a:xfrm>
          <a:solidFill>
            <a:schemeClr val="accent1">
              <a:lumMod val="50000"/>
            </a:schemeClr>
          </a:solidFill>
        </p:grpSpPr>
        <p:sp>
          <p:nvSpPr>
            <p:cNvPr id="7" name="مستطيل مستدير الزوايا 13">
              <a:extLst>
                <a:ext uri="{FF2B5EF4-FFF2-40B4-BE49-F238E27FC236}">
                  <a16:creationId xmlns:a16="http://schemas.microsoft.com/office/drawing/2014/main" id="{1E9DCA5E-249E-7E44-32EC-76189D424B67}"/>
                </a:ext>
              </a:extLst>
            </p:cNvPr>
            <p:cNvSpPr/>
            <p:nvPr/>
          </p:nvSpPr>
          <p:spPr>
            <a:xfrm>
              <a:off x="0" y="1065358"/>
              <a:ext cx="8153400" cy="1080000"/>
            </a:xfrm>
            <a:prstGeom prst="roundRect">
              <a:avLst>
                <a:gd name="adj" fmla="val 10356"/>
              </a:avLst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dirty="0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604B2B2F-9411-AA9E-A604-4EBD15F18989}"/>
                </a:ext>
              </a:extLst>
            </p:cNvPr>
            <p:cNvSpPr/>
            <p:nvPr/>
          </p:nvSpPr>
          <p:spPr>
            <a:xfrm>
              <a:off x="837291" y="1243827"/>
              <a:ext cx="6478833" cy="70836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ln w="9525">
                    <a:noFill/>
                    <a:prstDash val="solid"/>
                  </a:ln>
                  <a:solidFill>
                    <a:srgbClr val="FFFF00"/>
                  </a:solidFill>
                  <a:latin typeface="Arial Black" panose="020B0A04020102020204" pitchFamily="34" charset="0"/>
                  <a:cs typeface="PT Bold Heading" panose="02010400000000000000" pitchFamily="2" charset="-78"/>
                </a:rPr>
                <a:t>INATIATION ACTIVITY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94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62496" y="1733082"/>
            <a:ext cx="9613408" cy="4557185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266700" rtl="1"/>
            <a:endParaRPr lang="ar-SA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What is the difference between a short-term decision and long-term decision?</a:t>
            </a:r>
          </a:p>
          <a:p>
            <a:pPr marL="0" marR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endParaRPr lang="en-US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r>
              <a:rPr lang="en-US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 short-term decision, you will decide today what to eat for your next meal. This decision may involve a set of choice with varying costs. The choice affects you for only a short period, and the difference in cost of the different menu options is relatively small. In addition, you will face the next meal selection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66700" rtl="1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r>
              <a:rPr lang="en-US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Then there are long-term decisions, recall for a moment your decision concerning which college to attend. This decision affects you for a number of years and carries with it significant financial costs. Moreover, this choice may well have been a once-in-a-lifetime decision. Although you can change schools after your initial choice, you cannot pick a different school to attend every few hours as you can with your menu choice at mealtime.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rtl="1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875904" y="256025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875904" y="34631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876034" y="4323068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875904" y="514814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UNIT 3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604B2B2F-9411-AA9E-A604-4EBD15F18989}"/>
              </a:ext>
            </a:extLst>
          </p:cNvPr>
          <p:cNvSpPr/>
          <p:nvPr/>
        </p:nvSpPr>
        <p:spPr>
          <a:xfrm>
            <a:off x="1248409" y="416917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62496" y="1733082"/>
            <a:ext cx="9613408" cy="4557185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9017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tabLst>
                <a:tab pos="838200" algn="l"/>
              </a:tabLst>
            </a:pPr>
            <a:r>
              <a:rPr lang="en-US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Example 3-3-1:</a:t>
            </a:r>
          </a:p>
          <a:p>
            <a:pPr marL="342900" marR="9017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buFont typeface="Times New Roman" panose="02020603050405020304" pitchFamily="18" charset="0"/>
              <a:buChar char="►"/>
              <a:tabLst>
                <a:tab pos="83820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Given the cash flow of three projects A, B and C, and using the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 present  value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decision model, which projects do you accept and which project  you will choose ?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      UNIT 3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46EDF-12B8-B009-176C-A074213468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404644"/>
              </p:ext>
            </p:extLst>
          </p:nvPr>
        </p:nvGraphicFramePr>
        <p:xfrm>
          <a:off x="965517" y="3426608"/>
          <a:ext cx="8302365" cy="252126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981417">
                  <a:extLst>
                    <a:ext uri="{9D8B030D-6E8A-4147-A177-3AD203B41FA5}">
                      <a16:colId xmlns:a16="http://schemas.microsoft.com/office/drawing/2014/main" val="3686654726"/>
                    </a:ext>
                  </a:extLst>
                </a:gridCol>
                <a:gridCol w="1946710">
                  <a:extLst>
                    <a:ext uri="{9D8B030D-6E8A-4147-A177-3AD203B41FA5}">
                      <a16:colId xmlns:a16="http://schemas.microsoft.com/office/drawing/2014/main" val="1801132831"/>
                    </a:ext>
                  </a:extLst>
                </a:gridCol>
                <a:gridCol w="1816686">
                  <a:extLst>
                    <a:ext uri="{9D8B030D-6E8A-4147-A177-3AD203B41FA5}">
                      <a16:colId xmlns:a16="http://schemas.microsoft.com/office/drawing/2014/main" val="3551203345"/>
                    </a:ext>
                  </a:extLst>
                </a:gridCol>
                <a:gridCol w="1557552">
                  <a:extLst>
                    <a:ext uri="{9D8B030D-6E8A-4147-A177-3AD203B41FA5}">
                      <a16:colId xmlns:a16="http://schemas.microsoft.com/office/drawing/2014/main" val="2608079390"/>
                    </a:ext>
                  </a:extLst>
                </a:gridCol>
              </a:tblGrid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Cash Flow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Project 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Project 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Project 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3125997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Cost (Cash Outflow)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BD10,000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867955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Cash inflow year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BD2,000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BD5,500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8383499"/>
                  </a:ext>
                </a:extLst>
              </a:tr>
              <a:tr h="37525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BD3,400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BD4,500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2256589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BD4,000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8933652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BD3,000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4900905"/>
                  </a:ext>
                </a:extLst>
              </a:tr>
              <a:tr h="35766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Cash inflow year 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BD3,500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>
                          <a:effectLst/>
                        </a:rPr>
                        <a:t>BD6,000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838200" algn="l"/>
                        </a:tabLst>
                      </a:pPr>
                      <a:r>
                        <a:rPr lang="en-US" sz="2000" dirty="0">
                          <a:effectLst/>
                        </a:rPr>
                        <a:t>BD2,000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6659427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F6C45404-3500-A1FA-0161-F97B5F09530B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/>
              <p:nvPr/>
            </p:nvSpPr>
            <p:spPr>
              <a:xfrm>
                <a:off x="198015" y="1479734"/>
                <a:ext cx="9613408" cy="4908479"/>
              </a:xfrm>
              <a:prstGeom prst="roundRect">
                <a:avLst>
                  <a:gd name="adj" fmla="val 1416"/>
                </a:avLst>
              </a:prstGeom>
              <a:solidFill>
                <a:srgbClr val="BFD4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marL="0" marR="0" algn="l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49630" algn="l"/>
                    <a:tab pos="1140460" algn="l"/>
                  </a:tabLst>
                </a:pPr>
                <a:r>
                  <a:rPr lang="en-US" sz="1800" b="1" u="sng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Answer: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60045" algn="l"/>
                  </a:tabLst>
                </a:pPr>
                <a:r>
                  <a:rPr lang="en-US" sz="1800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1. Project A: ( Fixed Cash Inflow):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l" rtl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r>
                  <a:rPr lang="en-US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</a:t>
                </a:r>
                <a:endParaRPr lang="ar-SA" sz="32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marL="0" marR="0" rtl="0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</a:tabLst>
                </a:pPr>
                <a:endParaRPr lang="en-US" sz="20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  <a:tab pos="4719955" algn="l"/>
                  </a:tabLst>
                </a:pPr>
                <a:r>
                  <a:rPr lang="en-US" sz="1800" b="1" u="sng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OR: Other Answer:</a:t>
                </a:r>
              </a:p>
              <a:p>
                <a:pPr marL="0" marR="0" algn="l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571625" algn="l"/>
                    <a:tab pos="4719955" algn="l"/>
                  </a:tabLst>
                </a:pP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Arial Black" panose="020B0A040201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u="none" strike="noStrike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𝑃𝑉</m:t>
                        </m:r>
                      </m:e>
                      <m:sub>
                        <m:r>
                          <a:rPr lang="en-US" sz="1800" i="1" u="none" strike="noStrike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i="1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PMT × PVIF n ,r</a:t>
                </a:r>
                <a:endParaRPr lang="en-US" b="1" i="1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3,500 ×4.21236 ~ 4.2124</a:t>
                </a:r>
                <a:r>
                  <a:rPr lang="ar-SA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</a:t>
                </a:r>
              </a:p>
              <a:p>
                <a:pPr marL="457200" marR="0" algn="l" rtl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=BD14,743.4  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 rtl="0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tabLst>
                    <a:tab pos="540385" algn="l"/>
                  </a:tabLst>
                </a:pPr>
                <a:r>
                  <a:rPr lang="en-US" sz="180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NPV= 14,743.4</a:t>
                </a:r>
                <a:r>
                  <a:rPr lang="ar-SA" sz="180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180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10,000</a:t>
                </a:r>
                <a:r>
                  <a:rPr lang="ar-SA" sz="180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:r>
                  <a:rPr lang="en-US" sz="1800" u="none" strike="noStrike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= BD4,743.4 </a:t>
                </a:r>
                <a:endParaRPr lang="en-US" sz="1800" u="none" strike="noStrike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6700" rtl="1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مستطيل مستدير الزوايا 15">
                <a:extLst>
                  <a:ext uri="{FF2B5EF4-FFF2-40B4-BE49-F238E27FC236}">
                    <a16:creationId xmlns:a16="http://schemas.microsoft.com/office/drawing/2014/main" id="{C7CA628E-402E-4ECD-83CD-2C5BD377C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15" y="1479734"/>
                <a:ext cx="9613408" cy="4908479"/>
              </a:xfrm>
              <a:prstGeom prst="roundRect">
                <a:avLst>
                  <a:gd name="adj" fmla="val 1416"/>
                </a:avLst>
              </a:prstGeom>
              <a:blipFill>
                <a:blip r:embed="rId2"/>
                <a:stretch>
                  <a:fillRect l="-317" t="-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3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875904" y="2508990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4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896966" y="3429000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5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875904" y="4286495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838921" y="517180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UNIT 3 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" name="Rectangle 6">
            <a:extLst>
              <a:ext uri="{FF2B5EF4-FFF2-40B4-BE49-F238E27FC236}">
                <a16:creationId xmlns:a16="http://schemas.microsoft.com/office/drawing/2014/main" id="{278FB99C-873B-6932-B7AA-B80CE857B859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241553"/>
                  </p:ext>
                </p:extLst>
              </p:nvPr>
            </p:nvGraphicFramePr>
            <p:xfrm>
              <a:off x="400896" y="2278815"/>
              <a:ext cx="6829244" cy="200768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80086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4713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90755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3690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43243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Year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(CF)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u="sng">
                              <a:effectLst/>
                            </a:rPr>
                            <a:t>PV of Cash flow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-10,000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= 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-10,000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= 0.9434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3,301.9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= 0.8900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3,115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= 0.8396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2,938.6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= 0.7921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2,772.35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= 0.7473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2,615.55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91144375"/>
                      </a:ext>
                    </a:extLst>
                  </a:tr>
                  <a:tr h="211455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Net Present Value (NPV)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4,743.4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54D9BA68-4F9A-7CA9-DE67-3E0C186ECF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241553"/>
                  </p:ext>
                </p:extLst>
              </p:nvPr>
            </p:nvGraphicFramePr>
            <p:xfrm>
              <a:off x="400896" y="2278815"/>
              <a:ext cx="6829244" cy="2007680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780086">
                      <a:extLst>
                        <a:ext uri="{9D8B030D-6E8A-4147-A177-3AD203B41FA5}">
                          <a16:colId xmlns:a16="http://schemas.microsoft.com/office/drawing/2014/main" val="2338205087"/>
                        </a:ext>
                      </a:extLst>
                    </a:gridCol>
                    <a:gridCol w="1454713">
                      <a:extLst>
                        <a:ext uri="{9D8B030D-6E8A-4147-A177-3AD203B41FA5}">
                          <a16:colId xmlns:a16="http://schemas.microsoft.com/office/drawing/2014/main" val="1338733225"/>
                        </a:ext>
                      </a:extLst>
                    </a:gridCol>
                    <a:gridCol w="2690755">
                      <a:extLst>
                        <a:ext uri="{9D8B030D-6E8A-4147-A177-3AD203B41FA5}">
                          <a16:colId xmlns:a16="http://schemas.microsoft.com/office/drawing/2014/main" val="2403865208"/>
                        </a:ext>
                      </a:extLst>
                    </a:gridCol>
                    <a:gridCol w="1903690">
                      <a:extLst>
                        <a:ext uri="{9D8B030D-6E8A-4147-A177-3AD203B41FA5}">
                          <a16:colId xmlns:a16="http://schemas.microsoft.com/office/drawing/2014/main" val="2161928541"/>
                        </a:ext>
                      </a:extLst>
                    </a:gridCol>
                  </a:tblGrid>
                  <a:tr h="44646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Year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(CF)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9459" r="-71493" b="-37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u="sng">
                              <a:effectLst/>
                            </a:rPr>
                            <a:t>PV of Cash flow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37674212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-10,000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218919" r="-7149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-10,000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8191036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1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327778" r="-7149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3,301.9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18088245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405263" r="-71493" b="-4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3,115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44735139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533333" r="-71493" b="-3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2,938.6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84660278"/>
                      </a:ext>
                    </a:extLst>
                  </a:tr>
                  <a:tr h="2197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4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633333" r="-71493" b="-2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2,772.35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965882288"/>
                      </a:ext>
                    </a:extLst>
                  </a:tr>
                  <a:tr h="227965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3,500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6"/>
                          <a:stretch>
                            <a:fillRect l="-83258" t="-694737" r="-71493" b="-1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>
                              <a:effectLst/>
                            </a:rPr>
                            <a:t>2,615.55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91144375"/>
                      </a:ext>
                    </a:extLst>
                  </a:tr>
                  <a:tr h="218186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Net Present Value (NPV)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400" dirty="0">
                              <a:effectLst/>
                            </a:rPr>
                            <a:t>4,743.4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3329103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4383C0C-C145-A8BD-C24B-AD8D63EB4F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39" y="4349187"/>
            <a:ext cx="4267199" cy="192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63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62496" y="1458994"/>
            <a:ext cx="9613408" cy="4831273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Project B: ( Changeable Cash Inflow):</a:t>
            </a: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58248" y="293292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UNIT 3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15C1FAF2-D4AB-DC4F-B96C-8DA9DFBE32AD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67075972-F380-95C6-47FA-4CDFEA93F5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978138"/>
                  </p:ext>
                </p:extLst>
              </p:nvPr>
            </p:nvGraphicFramePr>
            <p:xfrm>
              <a:off x="539002" y="2446128"/>
              <a:ext cx="7164227" cy="3712071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830297">
                      <a:extLst>
                        <a:ext uri="{9D8B030D-6E8A-4147-A177-3AD203B41FA5}">
                          <a16:colId xmlns:a16="http://schemas.microsoft.com/office/drawing/2014/main" val="3923854734"/>
                        </a:ext>
                      </a:extLst>
                    </a:gridCol>
                    <a:gridCol w="1588156">
                      <a:extLst>
                        <a:ext uri="{9D8B030D-6E8A-4147-A177-3AD203B41FA5}">
                          <a16:colId xmlns:a16="http://schemas.microsoft.com/office/drawing/2014/main" val="3779950868"/>
                        </a:ext>
                      </a:extLst>
                    </a:gridCol>
                    <a:gridCol w="2751038">
                      <a:extLst>
                        <a:ext uri="{9D8B030D-6E8A-4147-A177-3AD203B41FA5}">
                          <a16:colId xmlns:a16="http://schemas.microsoft.com/office/drawing/2014/main" val="366091287"/>
                        </a:ext>
                      </a:extLst>
                    </a:gridCol>
                    <a:gridCol w="1994736">
                      <a:extLst>
                        <a:ext uri="{9D8B030D-6E8A-4147-A177-3AD203B41FA5}">
                          <a16:colId xmlns:a16="http://schemas.microsoft.com/office/drawing/2014/main" val="66104801"/>
                        </a:ext>
                      </a:extLst>
                    </a:gridCol>
                  </a:tblGrid>
                  <a:tr h="80045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Year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(CF)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u="sng">
                              <a:effectLst/>
                            </a:rPr>
                            <a:t>PV of Cash flow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34726891"/>
                      </a:ext>
                    </a:extLst>
                  </a:tr>
                  <a:tr h="399801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-10,000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</a:t>
                          </a:r>
                          <a:r>
                            <a:rPr lang="ar-SA" sz="2000">
                              <a:effectLst/>
                            </a:rPr>
                            <a:t>    </a:t>
                          </a:r>
                          <a:r>
                            <a:rPr lang="en-US" sz="2000">
                              <a:effectLst/>
                            </a:rPr>
                            <a:t>= 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-10,000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7094712"/>
                      </a:ext>
                    </a:extLst>
                  </a:tr>
                  <a:tr h="399801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2,000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= 0.9434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1,886.8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30724316"/>
                      </a:ext>
                    </a:extLst>
                  </a:tr>
                  <a:tr h="399801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3,400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= 0.8900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3,026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44845587"/>
                      </a:ext>
                    </a:extLst>
                  </a:tr>
                  <a:tr h="43747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4,000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= 0.8396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>
                              <a:effectLst/>
                            </a:rPr>
                            <a:t>3</a:t>
                          </a:r>
                          <a:r>
                            <a:rPr lang="en-US" sz="2000">
                              <a:effectLst/>
                            </a:rPr>
                            <a:t>,</a:t>
                          </a:r>
                          <a:r>
                            <a:rPr lang="ar-SA" sz="2000">
                              <a:effectLst/>
                            </a:rPr>
                            <a:t>358.4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0172834"/>
                      </a:ext>
                    </a:extLst>
                  </a:tr>
                  <a:tr h="43747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5,000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= 0.7921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>
                              <a:effectLst/>
                            </a:rPr>
                            <a:t>3</a:t>
                          </a:r>
                          <a:r>
                            <a:rPr lang="en-US" sz="2000">
                              <a:effectLst/>
                            </a:rPr>
                            <a:t>,</a:t>
                          </a:r>
                          <a:r>
                            <a:rPr lang="ar-SA" sz="2000">
                              <a:effectLst/>
                            </a:rPr>
                            <a:t>960.5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1294850"/>
                      </a:ext>
                    </a:extLst>
                  </a:tr>
                  <a:tr h="4503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6,000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= 0.7473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>
                              <a:effectLst/>
                            </a:rPr>
                            <a:t>4</a:t>
                          </a:r>
                          <a:r>
                            <a:rPr lang="en-US" sz="2000">
                              <a:effectLst/>
                            </a:rPr>
                            <a:t>,</a:t>
                          </a:r>
                          <a:r>
                            <a:rPr lang="ar-SA" sz="2000">
                              <a:effectLst/>
                            </a:rPr>
                            <a:t>483.8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11803966"/>
                      </a:ext>
                    </a:extLst>
                  </a:tr>
                  <a:tr h="386959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Net Present Value (NPV)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 dirty="0">
                              <a:effectLst/>
                            </a:rPr>
                            <a:t>6</a:t>
                          </a:r>
                          <a:r>
                            <a:rPr lang="en-US" sz="2000" dirty="0">
                              <a:effectLst/>
                            </a:rPr>
                            <a:t>,</a:t>
                          </a:r>
                          <a:r>
                            <a:rPr lang="ar-SA" sz="2000" dirty="0">
                              <a:effectLst/>
                            </a:rPr>
                            <a:t>715.5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985314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67075972-F380-95C6-47FA-4CDFEA93F5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9978138"/>
                  </p:ext>
                </p:extLst>
              </p:nvPr>
            </p:nvGraphicFramePr>
            <p:xfrm>
              <a:off x="539002" y="2446128"/>
              <a:ext cx="7164227" cy="3712071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830297">
                      <a:extLst>
                        <a:ext uri="{9D8B030D-6E8A-4147-A177-3AD203B41FA5}">
                          <a16:colId xmlns:a16="http://schemas.microsoft.com/office/drawing/2014/main" val="3923854734"/>
                        </a:ext>
                      </a:extLst>
                    </a:gridCol>
                    <a:gridCol w="1588156">
                      <a:extLst>
                        <a:ext uri="{9D8B030D-6E8A-4147-A177-3AD203B41FA5}">
                          <a16:colId xmlns:a16="http://schemas.microsoft.com/office/drawing/2014/main" val="3779950868"/>
                        </a:ext>
                      </a:extLst>
                    </a:gridCol>
                    <a:gridCol w="2751038">
                      <a:extLst>
                        <a:ext uri="{9D8B030D-6E8A-4147-A177-3AD203B41FA5}">
                          <a16:colId xmlns:a16="http://schemas.microsoft.com/office/drawing/2014/main" val="366091287"/>
                        </a:ext>
                      </a:extLst>
                    </a:gridCol>
                    <a:gridCol w="1994736">
                      <a:extLst>
                        <a:ext uri="{9D8B030D-6E8A-4147-A177-3AD203B41FA5}">
                          <a16:colId xmlns:a16="http://schemas.microsoft.com/office/drawing/2014/main" val="66104801"/>
                        </a:ext>
                      </a:extLst>
                    </a:gridCol>
                  </a:tblGrid>
                  <a:tr h="800459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Year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(CF)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758" r="-73009" b="-376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u="sng">
                              <a:effectLst/>
                            </a:rPr>
                            <a:t>PV of Cash flow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34726891"/>
                      </a:ext>
                    </a:extLst>
                  </a:tr>
                  <a:tr h="399801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-10,000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204615" r="-73009" b="-66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-10,000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7094712"/>
                      </a:ext>
                    </a:extLst>
                  </a:tr>
                  <a:tr h="399801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1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2,000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300000" r="-73009" b="-5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1,886.8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30724316"/>
                      </a:ext>
                    </a:extLst>
                  </a:tr>
                  <a:tr h="399801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2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3,400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400000" r="-73009" b="-4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3,026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444845587"/>
                      </a:ext>
                    </a:extLst>
                  </a:tr>
                  <a:tr h="43747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3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4,000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458333" r="-73009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>
                              <a:effectLst/>
                            </a:rPr>
                            <a:t>3</a:t>
                          </a:r>
                          <a:r>
                            <a:rPr lang="en-US" sz="2000">
                              <a:effectLst/>
                            </a:rPr>
                            <a:t>,</a:t>
                          </a:r>
                          <a:r>
                            <a:rPr lang="ar-SA" sz="2000">
                              <a:effectLst/>
                            </a:rPr>
                            <a:t>358.4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070172834"/>
                      </a:ext>
                    </a:extLst>
                  </a:tr>
                  <a:tr h="43747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4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5,000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566197" r="-73009" b="-2211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>
                              <a:effectLst/>
                            </a:rPr>
                            <a:t>3</a:t>
                          </a:r>
                          <a:r>
                            <a:rPr lang="en-US" sz="2000">
                              <a:effectLst/>
                            </a:rPr>
                            <a:t>,</a:t>
                          </a:r>
                          <a:r>
                            <a:rPr lang="ar-SA" sz="2000">
                              <a:effectLst/>
                            </a:rPr>
                            <a:t>960.5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1294850"/>
                      </a:ext>
                    </a:extLst>
                  </a:tr>
                  <a:tr h="450310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5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2000">
                              <a:effectLst/>
                            </a:rPr>
                            <a:t>6,000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8053" t="-639189" r="-73009" b="-1121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>
                              <a:effectLst/>
                            </a:rPr>
                            <a:t>4</a:t>
                          </a:r>
                          <a:r>
                            <a:rPr lang="en-US" sz="2000">
                              <a:effectLst/>
                            </a:rPr>
                            <a:t>,</a:t>
                          </a:r>
                          <a:r>
                            <a:rPr lang="ar-SA" sz="2000">
                              <a:effectLst/>
                            </a:rPr>
                            <a:t>483.8</a:t>
                          </a:r>
                          <a:endParaRPr lang="en-US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611803966"/>
                      </a:ext>
                    </a:extLst>
                  </a:tr>
                  <a:tr h="386959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2000" dirty="0">
                              <a:effectLst/>
                            </a:rPr>
                            <a:t>Net Present Value (NPV)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2000" dirty="0">
                              <a:effectLst/>
                            </a:rPr>
                            <a:t>6</a:t>
                          </a:r>
                          <a:r>
                            <a:rPr lang="en-US" sz="2000" dirty="0">
                              <a:effectLst/>
                            </a:rPr>
                            <a:t>,</a:t>
                          </a:r>
                          <a:r>
                            <a:rPr lang="ar-SA" sz="2000" dirty="0">
                              <a:effectLst/>
                            </a:rPr>
                            <a:t>715.5</a:t>
                          </a:r>
                          <a:endParaRPr lang="en-US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0985314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6" name="Groupe 1253">
            <a:extLst>
              <a:ext uri="{FF2B5EF4-FFF2-40B4-BE49-F238E27FC236}">
                <a16:creationId xmlns:a16="http://schemas.microsoft.com/office/drawing/2014/main" id="{61064C06-B4C0-2BD9-6DDC-C59C58279318}"/>
              </a:ext>
            </a:extLst>
          </p:cNvPr>
          <p:cNvGrpSpPr/>
          <p:nvPr/>
        </p:nvGrpSpPr>
        <p:grpSpPr>
          <a:xfrm>
            <a:off x="7979735" y="2446128"/>
            <a:ext cx="1450792" cy="1451745"/>
            <a:chOff x="-85752" y="0"/>
            <a:chExt cx="1450792" cy="1451745"/>
          </a:xfrm>
        </p:grpSpPr>
        <p:cxnSp>
          <p:nvCxnSpPr>
            <p:cNvPr id="28" name="Line 187">
              <a:extLst>
                <a:ext uri="{FF2B5EF4-FFF2-40B4-BE49-F238E27FC236}">
                  <a16:creationId xmlns:a16="http://schemas.microsoft.com/office/drawing/2014/main" id="{D520DD08-E7C3-DAAF-7C58-91501949729B}"/>
                </a:ext>
              </a:extLst>
            </p:cNvPr>
            <p:cNvCxnSpPr/>
            <p:nvPr/>
          </p:nvCxnSpPr>
          <p:spPr bwMode="auto">
            <a:xfrm flipH="1">
              <a:off x="1321854" y="91874"/>
              <a:ext cx="0" cy="0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Freeform 157">
              <a:extLst>
                <a:ext uri="{FF2B5EF4-FFF2-40B4-BE49-F238E27FC236}">
                  <a16:creationId xmlns:a16="http://schemas.microsoft.com/office/drawing/2014/main" id="{960CD750-4502-0870-CB57-873D652A795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795"/>
              <a:ext cx="721334" cy="683721"/>
            </a:xfrm>
            <a:custGeom>
              <a:avLst/>
              <a:gdLst>
                <a:gd name="T0" fmla="*/ 287 w 5278"/>
                <a:gd name="T1" fmla="*/ 3 h 3975"/>
                <a:gd name="T2" fmla="*/ 1167 w 5278"/>
                <a:gd name="T3" fmla="*/ 1 h 3975"/>
                <a:gd name="T4" fmla="*/ 2052 w 5278"/>
                <a:gd name="T5" fmla="*/ 18 h 3975"/>
                <a:gd name="T6" fmla="*/ 2512 w 5278"/>
                <a:gd name="T7" fmla="*/ 34 h 3975"/>
                <a:gd name="T8" fmla="*/ 2986 w 5278"/>
                <a:gd name="T9" fmla="*/ 55 h 3975"/>
                <a:gd name="T10" fmla="*/ 3422 w 5278"/>
                <a:gd name="T11" fmla="*/ 83 h 3975"/>
                <a:gd name="T12" fmla="*/ 3817 w 5278"/>
                <a:gd name="T13" fmla="*/ 114 h 3975"/>
                <a:gd name="T14" fmla="*/ 4168 w 5278"/>
                <a:gd name="T15" fmla="*/ 149 h 3975"/>
                <a:gd name="T16" fmla="*/ 4477 w 5278"/>
                <a:gd name="T17" fmla="*/ 187 h 3975"/>
                <a:gd name="T18" fmla="*/ 4737 w 5278"/>
                <a:gd name="T19" fmla="*/ 228 h 3975"/>
                <a:gd name="T20" fmla="*/ 4949 w 5278"/>
                <a:gd name="T21" fmla="*/ 272 h 3975"/>
                <a:gd name="T22" fmla="*/ 5111 w 5278"/>
                <a:gd name="T23" fmla="*/ 318 h 3975"/>
                <a:gd name="T24" fmla="*/ 5219 w 5278"/>
                <a:gd name="T25" fmla="*/ 365 h 3975"/>
                <a:gd name="T26" fmla="*/ 5252 w 5278"/>
                <a:gd name="T27" fmla="*/ 389 h 3975"/>
                <a:gd name="T28" fmla="*/ 5272 w 5278"/>
                <a:gd name="T29" fmla="*/ 415 h 3975"/>
                <a:gd name="T30" fmla="*/ 5278 w 5278"/>
                <a:gd name="T31" fmla="*/ 430 h 3975"/>
                <a:gd name="T32" fmla="*/ 5264 w 5278"/>
                <a:gd name="T33" fmla="*/ 458 h 3975"/>
                <a:gd name="T34" fmla="*/ 5234 w 5278"/>
                <a:gd name="T35" fmla="*/ 485 h 3975"/>
                <a:gd name="T36" fmla="*/ 5184 w 5278"/>
                <a:gd name="T37" fmla="*/ 514 h 3975"/>
                <a:gd name="T38" fmla="*/ 5116 w 5278"/>
                <a:gd name="T39" fmla="*/ 541 h 3975"/>
                <a:gd name="T40" fmla="*/ 4993 w 5278"/>
                <a:gd name="T41" fmla="*/ 577 h 3975"/>
                <a:gd name="T42" fmla="*/ 4810 w 5278"/>
                <a:gd name="T43" fmla="*/ 619 h 3975"/>
                <a:gd name="T44" fmla="*/ 4591 w 5278"/>
                <a:gd name="T45" fmla="*/ 658 h 3975"/>
                <a:gd name="T46" fmla="*/ 4335 w 5278"/>
                <a:gd name="T47" fmla="*/ 694 h 3975"/>
                <a:gd name="T48" fmla="*/ 3841 w 5278"/>
                <a:gd name="T49" fmla="*/ 746 h 3975"/>
                <a:gd name="T50" fmla="*/ 3151 w 5278"/>
                <a:gd name="T51" fmla="*/ 797 h 3975"/>
                <a:gd name="T52" fmla="*/ 2378 w 5278"/>
                <a:gd name="T53" fmla="*/ 835 h 3975"/>
                <a:gd name="T54" fmla="*/ 1542 w 5278"/>
                <a:gd name="T55" fmla="*/ 858 h 3975"/>
                <a:gd name="T56" fmla="*/ 1541 w 5278"/>
                <a:gd name="T57" fmla="*/ 1010 h 3975"/>
                <a:gd name="T58" fmla="*/ 1527 w 5278"/>
                <a:gd name="T59" fmla="*/ 1453 h 3975"/>
                <a:gd name="T60" fmla="*/ 1501 w 5278"/>
                <a:gd name="T61" fmla="*/ 1873 h 3975"/>
                <a:gd name="T62" fmla="*/ 1465 w 5278"/>
                <a:gd name="T63" fmla="*/ 2268 h 3975"/>
                <a:gd name="T64" fmla="*/ 1420 w 5278"/>
                <a:gd name="T65" fmla="*/ 2633 h 3975"/>
                <a:gd name="T66" fmla="*/ 1364 w 5278"/>
                <a:gd name="T67" fmla="*/ 2962 h 3975"/>
                <a:gd name="T68" fmla="*/ 1298 w 5278"/>
                <a:gd name="T69" fmla="*/ 3253 h 3975"/>
                <a:gd name="T70" fmla="*/ 1227 w 5278"/>
                <a:gd name="T71" fmla="*/ 3502 h 3975"/>
                <a:gd name="T72" fmla="*/ 1147 w 5278"/>
                <a:gd name="T73" fmla="*/ 3704 h 3975"/>
                <a:gd name="T74" fmla="*/ 1078 w 5278"/>
                <a:gd name="T75" fmla="*/ 3835 h 3975"/>
                <a:gd name="T76" fmla="*/ 1032 w 5278"/>
                <a:gd name="T77" fmla="*/ 3896 h 3975"/>
                <a:gd name="T78" fmla="*/ 987 w 5278"/>
                <a:gd name="T79" fmla="*/ 3943 h 3975"/>
                <a:gd name="T80" fmla="*/ 940 w 5278"/>
                <a:gd name="T81" fmla="*/ 3975 h 3975"/>
                <a:gd name="T82" fmla="*/ 773 w 5278"/>
                <a:gd name="T83" fmla="*/ 3973 h 3975"/>
                <a:gd name="T84" fmla="*/ 740 w 5278"/>
                <a:gd name="T85" fmla="*/ 3950 h 3975"/>
                <a:gd name="T86" fmla="*/ 692 w 5278"/>
                <a:gd name="T87" fmla="*/ 3906 h 3975"/>
                <a:gd name="T88" fmla="*/ 643 w 5278"/>
                <a:gd name="T89" fmla="*/ 3846 h 3975"/>
                <a:gd name="T90" fmla="*/ 580 w 5278"/>
                <a:gd name="T91" fmla="*/ 3746 h 3975"/>
                <a:gd name="T92" fmla="*/ 489 w 5278"/>
                <a:gd name="T93" fmla="*/ 3555 h 3975"/>
                <a:gd name="T94" fmla="*/ 404 w 5278"/>
                <a:gd name="T95" fmla="*/ 3315 h 3975"/>
                <a:gd name="T96" fmla="*/ 325 w 5278"/>
                <a:gd name="T97" fmla="*/ 3035 h 3975"/>
                <a:gd name="T98" fmla="*/ 253 w 5278"/>
                <a:gd name="T99" fmla="*/ 2715 h 3975"/>
                <a:gd name="T100" fmla="*/ 187 w 5278"/>
                <a:gd name="T101" fmla="*/ 2363 h 3975"/>
                <a:gd name="T102" fmla="*/ 130 w 5278"/>
                <a:gd name="T103" fmla="*/ 1982 h 3975"/>
                <a:gd name="T104" fmla="*/ 83 w 5278"/>
                <a:gd name="T105" fmla="*/ 1577 h 3975"/>
                <a:gd name="T106" fmla="*/ 45 w 5278"/>
                <a:gd name="T107" fmla="*/ 1151 h 3975"/>
                <a:gd name="T108" fmla="*/ 27 w 5278"/>
                <a:gd name="T109" fmla="*/ 859 h 3975"/>
                <a:gd name="T110" fmla="*/ 16 w 5278"/>
                <a:gd name="T111" fmla="*/ 648 h 3975"/>
                <a:gd name="T112" fmla="*/ 0 w 5278"/>
                <a:gd name="T113" fmla="*/ 7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8" h="3975">
                  <a:moveTo>
                    <a:pt x="0" y="7"/>
                  </a:moveTo>
                  <a:lnTo>
                    <a:pt x="0" y="7"/>
                  </a:lnTo>
                  <a:lnTo>
                    <a:pt x="287" y="3"/>
                  </a:lnTo>
                  <a:lnTo>
                    <a:pt x="578" y="0"/>
                  </a:lnTo>
                  <a:lnTo>
                    <a:pt x="872" y="0"/>
                  </a:lnTo>
                  <a:lnTo>
                    <a:pt x="1167" y="1"/>
                  </a:lnTo>
                  <a:lnTo>
                    <a:pt x="1463" y="5"/>
                  </a:lnTo>
                  <a:lnTo>
                    <a:pt x="1759" y="10"/>
                  </a:lnTo>
                  <a:lnTo>
                    <a:pt x="2052" y="18"/>
                  </a:lnTo>
                  <a:lnTo>
                    <a:pt x="2346" y="27"/>
                  </a:lnTo>
                  <a:lnTo>
                    <a:pt x="2346" y="27"/>
                  </a:lnTo>
                  <a:lnTo>
                    <a:pt x="2512" y="34"/>
                  </a:lnTo>
                  <a:lnTo>
                    <a:pt x="2674" y="40"/>
                  </a:lnTo>
                  <a:lnTo>
                    <a:pt x="2832" y="48"/>
                  </a:lnTo>
                  <a:lnTo>
                    <a:pt x="2986" y="55"/>
                  </a:lnTo>
                  <a:lnTo>
                    <a:pt x="3136" y="64"/>
                  </a:lnTo>
                  <a:lnTo>
                    <a:pt x="3281" y="73"/>
                  </a:lnTo>
                  <a:lnTo>
                    <a:pt x="3422" y="83"/>
                  </a:lnTo>
                  <a:lnTo>
                    <a:pt x="3558" y="92"/>
                  </a:lnTo>
                  <a:lnTo>
                    <a:pt x="3690" y="103"/>
                  </a:lnTo>
                  <a:lnTo>
                    <a:pt x="3817" y="114"/>
                  </a:lnTo>
                  <a:lnTo>
                    <a:pt x="3938" y="125"/>
                  </a:lnTo>
                  <a:lnTo>
                    <a:pt x="4056" y="137"/>
                  </a:lnTo>
                  <a:lnTo>
                    <a:pt x="4168" y="149"/>
                  </a:lnTo>
                  <a:lnTo>
                    <a:pt x="4276" y="161"/>
                  </a:lnTo>
                  <a:lnTo>
                    <a:pt x="4379" y="174"/>
                  </a:lnTo>
                  <a:lnTo>
                    <a:pt x="4477" y="187"/>
                  </a:lnTo>
                  <a:lnTo>
                    <a:pt x="4569" y="200"/>
                  </a:lnTo>
                  <a:lnTo>
                    <a:pt x="4656" y="215"/>
                  </a:lnTo>
                  <a:lnTo>
                    <a:pt x="4737" y="228"/>
                  </a:lnTo>
                  <a:lnTo>
                    <a:pt x="4813" y="242"/>
                  </a:lnTo>
                  <a:lnTo>
                    <a:pt x="4884" y="258"/>
                  </a:lnTo>
                  <a:lnTo>
                    <a:pt x="4949" y="272"/>
                  </a:lnTo>
                  <a:lnTo>
                    <a:pt x="5008" y="288"/>
                  </a:lnTo>
                  <a:lnTo>
                    <a:pt x="5063" y="302"/>
                  </a:lnTo>
                  <a:lnTo>
                    <a:pt x="5111" y="318"/>
                  </a:lnTo>
                  <a:lnTo>
                    <a:pt x="5152" y="333"/>
                  </a:lnTo>
                  <a:lnTo>
                    <a:pt x="5189" y="350"/>
                  </a:lnTo>
                  <a:lnTo>
                    <a:pt x="5219" y="365"/>
                  </a:lnTo>
                  <a:lnTo>
                    <a:pt x="5232" y="374"/>
                  </a:lnTo>
                  <a:lnTo>
                    <a:pt x="5243" y="381"/>
                  </a:lnTo>
                  <a:lnTo>
                    <a:pt x="5252" y="389"/>
                  </a:lnTo>
                  <a:lnTo>
                    <a:pt x="5261" y="398"/>
                  </a:lnTo>
                  <a:lnTo>
                    <a:pt x="5267" y="406"/>
                  </a:lnTo>
                  <a:lnTo>
                    <a:pt x="5272" y="415"/>
                  </a:lnTo>
                  <a:lnTo>
                    <a:pt x="5276" y="422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5" y="440"/>
                  </a:lnTo>
                  <a:lnTo>
                    <a:pt x="5272" y="449"/>
                  </a:lnTo>
                  <a:lnTo>
                    <a:pt x="5264" y="458"/>
                  </a:lnTo>
                  <a:lnTo>
                    <a:pt x="5257" y="467"/>
                  </a:lnTo>
                  <a:lnTo>
                    <a:pt x="5246" y="477"/>
                  </a:lnTo>
                  <a:lnTo>
                    <a:pt x="5234" y="485"/>
                  </a:lnTo>
                  <a:lnTo>
                    <a:pt x="5219" y="495"/>
                  </a:lnTo>
                  <a:lnTo>
                    <a:pt x="5202" y="504"/>
                  </a:lnTo>
                  <a:lnTo>
                    <a:pt x="5184" y="514"/>
                  </a:lnTo>
                  <a:lnTo>
                    <a:pt x="5163" y="522"/>
                  </a:lnTo>
                  <a:lnTo>
                    <a:pt x="5140" y="532"/>
                  </a:lnTo>
                  <a:lnTo>
                    <a:pt x="5116" y="541"/>
                  </a:lnTo>
                  <a:lnTo>
                    <a:pt x="5058" y="559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4937" y="592"/>
                  </a:lnTo>
                  <a:lnTo>
                    <a:pt x="4875" y="605"/>
                  </a:lnTo>
                  <a:lnTo>
                    <a:pt x="4810" y="619"/>
                  </a:lnTo>
                  <a:lnTo>
                    <a:pt x="4742" y="633"/>
                  </a:lnTo>
                  <a:lnTo>
                    <a:pt x="4668" y="644"/>
                  </a:lnTo>
                  <a:lnTo>
                    <a:pt x="4591" y="658"/>
                  </a:lnTo>
                  <a:lnTo>
                    <a:pt x="4509" y="670"/>
                  </a:lnTo>
                  <a:lnTo>
                    <a:pt x="4424" y="682"/>
                  </a:lnTo>
                  <a:lnTo>
                    <a:pt x="4335" y="694"/>
                  </a:lnTo>
                  <a:lnTo>
                    <a:pt x="4243" y="704"/>
                  </a:lnTo>
                  <a:lnTo>
                    <a:pt x="4049" y="726"/>
                  </a:lnTo>
                  <a:lnTo>
                    <a:pt x="3841" y="746"/>
                  </a:lnTo>
                  <a:lnTo>
                    <a:pt x="3622" y="764"/>
                  </a:lnTo>
                  <a:lnTo>
                    <a:pt x="3392" y="781"/>
                  </a:lnTo>
                  <a:lnTo>
                    <a:pt x="3151" y="797"/>
                  </a:lnTo>
                  <a:lnTo>
                    <a:pt x="2901" y="811"/>
                  </a:lnTo>
                  <a:lnTo>
                    <a:pt x="2643" y="824"/>
                  </a:lnTo>
                  <a:lnTo>
                    <a:pt x="2378" y="835"/>
                  </a:lnTo>
                  <a:lnTo>
                    <a:pt x="2105" y="844"/>
                  </a:lnTo>
                  <a:lnTo>
                    <a:pt x="1827" y="852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1" y="1010"/>
                  </a:lnTo>
                  <a:lnTo>
                    <a:pt x="1538" y="1159"/>
                  </a:lnTo>
                  <a:lnTo>
                    <a:pt x="1533" y="1308"/>
                  </a:lnTo>
                  <a:lnTo>
                    <a:pt x="1527" y="1453"/>
                  </a:lnTo>
                  <a:lnTo>
                    <a:pt x="1519" y="1595"/>
                  </a:lnTo>
                  <a:lnTo>
                    <a:pt x="1512" y="1737"/>
                  </a:lnTo>
                  <a:lnTo>
                    <a:pt x="1501" y="1873"/>
                  </a:lnTo>
                  <a:lnTo>
                    <a:pt x="1491" y="2009"/>
                  </a:lnTo>
                  <a:lnTo>
                    <a:pt x="1479" y="2140"/>
                  </a:lnTo>
                  <a:lnTo>
                    <a:pt x="1465" y="2268"/>
                  </a:lnTo>
                  <a:lnTo>
                    <a:pt x="1451" y="2393"/>
                  </a:lnTo>
                  <a:lnTo>
                    <a:pt x="1436" y="2514"/>
                  </a:lnTo>
                  <a:lnTo>
                    <a:pt x="1420" y="2633"/>
                  </a:lnTo>
                  <a:lnTo>
                    <a:pt x="1401" y="2746"/>
                  </a:lnTo>
                  <a:lnTo>
                    <a:pt x="1383" y="2856"/>
                  </a:lnTo>
                  <a:lnTo>
                    <a:pt x="1364" y="2962"/>
                  </a:lnTo>
                  <a:lnTo>
                    <a:pt x="1342" y="3064"/>
                  </a:lnTo>
                  <a:lnTo>
                    <a:pt x="1321" y="3161"/>
                  </a:lnTo>
                  <a:lnTo>
                    <a:pt x="1298" y="3253"/>
                  </a:lnTo>
                  <a:lnTo>
                    <a:pt x="1276" y="3342"/>
                  </a:lnTo>
                  <a:lnTo>
                    <a:pt x="1252" y="3424"/>
                  </a:lnTo>
                  <a:lnTo>
                    <a:pt x="1227" y="3502"/>
                  </a:lnTo>
                  <a:lnTo>
                    <a:pt x="1202" y="3575"/>
                  </a:lnTo>
                  <a:lnTo>
                    <a:pt x="1174" y="3642"/>
                  </a:lnTo>
                  <a:lnTo>
                    <a:pt x="1147" y="3704"/>
                  </a:lnTo>
                  <a:lnTo>
                    <a:pt x="1120" y="3762"/>
                  </a:lnTo>
                  <a:lnTo>
                    <a:pt x="1091" y="3812"/>
                  </a:lnTo>
                  <a:lnTo>
                    <a:pt x="1078" y="3835"/>
                  </a:lnTo>
                  <a:lnTo>
                    <a:pt x="1062" y="3858"/>
                  </a:lnTo>
                  <a:lnTo>
                    <a:pt x="1047" y="3877"/>
                  </a:lnTo>
                  <a:lnTo>
                    <a:pt x="1032" y="3896"/>
                  </a:lnTo>
                  <a:lnTo>
                    <a:pt x="1017" y="3913"/>
                  </a:lnTo>
                  <a:lnTo>
                    <a:pt x="1002" y="3928"/>
                  </a:lnTo>
                  <a:lnTo>
                    <a:pt x="987" y="3943"/>
                  </a:lnTo>
                  <a:lnTo>
                    <a:pt x="972" y="3955"/>
                  </a:lnTo>
                  <a:lnTo>
                    <a:pt x="955" y="3967"/>
                  </a:lnTo>
                  <a:lnTo>
                    <a:pt x="940" y="3975"/>
                  </a:lnTo>
                  <a:lnTo>
                    <a:pt x="940" y="3975"/>
                  </a:lnTo>
                  <a:lnTo>
                    <a:pt x="857" y="3974"/>
                  </a:lnTo>
                  <a:lnTo>
                    <a:pt x="773" y="3973"/>
                  </a:lnTo>
                  <a:lnTo>
                    <a:pt x="773" y="3973"/>
                  </a:lnTo>
                  <a:lnTo>
                    <a:pt x="757" y="3962"/>
                  </a:lnTo>
                  <a:lnTo>
                    <a:pt x="740" y="3950"/>
                  </a:lnTo>
                  <a:lnTo>
                    <a:pt x="723" y="3937"/>
                  </a:lnTo>
                  <a:lnTo>
                    <a:pt x="708" y="3922"/>
                  </a:lnTo>
                  <a:lnTo>
                    <a:pt x="692" y="3906"/>
                  </a:lnTo>
                  <a:lnTo>
                    <a:pt x="675" y="3888"/>
                  </a:lnTo>
                  <a:lnTo>
                    <a:pt x="658" y="3867"/>
                  </a:lnTo>
                  <a:lnTo>
                    <a:pt x="643" y="3846"/>
                  </a:lnTo>
                  <a:lnTo>
                    <a:pt x="626" y="3823"/>
                  </a:lnTo>
                  <a:lnTo>
                    <a:pt x="611" y="3799"/>
                  </a:lnTo>
                  <a:lnTo>
                    <a:pt x="580" y="3746"/>
                  </a:lnTo>
                  <a:lnTo>
                    <a:pt x="549" y="3688"/>
                  </a:lnTo>
                  <a:lnTo>
                    <a:pt x="519" y="3623"/>
                  </a:lnTo>
                  <a:lnTo>
                    <a:pt x="489" y="3555"/>
                  </a:lnTo>
                  <a:lnTo>
                    <a:pt x="460" y="3479"/>
                  </a:lnTo>
                  <a:lnTo>
                    <a:pt x="431" y="3400"/>
                  </a:lnTo>
                  <a:lnTo>
                    <a:pt x="404" y="3315"/>
                  </a:lnTo>
                  <a:lnTo>
                    <a:pt x="377" y="3227"/>
                  </a:lnTo>
                  <a:lnTo>
                    <a:pt x="351" y="3132"/>
                  </a:lnTo>
                  <a:lnTo>
                    <a:pt x="325" y="3035"/>
                  </a:lnTo>
                  <a:lnTo>
                    <a:pt x="300" y="2932"/>
                  </a:lnTo>
                  <a:lnTo>
                    <a:pt x="275" y="2825"/>
                  </a:lnTo>
                  <a:lnTo>
                    <a:pt x="253" y="2715"/>
                  </a:lnTo>
                  <a:lnTo>
                    <a:pt x="230" y="2601"/>
                  </a:lnTo>
                  <a:lnTo>
                    <a:pt x="209" y="2484"/>
                  </a:lnTo>
                  <a:lnTo>
                    <a:pt x="187" y="2363"/>
                  </a:lnTo>
                  <a:lnTo>
                    <a:pt x="168" y="2240"/>
                  </a:lnTo>
                  <a:lnTo>
                    <a:pt x="148" y="2113"/>
                  </a:lnTo>
                  <a:lnTo>
                    <a:pt x="130" y="1982"/>
                  </a:lnTo>
                  <a:lnTo>
                    <a:pt x="113" y="1849"/>
                  </a:lnTo>
                  <a:lnTo>
                    <a:pt x="98" y="1714"/>
                  </a:lnTo>
                  <a:lnTo>
                    <a:pt x="83" y="1577"/>
                  </a:lnTo>
                  <a:lnTo>
                    <a:pt x="69" y="1437"/>
                  </a:lnTo>
                  <a:lnTo>
                    <a:pt x="57" y="1295"/>
                  </a:lnTo>
                  <a:lnTo>
                    <a:pt x="45" y="1151"/>
                  </a:lnTo>
                  <a:lnTo>
                    <a:pt x="36" y="1006"/>
                  </a:lnTo>
                  <a:lnTo>
                    <a:pt x="27" y="859"/>
                  </a:lnTo>
                  <a:lnTo>
                    <a:pt x="27" y="859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16" y="648"/>
                  </a:lnTo>
                  <a:lnTo>
                    <a:pt x="7" y="436"/>
                  </a:lnTo>
                  <a:lnTo>
                    <a:pt x="3" y="22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8">
              <a:extLst>
                <a:ext uri="{FF2B5EF4-FFF2-40B4-BE49-F238E27FC236}">
                  <a16:creationId xmlns:a16="http://schemas.microsoft.com/office/drawing/2014/main" id="{9DD0F4F2-76C5-0003-F7ED-9F062B6ABF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106"/>
              <a:ext cx="721334" cy="147619"/>
            </a:xfrm>
            <a:custGeom>
              <a:avLst/>
              <a:gdLst>
                <a:gd name="T0" fmla="*/ 1542 w 5278"/>
                <a:gd name="T1" fmla="*/ 856 h 856"/>
                <a:gd name="T2" fmla="*/ 2105 w 5278"/>
                <a:gd name="T3" fmla="*/ 843 h 856"/>
                <a:gd name="T4" fmla="*/ 2643 w 5278"/>
                <a:gd name="T5" fmla="*/ 823 h 856"/>
                <a:gd name="T6" fmla="*/ 3151 w 5278"/>
                <a:gd name="T7" fmla="*/ 796 h 856"/>
                <a:gd name="T8" fmla="*/ 3622 w 5278"/>
                <a:gd name="T9" fmla="*/ 764 h 856"/>
                <a:gd name="T10" fmla="*/ 4049 w 5278"/>
                <a:gd name="T11" fmla="*/ 724 h 856"/>
                <a:gd name="T12" fmla="*/ 4335 w 5278"/>
                <a:gd name="T13" fmla="*/ 692 h 856"/>
                <a:gd name="T14" fmla="*/ 4509 w 5278"/>
                <a:gd name="T15" fmla="*/ 669 h 856"/>
                <a:gd name="T16" fmla="*/ 4668 w 5278"/>
                <a:gd name="T17" fmla="*/ 644 h 856"/>
                <a:gd name="T18" fmla="*/ 4810 w 5278"/>
                <a:gd name="T19" fmla="*/ 618 h 856"/>
                <a:gd name="T20" fmla="*/ 4937 w 5278"/>
                <a:gd name="T21" fmla="*/ 591 h 856"/>
                <a:gd name="T22" fmla="*/ 4993 w 5278"/>
                <a:gd name="T23" fmla="*/ 577 h 856"/>
                <a:gd name="T24" fmla="*/ 5116 w 5278"/>
                <a:gd name="T25" fmla="*/ 540 h 856"/>
                <a:gd name="T26" fmla="*/ 5163 w 5278"/>
                <a:gd name="T27" fmla="*/ 522 h 856"/>
                <a:gd name="T28" fmla="*/ 5202 w 5278"/>
                <a:gd name="T29" fmla="*/ 503 h 856"/>
                <a:gd name="T30" fmla="*/ 5234 w 5278"/>
                <a:gd name="T31" fmla="*/ 485 h 856"/>
                <a:gd name="T32" fmla="*/ 5257 w 5278"/>
                <a:gd name="T33" fmla="*/ 467 h 856"/>
                <a:gd name="T34" fmla="*/ 5272 w 5278"/>
                <a:gd name="T35" fmla="*/ 448 h 856"/>
                <a:gd name="T36" fmla="*/ 5278 w 5278"/>
                <a:gd name="T37" fmla="*/ 430 h 856"/>
                <a:gd name="T38" fmla="*/ 5276 w 5278"/>
                <a:gd name="T39" fmla="*/ 421 h 856"/>
                <a:gd name="T40" fmla="*/ 5267 w 5278"/>
                <a:gd name="T41" fmla="*/ 405 h 856"/>
                <a:gd name="T42" fmla="*/ 5252 w 5278"/>
                <a:gd name="T43" fmla="*/ 389 h 856"/>
                <a:gd name="T44" fmla="*/ 5232 w 5278"/>
                <a:gd name="T45" fmla="*/ 372 h 856"/>
                <a:gd name="T46" fmla="*/ 5189 w 5278"/>
                <a:gd name="T47" fmla="*/ 348 h 856"/>
                <a:gd name="T48" fmla="*/ 5111 w 5278"/>
                <a:gd name="T49" fmla="*/ 317 h 856"/>
                <a:gd name="T50" fmla="*/ 5008 w 5278"/>
                <a:gd name="T51" fmla="*/ 286 h 856"/>
                <a:gd name="T52" fmla="*/ 4884 w 5278"/>
                <a:gd name="T53" fmla="*/ 256 h 856"/>
                <a:gd name="T54" fmla="*/ 4737 w 5278"/>
                <a:gd name="T55" fmla="*/ 227 h 856"/>
                <a:gd name="T56" fmla="*/ 4569 w 5278"/>
                <a:gd name="T57" fmla="*/ 200 h 856"/>
                <a:gd name="T58" fmla="*/ 4379 w 5278"/>
                <a:gd name="T59" fmla="*/ 173 h 856"/>
                <a:gd name="T60" fmla="*/ 4168 w 5278"/>
                <a:gd name="T61" fmla="*/ 148 h 856"/>
                <a:gd name="T62" fmla="*/ 3938 w 5278"/>
                <a:gd name="T63" fmla="*/ 124 h 856"/>
                <a:gd name="T64" fmla="*/ 3690 w 5278"/>
                <a:gd name="T65" fmla="*/ 102 h 856"/>
                <a:gd name="T66" fmla="*/ 3422 w 5278"/>
                <a:gd name="T67" fmla="*/ 81 h 856"/>
                <a:gd name="T68" fmla="*/ 3136 w 5278"/>
                <a:gd name="T69" fmla="*/ 63 h 856"/>
                <a:gd name="T70" fmla="*/ 2832 w 5278"/>
                <a:gd name="T71" fmla="*/ 46 h 856"/>
                <a:gd name="T72" fmla="*/ 2512 w 5278"/>
                <a:gd name="T73" fmla="*/ 32 h 856"/>
                <a:gd name="T74" fmla="*/ 2346 w 5278"/>
                <a:gd name="T75" fmla="*/ 26 h 856"/>
                <a:gd name="T76" fmla="*/ 1759 w 5278"/>
                <a:gd name="T77" fmla="*/ 9 h 856"/>
                <a:gd name="T78" fmla="*/ 1167 w 5278"/>
                <a:gd name="T79" fmla="*/ 1 h 856"/>
                <a:gd name="T80" fmla="*/ 578 w 5278"/>
                <a:gd name="T81" fmla="*/ 0 h 856"/>
                <a:gd name="T82" fmla="*/ 0 w 5278"/>
                <a:gd name="T83" fmla="*/ 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8" h="856">
                  <a:moveTo>
                    <a:pt x="1542" y="856"/>
                  </a:moveTo>
                  <a:lnTo>
                    <a:pt x="1542" y="856"/>
                  </a:lnTo>
                  <a:lnTo>
                    <a:pt x="1827" y="850"/>
                  </a:lnTo>
                  <a:lnTo>
                    <a:pt x="2105" y="843"/>
                  </a:lnTo>
                  <a:lnTo>
                    <a:pt x="2378" y="833"/>
                  </a:lnTo>
                  <a:lnTo>
                    <a:pt x="2643" y="823"/>
                  </a:lnTo>
                  <a:lnTo>
                    <a:pt x="2901" y="811"/>
                  </a:lnTo>
                  <a:lnTo>
                    <a:pt x="3151" y="796"/>
                  </a:lnTo>
                  <a:lnTo>
                    <a:pt x="3392" y="781"/>
                  </a:lnTo>
                  <a:lnTo>
                    <a:pt x="3622" y="764"/>
                  </a:lnTo>
                  <a:lnTo>
                    <a:pt x="3841" y="745"/>
                  </a:lnTo>
                  <a:lnTo>
                    <a:pt x="4049" y="724"/>
                  </a:lnTo>
                  <a:lnTo>
                    <a:pt x="4243" y="703"/>
                  </a:lnTo>
                  <a:lnTo>
                    <a:pt x="4335" y="692"/>
                  </a:lnTo>
                  <a:lnTo>
                    <a:pt x="4424" y="680"/>
                  </a:lnTo>
                  <a:lnTo>
                    <a:pt x="4509" y="669"/>
                  </a:lnTo>
                  <a:lnTo>
                    <a:pt x="4591" y="656"/>
                  </a:lnTo>
                  <a:lnTo>
                    <a:pt x="4668" y="644"/>
                  </a:lnTo>
                  <a:lnTo>
                    <a:pt x="4742" y="631"/>
                  </a:lnTo>
                  <a:lnTo>
                    <a:pt x="4810" y="618"/>
                  </a:lnTo>
                  <a:lnTo>
                    <a:pt x="4875" y="605"/>
                  </a:lnTo>
                  <a:lnTo>
                    <a:pt x="4937" y="591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5058" y="559"/>
                  </a:lnTo>
                  <a:lnTo>
                    <a:pt x="5116" y="540"/>
                  </a:lnTo>
                  <a:lnTo>
                    <a:pt x="5140" y="532"/>
                  </a:lnTo>
                  <a:lnTo>
                    <a:pt x="5163" y="522"/>
                  </a:lnTo>
                  <a:lnTo>
                    <a:pt x="5184" y="512"/>
                  </a:lnTo>
                  <a:lnTo>
                    <a:pt x="5202" y="503"/>
                  </a:lnTo>
                  <a:lnTo>
                    <a:pt x="5219" y="494"/>
                  </a:lnTo>
                  <a:lnTo>
                    <a:pt x="5234" y="485"/>
                  </a:lnTo>
                  <a:lnTo>
                    <a:pt x="5246" y="475"/>
                  </a:lnTo>
                  <a:lnTo>
                    <a:pt x="5257" y="467"/>
                  </a:lnTo>
                  <a:lnTo>
                    <a:pt x="5264" y="457"/>
                  </a:lnTo>
                  <a:lnTo>
                    <a:pt x="5272" y="448"/>
                  </a:lnTo>
                  <a:lnTo>
                    <a:pt x="5275" y="439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6" y="421"/>
                  </a:lnTo>
                  <a:lnTo>
                    <a:pt x="5272" y="413"/>
                  </a:lnTo>
                  <a:lnTo>
                    <a:pt x="5267" y="405"/>
                  </a:lnTo>
                  <a:lnTo>
                    <a:pt x="5261" y="397"/>
                  </a:lnTo>
                  <a:lnTo>
                    <a:pt x="5252" y="389"/>
                  </a:lnTo>
                  <a:lnTo>
                    <a:pt x="5243" y="381"/>
                  </a:lnTo>
                  <a:lnTo>
                    <a:pt x="5232" y="372"/>
                  </a:lnTo>
                  <a:lnTo>
                    <a:pt x="5219" y="364"/>
                  </a:lnTo>
                  <a:lnTo>
                    <a:pt x="5189" y="348"/>
                  </a:lnTo>
                  <a:lnTo>
                    <a:pt x="5152" y="333"/>
                  </a:lnTo>
                  <a:lnTo>
                    <a:pt x="5111" y="317"/>
                  </a:lnTo>
                  <a:lnTo>
                    <a:pt x="5063" y="302"/>
                  </a:lnTo>
                  <a:lnTo>
                    <a:pt x="5008" y="286"/>
                  </a:lnTo>
                  <a:lnTo>
                    <a:pt x="4949" y="272"/>
                  </a:lnTo>
                  <a:lnTo>
                    <a:pt x="4884" y="256"/>
                  </a:lnTo>
                  <a:lnTo>
                    <a:pt x="4813" y="242"/>
                  </a:lnTo>
                  <a:lnTo>
                    <a:pt x="4737" y="227"/>
                  </a:lnTo>
                  <a:lnTo>
                    <a:pt x="4656" y="213"/>
                  </a:lnTo>
                  <a:lnTo>
                    <a:pt x="4569" y="200"/>
                  </a:lnTo>
                  <a:lnTo>
                    <a:pt x="4477" y="187"/>
                  </a:lnTo>
                  <a:lnTo>
                    <a:pt x="4379" y="173"/>
                  </a:lnTo>
                  <a:lnTo>
                    <a:pt x="4276" y="160"/>
                  </a:lnTo>
                  <a:lnTo>
                    <a:pt x="4168" y="148"/>
                  </a:lnTo>
                  <a:lnTo>
                    <a:pt x="4056" y="135"/>
                  </a:lnTo>
                  <a:lnTo>
                    <a:pt x="3938" y="124"/>
                  </a:lnTo>
                  <a:lnTo>
                    <a:pt x="3817" y="112"/>
                  </a:lnTo>
                  <a:lnTo>
                    <a:pt x="3690" y="102"/>
                  </a:lnTo>
                  <a:lnTo>
                    <a:pt x="3558" y="92"/>
                  </a:lnTo>
                  <a:lnTo>
                    <a:pt x="3422" y="81"/>
                  </a:lnTo>
                  <a:lnTo>
                    <a:pt x="3281" y="72"/>
                  </a:lnTo>
                  <a:lnTo>
                    <a:pt x="3136" y="63"/>
                  </a:lnTo>
                  <a:lnTo>
                    <a:pt x="2986" y="55"/>
                  </a:lnTo>
                  <a:lnTo>
                    <a:pt x="2832" y="46"/>
                  </a:lnTo>
                  <a:lnTo>
                    <a:pt x="2674" y="39"/>
                  </a:lnTo>
                  <a:lnTo>
                    <a:pt x="2512" y="32"/>
                  </a:lnTo>
                  <a:lnTo>
                    <a:pt x="2346" y="26"/>
                  </a:lnTo>
                  <a:lnTo>
                    <a:pt x="2346" y="26"/>
                  </a:lnTo>
                  <a:lnTo>
                    <a:pt x="2052" y="17"/>
                  </a:lnTo>
                  <a:lnTo>
                    <a:pt x="1759" y="9"/>
                  </a:lnTo>
                  <a:lnTo>
                    <a:pt x="1463" y="5"/>
                  </a:lnTo>
                  <a:lnTo>
                    <a:pt x="1167" y="1"/>
                  </a:lnTo>
                  <a:lnTo>
                    <a:pt x="872" y="0"/>
                  </a:lnTo>
                  <a:lnTo>
                    <a:pt x="578" y="0"/>
                  </a:lnTo>
                  <a:lnTo>
                    <a:pt x="287" y="2"/>
                  </a:lnTo>
                  <a:lnTo>
                    <a:pt x="0" y="6"/>
                  </a:lnTo>
                  <a:lnTo>
                    <a:pt x="1542" y="85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2" name="Line 206">
              <a:extLst>
                <a:ext uri="{FF2B5EF4-FFF2-40B4-BE49-F238E27FC236}">
                  <a16:creationId xmlns:a16="http://schemas.microsoft.com/office/drawing/2014/main" id="{7030C863-398C-B22E-1C5C-946918A4057A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43" name="Line 207">
              <a:extLst>
                <a:ext uri="{FF2B5EF4-FFF2-40B4-BE49-F238E27FC236}">
                  <a16:creationId xmlns:a16="http://schemas.microsoft.com/office/drawing/2014/main" id="{D5D2D0D7-A11F-BF8A-0C08-242AA084F802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44" name="Freeform 161">
              <a:extLst>
                <a:ext uri="{FF2B5EF4-FFF2-40B4-BE49-F238E27FC236}">
                  <a16:creationId xmlns:a16="http://schemas.microsoft.com/office/drawing/2014/main" id="{CD4CE25D-E656-CA91-9EB5-4DAF9BE69A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6" y="838220"/>
              <a:ext cx="721334" cy="613525"/>
            </a:xfrm>
            <a:custGeom>
              <a:avLst/>
              <a:gdLst>
                <a:gd name="T0" fmla="*/ 4157 w 5278"/>
                <a:gd name="T1" fmla="*/ 3561 h 3567"/>
                <a:gd name="T2" fmla="*/ 3887 w 5278"/>
                <a:gd name="T3" fmla="*/ 3538 h 3567"/>
                <a:gd name="T4" fmla="*/ 3521 w 5278"/>
                <a:gd name="T5" fmla="*/ 3482 h 3567"/>
                <a:gd name="T6" fmla="*/ 3274 w 5278"/>
                <a:gd name="T7" fmla="*/ 3435 h 3567"/>
                <a:gd name="T8" fmla="*/ 3081 w 5278"/>
                <a:gd name="T9" fmla="*/ 3386 h 3567"/>
                <a:gd name="T10" fmla="*/ 2749 w 5278"/>
                <a:gd name="T11" fmla="*/ 3288 h 3567"/>
                <a:gd name="T12" fmla="*/ 2512 w 5278"/>
                <a:gd name="T13" fmla="*/ 3203 h 3567"/>
                <a:gd name="T14" fmla="*/ 2304 w 5278"/>
                <a:gd name="T15" fmla="*/ 3111 h 3567"/>
                <a:gd name="T16" fmla="*/ 1885 w 5278"/>
                <a:gd name="T17" fmla="*/ 2905 h 3567"/>
                <a:gd name="T18" fmla="*/ 1682 w 5278"/>
                <a:gd name="T19" fmla="*/ 2782 h 3567"/>
                <a:gd name="T20" fmla="*/ 1417 w 5278"/>
                <a:gd name="T21" fmla="*/ 2602 h 3567"/>
                <a:gd name="T22" fmla="*/ 1281 w 5278"/>
                <a:gd name="T23" fmla="*/ 2491 h 3567"/>
                <a:gd name="T24" fmla="*/ 990 w 5278"/>
                <a:gd name="T25" fmla="*/ 2228 h 3567"/>
                <a:gd name="T26" fmla="*/ 834 w 5278"/>
                <a:gd name="T27" fmla="*/ 2073 h 3567"/>
                <a:gd name="T28" fmla="*/ 686 w 5278"/>
                <a:gd name="T29" fmla="*/ 1895 h 3567"/>
                <a:gd name="T30" fmla="*/ 521 w 5278"/>
                <a:gd name="T31" fmla="*/ 1670 h 3567"/>
                <a:gd name="T32" fmla="*/ 385 w 5278"/>
                <a:gd name="T33" fmla="*/ 1450 h 3567"/>
                <a:gd name="T34" fmla="*/ 293 w 5278"/>
                <a:gd name="T35" fmla="*/ 1270 h 3567"/>
                <a:gd name="T36" fmla="*/ 206 w 5278"/>
                <a:gd name="T37" fmla="*/ 1072 h 3567"/>
                <a:gd name="T38" fmla="*/ 122 w 5278"/>
                <a:gd name="T39" fmla="*/ 835 h 3567"/>
                <a:gd name="T40" fmla="*/ 61 w 5278"/>
                <a:gd name="T41" fmla="*/ 590 h 3567"/>
                <a:gd name="T42" fmla="*/ 32 w 5278"/>
                <a:gd name="T43" fmla="*/ 445 h 3567"/>
                <a:gd name="T44" fmla="*/ 10 w 5278"/>
                <a:gd name="T45" fmla="*/ 229 h 3567"/>
                <a:gd name="T46" fmla="*/ 2 w 5278"/>
                <a:gd name="T47" fmla="*/ 0 h 3567"/>
                <a:gd name="T48" fmla="*/ 11 w 5278"/>
                <a:gd name="T49" fmla="*/ 26 h 3567"/>
                <a:gd name="T50" fmla="*/ 46 w 5278"/>
                <a:gd name="T51" fmla="*/ 58 h 3567"/>
                <a:gd name="T52" fmla="*/ 167 w 5278"/>
                <a:gd name="T53" fmla="*/ 113 h 3567"/>
                <a:gd name="T54" fmla="*/ 392 w 5278"/>
                <a:gd name="T55" fmla="*/ 174 h 3567"/>
                <a:gd name="T56" fmla="*/ 709 w 5278"/>
                <a:gd name="T57" fmla="*/ 232 h 3567"/>
                <a:gd name="T58" fmla="*/ 1108 w 5278"/>
                <a:gd name="T59" fmla="*/ 283 h 3567"/>
                <a:gd name="T60" fmla="*/ 1588 w 5278"/>
                <a:gd name="T61" fmla="*/ 329 h 3567"/>
                <a:gd name="T62" fmla="*/ 2142 w 5278"/>
                <a:gd name="T63" fmla="*/ 368 h 3567"/>
                <a:gd name="T64" fmla="*/ 2767 w 5278"/>
                <a:gd name="T65" fmla="*/ 398 h 3567"/>
                <a:gd name="T66" fmla="*/ 3346 w 5278"/>
                <a:gd name="T67" fmla="*/ 417 h 3567"/>
                <a:gd name="T68" fmla="*/ 3954 w 5278"/>
                <a:gd name="T69" fmla="*/ 428 h 3567"/>
                <a:gd name="T70" fmla="*/ 4717 w 5278"/>
                <a:gd name="T71" fmla="*/ 432 h 3567"/>
                <a:gd name="T72" fmla="*/ 5278 w 5278"/>
                <a:gd name="T73" fmla="*/ 424 h 3567"/>
                <a:gd name="T74" fmla="*/ 5263 w 5278"/>
                <a:gd name="T75" fmla="*/ 1021 h 3567"/>
                <a:gd name="T76" fmla="*/ 5227 w 5278"/>
                <a:gd name="T77" fmla="*/ 1576 h 3567"/>
                <a:gd name="T78" fmla="*/ 5171 w 5278"/>
                <a:gd name="T79" fmla="*/ 2083 h 3567"/>
                <a:gd name="T80" fmla="*/ 5100 w 5278"/>
                <a:gd name="T81" fmla="*/ 2531 h 3567"/>
                <a:gd name="T82" fmla="*/ 5012 w 5278"/>
                <a:gd name="T83" fmla="*/ 2911 h 3567"/>
                <a:gd name="T84" fmla="*/ 4911 w 5278"/>
                <a:gd name="T85" fmla="*/ 3212 h 3567"/>
                <a:gd name="T86" fmla="*/ 4812 w 5278"/>
                <a:gd name="T87" fmla="*/ 3405 h 3567"/>
                <a:gd name="T88" fmla="*/ 4753 w 5278"/>
                <a:gd name="T89" fmla="*/ 3483 h 3567"/>
                <a:gd name="T90" fmla="*/ 4691 w 5278"/>
                <a:gd name="T91" fmla="*/ 3537 h 3567"/>
                <a:gd name="T92" fmla="*/ 4632 w 5278"/>
                <a:gd name="T93" fmla="*/ 3554 h 3567"/>
                <a:gd name="T94" fmla="*/ 4399 w 5278"/>
                <a:gd name="T95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8" h="3567">
                  <a:moveTo>
                    <a:pt x="4302" y="3566"/>
                  </a:moveTo>
                  <a:lnTo>
                    <a:pt x="4302" y="3566"/>
                  </a:lnTo>
                  <a:lnTo>
                    <a:pt x="4228" y="3564"/>
                  </a:lnTo>
                  <a:lnTo>
                    <a:pt x="4157" y="3561"/>
                  </a:lnTo>
                  <a:lnTo>
                    <a:pt x="4086" y="3556"/>
                  </a:lnTo>
                  <a:lnTo>
                    <a:pt x="4018" y="3551"/>
                  </a:lnTo>
                  <a:lnTo>
                    <a:pt x="3951" y="3544"/>
                  </a:lnTo>
                  <a:lnTo>
                    <a:pt x="3887" y="3538"/>
                  </a:lnTo>
                  <a:lnTo>
                    <a:pt x="3771" y="3523"/>
                  </a:lnTo>
                  <a:lnTo>
                    <a:pt x="3672" y="3508"/>
                  </a:lnTo>
                  <a:lnTo>
                    <a:pt x="3595" y="3495"/>
                  </a:lnTo>
                  <a:lnTo>
                    <a:pt x="3521" y="3482"/>
                  </a:lnTo>
                  <a:lnTo>
                    <a:pt x="3521" y="3482"/>
                  </a:lnTo>
                  <a:lnTo>
                    <a:pt x="3448" y="3469"/>
                  </a:lnTo>
                  <a:lnTo>
                    <a:pt x="3364" y="3453"/>
                  </a:lnTo>
                  <a:lnTo>
                    <a:pt x="3274" y="3435"/>
                  </a:lnTo>
                  <a:lnTo>
                    <a:pt x="3231" y="3424"/>
                  </a:lnTo>
                  <a:lnTo>
                    <a:pt x="3187" y="3414"/>
                  </a:lnTo>
                  <a:lnTo>
                    <a:pt x="3187" y="3414"/>
                  </a:lnTo>
                  <a:lnTo>
                    <a:pt x="3081" y="3386"/>
                  </a:lnTo>
                  <a:lnTo>
                    <a:pt x="2966" y="3355"/>
                  </a:lnTo>
                  <a:lnTo>
                    <a:pt x="2854" y="3321"/>
                  </a:lnTo>
                  <a:lnTo>
                    <a:pt x="2799" y="3305"/>
                  </a:lnTo>
                  <a:lnTo>
                    <a:pt x="2749" y="3288"/>
                  </a:lnTo>
                  <a:lnTo>
                    <a:pt x="2749" y="3288"/>
                  </a:lnTo>
                  <a:lnTo>
                    <a:pt x="2673" y="3261"/>
                  </a:lnTo>
                  <a:lnTo>
                    <a:pt x="2593" y="3233"/>
                  </a:lnTo>
                  <a:lnTo>
                    <a:pt x="2512" y="3203"/>
                  </a:lnTo>
                  <a:lnTo>
                    <a:pt x="2474" y="3187"/>
                  </a:lnTo>
                  <a:lnTo>
                    <a:pt x="2439" y="3173"/>
                  </a:lnTo>
                  <a:lnTo>
                    <a:pt x="2439" y="3173"/>
                  </a:lnTo>
                  <a:lnTo>
                    <a:pt x="2304" y="3111"/>
                  </a:lnTo>
                  <a:lnTo>
                    <a:pt x="2159" y="3042"/>
                  </a:lnTo>
                  <a:lnTo>
                    <a:pt x="2017" y="2972"/>
                  </a:lnTo>
                  <a:lnTo>
                    <a:pt x="1948" y="2938"/>
                  </a:lnTo>
                  <a:lnTo>
                    <a:pt x="1885" y="2905"/>
                  </a:lnTo>
                  <a:lnTo>
                    <a:pt x="1885" y="2905"/>
                  </a:lnTo>
                  <a:lnTo>
                    <a:pt x="1823" y="2869"/>
                  </a:lnTo>
                  <a:lnTo>
                    <a:pt x="1761" y="2830"/>
                  </a:lnTo>
                  <a:lnTo>
                    <a:pt x="1682" y="2782"/>
                  </a:lnTo>
                  <a:lnTo>
                    <a:pt x="1596" y="2726"/>
                  </a:lnTo>
                  <a:lnTo>
                    <a:pt x="1506" y="2665"/>
                  </a:lnTo>
                  <a:lnTo>
                    <a:pt x="1461" y="2634"/>
                  </a:lnTo>
                  <a:lnTo>
                    <a:pt x="1417" y="2602"/>
                  </a:lnTo>
                  <a:lnTo>
                    <a:pt x="1375" y="2569"/>
                  </a:lnTo>
                  <a:lnTo>
                    <a:pt x="1335" y="2537"/>
                  </a:lnTo>
                  <a:lnTo>
                    <a:pt x="1335" y="2537"/>
                  </a:lnTo>
                  <a:lnTo>
                    <a:pt x="1281" y="2491"/>
                  </a:lnTo>
                  <a:lnTo>
                    <a:pt x="1223" y="2441"/>
                  </a:lnTo>
                  <a:lnTo>
                    <a:pt x="1164" y="2390"/>
                  </a:lnTo>
                  <a:lnTo>
                    <a:pt x="1105" y="2336"/>
                  </a:lnTo>
                  <a:lnTo>
                    <a:pt x="990" y="2228"/>
                  </a:lnTo>
                  <a:lnTo>
                    <a:pt x="886" y="2127"/>
                  </a:lnTo>
                  <a:lnTo>
                    <a:pt x="886" y="2127"/>
                  </a:lnTo>
                  <a:lnTo>
                    <a:pt x="860" y="2101"/>
                  </a:lnTo>
                  <a:lnTo>
                    <a:pt x="834" y="2073"/>
                  </a:lnTo>
                  <a:lnTo>
                    <a:pt x="783" y="2012"/>
                  </a:lnTo>
                  <a:lnTo>
                    <a:pt x="733" y="1951"/>
                  </a:lnTo>
                  <a:lnTo>
                    <a:pt x="686" y="1895"/>
                  </a:lnTo>
                  <a:lnTo>
                    <a:pt x="686" y="1895"/>
                  </a:lnTo>
                  <a:lnTo>
                    <a:pt x="653" y="1853"/>
                  </a:lnTo>
                  <a:lnTo>
                    <a:pt x="616" y="1805"/>
                  </a:lnTo>
                  <a:lnTo>
                    <a:pt x="573" y="1743"/>
                  </a:lnTo>
                  <a:lnTo>
                    <a:pt x="521" y="1670"/>
                  </a:lnTo>
                  <a:lnTo>
                    <a:pt x="467" y="1586"/>
                  </a:lnTo>
                  <a:lnTo>
                    <a:pt x="439" y="1542"/>
                  </a:lnTo>
                  <a:lnTo>
                    <a:pt x="412" y="1496"/>
                  </a:lnTo>
                  <a:lnTo>
                    <a:pt x="385" y="1450"/>
                  </a:lnTo>
                  <a:lnTo>
                    <a:pt x="359" y="1402"/>
                  </a:lnTo>
                  <a:lnTo>
                    <a:pt x="359" y="1402"/>
                  </a:lnTo>
                  <a:lnTo>
                    <a:pt x="327" y="1339"/>
                  </a:lnTo>
                  <a:lnTo>
                    <a:pt x="293" y="1270"/>
                  </a:lnTo>
                  <a:lnTo>
                    <a:pt x="261" y="1202"/>
                  </a:lnTo>
                  <a:lnTo>
                    <a:pt x="232" y="1137"/>
                  </a:lnTo>
                  <a:lnTo>
                    <a:pt x="232" y="1137"/>
                  </a:lnTo>
                  <a:lnTo>
                    <a:pt x="206" y="1072"/>
                  </a:lnTo>
                  <a:lnTo>
                    <a:pt x="181" y="1003"/>
                  </a:lnTo>
                  <a:lnTo>
                    <a:pt x="134" y="867"/>
                  </a:lnTo>
                  <a:lnTo>
                    <a:pt x="134" y="867"/>
                  </a:lnTo>
                  <a:lnTo>
                    <a:pt x="122" y="835"/>
                  </a:lnTo>
                  <a:lnTo>
                    <a:pt x="112" y="802"/>
                  </a:lnTo>
                  <a:lnTo>
                    <a:pt x="93" y="729"/>
                  </a:lnTo>
                  <a:lnTo>
                    <a:pt x="76" y="657"/>
                  </a:lnTo>
                  <a:lnTo>
                    <a:pt x="61" y="590"/>
                  </a:lnTo>
                  <a:lnTo>
                    <a:pt x="61" y="590"/>
                  </a:lnTo>
                  <a:lnTo>
                    <a:pt x="52" y="556"/>
                  </a:lnTo>
                  <a:lnTo>
                    <a:pt x="46" y="520"/>
                  </a:lnTo>
                  <a:lnTo>
                    <a:pt x="32" y="445"/>
                  </a:lnTo>
                  <a:lnTo>
                    <a:pt x="23" y="369"/>
                  </a:lnTo>
                  <a:lnTo>
                    <a:pt x="16" y="299"/>
                  </a:lnTo>
                  <a:lnTo>
                    <a:pt x="16" y="299"/>
                  </a:lnTo>
                  <a:lnTo>
                    <a:pt x="10" y="229"/>
                  </a:lnTo>
                  <a:lnTo>
                    <a:pt x="6" y="1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6" y="17"/>
                  </a:lnTo>
                  <a:lnTo>
                    <a:pt x="11" y="26"/>
                  </a:lnTo>
                  <a:lnTo>
                    <a:pt x="17" y="34"/>
                  </a:lnTo>
                  <a:lnTo>
                    <a:pt x="26" y="41"/>
                  </a:lnTo>
                  <a:lnTo>
                    <a:pt x="35" y="49"/>
                  </a:lnTo>
                  <a:lnTo>
                    <a:pt x="46" y="58"/>
                  </a:lnTo>
                  <a:lnTo>
                    <a:pt x="59" y="66"/>
                  </a:lnTo>
                  <a:lnTo>
                    <a:pt x="90" y="82"/>
                  </a:lnTo>
                  <a:lnTo>
                    <a:pt x="125" y="97"/>
                  </a:lnTo>
                  <a:lnTo>
                    <a:pt x="167" y="113"/>
                  </a:lnTo>
                  <a:lnTo>
                    <a:pt x="215" y="129"/>
                  </a:lnTo>
                  <a:lnTo>
                    <a:pt x="268" y="144"/>
                  </a:lnTo>
                  <a:lnTo>
                    <a:pt x="327" y="160"/>
                  </a:lnTo>
                  <a:lnTo>
                    <a:pt x="392" y="174"/>
                  </a:lnTo>
                  <a:lnTo>
                    <a:pt x="464" y="188"/>
                  </a:lnTo>
                  <a:lnTo>
                    <a:pt x="539" y="203"/>
                  </a:lnTo>
                  <a:lnTo>
                    <a:pt x="621" y="217"/>
                  </a:lnTo>
                  <a:lnTo>
                    <a:pt x="709" y="232"/>
                  </a:lnTo>
                  <a:lnTo>
                    <a:pt x="800" y="245"/>
                  </a:lnTo>
                  <a:lnTo>
                    <a:pt x="898" y="258"/>
                  </a:lnTo>
                  <a:lnTo>
                    <a:pt x="1001" y="270"/>
                  </a:lnTo>
                  <a:lnTo>
                    <a:pt x="1108" y="283"/>
                  </a:lnTo>
                  <a:lnTo>
                    <a:pt x="1220" y="295"/>
                  </a:lnTo>
                  <a:lnTo>
                    <a:pt x="1338" y="307"/>
                  </a:lnTo>
                  <a:lnTo>
                    <a:pt x="1461" y="318"/>
                  </a:lnTo>
                  <a:lnTo>
                    <a:pt x="1588" y="329"/>
                  </a:lnTo>
                  <a:lnTo>
                    <a:pt x="1720" y="339"/>
                  </a:lnTo>
                  <a:lnTo>
                    <a:pt x="1856" y="349"/>
                  </a:lnTo>
                  <a:lnTo>
                    <a:pt x="1997" y="358"/>
                  </a:lnTo>
                  <a:lnTo>
                    <a:pt x="2142" y="368"/>
                  </a:lnTo>
                  <a:lnTo>
                    <a:pt x="2292" y="376"/>
                  </a:lnTo>
                  <a:lnTo>
                    <a:pt x="2446" y="384"/>
                  </a:lnTo>
                  <a:lnTo>
                    <a:pt x="2604" y="392"/>
                  </a:lnTo>
                  <a:lnTo>
                    <a:pt x="2767" y="398"/>
                  </a:lnTo>
                  <a:lnTo>
                    <a:pt x="2934" y="405"/>
                  </a:lnTo>
                  <a:lnTo>
                    <a:pt x="2934" y="405"/>
                  </a:lnTo>
                  <a:lnTo>
                    <a:pt x="3140" y="411"/>
                  </a:lnTo>
                  <a:lnTo>
                    <a:pt x="3346" y="417"/>
                  </a:lnTo>
                  <a:lnTo>
                    <a:pt x="3554" y="422"/>
                  </a:lnTo>
                  <a:lnTo>
                    <a:pt x="3762" y="426"/>
                  </a:lnTo>
                  <a:lnTo>
                    <a:pt x="3762" y="426"/>
                  </a:lnTo>
                  <a:lnTo>
                    <a:pt x="3954" y="428"/>
                  </a:lnTo>
                  <a:lnTo>
                    <a:pt x="4145" y="430"/>
                  </a:lnTo>
                  <a:lnTo>
                    <a:pt x="4337" y="432"/>
                  </a:lnTo>
                  <a:lnTo>
                    <a:pt x="4526" y="432"/>
                  </a:lnTo>
                  <a:lnTo>
                    <a:pt x="4717" y="432"/>
                  </a:lnTo>
                  <a:lnTo>
                    <a:pt x="4905" y="429"/>
                  </a:lnTo>
                  <a:lnTo>
                    <a:pt x="5092" y="428"/>
                  </a:lnTo>
                  <a:lnTo>
                    <a:pt x="5278" y="424"/>
                  </a:lnTo>
                  <a:lnTo>
                    <a:pt x="5278" y="424"/>
                  </a:lnTo>
                  <a:lnTo>
                    <a:pt x="5277" y="576"/>
                  </a:lnTo>
                  <a:lnTo>
                    <a:pt x="5274" y="727"/>
                  </a:lnTo>
                  <a:lnTo>
                    <a:pt x="5269" y="875"/>
                  </a:lnTo>
                  <a:lnTo>
                    <a:pt x="5263" y="1021"/>
                  </a:lnTo>
                  <a:lnTo>
                    <a:pt x="5256" y="1163"/>
                  </a:lnTo>
                  <a:lnTo>
                    <a:pt x="5248" y="1305"/>
                  </a:lnTo>
                  <a:lnTo>
                    <a:pt x="5238" y="1442"/>
                  </a:lnTo>
                  <a:lnTo>
                    <a:pt x="5227" y="1576"/>
                  </a:lnTo>
                  <a:lnTo>
                    <a:pt x="5215" y="1708"/>
                  </a:lnTo>
                  <a:lnTo>
                    <a:pt x="5201" y="1836"/>
                  </a:lnTo>
                  <a:lnTo>
                    <a:pt x="5188" y="1962"/>
                  </a:lnTo>
                  <a:lnTo>
                    <a:pt x="5171" y="2083"/>
                  </a:lnTo>
                  <a:lnTo>
                    <a:pt x="5156" y="2202"/>
                  </a:lnTo>
                  <a:lnTo>
                    <a:pt x="5138" y="2315"/>
                  </a:lnTo>
                  <a:lnTo>
                    <a:pt x="5120" y="2426"/>
                  </a:lnTo>
                  <a:lnTo>
                    <a:pt x="5100" y="2531"/>
                  </a:lnTo>
                  <a:lnTo>
                    <a:pt x="5079" y="2633"/>
                  </a:lnTo>
                  <a:lnTo>
                    <a:pt x="5057" y="2730"/>
                  </a:lnTo>
                  <a:lnTo>
                    <a:pt x="5035" y="2823"/>
                  </a:lnTo>
                  <a:lnTo>
                    <a:pt x="5012" y="2911"/>
                  </a:lnTo>
                  <a:lnTo>
                    <a:pt x="4988" y="2994"/>
                  </a:lnTo>
                  <a:lnTo>
                    <a:pt x="4962" y="3072"/>
                  </a:lnTo>
                  <a:lnTo>
                    <a:pt x="4938" y="3145"/>
                  </a:lnTo>
                  <a:lnTo>
                    <a:pt x="4911" y="3212"/>
                  </a:lnTo>
                  <a:lnTo>
                    <a:pt x="4883" y="3275"/>
                  </a:lnTo>
                  <a:lnTo>
                    <a:pt x="4856" y="3331"/>
                  </a:lnTo>
                  <a:lnTo>
                    <a:pt x="4827" y="3382"/>
                  </a:lnTo>
                  <a:lnTo>
                    <a:pt x="4812" y="3405"/>
                  </a:lnTo>
                  <a:lnTo>
                    <a:pt x="4799" y="3428"/>
                  </a:lnTo>
                  <a:lnTo>
                    <a:pt x="4783" y="3447"/>
                  </a:lnTo>
                  <a:lnTo>
                    <a:pt x="4768" y="3466"/>
                  </a:lnTo>
                  <a:lnTo>
                    <a:pt x="4753" y="3483"/>
                  </a:lnTo>
                  <a:lnTo>
                    <a:pt x="4738" y="3499"/>
                  </a:lnTo>
                  <a:lnTo>
                    <a:pt x="4723" y="3513"/>
                  </a:lnTo>
                  <a:lnTo>
                    <a:pt x="4708" y="3525"/>
                  </a:lnTo>
                  <a:lnTo>
                    <a:pt x="4691" y="3537"/>
                  </a:lnTo>
                  <a:lnTo>
                    <a:pt x="4676" y="3545"/>
                  </a:lnTo>
                  <a:lnTo>
                    <a:pt x="4676" y="3545"/>
                  </a:lnTo>
                  <a:lnTo>
                    <a:pt x="4658" y="3549"/>
                  </a:lnTo>
                  <a:lnTo>
                    <a:pt x="4632" y="3554"/>
                  </a:lnTo>
                  <a:lnTo>
                    <a:pt x="4594" y="3557"/>
                  </a:lnTo>
                  <a:lnTo>
                    <a:pt x="4544" y="3562"/>
                  </a:lnTo>
                  <a:lnTo>
                    <a:pt x="4479" y="3564"/>
                  </a:lnTo>
                  <a:lnTo>
                    <a:pt x="4399" y="3567"/>
                  </a:lnTo>
                  <a:lnTo>
                    <a:pt x="4302" y="3566"/>
                  </a:lnTo>
                  <a:lnTo>
                    <a:pt x="4302" y="35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BEC0">
                    <a:tint val="66000"/>
                    <a:satMod val="160000"/>
                  </a:srgbClr>
                </a:gs>
                <a:gs pos="50000">
                  <a:srgbClr val="BCBEC0">
                    <a:tint val="44500"/>
                    <a:satMod val="160000"/>
                  </a:srgbClr>
                </a:gs>
                <a:gs pos="100000">
                  <a:srgbClr val="BCBEC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PV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162">
              <a:extLst>
                <a:ext uri="{FF2B5EF4-FFF2-40B4-BE49-F238E27FC236}">
                  <a16:creationId xmlns:a16="http://schemas.microsoft.com/office/drawing/2014/main" id="{4B7A697B-B8F7-363E-5FD4-73C2790F06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7" y="764928"/>
              <a:ext cx="721060" cy="148306"/>
            </a:xfrm>
            <a:custGeom>
              <a:avLst/>
              <a:gdLst>
                <a:gd name="T0" fmla="*/ 283 w 5276"/>
                <a:gd name="T1" fmla="*/ 280 h 861"/>
                <a:gd name="T2" fmla="*/ 401 w 5276"/>
                <a:gd name="T3" fmla="*/ 253 h 861"/>
                <a:gd name="T4" fmla="*/ 536 w 5276"/>
                <a:gd name="T5" fmla="*/ 225 h 861"/>
                <a:gd name="T6" fmla="*/ 686 w 5276"/>
                <a:gd name="T7" fmla="*/ 200 h 861"/>
                <a:gd name="T8" fmla="*/ 852 w 5276"/>
                <a:gd name="T9" fmla="*/ 176 h 861"/>
                <a:gd name="T10" fmla="*/ 1034 w 5276"/>
                <a:gd name="T11" fmla="*/ 153 h 861"/>
                <a:gd name="T12" fmla="*/ 1435 w 5276"/>
                <a:gd name="T13" fmla="*/ 111 h 861"/>
                <a:gd name="T14" fmla="*/ 1884 w 5276"/>
                <a:gd name="T15" fmla="*/ 77 h 861"/>
                <a:gd name="T16" fmla="*/ 2375 w 5276"/>
                <a:gd name="T17" fmla="*/ 47 h 861"/>
                <a:gd name="T18" fmla="*/ 2899 w 5276"/>
                <a:gd name="T19" fmla="*/ 23 h 861"/>
                <a:gd name="T20" fmla="*/ 3451 w 5276"/>
                <a:gd name="T21" fmla="*/ 6 h 861"/>
                <a:gd name="T22" fmla="*/ 5276 w 5276"/>
                <a:gd name="T23" fmla="*/ 850 h 861"/>
                <a:gd name="T24" fmla="*/ 5148 w 5276"/>
                <a:gd name="T25" fmla="*/ 855 h 861"/>
                <a:gd name="T26" fmla="*/ 4871 w 5276"/>
                <a:gd name="T27" fmla="*/ 860 h 861"/>
                <a:gd name="T28" fmla="*/ 4571 w 5276"/>
                <a:gd name="T29" fmla="*/ 861 h 861"/>
                <a:gd name="T30" fmla="*/ 4102 w 5276"/>
                <a:gd name="T31" fmla="*/ 858 h 861"/>
                <a:gd name="T32" fmla="*/ 3481 w 5276"/>
                <a:gd name="T33" fmla="*/ 846 h 861"/>
                <a:gd name="T34" fmla="*/ 2932 w 5276"/>
                <a:gd name="T35" fmla="*/ 831 h 861"/>
                <a:gd name="T36" fmla="*/ 2764 w 5276"/>
                <a:gd name="T37" fmla="*/ 825 h 861"/>
                <a:gd name="T38" fmla="*/ 2444 w 5276"/>
                <a:gd name="T39" fmla="*/ 812 h 861"/>
                <a:gd name="T40" fmla="*/ 2140 w 5276"/>
                <a:gd name="T41" fmla="*/ 796 h 861"/>
                <a:gd name="T42" fmla="*/ 1854 w 5276"/>
                <a:gd name="T43" fmla="*/ 778 h 861"/>
                <a:gd name="T44" fmla="*/ 1585 w 5276"/>
                <a:gd name="T45" fmla="*/ 759 h 861"/>
                <a:gd name="T46" fmla="*/ 1336 w 5276"/>
                <a:gd name="T47" fmla="*/ 737 h 861"/>
                <a:gd name="T48" fmla="*/ 1106 w 5276"/>
                <a:gd name="T49" fmla="*/ 713 h 861"/>
                <a:gd name="T50" fmla="*/ 896 w 5276"/>
                <a:gd name="T51" fmla="*/ 687 h 861"/>
                <a:gd name="T52" fmla="*/ 705 w 5276"/>
                <a:gd name="T53" fmla="*/ 660 h 861"/>
                <a:gd name="T54" fmla="*/ 537 w 5276"/>
                <a:gd name="T55" fmla="*/ 632 h 861"/>
                <a:gd name="T56" fmla="*/ 390 w 5276"/>
                <a:gd name="T57" fmla="*/ 602 h 861"/>
                <a:gd name="T58" fmla="*/ 266 w 5276"/>
                <a:gd name="T59" fmla="*/ 571 h 861"/>
                <a:gd name="T60" fmla="*/ 165 w 5276"/>
                <a:gd name="T61" fmla="*/ 540 h 861"/>
                <a:gd name="T62" fmla="*/ 88 w 5276"/>
                <a:gd name="T63" fmla="*/ 508 h 861"/>
                <a:gd name="T64" fmla="*/ 44 w 5276"/>
                <a:gd name="T65" fmla="*/ 484 h 861"/>
                <a:gd name="T66" fmla="*/ 24 w 5276"/>
                <a:gd name="T67" fmla="*/ 467 h 861"/>
                <a:gd name="T68" fmla="*/ 9 w 5276"/>
                <a:gd name="T69" fmla="*/ 452 h 861"/>
                <a:gd name="T70" fmla="*/ 1 w 5276"/>
                <a:gd name="T71" fmla="*/ 435 h 861"/>
                <a:gd name="T72" fmla="*/ 0 w 5276"/>
                <a:gd name="T73" fmla="*/ 426 h 861"/>
                <a:gd name="T74" fmla="*/ 6 w 5276"/>
                <a:gd name="T75" fmla="*/ 408 h 861"/>
                <a:gd name="T76" fmla="*/ 21 w 5276"/>
                <a:gd name="T77" fmla="*/ 390 h 861"/>
                <a:gd name="T78" fmla="*/ 44 w 5276"/>
                <a:gd name="T79" fmla="*/ 371 h 861"/>
                <a:gd name="T80" fmla="*/ 74 w 5276"/>
                <a:gd name="T81" fmla="*/ 353 h 861"/>
                <a:gd name="T82" fmla="*/ 113 w 5276"/>
                <a:gd name="T83" fmla="*/ 334 h 861"/>
                <a:gd name="T84" fmla="*/ 162 w 5276"/>
                <a:gd name="T85" fmla="*/ 316 h 861"/>
                <a:gd name="T86" fmla="*/ 283 w 5276"/>
                <a:gd name="T87" fmla="*/ 28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76" h="861">
                  <a:moveTo>
                    <a:pt x="283" y="280"/>
                  </a:moveTo>
                  <a:lnTo>
                    <a:pt x="283" y="280"/>
                  </a:lnTo>
                  <a:lnTo>
                    <a:pt x="339" y="266"/>
                  </a:lnTo>
                  <a:lnTo>
                    <a:pt x="401" y="253"/>
                  </a:lnTo>
                  <a:lnTo>
                    <a:pt x="466" y="238"/>
                  </a:lnTo>
                  <a:lnTo>
                    <a:pt x="536" y="225"/>
                  </a:lnTo>
                  <a:lnTo>
                    <a:pt x="608" y="213"/>
                  </a:lnTo>
                  <a:lnTo>
                    <a:pt x="686" y="200"/>
                  </a:lnTo>
                  <a:lnTo>
                    <a:pt x="767" y="188"/>
                  </a:lnTo>
                  <a:lnTo>
                    <a:pt x="852" y="176"/>
                  </a:lnTo>
                  <a:lnTo>
                    <a:pt x="941" y="164"/>
                  </a:lnTo>
                  <a:lnTo>
                    <a:pt x="1034" y="153"/>
                  </a:lnTo>
                  <a:lnTo>
                    <a:pt x="1227" y="132"/>
                  </a:lnTo>
                  <a:lnTo>
                    <a:pt x="1435" y="111"/>
                  </a:lnTo>
                  <a:lnTo>
                    <a:pt x="1654" y="93"/>
                  </a:lnTo>
                  <a:lnTo>
                    <a:pt x="1884" y="77"/>
                  </a:lnTo>
                  <a:lnTo>
                    <a:pt x="2125" y="61"/>
                  </a:lnTo>
                  <a:lnTo>
                    <a:pt x="2375" y="47"/>
                  </a:lnTo>
                  <a:lnTo>
                    <a:pt x="2634" y="34"/>
                  </a:lnTo>
                  <a:lnTo>
                    <a:pt x="2899" y="23"/>
                  </a:lnTo>
                  <a:lnTo>
                    <a:pt x="3172" y="13"/>
                  </a:lnTo>
                  <a:lnTo>
                    <a:pt x="3451" y="6"/>
                  </a:lnTo>
                  <a:lnTo>
                    <a:pt x="3734" y="0"/>
                  </a:lnTo>
                  <a:lnTo>
                    <a:pt x="5276" y="850"/>
                  </a:lnTo>
                  <a:lnTo>
                    <a:pt x="5276" y="850"/>
                  </a:lnTo>
                  <a:lnTo>
                    <a:pt x="5148" y="855"/>
                  </a:lnTo>
                  <a:lnTo>
                    <a:pt x="5013" y="859"/>
                  </a:lnTo>
                  <a:lnTo>
                    <a:pt x="4871" y="860"/>
                  </a:lnTo>
                  <a:lnTo>
                    <a:pt x="4722" y="861"/>
                  </a:lnTo>
                  <a:lnTo>
                    <a:pt x="4571" y="861"/>
                  </a:lnTo>
                  <a:lnTo>
                    <a:pt x="4417" y="861"/>
                  </a:lnTo>
                  <a:lnTo>
                    <a:pt x="4102" y="858"/>
                  </a:lnTo>
                  <a:lnTo>
                    <a:pt x="3787" y="853"/>
                  </a:lnTo>
                  <a:lnTo>
                    <a:pt x="3481" y="846"/>
                  </a:lnTo>
                  <a:lnTo>
                    <a:pt x="3194" y="838"/>
                  </a:lnTo>
                  <a:lnTo>
                    <a:pt x="2932" y="831"/>
                  </a:lnTo>
                  <a:lnTo>
                    <a:pt x="2932" y="831"/>
                  </a:lnTo>
                  <a:lnTo>
                    <a:pt x="2764" y="825"/>
                  </a:lnTo>
                  <a:lnTo>
                    <a:pt x="2602" y="819"/>
                  </a:lnTo>
                  <a:lnTo>
                    <a:pt x="2444" y="812"/>
                  </a:lnTo>
                  <a:lnTo>
                    <a:pt x="2290" y="805"/>
                  </a:lnTo>
                  <a:lnTo>
                    <a:pt x="2140" y="796"/>
                  </a:lnTo>
                  <a:lnTo>
                    <a:pt x="1995" y="788"/>
                  </a:lnTo>
                  <a:lnTo>
                    <a:pt x="1854" y="778"/>
                  </a:lnTo>
                  <a:lnTo>
                    <a:pt x="1716" y="769"/>
                  </a:lnTo>
                  <a:lnTo>
                    <a:pt x="1585" y="759"/>
                  </a:lnTo>
                  <a:lnTo>
                    <a:pt x="1458" y="749"/>
                  </a:lnTo>
                  <a:lnTo>
                    <a:pt x="1336" y="737"/>
                  </a:lnTo>
                  <a:lnTo>
                    <a:pt x="1218" y="725"/>
                  </a:lnTo>
                  <a:lnTo>
                    <a:pt x="1106" y="713"/>
                  </a:lnTo>
                  <a:lnTo>
                    <a:pt x="997" y="701"/>
                  </a:lnTo>
                  <a:lnTo>
                    <a:pt x="896" y="687"/>
                  </a:lnTo>
                  <a:lnTo>
                    <a:pt x="798" y="674"/>
                  </a:lnTo>
                  <a:lnTo>
                    <a:pt x="705" y="660"/>
                  </a:lnTo>
                  <a:lnTo>
                    <a:pt x="619" y="647"/>
                  </a:lnTo>
                  <a:lnTo>
                    <a:pt x="537" y="632"/>
                  </a:lnTo>
                  <a:lnTo>
                    <a:pt x="462" y="617"/>
                  </a:lnTo>
                  <a:lnTo>
                    <a:pt x="390" y="602"/>
                  </a:lnTo>
                  <a:lnTo>
                    <a:pt x="325" y="587"/>
                  </a:lnTo>
                  <a:lnTo>
                    <a:pt x="266" y="571"/>
                  </a:lnTo>
                  <a:lnTo>
                    <a:pt x="213" y="556"/>
                  </a:lnTo>
                  <a:lnTo>
                    <a:pt x="165" y="540"/>
                  </a:lnTo>
                  <a:lnTo>
                    <a:pt x="123" y="525"/>
                  </a:lnTo>
                  <a:lnTo>
                    <a:pt x="88" y="508"/>
                  </a:lnTo>
                  <a:lnTo>
                    <a:pt x="57" y="492"/>
                  </a:lnTo>
                  <a:lnTo>
                    <a:pt x="44" y="484"/>
                  </a:lnTo>
                  <a:lnTo>
                    <a:pt x="33" y="475"/>
                  </a:lnTo>
                  <a:lnTo>
                    <a:pt x="24" y="467"/>
                  </a:lnTo>
                  <a:lnTo>
                    <a:pt x="15" y="460"/>
                  </a:lnTo>
                  <a:lnTo>
                    <a:pt x="9" y="452"/>
                  </a:lnTo>
                  <a:lnTo>
                    <a:pt x="4" y="443"/>
                  </a:lnTo>
                  <a:lnTo>
                    <a:pt x="1" y="43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18"/>
                  </a:lnTo>
                  <a:lnTo>
                    <a:pt x="6" y="408"/>
                  </a:lnTo>
                  <a:lnTo>
                    <a:pt x="12" y="399"/>
                  </a:lnTo>
                  <a:lnTo>
                    <a:pt x="21" y="390"/>
                  </a:lnTo>
                  <a:lnTo>
                    <a:pt x="32" y="381"/>
                  </a:lnTo>
                  <a:lnTo>
                    <a:pt x="44" y="371"/>
                  </a:lnTo>
                  <a:lnTo>
                    <a:pt x="57" y="363"/>
                  </a:lnTo>
                  <a:lnTo>
                    <a:pt x="74" y="353"/>
                  </a:lnTo>
                  <a:lnTo>
                    <a:pt x="94" y="344"/>
                  </a:lnTo>
                  <a:lnTo>
                    <a:pt x="113" y="334"/>
                  </a:lnTo>
                  <a:lnTo>
                    <a:pt x="136" y="326"/>
                  </a:lnTo>
                  <a:lnTo>
                    <a:pt x="162" y="316"/>
                  </a:lnTo>
                  <a:lnTo>
                    <a:pt x="218" y="298"/>
                  </a:lnTo>
                  <a:lnTo>
                    <a:pt x="283" y="280"/>
                  </a:lnTo>
                  <a:lnTo>
                    <a:pt x="283" y="2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Freeform 163">
                  <a:extLst>
                    <a:ext uri="{FF2B5EF4-FFF2-40B4-BE49-F238E27FC236}">
                      <a16:creationId xmlns:a16="http://schemas.microsoft.com/office/drawing/2014/main" id="{71A32E56-8371-E071-DB4D-598A94A6CB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A9AC">
                        <a:shade val="30000"/>
                        <a:satMod val="115000"/>
                      </a:srgbClr>
                    </a:gs>
                    <a:gs pos="50000">
                      <a:srgbClr val="A7A9AC">
                        <a:shade val="67500"/>
                        <a:satMod val="115000"/>
                      </a:srgbClr>
                    </a:gs>
                    <a:gs pos="100000">
                      <a:srgbClr val="A7A9A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6" name="Freeform 163">
                  <a:extLst>
                    <a:ext uri="{FF2B5EF4-FFF2-40B4-BE49-F238E27FC236}">
                      <a16:creationId xmlns:a16="http://schemas.microsoft.com/office/drawing/2014/main" id="{71A32E56-8371-E071-DB4D-598A94A6CB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r="-228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Freeform 164">
              <a:extLst>
                <a:ext uri="{FF2B5EF4-FFF2-40B4-BE49-F238E27FC236}">
                  <a16:creationId xmlns:a16="http://schemas.microsoft.com/office/drawing/2014/main" id="{E4E3304C-494F-7C27-05FF-C953C7A1BD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5">
              <a:extLst>
                <a:ext uri="{FF2B5EF4-FFF2-40B4-BE49-F238E27FC236}">
                  <a16:creationId xmlns:a16="http://schemas.microsoft.com/office/drawing/2014/main" id="{06C551A8-FB00-C5B4-932E-1688896A6E9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6">
              <a:extLst>
                <a:ext uri="{FF2B5EF4-FFF2-40B4-BE49-F238E27FC236}">
                  <a16:creationId xmlns:a16="http://schemas.microsoft.com/office/drawing/2014/main" id="{48368C55-226F-A72B-1E4D-1965D83D41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  <a:gd name="T116" fmla="*/ 2934 w 5280"/>
                <a:gd name="T117" fmla="*/ 3985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  <a:lnTo>
                    <a:pt x="2934" y="3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E2D">
                    <a:shade val="30000"/>
                    <a:satMod val="115000"/>
                  </a:srgbClr>
                </a:gs>
                <a:gs pos="50000">
                  <a:srgbClr val="BE1E2D">
                    <a:shade val="67500"/>
                    <a:satMod val="115000"/>
                  </a:srgbClr>
                </a:gs>
                <a:gs pos="100000">
                  <a:srgbClr val="BE1E2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CF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167">
              <a:extLst>
                <a:ext uri="{FF2B5EF4-FFF2-40B4-BE49-F238E27FC236}">
                  <a16:creationId xmlns:a16="http://schemas.microsoft.com/office/drawing/2014/main" id="{37377A3A-EEEC-C9C1-E472-90957253329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437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262496" y="1458994"/>
            <a:ext cx="9613408" cy="4831273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Project C: ( Changeable Cash Inflow):</a:t>
            </a: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55969"/>
              </a:buClr>
              <a:buSzPts val="1100"/>
              <a:buFont typeface="Times New Roman" panose="02020603050405020304" pitchFamily="18" charset="0"/>
              <a:buChar char="►"/>
              <a:tabLst>
                <a:tab pos="849630" algn="l"/>
                <a:tab pos="11404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 accepted all three projects by using NPV method. The best we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849630" algn="l"/>
                <a:tab pos="1140460" algn="l"/>
              </a:tabLs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choose is project B because it has the highest NPV.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158248" y="293292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10164417" y="253439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10164417" y="3485087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10164418" y="431117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10164417" y="5201054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UNIT 3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" name="Rectangle 6">
            <a:extLst>
              <a:ext uri="{FF2B5EF4-FFF2-40B4-BE49-F238E27FC236}">
                <a16:creationId xmlns:a16="http://schemas.microsoft.com/office/drawing/2014/main" id="{15C1FAF2-D4AB-DC4F-B96C-8DA9DFBE32AD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A93275-F645-FFD9-83DA-2DDD6B92B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5248772"/>
                  </p:ext>
                </p:extLst>
              </p:nvPr>
            </p:nvGraphicFramePr>
            <p:xfrm>
              <a:off x="503940" y="2367568"/>
              <a:ext cx="6973246" cy="2574942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801768">
                      <a:extLst>
                        <a:ext uri="{9D8B030D-6E8A-4147-A177-3AD203B41FA5}">
                          <a16:colId xmlns:a16="http://schemas.microsoft.com/office/drawing/2014/main" val="812991823"/>
                        </a:ext>
                      </a:extLst>
                    </a:gridCol>
                    <a:gridCol w="1543791">
                      <a:extLst>
                        <a:ext uri="{9D8B030D-6E8A-4147-A177-3AD203B41FA5}">
                          <a16:colId xmlns:a16="http://schemas.microsoft.com/office/drawing/2014/main" val="2447665355"/>
                        </a:ext>
                      </a:extLst>
                    </a:gridCol>
                    <a:gridCol w="2684855">
                      <a:extLst>
                        <a:ext uri="{9D8B030D-6E8A-4147-A177-3AD203B41FA5}">
                          <a16:colId xmlns:a16="http://schemas.microsoft.com/office/drawing/2014/main" val="1294690031"/>
                        </a:ext>
                      </a:extLst>
                    </a:gridCol>
                    <a:gridCol w="1942832">
                      <a:extLst>
                        <a:ext uri="{9D8B030D-6E8A-4147-A177-3AD203B41FA5}">
                          <a16:colId xmlns:a16="http://schemas.microsoft.com/office/drawing/2014/main" val="3636991835"/>
                        </a:ext>
                      </a:extLst>
                    </a:gridCol>
                  </a:tblGrid>
                  <a:tr h="527526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Year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(CF)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×(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u="sng">
                              <a:effectLst/>
                            </a:rPr>
                            <a:t>PV of Cash flow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5185266"/>
                      </a:ext>
                    </a:extLst>
                  </a:tr>
                  <a:tr h="29199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-10000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= 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-10,000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447457"/>
                      </a:ext>
                    </a:extLst>
                  </a:tr>
                  <a:tr h="281502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5,500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= 0.9434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 dirty="0">
                              <a:effectLst/>
                            </a:rPr>
                            <a:t>5</a:t>
                          </a:r>
                          <a:r>
                            <a:rPr lang="en-US" sz="1800" dirty="0">
                              <a:effectLst/>
                            </a:rPr>
                            <a:t>,</a:t>
                          </a:r>
                          <a:r>
                            <a:rPr lang="ar-SA" sz="1800" dirty="0">
                              <a:effectLst/>
                            </a:rPr>
                            <a:t>188.7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17793488"/>
                      </a:ext>
                    </a:extLst>
                  </a:tr>
                  <a:tr h="29199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4,500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= 0.8900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4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005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7558981"/>
                      </a:ext>
                    </a:extLst>
                  </a:tr>
                  <a:tr h="281502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= 0.8396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3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358.4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597988"/>
                      </a:ext>
                    </a:extLst>
                  </a:tr>
                  <a:tr h="281502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3,000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= 0.7921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2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376.3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9131298"/>
                      </a:ext>
                    </a:extLst>
                  </a:tr>
                  <a:tr h="29199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2,000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×(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%)</m:t>
                                  </m:r>
                                </m:e>
                                <m:sup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 = 0.7473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1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494.6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92505142"/>
                      </a:ext>
                    </a:extLst>
                  </a:tr>
                  <a:tr h="271595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Net Present Value (NPV)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 dirty="0">
                              <a:effectLst/>
                            </a:rPr>
                            <a:t>6</a:t>
                          </a:r>
                          <a:r>
                            <a:rPr lang="en-US" sz="1800" dirty="0">
                              <a:effectLst/>
                            </a:rPr>
                            <a:t>,</a:t>
                          </a:r>
                          <a:r>
                            <a:rPr lang="ar-SA" sz="1800" dirty="0">
                              <a:effectLst/>
                            </a:rPr>
                            <a:t>423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009933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4DA93275-F645-FFD9-83DA-2DDD6B92B1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5248772"/>
                  </p:ext>
                </p:extLst>
              </p:nvPr>
            </p:nvGraphicFramePr>
            <p:xfrm>
              <a:off x="503940" y="2367568"/>
              <a:ext cx="6973246" cy="2574942"/>
            </p:xfrm>
            <a:graphic>
              <a:graphicData uri="http://schemas.openxmlformats.org/drawingml/2006/table">
                <a:tbl>
                  <a:tblPr firstRow="1" firstCol="1" bandRow="1">
                    <a:tableStyleId>{616DA210-FB5B-4158-B5E0-FEB733F419BA}</a:tableStyleId>
                  </a:tblPr>
                  <a:tblGrid>
                    <a:gridCol w="801768">
                      <a:extLst>
                        <a:ext uri="{9D8B030D-6E8A-4147-A177-3AD203B41FA5}">
                          <a16:colId xmlns:a16="http://schemas.microsoft.com/office/drawing/2014/main" val="812991823"/>
                        </a:ext>
                      </a:extLst>
                    </a:gridCol>
                    <a:gridCol w="1543791">
                      <a:extLst>
                        <a:ext uri="{9D8B030D-6E8A-4147-A177-3AD203B41FA5}">
                          <a16:colId xmlns:a16="http://schemas.microsoft.com/office/drawing/2014/main" val="2447665355"/>
                        </a:ext>
                      </a:extLst>
                    </a:gridCol>
                    <a:gridCol w="2684855">
                      <a:extLst>
                        <a:ext uri="{9D8B030D-6E8A-4147-A177-3AD203B41FA5}">
                          <a16:colId xmlns:a16="http://schemas.microsoft.com/office/drawing/2014/main" val="1294690031"/>
                        </a:ext>
                      </a:extLst>
                    </a:gridCol>
                    <a:gridCol w="1942832">
                      <a:extLst>
                        <a:ext uri="{9D8B030D-6E8A-4147-A177-3AD203B41FA5}">
                          <a16:colId xmlns:a16="http://schemas.microsoft.com/office/drawing/2014/main" val="3636991835"/>
                        </a:ext>
                      </a:extLst>
                    </a:gridCol>
                  </a:tblGrid>
                  <a:tr h="573977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Year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Cash Flow</a:t>
                          </a:r>
                        </a:p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(CF)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12766" r="-73016" b="-374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u="sng">
                              <a:effectLst/>
                            </a:rPr>
                            <a:t>PV of Cash flow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445185266"/>
                      </a:ext>
                    </a:extLst>
                  </a:tr>
                  <a:tr h="29199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-10000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220833" r="-73016" b="-6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-10,000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6447457"/>
                      </a:ext>
                    </a:extLst>
                  </a:tr>
                  <a:tr h="281502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5,500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327660" r="-73016" b="-5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 dirty="0">
                              <a:effectLst/>
                            </a:rPr>
                            <a:t>5</a:t>
                          </a:r>
                          <a:r>
                            <a:rPr lang="en-US" sz="1800" dirty="0">
                              <a:effectLst/>
                            </a:rPr>
                            <a:t>,</a:t>
                          </a:r>
                          <a:r>
                            <a:rPr lang="ar-SA" sz="1800" dirty="0">
                              <a:effectLst/>
                            </a:rPr>
                            <a:t>188.7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217793488"/>
                      </a:ext>
                    </a:extLst>
                  </a:tr>
                  <a:tr h="29199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4,500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427660" r="-73016" b="-4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4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005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107558981"/>
                      </a:ext>
                    </a:extLst>
                  </a:tr>
                  <a:tr h="281502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527660" r="-73016" b="-3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3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358.4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6597988"/>
                      </a:ext>
                    </a:extLst>
                  </a:tr>
                  <a:tr h="281502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4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3,000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641304" r="-73016" b="-25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2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376.3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749131298"/>
                      </a:ext>
                    </a:extLst>
                  </a:tr>
                  <a:tr h="291993"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838200" algn="l"/>
                            </a:tabLst>
                          </a:pPr>
                          <a:r>
                            <a:rPr lang="en-US" sz="1800">
                              <a:effectLst/>
                            </a:rPr>
                            <a:t>2,000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5"/>
                          <a:stretch>
                            <a:fillRect l="-87528" t="-710417" r="-73016" b="-14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>
                              <a:effectLst/>
                            </a:rPr>
                            <a:t>1</a:t>
                          </a:r>
                          <a:r>
                            <a:rPr lang="en-US" sz="1800">
                              <a:effectLst/>
                            </a:rPr>
                            <a:t>,</a:t>
                          </a:r>
                          <a:r>
                            <a:rPr lang="ar-SA" sz="1800">
                              <a:effectLst/>
                            </a:rPr>
                            <a:t>494.6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92505142"/>
                      </a:ext>
                    </a:extLst>
                  </a:tr>
                  <a:tr h="280480">
                    <a:tc gridSpan="3"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en-US" sz="1800" dirty="0">
                              <a:effectLst/>
                            </a:rPr>
                            <a:t>Net Present Value (NPV)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 rtl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tabLst>
                              <a:tab pos="1571625" algn="l"/>
                            </a:tabLst>
                          </a:pPr>
                          <a:r>
                            <a:rPr lang="ar-SA" sz="1800" dirty="0">
                              <a:effectLst/>
                            </a:rPr>
                            <a:t>6</a:t>
                          </a:r>
                          <a:r>
                            <a:rPr lang="en-US" sz="1800" dirty="0">
                              <a:effectLst/>
                            </a:rPr>
                            <a:t>,</a:t>
                          </a:r>
                          <a:r>
                            <a:rPr lang="ar-SA" sz="1800" dirty="0">
                              <a:effectLst/>
                            </a:rPr>
                            <a:t>423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70099339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" name="Groupe 1253">
            <a:extLst>
              <a:ext uri="{FF2B5EF4-FFF2-40B4-BE49-F238E27FC236}">
                <a16:creationId xmlns:a16="http://schemas.microsoft.com/office/drawing/2014/main" id="{CB1FDA8A-46E7-E6D9-705C-84F34282BBBE}"/>
              </a:ext>
            </a:extLst>
          </p:cNvPr>
          <p:cNvGrpSpPr/>
          <p:nvPr/>
        </p:nvGrpSpPr>
        <p:grpSpPr>
          <a:xfrm>
            <a:off x="7586968" y="3286000"/>
            <a:ext cx="1450792" cy="1451745"/>
            <a:chOff x="-85752" y="0"/>
            <a:chExt cx="1450792" cy="1451745"/>
          </a:xfrm>
        </p:grpSpPr>
        <p:cxnSp>
          <p:nvCxnSpPr>
            <p:cNvPr id="26" name="Line 187">
              <a:extLst>
                <a:ext uri="{FF2B5EF4-FFF2-40B4-BE49-F238E27FC236}">
                  <a16:creationId xmlns:a16="http://schemas.microsoft.com/office/drawing/2014/main" id="{45408C00-15CC-2D22-1ED6-84A61D7B04C1}"/>
                </a:ext>
              </a:extLst>
            </p:cNvPr>
            <p:cNvCxnSpPr/>
            <p:nvPr/>
          </p:nvCxnSpPr>
          <p:spPr bwMode="auto">
            <a:xfrm flipH="1">
              <a:off x="1321854" y="91874"/>
              <a:ext cx="0" cy="0"/>
            </a:xfrm>
            <a:prstGeom prst="line">
              <a:avLst/>
            </a:prstGeom>
            <a:noFill/>
            <a:ln w="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Freeform 157">
              <a:extLst>
                <a:ext uri="{FF2B5EF4-FFF2-40B4-BE49-F238E27FC236}">
                  <a16:creationId xmlns:a16="http://schemas.microsoft.com/office/drawing/2014/main" id="{2518EA29-15A9-4FC9-18A6-D08FFE2A4B8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795"/>
              <a:ext cx="721334" cy="683721"/>
            </a:xfrm>
            <a:custGeom>
              <a:avLst/>
              <a:gdLst>
                <a:gd name="T0" fmla="*/ 287 w 5278"/>
                <a:gd name="T1" fmla="*/ 3 h 3975"/>
                <a:gd name="T2" fmla="*/ 1167 w 5278"/>
                <a:gd name="T3" fmla="*/ 1 h 3975"/>
                <a:gd name="T4" fmla="*/ 2052 w 5278"/>
                <a:gd name="T5" fmla="*/ 18 h 3975"/>
                <a:gd name="T6" fmla="*/ 2512 w 5278"/>
                <a:gd name="T7" fmla="*/ 34 h 3975"/>
                <a:gd name="T8" fmla="*/ 2986 w 5278"/>
                <a:gd name="T9" fmla="*/ 55 h 3975"/>
                <a:gd name="T10" fmla="*/ 3422 w 5278"/>
                <a:gd name="T11" fmla="*/ 83 h 3975"/>
                <a:gd name="T12" fmla="*/ 3817 w 5278"/>
                <a:gd name="T13" fmla="*/ 114 h 3975"/>
                <a:gd name="T14" fmla="*/ 4168 w 5278"/>
                <a:gd name="T15" fmla="*/ 149 h 3975"/>
                <a:gd name="T16" fmla="*/ 4477 w 5278"/>
                <a:gd name="T17" fmla="*/ 187 h 3975"/>
                <a:gd name="T18" fmla="*/ 4737 w 5278"/>
                <a:gd name="T19" fmla="*/ 228 h 3975"/>
                <a:gd name="T20" fmla="*/ 4949 w 5278"/>
                <a:gd name="T21" fmla="*/ 272 h 3975"/>
                <a:gd name="T22" fmla="*/ 5111 w 5278"/>
                <a:gd name="T23" fmla="*/ 318 h 3975"/>
                <a:gd name="T24" fmla="*/ 5219 w 5278"/>
                <a:gd name="T25" fmla="*/ 365 h 3975"/>
                <a:gd name="T26" fmla="*/ 5252 w 5278"/>
                <a:gd name="T27" fmla="*/ 389 h 3975"/>
                <a:gd name="T28" fmla="*/ 5272 w 5278"/>
                <a:gd name="T29" fmla="*/ 415 h 3975"/>
                <a:gd name="T30" fmla="*/ 5278 w 5278"/>
                <a:gd name="T31" fmla="*/ 430 h 3975"/>
                <a:gd name="T32" fmla="*/ 5264 w 5278"/>
                <a:gd name="T33" fmla="*/ 458 h 3975"/>
                <a:gd name="T34" fmla="*/ 5234 w 5278"/>
                <a:gd name="T35" fmla="*/ 485 h 3975"/>
                <a:gd name="T36" fmla="*/ 5184 w 5278"/>
                <a:gd name="T37" fmla="*/ 514 h 3975"/>
                <a:gd name="T38" fmla="*/ 5116 w 5278"/>
                <a:gd name="T39" fmla="*/ 541 h 3975"/>
                <a:gd name="T40" fmla="*/ 4993 w 5278"/>
                <a:gd name="T41" fmla="*/ 577 h 3975"/>
                <a:gd name="T42" fmla="*/ 4810 w 5278"/>
                <a:gd name="T43" fmla="*/ 619 h 3975"/>
                <a:gd name="T44" fmla="*/ 4591 w 5278"/>
                <a:gd name="T45" fmla="*/ 658 h 3975"/>
                <a:gd name="T46" fmla="*/ 4335 w 5278"/>
                <a:gd name="T47" fmla="*/ 694 h 3975"/>
                <a:gd name="T48" fmla="*/ 3841 w 5278"/>
                <a:gd name="T49" fmla="*/ 746 h 3975"/>
                <a:gd name="T50" fmla="*/ 3151 w 5278"/>
                <a:gd name="T51" fmla="*/ 797 h 3975"/>
                <a:gd name="T52" fmla="*/ 2378 w 5278"/>
                <a:gd name="T53" fmla="*/ 835 h 3975"/>
                <a:gd name="T54" fmla="*/ 1542 w 5278"/>
                <a:gd name="T55" fmla="*/ 858 h 3975"/>
                <a:gd name="T56" fmla="*/ 1541 w 5278"/>
                <a:gd name="T57" fmla="*/ 1010 h 3975"/>
                <a:gd name="T58" fmla="*/ 1527 w 5278"/>
                <a:gd name="T59" fmla="*/ 1453 h 3975"/>
                <a:gd name="T60" fmla="*/ 1501 w 5278"/>
                <a:gd name="T61" fmla="*/ 1873 h 3975"/>
                <a:gd name="T62" fmla="*/ 1465 w 5278"/>
                <a:gd name="T63" fmla="*/ 2268 h 3975"/>
                <a:gd name="T64" fmla="*/ 1420 w 5278"/>
                <a:gd name="T65" fmla="*/ 2633 h 3975"/>
                <a:gd name="T66" fmla="*/ 1364 w 5278"/>
                <a:gd name="T67" fmla="*/ 2962 h 3975"/>
                <a:gd name="T68" fmla="*/ 1298 w 5278"/>
                <a:gd name="T69" fmla="*/ 3253 h 3975"/>
                <a:gd name="T70" fmla="*/ 1227 w 5278"/>
                <a:gd name="T71" fmla="*/ 3502 h 3975"/>
                <a:gd name="T72" fmla="*/ 1147 w 5278"/>
                <a:gd name="T73" fmla="*/ 3704 h 3975"/>
                <a:gd name="T74" fmla="*/ 1078 w 5278"/>
                <a:gd name="T75" fmla="*/ 3835 h 3975"/>
                <a:gd name="T76" fmla="*/ 1032 w 5278"/>
                <a:gd name="T77" fmla="*/ 3896 h 3975"/>
                <a:gd name="T78" fmla="*/ 987 w 5278"/>
                <a:gd name="T79" fmla="*/ 3943 h 3975"/>
                <a:gd name="T80" fmla="*/ 940 w 5278"/>
                <a:gd name="T81" fmla="*/ 3975 h 3975"/>
                <a:gd name="T82" fmla="*/ 773 w 5278"/>
                <a:gd name="T83" fmla="*/ 3973 h 3975"/>
                <a:gd name="T84" fmla="*/ 740 w 5278"/>
                <a:gd name="T85" fmla="*/ 3950 h 3975"/>
                <a:gd name="T86" fmla="*/ 692 w 5278"/>
                <a:gd name="T87" fmla="*/ 3906 h 3975"/>
                <a:gd name="T88" fmla="*/ 643 w 5278"/>
                <a:gd name="T89" fmla="*/ 3846 h 3975"/>
                <a:gd name="T90" fmla="*/ 580 w 5278"/>
                <a:gd name="T91" fmla="*/ 3746 h 3975"/>
                <a:gd name="T92" fmla="*/ 489 w 5278"/>
                <a:gd name="T93" fmla="*/ 3555 h 3975"/>
                <a:gd name="T94" fmla="*/ 404 w 5278"/>
                <a:gd name="T95" fmla="*/ 3315 h 3975"/>
                <a:gd name="T96" fmla="*/ 325 w 5278"/>
                <a:gd name="T97" fmla="*/ 3035 h 3975"/>
                <a:gd name="T98" fmla="*/ 253 w 5278"/>
                <a:gd name="T99" fmla="*/ 2715 h 3975"/>
                <a:gd name="T100" fmla="*/ 187 w 5278"/>
                <a:gd name="T101" fmla="*/ 2363 h 3975"/>
                <a:gd name="T102" fmla="*/ 130 w 5278"/>
                <a:gd name="T103" fmla="*/ 1982 h 3975"/>
                <a:gd name="T104" fmla="*/ 83 w 5278"/>
                <a:gd name="T105" fmla="*/ 1577 h 3975"/>
                <a:gd name="T106" fmla="*/ 45 w 5278"/>
                <a:gd name="T107" fmla="*/ 1151 h 3975"/>
                <a:gd name="T108" fmla="*/ 27 w 5278"/>
                <a:gd name="T109" fmla="*/ 859 h 3975"/>
                <a:gd name="T110" fmla="*/ 16 w 5278"/>
                <a:gd name="T111" fmla="*/ 648 h 3975"/>
                <a:gd name="T112" fmla="*/ 0 w 5278"/>
                <a:gd name="T113" fmla="*/ 7 h 3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78" h="3975">
                  <a:moveTo>
                    <a:pt x="0" y="7"/>
                  </a:moveTo>
                  <a:lnTo>
                    <a:pt x="0" y="7"/>
                  </a:lnTo>
                  <a:lnTo>
                    <a:pt x="287" y="3"/>
                  </a:lnTo>
                  <a:lnTo>
                    <a:pt x="578" y="0"/>
                  </a:lnTo>
                  <a:lnTo>
                    <a:pt x="872" y="0"/>
                  </a:lnTo>
                  <a:lnTo>
                    <a:pt x="1167" y="1"/>
                  </a:lnTo>
                  <a:lnTo>
                    <a:pt x="1463" y="5"/>
                  </a:lnTo>
                  <a:lnTo>
                    <a:pt x="1759" y="10"/>
                  </a:lnTo>
                  <a:lnTo>
                    <a:pt x="2052" y="18"/>
                  </a:lnTo>
                  <a:lnTo>
                    <a:pt x="2346" y="27"/>
                  </a:lnTo>
                  <a:lnTo>
                    <a:pt x="2346" y="27"/>
                  </a:lnTo>
                  <a:lnTo>
                    <a:pt x="2512" y="34"/>
                  </a:lnTo>
                  <a:lnTo>
                    <a:pt x="2674" y="40"/>
                  </a:lnTo>
                  <a:lnTo>
                    <a:pt x="2832" y="48"/>
                  </a:lnTo>
                  <a:lnTo>
                    <a:pt x="2986" y="55"/>
                  </a:lnTo>
                  <a:lnTo>
                    <a:pt x="3136" y="64"/>
                  </a:lnTo>
                  <a:lnTo>
                    <a:pt x="3281" y="73"/>
                  </a:lnTo>
                  <a:lnTo>
                    <a:pt x="3422" y="83"/>
                  </a:lnTo>
                  <a:lnTo>
                    <a:pt x="3558" y="92"/>
                  </a:lnTo>
                  <a:lnTo>
                    <a:pt x="3690" y="103"/>
                  </a:lnTo>
                  <a:lnTo>
                    <a:pt x="3817" y="114"/>
                  </a:lnTo>
                  <a:lnTo>
                    <a:pt x="3938" y="125"/>
                  </a:lnTo>
                  <a:lnTo>
                    <a:pt x="4056" y="137"/>
                  </a:lnTo>
                  <a:lnTo>
                    <a:pt x="4168" y="149"/>
                  </a:lnTo>
                  <a:lnTo>
                    <a:pt x="4276" y="161"/>
                  </a:lnTo>
                  <a:lnTo>
                    <a:pt x="4379" y="174"/>
                  </a:lnTo>
                  <a:lnTo>
                    <a:pt x="4477" y="187"/>
                  </a:lnTo>
                  <a:lnTo>
                    <a:pt x="4569" y="200"/>
                  </a:lnTo>
                  <a:lnTo>
                    <a:pt x="4656" y="215"/>
                  </a:lnTo>
                  <a:lnTo>
                    <a:pt x="4737" y="228"/>
                  </a:lnTo>
                  <a:lnTo>
                    <a:pt x="4813" y="242"/>
                  </a:lnTo>
                  <a:lnTo>
                    <a:pt x="4884" y="258"/>
                  </a:lnTo>
                  <a:lnTo>
                    <a:pt x="4949" y="272"/>
                  </a:lnTo>
                  <a:lnTo>
                    <a:pt x="5008" y="288"/>
                  </a:lnTo>
                  <a:lnTo>
                    <a:pt x="5063" y="302"/>
                  </a:lnTo>
                  <a:lnTo>
                    <a:pt x="5111" y="318"/>
                  </a:lnTo>
                  <a:lnTo>
                    <a:pt x="5152" y="333"/>
                  </a:lnTo>
                  <a:lnTo>
                    <a:pt x="5189" y="350"/>
                  </a:lnTo>
                  <a:lnTo>
                    <a:pt x="5219" y="365"/>
                  </a:lnTo>
                  <a:lnTo>
                    <a:pt x="5232" y="374"/>
                  </a:lnTo>
                  <a:lnTo>
                    <a:pt x="5243" y="381"/>
                  </a:lnTo>
                  <a:lnTo>
                    <a:pt x="5252" y="389"/>
                  </a:lnTo>
                  <a:lnTo>
                    <a:pt x="5261" y="398"/>
                  </a:lnTo>
                  <a:lnTo>
                    <a:pt x="5267" y="406"/>
                  </a:lnTo>
                  <a:lnTo>
                    <a:pt x="5272" y="415"/>
                  </a:lnTo>
                  <a:lnTo>
                    <a:pt x="5276" y="422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5" y="440"/>
                  </a:lnTo>
                  <a:lnTo>
                    <a:pt x="5272" y="449"/>
                  </a:lnTo>
                  <a:lnTo>
                    <a:pt x="5264" y="458"/>
                  </a:lnTo>
                  <a:lnTo>
                    <a:pt x="5257" y="467"/>
                  </a:lnTo>
                  <a:lnTo>
                    <a:pt x="5246" y="477"/>
                  </a:lnTo>
                  <a:lnTo>
                    <a:pt x="5234" y="485"/>
                  </a:lnTo>
                  <a:lnTo>
                    <a:pt x="5219" y="495"/>
                  </a:lnTo>
                  <a:lnTo>
                    <a:pt x="5202" y="504"/>
                  </a:lnTo>
                  <a:lnTo>
                    <a:pt x="5184" y="514"/>
                  </a:lnTo>
                  <a:lnTo>
                    <a:pt x="5163" y="522"/>
                  </a:lnTo>
                  <a:lnTo>
                    <a:pt x="5140" y="532"/>
                  </a:lnTo>
                  <a:lnTo>
                    <a:pt x="5116" y="541"/>
                  </a:lnTo>
                  <a:lnTo>
                    <a:pt x="5058" y="559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4937" y="592"/>
                  </a:lnTo>
                  <a:lnTo>
                    <a:pt x="4875" y="605"/>
                  </a:lnTo>
                  <a:lnTo>
                    <a:pt x="4810" y="619"/>
                  </a:lnTo>
                  <a:lnTo>
                    <a:pt x="4742" y="633"/>
                  </a:lnTo>
                  <a:lnTo>
                    <a:pt x="4668" y="644"/>
                  </a:lnTo>
                  <a:lnTo>
                    <a:pt x="4591" y="658"/>
                  </a:lnTo>
                  <a:lnTo>
                    <a:pt x="4509" y="670"/>
                  </a:lnTo>
                  <a:lnTo>
                    <a:pt x="4424" y="682"/>
                  </a:lnTo>
                  <a:lnTo>
                    <a:pt x="4335" y="694"/>
                  </a:lnTo>
                  <a:lnTo>
                    <a:pt x="4243" y="704"/>
                  </a:lnTo>
                  <a:lnTo>
                    <a:pt x="4049" y="726"/>
                  </a:lnTo>
                  <a:lnTo>
                    <a:pt x="3841" y="746"/>
                  </a:lnTo>
                  <a:lnTo>
                    <a:pt x="3622" y="764"/>
                  </a:lnTo>
                  <a:lnTo>
                    <a:pt x="3392" y="781"/>
                  </a:lnTo>
                  <a:lnTo>
                    <a:pt x="3151" y="797"/>
                  </a:lnTo>
                  <a:lnTo>
                    <a:pt x="2901" y="811"/>
                  </a:lnTo>
                  <a:lnTo>
                    <a:pt x="2643" y="824"/>
                  </a:lnTo>
                  <a:lnTo>
                    <a:pt x="2378" y="835"/>
                  </a:lnTo>
                  <a:lnTo>
                    <a:pt x="2105" y="844"/>
                  </a:lnTo>
                  <a:lnTo>
                    <a:pt x="1827" y="852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2" y="858"/>
                  </a:lnTo>
                  <a:lnTo>
                    <a:pt x="1541" y="1010"/>
                  </a:lnTo>
                  <a:lnTo>
                    <a:pt x="1538" y="1159"/>
                  </a:lnTo>
                  <a:lnTo>
                    <a:pt x="1533" y="1308"/>
                  </a:lnTo>
                  <a:lnTo>
                    <a:pt x="1527" y="1453"/>
                  </a:lnTo>
                  <a:lnTo>
                    <a:pt x="1519" y="1595"/>
                  </a:lnTo>
                  <a:lnTo>
                    <a:pt x="1512" y="1737"/>
                  </a:lnTo>
                  <a:lnTo>
                    <a:pt x="1501" y="1873"/>
                  </a:lnTo>
                  <a:lnTo>
                    <a:pt x="1491" y="2009"/>
                  </a:lnTo>
                  <a:lnTo>
                    <a:pt x="1479" y="2140"/>
                  </a:lnTo>
                  <a:lnTo>
                    <a:pt x="1465" y="2268"/>
                  </a:lnTo>
                  <a:lnTo>
                    <a:pt x="1451" y="2393"/>
                  </a:lnTo>
                  <a:lnTo>
                    <a:pt x="1436" y="2514"/>
                  </a:lnTo>
                  <a:lnTo>
                    <a:pt x="1420" y="2633"/>
                  </a:lnTo>
                  <a:lnTo>
                    <a:pt x="1401" y="2746"/>
                  </a:lnTo>
                  <a:lnTo>
                    <a:pt x="1383" y="2856"/>
                  </a:lnTo>
                  <a:lnTo>
                    <a:pt x="1364" y="2962"/>
                  </a:lnTo>
                  <a:lnTo>
                    <a:pt x="1342" y="3064"/>
                  </a:lnTo>
                  <a:lnTo>
                    <a:pt x="1321" y="3161"/>
                  </a:lnTo>
                  <a:lnTo>
                    <a:pt x="1298" y="3253"/>
                  </a:lnTo>
                  <a:lnTo>
                    <a:pt x="1276" y="3342"/>
                  </a:lnTo>
                  <a:lnTo>
                    <a:pt x="1252" y="3424"/>
                  </a:lnTo>
                  <a:lnTo>
                    <a:pt x="1227" y="3502"/>
                  </a:lnTo>
                  <a:lnTo>
                    <a:pt x="1202" y="3575"/>
                  </a:lnTo>
                  <a:lnTo>
                    <a:pt x="1174" y="3642"/>
                  </a:lnTo>
                  <a:lnTo>
                    <a:pt x="1147" y="3704"/>
                  </a:lnTo>
                  <a:lnTo>
                    <a:pt x="1120" y="3762"/>
                  </a:lnTo>
                  <a:lnTo>
                    <a:pt x="1091" y="3812"/>
                  </a:lnTo>
                  <a:lnTo>
                    <a:pt x="1078" y="3835"/>
                  </a:lnTo>
                  <a:lnTo>
                    <a:pt x="1062" y="3858"/>
                  </a:lnTo>
                  <a:lnTo>
                    <a:pt x="1047" y="3877"/>
                  </a:lnTo>
                  <a:lnTo>
                    <a:pt x="1032" y="3896"/>
                  </a:lnTo>
                  <a:lnTo>
                    <a:pt x="1017" y="3913"/>
                  </a:lnTo>
                  <a:lnTo>
                    <a:pt x="1002" y="3928"/>
                  </a:lnTo>
                  <a:lnTo>
                    <a:pt x="987" y="3943"/>
                  </a:lnTo>
                  <a:lnTo>
                    <a:pt x="972" y="3955"/>
                  </a:lnTo>
                  <a:lnTo>
                    <a:pt x="955" y="3967"/>
                  </a:lnTo>
                  <a:lnTo>
                    <a:pt x="940" y="3975"/>
                  </a:lnTo>
                  <a:lnTo>
                    <a:pt x="940" y="3975"/>
                  </a:lnTo>
                  <a:lnTo>
                    <a:pt x="857" y="3974"/>
                  </a:lnTo>
                  <a:lnTo>
                    <a:pt x="773" y="3973"/>
                  </a:lnTo>
                  <a:lnTo>
                    <a:pt x="773" y="3973"/>
                  </a:lnTo>
                  <a:lnTo>
                    <a:pt x="757" y="3962"/>
                  </a:lnTo>
                  <a:lnTo>
                    <a:pt x="740" y="3950"/>
                  </a:lnTo>
                  <a:lnTo>
                    <a:pt x="723" y="3937"/>
                  </a:lnTo>
                  <a:lnTo>
                    <a:pt x="708" y="3922"/>
                  </a:lnTo>
                  <a:lnTo>
                    <a:pt x="692" y="3906"/>
                  </a:lnTo>
                  <a:lnTo>
                    <a:pt x="675" y="3888"/>
                  </a:lnTo>
                  <a:lnTo>
                    <a:pt x="658" y="3867"/>
                  </a:lnTo>
                  <a:lnTo>
                    <a:pt x="643" y="3846"/>
                  </a:lnTo>
                  <a:lnTo>
                    <a:pt x="626" y="3823"/>
                  </a:lnTo>
                  <a:lnTo>
                    <a:pt x="611" y="3799"/>
                  </a:lnTo>
                  <a:lnTo>
                    <a:pt x="580" y="3746"/>
                  </a:lnTo>
                  <a:lnTo>
                    <a:pt x="549" y="3688"/>
                  </a:lnTo>
                  <a:lnTo>
                    <a:pt x="519" y="3623"/>
                  </a:lnTo>
                  <a:lnTo>
                    <a:pt x="489" y="3555"/>
                  </a:lnTo>
                  <a:lnTo>
                    <a:pt x="460" y="3479"/>
                  </a:lnTo>
                  <a:lnTo>
                    <a:pt x="431" y="3400"/>
                  </a:lnTo>
                  <a:lnTo>
                    <a:pt x="404" y="3315"/>
                  </a:lnTo>
                  <a:lnTo>
                    <a:pt x="377" y="3227"/>
                  </a:lnTo>
                  <a:lnTo>
                    <a:pt x="351" y="3132"/>
                  </a:lnTo>
                  <a:lnTo>
                    <a:pt x="325" y="3035"/>
                  </a:lnTo>
                  <a:lnTo>
                    <a:pt x="300" y="2932"/>
                  </a:lnTo>
                  <a:lnTo>
                    <a:pt x="275" y="2825"/>
                  </a:lnTo>
                  <a:lnTo>
                    <a:pt x="253" y="2715"/>
                  </a:lnTo>
                  <a:lnTo>
                    <a:pt x="230" y="2601"/>
                  </a:lnTo>
                  <a:lnTo>
                    <a:pt x="209" y="2484"/>
                  </a:lnTo>
                  <a:lnTo>
                    <a:pt x="187" y="2363"/>
                  </a:lnTo>
                  <a:lnTo>
                    <a:pt x="168" y="2240"/>
                  </a:lnTo>
                  <a:lnTo>
                    <a:pt x="148" y="2113"/>
                  </a:lnTo>
                  <a:lnTo>
                    <a:pt x="130" y="1982"/>
                  </a:lnTo>
                  <a:lnTo>
                    <a:pt x="113" y="1849"/>
                  </a:lnTo>
                  <a:lnTo>
                    <a:pt x="98" y="1714"/>
                  </a:lnTo>
                  <a:lnTo>
                    <a:pt x="83" y="1577"/>
                  </a:lnTo>
                  <a:lnTo>
                    <a:pt x="69" y="1437"/>
                  </a:lnTo>
                  <a:lnTo>
                    <a:pt x="57" y="1295"/>
                  </a:lnTo>
                  <a:lnTo>
                    <a:pt x="45" y="1151"/>
                  </a:lnTo>
                  <a:lnTo>
                    <a:pt x="36" y="1006"/>
                  </a:lnTo>
                  <a:lnTo>
                    <a:pt x="27" y="859"/>
                  </a:lnTo>
                  <a:lnTo>
                    <a:pt x="27" y="859"/>
                  </a:lnTo>
                  <a:lnTo>
                    <a:pt x="26" y="859"/>
                  </a:lnTo>
                  <a:lnTo>
                    <a:pt x="26" y="859"/>
                  </a:lnTo>
                  <a:lnTo>
                    <a:pt x="16" y="648"/>
                  </a:lnTo>
                  <a:lnTo>
                    <a:pt x="7" y="436"/>
                  </a:lnTo>
                  <a:lnTo>
                    <a:pt x="3" y="223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8">
              <a:extLst>
                <a:ext uri="{FF2B5EF4-FFF2-40B4-BE49-F238E27FC236}">
                  <a16:creationId xmlns:a16="http://schemas.microsoft.com/office/drawing/2014/main" id="{8FBFE643-63A5-9E8B-339A-BFE5787422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73" y="632106"/>
              <a:ext cx="721334" cy="147619"/>
            </a:xfrm>
            <a:custGeom>
              <a:avLst/>
              <a:gdLst>
                <a:gd name="T0" fmla="*/ 1542 w 5278"/>
                <a:gd name="T1" fmla="*/ 856 h 856"/>
                <a:gd name="T2" fmla="*/ 2105 w 5278"/>
                <a:gd name="T3" fmla="*/ 843 h 856"/>
                <a:gd name="T4" fmla="*/ 2643 w 5278"/>
                <a:gd name="T5" fmla="*/ 823 h 856"/>
                <a:gd name="T6" fmla="*/ 3151 w 5278"/>
                <a:gd name="T7" fmla="*/ 796 h 856"/>
                <a:gd name="T8" fmla="*/ 3622 w 5278"/>
                <a:gd name="T9" fmla="*/ 764 h 856"/>
                <a:gd name="T10" fmla="*/ 4049 w 5278"/>
                <a:gd name="T11" fmla="*/ 724 h 856"/>
                <a:gd name="T12" fmla="*/ 4335 w 5278"/>
                <a:gd name="T13" fmla="*/ 692 h 856"/>
                <a:gd name="T14" fmla="*/ 4509 w 5278"/>
                <a:gd name="T15" fmla="*/ 669 h 856"/>
                <a:gd name="T16" fmla="*/ 4668 w 5278"/>
                <a:gd name="T17" fmla="*/ 644 h 856"/>
                <a:gd name="T18" fmla="*/ 4810 w 5278"/>
                <a:gd name="T19" fmla="*/ 618 h 856"/>
                <a:gd name="T20" fmla="*/ 4937 w 5278"/>
                <a:gd name="T21" fmla="*/ 591 h 856"/>
                <a:gd name="T22" fmla="*/ 4993 w 5278"/>
                <a:gd name="T23" fmla="*/ 577 h 856"/>
                <a:gd name="T24" fmla="*/ 5116 w 5278"/>
                <a:gd name="T25" fmla="*/ 540 h 856"/>
                <a:gd name="T26" fmla="*/ 5163 w 5278"/>
                <a:gd name="T27" fmla="*/ 522 h 856"/>
                <a:gd name="T28" fmla="*/ 5202 w 5278"/>
                <a:gd name="T29" fmla="*/ 503 h 856"/>
                <a:gd name="T30" fmla="*/ 5234 w 5278"/>
                <a:gd name="T31" fmla="*/ 485 h 856"/>
                <a:gd name="T32" fmla="*/ 5257 w 5278"/>
                <a:gd name="T33" fmla="*/ 467 h 856"/>
                <a:gd name="T34" fmla="*/ 5272 w 5278"/>
                <a:gd name="T35" fmla="*/ 448 h 856"/>
                <a:gd name="T36" fmla="*/ 5278 w 5278"/>
                <a:gd name="T37" fmla="*/ 430 h 856"/>
                <a:gd name="T38" fmla="*/ 5276 w 5278"/>
                <a:gd name="T39" fmla="*/ 421 h 856"/>
                <a:gd name="T40" fmla="*/ 5267 w 5278"/>
                <a:gd name="T41" fmla="*/ 405 h 856"/>
                <a:gd name="T42" fmla="*/ 5252 w 5278"/>
                <a:gd name="T43" fmla="*/ 389 h 856"/>
                <a:gd name="T44" fmla="*/ 5232 w 5278"/>
                <a:gd name="T45" fmla="*/ 372 h 856"/>
                <a:gd name="T46" fmla="*/ 5189 w 5278"/>
                <a:gd name="T47" fmla="*/ 348 h 856"/>
                <a:gd name="T48" fmla="*/ 5111 w 5278"/>
                <a:gd name="T49" fmla="*/ 317 h 856"/>
                <a:gd name="T50" fmla="*/ 5008 w 5278"/>
                <a:gd name="T51" fmla="*/ 286 h 856"/>
                <a:gd name="T52" fmla="*/ 4884 w 5278"/>
                <a:gd name="T53" fmla="*/ 256 h 856"/>
                <a:gd name="T54" fmla="*/ 4737 w 5278"/>
                <a:gd name="T55" fmla="*/ 227 h 856"/>
                <a:gd name="T56" fmla="*/ 4569 w 5278"/>
                <a:gd name="T57" fmla="*/ 200 h 856"/>
                <a:gd name="T58" fmla="*/ 4379 w 5278"/>
                <a:gd name="T59" fmla="*/ 173 h 856"/>
                <a:gd name="T60" fmla="*/ 4168 w 5278"/>
                <a:gd name="T61" fmla="*/ 148 h 856"/>
                <a:gd name="T62" fmla="*/ 3938 w 5278"/>
                <a:gd name="T63" fmla="*/ 124 h 856"/>
                <a:gd name="T64" fmla="*/ 3690 w 5278"/>
                <a:gd name="T65" fmla="*/ 102 h 856"/>
                <a:gd name="T66" fmla="*/ 3422 w 5278"/>
                <a:gd name="T67" fmla="*/ 81 h 856"/>
                <a:gd name="T68" fmla="*/ 3136 w 5278"/>
                <a:gd name="T69" fmla="*/ 63 h 856"/>
                <a:gd name="T70" fmla="*/ 2832 w 5278"/>
                <a:gd name="T71" fmla="*/ 46 h 856"/>
                <a:gd name="T72" fmla="*/ 2512 w 5278"/>
                <a:gd name="T73" fmla="*/ 32 h 856"/>
                <a:gd name="T74" fmla="*/ 2346 w 5278"/>
                <a:gd name="T75" fmla="*/ 26 h 856"/>
                <a:gd name="T76" fmla="*/ 1759 w 5278"/>
                <a:gd name="T77" fmla="*/ 9 h 856"/>
                <a:gd name="T78" fmla="*/ 1167 w 5278"/>
                <a:gd name="T79" fmla="*/ 1 h 856"/>
                <a:gd name="T80" fmla="*/ 578 w 5278"/>
                <a:gd name="T81" fmla="*/ 0 h 856"/>
                <a:gd name="T82" fmla="*/ 0 w 5278"/>
                <a:gd name="T83" fmla="*/ 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278" h="856">
                  <a:moveTo>
                    <a:pt x="1542" y="856"/>
                  </a:moveTo>
                  <a:lnTo>
                    <a:pt x="1542" y="856"/>
                  </a:lnTo>
                  <a:lnTo>
                    <a:pt x="1827" y="850"/>
                  </a:lnTo>
                  <a:lnTo>
                    <a:pt x="2105" y="843"/>
                  </a:lnTo>
                  <a:lnTo>
                    <a:pt x="2378" y="833"/>
                  </a:lnTo>
                  <a:lnTo>
                    <a:pt x="2643" y="823"/>
                  </a:lnTo>
                  <a:lnTo>
                    <a:pt x="2901" y="811"/>
                  </a:lnTo>
                  <a:lnTo>
                    <a:pt x="3151" y="796"/>
                  </a:lnTo>
                  <a:lnTo>
                    <a:pt x="3392" y="781"/>
                  </a:lnTo>
                  <a:lnTo>
                    <a:pt x="3622" y="764"/>
                  </a:lnTo>
                  <a:lnTo>
                    <a:pt x="3841" y="745"/>
                  </a:lnTo>
                  <a:lnTo>
                    <a:pt x="4049" y="724"/>
                  </a:lnTo>
                  <a:lnTo>
                    <a:pt x="4243" y="703"/>
                  </a:lnTo>
                  <a:lnTo>
                    <a:pt x="4335" y="692"/>
                  </a:lnTo>
                  <a:lnTo>
                    <a:pt x="4424" y="680"/>
                  </a:lnTo>
                  <a:lnTo>
                    <a:pt x="4509" y="669"/>
                  </a:lnTo>
                  <a:lnTo>
                    <a:pt x="4591" y="656"/>
                  </a:lnTo>
                  <a:lnTo>
                    <a:pt x="4668" y="644"/>
                  </a:lnTo>
                  <a:lnTo>
                    <a:pt x="4742" y="631"/>
                  </a:lnTo>
                  <a:lnTo>
                    <a:pt x="4810" y="618"/>
                  </a:lnTo>
                  <a:lnTo>
                    <a:pt x="4875" y="605"/>
                  </a:lnTo>
                  <a:lnTo>
                    <a:pt x="4937" y="591"/>
                  </a:lnTo>
                  <a:lnTo>
                    <a:pt x="4993" y="577"/>
                  </a:lnTo>
                  <a:lnTo>
                    <a:pt x="4993" y="577"/>
                  </a:lnTo>
                  <a:lnTo>
                    <a:pt x="5058" y="559"/>
                  </a:lnTo>
                  <a:lnTo>
                    <a:pt x="5116" y="540"/>
                  </a:lnTo>
                  <a:lnTo>
                    <a:pt x="5140" y="532"/>
                  </a:lnTo>
                  <a:lnTo>
                    <a:pt x="5163" y="522"/>
                  </a:lnTo>
                  <a:lnTo>
                    <a:pt x="5184" y="512"/>
                  </a:lnTo>
                  <a:lnTo>
                    <a:pt x="5202" y="503"/>
                  </a:lnTo>
                  <a:lnTo>
                    <a:pt x="5219" y="494"/>
                  </a:lnTo>
                  <a:lnTo>
                    <a:pt x="5234" y="485"/>
                  </a:lnTo>
                  <a:lnTo>
                    <a:pt x="5246" y="475"/>
                  </a:lnTo>
                  <a:lnTo>
                    <a:pt x="5257" y="467"/>
                  </a:lnTo>
                  <a:lnTo>
                    <a:pt x="5264" y="457"/>
                  </a:lnTo>
                  <a:lnTo>
                    <a:pt x="5272" y="448"/>
                  </a:lnTo>
                  <a:lnTo>
                    <a:pt x="5275" y="439"/>
                  </a:lnTo>
                  <a:lnTo>
                    <a:pt x="5278" y="430"/>
                  </a:lnTo>
                  <a:lnTo>
                    <a:pt x="5278" y="430"/>
                  </a:lnTo>
                  <a:lnTo>
                    <a:pt x="5276" y="421"/>
                  </a:lnTo>
                  <a:lnTo>
                    <a:pt x="5272" y="413"/>
                  </a:lnTo>
                  <a:lnTo>
                    <a:pt x="5267" y="405"/>
                  </a:lnTo>
                  <a:lnTo>
                    <a:pt x="5261" y="397"/>
                  </a:lnTo>
                  <a:lnTo>
                    <a:pt x="5252" y="389"/>
                  </a:lnTo>
                  <a:lnTo>
                    <a:pt x="5243" y="381"/>
                  </a:lnTo>
                  <a:lnTo>
                    <a:pt x="5232" y="372"/>
                  </a:lnTo>
                  <a:lnTo>
                    <a:pt x="5219" y="364"/>
                  </a:lnTo>
                  <a:lnTo>
                    <a:pt x="5189" y="348"/>
                  </a:lnTo>
                  <a:lnTo>
                    <a:pt x="5152" y="333"/>
                  </a:lnTo>
                  <a:lnTo>
                    <a:pt x="5111" y="317"/>
                  </a:lnTo>
                  <a:lnTo>
                    <a:pt x="5063" y="302"/>
                  </a:lnTo>
                  <a:lnTo>
                    <a:pt x="5008" y="286"/>
                  </a:lnTo>
                  <a:lnTo>
                    <a:pt x="4949" y="272"/>
                  </a:lnTo>
                  <a:lnTo>
                    <a:pt x="4884" y="256"/>
                  </a:lnTo>
                  <a:lnTo>
                    <a:pt x="4813" y="242"/>
                  </a:lnTo>
                  <a:lnTo>
                    <a:pt x="4737" y="227"/>
                  </a:lnTo>
                  <a:lnTo>
                    <a:pt x="4656" y="213"/>
                  </a:lnTo>
                  <a:lnTo>
                    <a:pt x="4569" y="200"/>
                  </a:lnTo>
                  <a:lnTo>
                    <a:pt x="4477" y="187"/>
                  </a:lnTo>
                  <a:lnTo>
                    <a:pt x="4379" y="173"/>
                  </a:lnTo>
                  <a:lnTo>
                    <a:pt x="4276" y="160"/>
                  </a:lnTo>
                  <a:lnTo>
                    <a:pt x="4168" y="148"/>
                  </a:lnTo>
                  <a:lnTo>
                    <a:pt x="4056" y="135"/>
                  </a:lnTo>
                  <a:lnTo>
                    <a:pt x="3938" y="124"/>
                  </a:lnTo>
                  <a:lnTo>
                    <a:pt x="3817" y="112"/>
                  </a:lnTo>
                  <a:lnTo>
                    <a:pt x="3690" y="102"/>
                  </a:lnTo>
                  <a:lnTo>
                    <a:pt x="3558" y="92"/>
                  </a:lnTo>
                  <a:lnTo>
                    <a:pt x="3422" y="81"/>
                  </a:lnTo>
                  <a:lnTo>
                    <a:pt x="3281" y="72"/>
                  </a:lnTo>
                  <a:lnTo>
                    <a:pt x="3136" y="63"/>
                  </a:lnTo>
                  <a:lnTo>
                    <a:pt x="2986" y="55"/>
                  </a:lnTo>
                  <a:lnTo>
                    <a:pt x="2832" y="46"/>
                  </a:lnTo>
                  <a:lnTo>
                    <a:pt x="2674" y="39"/>
                  </a:lnTo>
                  <a:lnTo>
                    <a:pt x="2512" y="32"/>
                  </a:lnTo>
                  <a:lnTo>
                    <a:pt x="2346" y="26"/>
                  </a:lnTo>
                  <a:lnTo>
                    <a:pt x="2346" y="26"/>
                  </a:lnTo>
                  <a:lnTo>
                    <a:pt x="2052" y="17"/>
                  </a:lnTo>
                  <a:lnTo>
                    <a:pt x="1759" y="9"/>
                  </a:lnTo>
                  <a:lnTo>
                    <a:pt x="1463" y="5"/>
                  </a:lnTo>
                  <a:lnTo>
                    <a:pt x="1167" y="1"/>
                  </a:lnTo>
                  <a:lnTo>
                    <a:pt x="872" y="0"/>
                  </a:lnTo>
                  <a:lnTo>
                    <a:pt x="578" y="0"/>
                  </a:lnTo>
                  <a:lnTo>
                    <a:pt x="287" y="2"/>
                  </a:lnTo>
                  <a:lnTo>
                    <a:pt x="0" y="6"/>
                  </a:lnTo>
                  <a:lnTo>
                    <a:pt x="1542" y="856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" name="Line 206">
              <a:extLst>
                <a:ext uri="{FF2B5EF4-FFF2-40B4-BE49-F238E27FC236}">
                  <a16:creationId xmlns:a16="http://schemas.microsoft.com/office/drawing/2014/main" id="{AC27E765-263C-9688-09DF-BB339487B60D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cxnSp>
          <p:nvCxnSpPr>
            <p:cNvPr id="42" name="Line 207">
              <a:extLst>
                <a:ext uri="{FF2B5EF4-FFF2-40B4-BE49-F238E27FC236}">
                  <a16:creationId xmlns:a16="http://schemas.microsoft.com/office/drawing/2014/main" id="{FF4F1FEA-D1DA-D4E4-F929-2FC8754C7043}"/>
                </a:ext>
              </a:extLst>
            </p:cNvPr>
            <p:cNvCxnSpPr/>
            <p:nvPr/>
          </p:nvCxnSpPr>
          <p:spPr bwMode="auto">
            <a:xfrm flipH="1">
              <a:off x="510865" y="77972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cxnSp>
        <p:sp>
          <p:nvSpPr>
            <p:cNvPr id="43" name="Freeform 161">
              <a:extLst>
                <a:ext uri="{FF2B5EF4-FFF2-40B4-BE49-F238E27FC236}">
                  <a16:creationId xmlns:a16="http://schemas.microsoft.com/office/drawing/2014/main" id="{4951CDAB-9902-8440-CF3A-42B05EE437E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6" y="838220"/>
              <a:ext cx="721334" cy="613525"/>
            </a:xfrm>
            <a:custGeom>
              <a:avLst/>
              <a:gdLst>
                <a:gd name="T0" fmla="*/ 4157 w 5278"/>
                <a:gd name="T1" fmla="*/ 3561 h 3567"/>
                <a:gd name="T2" fmla="*/ 3887 w 5278"/>
                <a:gd name="T3" fmla="*/ 3538 h 3567"/>
                <a:gd name="T4" fmla="*/ 3521 w 5278"/>
                <a:gd name="T5" fmla="*/ 3482 h 3567"/>
                <a:gd name="T6" fmla="*/ 3274 w 5278"/>
                <a:gd name="T7" fmla="*/ 3435 h 3567"/>
                <a:gd name="T8" fmla="*/ 3081 w 5278"/>
                <a:gd name="T9" fmla="*/ 3386 h 3567"/>
                <a:gd name="T10" fmla="*/ 2749 w 5278"/>
                <a:gd name="T11" fmla="*/ 3288 h 3567"/>
                <a:gd name="T12" fmla="*/ 2512 w 5278"/>
                <a:gd name="T13" fmla="*/ 3203 h 3567"/>
                <a:gd name="T14" fmla="*/ 2304 w 5278"/>
                <a:gd name="T15" fmla="*/ 3111 h 3567"/>
                <a:gd name="T16" fmla="*/ 1885 w 5278"/>
                <a:gd name="T17" fmla="*/ 2905 h 3567"/>
                <a:gd name="T18" fmla="*/ 1682 w 5278"/>
                <a:gd name="T19" fmla="*/ 2782 h 3567"/>
                <a:gd name="T20" fmla="*/ 1417 w 5278"/>
                <a:gd name="T21" fmla="*/ 2602 h 3567"/>
                <a:gd name="T22" fmla="*/ 1281 w 5278"/>
                <a:gd name="T23" fmla="*/ 2491 h 3567"/>
                <a:gd name="T24" fmla="*/ 990 w 5278"/>
                <a:gd name="T25" fmla="*/ 2228 h 3567"/>
                <a:gd name="T26" fmla="*/ 834 w 5278"/>
                <a:gd name="T27" fmla="*/ 2073 h 3567"/>
                <a:gd name="T28" fmla="*/ 686 w 5278"/>
                <a:gd name="T29" fmla="*/ 1895 h 3567"/>
                <a:gd name="T30" fmla="*/ 521 w 5278"/>
                <a:gd name="T31" fmla="*/ 1670 h 3567"/>
                <a:gd name="T32" fmla="*/ 385 w 5278"/>
                <a:gd name="T33" fmla="*/ 1450 h 3567"/>
                <a:gd name="T34" fmla="*/ 293 w 5278"/>
                <a:gd name="T35" fmla="*/ 1270 h 3567"/>
                <a:gd name="T36" fmla="*/ 206 w 5278"/>
                <a:gd name="T37" fmla="*/ 1072 h 3567"/>
                <a:gd name="T38" fmla="*/ 122 w 5278"/>
                <a:gd name="T39" fmla="*/ 835 h 3567"/>
                <a:gd name="T40" fmla="*/ 61 w 5278"/>
                <a:gd name="T41" fmla="*/ 590 h 3567"/>
                <a:gd name="T42" fmla="*/ 32 w 5278"/>
                <a:gd name="T43" fmla="*/ 445 h 3567"/>
                <a:gd name="T44" fmla="*/ 10 w 5278"/>
                <a:gd name="T45" fmla="*/ 229 h 3567"/>
                <a:gd name="T46" fmla="*/ 2 w 5278"/>
                <a:gd name="T47" fmla="*/ 0 h 3567"/>
                <a:gd name="T48" fmla="*/ 11 w 5278"/>
                <a:gd name="T49" fmla="*/ 26 h 3567"/>
                <a:gd name="T50" fmla="*/ 46 w 5278"/>
                <a:gd name="T51" fmla="*/ 58 h 3567"/>
                <a:gd name="T52" fmla="*/ 167 w 5278"/>
                <a:gd name="T53" fmla="*/ 113 h 3567"/>
                <a:gd name="T54" fmla="*/ 392 w 5278"/>
                <a:gd name="T55" fmla="*/ 174 h 3567"/>
                <a:gd name="T56" fmla="*/ 709 w 5278"/>
                <a:gd name="T57" fmla="*/ 232 h 3567"/>
                <a:gd name="T58" fmla="*/ 1108 w 5278"/>
                <a:gd name="T59" fmla="*/ 283 h 3567"/>
                <a:gd name="T60" fmla="*/ 1588 w 5278"/>
                <a:gd name="T61" fmla="*/ 329 h 3567"/>
                <a:gd name="T62" fmla="*/ 2142 w 5278"/>
                <a:gd name="T63" fmla="*/ 368 h 3567"/>
                <a:gd name="T64" fmla="*/ 2767 w 5278"/>
                <a:gd name="T65" fmla="*/ 398 h 3567"/>
                <a:gd name="T66" fmla="*/ 3346 w 5278"/>
                <a:gd name="T67" fmla="*/ 417 h 3567"/>
                <a:gd name="T68" fmla="*/ 3954 w 5278"/>
                <a:gd name="T69" fmla="*/ 428 h 3567"/>
                <a:gd name="T70" fmla="*/ 4717 w 5278"/>
                <a:gd name="T71" fmla="*/ 432 h 3567"/>
                <a:gd name="T72" fmla="*/ 5278 w 5278"/>
                <a:gd name="T73" fmla="*/ 424 h 3567"/>
                <a:gd name="T74" fmla="*/ 5263 w 5278"/>
                <a:gd name="T75" fmla="*/ 1021 h 3567"/>
                <a:gd name="T76" fmla="*/ 5227 w 5278"/>
                <a:gd name="T77" fmla="*/ 1576 h 3567"/>
                <a:gd name="T78" fmla="*/ 5171 w 5278"/>
                <a:gd name="T79" fmla="*/ 2083 h 3567"/>
                <a:gd name="T80" fmla="*/ 5100 w 5278"/>
                <a:gd name="T81" fmla="*/ 2531 h 3567"/>
                <a:gd name="T82" fmla="*/ 5012 w 5278"/>
                <a:gd name="T83" fmla="*/ 2911 h 3567"/>
                <a:gd name="T84" fmla="*/ 4911 w 5278"/>
                <a:gd name="T85" fmla="*/ 3212 h 3567"/>
                <a:gd name="T86" fmla="*/ 4812 w 5278"/>
                <a:gd name="T87" fmla="*/ 3405 h 3567"/>
                <a:gd name="T88" fmla="*/ 4753 w 5278"/>
                <a:gd name="T89" fmla="*/ 3483 h 3567"/>
                <a:gd name="T90" fmla="*/ 4691 w 5278"/>
                <a:gd name="T91" fmla="*/ 3537 h 3567"/>
                <a:gd name="T92" fmla="*/ 4632 w 5278"/>
                <a:gd name="T93" fmla="*/ 3554 h 3567"/>
                <a:gd name="T94" fmla="*/ 4399 w 5278"/>
                <a:gd name="T95" fmla="*/ 3567 h 3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78" h="3567">
                  <a:moveTo>
                    <a:pt x="4302" y="3566"/>
                  </a:moveTo>
                  <a:lnTo>
                    <a:pt x="4302" y="3566"/>
                  </a:lnTo>
                  <a:lnTo>
                    <a:pt x="4228" y="3564"/>
                  </a:lnTo>
                  <a:lnTo>
                    <a:pt x="4157" y="3561"/>
                  </a:lnTo>
                  <a:lnTo>
                    <a:pt x="4086" y="3556"/>
                  </a:lnTo>
                  <a:lnTo>
                    <a:pt x="4018" y="3551"/>
                  </a:lnTo>
                  <a:lnTo>
                    <a:pt x="3951" y="3544"/>
                  </a:lnTo>
                  <a:lnTo>
                    <a:pt x="3887" y="3538"/>
                  </a:lnTo>
                  <a:lnTo>
                    <a:pt x="3771" y="3523"/>
                  </a:lnTo>
                  <a:lnTo>
                    <a:pt x="3672" y="3508"/>
                  </a:lnTo>
                  <a:lnTo>
                    <a:pt x="3595" y="3495"/>
                  </a:lnTo>
                  <a:lnTo>
                    <a:pt x="3521" y="3482"/>
                  </a:lnTo>
                  <a:lnTo>
                    <a:pt x="3521" y="3482"/>
                  </a:lnTo>
                  <a:lnTo>
                    <a:pt x="3448" y="3469"/>
                  </a:lnTo>
                  <a:lnTo>
                    <a:pt x="3364" y="3453"/>
                  </a:lnTo>
                  <a:lnTo>
                    <a:pt x="3274" y="3435"/>
                  </a:lnTo>
                  <a:lnTo>
                    <a:pt x="3231" y="3424"/>
                  </a:lnTo>
                  <a:lnTo>
                    <a:pt x="3187" y="3414"/>
                  </a:lnTo>
                  <a:lnTo>
                    <a:pt x="3187" y="3414"/>
                  </a:lnTo>
                  <a:lnTo>
                    <a:pt x="3081" y="3386"/>
                  </a:lnTo>
                  <a:lnTo>
                    <a:pt x="2966" y="3355"/>
                  </a:lnTo>
                  <a:lnTo>
                    <a:pt x="2854" y="3321"/>
                  </a:lnTo>
                  <a:lnTo>
                    <a:pt x="2799" y="3305"/>
                  </a:lnTo>
                  <a:lnTo>
                    <a:pt x="2749" y="3288"/>
                  </a:lnTo>
                  <a:lnTo>
                    <a:pt x="2749" y="3288"/>
                  </a:lnTo>
                  <a:lnTo>
                    <a:pt x="2673" y="3261"/>
                  </a:lnTo>
                  <a:lnTo>
                    <a:pt x="2593" y="3233"/>
                  </a:lnTo>
                  <a:lnTo>
                    <a:pt x="2512" y="3203"/>
                  </a:lnTo>
                  <a:lnTo>
                    <a:pt x="2474" y="3187"/>
                  </a:lnTo>
                  <a:lnTo>
                    <a:pt x="2439" y="3173"/>
                  </a:lnTo>
                  <a:lnTo>
                    <a:pt x="2439" y="3173"/>
                  </a:lnTo>
                  <a:lnTo>
                    <a:pt x="2304" y="3111"/>
                  </a:lnTo>
                  <a:lnTo>
                    <a:pt x="2159" y="3042"/>
                  </a:lnTo>
                  <a:lnTo>
                    <a:pt x="2017" y="2972"/>
                  </a:lnTo>
                  <a:lnTo>
                    <a:pt x="1948" y="2938"/>
                  </a:lnTo>
                  <a:lnTo>
                    <a:pt x="1885" y="2905"/>
                  </a:lnTo>
                  <a:lnTo>
                    <a:pt x="1885" y="2905"/>
                  </a:lnTo>
                  <a:lnTo>
                    <a:pt x="1823" y="2869"/>
                  </a:lnTo>
                  <a:lnTo>
                    <a:pt x="1761" y="2830"/>
                  </a:lnTo>
                  <a:lnTo>
                    <a:pt x="1682" y="2782"/>
                  </a:lnTo>
                  <a:lnTo>
                    <a:pt x="1596" y="2726"/>
                  </a:lnTo>
                  <a:lnTo>
                    <a:pt x="1506" y="2665"/>
                  </a:lnTo>
                  <a:lnTo>
                    <a:pt x="1461" y="2634"/>
                  </a:lnTo>
                  <a:lnTo>
                    <a:pt x="1417" y="2602"/>
                  </a:lnTo>
                  <a:lnTo>
                    <a:pt x="1375" y="2569"/>
                  </a:lnTo>
                  <a:lnTo>
                    <a:pt x="1335" y="2537"/>
                  </a:lnTo>
                  <a:lnTo>
                    <a:pt x="1335" y="2537"/>
                  </a:lnTo>
                  <a:lnTo>
                    <a:pt x="1281" y="2491"/>
                  </a:lnTo>
                  <a:lnTo>
                    <a:pt x="1223" y="2441"/>
                  </a:lnTo>
                  <a:lnTo>
                    <a:pt x="1164" y="2390"/>
                  </a:lnTo>
                  <a:lnTo>
                    <a:pt x="1105" y="2336"/>
                  </a:lnTo>
                  <a:lnTo>
                    <a:pt x="990" y="2228"/>
                  </a:lnTo>
                  <a:lnTo>
                    <a:pt x="886" y="2127"/>
                  </a:lnTo>
                  <a:lnTo>
                    <a:pt x="886" y="2127"/>
                  </a:lnTo>
                  <a:lnTo>
                    <a:pt x="860" y="2101"/>
                  </a:lnTo>
                  <a:lnTo>
                    <a:pt x="834" y="2073"/>
                  </a:lnTo>
                  <a:lnTo>
                    <a:pt x="783" y="2012"/>
                  </a:lnTo>
                  <a:lnTo>
                    <a:pt x="733" y="1951"/>
                  </a:lnTo>
                  <a:lnTo>
                    <a:pt x="686" y="1895"/>
                  </a:lnTo>
                  <a:lnTo>
                    <a:pt x="686" y="1895"/>
                  </a:lnTo>
                  <a:lnTo>
                    <a:pt x="653" y="1853"/>
                  </a:lnTo>
                  <a:lnTo>
                    <a:pt x="616" y="1805"/>
                  </a:lnTo>
                  <a:lnTo>
                    <a:pt x="573" y="1743"/>
                  </a:lnTo>
                  <a:lnTo>
                    <a:pt x="521" y="1670"/>
                  </a:lnTo>
                  <a:lnTo>
                    <a:pt x="467" y="1586"/>
                  </a:lnTo>
                  <a:lnTo>
                    <a:pt x="439" y="1542"/>
                  </a:lnTo>
                  <a:lnTo>
                    <a:pt x="412" y="1496"/>
                  </a:lnTo>
                  <a:lnTo>
                    <a:pt x="385" y="1450"/>
                  </a:lnTo>
                  <a:lnTo>
                    <a:pt x="359" y="1402"/>
                  </a:lnTo>
                  <a:lnTo>
                    <a:pt x="359" y="1402"/>
                  </a:lnTo>
                  <a:lnTo>
                    <a:pt x="327" y="1339"/>
                  </a:lnTo>
                  <a:lnTo>
                    <a:pt x="293" y="1270"/>
                  </a:lnTo>
                  <a:lnTo>
                    <a:pt x="261" y="1202"/>
                  </a:lnTo>
                  <a:lnTo>
                    <a:pt x="232" y="1137"/>
                  </a:lnTo>
                  <a:lnTo>
                    <a:pt x="232" y="1137"/>
                  </a:lnTo>
                  <a:lnTo>
                    <a:pt x="206" y="1072"/>
                  </a:lnTo>
                  <a:lnTo>
                    <a:pt x="181" y="1003"/>
                  </a:lnTo>
                  <a:lnTo>
                    <a:pt x="134" y="867"/>
                  </a:lnTo>
                  <a:lnTo>
                    <a:pt x="134" y="867"/>
                  </a:lnTo>
                  <a:lnTo>
                    <a:pt x="122" y="835"/>
                  </a:lnTo>
                  <a:lnTo>
                    <a:pt x="112" y="802"/>
                  </a:lnTo>
                  <a:lnTo>
                    <a:pt x="93" y="729"/>
                  </a:lnTo>
                  <a:lnTo>
                    <a:pt x="76" y="657"/>
                  </a:lnTo>
                  <a:lnTo>
                    <a:pt x="61" y="590"/>
                  </a:lnTo>
                  <a:lnTo>
                    <a:pt x="61" y="590"/>
                  </a:lnTo>
                  <a:lnTo>
                    <a:pt x="52" y="556"/>
                  </a:lnTo>
                  <a:lnTo>
                    <a:pt x="46" y="520"/>
                  </a:lnTo>
                  <a:lnTo>
                    <a:pt x="32" y="445"/>
                  </a:lnTo>
                  <a:lnTo>
                    <a:pt x="23" y="369"/>
                  </a:lnTo>
                  <a:lnTo>
                    <a:pt x="16" y="299"/>
                  </a:lnTo>
                  <a:lnTo>
                    <a:pt x="16" y="299"/>
                  </a:lnTo>
                  <a:lnTo>
                    <a:pt x="10" y="229"/>
                  </a:lnTo>
                  <a:lnTo>
                    <a:pt x="6" y="152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9"/>
                  </a:lnTo>
                  <a:lnTo>
                    <a:pt x="6" y="17"/>
                  </a:lnTo>
                  <a:lnTo>
                    <a:pt x="11" y="26"/>
                  </a:lnTo>
                  <a:lnTo>
                    <a:pt x="17" y="34"/>
                  </a:lnTo>
                  <a:lnTo>
                    <a:pt x="26" y="41"/>
                  </a:lnTo>
                  <a:lnTo>
                    <a:pt x="35" y="49"/>
                  </a:lnTo>
                  <a:lnTo>
                    <a:pt x="46" y="58"/>
                  </a:lnTo>
                  <a:lnTo>
                    <a:pt x="59" y="66"/>
                  </a:lnTo>
                  <a:lnTo>
                    <a:pt x="90" y="82"/>
                  </a:lnTo>
                  <a:lnTo>
                    <a:pt x="125" y="97"/>
                  </a:lnTo>
                  <a:lnTo>
                    <a:pt x="167" y="113"/>
                  </a:lnTo>
                  <a:lnTo>
                    <a:pt x="215" y="129"/>
                  </a:lnTo>
                  <a:lnTo>
                    <a:pt x="268" y="144"/>
                  </a:lnTo>
                  <a:lnTo>
                    <a:pt x="327" y="160"/>
                  </a:lnTo>
                  <a:lnTo>
                    <a:pt x="392" y="174"/>
                  </a:lnTo>
                  <a:lnTo>
                    <a:pt x="464" y="188"/>
                  </a:lnTo>
                  <a:lnTo>
                    <a:pt x="539" y="203"/>
                  </a:lnTo>
                  <a:lnTo>
                    <a:pt x="621" y="217"/>
                  </a:lnTo>
                  <a:lnTo>
                    <a:pt x="709" y="232"/>
                  </a:lnTo>
                  <a:lnTo>
                    <a:pt x="800" y="245"/>
                  </a:lnTo>
                  <a:lnTo>
                    <a:pt x="898" y="258"/>
                  </a:lnTo>
                  <a:lnTo>
                    <a:pt x="1001" y="270"/>
                  </a:lnTo>
                  <a:lnTo>
                    <a:pt x="1108" y="283"/>
                  </a:lnTo>
                  <a:lnTo>
                    <a:pt x="1220" y="295"/>
                  </a:lnTo>
                  <a:lnTo>
                    <a:pt x="1338" y="307"/>
                  </a:lnTo>
                  <a:lnTo>
                    <a:pt x="1461" y="318"/>
                  </a:lnTo>
                  <a:lnTo>
                    <a:pt x="1588" y="329"/>
                  </a:lnTo>
                  <a:lnTo>
                    <a:pt x="1720" y="339"/>
                  </a:lnTo>
                  <a:lnTo>
                    <a:pt x="1856" y="349"/>
                  </a:lnTo>
                  <a:lnTo>
                    <a:pt x="1997" y="358"/>
                  </a:lnTo>
                  <a:lnTo>
                    <a:pt x="2142" y="368"/>
                  </a:lnTo>
                  <a:lnTo>
                    <a:pt x="2292" y="376"/>
                  </a:lnTo>
                  <a:lnTo>
                    <a:pt x="2446" y="384"/>
                  </a:lnTo>
                  <a:lnTo>
                    <a:pt x="2604" y="392"/>
                  </a:lnTo>
                  <a:lnTo>
                    <a:pt x="2767" y="398"/>
                  </a:lnTo>
                  <a:lnTo>
                    <a:pt x="2934" y="405"/>
                  </a:lnTo>
                  <a:lnTo>
                    <a:pt x="2934" y="405"/>
                  </a:lnTo>
                  <a:lnTo>
                    <a:pt x="3140" y="411"/>
                  </a:lnTo>
                  <a:lnTo>
                    <a:pt x="3346" y="417"/>
                  </a:lnTo>
                  <a:lnTo>
                    <a:pt x="3554" y="422"/>
                  </a:lnTo>
                  <a:lnTo>
                    <a:pt x="3762" y="426"/>
                  </a:lnTo>
                  <a:lnTo>
                    <a:pt x="3762" y="426"/>
                  </a:lnTo>
                  <a:lnTo>
                    <a:pt x="3954" y="428"/>
                  </a:lnTo>
                  <a:lnTo>
                    <a:pt x="4145" y="430"/>
                  </a:lnTo>
                  <a:lnTo>
                    <a:pt x="4337" y="432"/>
                  </a:lnTo>
                  <a:lnTo>
                    <a:pt x="4526" y="432"/>
                  </a:lnTo>
                  <a:lnTo>
                    <a:pt x="4717" y="432"/>
                  </a:lnTo>
                  <a:lnTo>
                    <a:pt x="4905" y="429"/>
                  </a:lnTo>
                  <a:lnTo>
                    <a:pt x="5092" y="428"/>
                  </a:lnTo>
                  <a:lnTo>
                    <a:pt x="5278" y="424"/>
                  </a:lnTo>
                  <a:lnTo>
                    <a:pt x="5278" y="424"/>
                  </a:lnTo>
                  <a:lnTo>
                    <a:pt x="5277" y="576"/>
                  </a:lnTo>
                  <a:lnTo>
                    <a:pt x="5274" y="727"/>
                  </a:lnTo>
                  <a:lnTo>
                    <a:pt x="5269" y="875"/>
                  </a:lnTo>
                  <a:lnTo>
                    <a:pt x="5263" y="1021"/>
                  </a:lnTo>
                  <a:lnTo>
                    <a:pt x="5256" y="1163"/>
                  </a:lnTo>
                  <a:lnTo>
                    <a:pt x="5248" y="1305"/>
                  </a:lnTo>
                  <a:lnTo>
                    <a:pt x="5238" y="1442"/>
                  </a:lnTo>
                  <a:lnTo>
                    <a:pt x="5227" y="1576"/>
                  </a:lnTo>
                  <a:lnTo>
                    <a:pt x="5215" y="1708"/>
                  </a:lnTo>
                  <a:lnTo>
                    <a:pt x="5201" y="1836"/>
                  </a:lnTo>
                  <a:lnTo>
                    <a:pt x="5188" y="1962"/>
                  </a:lnTo>
                  <a:lnTo>
                    <a:pt x="5171" y="2083"/>
                  </a:lnTo>
                  <a:lnTo>
                    <a:pt x="5156" y="2202"/>
                  </a:lnTo>
                  <a:lnTo>
                    <a:pt x="5138" y="2315"/>
                  </a:lnTo>
                  <a:lnTo>
                    <a:pt x="5120" y="2426"/>
                  </a:lnTo>
                  <a:lnTo>
                    <a:pt x="5100" y="2531"/>
                  </a:lnTo>
                  <a:lnTo>
                    <a:pt x="5079" y="2633"/>
                  </a:lnTo>
                  <a:lnTo>
                    <a:pt x="5057" y="2730"/>
                  </a:lnTo>
                  <a:lnTo>
                    <a:pt x="5035" y="2823"/>
                  </a:lnTo>
                  <a:lnTo>
                    <a:pt x="5012" y="2911"/>
                  </a:lnTo>
                  <a:lnTo>
                    <a:pt x="4988" y="2994"/>
                  </a:lnTo>
                  <a:lnTo>
                    <a:pt x="4962" y="3072"/>
                  </a:lnTo>
                  <a:lnTo>
                    <a:pt x="4938" y="3145"/>
                  </a:lnTo>
                  <a:lnTo>
                    <a:pt x="4911" y="3212"/>
                  </a:lnTo>
                  <a:lnTo>
                    <a:pt x="4883" y="3275"/>
                  </a:lnTo>
                  <a:lnTo>
                    <a:pt x="4856" y="3331"/>
                  </a:lnTo>
                  <a:lnTo>
                    <a:pt x="4827" y="3382"/>
                  </a:lnTo>
                  <a:lnTo>
                    <a:pt x="4812" y="3405"/>
                  </a:lnTo>
                  <a:lnTo>
                    <a:pt x="4799" y="3428"/>
                  </a:lnTo>
                  <a:lnTo>
                    <a:pt x="4783" y="3447"/>
                  </a:lnTo>
                  <a:lnTo>
                    <a:pt x="4768" y="3466"/>
                  </a:lnTo>
                  <a:lnTo>
                    <a:pt x="4753" y="3483"/>
                  </a:lnTo>
                  <a:lnTo>
                    <a:pt x="4738" y="3499"/>
                  </a:lnTo>
                  <a:lnTo>
                    <a:pt x="4723" y="3513"/>
                  </a:lnTo>
                  <a:lnTo>
                    <a:pt x="4708" y="3525"/>
                  </a:lnTo>
                  <a:lnTo>
                    <a:pt x="4691" y="3537"/>
                  </a:lnTo>
                  <a:lnTo>
                    <a:pt x="4676" y="3545"/>
                  </a:lnTo>
                  <a:lnTo>
                    <a:pt x="4676" y="3545"/>
                  </a:lnTo>
                  <a:lnTo>
                    <a:pt x="4658" y="3549"/>
                  </a:lnTo>
                  <a:lnTo>
                    <a:pt x="4632" y="3554"/>
                  </a:lnTo>
                  <a:lnTo>
                    <a:pt x="4594" y="3557"/>
                  </a:lnTo>
                  <a:lnTo>
                    <a:pt x="4544" y="3562"/>
                  </a:lnTo>
                  <a:lnTo>
                    <a:pt x="4479" y="3564"/>
                  </a:lnTo>
                  <a:lnTo>
                    <a:pt x="4399" y="3567"/>
                  </a:lnTo>
                  <a:lnTo>
                    <a:pt x="4302" y="3566"/>
                  </a:lnTo>
                  <a:lnTo>
                    <a:pt x="4302" y="356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CBEC0">
                    <a:tint val="66000"/>
                    <a:satMod val="160000"/>
                  </a:srgbClr>
                </a:gs>
                <a:gs pos="50000">
                  <a:srgbClr val="BCBEC0">
                    <a:tint val="44500"/>
                    <a:satMod val="160000"/>
                  </a:srgbClr>
                </a:gs>
                <a:gs pos="100000">
                  <a:srgbClr val="BCBEC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PV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62">
              <a:extLst>
                <a:ext uri="{FF2B5EF4-FFF2-40B4-BE49-F238E27FC236}">
                  <a16:creationId xmlns:a16="http://schemas.microsoft.com/office/drawing/2014/main" id="{8AADE884-4D3E-63DF-14CC-978DD980C49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707" y="764928"/>
              <a:ext cx="721060" cy="148306"/>
            </a:xfrm>
            <a:custGeom>
              <a:avLst/>
              <a:gdLst>
                <a:gd name="T0" fmla="*/ 283 w 5276"/>
                <a:gd name="T1" fmla="*/ 280 h 861"/>
                <a:gd name="T2" fmla="*/ 401 w 5276"/>
                <a:gd name="T3" fmla="*/ 253 h 861"/>
                <a:gd name="T4" fmla="*/ 536 w 5276"/>
                <a:gd name="T5" fmla="*/ 225 h 861"/>
                <a:gd name="T6" fmla="*/ 686 w 5276"/>
                <a:gd name="T7" fmla="*/ 200 h 861"/>
                <a:gd name="T8" fmla="*/ 852 w 5276"/>
                <a:gd name="T9" fmla="*/ 176 h 861"/>
                <a:gd name="T10" fmla="*/ 1034 w 5276"/>
                <a:gd name="T11" fmla="*/ 153 h 861"/>
                <a:gd name="T12" fmla="*/ 1435 w 5276"/>
                <a:gd name="T13" fmla="*/ 111 h 861"/>
                <a:gd name="T14" fmla="*/ 1884 w 5276"/>
                <a:gd name="T15" fmla="*/ 77 h 861"/>
                <a:gd name="T16" fmla="*/ 2375 w 5276"/>
                <a:gd name="T17" fmla="*/ 47 h 861"/>
                <a:gd name="T18" fmla="*/ 2899 w 5276"/>
                <a:gd name="T19" fmla="*/ 23 h 861"/>
                <a:gd name="T20" fmla="*/ 3451 w 5276"/>
                <a:gd name="T21" fmla="*/ 6 h 861"/>
                <a:gd name="T22" fmla="*/ 5276 w 5276"/>
                <a:gd name="T23" fmla="*/ 850 h 861"/>
                <a:gd name="T24" fmla="*/ 5148 w 5276"/>
                <a:gd name="T25" fmla="*/ 855 h 861"/>
                <a:gd name="T26" fmla="*/ 4871 w 5276"/>
                <a:gd name="T27" fmla="*/ 860 h 861"/>
                <a:gd name="T28" fmla="*/ 4571 w 5276"/>
                <a:gd name="T29" fmla="*/ 861 h 861"/>
                <a:gd name="T30" fmla="*/ 4102 w 5276"/>
                <a:gd name="T31" fmla="*/ 858 h 861"/>
                <a:gd name="T32" fmla="*/ 3481 w 5276"/>
                <a:gd name="T33" fmla="*/ 846 h 861"/>
                <a:gd name="T34" fmla="*/ 2932 w 5276"/>
                <a:gd name="T35" fmla="*/ 831 h 861"/>
                <a:gd name="T36" fmla="*/ 2764 w 5276"/>
                <a:gd name="T37" fmla="*/ 825 h 861"/>
                <a:gd name="T38" fmla="*/ 2444 w 5276"/>
                <a:gd name="T39" fmla="*/ 812 h 861"/>
                <a:gd name="T40" fmla="*/ 2140 w 5276"/>
                <a:gd name="T41" fmla="*/ 796 h 861"/>
                <a:gd name="T42" fmla="*/ 1854 w 5276"/>
                <a:gd name="T43" fmla="*/ 778 h 861"/>
                <a:gd name="T44" fmla="*/ 1585 w 5276"/>
                <a:gd name="T45" fmla="*/ 759 h 861"/>
                <a:gd name="T46" fmla="*/ 1336 w 5276"/>
                <a:gd name="T47" fmla="*/ 737 h 861"/>
                <a:gd name="T48" fmla="*/ 1106 w 5276"/>
                <a:gd name="T49" fmla="*/ 713 h 861"/>
                <a:gd name="T50" fmla="*/ 896 w 5276"/>
                <a:gd name="T51" fmla="*/ 687 h 861"/>
                <a:gd name="T52" fmla="*/ 705 w 5276"/>
                <a:gd name="T53" fmla="*/ 660 h 861"/>
                <a:gd name="T54" fmla="*/ 537 w 5276"/>
                <a:gd name="T55" fmla="*/ 632 h 861"/>
                <a:gd name="T56" fmla="*/ 390 w 5276"/>
                <a:gd name="T57" fmla="*/ 602 h 861"/>
                <a:gd name="T58" fmla="*/ 266 w 5276"/>
                <a:gd name="T59" fmla="*/ 571 h 861"/>
                <a:gd name="T60" fmla="*/ 165 w 5276"/>
                <a:gd name="T61" fmla="*/ 540 h 861"/>
                <a:gd name="T62" fmla="*/ 88 w 5276"/>
                <a:gd name="T63" fmla="*/ 508 h 861"/>
                <a:gd name="T64" fmla="*/ 44 w 5276"/>
                <a:gd name="T65" fmla="*/ 484 h 861"/>
                <a:gd name="T66" fmla="*/ 24 w 5276"/>
                <a:gd name="T67" fmla="*/ 467 h 861"/>
                <a:gd name="T68" fmla="*/ 9 w 5276"/>
                <a:gd name="T69" fmla="*/ 452 h 861"/>
                <a:gd name="T70" fmla="*/ 1 w 5276"/>
                <a:gd name="T71" fmla="*/ 435 h 861"/>
                <a:gd name="T72" fmla="*/ 0 w 5276"/>
                <a:gd name="T73" fmla="*/ 426 h 861"/>
                <a:gd name="T74" fmla="*/ 6 w 5276"/>
                <a:gd name="T75" fmla="*/ 408 h 861"/>
                <a:gd name="T76" fmla="*/ 21 w 5276"/>
                <a:gd name="T77" fmla="*/ 390 h 861"/>
                <a:gd name="T78" fmla="*/ 44 w 5276"/>
                <a:gd name="T79" fmla="*/ 371 h 861"/>
                <a:gd name="T80" fmla="*/ 74 w 5276"/>
                <a:gd name="T81" fmla="*/ 353 h 861"/>
                <a:gd name="T82" fmla="*/ 113 w 5276"/>
                <a:gd name="T83" fmla="*/ 334 h 861"/>
                <a:gd name="T84" fmla="*/ 162 w 5276"/>
                <a:gd name="T85" fmla="*/ 316 h 861"/>
                <a:gd name="T86" fmla="*/ 283 w 5276"/>
                <a:gd name="T87" fmla="*/ 28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76" h="861">
                  <a:moveTo>
                    <a:pt x="283" y="280"/>
                  </a:moveTo>
                  <a:lnTo>
                    <a:pt x="283" y="280"/>
                  </a:lnTo>
                  <a:lnTo>
                    <a:pt x="339" y="266"/>
                  </a:lnTo>
                  <a:lnTo>
                    <a:pt x="401" y="253"/>
                  </a:lnTo>
                  <a:lnTo>
                    <a:pt x="466" y="238"/>
                  </a:lnTo>
                  <a:lnTo>
                    <a:pt x="536" y="225"/>
                  </a:lnTo>
                  <a:lnTo>
                    <a:pt x="608" y="213"/>
                  </a:lnTo>
                  <a:lnTo>
                    <a:pt x="686" y="200"/>
                  </a:lnTo>
                  <a:lnTo>
                    <a:pt x="767" y="188"/>
                  </a:lnTo>
                  <a:lnTo>
                    <a:pt x="852" y="176"/>
                  </a:lnTo>
                  <a:lnTo>
                    <a:pt x="941" y="164"/>
                  </a:lnTo>
                  <a:lnTo>
                    <a:pt x="1034" y="153"/>
                  </a:lnTo>
                  <a:lnTo>
                    <a:pt x="1227" y="132"/>
                  </a:lnTo>
                  <a:lnTo>
                    <a:pt x="1435" y="111"/>
                  </a:lnTo>
                  <a:lnTo>
                    <a:pt x="1654" y="93"/>
                  </a:lnTo>
                  <a:lnTo>
                    <a:pt x="1884" y="77"/>
                  </a:lnTo>
                  <a:lnTo>
                    <a:pt x="2125" y="61"/>
                  </a:lnTo>
                  <a:lnTo>
                    <a:pt x="2375" y="47"/>
                  </a:lnTo>
                  <a:lnTo>
                    <a:pt x="2634" y="34"/>
                  </a:lnTo>
                  <a:lnTo>
                    <a:pt x="2899" y="23"/>
                  </a:lnTo>
                  <a:lnTo>
                    <a:pt x="3172" y="13"/>
                  </a:lnTo>
                  <a:lnTo>
                    <a:pt x="3451" y="6"/>
                  </a:lnTo>
                  <a:lnTo>
                    <a:pt x="3734" y="0"/>
                  </a:lnTo>
                  <a:lnTo>
                    <a:pt x="5276" y="850"/>
                  </a:lnTo>
                  <a:lnTo>
                    <a:pt x="5276" y="850"/>
                  </a:lnTo>
                  <a:lnTo>
                    <a:pt x="5148" y="855"/>
                  </a:lnTo>
                  <a:lnTo>
                    <a:pt x="5013" y="859"/>
                  </a:lnTo>
                  <a:lnTo>
                    <a:pt x="4871" y="860"/>
                  </a:lnTo>
                  <a:lnTo>
                    <a:pt x="4722" y="861"/>
                  </a:lnTo>
                  <a:lnTo>
                    <a:pt x="4571" y="861"/>
                  </a:lnTo>
                  <a:lnTo>
                    <a:pt x="4417" y="861"/>
                  </a:lnTo>
                  <a:lnTo>
                    <a:pt x="4102" y="858"/>
                  </a:lnTo>
                  <a:lnTo>
                    <a:pt x="3787" y="853"/>
                  </a:lnTo>
                  <a:lnTo>
                    <a:pt x="3481" y="846"/>
                  </a:lnTo>
                  <a:lnTo>
                    <a:pt x="3194" y="838"/>
                  </a:lnTo>
                  <a:lnTo>
                    <a:pt x="2932" y="831"/>
                  </a:lnTo>
                  <a:lnTo>
                    <a:pt x="2932" y="831"/>
                  </a:lnTo>
                  <a:lnTo>
                    <a:pt x="2764" y="825"/>
                  </a:lnTo>
                  <a:lnTo>
                    <a:pt x="2602" y="819"/>
                  </a:lnTo>
                  <a:lnTo>
                    <a:pt x="2444" y="812"/>
                  </a:lnTo>
                  <a:lnTo>
                    <a:pt x="2290" y="805"/>
                  </a:lnTo>
                  <a:lnTo>
                    <a:pt x="2140" y="796"/>
                  </a:lnTo>
                  <a:lnTo>
                    <a:pt x="1995" y="788"/>
                  </a:lnTo>
                  <a:lnTo>
                    <a:pt x="1854" y="778"/>
                  </a:lnTo>
                  <a:lnTo>
                    <a:pt x="1716" y="769"/>
                  </a:lnTo>
                  <a:lnTo>
                    <a:pt x="1585" y="759"/>
                  </a:lnTo>
                  <a:lnTo>
                    <a:pt x="1458" y="749"/>
                  </a:lnTo>
                  <a:lnTo>
                    <a:pt x="1336" y="737"/>
                  </a:lnTo>
                  <a:lnTo>
                    <a:pt x="1218" y="725"/>
                  </a:lnTo>
                  <a:lnTo>
                    <a:pt x="1106" y="713"/>
                  </a:lnTo>
                  <a:lnTo>
                    <a:pt x="997" y="701"/>
                  </a:lnTo>
                  <a:lnTo>
                    <a:pt x="896" y="687"/>
                  </a:lnTo>
                  <a:lnTo>
                    <a:pt x="798" y="674"/>
                  </a:lnTo>
                  <a:lnTo>
                    <a:pt x="705" y="660"/>
                  </a:lnTo>
                  <a:lnTo>
                    <a:pt x="619" y="647"/>
                  </a:lnTo>
                  <a:lnTo>
                    <a:pt x="537" y="632"/>
                  </a:lnTo>
                  <a:lnTo>
                    <a:pt x="462" y="617"/>
                  </a:lnTo>
                  <a:lnTo>
                    <a:pt x="390" y="602"/>
                  </a:lnTo>
                  <a:lnTo>
                    <a:pt x="325" y="587"/>
                  </a:lnTo>
                  <a:lnTo>
                    <a:pt x="266" y="571"/>
                  </a:lnTo>
                  <a:lnTo>
                    <a:pt x="213" y="556"/>
                  </a:lnTo>
                  <a:lnTo>
                    <a:pt x="165" y="540"/>
                  </a:lnTo>
                  <a:lnTo>
                    <a:pt x="123" y="525"/>
                  </a:lnTo>
                  <a:lnTo>
                    <a:pt x="88" y="508"/>
                  </a:lnTo>
                  <a:lnTo>
                    <a:pt x="57" y="492"/>
                  </a:lnTo>
                  <a:lnTo>
                    <a:pt x="44" y="484"/>
                  </a:lnTo>
                  <a:lnTo>
                    <a:pt x="33" y="475"/>
                  </a:lnTo>
                  <a:lnTo>
                    <a:pt x="24" y="467"/>
                  </a:lnTo>
                  <a:lnTo>
                    <a:pt x="15" y="460"/>
                  </a:lnTo>
                  <a:lnTo>
                    <a:pt x="9" y="452"/>
                  </a:lnTo>
                  <a:lnTo>
                    <a:pt x="4" y="443"/>
                  </a:lnTo>
                  <a:lnTo>
                    <a:pt x="1" y="435"/>
                  </a:lnTo>
                  <a:lnTo>
                    <a:pt x="0" y="426"/>
                  </a:lnTo>
                  <a:lnTo>
                    <a:pt x="0" y="426"/>
                  </a:lnTo>
                  <a:lnTo>
                    <a:pt x="1" y="418"/>
                  </a:lnTo>
                  <a:lnTo>
                    <a:pt x="6" y="408"/>
                  </a:lnTo>
                  <a:lnTo>
                    <a:pt x="12" y="399"/>
                  </a:lnTo>
                  <a:lnTo>
                    <a:pt x="21" y="390"/>
                  </a:lnTo>
                  <a:lnTo>
                    <a:pt x="32" y="381"/>
                  </a:lnTo>
                  <a:lnTo>
                    <a:pt x="44" y="371"/>
                  </a:lnTo>
                  <a:lnTo>
                    <a:pt x="57" y="363"/>
                  </a:lnTo>
                  <a:lnTo>
                    <a:pt x="74" y="353"/>
                  </a:lnTo>
                  <a:lnTo>
                    <a:pt x="94" y="344"/>
                  </a:lnTo>
                  <a:lnTo>
                    <a:pt x="113" y="334"/>
                  </a:lnTo>
                  <a:lnTo>
                    <a:pt x="136" y="326"/>
                  </a:lnTo>
                  <a:lnTo>
                    <a:pt x="162" y="316"/>
                  </a:lnTo>
                  <a:lnTo>
                    <a:pt x="218" y="298"/>
                  </a:lnTo>
                  <a:lnTo>
                    <a:pt x="283" y="280"/>
                  </a:lnTo>
                  <a:lnTo>
                    <a:pt x="283" y="280"/>
                  </a:ln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Freeform 163">
                  <a:extLst>
                    <a:ext uri="{FF2B5EF4-FFF2-40B4-BE49-F238E27FC236}">
                      <a16:creationId xmlns:a16="http://schemas.microsoft.com/office/drawing/2014/main" id="{59B289F6-52E3-0C77-527F-14DEE36ED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A7A9AC">
                        <a:shade val="30000"/>
                        <a:satMod val="115000"/>
                      </a:srgbClr>
                    </a:gs>
                    <a:gs pos="50000">
                      <a:srgbClr val="A7A9AC">
                        <a:shade val="67500"/>
                        <a:satMod val="115000"/>
                      </a:srgbClr>
                    </a:gs>
                    <a:gs pos="100000">
                      <a:srgbClr val="A7A9A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algn="ctr" rtl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𝟏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𝒊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1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en-US" sz="110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Freeform 163">
                  <a:extLst>
                    <a:ext uri="{FF2B5EF4-FFF2-40B4-BE49-F238E27FC236}">
                      <a16:creationId xmlns:a16="http://schemas.microsoft.com/office/drawing/2014/main" id="{59B289F6-52E3-0C77-527F-14DEE36ED3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-85752" y="77079"/>
                  <a:ext cx="720438" cy="687849"/>
                </a:xfrm>
                <a:custGeom>
                  <a:avLst/>
                  <a:gdLst>
                    <a:gd name="T0" fmla="*/ 4425 w 4643"/>
                    <a:gd name="T1" fmla="*/ 3698 h 3996"/>
                    <a:gd name="T2" fmla="*/ 4510 w 4643"/>
                    <a:gd name="T3" fmla="*/ 3669 h 3996"/>
                    <a:gd name="T4" fmla="*/ 4572 w 4643"/>
                    <a:gd name="T5" fmla="*/ 3640 h 3996"/>
                    <a:gd name="T6" fmla="*/ 4616 w 4643"/>
                    <a:gd name="T7" fmla="*/ 3612 h 3996"/>
                    <a:gd name="T8" fmla="*/ 4639 w 4643"/>
                    <a:gd name="T9" fmla="*/ 3583 h 3996"/>
                    <a:gd name="T10" fmla="*/ 4643 w 4643"/>
                    <a:gd name="T11" fmla="*/ 3564 h 3996"/>
                    <a:gd name="T12" fmla="*/ 4628 w 4643"/>
                    <a:gd name="T13" fmla="*/ 3272 h 3996"/>
                    <a:gd name="T14" fmla="*/ 4610 w 4643"/>
                    <a:gd name="T15" fmla="*/ 3125 h 3996"/>
                    <a:gd name="T16" fmla="*/ 4583 w 4643"/>
                    <a:gd name="T17" fmla="*/ 2982 h 3996"/>
                    <a:gd name="T18" fmla="*/ 4549 w 4643"/>
                    <a:gd name="T19" fmla="*/ 2842 h 3996"/>
                    <a:gd name="T20" fmla="*/ 4510 w 4643"/>
                    <a:gd name="T21" fmla="*/ 2703 h 3996"/>
                    <a:gd name="T22" fmla="*/ 4436 w 4643"/>
                    <a:gd name="T23" fmla="*/ 2498 h 3996"/>
                    <a:gd name="T24" fmla="*/ 4381 w 4643"/>
                    <a:gd name="T25" fmla="*/ 2370 h 3996"/>
                    <a:gd name="T26" fmla="*/ 4283 w 4643"/>
                    <a:gd name="T27" fmla="*/ 2169 h 3996"/>
                    <a:gd name="T28" fmla="*/ 4230 w 4643"/>
                    <a:gd name="T29" fmla="*/ 2074 h 3996"/>
                    <a:gd name="T30" fmla="*/ 4121 w 4643"/>
                    <a:gd name="T31" fmla="*/ 1901 h 3996"/>
                    <a:gd name="T32" fmla="*/ 3989 w 4643"/>
                    <a:gd name="T33" fmla="*/ 1717 h 3996"/>
                    <a:gd name="T34" fmla="*/ 3911 w 4643"/>
                    <a:gd name="T35" fmla="*/ 1619 h 3996"/>
                    <a:gd name="T36" fmla="*/ 3782 w 4643"/>
                    <a:gd name="T37" fmla="*/ 1469 h 3996"/>
                    <a:gd name="T38" fmla="*/ 3652 w 4643"/>
                    <a:gd name="T39" fmla="*/ 1342 h 3996"/>
                    <a:gd name="T40" fmla="*/ 3419 w 4643"/>
                    <a:gd name="T41" fmla="*/ 1129 h 3996"/>
                    <a:gd name="T42" fmla="*/ 3307 w 4643"/>
                    <a:gd name="T43" fmla="*/ 1033 h 3996"/>
                    <a:gd name="T44" fmla="*/ 3181 w 4643"/>
                    <a:gd name="T45" fmla="*/ 937 h 3996"/>
                    <a:gd name="T46" fmla="*/ 2960 w 4643"/>
                    <a:gd name="T47" fmla="*/ 789 h 3996"/>
                    <a:gd name="T48" fmla="*/ 2757 w 4643"/>
                    <a:gd name="T49" fmla="*/ 667 h 3996"/>
                    <a:gd name="T50" fmla="*/ 2626 w 4643"/>
                    <a:gd name="T51" fmla="*/ 598 h 3996"/>
                    <a:gd name="T52" fmla="*/ 2203 w 4643"/>
                    <a:gd name="T53" fmla="*/ 398 h 3996"/>
                    <a:gd name="T54" fmla="*/ 2131 w 4643"/>
                    <a:gd name="T55" fmla="*/ 367 h 3996"/>
                    <a:gd name="T56" fmla="*/ 1893 w 4643"/>
                    <a:gd name="T57" fmla="*/ 282 h 3996"/>
                    <a:gd name="T58" fmla="*/ 1790 w 4643"/>
                    <a:gd name="T59" fmla="*/ 249 h 3996"/>
                    <a:gd name="T60" fmla="*/ 1456 w 4643"/>
                    <a:gd name="T61" fmla="*/ 157 h 3996"/>
                    <a:gd name="T62" fmla="*/ 1368 w 4643"/>
                    <a:gd name="T63" fmla="*/ 136 h 3996"/>
                    <a:gd name="T64" fmla="*/ 1121 w 4643"/>
                    <a:gd name="T65" fmla="*/ 88 h 3996"/>
                    <a:gd name="T66" fmla="*/ 971 w 4643"/>
                    <a:gd name="T67" fmla="*/ 64 h 3996"/>
                    <a:gd name="T68" fmla="*/ 626 w 4643"/>
                    <a:gd name="T69" fmla="*/ 24 h 3996"/>
                    <a:gd name="T70" fmla="*/ 414 w 4643"/>
                    <a:gd name="T71" fmla="*/ 8 h 3996"/>
                    <a:gd name="T72" fmla="*/ 307 w 4643"/>
                    <a:gd name="T73" fmla="*/ 3 h 3996"/>
                    <a:gd name="T74" fmla="*/ 115 w 4643"/>
                    <a:gd name="T75" fmla="*/ 0 h 3996"/>
                    <a:gd name="T76" fmla="*/ 10 w 4643"/>
                    <a:gd name="T77" fmla="*/ 4 h 3996"/>
                    <a:gd name="T78" fmla="*/ 1 w 4643"/>
                    <a:gd name="T79" fmla="*/ 16 h 3996"/>
                    <a:gd name="T80" fmla="*/ 0 w 4643"/>
                    <a:gd name="T81" fmla="*/ 76 h 3996"/>
                    <a:gd name="T82" fmla="*/ 27 w 4643"/>
                    <a:gd name="T83" fmla="*/ 270 h 3996"/>
                    <a:gd name="T84" fmla="*/ 96 w 4643"/>
                    <a:gd name="T85" fmla="*/ 632 h 3996"/>
                    <a:gd name="T86" fmla="*/ 239 w 4643"/>
                    <a:gd name="T87" fmla="*/ 1271 h 3996"/>
                    <a:gd name="T88" fmla="*/ 501 w 4643"/>
                    <a:gd name="T89" fmla="*/ 2376 h 3996"/>
                    <a:gd name="T90" fmla="*/ 862 w 4643"/>
                    <a:gd name="T91" fmla="*/ 3825 h 3996"/>
                    <a:gd name="T92" fmla="*/ 1008 w 4643"/>
                    <a:gd name="T93" fmla="*/ 3996 h 3996"/>
                    <a:gd name="T94" fmla="*/ 1478 w 4643"/>
                    <a:gd name="T95" fmla="*/ 3988 h 3996"/>
                    <a:gd name="T96" fmla="*/ 2206 w 4643"/>
                    <a:gd name="T97" fmla="*/ 3961 h 3996"/>
                    <a:gd name="T98" fmla="*/ 2624 w 4643"/>
                    <a:gd name="T99" fmla="*/ 3937 h 3996"/>
                    <a:gd name="T100" fmla="*/ 3056 w 4643"/>
                    <a:gd name="T101" fmla="*/ 3905 h 3996"/>
                    <a:gd name="T102" fmla="*/ 3481 w 4643"/>
                    <a:gd name="T103" fmla="*/ 3863 h 3996"/>
                    <a:gd name="T104" fmla="*/ 3883 w 4643"/>
                    <a:gd name="T105" fmla="*/ 3809 h 3996"/>
                    <a:gd name="T106" fmla="*/ 4248 w 4643"/>
                    <a:gd name="T107" fmla="*/ 3742 h 3996"/>
                    <a:gd name="T108" fmla="*/ 4357 w 4643"/>
                    <a:gd name="T109" fmla="*/ 3717 h 3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43" h="3996">
                      <a:moveTo>
                        <a:pt x="4357" y="3717"/>
                      </a:moveTo>
                      <a:lnTo>
                        <a:pt x="4357" y="3717"/>
                      </a:lnTo>
                      <a:lnTo>
                        <a:pt x="4425" y="3698"/>
                      </a:lnTo>
                      <a:lnTo>
                        <a:pt x="4456" y="3688"/>
                      </a:lnTo>
                      <a:lnTo>
                        <a:pt x="4484" y="3679"/>
                      </a:lnTo>
                      <a:lnTo>
                        <a:pt x="4510" y="3669"/>
                      </a:lnTo>
                      <a:lnTo>
                        <a:pt x="4533" y="3660"/>
                      </a:lnTo>
                      <a:lnTo>
                        <a:pt x="4554" y="3650"/>
                      </a:lnTo>
                      <a:lnTo>
                        <a:pt x="4572" y="3640"/>
                      </a:lnTo>
                      <a:lnTo>
                        <a:pt x="4589" y="3631"/>
                      </a:lnTo>
                      <a:lnTo>
                        <a:pt x="4604" y="3621"/>
                      </a:lnTo>
                      <a:lnTo>
                        <a:pt x="4616" y="3612"/>
                      </a:lnTo>
                      <a:lnTo>
                        <a:pt x="4625" y="3602"/>
                      </a:lnTo>
                      <a:lnTo>
                        <a:pt x="4633" y="3592"/>
                      </a:lnTo>
                      <a:lnTo>
                        <a:pt x="4639" y="3583"/>
                      </a:lnTo>
                      <a:lnTo>
                        <a:pt x="4642" y="3573"/>
                      </a:lnTo>
                      <a:lnTo>
                        <a:pt x="4643" y="3564"/>
                      </a:lnTo>
                      <a:lnTo>
                        <a:pt x="4643" y="3564"/>
                      </a:lnTo>
                      <a:lnTo>
                        <a:pt x="4637" y="3418"/>
                      </a:lnTo>
                      <a:lnTo>
                        <a:pt x="4633" y="3342"/>
                      </a:lnTo>
                      <a:lnTo>
                        <a:pt x="4628" y="3272"/>
                      </a:lnTo>
                      <a:lnTo>
                        <a:pt x="4628" y="3272"/>
                      </a:lnTo>
                      <a:lnTo>
                        <a:pt x="4621" y="3202"/>
                      </a:lnTo>
                      <a:lnTo>
                        <a:pt x="4610" y="3125"/>
                      </a:lnTo>
                      <a:lnTo>
                        <a:pt x="4598" y="3051"/>
                      </a:lnTo>
                      <a:lnTo>
                        <a:pt x="4590" y="3015"/>
                      </a:lnTo>
                      <a:lnTo>
                        <a:pt x="4583" y="2982"/>
                      </a:lnTo>
                      <a:lnTo>
                        <a:pt x="4583" y="2982"/>
                      </a:lnTo>
                      <a:lnTo>
                        <a:pt x="4566" y="2915"/>
                      </a:lnTo>
                      <a:lnTo>
                        <a:pt x="4549" y="2842"/>
                      </a:lnTo>
                      <a:lnTo>
                        <a:pt x="4531" y="2770"/>
                      </a:lnTo>
                      <a:lnTo>
                        <a:pt x="4521" y="2735"/>
                      </a:lnTo>
                      <a:lnTo>
                        <a:pt x="4510" y="2703"/>
                      </a:lnTo>
                      <a:lnTo>
                        <a:pt x="4510" y="2703"/>
                      </a:lnTo>
                      <a:lnTo>
                        <a:pt x="4462" y="2569"/>
                      </a:lnTo>
                      <a:lnTo>
                        <a:pt x="4436" y="2498"/>
                      </a:lnTo>
                      <a:lnTo>
                        <a:pt x="4410" y="2433"/>
                      </a:lnTo>
                      <a:lnTo>
                        <a:pt x="4410" y="2433"/>
                      </a:lnTo>
                      <a:lnTo>
                        <a:pt x="4381" y="2370"/>
                      </a:lnTo>
                      <a:lnTo>
                        <a:pt x="4350" y="2300"/>
                      </a:lnTo>
                      <a:lnTo>
                        <a:pt x="4316" y="2232"/>
                      </a:lnTo>
                      <a:lnTo>
                        <a:pt x="4283" y="2169"/>
                      </a:lnTo>
                      <a:lnTo>
                        <a:pt x="4283" y="2169"/>
                      </a:lnTo>
                      <a:lnTo>
                        <a:pt x="4257" y="2122"/>
                      </a:lnTo>
                      <a:lnTo>
                        <a:pt x="4230" y="2074"/>
                      </a:lnTo>
                      <a:lnTo>
                        <a:pt x="4203" y="2028"/>
                      </a:lnTo>
                      <a:lnTo>
                        <a:pt x="4176" y="1984"/>
                      </a:lnTo>
                      <a:lnTo>
                        <a:pt x="4121" y="1901"/>
                      </a:lnTo>
                      <a:lnTo>
                        <a:pt x="4071" y="1827"/>
                      </a:lnTo>
                      <a:lnTo>
                        <a:pt x="4026" y="1765"/>
                      </a:lnTo>
                      <a:lnTo>
                        <a:pt x="3989" y="1717"/>
                      </a:lnTo>
                      <a:lnTo>
                        <a:pt x="3958" y="1675"/>
                      </a:lnTo>
                      <a:lnTo>
                        <a:pt x="3958" y="1675"/>
                      </a:lnTo>
                      <a:lnTo>
                        <a:pt x="3911" y="1619"/>
                      </a:lnTo>
                      <a:lnTo>
                        <a:pt x="3859" y="1558"/>
                      </a:lnTo>
                      <a:lnTo>
                        <a:pt x="3808" y="1498"/>
                      </a:lnTo>
                      <a:lnTo>
                        <a:pt x="3782" y="1469"/>
                      </a:lnTo>
                      <a:lnTo>
                        <a:pt x="3756" y="1443"/>
                      </a:lnTo>
                      <a:lnTo>
                        <a:pt x="3756" y="1443"/>
                      </a:lnTo>
                      <a:lnTo>
                        <a:pt x="3652" y="1342"/>
                      </a:lnTo>
                      <a:lnTo>
                        <a:pt x="3537" y="1234"/>
                      </a:lnTo>
                      <a:lnTo>
                        <a:pt x="3478" y="1182"/>
                      </a:lnTo>
                      <a:lnTo>
                        <a:pt x="3419" y="1129"/>
                      </a:lnTo>
                      <a:lnTo>
                        <a:pt x="3363" y="1080"/>
                      </a:lnTo>
                      <a:lnTo>
                        <a:pt x="3307" y="1033"/>
                      </a:lnTo>
                      <a:lnTo>
                        <a:pt x="3307" y="1033"/>
                      </a:lnTo>
                      <a:lnTo>
                        <a:pt x="3267" y="1002"/>
                      </a:lnTo>
                      <a:lnTo>
                        <a:pt x="3225" y="970"/>
                      </a:lnTo>
                      <a:lnTo>
                        <a:pt x="3181" y="937"/>
                      </a:lnTo>
                      <a:lnTo>
                        <a:pt x="3137" y="905"/>
                      </a:lnTo>
                      <a:lnTo>
                        <a:pt x="3046" y="844"/>
                      </a:lnTo>
                      <a:lnTo>
                        <a:pt x="2960" y="789"/>
                      </a:lnTo>
                      <a:lnTo>
                        <a:pt x="2883" y="741"/>
                      </a:lnTo>
                      <a:lnTo>
                        <a:pt x="2819" y="703"/>
                      </a:lnTo>
                      <a:lnTo>
                        <a:pt x="2757" y="667"/>
                      </a:lnTo>
                      <a:lnTo>
                        <a:pt x="2757" y="667"/>
                      </a:lnTo>
                      <a:lnTo>
                        <a:pt x="2694" y="633"/>
                      </a:lnTo>
                      <a:lnTo>
                        <a:pt x="2626" y="598"/>
                      </a:lnTo>
                      <a:lnTo>
                        <a:pt x="2483" y="528"/>
                      </a:lnTo>
                      <a:lnTo>
                        <a:pt x="2340" y="460"/>
                      </a:lnTo>
                      <a:lnTo>
                        <a:pt x="2203" y="398"/>
                      </a:lnTo>
                      <a:lnTo>
                        <a:pt x="2203" y="398"/>
                      </a:lnTo>
                      <a:lnTo>
                        <a:pt x="2169" y="383"/>
                      </a:lnTo>
                      <a:lnTo>
                        <a:pt x="2131" y="367"/>
                      </a:lnTo>
                      <a:lnTo>
                        <a:pt x="2050" y="337"/>
                      </a:lnTo>
                      <a:lnTo>
                        <a:pt x="1969" y="309"/>
                      </a:lnTo>
                      <a:lnTo>
                        <a:pt x="1893" y="282"/>
                      </a:lnTo>
                      <a:lnTo>
                        <a:pt x="1893" y="282"/>
                      </a:lnTo>
                      <a:lnTo>
                        <a:pt x="1843" y="266"/>
                      </a:lnTo>
                      <a:lnTo>
                        <a:pt x="1790" y="249"/>
                      </a:lnTo>
                      <a:lnTo>
                        <a:pt x="1677" y="215"/>
                      </a:lnTo>
                      <a:lnTo>
                        <a:pt x="1562" y="184"/>
                      </a:lnTo>
                      <a:lnTo>
                        <a:pt x="1456" y="157"/>
                      </a:lnTo>
                      <a:lnTo>
                        <a:pt x="1456" y="157"/>
                      </a:lnTo>
                      <a:lnTo>
                        <a:pt x="1412" y="146"/>
                      </a:lnTo>
                      <a:lnTo>
                        <a:pt x="1368" y="136"/>
                      </a:lnTo>
                      <a:lnTo>
                        <a:pt x="1279" y="118"/>
                      </a:lnTo>
                      <a:lnTo>
                        <a:pt x="1195" y="101"/>
                      </a:lnTo>
                      <a:lnTo>
                        <a:pt x="1121" y="88"/>
                      </a:lnTo>
                      <a:lnTo>
                        <a:pt x="1121" y="88"/>
                      </a:lnTo>
                      <a:lnTo>
                        <a:pt x="1048" y="76"/>
                      </a:lnTo>
                      <a:lnTo>
                        <a:pt x="971" y="64"/>
                      </a:lnTo>
                      <a:lnTo>
                        <a:pt x="871" y="51"/>
                      </a:lnTo>
                      <a:lnTo>
                        <a:pt x="756" y="37"/>
                      </a:lnTo>
                      <a:lnTo>
                        <a:pt x="626" y="24"/>
                      </a:lnTo>
                      <a:lnTo>
                        <a:pt x="557" y="18"/>
                      </a:lnTo>
                      <a:lnTo>
                        <a:pt x="487" y="13"/>
                      </a:lnTo>
                      <a:lnTo>
                        <a:pt x="414" y="8"/>
                      </a:lnTo>
                      <a:lnTo>
                        <a:pt x="342" y="4"/>
                      </a:lnTo>
                      <a:lnTo>
                        <a:pt x="342" y="4"/>
                      </a:lnTo>
                      <a:lnTo>
                        <a:pt x="307" y="3"/>
                      </a:lnTo>
                      <a:lnTo>
                        <a:pt x="222" y="1"/>
                      </a:lnTo>
                      <a:lnTo>
                        <a:pt x="171" y="0"/>
                      </a:lnTo>
                      <a:lnTo>
                        <a:pt x="115" y="0"/>
                      </a:lnTo>
                      <a:lnTo>
                        <a:pt x="60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7" y="6"/>
                      </a:lnTo>
                      <a:lnTo>
                        <a:pt x="4" y="8"/>
                      </a:lnTo>
                      <a:lnTo>
                        <a:pt x="1" y="16"/>
                      </a:lnTo>
                      <a:lnTo>
                        <a:pt x="0" y="31"/>
                      </a:lnTo>
                      <a:lnTo>
                        <a:pt x="0" y="51"/>
                      </a:lnTo>
                      <a:lnTo>
                        <a:pt x="0" y="76"/>
                      </a:lnTo>
                      <a:lnTo>
                        <a:pt x="3" y="105"/>
                      </a:lnTo>
                      <a:lnTo>
                        <a:pt x="12" y="179"/>
                      </a:lnTo>
                      <a:lnTo>
                        <a:pt x="27" y="270"/>
                      </a:lnTo>
                      <a:lnTo>
                        <a:pt x="45" y="377"/>
                      </a:lnTo>
                      <a:lnTo>
                        <a:pt x="69" y="498"/>
                      </a:lnTo>
                      <a:lnTo>
                        <a:pt x="96" y="632"/>
                      </a:lnTo>
                      <a:lnTo>
                        <a:pt x="128" y="778"/>
                      </a:lnTo>
                      <a:lnTo>
                        <a:pt x="161" y="935"/>
                      </a:lnTo>
                      <a:lnTo>
                        <a:pt x="239" y="1271"/>
                      </a:lnTo>
                      <a:lnTo>
                        <a:pt x="322" y="1632"/>
                      </a:lnTo>
                      <a:lnTo>
                        <a:pt x="411" y="2004"/>
                      </a:lnTo>
                      <a:lnTo>
                        <a:pt x="501" y="2376"/>
                      </a:lnTo>
                      <a:lnTo>
                        <a:pt x="590" y="2736"/>
                      </a:lnTo>
                      <a:lnTo>
                        <a:pt x="749" y="3375"/>
                      </a:lnTo>
                      <a:lnTo>
                        <a:pt x="862" y="3825"/>
                      </a:lnTo>
                      <a:lnTo>
                        <a:pt x="906" y="3996"/>
                      </a:lnTo>
                      <a:lnTo>
                        <a:pt x="906" y="3996"/>
                      </a:lnTo>
                      <a:lnTo>
                        <a:pt x="1008" y="3996"/>
                      </a:lnTo>
                      <a:lnTo>
                        <a:pt x="1127" y="3995"/>
                      </a:lnTo>
                      <a:lnTo>
                        <a:pt x="1286" y="3992"/>
                      </a:lnTo>
                      <a:lnTo>
                        <a:pt x="1478" y="3988"/>
                      </a:lnTo>
                      <a:lnTo>
                        <a:pt x="1699" y="3982"/>
                      </a:lnTo>
                      <a:lnTo>
                        <a:pt x="1945" y="3973"/>
                      </a:lnTo>
                      <a:lnTo>
                        <a:pt x="2206" y="3961"/>
                      </a:lnTo>
                      <a:lnTo>
                        <a:pt x="2344" y="3954"/>
                      </a:lnTo>
                      <a:lnTo>
                        <a:pt x="2483" y="3947"/>
                      </a:lnTo>
                      <a:lnTo>
                        <a:pt x="2624" y="3937"/>
                      </a:lnTo>
                      <a:lnTo>
                        <a:pt x="2768" y="3928"/>
                      </a:lnTo>
                      <a:lnTo>
                        <a:pt x="2912" y="3917"/>
                      </a:lnTo>
                      <a:lnTo>
                        <a:pt x="3056" y="3905"/>
                      </a:lnTo>
                      <a:lnTo>
                        <a:pt x="3198" y="3893"/>
                      </a:lnTo>
                      <a:lnTo>
                        <a:pt x="3340" y="3879"/>
                      </a:lnTo>
                      <a:lnTo>
                        <a:pt x="3481" y="3863"/>
                      </a:lnTo>
                      <a:lnTo>
                        <a:pt x="3619" y="3846"/>
                      </a:lnTo>
                      <a:lnTo>
                        <a:pt x="3753" y="3828"/>
                      </a:lnTo>
                      <a:lnTo>
                        <a:pt x="3883" y="3809"/>
                      </a:lnTo>
                      <a:lnTo>
                        <a:pt x="4011" y="3788"/>
                      </a:lnTo>
                      <a:lnTo>
                        <a:pt x="4132" y="3766"/>
                      </a:lnTo>
                      <a:lnTo>
                        <a:pt x="4248" y="3742"/>
                      </a:lnTo>
                      <a:lnTo>
                        <a:pt x="4304" y="3729"/>
                      </a:lnTo>
                      <a:lnTo>
                        <a:pt x="4357" y="3717"/>
                      </a:lnTo>
                      <a:lnTo>
                        <a:pt x="4357" y="3717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r="-2203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Freeform 164">
              <a:extLst>
                <a:ext uri="{FF2B5EF4-FFF2-40B4-BE49-F238E27FC236}">
                  <a16:creationId xmlns:a16="http://schemas.microsoft.com/office/drawing/2014/main" id="{7C674841-3922-A265-1F75-263CDC0E672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  <a:close/>
                </a:path>
              </a:pathLst>
            </a:custGeom>
            <a:solidFill>
              <a:srgbClr val="808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5">
              <a:extLst>
                <a:ext uri="{FF2B5EF4-FFF2-40B4-BE49-F238E27FC236}">
                  <a16:creationId xmlns:a16="http://schemas.microsoft.com/office/drawing/2014/main" id="{F384DFC5-5120-EF8D-141E-DFEBDCC991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10592" y="92562"/>
              <a:ext cx="211016" cy="687161"/>
            </a:xfrm>
            <a:custGeom>
              <a:avLst/>
              <a:gdLst>
                <a:gd name="T0" fmla="*/ 769 w 1544"/>
                <a:gd name="T1" fmla="*/ 26 h 3994"/>
                <a:gd name="T2" fmla="*/ 808 w 1544"/>
                <a:gd name="T3" fmla="*/ 53 h 3994"/>
                <a:gd name="T4" fmla="*/ 847 w 1544"/>
                <a:gd name="T5" fmla="*/ 89 h 3994"/>
                <a:gd name="T6" fmla="*/ 887 w 1544"/>
                <a:gd name="T7" fmla="*/ 133 h 3994"/>
                <a:gd name="T8" fmla="*/ 925 w 1544"/>
                <a:gd name="T9" fmla="*/ 184 h 3994"/>
                <a:gd name="T10" fmla="*/ 962 w 1544"/>
                <a:gd name="T11" fmla="*/ 246 h 3994"/>
                <a:gd name="T12" fmla="*/ 999 w 1544"/>
                <a:gd name="T13" fmla="*/ 314 h 3994"/>
                <a:gd name="T14" fmla="*/ 1035 w 1544"/>
                <a:gd name="T15" fmla="*/ 389 h 3994"/>
                <a:gd name="T16" fmla="*/ 1070 w 1544"/>
                <a:gd name="T17" fmla="*/ 472 h 3994"/>
                <a:gd name="T18" fmla="*/ 1137 w 1544"/>
                <a:gd name="T19" fmla="*/ 659 h 3994"/>
                <a:gd name="T20" fmla="*/ 1202 w 1544"/>
                <a:gd name="T21" fmla="*/ 871 h 3994"/>
                <a:gd name="T22" fmla="*/ 1261 w 1544"/>
                <a:gd name="T23" fmla="*/ 1108 h 3994"/>
                <a:gd name="T24" fmla="*/ 1315 w 1544"/>
                <a:gd name="T25" fmla="*/ 1367 h 3994"/>
                <a:gd name="T26" fmla="*/ 1365 w 1544"/>
                <a:gd name="T27" fmla="*/ 1646 h 3994"/>
                <a:gd name="T28" fmla="*/ 1411 w 1544"/>
                <a:gd name="T29" fmla="*/ 1944 h 3994"/>
                <a:gd name="T30" fmla="*/ 1448 w 1544"/>
                <a:gd name="T31" fmla="*/ 2256 h 3994"/>
                <a:gd name="T32" fmla="*/ 1482 w 1544"/>
                <a:gd name="T33" fmla="*/ 2583 h 3994"/>
                <a:gd name="T34" fmla="*/ 1507 w 1544"/>
                <a:gd name="T35" fmla="*/ 2923 h 3994"/>
                <a:gd name="T36" fmla="*/ 1527 w 1544"/>
                <a:gd name="T37" fmla="*/ 3273 h 3994"/>
                <a:gd name="T38" fmla="*/ 1539 w 1544"/>
                <a:gd name="T39" fmla="*/ 3631 h 3994"/>
                <a:gd name="T40" fmla="*/ 1544 w 1544"/>
                <a:gd name="T41" fmla="*/ 3994 h 3994"/>
                <a:gd name="T42" fmla="*/ 0 w 1544"/>
                <a:gd name="T43" fmla="*/ 3133 h 3994"/>
                <a:gd name="T44" fmla="*/ 3 w 1544"/>
                <a:gd name="T45" fmla="*/ 2774 h 3994"/>
                <a:gd name="T46" fmla="*/ 15 w 1544"/>
                <a:gd name="T47" fmla="*/ 2429 h 3994"/>
                <a:gd name="T48" fmla="*/ 33 w 1544"/>
                <a:gd name="T49" fmla="*/ 2101 h 3994"/>
                <a:gd name="T50" fmla="*/ 59 w 1544"/>
                <a:gd name="T51" fmla="*/ 1790 h 3994"/>
                <a:gd name="T52" fmla="*/ 92 w 1544"/>
                <a:gd name="T53" fmla="*/ 1499 h 3994"/>
                <a:gd name="T54" fmla="*/ 130 w 1544"/>
                <a:gd name="T55" fmla="*/ 1229 h 3994"/>
                <a:gd name="T56" fmla="*/ 174 w 1544"/>
                <a:gd name="T57" fmla="*/ 981 h 3994"/>
                <a:gd name="T58" fmla="*/ 224 w 1544"/>
                <a:gd name="T59" fmla="*/ 758 h 3994"/>
                <a:gd name="T60" fmla="*/ 278 w 1544"/>
                <a:gd name="T61" fmla="*/ 561 h 3994"/>
                <a:gd name="T62" fmla="*/ 337 w 1544"/>
                <a:gd name="T63" fmla="*/ 389 h 3994"/>
                <a:gd name="T64" fmla="*/ 369 w 1544"/>
                <a:gd name="T65" fmla="*/ 315 h 3994"/>
                <a:gd name="T66" fmla="*/ 401 w 1544"/>
                <a:gd name="T67" fmla="*/ 248 h 3994"/>
                <a:gd name="T68" fmla="*/ 434 w 1544"/>
                <a:gd name="T69" fmla="*/ 188 h 3994"/>
                <a:gd name="T70" fmla="*/ 469 w 1544"/>
                <a:gd name="T71" fmla="*/ 137 h 3994"/>
                <a:gd name="T72" fmla="*/ 504 w 1544"/>
                <a:gd name="T73" fmla="*/ 92 h 3994"/>
                <a:gd name="T74" fmla="*/ 540 w 1544"/>
                <a:gd name="T75" fmla="*/ 58 h 3994"/>
                <a:gd name="T76" fmla="*/ 576 w 1544"/>
                <a:gd name="T77" fmla="*/ 30 h 3994"/>
                <a:gd name="T78" fmla="*/ 613 w 1544"/>
                <a:gd name="T79" fmla="*/ 11 h 3994"/>
                <a:gd name="T80" fmla="*/ 652 w 1544"/>
                <a:gd name="T81" fmla="*/ 1 h 3994"/>
                <a:gd name="T82" fmla="*/ 690 w 1544"/>
                <a:gd name="T83" fmla="*/ 0 h 3994"/>
                <a:gd name="T84" fmla="*/ 729 w 1544"/>
                <a:gd name="T85" fmla="*/ 8 h 3994"/>
                <a:gd name="T86" fmla="*/ 769 w 1544"/>
                <a:gd name="T87" fmla="*/ 26 h 3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4" h="3994">
                  <a:moveTo>
                    <a:pt x="769" y="26"/>
                  </a:moveTo>
                  <a:lnTo>
                    <a:pt x="769" y="26"/>
                  </a:lnTo>
                  <a:lnTo>
                    <a:pt x="788" y="38"/>
                  </a:lnTo>
                  <a:lnTo>
                    <a:pt x="808" y="53"/>
                  </a:lnTo>
                  <a:lnTo>
                    <a:pt x="828" y="69"/>
                  </a:lnTo>
                  <a:lnTo>
                    <a:pt x="847" y="89"/>
                  </a:lnTo>
                  <a:lnTo>
                    <a:pt x="867" y="109"/>
                  </a:lnTo>
                  <a:lnTo>
                    <a:pt x="887" y="133"/>
                  </a:lnTo>
                  <a:lnTo>
                    <a:pt x="905" y="158"/>
                  </a:lnTo>
                  <a:lnTo>
                    <a:pt x="925" y="184"/>
                  </a:lnTo>
                  <a:lnTo>
                    <a:pt x="943" y="214"/>
                  </a:lnTo>
                  <a:lnTo>
                    <a:pt x="962" y="246"/>
                  </a:lnTo>
                  <a:lnTo>
                    <a:pt x="981" y="278"/>
                  </a:lnTo>
                  <a:lnTo>
                    <a:pt x="999" y="314"/>
                  </a:lnTo>
                  <a:lnTo>
                    <a:pt x="1017" y="350"/>
                  </a:lnTo>
                  <a:lnTo>
                    <a:pt x="1035" y="389"/>
                  </a:lnTo>
                  <a:lnTo>
                    <a:pt x="1052" y="430"/>
                  </a:lnTo>
                  <a:lnTo>
                    <a:pt x="1070" y="472"/>
                  </a:lnTo>
                  <a:lnTo>
                    <a:pt x="1103" y="562"/>
                  </a:lnTo>
                  <a:lnTo>
                    <a:pt x="1137" y="659"/>
                  </a:lnTo>
                  <a:lnTo>
                    <a:pt x="1170" y="762"/>
                  </a:lnTo>
                  <a:lnTo>
                    <a:pt x="1202" y="871"/>
                  </a:lnTo>
                  <a:lnTo>
                    <a:pt x="1232" y="987"/>
                  </a:lnTo>
                  <a:lnTo>
                    <a:pt x="1261" y="1108"/>
                  </a:lnTo>
                  <a:lnTo>
                    <a:pt x="1288" y="1235"/>
                  </a:lnTo>
                  <a:lnTo>
                    <a:pt x="1315" y="1367"/>
                  </a:lnTo>
                  <a:lnTo>
                    <a:pt x="1341" y="1504"/>
                  </a:lnTo>
                  <a:lnTo>
                    <a:pt x="1365" y="1646"/>
                  </a:lnTo>
                  <a:lnTo>
                    <a:pt x="1388" y="1793"/>
                  </a:lnTo>
                  <a:lnTo>
                    <a:pt x="1411" y="1944"/>
                  </a:lnTo>
                  <a:lnTo>
                    <a:pt x="1430" y="2098"/>
                  </a:lnTo>
                  <a:lnTo>
                    <a:pt x="1448" y="2256"/>
                  </a:lnTo>
                  <a:lnTo>
                    <a:pt x="1467" y="2418"/>
                  </a:lnTo>
                  <a:lnTo>
                    <a:pt x="1482" y="2583"/>
                  </a:lnTo>
                  <a:lnTo>
                    <a:pt x="1495" y="2752"/>
                  </a:lnTo>
                  <a:lnTo>
                    <a:pt x="1507" y="2923"/>
                  </a:lnTo>
                  <a:lnTo>
                    <a:pt x="1518" y="3097"/>
                  </a:lnTo>
                  <a:lnTo>
                    <a:pt x="1527" y="3273"/>
                  </a:lnTo>
                  <a:lnTo>
                    <a:pt x="1535" y="3450"/>
                  </a:lnTo>
                  <a:lnTo>
                    <a:pt x="1539" y="3631"/>
                  </a:lnTo>
                  <a:lnTo>
                    <a:pt x="1542" y="3812"/>
                  </a:lnTo>
                  <a:lnTo>
                    <a:pt x="1544" y="3994"/>
                  </a:lnTo>
                  <a:lnTo>
                    <a:pt x="0" y="3133"/>
                  </a:lnTo>
                  <a:lnTo>
                    <a:pt x="0" y="3133"/>
                  </a:lnTo>
                  <a:lnTo>
                    <a:pt x="1" y="2951"/>
                  </a:lnTo>
                  <a:lnTo>
                    <a:pt x="3" y="2774"/>
                  </a:lnTo>
                  <a:lnTo>
                    <a:pt x="9" y="2599"/>
                  </a:lnTo>
                  <a:lnTo>
                    <a:pt x="15" y="2429"/>
                  </a:lnTo>
                  <a:lnTo>
                    <a:pt x="24" y="2262"/>
                  </a:lnTo>
                  <a:lnTo>
                    <a:pt x="33" y="2101"/>
                  </a:lnTo>
                  <a:lnTo>
                    <a:pt x="45" y="1943"/>
                  </a:lnTo>
                  <a:lnTo>
                    <a:pt x="59" y="1790"/>
                  </a:lnTo>
                  <a:lnTo>
                    <a:pt x="75" y="1642"/>
                  </a:lnTo>
                  <a:lnTo>
                    <a:pt x="92" y="1499"/>
                  </a:lnTo>
                  <a:lnTo>
                    <a:pt x="110" y="1361"/>
                  </a:lnTo>
                  <a:lnTo>
                    <a:pt x="130" y="1229"/>
                  </a:lnTo>
                  <a:lnTo>
                    <a:pt x="151" y="1102"/>
                  </a:lnTo>
                  <a:lnTo>
                    <a:pt x="174" y="981"/>
                  </a:lnTo>
                  <a:lnTo>
                    <a:pt x="198" y="866"/>
                  </a:lnTo>
                  <a:lnTo>
                    <a:pt x="224" y="758"/>
                  </a:lnTo>
                  <a:lnTo>
                    <a:pt x="251" y="655"/>
                  </a:lnTo>
                  <a:lnTo>
                    <a:pt x="278" y="561"/>
                  </a:lnTo>
                  <a:lnTo>
                    <a:pt x="307" y="471"/>
                  </a:lnTo>
                  <a:lnTo>
                    <a:pt x="337" y="389"/>
                  </a:lnTo>
                  <a:lnTo>
                    <a:pt x="354" y="351"/>
                  </a:lnTo>
                  <a:lnTo>
                    <a:pt x="369" y="315"/>
                  </a:lnTo>
                  <a:lnTo>
                    <a:pt x="386" y="280"/>
                  </a:lnTo>
                  <a:lnTo>
                    <a:pt x="401" y="248"/>
                  </a:lnTo>
                  <a:lnTo>
                    <a:pt x="418" y="217"/>
                  </a:lnTo>
                  <a:lnTo>
                    <a:pt x="434" y="188"/>
                  </a:lnTo>
                  <a:lnTo>
                    <a:pt x="452" y="162"/>
                  </a:lnTo>
                  <a:lnTo>
                    <a:pt x="469" y="137"/>
                  </a:lnTo>
                  <a:lnTo>
                    <a:pt x="486" y="114"/>
                  </a:lnTo>
                  <a:lnTo>
                    <a:pt x="504" y="92"/>
                  </a:lnTo>
                  <a:lnTo>
                    <a:pt x="522" y="74"/>
                  </a:lnTo>
                  <a:lnTo>
                    <a:pt x="540" y="58"/>
                  </a:lnTo>
                  <a:lnTo>
                    <a:pt x="558" y="42"/>
                  </a:lnTo>
                  <a:lnTo>
                    <a:pt x="576" y="30"/>
                  </a:lnTo>
                  <a:lnTo>
                    <a:pt x="595" y="19"/>
                  </a:lnTo>
                  <a:lnTo>
                    <a:pt x="613" y="11"/>
                  </a:lnTo>
                  <a:lnTo>
                    <a:pt x="632" y="5"/>
                  </a:lnTo>
                  <a:lnTo>
                    <a:pt x="652" y="1"/>
                  </a:lnTo>
                  <a:lnTo>
                    <a:pt x="670" y="0"/>
                  </a:lnTo>
                  <a:lnTo>
                    <a:pt x="690" y="0"/>
                  </a:lnTo>
                  <a:lnTo>
                    <a:pt x="710" y="4"/>
                  </a:lnTo>
                  <a:lnTo>
                    <a:pt x="729" y="8"/>
                  </a:lnTo>
                  <a:lnTo>
                    <a:pt x="749" y="16"/>
                  </a:lnTo>
                  <a:lnTo>
                    <a:pt x="769" y="26"/>
                  </a:lnTo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6">
              <a:extLst>
                <a:ext uri="{FF2B5EF4-FFF2-40B4-BE49-F238E27FC236}">
                  <a16:creationId xmlns:a16="http://schemas.microsoft.com/office/drawing/2014/main" id="{DCAF34C1-8194-872D-06FF-5C2DE6FEB6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  <a:gd name="T116" fmla="*/ 2934 w 5280"/>
                <a:gd name="T117" fmla="*/ 3985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  <a:lnTo>
                    <a:pt x="2934" y="3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E1E2D">
                    <a:shade val="30000"/>
                    <a:satMod val="115000"/>
                  </a:srgbClr>
                </a:gs>
                <a:gs pos="50000">
                  <a:srgbClr val="BE1E2D">
                    <a:shade val="67500"/>
                    <a:satMod val="115000"/>
                  </a:srgbClr>
                </a:gs>
                <a:gs pos="100000">
                  <a:srgbClr val="BE1E2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CF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 rtl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167">
              <a:extLst>
                <a:ext uri="{FF2B5EF4-FFF2-40B4-BE49-F238E27FC236}">
                  <a16:creationId xmlns:a16="http://schemas.microsoft.com/office/drawing/2014/main" id="{17727DC1-E736-EF57-418C-731C061116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43159" y="0"/>
              <a:ext cx="721334" cy="688538"/>
            </a:xfrm>
            <a:custGeom>
              <a:avLst/>
              <a:gdLst>
                <a:gd name="T0" fmla="*/ 3140 w 5280"/>
                <a:gd name="T1" fmla="*/ 3990 h 4003"/>
                <a:gd name="T2" fmla="*/ 4036 w 5280"/>
                <a:gd name="T3" fmla="*/ 4002 h 4003"/>
                <a:gd name="T4" fmla="*/ 4638 w 5280"/>
                <a:gd name="T5" fmla="*/ 4003 h 4003"/>
                <a:gd name="T6" fmla="*/ 5280 w 5280"/>
                <a:gd name="T7" fmla="*/ 3995 h 4003"/>
                <a:gd name="T8" fmla="*/ 5275 w 5280"/>
                <a:gd name="T9" fmla="*/ 3629 h 4003"/>
                <a:gd name="T10" fmla="*/ 5254 w 5280"/>
                <a:gd name="T11" fmla="*/ 3088 h 4003"/>
                <a:gd name="T12" fmla="*/ 5216 w 5280"/>
                <a:gd name="T13" fmla="*/ 2565 h 4003"/>
                <a:gd name="T14" fmla="*/ 5163 w 5280"/>
                <a:gd name="T15" fmla="*/ 2065 h 4003"/>
                <a:gd name="T16" fmla="*/ 5095 w 5280"/>
                <a:gd name="T17" fmla="*/ 1599 h 4003"/>
                <a:gd name="T18" fmla="*/ 5015 w 5280"/>
                <a:gd name="T19" fmla="*/ 1177 h 4003"/>
                <a:gd name="T20" fmla="*/ 4921 w 5280"/>
                <a:gd name="T21" fmla="*/ 804 h 4003"/>
                <a:gd name="T22" fmla="*/ 4833 w 5280"/>
                <a:gd name="T23" fmla="*/ 539 h 4003"/>
                <a:gd name="T24" fmla="*/ 4779 w 5280"/>
                <a:gd name="T25" fmla="*/ 403 h 4003"/>
                <a:gd name="T26" fmla="*/ 4720 w 5280"/>
                <a:gd name="T27" fmla="*/ 284 h 4003"/>
                <a:gd name="T28" fmla="*/ 4659 w 5280"/>
                <a:gd name="T29" fmla="*/ 184 h 4003"/>
                <a:gd name="T30" fmla="*/ 4597 w 5280"/>
                <a:gd name="T31" fmla="*/ 103 h 4003"/>
                <a:gd name="T32" fmla="*/ 4532 w 5280"/>
                <a:gd name="T33" fmla="*/ 45 h 4003"/>
                <a:gd name="T34" fmla="*/ 4466 w 5280"/>
                <a:gd name="T35" fmla="*/ 9 h 4003"/>
                <a:gd name="T36" fmla="*/ 4429 w 5280"/>
                <a:gd name="T37" fmla="*/ 0 h 4003"/>
                <a:gd name="T38" fmla="*/ 4305 w 5280"/>
                <a:gd name="T39" fmla="*/ 3 h 4003"/>
                <a:gd name="T40" fmla="*/ 4098 w 5280"/>
                <a:gd name="T41" fmla="*/ 21 h 4003"/>
                <a:gd name="T42" fmla="*/ 3768 w 5280"/>
                <a:gd name="T43" fmla="*/ 64 h 4003"/>
                <a:gd name="T44" fmla="*/ 3293 w 5280"/>
                <a:gd name="T45" fmla="*/ 142 h 4003"/>
                <a:gd name="T46" fmla="*/ 2963 w 5280"/>
                <a:gd name="T47" fmla="*/ 216 h 4003"/>
                <a:gd name="T48" fmla="*/ 2829 w 5280"/>
                <a:gd name="T49" fmla="*/ 256 h 4003"/>
                <a:gd name="T50" fmla="*/ 2574 w 5280"/>
                <a:gd name="T51" fmla="*/ 344 h 4003"/>
                <a:gd name="T52" fmla="*/ 2398 w 5280"/>
                <a:gd name="T53" fmla="*/ 414 h 4003"/>
                <a:gd name="T54" fmla="*/ 2171 w 5280"/>
                <a:gd name="T55" fmla="*/ 517 h 4003"/>
                <a:gd name="T56" fmla="*/ 1933 w 5280"/>
                <a:gd name="T57" fmla="*/ 639 h 4003"/>
                <a:gd name="T58" fmla="*/ 1799 w 5280"/>
                <a:gd name="T59" fmla="*/ 715 h 4003"/>
                <a:gd name="T60" fmla="*/ 1600 w 5280"/>
                <a:gd name="T61" fmla="*/ 840 h 4003"/>
                <a:gd name="T62" fmla="*/ 1343 w 5280"/>
                <a:gd name="T63" fmla="*/ 1026 h 4003"/>
                <a:gd name="T64" fmla="*/ 1252 w 5280"/>
                <a:gd name="T65" fmla="*/ 1100 h 4003"/>
                <a:gd name="T66" fmla="*/ 1030 w 5280"/>
                <a:gd name="T67" fmla="*/ 1296 h 4003"/>
                <a:gd name="T68" fmla="*/ 884 w 5280"/>
                <a:gd name="T69" fmla="*/ 1445 h 4003"/>
                <a:gd name="T70" fmla="*/ 768 w 5280"/>
                <a:gd name="T71" fmla="*/ 1574 h 4003"/>
                <a:gd name="T72" fmla="*/ 620 w 5280"/>
                <a:gd name="T73" fmla="*/ 1760 h 4003"/>
                <a:gd name="T74" fmla="*/ 511 w 5280"/>
                <a:gd name="T75" fmla="*/ 1915 h 4003"/>
                <a:gd name="T76" fmla="*/ 368 w 5280"/>
                <a:gd name="T77" fmla="*/ 2153 h 4003"/>
                <a:gd name="T78" fmla="*/ 273 w 5280"/>
                <a:gd name="T79" fmla="*/ 2342 h 4003"/>
                <a:gd name="T80" fmla="*/ 234 w 5280"/>
                <a:gd name="T81" fmla="*/ 2430 h 4003"/>
                <a:gd name="T82" fmla="*/ 159 w 5280"/>
                <a:gd name="T83" fmla="*/ 2627 h 4003"/>
                <a:gd name="T84" fmla="*/ 100 w 5280"/>
                <a:gd name="T85" fmla="*/ 2814 h 4003"/>
                <a:gd name="T86" fmla="*/ 50 w 5280"/>
                <a:gd name="T87" fmla="*/ 3033 h 4003"/>
                <a:gd name="T88" fmla="*/ 14 w 5280"/>
                <a:gd name="T89" fmla="*/ 3284 h 4003"/>
                <a:gd name="T90" fmla="*/ 0 w 5280"/>
                <a:gd name="T91" fmla="*/ 3566 h 4003"/>
                <a:gd name="T92" fmla="*/ 5 w 5280"/>
                <a:gd name="T93" fmla="*/ 3583 h 4003"/>
                <a:gd name="T94" fmla="*/ 22 w 5280"/>
                <a:gd name="T95" fmla="*/ 3608 h 4003"/>
                <a:gd name="T96" fmla="*/ 53 w 5280"/>
                <a:gd name="T97" fmla="*/ 3632 h 4003"/>
                <a:gd name="T98" fmla="*/ 117 w 5280"/>
                <a:gd name="T99" fmla="*/ 3664 h 4003"/>
                <a:gd name="T100" fmla="*/ 258 w 5280"/>
                <a:gd name="T101" fmla="*/ 3711 h 4003"/>
                <a:gd name="T102" fmla="*/ 452 w 5280"/>
                <a:gd name="T103" fmla="*/ 3756 h 4003"/>
                <a:gd name="T104" fmla="*/ 695 w 5280"/>
                <a:gd name="T105" fmla="*/ 3799 h 4003"/>
                <a:gd name="T106" fmla="*/ 989 w 5280"/>
                <a:gd name="T107" fmla="*/ 3839 h 4003"/>
                <a:gd name="T108" fmla="*/ 1328 w 5280"/>
                <a:gd name="T109" fmla="*/ 3876 h 4003"/>
                <a:gd name="T110" fmla="*/ 1711 w 5280"/>
                <a:gd name="T111" fmla="*/ 3908 h 4003"/>
                <a:gd name="T112" fmla="*/ 2136 w 5280"/>
                <a:gd name="T113" fmla="*/ 3937 h 4003"/>
                <a:gd name="T114" fmla="*/ 2602 w 5280"/>
                <a:gd name="T115" fmla="*/ 3961 h 4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280" h="4003">
                  <a:moveTo>
                    <a:pt x="2934" y="3985"/>
                  </a:moveTo>
                  <a:lnTo>
                    <a:pt x="2934" y="3985"/>
                  </a:lnTo>
                  <a:lnTo>
                    <a:pt x="3140" y="3990"/>
                  </a:lnTo>
                  <a:lnTo>
                    <a:pt x="3374" y="3995"/>
                  </a:lnTo>
                  <a:lnTo>
                    <a:pt x="3679" y="3999"/>
                  </a:lnTo>
                  <a:lnTo>
                    <a:pt x="4036" y="4002"/>
                  </a:lnTo>
                  <a:lnTo>
                    <a:pt x="4230" y="4003"/>
                  </a:lnTo>
                  <a:lnTo>
                    <a:pt x="4431" y="4003"/>
                  </a:lnTo>
                  <a:lnTo>
                    <a:pt x="4638" y="4003"/>
                  </a:lnTo>
                  <a:lnTo>
                    <a:pt x="4852" y="4002"/>
                  </a:lnTo>
                  <a:lnTo>
                    <a:pt x="5065" y="3998"/>
                  </a:lnTo>
                  <a:lnTo>
                    <a:pt x="5280" y="3995"/>
                  </a:lnTo>
                  <a:lnTo>
                    <a:pt x="5280" y="3995"/>
                  </a:lnTo>
                  <a:lnTo>
                    <a:pt x="5278" y="3811"/>
                  </a:lnTo>
                  <a:lnTo>
                    <a:pt x="5275" y="3629"/>
                  </a:lnTo>
                  <a:lnTo>
                    <a:pt x="5271" y="3447"/>
                  </a:lnTo>
                  <a:lnTo>
                    <a:pt x="5263" y="3268"/>
                  </a:lnTo>
                  <a:lnTo>
                    <a:pt x="5254" y="3088"/>
                  </a:lnTo>
                  <a:lnTo>
                    <a:pt x="5244" y="2912"/>
                  </a:lnTo>
                  <a:lnTo>
                    <a:pt x="5232" y="2737"/>
                  </a:lnTo>
                  <a:lnTo>
                    <a:pt x="5216" y="2565"/>
                  </a:lnTo>
                  <a:lnTo>
                    <a:pt x="5201" y="2395"/>
                  </a:lnTo>
                  <a:lnTo>
                    <a:pt x="5183" y="2228"/>
                  </a:lnTo>
                  <a:lnTo>
                    <a:pt x="5163" y="2065"/>
                  </a:lnTo>
                  <a:lnTo>
                    <a:pt x="5142" y="1906"/>
                  </a:lnTo>
                  <a:lnTo>
                    <a:pt x="5120" y="1750"/>
                  </a:lnTo>
                  <a:lnTo>
                    <a:pt x="5095" y="1599"/>
                  </a:lnTo>
                  <a:lnTo>
                    <a:pt x="5070" y="1453"/>
                  </a:lnTo>
                  <a:lnTo>
                    <a:pt x="5044" y="1312"/>
                  </a:lnTo>
                  <a:lnTo>
                    <a:pt x="5015" y="1177"/>
                  </a:lnTo>
                  <a:lnTo>
                    <a:pt x="4985" y="1046"/>
                  </a:lnTo>
                  <a:lnTo>
                    <a:pt x="4953" y="921"/>
                  </a:lnTo>
                  <a:lnTo>
                    <a:pt x="4921" y="804"/>
                  </a:lnTo>
                  <a:lnTo>
                    <a:pt x="4886" y="693"/>
                  </a:lnTo>
                  <a:lnTo>
                    <a:pt x="4852" y="589"/>
                  </a:lnTo>
                  <a:lnTo>
                    <a:pt x="4833" y="539"/>
                  </a:lnTo>
                  <a:lnTo>
                    <a:pt x="4815" y="492"/>
                  </a:lnTo>
                  <a:lnTo>
                    <a:pt x="4797" y="446"/>
                  </a:lnTo>
                  <a:lnTo>
                    <a:pt x="4779" y="403"/>
                  </a:lnTo>
                  <a:lnTo>
                    <a:pt x="4759" y="361"/>
                  </a:lnTo>
                  <a:lnTo>
                    <a:pt x="4740" y="321"/>
                  </a:lnTo>
                  <a:lnTo>
                    <a:pt x="4720" y="284"/>
                  </a:lnTo>
                  <a:lnTo>
                    <a:pt x="4700" y="248"/>
                  </a:lnTo>
                  <a:lnTo>
                    <a:pt x="4681" y="215"/>
                  </a:lnTo>
                  <a:lnTo>
                    <a:pt x="4659" y="184"/>
                  </a:lnTo>
                  <a:lnTo>
                    <a:pt x="4640" y="155"/>
                  </a:lnTo>
                  <a:lnTo>
                    <a:pt x="4619" y="129"/>
                  </a:lnTo>
                  <a:lnTo>
                    <a:pt x="4597" y="103"/>
                  </a:lnTo>
                  <a:lnTo>
                    <a:pt x="4576" y="82"/>
                  </a:lnTo>
                  <a:lnTo>
                    <a:pt x="4553" y="63"/>
                  </a:lnTo>
                  <a:lnTo>
                    <a:pt x="4532" y="45"/>
                  </a:lnTo>
                  <a:lnTo>
                    <a:pt x="4510" y="30"/>
                  </a:lnTo>
                  <a:lnTo>
                    <a:pt x="4488" y="18"/>
                  </a:lnTo>
                  <a:lnTo>
                    <a:pt x="4466" y="9"/>
                  </a:lnTo>
                  <a:lnTo>
                    <a:pt x="4443" y="2"/>
                  </a:lnTo>
                  <a:lnTo>
                    <a:pt x="4443" y="2"/>
                  </a:lnTo>
                  <a:lnTo>
                    <a:pt x="4429" y="0"/>
                  </a:lnTo>
                  <a:lnTo>
                    <a:pt x="4385" y="0"/>
                  </a:lnTo>
                  <a:lnTo>
                    <a:pt x="4351" y="0"/>
                  </a:lnTo>
                  <a:lnTo>
                    <a:pt x="4305" y="3"/>
                  </a:lnTo>
                  <a:lnTo>
                    <a:pt x="4248" y="6"/>
                  </a:lnTo>
                  <a:lnTo>
                    <a:pt x="4180" y="12"/>
                  </a:lnTo>
                  <a:lnTo>
                    <a:pt x="4098" y="21"/>
                  </a:lnTo>
                  <a:lnTo>
                    <a:pt x="4002" y="32"/>
                  </a:lnTo>
                  <a:lnTo>
                    <a:pt x="3892" y="46"/>
                  </a:lnTo>
                  <a:lnTo>
                    <a:pt x="3768" y="64"/>
                  </a:lnTo>
                  <a:lnTo>
                    <a:pt x="3626" y="86"/>
                  </a:lnTo>
                  <a:lnTo>
                    <a:pt x="3468" y="111"/>
                  </a:lnTo>
                  <a:lnTo>
                    <a:pt x="3293" y="142"/>
                  </a:lnTo>
                  <a:lnTo>
                    <a:pt x="3097" y="178"/>
                  </a:lnTo>
                  <a:lnTo>
                    <a:pt x="3097" y="178"/>
                  </a:lnTo>
                  <a:lnTo>
                    <a:pt x="2963" y="216"/>
                  </a:lnTo>
                  <a:lnTo>
                    <a:pt x="2893" y="235"/>
                  </a:lnTo>
                  <a:lnTo>
                    <a:pt x="2829" y="256"/>
                  </a:lnTo>
                  <a:lnTo>
                    <a:pt x="2829" y="256"/>
                  </a:lnTo>
                  <a:lnTo>
                    <a:pt x="2748" y="282"/>
                  </a:lnTo>
                  <a:lnTo>
                    <a:pt x="2660" y="313"/>
                  </a:lnTo>
                  <a:lnTo>
                    <a:pt x="2574" y="344"/>
                  </a:lnTo>
                  <a:lnTo>
                    <a:pt x="2495" y="374"/>
                  </a:lnTo>
                  <a:lnTo>
                    <a:pt x="2495" y="374"/>
                  </a:lnTo>
                  <a:lnTo>
                    <a:pt x="2398" y="414"/>
                  </a:lnTo>
                  <a:lnTo>
                    <a:pt x="2331" y="442"/>
                  </a:lnTo>
                  <a:lnTo>
                    <a:pt x="2254" y="477"/>
                  </a:lnTo>
                  <a:lnTo>
                    <a:pt x="2171" y="517"/>
                  </a:lnTo>
                  <a:lnTo>
                    <a:pt x="2079" y="561"/>
                  </a:lnTo>
                  <a:lnTo>
                    <a:pt x="1982" y="611"/>
                  </a:lnTo>
                  <a:lnTo>
                    <a:pt x="1933" y="639"/>
                  </a:lnTo>
                  <a:lnTo>
                    <a:pt x="1882" y="666"/>
                  </a:lnTo>
                  <a:lnTo>
                    <a:pt x="1882" y="666"/>
                  </a:lnTo>
                  <a:lnTo>
                    <a:pt x="1799" y="715"/>
                  </a:lnTo>
                  <a:lnTo>
                    <a:pt x="1741" y="750"/>
                  </a:lnTo>
                  <a:lnTo>
                    <a:pt x="1675" y="792"/>
                  </a:lnTo>
                  <a:lnTo>
                    <a:pt x="1600" y="840"/>
                  </a:lnTo>
                  <a:lnTo>
                    <a:pt x="1520" y="895"/>
                  </a:lnTo>
                  <a:lnTo>
                    <a:pt x="1434" y="957"/>
                  </a:lnTo>
                  <a:lnTo>
                    <a:pt x="1343" y="1026"/>
                  </a:lnTo>
                  <a:lnTo>
                    <a:pt x="1343" y="1026"/>
                  </a:lnTo>
                  <a:lnTo>
                    <a:pt x="1296" y="1063"/>
                  </a:lnTo>
                  <a:lnTo>
                    <a:pt x="1252" y="1100"/>
                  </a:lnTo>
                  <a:lnTo>
                    <a:pt x="1169" y="1171"/>
                  </a:lnTo>
                  <a:lnTo>
                    <a:pt x="1095" y="1236"/>
                  </a:lnTo>
                  <a:lnTo>
                    <a:pt x="1030" y="1296"/>
                  </a:lnTo>
                  <a:lnTo>
                    <a:pt x="977" y="1349"/>
                  </a:lnTo>
                  <a:lnTo>
                    <a:pt x="933" y="1392"/>
                  </a:lnTo>
                  <a:lnTo>
                    <a:pt x="884" y="1445"/>
                  </a:lnTo>
                  <a:lnTo>
                    <a:pt x="884" y="1445"/>
                  </a:lnTo>
                  <a:lnTo>
                    <a:pt x="812" y="1525"/>
                  </a:lnTo>
                  <a:lnTo>
                    <a:pt x="768" y="1574"/>
                  </a:lnTo>
                  <a:lnTo>
                    <a:pt x="722" y="1630"/>
                  </a:lnTo>
                  <a:lnTo>
                    <a:pt x="672" y="1692"/>
                  </a:lnTo>
                  <a:lnTo>
                    <a:pt x="620" y="1760"/>
                  </a:lnTo>
                  <a:lnTo>
                    <a:pt x="567" y="1834"/>
                  </a:lnTo>
                  <a:lnTo>
                    <a:pt x="511" y="1915"/>
                  </a:lnTo>
                  <a:lnTo>
                    <a:pt x="511" y="1915"/>
                  </a:lnTo>
                  <a:lnTo>
                    <a:pt x="458" y="1998"/>
                  </a:lnTo>
                  <a:lnTo>
                    <a:pt x="411" y="2077"/>
                  </a:lnTo>
                  <a:lnTo>
                    <a:pt x="368" y="2153"/>
                  </a:lnTo>
                  <a:lnTo>
                    <a:pt x="332" y="2222"/>
                  </a:lnTo>
                  <a:lnTo>
                    <a:pt x="300" y="2286"/>
                  </a:lnTo>
                  <a:lnTo>
                    <a:pt x="273" y="2342"/>
                  </a:lnTo>
                  <a:lnTo>
                    <a:pt x="250" y="2391"/>
                  </a:lnTo>
                  <a:lnTo>
                    <a:pt x="234" y="2430"/>
                  </a:lnTo>
                  <a:lnTo>
                    <a:pt x="234" y="2430"/>
                  </a:lnTo>
                  <a:lnTo>
                    <a:pt x="197" y="2521"/>
                  </a:lnTo>
                  <a:lnTo>
                    <a:pt x="178" y="2572"/>
                  </a:lnTo>
                  <a:lnTo>
                    <a:pt x="159" y="2627"/>
                  </a:lnTo>
                  <a:lnTo>
                    <a:pt x="140" y="2686"/>
                  </a:lnTo>
                  <a:lnTo>
                    <a:pt x="120" y="2748"/>
                  </a:lnTo>
                  <a:lnTo>
                    <a:pt x="100" y="2814"/>
                  </a:lnTo>
                  <a:lnTo>
                    <a:pt x="84" y="2883"/>
                  </a:lnTo>
                  <a:lnTo>
                    <a:pt x="66" y="2956"/>
                  </a:lnTo>
                  <a:lnTo>
                    <a:pt x="50" y="3033"/>
                  </a:lnTo>
                  <a:lnTo>
                    <a:pt x="37" y="3113"/>
                  </a:lnTo>
                  <a:lnTo>
                    <a:pt x="25" y="3197"/>
                  </a:lnTo>
                  <a:lnTo>
                    <a:pt x="14" y="3284"/>
                  </a:lnTo>
                  <a:lnTo>
                    <a:pt x="8" y="3374"/>
                  </a:lnTo>
                  <a:lnTo>
                    <a:pt x="2" y="3469"/>
                  </a:lnTo>
                  <a:lnTo>
                    <a:pt x="0" y="3566"/>
                  </a:lnTo>
                  <a:lnTo>
                    <a:pt x="0" y="3566"/>
                  </a:lnTo>
                  <a:lnTo>
                    <a:pt x="2" y="3574"/>
                  </a:lnTo>
                  <a:lnTo>
                    <a:pt x="5" y="3583"/>
                  </a:lnTo>
                  <a:lnTo>
                    <a:pt x="8" y="3591"/>
                  </a:lnTo>
                  <a:lnTo>
                    <a:pt x="14" y="3599"/>
                  </a:lnTo>
                  <a:lnTo>
                    <a:pt x="22" y="3608"/>
                  </a:lnTo>
                  <a:lnTo>
                    <a:pt x="31" y="3615"/>
                  </a:lnTo>
                  <a:lnTo>
                    <a:pt x="41" y="3623"/>
                  </a:lnTo>
                  <a:lnTo>
                    <a:pt x="53" y="3632"/>
                  </a:lnTo>
                  <a:lnTo>
                    <a:pt x="67" y="3640"/>
                  </a:lnTo>
                  <a:lnTo>
                    <a:pt x="82" y="3648"/>
                  </a:lnTo>
                  <a:lnTo>
                    <a:pt x="117" y="3664"/>
                  </a:lnTo>
                  <a:lnTo>
                    <a:pt x="158" y="3680"/>
                  </a:lnTo>
                  <a:lnTo>
                    <a:pt x="205" y="3695"/>
                  </a:lnTo>
                  <a:lnTo>
                    <a:pt x="258" y="3711"/>
                  </a:lnTo>
                  <a:lnTo>
                    <a:pt x="317" y="3726"/>
                  </a:lnTo>
                  <a:lnTo>
                    <a:pt x="380" y="3742"/>
                  </a:lnTo>
                  <a:lnTo>
                    <a:pt x="452" y="3756"/>
                  </a:lnTo>
                  <a:lnTo>
                    <a:pt x="527" y="3771"/>
                  </a:lnTo>
                  <a:lnTo>
                    <a:pt x="609" y="3785"/>
                  </a:lnTo>
                  <a:lnTo>
                    <a:pt x="695" y="3799"/>
                  </a:lnTo>
                  <a:lnTo>
                    <a:pt x="788" y="3813"/>
                  </a:lnTo>
                  <a:lnTo>
                    <a:pt x="886" y="3826"/>
                  </a:lnTo>
                  <a:lnTo>
                    <a:pt x="989" y="3839"/>
                  </a:lnTo>
                  <a:lnTo>
                    <a:pt x="1096" y="3851"/>
                  </a:lnTo>
                  <a:lnTo>
                    <a:pt x="1210" y="3864"/>
                  </a:lnTo>
                  <a:lnTo>
                    <a:pt x="1328" y="3876"/>
                  </a:lnTo>
                  <a:lnTo>
                    <a:pt x="1451" y="3887"/>
                  </a:lnTo>
                  <a:lnTo>
                    <a:pt x="1579" y="3898"/>
                  </a:lnTo>
                  <a:lnTo>
                    <a:pt x="1711" y="3908"/>
                  </a:lnTo>
                  <a:lnTo>
                    <a:pt x="1849" y="3918"/>
                  </a:lnTo>
                  <a:lnTo>
                    <a:pt x="1991" y="3927"/>
                  </a:lnTo>
                  <a:lnTo>
                    <a:pt x="2136" y="3937"/>
                  </a:lnTo>
                  <a:lnTo>
                    <a:pt x="2288" y="3945"/>
                  </a:lnTo>
                  <a:lnTo>
                    <a:pt x="2443" y="3954"/>
                  </a:lnTo>
                  <a:lnTo>
                    <a:pt x="2602" y="3961"/>
                  </a:lnTo>
                  <a:lnTo>
                    <a:pt x="2766" y="3968"/>
                  </a:lnTo>
                  <a:lnTo>
                    <a:pt x="2934" y="39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0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مستدير الزوايا 15">
            <a:extLst>
              <a:ext uri="{FF2B5EF4-FFF2-40B4-BE49-F238E27FC236}">
                <a16:creationId xmlns:a16="http://schemas.microsoft.com/office/drawing/2014/main" id="{C7CA628E-402E-4ECD-83CD-2C5BD377C6C5}"/>
              </a:ext>
            </a:extLst>
          </p:cNvPr>
          <p:cNvSpPr/>
          <p:nvPr/>
        </p:nvSpPr>
        <p:spPr>
          <a:xfrm>
            <a:off x="303083" y="2005996"/>
            <a:ext cx="9163058" cy="3871694"/>
          </a:xfrm>
          <a:prstGeom prst="roundRect">
            <a:avLst>
              <a:gd name="adj" fmla="val 1416"/>
            </a:avLst>
          </a:prstGeom>
          <a:solidFill>
            <a:srgbClr val="BFD4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tabLst>
                <a:tab pos="1571625" algn="l"/>
              </a:tabLst>
            </a:pPr>
            <a:r>
              <a:rPr lang="en-US" sz="1800" b="1" u="sng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and Disadvantages of NPV Method: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571625" algn="l"/>
              </a:tabLst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It considers the time value of money.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Helpful in decision-making.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  <a:tabLst>
                <a:tab pos="1571625" algn="l"/>
              </a:tabLst>
            </a:pPr>
            <a:r>
              <a:rPr lang="en-US" sz="1800" b="1" u="sng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Disadvantages: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 The calculation of the required rate of return does not have set guidelines.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Projects may be incomparable because of different investment terms and sizes.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1571625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 Hidden costs are not considered.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Shape 631">
            <a:extLst>
              <a:ext uri="{FF2B5EF4-FFF2-40B4-BE49-F238E27FC236}">
                <a16:creationId xmlns:a16="http://schemas.microsoft.com/office/drawing/2014/main" id="{9DE0399B-6A40-495E-B773-BA7B46FB702D}"/>
              </a:ext>
            </a:extLst>
          </p:cNvPr>
          <p:cNvGrpSpPr/>
          <p:nvPr/>
        </p:nvGrpSpPr>
        <p:grpSpPr>
          <a:xfrm flipH="1">
            <a:off x="303082" y="399185"/>
            <a:ext cx="827524" cy="848823"/>
            <a:chOff x="5961125" y="1623900"/>
            <a:chExt cx="427450" cy="448175"/>
          </a:xfrm>
          <a:solidFill>
            <a:srgbClr val="7030A0"/>
          </a:solidFill>
        </p:grpSpPr>
        <p:sp>
          <p:nvSpPr>
            <p:cNvPr id="30" name="Shape 632">
              <a:extLst>
                <a:ext uri="{FF2B5EF4-FFF2-40B4-BE49-F238E27FC236}">
                  <a16:creationId xmlns:a16="http://schemas.microsoft.com/office/drawing/2014/main" id="{8DB2B578-EBFB-49B2-A74B-ADFD83430321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1" name="Shape 633">
              <a:extLst>
                <a:ext uri="{FF2B5EF4-FFF2-40B4-BE49-F238E27FC236}">
                  <a16:creationId xmlns:a16="http://schemas.microsoft.com/office/drawing/2014/main" id="{A7E0F7CD-81DA-4CE7-AFE9-AFC01237AB36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  <p:sp>
          <p:nvSpPr>
            <p:cNvPr id="32" name="Shape 634">
              <a:extLst>
                <a:ext uri="{FF2B5EF4-FFF2-40B4-BE49-F238E27FC236}">
                  <a16:creationId xmlns:a16="http://schemas.microsoft.com/office/drawing/2014/main" id="{8C63DF95-20CA-45C3-B9C8-3978774FAE2C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3" name="Shape 635">
              <a:extLst>
                <a:ext uri="{FF2B5EF4-FFF2-40B4-BE49-F238E27FC236}">
                  <a16:creationId xmlns:a16="http://schemas.microsoft.com/office/drawing/2014/main" id="{BC2F4953-4B4C-4B90-BBBA-EE9C42DB550B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4" name="Shape 636">
              <a:extLst>
                <a:ext uri="{FF2B5EF4-FFF2-40B4-BE49-F238E27FC236}">
                  <a16:creationId xmlns:a16="http://schemas.microsoft.com/office/drawing/2014/main" id="{B909C533-5819-46B5-9B5D-EE88750598EE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5" name="Shape 637">
              <a:extLst>
                <a:ext uri="{FF2B5EF4-FFF2-40B4-BE49-F238E27FC236}">
                  <a16:creationId xmlns:a16="http://schemas.microsoft.com/office/drawing/2014/main" id="{B8E44603-02C8-45C3-AFCF-46EBC9134B2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6" name="Shape 638">
              <a:extLst>
                <a:ext uri="{FF2B5EF4-FFF2-40B4-BE49-F238E27FC236}">
                  <a16:creationId xmlns:a16="http://schemas.microsoft.com/office/drawing/2014/main" id="{F10FA17C-5DE5-44AB-81DB-C83C2A648EC9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7" name="مستطيل مستدير الزوايا 5">
            <a:hlinkClick r:id="rId2" action="ppaction://hlinksldjump"/>
            <a:extLst>
              <a:ext uri="{FF2B5EF4-FFF2-40B4-BE49-F238E27FC236}">
                <a16:creationId xmlns:a16="http://schemas.microsoft.com/office/drawing/2014/main" id="{D466B943-7A06-4ADB-8B37-06D4C56A4898}"/>
              </a:ext>
            </a:extLst>
          </p:cNvPr>
          <p:cNvSpPr/>
          <p:nvPr/>
        </p:nvSpPr>
        <p:spPr>
          <a:xfrm>
            <a:off x="9692576" y="2222402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INITIATION ACTIVITY 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7" name="مستطيل مستدير الزوايا 11">
            <a:hlinkClick r:id="rId3" action="ppaction://hlinksldjump"/>
            <a:extLst>
              <a:ext uri="{FF2B5EF4-FFF2-40B4-BE49-F238E27FC236}">
                <a16:creationId xmlns:a16="http://schemas.microsoft.com/office/drawing/2014/main" id="{23D3EE09-8411-4223-ABFE-66C8968A89D0}"/>
              </a:ext>
            </a:extLst>
          </p:cNvPr>
          <p:cNvSpPr/>
          <p:nvPr/>
        </p:nvSpPr>
        <p:spPr>
          <a:xfrm>
            <a:off x="9692575" y="3181383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1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38" name="مستطيل مستدير الزوايا 12">
            <a:hlinkClick r:id="rId4" action="ppaction://hlinksldjump"/>
            <a:extLst>
              <a:ext uri="{FF2B5EF4-FFF2-40B4-BE49-F238E27FC236}">
                <a16:creationId xmlns:a16="http://schemas.microsoft.com/office/drawing/2014/main" id="{C35558C1-9FDC-49BD-A8F5-9241D1C65BC7}"/>
              </a:ext>
            </a:extLst>
          </p:cNvPr>
          <p:cNvSpPr/>
          <p:nvPr/>
        </p:nvSpPr>
        <p:spPr>
          <a:xfrm>
            <a:off x="9692574" y="4066431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OBJECTIVE 2</a:t>
            </a:r>
            <a:r>
              <a:rPr lang="ar-SA" sz="16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    </a:t>
            </a:r>
            <a:endParaRPr lang="ar-BH" sz="16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sp>
        <p:nvSpPr>
          <p:cNvPr id="40" name="مستطيل مستدير الزوايا 17">
            <a:hlinkClick r:id="" action="ppaction://noaction"/>
            <a:extLst>
              <a:ext uri="{FF2B5EF4-FFF2-40B4-BE49-F238E27FC236}">
                <a16:creationId xmlns:a16="http://schemas.microsoft.com/office/drawing/2014/main" id="{5073015B-1E83-4FE7-BF02-65CBBB9E092C}"/>
              </a:ext>
            </a:extLst>
          </p:cNvPr>
          <p:cNvSpPr/>
          <p:nvPr/>
        </p:nvSpPr>
        <p:spPr>
          <a:xfrm>
            <a:off x="9692573" y="4948186"/>
            <a:ext cx="2353079" cy="576000"/>
          </a:xfrm>
          <a:prstGeom prst="roundRect">
            <a:avLst>
              <a:gd name="adj" fmla="val 10356"/>
            </a:avLst>
          </a:prstGeom>
          <a:solidFill>
            <a:srgbClr val="F7931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dirty="0">
                <a:solidFill>
                  <a:srgbClr val="3F5378"/>
                </a:solidFill>
                <a:latin typeface="Arial Black" panose="020B0A04020102020204" pitchFamily="34" charset="0"/>
                <a:cs typeface="PT Bold Heading" panose="02010400000000000000" pitchFamily="2" charset="-78"/>
              </a:rPr>
              <a:t>FINAL EVALUATION</a:t>
            </a:r>
            <a:endParaRPr lang="ar-BH" sz="1400" dirty="0">
              <a:solidFill>
                <a:srgbClr val="3F5378"/>
              </a:solidFill>
              <a:latin typeface="Arial Black" panose="020B0A04020102020204" pitchFamily="34" charset="0"/>
              <a:cs typeface="PT Bold Heading" panose="02010400000000000000" pitchFamily="2" charset="-7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89EC1-9A9F-6557-CAE4-6F4BF3654BDA}"/>
              </a:ext>
            </a:extLst>
          </p:cNvPr>
          <p:cNvGrpSpPr/>
          <p:nvPr/>
        </p:nvGrpSpPr>
        <p:grpSpPr>
          <a:xfrm>
            <a:off x="0" y="6502121"/>
            <a:ext cx="12192000" cy="381000"/>
            <a:chOff x="0" y="6502121"/>
            <a:chExt cx="12192000" cy="38100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AF472-30F5-4B87-8E68-52F177A24201}"/>
                </a:ext>
              </a:extLst>
            </p:cNvPr>
            <p:cNvSpPr txBox="1"/>
            <p:nvPr/>
          </p:nvSpPr>
          <p:spPr>
            <a:xfrm>
              <a:off x="716844" y="6505941"/>
              <a:ext cx="7798277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FIN 316/806                                                   UNIT 3                                                             CAPITAL BUDGET DECISION MODEL</a:t>
              </a:r>
              <a:endParaRPr lang="ar-SA" sz="1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6502121"/>
              <a:ext cx="12192000" cy="381000"/>
              <a:chOff x="0" y="6502121"/>
              <a:chExt cx="12192000" cy="38100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flipV="1">
                <a:off x="0" y="6539345"/>
                <a:ext cx="12192000" cy="521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23"/>
              <p:cNvSpPr>
                <a:spLocks/>
              </p:cNvSpPr>
              <p:nvPr/>
            </p:nvSpPr>
            <p:spPr>
              <a:xfrm>
                <a:off x="7703229" y="6502121"/>
                <a:ext cx="4106028" cy="38100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r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وزارة التربية والتعليم –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العام الدراسي 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3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-202</a:t>
                </a:r>
                <a:r>
                  <a:rPr lang="ar-SA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4</a:t>
                </a:r>
                <a:r>
                  <a:rPr lang="ar-BH" sz="1400" b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Sakkal Majalla" panose="02000000000000000000" pitchFamily="2" charset="-78"/>
                  </a:rPr>
                  <a:t>م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Rectangle 6">
            <a:extLst>
              <a:ext uri="{FF2B5EF4-FFF2-40B4-BE49-F238E27FC236}">
                <a16:creationId xmlns:a16="http://schemas.microsoft.com/office/drawing/2014/main" id="{84D3E78A-37D2-A605-13CA-54D6A39B5970}"/>
              </a:ext>
            </a:extLst>
          </p:cNvPr>
          <p:cNvSpPr/>
          <p:nvPr/>
        </p:nvSpPr>
        <p:spPr>
          <a:xfrm>
            <a:off x="1312204" y="418838"/>
            <a:ext cx="8120766" cy="9271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R="10795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</a:pPr>
            <a:r>
              <a:rPr lang="en-US" sz="3200" b="1" dirty="0">
                <a:solidFill>
                  <a:srgbClr val="FFFF00"/>
                </a:solidFill>
                <a:effectLst/>
                <a:uFill>
                  <a:solidFill>
                    <a:srgbClr val="5B9BD5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calculation of the net present value</a:t>
            </a:r>
            <a:endParaRPr lang="en-US" sz="3200" b="1" dirty="0">
              <a:solidFill>
                <a:srgbClr val="FFFF00"/>
              </a:solidFill>
              <a:effectLst/>
              <a:uFill>
                <a:solidFill>
                  <a:srgbClr val="5B9BD5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1834</TotalTime>
  <Words>2162</Words>
  <Application>Microsoft Office PowerPoint</Application>
  <PresentationFormat>Widescreen</PresentationFormat>
  <Paragraphs>549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Cambria Math</vt:lpstr>
      <vt:lpstr>Sakkal Majalla</vt:lpstr>
      <vt:lpstr>Simplified Arabic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Amro Hussain Ali Salama</cp:lastModifiedBy>
  <cp:revision>299</cp:revision>
  <dcterms:created xsi:type="dcterms:W3CDTF">2020-03-09T08:29:54Z</dcterms:created>
  <dcterms:modified xsi:type="dcterms:W3CDTF">2023-11-19T05:13:15Z</dcterms:modified>
</cp:coreProperties>
</file>