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2" r:id="rId2"/>
    <p:sldId id="305" r:id="rId3"/>
    <p:sldId id="333" r:id="rId4"/>
    <p:sldId id="340" r:id="rId5"/>
    <p:sldId id="350" r:id="rId6"/>
    <p:sldId id="351" r:id="rId7"/>
    <p:sldId id="352" r:id="rId8"/>
    <p:sldId id="353" r:id="rId9"/>
    <p:sldId id="347" r:id="rId10"/>
    <p:sldId id="348" r:id="rId11"/>
    <p:sldId id="354" r:id="rId12"/>
    <p:sldId id="355" r:id="rId13"/>
    <p:sldId id="356" r:id="rId14"/>
    <p:sldId id="357" r:id="rId15"/>
    <p:sldId id="359" r:id="rId16"/>
    <p:sldId id="360" r:id="rId17"/>
    <p:sldId id="31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4E5C"/>
    <a:srgbClr val="FFFF66"/>
    <a:srgbClr val="EEEEEE"/>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5BB54EE-DF0D-4FA1-B48F-C292469C25C4}" type="datetimeFigureOut">
              <a:rPr lang="en-US" smtClean="0"/>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905636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495067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104229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4107749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5BB54EE-DF0D-4FA1-B48F-C292469C25C4}" type="datetimeFigureOut">
              <a:rPr lang="en-US" smtClean="0"/>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58170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5BB54EE-DF0D-4FA1-B48F-C292469C25C4}" type="datetimeFigureOut">
              <a:rPr lang="en-US" smtClean="0"/>
              <a:t>11/19/2023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934561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5BB54EE-DF0D-4FA1-B48F-C292469C25C4}" type="datetimeFigureOut">
              <a:rPr lang="en-US" smtClean="0"/>
              <a:t>11/19/2023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922307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5BB54EE-DF0D-4FA1-B48F-C292469C25C4}" type="datetimeFigureOut">
              <a:rPr lang="en-US" smtClean="0"/>
              <a:t>11/19/2023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095030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BB54EE-DF0D-4FA1-B48F-C292469C25C4}" type="datetimeFigureOut">
              <a:rPr lang="en-US" smtClean="0"/>
              <a:t>11/19/2023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215593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t>11/19/2023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810518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t>11/19/2023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805427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8000">
              <a:srgbClr val="ECECEC"/>
            </a:gs>
            <a:gs pos="39000">
              <a:schemeClr val="bg1"/>
            </a:gs>
            <a:gs pos="0">
              <a:schemeClr val="bg1">
                <a:lumMod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BB54EE-DF0D-4FA1-B48F-C292469C25C4}" type="datetimeFigureOut">
              <a:rPr lang="en-US" smtClean="0"/>
              <a:t>11/19/2023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F20112-F681-4D23-BAD6-386DBC2EFDE9}" type="slidenum">
              <a:rPr lang="en-US" smtClean="0"/>
              <a:t>‹#›</a:t>
            </a:fld>
            <a:endParaRPr lang="en-US"/>
          </a:p>
        </p:txBody>
      </p:sp>
    </p:spTree>
    <p:extLst>
      <p:ext uri="{BB962C8B-B14F-4D97-AF65-F5344CB8AC3E}">
        <p14:creationId xmlns:p14="http://schemas.microsoft.com/office/powerpoint/2010/main" val="4280765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2.xml"/><Relationship Id="rId4" Type="http://schemas.openxmlformats.org/officeDocument/2006/relationships/slide" Target="slide16.xml"/></Relationships>
</file>

<file path=ppt/slides/_rels/slide11.xml.rels><?xml version="1.0" encoding="UTF-8" standalone="yes"?>
<Relationships xmlns="http://schemas.openxmlformats.org/package/2006/relationships"><Relationship Id="rId3" Type="http://schemas.openxmlformats.org/officeDocument/2006/relationships/slide" Target="slide4.xml"/><Relationship Id="rId7" Type="http://schemas.openxmlformats.org/officeDocument/2006/relationships/image" Target="../media/image8.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slide" Target="slide16.xml"/><Relationship Id="rId4" Type="http://schemas.openxmlformats.org/officeDocument/2006/relationships/slide" Target="slide5.xml"/></Relationships>
</file>

<file path=ppt/slides/_rels/slide1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slide" Target="slide16.xml"/></Relationships>
</file>

<file path=ppt/slides/_rels/slide1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2.xml"/><Relationship Id="rId4" Type="http://schemas.openxmlformats.org/officeDocument/2006/relationships/slide" Target="slide16.xml"/></Relationships>
</file>

<file path=ppt/slides/_rels/slide1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5.jpg"/><Relationship Id="rId4" Type="http://schemas.openxmlformats.org/officeDocument/2006/relationships/slide" Target="slide16.xml"/></Relationships>
</file>

<file path=ppt/slides/_rels/slide15.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12.png"/><Relationship Id="rId4" Type="http://schemas.openxmlformats.org/officeDocument/2006/relationships/slide" Target="slide16.xml"/></Relationships>
</file>

<file path=ppt/slides/_rels/slide16.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5.jpg"/><Relationship Id="rId4" Type="http://schemas.openxmlformats.org/officeDocument/2006/relationships/slide" Target="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g"/><Relationship Id="rId4" Type="http://schemas.openxmlformats.org/officeDocument/2006/relationships/slide" Target="slide16.xml"/></Relationships>
</file>

<file path=ppt/slides/_rels/slide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2.xml"/><Relationship Id="rId4" Type="http://schemas.openxmlformats.org/officeDocument/2006/relationships/slide" Target="slide16.xml"/></Relationships>
</file>

<file path=ppt/slides/_rels/slide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2.xml"/><Relationship Id="rId4" Type="http://schemas.openxmlformats.org/officeDocument/2006/relationships/slide" Target="slide16.xml"/></Relationships>
</file>

<file path=ppt/slides/_rels/slide5.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2.xml"/><Relationship Id="rId4" Type="http://schemas.openxmlformats.org/officeDocument/2006/relationships/slide" Target="slide16.xml"/></Relationships>
</file>

<file path=ppt/slides/_rels/slide6.xml.rels><?xml version="1.0" encoding="UTF-8" standalone="yes"?>
<Relationships xmlns="http://schemas.openxmlformats.org/package/2006/relationships"><Relationship Id="rId3" Type="http://schemas.openxmlformats.org/officeDocument/2006/relationships/slide" Target="slide4.xml"/><Relationship Id="rId7"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slide" Target="slide16.xml"/><Relationship Id="rId4" Type="http://schemas.openxmlformats.org/officeDocument/2006/relationships/slide" Target="slide5.xml"/></Relationships>
</file>

<file path=ppt/slides/_rels/slide7.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slide" Target="slide16.xml"/></Relationships>
</file>

<file path=ppt/slides/_rels/slide8.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2.xml"/><Relationship Id="rId4" Type="http://schemas.openxmlformats.org/officeDocument/2006/relationships/slide" Target="slide16.xml"/></Relationships>
</file>

<file path=ppt/slides/_rels/slide9.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2.xml"/><Relationship Id="rId4" Type="http://schemas.openxmlformats.org/officeDocument/2006/relationships/slide" Target="slide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5FEC52-9DEB-4428-8327-046A2FEE6CA1}"/>
              </a:ext>
            </a:extLst>
          </p:cNvPr>
          <p:cNvSpPr/>
          <p:nvPr/>
        </p:nvSpPr>
        <p:spPr>
          <a:xfrm>
            <a:off x="533452" y="5877169"/>
            <a:ext cx="3142207" cy="461665"/>
          </a:xfrm>
          <a:prstGeom prst="rect">
            <a:avLst/>
          </a:prstGeom>
          <a:solidFill>
            <a:srgbClr val="C00000"/>
          </a:solidFill>
        </p:spPr>
        <p:txBody>
          <a:bodyPr wrap="none" lIns="91440" tIns="45720" rIns="91440" bIns="45720">
            <a:spAutoFit/>
          </a:bodyPr>
          <a:lstStyle/>
          <a:p>
            <a:pPr algn="ctr"/>
            <a:r>
              <a:rPr lang="en-US" sz="2400" b="0" cap="none" spc="0" dirty="0">
                <a:ln w="0"/>
                <a:solidFill>
                  <a:schemeClr val="bg1"/>
                </a:solidFill>
                <a:effectLst>
                  <a:outerShdw blurRad="38100" dist="19050" dir="2700000" algn="tl" rotWithShape="0">
                    <a:schemeClr val="dk1">
                      <a:alpha val="40000"/>
                    </a:schemeClr>
                  </a:outerShdw>
                </a:effectLst>
                <a:latin typeface="Arial Black" panose="020B0A04020102020204" pitchFamily="34" charset="0"/>
                <a:cs typeface="PT Bold Heading" panose="02010400000000000000" pitchFamily="2" charset="-78"/>
              </a:rPr>
              <a:t>Second Semester</a:t>
            </a:r>
          </a:p>
        </p:txBody>
      </p:sp>
      <p:grpSp>
        <p:nvGrpSpPr>
          <p:cNvPr id="33" name="Group 32"/>
          <p:cNvGrpSpPr/>
          <p:nvPr/>
        </p:nvGrpSpPr>
        <p:grpSpPr>
          <a:xfrm>
            <a:off x="-23932" y="6541028"/>
            <a:ext cx="12192000" cy="384957"/>
            <a:chOff x="0" y="6498164"/>
            <a:chExt cx="12192000" cy="384957"/>
          </a:xfrm>
        </p:grpSpPr>
        <p:cxnSp>
          <p:nvCxnSpPr>
            <p:cNvPr id="34" name="Straight Connector 33"/>
            <p:cNvCxnSpPr/>
            <p:nvPr/>
          </p:nvCxnSpPr>
          <p:spPr>
            <a:xfrm flipV="1">
              <a:off x="0" y="6498164"/>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943286" y="6550223"/>
              <a:ext cx="3996608" cy="307777"/>
            </a:xfrm>
            <a:prstGeom prst="rect">
              <a:avLst/>
            </a:prstGeom>
          </p:spPr>
          <p:txBody>
            <a:bodyPr wrap="none">
              <a:spAutoFit/>
            </a:bodyPr>
            <a:lstStyle/>
            <a:p>
              <a:pPr algn="ctr" rtl="1"/>
              <a:r>
                <a:rPr lang="ar-BH" sz="1400" b="1" dirty="0"/>
                <a:t>المرحلة الثانوية - المستوى </a:t>
              </a:r>
              <a:r>
                <a:rPr lang="ar-SA" sz="1400" b="1" dirty="0"/>
                <a:t>الثا</a:t>
              </a:r>
              <a:r>
                <a:rPr lang="ar-BH" sz="1400" b="1" dirty="0"/>
                <a:t>لث</a:t>
              </a:r>
              <a:r>
                <a:rPr lang="ar-SA" sz="1400" b="1" dirty="0"/>
                <a:t> (توحيد ) – الثالث (فني ومهني)</a:t>
              </a:r>
              <a:endParaRPr lang="ar-BH" sz="1400" b="1" dirty="0"/>
            </a:p>
          </p:txBody>
        </p:sp>
        <p:sp>
          <p:nvSpPr>
            <p:cNvPr id="36" name="Rectangle 35"/>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2023-2024م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aphicFrame>
        <p:nvGraphicFramePr>
          <p:cNvPr id="4" name="Table 8">
            <a:extLst>
              <a:ext uri="{FF2B5EF4-FFF2-40B4-BE49-F238E27FC236}">
                <a16:creationId xmlns:a16="http://schemas.microsoft.com/office/drawing/2014/main" id="{62132F14-90F2-64FD-2925-1B5F1CF23972}"/>
              </a:ext>
            </a:extLst>
          </p:cNvPr>
          <p:cNvGraphicFramePr>
            <a:graphicFrameLocks noGrp="1"/>
          </p:cNvGraphicFramePr>
          <p:nvPr>
            <p:extLst>
              <p:ext uri="{D42A27DB-BD31-4B8C-83A1-F6EECF244321}">
                <p14:modId xmlns:p14="http://schemas.microsoft.com/office/powerpoint/2010/main" val="3589017218"/>
              </p:ext>
            </p:extLst>
          </p:nvPr>
        </p:nvGraphicFramePr>
        <p:xfrm>
          <a:off x="244973" y="2215341"/>
          <a:ext cx="8530046" cy="3564001"/>
        </p:xfrm>
        <a:graphic>
          <a:graphicData uri="http://schemas.openxmlformats.org/drawingml/2006/table">
            <a:tbl>
              <a:tblPr firstRow="1" bandRow="1">
                <a:tableStyleId>{22838BEF-8BB2-4498-84A7-C5851F593DF1}</a:tableStyleId>
              </a:tblPr>
              <a:tblGrid>
                <a:gridCol w="1700298">
                  <a:extLst>
                    <a:ext uri="{9D8B030D-6E8A-4147-A177-3AD203B41FA5}">
                      <a16:colId xmlns:a16="http://schemas.microsoft.com/office/drawing/2014/main" val="1153488245"/>
                    </a:ext>
                  </a:extLst>
                </a:gridCol>
                <a:gridCol w="6829748">
                  <a:extLst>
                    <a:ext uri="{9D8B030D-6E8A-4147-A177-3AD203B41FA5}">
                      <a16:colId xmlns:a16="http://schemas.microsoft.com/office/drawing/2014/main" val="2424581035"/>
                    </a:ext>
                  </a:extLst>
                </a:gridCol>
              </a:tblGrid>
              <a:tr h="971862">
                <a:tc gridSpan="2">
                  <a:txBody>
                    <a:bodyPr/>
                    <a:lstStyle/>
                    <a:p>
                      <a:pPr algn="ctr"/>
                      <a:r>
                        <a:rPr lang="en-US" sz="2400" b="1" dirty="0">
                          <a:latin typeface="Arial" panose="020B0604020202020204" pitchFamily="34" charset="0"/>
                          <a:cs typeface="Arial" panose="020B0604020202020204" pitchFamily="34" charset="0"/>
                        </a:rPr>
                        <a:t>Commercial Subjects Group </a:t>
                      </a:r>
                    </a:p>
                    <a:p>
                      <a:pPr algn="ctr"/>
                      <a:r>
                        <a:rPr lang="en-US" sz="2400" b="1" dirty="0">
                          <a:latin typeface="Arial" panose="020B0604020202020204" pitchFamily="34" charset="0"/>
                          <a:cs typeface="Arial" panose="020B0604020202020204" pitchFamily="34" charset="0"/>
                        </a:rPr>
                        <a:t>Level 3</a:t>
                      </a:r>
                      <a:endParaRPr lang="en-GB" sz="2400" b="1" dirty="0">
                        <a:latin typeface="Arial" panose="020B0604020202020204" pitchFamily="34" charset="0"/>
                        <a:cs typeface="Arial" panose="020B0604020202020204" pitchFamily="34" charset="0"/>
                      </a:endParaRPr>
                    </a:p>
                  </a:txBody>
                  <a:tcPr marL="68580" marR="68580" marT="34290" marB="34290" anchor="ctr">
                    <a:cell3D prstMaterial="dkEdge">
                      <a:bevel prst="relaxedInset"/>
                      <a:lightRig rig="flood" dir="t"/>
                    </a:cell3D>
                  </a:tcPr>
                </a:tc>
                <a:tc hMerge="1">
                  <a:txBody>
                    <a:bodyPr/>
                    <a:lstStyle/>
                    <a:p>
                      <a:endParaRPr lang="en-GB" dirty="0"/>
                    </a:p>
                  </a:txBody>
                  <a:tcPr/>
                </a:tc>
                <a:extLst>
                  <a:ext uri="{0D108BD9-81ED-4DB2-BD59-A6C34878D82A}">
                    <a16:rowId xmlns:a16="http://schemas.microsoft.com/office/drawing/2014/main" val="3128585072"/>
                  </a:ext>
                </a:extLst>
              </a:tr>
              <a:tr h="74106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latin typeface="Arial" panose="020B0604020202020204" pitchFamily="34" charset="0"/>
                          <a:cs typeface="Arial" panose="020B0604020202020204" pitchFamily="34" charset="0"/>
                        </a:rPr>
                        <a:t>Subject</a:t>
                      </a:r>
                      <a:endParaRPr lang="en-GB" sz="2400" b="1" dirty="0">
                        <a:latin typeface="Arial" panose="020B0604020202020204" pitchFamily="34" charset="0"/>
                        <a:cs typeface="Arial" panose="020B0604020202020204" pitchFamily="34" charset="0"/>
                      </a:endParaRPr>
                    </a:p>
                  </a:txBody>
                  <a:tcPr marL="68580" marR="68580" marT="34290" marB="34290" anchor="ctr">
                    <a:cell3D prstMaterial="dkEdge">
                      <a:bevel prst="relaxedInset"/>
                      <a:lightRig rig="flood" dir="t"/>
                    </a:cell3D>
                  </a:tcPr>
                </a:tc>
                <a:tc>
                  <a:txBody>
                    <a:bodyPr/>
                    <a:lstStyle/>
                    <a:p>
                      <a:pPr algn="ctr"/>
                      <a:r>
                        <a:rPr lang="en-US" sz="2400" b="1" dirty="0">
                          <a:solidFill>
                            <a:srgbClr val="002060"/>
                          </a:solidFill>
                          <a:latin typeface="Arial" panose="020B0604020202020204" pitchFamily="34" charset="0"/>
                          <a:cs typeface="Arial" panose="020B0604020202020204" pitchFamily="34" charset="0"/>
                        </a:rPr>
                        <a:t>Financial Mathematics 2 – (Fin 316/806)</a:t>
                      </a:r>
                      <a:endParaRPr lang="en-GB" sz="2400" b="1" dirty="0">
                        <a:solidFill>
                          <a:srgbClr val="002060"/>
                        </a:solidFill>
                        <a:latin typeface="Arial" panose="020B0604020202020204" pitchFamily="34" charset="0"/>
                        <a:cs typeface="Arial" panose="020B0604020202020204" pitchFamily="34" charset="0"/>
                      </a:endParaRPr>
                    </a:p>
                  </a:txBody>
                  <a:tcPr marL="68580" marR="68580" marT="34290" marB="34290" anchor="ctr">
                    <a:cell3D prstMaterial="dkEdge">
                      <a:bevel prst="relaxedInset"/>
                      <a:lightRig rig="flood" dir="t"/>
                    </a:cell3D>
                  </a:tcPr>
                </a:tc>
                <a:extLst>
                  <a:ext uri="{0D108BD9-81ED-4DB2-BD59-A6C34878D82A}">
                    <a16:rowId xmlns:a16="http://schemas.microsoft.com/office/drawing/2014/main" val="4090189103"/>
                  </a:ext>
                </a:extLst>
              </a:tr>
              <a:tr h="105097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latin typeface="Arial" panose="020B0604020202020204" pitchFamily="34" charset="0"/>
                          <a:cs typeface="Arial" panose="020B0604020202020204" pitchFamily="34" charset="0"/>
                        </a:rPr>
                        <a:t>Chapter</a:t>
                      </a:r>
                      <a:endParaRPr lang="en-GB" sz="2400" b="1" dirty="0">
                        <a:latin typeface="Arial" panose="020B0604020202020204" pitchFamily="34" charset="0"/>
                        <a:cs typeface="Arial" panose="020B0604020202020204" pitchFamily="34" charset="0"/>
                      </a:endParaRPr>
                    </a:p>
                  </a:txBody>
                  <a:tcPr marL="68580" marR="68580" marT="34290" marB="34290" anchor="ctr">
                    <a:cell3D prstMaterial="dkEdge">
                      <a:bevel prst="relaxedInset"/>
                      <a:lightRig rig="flood" dir="t"/>
                    </a:cell3D>
                  </a:tcPr>
                </a:tc>
                <a:tc>
                  <a:txBody>
                    <a:bodyPr/>
                    <a:lstStyle/>
                    <a:p>
                      <a:pPr algn="ctr"/>
                      <a:r>
                        <a:rPr lang="en-US" sz="2400" b="1" dirty="0">
                          <a:latin typeface="Arial" panose="020B0604020202020204" pitchFamily="34" charset="0"/>
                          <a:cs typeface="Arial" panose="020B0604020202020204" pitchFamily="34" charset="0"/>
                        </a:rPr>
                        <a:t>Unit 3</a:t>
                      </a:r>
                      <a:endParaRPr lang="en-GB" sz="2400" b="1" dirty="0">
                        <a:latin typeface="Arial" panose="020B0604020202020204" pitchFamily="34" charset="0"/>
                        <a:cs typeface="Arial" panose="020B0604020202020204" pitchFamily="34" charset="0"/>
                      </a:endParaRPr>
                    </a:p>
                  </a:txBody>
                  <a:tcPr marL="68580" marR="68580" marT="34290" marB="34290" anchor="ctr">
                    <a:cell3D prstMaterial="dkEdge">
                      <a:bevel prst="relaxedInset"/>
                      <a:lightRig rig="flood" dir="t"/>
                    </a:cell3D>
                  </a:tcPr>
                </a:tc>
                <a:extLst>
                  <a:ext uri="{0D108BD9-81ED-4DB2-BD59-A6C34878D82A}">
                    <a16:rowId xmlns:a16="http://schemas.microsoft.com/office/drawing/2014/main" val="4244890864"/>
                  </a:ext>
                </a:extLst>
              </a:tr>
              <a:tr h="7410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latin typeface="Arial" panose="020B0604020202020204" pitchFamily="34" charset="0"/>
                          <a:cs typeface="Arial" panose="020B0604020202020204" pitchFamily="34" charset="0"/>
                        </a:rPr>
                        <a:t>Title</a:t>
                      </a:r>
                      <a:endParaRPr lang="en-GB" sz="2400" b="1" dirty="0">
                        <a:latin typeface="Arial" panose="020B0604020202020204" pitchFamily="34" charset="0"/>
                        <a:cs typeface="Arial" panose="020B0604020202020204" pitchFamily="34" charset="0"/>
                      </a:endParaRPr>
                    </a:p>
                  </a:txBody>
                  <a:tcPr marL="68580" marR="68580" marT="34290" marB="34290" anchor="ctr">
                    <a:cell3D prstMaterial="dkEdge">
                      <a:bevel prst="relaxedInset"/>
                      <a:lightRig rig="flood" dir="t"/>
                    </a:cell3D>
                  </a:tcPr>
                </a:tc>
                <a:tc>
                  <a:txBody>
                    <a:bodyPr/>
                    <a:lstStyle/>
                    <a:p>
                      <a:pPr algn="ctr"/>
                      <a:r>
                        <a:rPr lang="en-GB" sz="2400" b="1" dirty="0">
                          <a:solidFill>
                            <a:srgbClr val="FF0000"/>
                          </a:solidFill>
                          <a:latin typeface="Arial" panose="020B0604020202020204" pitchFamily="34" charset="0"/>
                          <a:cs typeface="Arial" panose="020B0604020202020204" pitchFamily="34" charset="0"/>
                        </a:rPr>
                        <a:t>Capital Budget Decision Model –  </a:t>
                      </a:r>
                    </a:p>
                    <a:p>
                      <a:pPr algn="ctr"/>
                      <a:r>
                        <a:rPr lang="en-GB" sz="2400" b="1" dirty="0">
                          <a:solidFill>
                            <a:srgbClr val="FF0000"/>
                          </a:solidFill>
                          <a:latin typeface="Arial" panose="020B0604020202020204" pitchFamily="34" charset="0"/>
                          <a:cs typeface="Arial" panose="020B0604020202020204" pitchFamily="34" charset="0"/>
                        </a:rPr>
                        <a:t>Payback period</a:t>
                      </a:r>
                    </a:p>
                  </a:txBody>
                  <a:tcPr marL="68580" marR="68580" marT="34290" marB="34290" anchor="ctr">
                    <a:cell3D prstMaterial="dkEdge">
                      <a:bevel prst="relaxedInset"/>
                      <a:lightRig rig="flood" dir="t"/>
                    </a:cell3D>
                  </a:tcPr>
                </a:tc>
                <a:extLst>
                  <a:ext uri="{0D108BD9-81ED-4DB2-BD59-A6C34878D82A}">
                    <a16:rowId xmlns:a16="http://schemas.microsoft.com/office/drawing/2014/main" val="4216000624"/>
                  </a:ext>
                </a:extLst>
              </a:tr>
            </a:tbl>
          </a:graphicData>
        </a:graphic>
      </p:graphicFrame>
      <p:pic>
        <p:nvPicPr>
          <p:cNvPr id="14" name="Picture 13">
            <a:extLst>
              <a:ext uri="{FF2B5EF4-FFF2-40B4-BE49-F238E27FC236}">
                <a16:creationId xmlns:a16="http://schemas.microsoft.com/office/drawing/2014/main" id="{B81452C6-11E3-011B-EBFE-6603F75E6B45}"/>
              </a:ext>
            </a:extLst>
          </p:cNvPr>
          <p:cNvPicPr>
            <a:picLocks noChangeAspect="1"/>
          </p:cNvPicPr>
          <p:nvPr/>
        </p:nvPicPr>
        <p:blipFill>
          <a:blip r:embed="rId2"/>
          <a:stretch>
            <a:fillRect/>
          </a:stretch>
        </p:blipFill>
        <p:spPr>
          <a:xfrm rot="890888">
            <a:off x="8544435" y="2351667"/>
            <a:ext cx="3079042" cy="3857268"/>
          </a:xfrm>
          <a:prstGeom prst="rect">
            <a:avLst/>
          </a:prstGeom>
        </p:spPr>
      </p:pic>
      <p:pic>
        <p:nvPicPr>
          <p:cNvPr id="11" name="Picture 10">
            <a:extLst>
              <a:ext uri="{FF2B5EF4-FFF2-40B4-BE49-F238E27FC236}">
                <a16:creationId xmlns:a16="http://schemas.microsoft.com/office/drawing/2014/main" id="{BA49C5AB-5BEC-440B-A1DB-C149F618A59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23328" y="163133"/>
            <a:ext cx="6897479" cy="1074434"/>
          </a:xfrm>
          <a:prstGeom prst="rect">
            <a:avLst/>
          </a:prstGeom>
        </p:spPr>
      </p:pic>
    </p:spTree>
    <p:extLst>
      <p:ext uri="{BB962C8B-B14F-4D97-AF65-F5344CB8AC3E}">
        <p14:creationId xmlns:p14="http://schemas.microsoft.com/office/powerpoint/2010/main" val="37862116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مستطيل مستدير الزوايا 15">
            <a:extLst>
              <a:ext uri="{FF2B5EF4-FFF2-40B4-BE49-F238E27FC236}">
                <a16:creationId xmlns:a16="http://schemas.microsoft.com/office/drawing/2014/main" id="{C7CA628E-402E-4ECD-83CD-2C5BD377C6C5}"/>
              </a:ext>
            </a:extLst>
          </p:cNvPr>
          <p:cNvSpPr/>
          <p:nvPr/>
        </p:nvSpPr>
        <p:spPr>
          <a:xfrm>
            <a:off x="215820" y="1491535"/>
            <a:ext cx="9613408" cy="4833742"/>
          </a:xfrm>
          <a:prstGeom prst="roundRect">
            <a:avLst>
              <a:gd name="adj" fmla="val 1416"/>
            </a:avLst>
          </a:prstGeom>
          <a:solidFill>
            <a:srgbClr val="BFD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L="228600" marR="0" algn="l" rtl="1">
              <a:lnSpc>
                <a:spcPct val="130000"/>
              </a:lnSpc>
              <a:spcBef>
                <a:spcPts val="0"/>
              </a:spcBef>
              <a:spcAft>
                <a:spcPts val="0"/>
              </a:spcAft>
            </a:pPr>
            <a:r>
              <a:rPr lang="en-US" sz="2000" b="1" u="sng" dirty="0">
                <a:solidFill>
                  <a:srgbClr val="FF0000"/>
                </a:solidFill>
                <a:effectLst/>
                <a:latin typeface="Arial Black" panose="020B0A04020102020204" pitchFamily="34" charset="0"/>
                <a:ea typeface="Calibri" panose="020F0502020204030204" pitchFamily="34" charset="0"/>
                <a:cs typeface="Times New Roman" panose="02020603050405020304" pitchFamily="18" charset="0"/>
              </a:rPr>
              <a:t>Exercises (3-1):</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228600" marR="0" algn="l" rtl="1">
              <a:lnSpc>
                <a:spcPct val="130000"/>
              </a:lnSpc>
              <a:spcBef>
                <a:spcPts val="0"/>
              </a:spcBef>
              <a:spcAft>
                <a:spcPts val="0"/>
              </a:spcAft>
            </a:pPr>
            <a:r>
              <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The following three projects” their cash flow and using 8% discount rate.</a:t>
            </a:r>
          </a:p>
          <a:p>
            <a:pPr marL="228600" marR="0" algn="l" rtl="1">
              <a:lnSpc>
                <a:spcPct val="130000"/>
              </a:lnSpc>
              <a:spcBef>
                <a:spcPts val="0"/>
              </a:spcBef>
              <a:spcAft>
                <a:spcPts val="0"/>
              </a:spcAft>
            </a:pPr>
            <a:endParaRPr lang="en-US" sz="2000"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marL="228600" marR="0" algn="l" rtl="1">
              <a:lnSpc>
                <a:spcPct val="130000"/>
              </a:lnSpc>
              <a:spcBef>
                <a:spcPts val="0"/>
              </a:spcBef>
              <a:spcAft>
                <a:spcPts val="0"/>
              </a:spcAft>
            </a:pPr>
            <a:endPar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marL="228600" marR="0" algn="l" rtl="1">
              <a:lnSpc>
                <a:spcPct val="130000"/>
              </a:lnSpc>
              <a:spcBef>
                <a:spcPts val="0"/>
              </a:spcBef>
              <a:spcAft>
                <a:spcPts val="0"/>
              </a:spcAft>
            </a:pPr>
            <a:endParaRPr lang="en-US" sz="2000"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marL="228600" marR="0" algn="l" rtl="1">
              <a:lnSpc>
                <a:spcPct val="130000"/>
              </a:lnSpc>
              <a:spcBef>
                <a:spcPts val="0"/>
              </a:spcBef>
              <a:spcAft>
                <a:spcPts val="0"/>
              </a:spcAft>
            </a:pPr>
            <a:endPar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marL="228600" marR="0" algn="l" rtl="1">
              <a:lnSpc>
                <a:spcPct val="130000"/>
              </a:lnSpc>
              <a:spcBef>
                <a:spcPts val="0"/>
              </a:spcBef>
              <a:spcAft>
                <a:spcPts val="0"/>
              </a:spcAft>
            </a:pPr>
            <a:endParaRPr lang="en-US" sz="2000"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marL="228600" marR="0" algn="l" rtl="1">
              <a:lnSpc>
                <a:spcPct val="130000"/>
              </a:lnSpc>
              <a:spcBef>
                <a:spcPts val="0"/>
              </a:spcBef>
              <a:spcAft>
                <a:spcPts val="0"/>
              </a:spcAft>
            </a:pPr>
            <a:endPar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marL="228600" marR="0" algn="l" rtl="1">
              <a:lnSpc>
                <a:spcPct val="130000"/>
              </a:lnSpc>
              <a:spcBef>
                <a:spcPts val="0"/>
              </a:spcBef>
              <a:spcAft>
                <a:spcPts val="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l" rtl="1">
              <a:lnSpc>
                <a:spcPct val="130000"/>
              </a:lnSpc>
              <a:spcBef>
                <a:spcPts val="0"/>
              </a:spcBef>
              <a:spcAft>
                <a:spcPts val="0"/>
              </a:spcAft>
              <a:tabLst>
                <a:tab pos="1571625" algn="l"/>
              </a:tabLst>
            </a:pPr>
            <a:r>
              <a:rPr lang="en-US" sz="1800" b="1" u="sng" dirty="0">
                <a:solidFill>
                  <a:srgbClr val="000000"/>
                </a:solidFill>
                <a:effectLst/>
                <a:latin typeface="Arial Black" panose="020B0A04020102020204" pitchFamily="34" charset="0"/>
                <a:ea typeface="Calibri" panose="020F0502020204030204" pitchFamily="34" charset="0"/>
                <a:cs typeface="Times New Roman" panose="02020603050405020304" pitchFamily="18" charset="0"/>
              </a:rPr>
              <a:t>REQUIRED:</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rtl="1">
              <a:lnSpc>
                <a:spcPct val="130000"/>
              </a:lnSpc>
              <a:spcBef>
                <a:spcPts val="0"/>
              </a:spcBef>
              <a:spcAft>
                <a:spcPts val="0"/>
              </a:spcAft>
              <a:tabLst>
                <a:tab pos="1571625" algn="l"/>
              </a:tabLst>
            </a:pP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Which projects do you accept and which projects do you reject by using:</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R="0" lvl="0" algn="l" rtl="0">
              <a:lnSpc>
                <a:spcPct val="130000"/>
              </a:lnSpc>
              <a:spcBef>
                <a:spcPts val="0"/>
              </a:spcBef>
              <a:spcAft>
                <a:spcPts val="0"/>
              </a:spcAft>
            </a:pP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Payback Period Method.</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66700" rtl="1"/>
            <a:endParaRPr lang="ar-SA" sz="3200" b="1" dirty="0">
              <a:latin typeface="Sakkal Majalla" panose="02000000000000000000" pitchFamily="2" charset="-78"/>
              <a:cs typeface="Sakkal Majalla" panose="02000000000000000000" pitchFamily="2" charset="-78"/>
            </a:endParaRPr>
          </a:p>
        </p:txBody>
      </p:sp>
      <p:grpSp>
        <p:nvGrpSpPr>
          <p:cNvPr id="29" name="Shape 631">
            <a:extLst>
              <a:ext uri="{FF2B5EF4-FFF2-40B4-BE49-F238E27FC236}">
                <a16:creationId xmlns:a16="http://schemas.microsoft.com/office/drawing/2014/main" id="{9DE0399B-6A40-495E-B773-BA7B46FB702D}"/>
              </a:ext>
            </a:extLst>
          </p:cNvPr>
          <p:cNvGrpSpPr/>
          <p:nvPr/>
        </p:nvGrpSpPr>
        <p:grpSpPr>
          <a:xfrm flipH="1">
            <a:off x="262496" y="211097"/>
            <a:ext cx="827524" cy="848823"/>
            <a:chOff x="5961125" y="1623900"/>
            <a:chExt cx="427450" cy="448175"/>
          </a:xfrm>
          <a:solidFill>
            <a:srgbClr val="7030A0"/>
          </a:solidFill>
        </p:grpSpPr>
        <p:sp>
          <p:nvSpPr>
            <p:cNvPr id="30" name="Shape 632">
              <a:extLst>
                <a:ext uri="{FF2B5EF4-FFF2-40B4-BE49-F238E27FC236}">
                  <a16:creationId xmlns:a16="http://schemas.microsoft.com/office/drawing/2014/main" id="{8DB2B578-EBFB-49B2-A74B-ADFD83430321}"/>
                </a:ext>
              </a:extLst>
            </p:cNvPr>
            <p:cNvSpPr/>
            <p:nvPr/>
          </p:nvSpPr>
          <p:spPr>
            <a:xfrm>
              <a:off x="5961125" y="1678700"/>
              <a:ext cx="376925" cy="376925"/>
            </a:xfrm>
            <a:custGeom>
              <a:avLst/>
              <a:gdLst/>
              <a:ahLst/>
              <a:cxnLst/>
              <a:rect l="0" t="0" r="0" b="0"/>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1" name="Shape 633">
              <a:extLst>
                <a:ext uri="{FF2B5EF4-FFF2-40B4-BE49-F238E27FC236}">
                  <a16:creationId xmlns:a16="http://schemas.microsoft.com/office/drawing/2014/main" id="{A7E0F7CD-81DA-4CE7-AFE9-AFC01237AB36}"/>
                </a:ext>
              </a:extLst>
            </p:cNvPr>
            <p:cNvSpPr/>
            <p:nvPr/>
          </p:nvSpPr>
          <p:spPr>
            <a:xfrm>
              <a:off x="6009825" y="1727425"/>
              <a:ext cx="279500" cy="279500"/>
            </a:xfrm>
            <a:custGeom>
              <a:avLst/>
              <a:gdLst/>
              <a:ahLst/>
              <a:cxnLst/>
              <a:rect l="0" t="0" r="0" b="0"/>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sp>
          <p:nvSpPr>
            <p:cNvPr id="32" name="Shape 634">
              <a:extLst>
                <a:ext uri="{FF2B5EF4-FFF2-40B4-BE49-F238E27FC236}">
                  <a16:creationId xmlns:a16="http://schemas.microsoft.com/office/drawing/2014/main" id="{8C63DF95-20CA-45C3-B9C8-3978774FAE2C}"/>
                </a:ext>
              </a:extLst>
            </p:cNvPr>
            <p:cNvSpPr/>
            <p:nvPr/>
          </p:nvSpPr>
          <p:spPr>
            <a:xfrm>
              <a:off x="6107250" y="1824850"/>
              <a:ext cx="84650" cy="84650"/>
            </a:xfrm>
            <a:custGeom>
              <a:avLst/>
              <a:gdLst/>
              <a:ahLst/>
              <a:cxnLst/>
              <a:rect l="0" t="0" r="0" b="0"/>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3" name="Shape 635">
              <a:extLst>
                <a:ext uri="{FF2B5EF4-FFF2-40B4-BE49-F238E27FC236}">
                  <a16:creationId xmlns:a16="http://schemas.microsoft.com/office/drawing/2014/main" id="{BC2F4953-4B4C-4B90-BBBA-EE9C42DB550B}"/>
                </a:ext>
              </a:extLst>
            </p:cNvPr>
            <p:cNvSpPr/>
            <p:nvPr/>
          </p:nvSpPr>
          <p:spPr>
            <a:xfrm>
              <a:off x="6058550" y="1776125"/>
              <a:ext cx="182075" cy="182075"/>
            </a:xfrm>
            <a:custGeom>
              <a:avLst/>
              <a:gdLst/>
              <a:ahLst/>
              <a:cxnLst/>
              <a:rect l="0" t="0" r="0" b="0"/>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4" name="Shape 636">
              <a:extLst>
                <a:ext uri="{FF2B5EF4-FFF2-40B4-BE49-F238E27FC236}">
                  <a16:creationId xmlns:a16="http://schemas.microsoft.com/office/drawing/2014/main" id="{B909C533-5819-46B5-9B5D-EE88750598EE}"/>
                </a:ext>
              </a:extLst>
            </p:cNvPr>
            <p:cNvSpPr/>
            <p:nvPr/>
          </p:nvSpPr>
          <p:spPr>
            <a:xfrm>
              <a:off x="5971475" y="2001400"/>
              <a:ext cx="74925" cy="70675"/>
            </a:xfrm>
            <a:custGeom>
              <a:avLst/>
              <a:gdLst/>
              <a:ahLst/>
              <a:cxnLst/>
              <a:rect l="0" t="0" r="0" b="0"/>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5" name="Shape 637">
              <a:extLst>
                <a:ext uri="{FF2B5EF4-FFF2-40B4-BE49-F238E27FC236}">
                  <a16:creationId xmlns:a16="http://schemas.microsoft.com/office/drawing/2014/main" id="{B8E44603-02C8-45C3-AFCF-46EBC9134B2A}"/>
                </a:ext>
              </a:extLst>
            </p:cNvPr>
            <p:cNvSpPr/>
            <p:nvPr/>
          </p:nvSpPr>
          <p:spPr>
            <a:xfrm>
              <a:off x="6253375" y="2001400"/>
              <a:ext cx="74325" cy="70675"/>
            </a:xfrm>
            <a:custGeom>
              <a:avLst/>
              <a:gdLst/>
              <a:ahLst/>
              <a:cxnLst/>
              <a:rect l="0" t="0" r="0" b="0"/>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6" name="Shape 638">
              <a:extLst>
                <a:ext uri="{FF2B5EF4-FFF2-40B4-BE49-F238E27FC236}">
                  <a16:creationId xmlns:a16="http://schemas.microsoft.com/office/drawing/2014/main" id="{F10FA17C-5DE5-44AB-81DB-C83C2A648EC9}"/>
                </a:ext>
              </a:extLst>
            </p:cNvPr>
            <p:cNvSpPr/>
            <p:nvPr/>
          </p:nvSpPr>
          <p:spPr>
            <a:xfrm>
              <a:off x="6137700" y="1623900"/>
              <a:ext cx="250875" cy="255150"/>
            </a:xfrm>
            <a:custGeom>
              <a:avLst/>
              <a:gdLst/>
              <a:ahLst/>
              <a:cxnLst/>
              <a:rect l="0" t="0" r="0" b="0"/>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grpSp>
      <p:sp>
        <p:nvSpPr>
          <p:cNvPr id="27" name="مستطيل مستدير الزوايا 5">
            <a:hlinkClick r:id="rId2" action="ppaction://hlinksldjump"/>
            <a:extLst>
              <a:ext uri="{FF2B5EF4-FFF2-40B4-BE49-F238E27FC236}">
                <a16:creationId xmlns:a16="http://schemas.microsoft.com/office/drawing/2014/main" id="{D466B943-7A06-4ADB-8B37-06D4C56A4898}"/>
              </a:ext>
            </a:extLst>
          </p:cNvPr>
          <p:cNvSpPr/>
          <p:nvPr/>
        </p:nvSpPr>
        <p:spPr>
          <a:xfrm>
            <a:off x="9875904" y="2527942"/>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INITIATION ACTIVITY </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37" name="مستطيل مستدير الزوايا 11">
            <a:hlinkClick r:id="rId3" action="ppaction://hlinksldjump"/>
            <a:extLst>
              <a:ext uri="{FF2B5EF4-FFF2-40B4-BE49-F238E27FC236}">
                <a16:creationId xmlns:a16="http://schemas.microsoft.com/office/drawing/2014/main" id="{23D3EE09-8411-4223-ABFE-66C8968A89D0}"/>
              </a:ext>
            </a:extLst>
          </p:cNvPr>
          <p:cNvSpPr/>
          <p:nvPr/>
        </p:nvSpPr>
        <p:spPr>
          <a:xfrm>
            <a:off x="9875904" y="3485286"/>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1</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38" name="مستطيل مستدير الزوايا 12">
            <a:hlinkClick r:id="rId4" action="ppaction://hlinksldjump"/>
            <a:extLst>
              <a:ext uri="{FF2B5EF4-FFF2-40B4-BE49-F238E27FC236}">
                <a16:creationId xmlns:a16="http://schemas.microsoft.com/office/drawing/2014/main" id="{C35558C1-9FDC-49BD-A8F5-9241D1C65BC7}"/>
              </a:ext>
            </a:extLst>
          </p:cNvPr>
          <p:cNvSpPr/>
          <p:nvPr/>
        </p:nvSpPr>
        <p:spPr>
          <a:xfrm>
            <a:off x="9875904" y="4335941"/>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2</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40" name="مستطيل مستدير الزوايا 17">
            <a:hlinkClick r:id="" action="ppaction://noaction"/>
            <a:extLst>
              <a:ext uri="{FF2B5EF4-FFF2-40B4-BE49-F238E27FC236}">
                <a16:creationId xmlns:a16="http://schemas.microsoft.com/office/drawing/2014/main" id="{5073015B-1E83-4FE7-BF02-65CBBB9E092C}"/>
              </a:ext>
            </a:extLst>
          </p:cNvPr>
          <p:cNvSpPr/>
          <p:nvPr/>
        </p:nvSpPr>
        <p:spPr>
          <a:xfrm>
            <a:off x="9875904" y="5186596"/>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FINAL EVALUATION</a:t>
            </a:r>
            <a:endParaRPr lang="ar-BH" sz="1400" dirty="0">
              <a:solidFill>
                <a:srgbClr val="3F5378"/>
              </a:solidFill>
              <a:latin typeface="Arial Black" panose="020B0A04020102020204" pitchFamily="34" charset="0"/>
              <a:cs typeface="PT Bold Heading" panose="02010400000000000000" pitchFamily="2" charset="-78"/>
            </a:endParaRPr>
          </a:p>
        </p:txBody>
      </p:sp>
      <p:grpSp>
        <p:nvGrpSpPr>
          <p:cNvPr id="2" name="Group 1">
            <a:extLst>
              <a:ext uri="{FF2B5EF4-FFF2-40B4-BE49-F238E27FC236}">
                <a16:creationId xmlns:a16="http://schemas.microsoft.com/office/drawing/2014/main" id="{D9389EC1-9A9F-6557-CAE4-6F4BF3654BDA}"/>
              </a:ext>
            </a:extLst>
          </p:cNvPr>
          <p:cNvGrpSpPr/>
          <p:nvPr/>
        </p:nvGrpSpPr>
        <p:grpSpPr>
          <a:xfrm>
            <a:off x="0" y="6502121"/>
            <a:ext cx="12192000" cy="381000"/>
            <a:chOff x="0" y="6502121"/>
            <a:chExt cx="12192000" cy="381000"/>
          </a:xfrm>
        </p:grpSpPr>
        <p:sp>
          <p:nvSpPr>
            <p:cNvPr id="21" name="TextBox 20">
              <a:extLst>
                <a:ext uri="{FF2B5EF4-FFF2-40B4-BE49-F238E27FC236}">
                  <a16:creationId xmlns:a16="http://schemas.microsoft.com/office/drawing/2014/main" id="{B02AF472-30F5-4B87-8E68-52F177A24201}"/>
                </a:ext>
              </a:extLst>
            </p:cNvPr>
            <p:cNvSpPr txBox="1"/>
            <p:nvPr/>
          </p:nvSpPr>
          <p:spPr>
            <a:xfrm>
              <a:off x="716844" y="6505941"/>
              <a:ext cx="7798277" cy="307777"/>
            </a:xfrm>
            <a:prstGeom prst="rect">
              <a:avLst/>
            </a:prstGeom>
            <a:noFill/>
          </p:spPr>
          <p:txBody>
            <a:bodyPr wrap="square" rtlCol="1">
              <a:spAutoFit/>
            </a:bodyPr>
            <a:lstStyle/>
            <a:p>
              <a:r>
                <a:rPr lang="en-US" sz="1400" b="1" dirty="0">
                  <a:solidFill>
                    <a:srgbClr val="002060"/>
                  </a:solidFill>
                  <a:latin typeface="Sakkal Majalla" panose="02000000000000000000" pitchFamily="2" charset="-78"/>
                  <a:cs typeface="Sakkal Majalla" panose="02000000000000000000" pitchFamily="2" charset="-78"/>
                </a:rPr>
                <a:t>FIN 316/806                                                   UNIT 3                                                             CAPITAL BUDGET DECISION MODEL</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22" name="Group 21"/>
            <p:cNvGrpSpPr/>
            <p:nvPr/>
          </p:nvGrpSpPr>
          <p:grpSpPr>
            <a:xfrm>
              <a:off x="0" y="6502121"/>
              <a:ext cx="12192000" cy="381000"/>
              <a:chOff x="0" y="6502121"/>
              <a:chExt cx="12192000" cy="381000"/>
            </a:xfrm>
          </p:grpSpPr>
          <p:cxnSp>
            <p:nvCxnSpPr>
              <p:cNvPr id="23" name="Straight Connector 22"/>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4" name="Rectangle 23"/>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4</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sp>
        <p:nvSpPr>
          <p:cNvPr id="3" name="Rectangle 6">
            <a:extLst>
              <a:ext uri="{FF2B5EF4-FFF2-40B4-BE49-F238E27FC236}">
                <a16:creationId xmlns:a16="http://schemas.microsoft.com/office/drawing/2014/main" id="{5435DC7C-16A3-41EC-14CB-209CBF328052}"/>
              </a:ext>
            </a:extLst>
          </p:cNvPr>
          <p:cNvSpPr/>
          <p:nvPr/>
        </p:nvSpPr>
        <p:spPr>
          <a:xfrm>
            <a:off x="1342690" y="388290"/>
            <a:ext cx="3994854" cy="822789"/>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marR="1079500" lvl="0" algn="l" rtl="0">
              <a:lnSpc>
                <a:spcPct val="200000"/>
              </a:lnSpc>
              <a:spcBef>
                <a:spcPts val="0"/>
              </a:spcBef>
              <a:spcAft>
                <a:spcPts val="0"/>
              </a:spcAft>
              <a:buClr>
                <a:srgbClr val="FFFFFF"/>
              </a:buClr>
              <a:buSzPts val="1100"/>
            </a:pPr>
            <a:r>
              <a:rPr lang="en-US" sz="2800" b="1" dirty="0">
                <a:solidFill>
                  <a:srgbClr val="FFFF00"/>
                </a:solidFill>
                <a:effectLst/>
                <a:uFill>
                  <a:solidFill>
                    <a:srgbClr val="5B9BD5"/>
                  </a:solidFill>
                </a:uFill>
                <a:latin typeface="Times New Roman" panose="02020603050405020304" pitchFamily="18" charset="0"/>
                <a:ea typeface="Calibri" panose="020F0502020204030204" pitchFamily="34" charset="0"/>
                <a:cs typeface="Times New Roman" panose="02020603050405020304" pitchFamily="18" charset="0"/>
              </a:rPr>
              <a:t>EVALUATION</a:t>
            </a:r>
          </a:p>
        </p:txBody>
      </p:sp>
      <p:graphicFrame>
        <p:nvGraphicFramePr>
          <p:cNvPr id="4" name="Table 3">
            <a:extLst>
              <a:ext uri="{FF2B5EF4-FFF2-40B4-BE49-F238E27FC236}">
                <a16:creationId xmlns:a16="http://schemas.microsoft.com/office/drawing/2014/main" id="{AE7BC7B3-7BF9-7591-B663-787033A044D0}"/>
              </a:ext>
            </a:extLst>
          </p:cNvPr>
          <p:cNvGraphicFramePr>
            <a:graphicFrameLocks noGrp="1"/>
          </p:cNvGraphicFramePr>
          <p:nvPr>
            <p:extLst>
              <p:ext uri="{D42A27DB-BD31-4B8C-83A1-F6EECF244321}">
                <p14:modId xmlns:p14="http://schemas.microsoft.com/office/powerpoint/2010/main" val="2095768558"/>
              </p:ext>
            </p:extLst>
          </p:nvPr>
        </p:nvGraphicFramePr>
        <p:xfrm>
          <a:off x="548921" y="2527942"/>
          <a:ext cx="6565815" cy="2507680"/>
        </p:xfrm>
        <a:graphic>
          <a:graphicData uri="http://schemas.openxmlformats.org/drawingml/2006/table">
            <a:tbl>
              <a:tblPr firstRow="1" firstCol="1" bandRow="1">
                <a:tableStyleId>{5DA37D80-6434-44D0-A028-1B22A696006F}</a:tableStyleId>
              </a:tblPr>
              <a:tblGrid>
                <a:gridCol w="2455100">
                  <a:extLst>
                    <a:ext uri="{9D8B030D-6E8A-4147-A177-3AD203B41FA5}">
                      <a16:colId xmlns:a16="http://schemas.microsoft.com/office/drawing/2014/main" val="991713867"/>
                    </a:ext>
                  </a:extLst>
                </a:gridCol>
                <a:gridCol w="1560715">
                  <a:extLst>
                    <a:ext uri="{9D8B030D-6E8A-4147-A177-3AD203B41FA5}">
                      <a16:colId xmlns:a16="http://schemas.microsoft.com/office/drawing/2014/main" val="3453178207"/>
                    </a:ext>
                  </a:extLst>
                </a:gridCol>
                <a:gridCol w="1276169">
                  <a:extLst>
                    <a:ext uri="{9D8B030D-6E8A-4147-A177-3AD203B41FA5}">
                      <a16:colId xmlns:a16="http://schemas.microsoft.com/office/drawing/2014/main" val="319081297"/>
                    </a:ext>
                  </a:extLst>
                </a:gridCol>
                <a:gridCol w="1273831">
                  <a:extLst>
                    <a:ext uri="{9D8B030D-6E8A-4147-A177-3AD203B41FA5}">
                      <a16:colId xmlns:a16="http://schemas.microsoft.com/office/drawing/2014/main" val="1359498583"/>
                    </a:ext>
                  </a:extLst>
                </a:gridCol>
              </a:tblGrid>
              <a:tr h="665993">
                <a:tc>
                  <a:txBody>
                    <a:bodyPr/>
                    <a:lstStyle/>
                    <a:p>
                      <a:pPr marL="0" marR="0" algn="ctr" rtl="1">
                        <a:lnSpc>
                          <a:spcPct val="130000"/>
                        </a:lnSpc>
                        <a:spcBef>
                          <a:spcPts val="0"/>
                        </a:spcBef>
                        <a:spcAft>
                          <a:spcPts val="0"/>
                        </a:spcAft>
                      </a:pPr>
                      <a:r>
                        <a:rPr lang="en-US" sz="1800" dirty="0">
                          <a:effectLst/>
                        </a:rPr>
                        <a:t>Cash Flow</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800">
                          <a:effectLst/>
                        </a:rPr>
                        <a:t>Project A</a:t>
                      </a:r>
                    </a:p>
                    <a:p>
                      <a:pPr marL="0" marR="0" algn="ctr" rtl="1">
                        <a:lnSpc>
                          <a:spcPct val="130000"/>
                        </a:lnSpc>
                        <a:spcBef>
                          <a:spcPts val="0"/>
                        </a:spcBef>
                        <a:spcAft>
                          <a:spcPts val="0"/>
                        </a:spcAft>
                      </a:pPr>
                      <a:r>
                        <a:rPr lang="en-US" sz="1800">
                          <a:effectLst/>
                        </a:rPr>
                        <a:t>BD</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800" dirty="0">
                          <a:effectLst/>
                        </a:rPr>
                        <a:t>Project B</a:t>
                      </a:r>
                    </a:p>
                    <a:p>
                      <a:pPr marL="0" marR="0" algn="ctr" rtl="1">
                        <a:lnSpc>
                          <a:spcPct val="130000"/>
                        </a:lnSpc>
                        <a:spcBef>
                          <a:spcPts val="0"/>
                        </a:spcBef>
                        <a:spcAft>
                          <a:spcPts val="0"/>
                        </a:spcAft>
                      </a:pPr>
                      <a:r>
                        <a:rPr lang="en-US" sz="1800" dirty="0">
                          <a:effectLst/>
                        </a:rPr>
                        <a:t>BD</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800">
                          <a:effectLst/>
                        </a:rPr>
                        <a:t>Project C</a:t>
                      </a:r>
                    </a:p>
                    <a:p>
                      <a:pPr marL="0" marR="0" algn="ctr" rtl="1">
                        <a:lnSpc>
                          <a:spcPct val="130000"/>
                        </a:lnSpc>
                        <a:spcBef>
                          <a:spcPts val="0"/>
                        </a:spcBef>
                        <a:spcAft>
                          <a:spcPts val="0"/>
                        </a:spcAft>
                      </a:pPr>
                      <a:r>
                        <a:rPr lang="en-US" sz="1800">
                          <a:effectLst/>
                        </a:rPr>
                        <a:t>BD</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78703046"/>
                  </a:ext>
                </a:extLst>
              </a:tr>
              <a:tr h="361478">
                <a:tc>
                  <a:txBody>
                    <a:bodyPr/>
                    <a:lstStyle/>
                    <a:p>
                      <a:pPr marL="0" marR="0" algn="ctr" rtl="1">
                        <a:lnSpc>
                          <a:spcPct val="130000"/>
                        </a:lnSpc>
                        <a:spcBef>
                          <a:spcPts val="0"/>
                        </a:spcBef>
                        <a:spcAft>
                          <a:spcPts val="0"/>
                        </a:spcAft>
                      </a:pPr>
                      <a:r>
                        <a:rPr lang="en-US" sz="1800">
                          <a:effectLst/>
                        </a:rPr>
                        <a:t>Cost (Initial Investment)</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800" dirty="0">
                          <a:effectLst/>
                        </a:rPr>
                        <a:t>20,000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800" dirty="0">
                          <a:effectLst/>
                        </a:rPr>
                        <a:t>20,000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800" dirty="0">
                          <a:effectLst/>
                        </a:rPr>
                        <a:t>20,000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679873110"/>
                  </a:ext>
                </a:extLst>
              </a:tr>
              <a:tr h="340027">
                <a:tc>
                  <a:txBody>
                    <a:bodyPr/>
                    <a:lstStyle/>
                    <a:p>
                      <a:pPr marL="0" marR="0" algn="ctr" rtl="1">
                        <a:lnSpc>
                          <a:spcPct val="130000"/>
                        </a:lnSpc>
                        <a:spcBef>
                          <a:spcPts val="0"/>
                        </a:spcBef>
                        <a:spcAft>
                          <a:spcPts val="0"/>
                        </a:spcAft>
                      </a:pPr>
                      <a:r>
                        <a:rPr lang="en-US" sz="1800">
                          <a:effectLst/>
                        </a:rPr>
                        <a:t>Cash flow year 1</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800" dirty="0">
                          <a:effectLst/>
                        </a:rPr>
                        <a:t>6,000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800" dirty="0">
                          <a:effectLst/>
                        </a:rPr>
                        <a:t>8,000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800" dirty="0">
                          <a:effectLst/>
                        </a:rPr>
                        <a:t>3,000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332624205"/>
                  </a:ext>
                </a:extLst>
              </a:tr>
              <a:tr h="441718">
                <a:tc>
                  <a:txBody>
                    <a:bodyPr/>
                    <a:lstStyle/>
                    <a:p>
                      <a:pPr marL="0" marR="0" algn="ctr" rtl="1">
                        <a:lnSpc>
                          <a:spcPct val="130000"/>
                        </a:lnSpc>
                        <a:spcBef>
                          <a:spcPts val="0"/>
                        </a:spcBef>
                        <a:spcAft>
                          <a:spcPts val="0"/>
                        </a:spcAft>
                      </a:pPr>
                      <a:r>
                        <a:rPr lang="en-US" sz="1800">
                          <a:effectLst/>
                        </a:rPr>
                        <a:t>Cash flow year 2</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800" dirty="0">
                          <a:effectLst/>
                        </a:rPr>
                        <a:t>6,000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800" dirty="0">
                          <a:effectLst/>
                        </a:rPr>
                        <a:t>7,500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800" dirty="0">
                          <a:effectLst/>
                        </a:rPr>
                        <a:t>4,000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732362038"/>
                  </a:ext>
                </a:extLst>
              </a:tr>
              <a:tr h="340027">
                <a:tc>
                  <a:txBody>
                    <a:bodyPr/>
                    <a:lstStyle/>
                    <a:p>
                      <a:pPr marL="0" marR="0" algn="ctr" rtl="1">
                        <a:lnSpc>
                          <a:spcPct val="130000"/>
                        </a:lnSpc>
                        <a:spcBef>
                          <a:spcPts val="0"/>
                        </a:spcBef>
                        <a:spcAft>
                          <a:spcPts val="0"/>
                        </a:spcAft>
                      </a:pPr>
                      <a:r>
                        <a:rPr lang="en-US" sz="1800">
                          <a:effectLst/>
                        </a:rPr>
                        <a:t>Cash flow year 3</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800" dirty="0">
                          <a:effectLst/>
                        </a:rPr>
                        <a:t>6,000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800" dirty="0">
                          <a:effectLst/>
                        </a:rPr>
                        <a:t>6,000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800" dirty="0">
                          <a:effectLst/>
                        </a:rPr>
                        <a:t>5,000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996469943"/>
                  </a:ext>
                </a:extLst>
              </a:tr>
              <a:tr h="340027">
                <a:tc>
                  <a:txBody>
                    <a:bodyPr/>
                    <a:lstStyle/>
                    <a:p>
                      <a:pPr marL="0" marR="0" algn="ctr" rtl="1">
                        <a:lnSpc>
                          <a:spcPct val="130000"/>
                        </a:lnSpc>
                        <a:spcBef>
                          <a:spcPts val="0"/>
                        </a:spcBef>
                        <a:spcAft>
                          <a:spcPts val="0"/>
                        </a:spcAft>
                      </a:pPr>
                      <a:r>
                        <a:rPr lang="en-US" sz="1800" dirty="0">
                          <a:effectLst/>
                        </a:rPr>
                        <a:t>Cash flow year 4</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800" dirty="0">
                          <a:effectLst/>
                        </a:rPr>
                        <a:t>6,000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800" dirty="0">
                          <a:effectLst/>
                        </a:rPr>
                        <a:t>5,000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800" dirty="0">
                          <a:effectLst/>
                        </a:rPr>
                        <a:t>6,000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900931133"/>
                  </a:ext>
                </a:extLst>
              </a:tr>
            </a:tbl>
          </a:graphicData>
        </a:graphic>
      </p:graphicFrame>
    </p:spTree>
    <p:extLst>
      <p:ext uri="{BB962C8B-B14F-4D97-AF65-F5344CB8AC3E}">
        <p14:creationId xmlns:p14="http://schemas.microsoft.com/office/powerpoint/2010/main" val="2742001099"/>
      </p:ext>
    </p:extLst>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spd="slow" advClick="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0">
                                            <p:txEl>
                                              <p:pRg st="9" end="9"/>
                                            </p:txEl>
                                          </p:spTgt>
                                        </p:tgtEl>
                                        <p:attrNameLst>
                                          <p:attrName>style.visibility</p:attrName>
                                        </p:attrNameLst>
                                      </p:cBhvr>
                                      <p:to>
                                        <p:strVal val="visible"/>
                                      </p:to>
                                    </p:set>
                                    <p:animEffect transition="in" filter="fade">
                                      <p:cBhvr>
                                        <p:cTn id="14" dur="1000"/>
                                        <p:tgtEl>
                                          <p:spTgt spid="20">
                                            <p:txEl>
                                              <p:pRg st="9" end="9"/>
                                            </p:txEl>
                                          </p:spTgt>
                                        </p:tgtEl>
                                      </p:cBhvr>
                                    </p:animEffect>
                                    <p:anim calcmode="lin" valueType="num">
                                      <p:cBhvr>
                                        <p:cTn id="15" dur="1000" fill="hold"/>
                                        <p:tgtEl>
                                          <p:spTgt spid="20">
                                            <p:txEl>
                                              <p:pRg st="9" end="9"/>
                                            </p:txEl>
                                          </p:spTgt>
                                        </p:tgtEl>
                                        <p:attrNameLst>
                                          <p:attrName>ppt_x</p:attrName>
                                        </p:attrNameLst>
                                      </p:cBhvr>
                                      <p:tavLst>
                                        <p:tav tm="0">
                                          <p:val>
                                            <p:strVal val="#ppt_x"/>
                                          </p:val>
                                        </p:tav>
                                        <p:tav tm="100000">
                                          <p:val>
                                            <p:strVal val="#ppt_x"/>
                                          </p:val>
                                        </p:tav>
                                      </p:tavLst>
                                    </p:anim>
                                    <p:anim calcmode="lin" valueType="num">
                                      <p:cBhvr>
                                        <p:cTn id="16" dur="1000" fill="hold"/>
                                        <p:tgtEl>
                                          <p:spTgt spid="20">
                                            <p:txEl>
                                              <p:pRg st="9" end="9"/>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20">
                                            <p:txEl>
                                              <p:pRg st="10" end="10"/>
                                            </p:txEl>
                                          </p:spTgt>
                                        </p:tgtEl>
                                        <p:attrNameLst>
                                          <p:attrName>style.visibility</p:attrName>
                                        </p:attrNameLst>
                                      </p:cBhvr>
                                      <p:to>
                                        <p:strVal val="visible"/>
                                      </p:to>
                                    </p:set>
                                    <p:animEffect transition="in" filter="fade">
                                      <p:cBhvr>
                                        <p:cTn id="19" dur="1000"/>
                                        <p:tgtEl>
                                          <p:spTgt spid="20">
                                            <p:txEl>
                                              <p:pRg st="10" end="10"/>
                                            </p:txEl>
                                          </p:spTgt>
                                        </p:tgtEl>
                                      </p:cBhvr>
                                    </p:animEffect>
                                    <p:anim calcmode="lin" valueType="num">
                                      <p:cBhvr>
                                        <p:cTn id="20" dur="1000" fill="hold"/>
                                        <p:tgtEl>
                                          <p:spTgt spid="20">
                                            <p:txEl>
                                              <p:pRg st="10" end="10"/>
                                            </p:txEl>
                                          </p:spTgt>
                                        </p:tgtEl>
                                        <p:attrNameLst>
                                          <p:attrName>ppt_x</p:attrName>
                                        </p:attrNameLst>
                                      </p:cBhvr>
                                      <p:tavLst>
                                        <p:tav tm="0">
                                          <p:val>
                                            <p:strVal val="#ppt_x"/>
                                          </p:val>
                                        </p:tav>
                                        <p:tav tm="100000">
                                          <p:val>
                                            <p:strVal val="#ppt_x"/>
                                          </p:val>
                                        </p:tav>
                                      </p:tavLst>
                                    </p:anim>
                                    <p:anim calcmode="lin" valueType="num">
                                      <p:cBhvr>
                                        <p:cTn id="21" dur="1000" fill="hold"/>
                                        <p:tgtEl>
                                          <p:spTgt spid="20">
                                            <p:txEl>
                                              <p:pRg st="10" end="10"/>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0">
                                            <p:txEl>
                                              <p:pRg st="11" end="11"/>
                                            </p:txEl>
                                          </p:spTgt>
                                        </p:tgtEl>
                                        <p:attrNameLst>
                                          <p:attrName>style.visibility</p:attrName>
                                        </p:attrNameLst>
                                      </p:cBhvr>
                                      <p:to>
                                        <p:strVal val="visible"/>
                                      </p:to>
                                    </p:set>
                                    <p:animEffect transition="in" filter="fade">
                                      <p:cBhvr>
                                        <p:cTn id="24" dur="1000"/>
                                        <p:tgtEl>
                                          <p:spTgt spid="20">
                                            <p:txEl>
                                              <p:pRg st="11" end="11"/>
                                            </p:txEl>
                                          </p:spTgt>
                                        </p:tgtEl>
                                      </p:cBhvr>
                                    </p:animEffect>
                                    <p:anim calcmode="lin" valueType="num">
                                      <p:cBhvr>
                                        <p:cTn id="25" dur="1000" fill="hold"/>
                                        <p:tgtEl>
                                          <p:spTgt spid="20">
                                            <p:txEl>
                                              <p:pRg st="11" end="11"/>
                                            </p:txEl>
                                          </p:spTgt>
                                        </p:tgtEl>
                                        <p:attrNameLst>
                                          <p:attrName>ppt_x</p:attrName>
                                        </p:attrNameLst>
                                      </p:cBhvr>
                                      <p:tavLst>
                                        <p:tav tm="0">
                                          <p:val>
                                            <p:strVal val="#ppt_x"/>
                                          </p:val>
                                        </p:tav>
                                        <p:tav tm="100000">
                                          <p:val>
                                            <p:strVal val="#ppt_x"/>
                                          </p:val>
                                        </p:tav>
                                      </p:tavLst>
                                    </p:anim>
                                    <p:anim calcmode="lin" valueType="num">
                                      <p:cBhvr>
                                        <p:cTn id="26" dur="1000" fill="hold"/>
                                        <p:tgtEl>
                                          <p:spTgt spid="20">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0" name="مستطيل مستدير الزوايا 15">
                <a:extLst>
                  <a:ext uri="{FF2B5EF4-FFF2-40B4-BE49-F238E27FC236}">
                    <a16:creationId xmlns:a16="http://schemas.microsoft.com/office/drawing/2014/main" id="{C7CA628E-402E-4ECD-83CD-2C5BD377C6C5}"/>
                  </a:ext>
                </a:extLst>
              </p:cNvPr>
              <p:cNvSpPr/>
              <p:nvPr/>
            </p:nvSpPr>
            <p:spPr>
              <a:xfrm>
                <a:off x="271218" y="1322956"/>
                <a:ext cx="9613408" cy="5113582"/>
              </a:xfrm>
              <a:prstGeom prst="roundRect">
                <a:avLst>
                  <a:gd name="adj" fmla="val 1416"/>
                </a:avLst>
              </a:prstGeom>
              <a:solidFill>
                <a:srgbClr val="BFD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L="0" marR="0" algn="l" rtl="0">
                  <a:lnSpc>
                    <a:spcPct val="107000"/>
                  </a:lnSpc>
                  <a:spcBef>
                    <a:spcPts val="0"/>
                  </a:spcBef>
                  <a:spcAft>
                    <a:spcPts val="0"/>
                  </a:spcAft>
                  <a:tabLst>
                    <a:tab pos="849630" algn="l"/>
                    <a:tab pos="1140460" algn="l"/>
                  </a:tabLst>
                </a:pPr>
                <a:r>
                  <a:rPr lang="en-US" sz="1800" b="1" u="sng" dirty="0">
                    <a:solidFill>
                      <a:srgbClr val="002060"/>
                    </a:solidFill>
                    <a:effectLst/>
                    <a:latin typeface="Arial Black" panose="020B0A04020102020204" pitchFamily="34" charset="0"/>
                    <a:ea typeface="Calibri" panose="020F0502020204030204" pitchFamily="34" charset="0"/>
                    <a:cs typeface="Times New Roman" panose="02020603050405020304" pitchFamily="18" charset="0"/>
                  </a:rPr>
                  <a:t>Answer:</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R="0" lvl="0" algn="l" rtl="0">
                  <a:lnSpc>
                    <a:spcPct val="130000"/>
                  </a:lnSpc>
                  <a:spcBef>
                    <a:spcPts val="0"/>
                  </a:spcBef>
                  <a:spcAft>
                    <a:spcPts val="0"/>
                  </a:spcAft>
                  <a:tabLst>
                    <a:tab pos="360045" algn="l"/>
                  </a:tabLst>
                </a:pPr>
                <a:r>
                  <a:rPr lang="en-US" sz="1800" u="sng"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1. Project A: ( Fixed Cash Inflow):</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rtl="1">
                  <a:lnSpc>
                    <a:spcPct val="130000"/>
                  </a:lnSpc>
                  <a:spcBef>
                    <a:spcPts val="0"/>
                  </a:spcBef>
                  <a:spcAft>
                    <a:spcPts val="0"/>
                  </a:spcAft>
                  <a:tabLst>
                    <a:tab pos="1571625" algn="l"/>
                  </a:tabLst>
                </a:pPr>
                <a:r>
                  <a:rPr lang="en-US" sz="18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Payback Period = </a:t>
                </a:r>
                <a14:m>
                  <m:oMath xmlns:m="http://schemas.openxmlformats.org/officeDocument/2006/math">
                    <m:f>
                      <m:fPr>
                        <m:ctrlPr>
                          <a:rPr lang="en-US" sz="18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18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𝑪𝒐𝒔𝒕</m:t>
                        </m:r>
                        <m:r>
                          <a:rPr lang="en-US" sz="18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 ( </m:t>
                        </m:r>
                        <m:r>
                          <a:rPr lang="en-US" sz="18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𝑰𝒏𝒊𝒕𝒊𝒂𝒍</m:t>
                        </m:r>
                        <m:r>
                          <a:rPr lang="en-US" sz="18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18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𝑰𝒏𝒗𝒆𝒔𝒕𝒎𝒆𝒏𝒕</m:t>
                        </m:r>
                        <m:r>
                          <a:rPr lang="en-US" sz="18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m:t>
                        </m:r>
                      </m:num>
                      <m:den>
                        <m:r>
                          <a:rPr lang="en-US" sz="18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𝑨𝒏𝒏𝒖𝒂𝒍</m:t>
                        </m:r>
                        <m:r>
                          <a:rPr lang="en-US" sz="18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18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𝑪𝒂𝒔𝒉</m:t>
                        </m:r>
                        <m:r>
                          <a:rPr lang="en-US" sz="18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18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𝒊𝒏𝒇𝒍𝒐𝒘</m:t>
                        </m:r>
                      </m:den>
                    </m:f>
                  </m:oMath>
                </a14:m>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rtl="1">
                  <a:lnSpc>
                    <a:spcPct val="130000"/>
                  </a:lnSpc>
                  <a:spcBef>
                    <a:spcPts val="0"/>
                  </a:spcBef>
                  <a:spcAft>
                    <a:spcPts val="0"/>
                  </a:spcAft>
                  <a:tabLst>
                    <a:tab pos="1571625" algn="l"/>
                  </a:tabLst>
                </a:pPr>
                <a:r>
                  <a:rPr lang="en-US" sz="1800" dirty="0">
                    <a:effectLst/>
                    <a:latin typeface="Times New Roman" panose="02020603050405020304" pitchFamily="18" charset="0"/>
                    <a:ea typeface="Calibri" panose="020F0502020204030204" pitchFamily="34" charset="0"/>
                    <a:cs typeface="Arial" panose="020B0604020202020204" pitchFamily="34" charset="0"/>
                  </a:rPr>
                  <a:t>        </a:t>
                </a: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Payback Period = </a:t>
                </a:r>
                <a14:m>
                  <m:oMath xmlns:m="http://schemas.openxmlformats.org/officeDocument/2006/math">
                    <m:f>
                      <m:fPr>
                        <m:ctrlPr>
                          <a:rPr lang="en-US" sz="1800" i="1" smtClean="0">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1800" b="0" i="1" smtClean="0">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20000</m:t>
                        </m:r>
                      </m:num>
                      <m:den>
                        <m:r>
                          <a:rPr lang="en-US" sz="1800" b="0" i="1" smtClean="0">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6000</m:t>
                        </m:r>
                      </m:den>
                    </m:f>
                  </m:oMath>
                </a14:m>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 3.33 years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66700" rtl="1"/>
                <a:r>
                  <a:rPr lang="en-US" sz="1800" u="sng"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2. Project B: ( Changeable Cash Inflow):</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66700" rtl="1"/>
                <a:endParaRPr lang="ar-SA" sz="3200" b="1" dirty="0">
                  <a:latin typeface="Sakkal Majalla" panose="02000000000000000000" pitchFamily="2" charset="-78"/>
                  <a:cs typeface="Sakkal Majalla" panose="02000000000000000000" pitchFamily="2" charset="-78"/>
                </a:endParaRPr>
              </a:p>
              <a:p>
                <a:pPr marL="0" marR="0" rtl="0">
                  <a:lnSpc>
                    <a:spcPct val="130000"/>
                  </a:lnSpc>
                  <a:spcBef>
                    <a:spcPts val="0"/>
                  </a:spcBef>
                  <a:spcAft>
                    <a:spcPts val="0"/>
                  </a:spcAft>
                  <a:tabLst>
                    <a:tab pos="1571625" algn="l"/>
                  </a:tabLst>
                </a:pPr>
                <a:endParaRPr lang="en-US" sz="20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266700" rtl="1"/>
                <a:endParaRPr lang="en-US" sz="3200" dirty="0">
                  <a:solidFill>
                    <a:schemeClr val="tx1"/>
                  </a:solidFill>
                  <a:latin typeface="Times New Roman" panose="02020603050405020304" pitchFamily="18" charset="0"/>
                  <a:cs typeface="Times New Roman" panose="02020603050405020304" pitchFamily="18" charset="0"/>
                </a:endParaRPr>
              </a:p>
            </p:txBody>
          </p:sp>
        </mc:Choice>
        <mc:Fallback xmlns="">
          <p:sp>
            <p:nvSpPr>
              <p:cNvPr id="20" name="مستطيل مستدير الزوايا 15">
                <a:extLst>
                  <a:ext uri="{FF2B5EF4-FFF2-40B4-BE49-F238E27FC236}">
                    <a16:creationId xmlns:a16="http://schemas.microsoft.com/office/drawing/2014/main" id="{C7CA628E-402E-4ECD-83CD-2C5BD377C6C5}"/>
                  </a:ext>
                </a:extLst>
              </p:cNvPr>
              <p:cNvSpPr>
                <a:spLocks noRot="1" noChangeAspect="1" noMove="1" noResize="1" noEditPoints="1" noAdjustHandles="1" noChangeArrowheads="1" noChangeShapeType="1" noTextEdit="1"/>
              </p:cNvSpPr>
              <p:nvPr/>
            </p:nvSpPr>
            <p:spPr>
              <a:xfrm>
                <a:off x="271218" y="1322956"/>
                <a:ext cx="9613408" cy="5113582"/>
              </a:xfrm>
              <a:prstGeom prst="roundRect">
                <a:avLst>
                  <a:gd name="adj" fmla="val 1416"/>
                </a:avLst>
              </a:prstGeom>
              <a:blipFill>
                <a:blip r:embed="rId2"/>
                <a:stretch>
                  <a:fillRect l="-317" t="-119"/>
                </a:stretch>
              </a:blipFill>
              <a:ln>
                <a:noFill/>
              </a:ln>
            </p:spPr>
            <p:txBody>
              <a:bodyPr/>
              <a:lstStyle/>
              <a:p>
                <a:r>
                  <a:rPr lang="en-US">
                    <a:noFill/>
                  </a:rPr>
                  <a:t> </a:t>
                </a:r>
              </a:p>
            </p:txBody>
          </p:sp>
        </mc:Fallback>
      </mc:AlternateContent>
      <p:grpSp>
        <p:nvGrpSpPr>
          <p:cNvPr id="29" name="Shape 631">
            <a:extLst>
              <a:ext uri="{FF2B5EF4-FFF2-40B4-BE49-F238E27FC236}">
                <a16:creationId xmlns:a16="http://schemas.microsoft.com/office/drawing/2014/main" id="{9DE0399B-6A40-495E-B773-BA7B46FB702D}"/>
              </a:ext>
            </a:extLst>
          </p:cNvPr>
          <p:cNvGrpSpPr/>
          <p:nvPr/>
        </p:nvGrpSpPr>
        <p:grpSpPr>
          <a:xfrm flipH="1">
            <a:off x="303082" y="399185"/>
            <a:ext cx="827524" cy="848823"/>
            <a:chOff x="5961125" y="1623900"/>
            <a:chExt cx="427450" cy="448175"/>
          </a:xfrm>
          <a:solidFill>
            <a:srgbClr val="7030A0"/>
          </a:solidFill>
        </p:grpSpPr>
        <p:sp>
          <p:nvSpPr>
            <p:cNvPr id="30" name="Shape 632">
              <a:extLst>
                <a:ext uri="{FF2B5EF4-FFF2-40B4-BE49-F238E27FC236}">
                  <a16:creationId xmlns:a16="http://schemas.microsoft.com/office/drawing/2014/main" id="{8DB2B578-EBFB-49B2-A74B-ADFD83430321}"/>
                </a:ext>
              </a:extLst>
            </p:cNvPr>
            <p:cNvSpPr/>
            <p:nvPr/>
          </p:nvSpPr>
          <p:spPr>
            <a:xfrm>
              <a:off x="5961125" y="1678700"/>
              <a:ext cx="376925" cy="376925"/>
            </a:xfrm>
            <a:custGeom>
              <a:avLst/>
              <a:gdLst/>
              <a:ahLst/>
              <a:cxnLst/>
              <a:rect l="0" t="0" r="0" b="0"/>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1" name="Shape 633">
              <a:extLst>
                <a:ext uri="{FF2B5EF4-FFF2-40B4-BE49-F238E27FC236}">
                  <a16:creationId xmlns:a16="http://schemas.microsoft.com/office/drawing/2014/main" id="{A7E0F7CD-81DA-4CE7-AFE9-AFC01237AB36}"/>
                </a:ext>
              </a:extLst>
            </p:cNvPr>
            <p:cNvSpPr/>
            <p:nvPr/>
          </p:nvSpPr>
          <p:spPr>
            <a:xfrm>
              <a:off x="6009825" y="1727425"/>
              <a:ext cx="279500" cy="279500"/>
            </a:xfrm>
            <a:custGeom>
              <a:avLst/>
              <a:gdLst/>
              <a:ahLst/>
              <a:cxnLst/>
              <a:rect l="0" t="0" r="0" b="0"/>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sp>
          <p:nvSpPr>
            <p:cNvPr id="32" name="Shape 634">
              <a:extLst>
                <a:ext uri="{FF2B5EF4-FFF2-40B4-BE49-F238E27FC236}">
                  <a16:creationId xmlns:a16="http://schemas.microsoft.com/office/drawing/2014/main" id="{8C63DF95-20CA-45C3-B9C8-3978774FAE2C}"/>
                </a:ext>
              </a:extLst>
            </p:cNvPr>
            <p:cNvSpPr/>
            <p:nvPr/>
          </p:nvSpPr>
          <p:spPr>
            <a:xfrm>
              <a:off x="6107250" y="1824850"/>
              <a:ext cx="84650" cy="84650"/>
            </a:xfrm>
            <a:custGeom>
              <a:avLst/>
              <a:gdLst/>
              <a:ahLst/>
              <a:cxnLst/>
              <a:rect l="0" t="0" r="0" b="0"/>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3" name="Shape 635">
              <a:extLst>
                <a:ext uri="{FF2B5EF4-FFF2-40B4-BE49-F238E27FC236}">
                  <a16:creationId xmlns:a16="http://schemas.microsoft.com/office/drawing/2014/main" id="{BC2F4953-4B4C-4B90-BBBA-EE9C42DB550B}"/>
                </a:ext>
              </a:extLst>
            </p:cNvPr>
            <p:cNvSpPr/>
            <p:nvPr/>
          </p:nvSpPr>
          <p:spPr>
            <a:xfrm>
              <a:off x="6058550" y="1776125"/>
              <a:ext cx="182075" cy="182075"/>
            </a:xfrm>
            <a:custGeom>
              <a:avLst/>
              <a:gdLst/>
              <a:ahLst/>
              <a:cxnLst/>
              <a:rect l="0" t="0" r="0" b="0"/>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4" name="Shape 636">
              <a:extLst>
                <a:ext uri="{FF2B5EF4-FFF2-40B4-BE49-F238E27FC236}">
                  <a16:creationId xmlns:a16="http://schemas.microsoft.com/office/drawing/2014/main" id="{B909C533-5819-46B5-9B5D-EE88750598EE}"/>
                </a:ext>
              </a:extLst>
            </p:cNvPr>
            <p:cNvSpPr/>
            <p:nvPr/>
          </p:nvSpPr>
          <p:spPr>
            <a:xfrm>
              <a:off x="5971475" y="2001400"/>
              <a:ext cx="74925" cy="70675"/>
            </a:xfrm>
            <a:custGeom>
              <a:avLst/>
              <a:gdLst/>
              <a:ahLst/>
              <a:cxnLst/>
              <a:rect l="0" t="0" r="0" b="0"/>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5" name="Shape 637">
              <a:extLst>
                <a:ext uri="{FF2B5EF4-FFF2-40B4-BE49-F238E27FC236}">
                  <a16:creationId xmlns:a16="http://schemas.microsoft.com/office/drawing/2014/main" id="{B8E44603-02C8-45C3-AFCF-46EBC9134B2A}"/>
                </a:ext>
              </a:extLst>
            </p:cNvPr>
            <p:cNvSpPr/>
            <p:nvPr/>
          </p:nvSpPr>
          <p:spPr>
            <a:xfrm>
              <a:off x="6253375" y="2001400"/>
              <a:ext cx="74325" cy="70675"/>
            </a:xfrm>
            <a:custGeom>
              <a:avLst/>
              <a:gdLst/>
              <a:ahLst/>
              <a:cxnLst/>
              <a:rect l="0" t="0" r="0" b="0"/>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6" name="Shape 638">
              <a:extLst>
                <a:ext uri="{FF2B5EF4-FFF2-40B4-BE49-F238E27FC236}">
                  <a16:creationId xmlns:a16="http://schemas.microsoft.com/office/drawing/2014/main" id="{F10FA17C-5DE5-44AB-81DB-C83C2A648EC9}"/>
                </a:ext>
              </a:extLst>
            </p:cNvPr>
            <p:cNvSpPr/>
            <p:nvPr/>
          </p:nvSpPr>
          <p:spPr>
            <a:xfrm>
              <a:off x="6137700" y="1623900"/>
              <a:ext cx="250875" cy="255150"/>
            </a:xfrm>
            <a:custGeom>
              <a:avLst/>
              <a:gdLst/>
              <a:ahLst/>
              <a:cxnLst/>
              <a:rect l="0" t="0" r="0" b="0"/>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grpSp>
      <p:sp>
        <p:nvSpPr>
          <p:cNvPr id="27" name="مستطيل مستدير الزوايا 5">
            <a:hlinkClick r:id="rId3" action="ppaction://hlinksldjump"/>
            <a:extLst>
              <a:ext uri="{FF2B5EF4-FFF2-40B4-BE49-F238E27FC236}">
                <a16:creationId xmlns:a16="http://schemas.microsoft.com/office/drawing/2014/main" id="{D466B943-7A06-4ADB-8B37-06D4C56A4898}"/>
              </a:ext>
            </a:extLst>
          </p:cNvPr>
          <p:cNvSpPr/>
          <p:nvPr/>
        </p:nvSpPr>
        <p:spPr>
          <a:xfrm>
            <a:off x="9875904" y="2508990"/>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INITIATION ACTIVITY </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37" name="مستطيل مستدير الزوايا 11">
            <a:hlinkClick r:id="rId4" action="ppaction://hlinksldjump"/>
            <a:extLst>
              <a:ext uri="{FF2B5EF4-FFF2-40B4-BE49-F238E27FC236}">
                <a16:creationId xmlns:a16="http://schemas.microsoft.com/office/drawing/2014/main" id="{23D3EE09-8411-4223-ABFE-66C8968A89D0}"/>
              </a:ext>
            </a:extLst>
          </p:cNvPr>
          <p:cNvSpPr/>
          <p:nvPr/>
        </p:nvSpPr>
        <p:spPr>
          <a:xfrm>
            <a:off x="9896966" y="3429000"/>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1</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38" name="مستطيل مستدير الزوايا 12">
            <a:hlinkClick r:id="rId5" action="ppaction://hlinksldjump"/>
            <a:extLst>
              <a:ext uri="{FF2B5EF4-FFF2-40B4-BE49-F238E27FC236}">
                <a16:creationId xmlns:a16="http://schemas.microsoft.com/office/drawing/2014/main" id="{C35558C1-9FDC-49BD-A8F5-9241D1C65BC7}"/>
              </a:ext>
            </a:extLst>
          </p:cNvPr>
          <p:cNvSpPr/>
          <p:nvPr/>
        </p:nvSpPr>
        <p:spPr>
          <a:xfrm>
            <a:off x="9875904" y="4286495"/>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2</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40" name="مستطيل مستدير الزوايا 17">
            <a:hlinkClick r:id="" action="ppaction://noaction"/>
            <a:extLst>
              <a:ext uri="{FF2B5EF4-FFF2-40B4-BE49-F238E27FC236}">
                <a16:creationId xmlns:a16="http://schemas.microsoft.com/office/drawing/2014/main" id="{5073015B-1E83-4FE7-BF02-65CBBB9E092C}"/>
              </a:ext>
            </a:extLst>
          </p:cNvPr>
          <p:cNvSpPr/>
          <p:nvPr/>
        </p:nvSpPr>
        <p:spPr>
          <a:xfrm>
            <a:off x="9838921" y="5171802"/>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FINAL EVALUATION</a:t>
            </a:r>
            <a:endParaRPr lang="ar-BH" sz="1400" dirty="0">
              <a:solidFill>
                <a:srgbClr val="3F5378"/>
              </a:solidFill>
              <a:latin typeface="Arial Black" panose="020B0A04020102020204" pitchFamily="34" charset="0"/>
              <a:cs typeface="PT Bold Heading" panose="02010400000000000000" pitchFamily="2" charset="-78"/>
            </a:endParaRPr>
          </a:p>
        </p:txBody>
      </p:sp>
      <p:grpSp>
        <p:nvGrpSpPr>
          <p:cNvPr id="2" name="Group 1">
            <a:extLst>
              <a:ext uri="{FF2B5EF4-FFF2-40B4-BE49-F238E27FC236}">
                <a16:creationId xmlns:a16="http://schemas.microsoft.com/office/drawing/2014/main" id="{D9389EC1-9A9F-6557-CAE4-6F4BF3654BDA}"/>
              </a:ext>
            </a:extLst>
          </p:cNvPr>
          <p:cNvGrpSpPr/>
          <p:nvPr/>
        </p:nvGrpSpPr>
        <p:grpSpPr>
          <a:xfrm>
            <a:off x="0" y="6502121"/>
            <a:ext cx="12192000" cy="381000"/>
            <a:chOff x="0" y="6502121"/>
            <a:chExt cx="12192000" cy="381000"/>
          </a:xfrm>
        </p:grpSpPr>
        <p:sp>
          <p:nvSpPr>
            <p:cNvPr id="21" name="TextBox 20">
              <a:extLst>
                <a:ext uri="{FF2B5EF4-FFF2-40B4-BE49-F238E27FC236}">
                  <a16:creationId xmlns:a16="http://schemas.microsoft.com/office/drawing/2014/main" id="{B02AF472-30F5-4B87-8E68-52F177A24201}"/>
                </a:ext>
              </a:extLst>
            </p:cNvPr>
            <p:cNvSpPr txBox="1"/>
            <p:nvPr/>
          </p:nvSpPr>
          <p:spPr>
            <a:xfrm>
              <a:off x="716844" y="6505941"/>
              <a:ext cx="7798277" cy="307777"/>
            </a:xfrm>
            <a:prstGeom prst="rect">
              <a:avLst/>
            </a:prstGeom>
            <a:noFill/>
          </p:spPr>
          <p:txBody>
            <a:bodyPr wrap="square" rtlCol="1">
              <a:spAutoFit/>
            </a:bodyPr>
            <a:lstStyle/>
            <a:p>
              <a:r>
                <a:rPr lang="en-US" sz="1400" b="1" dirty="0">
                  <a:solidFill>
                    <a:srgbClr val="002060"/>
                  </a:solidFill>
                  <a:latin typeface="Sakkal Majalla" panose="02000000000000000000" pitchFamily="2" charset="-78"/>
                  <a:cs typeface="Sakkal Majalla" panose="02000000000000000000" pitchFamily="2" charset="-78"/>
                </a:rPr>
                <a:t>FIN 316/806                                                   UNIT 3                                                             CAPITAL BUDGET DECISION MODEL</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22" name="Group 21"/>
            <p:cNvGrpSpPr/>
            <p:nvPr/>
          </p:nvGrpSpPr>
          <p:grpSpPr>
            <a:xfrm>
              <a:off x="0" y="6502121"/>
              <a:ext cx="12192000" cy="381000"/>
              <a:chOff x="0" y="6502121"/>
              <a:chExt cx="12192000" cy="381000"/>
            </a:xfrm>
          </p:grpSpPr>
          <p:cxnSp>
            <p:nvCxnSpPr>
              <p:cNvPr id="23" name="Straight Connector 22"/>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4" name="Rectangle 23"/>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4</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sp>
        <p:nvSpPr>
          <p:cNvPr id="8" name="Rectangle 6">
            <a:extLst>
              <a:ext uri="{FF2B5EF4-FFF2-40B4-BE49-F238E27FC236}">
                <a16:creationId xmlns:a16="http://schemas.microsoft.com/office/drawing/2014/main" id="{604B2B2F-9411-AA9E-A604-4EBD15F18989}"/>
              </a:ext>
            </a:extLst>
          </p:cNvPr>
          <p:cNvSpPr/>
          <p:nvPr/>
        </p:nvSpPr>
        <p:spPr>
          <a:xfrm>
            <a:off x="1257150" y="514842"/>
            <a:ext cx="9159547" cy="718466"/>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marR="1079500" lvl="0" algn="l" rtl="0">
              <a:lnSpc>
                <a:spcPct val="200000"/>
              </a:lnSpc>
              <a:spcBef>
                <a:spcPts val="0"/>
              </a:spcBef>
              <a:spcAft>
                <a:spcPts val="0"/>
              </a:spcAft>
              <a:buClr>
                <a:srgbClr val="FFFFFF"/>
              </a:buClr>
              <a:buSzPts val="1100"/>
            </a:pPr>
            <a:r>
              <a:rPr lang="en-US" sz="2400" b="1" dirty="0">
                <a:solidFill>
                  <a:srgbClr val="FFFF00"/>
                </a:solidFill>
                <a:effectLst/>
                <a:uFill>
                  <a:solidFill>
                    <a:srgbClr val="5B9BD5"/>
                  </a:solidFill>
                </a:uFill>
                <a:latin typeface="Times New Roman" panose="02020603050405020304" pitchFamily="18" charset="0"/>
                <a:ea typeface="Calibri" panose="020F0502020204030204" pitchFamily="34" charset="0"/>
                <a:cs typeface="Times New Roman" panose="02020603050405020304" pitchFamily="18" charset="0"/>
              </a:rPr>
              <a:t>The difference between a short-term and long-term decision.</a:t>
            </a:r>
          </a:p>
        </p:txBody>
      </p:sp>
      <p:pic>
        <p:nvPicPr>
          <p:cNvPr id="3" name="Picture 2">
            <a:extLst>
              <a:ext uri="{FF2B5EF4-FFF2-40B4-BE49-F238E27FC236}">
                <a16:creationId xmlns:a16="http://schemas.microsoft.com/office/drawing/2014/main" id="{2F66513A-15B2-DA3C-BAB4-FD8FC8D71F3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18277" y="1441332"/>
            <a:ext cx="3710608" cy="1862482"/>
          </a:xfrm>
          <a:prstGeom prst="rect">
            <a:avLst/>
          </a:prstGeom>
          <a:ln>
            <a:noFill/>
          </a:ln>
          <a:effectLst>
            <a:outerShdw blurRad="292100" dist="139700" dir="2700000" algn="tl" rotWithShape="0">
              <a:srgbClr val="333333">
                <a:alpha val="65000"/>
              </a:srgbClr>
            </a:outerShdw>
          </a:effectLst>
        </p:spPr>
      </p:pic>
      <mc:AlternateContent xmlns:mc="http://schemas.openxmlformats.org/markup-compatibility/2006">
        <mc:Choice xmlns:a14="http://schemas.microsoft.com/office/drawing/2010/main" Requires="a14">
          <p:graphicFrame>
            <p:nvGraphicFramePr>
              <p:cNvPr id="4" name="Table 3">
                <a:extLst>
                  <a:ext uri="{FF2B5EF4-FFF2-40B4-BE49-F238E27FC236}">
                    <a16:creationId xmlns:a16="http://schemas.microsoft.com/office/drawing/2014/main" id="{2135B4B4-AE59-4251-6B35-D8F637E8BE7B}"/>
                  </a:ext>
                </a:extLst>
              </p:cNvPr>
              <p:cNvGraphicFramePr>
                <a:graphicFrameLocks noGrp="1"/>
              </p:cNvGraphicFramePr>
              <p:nvPr>
                <p:extLst>
                  <p:ext uri="{D42A27DB-BD31-4B8C-83A1-F6EECF244321}">
                    <p14:modId xmlns:p14="http://schemas.microsoft.com/office/powerpoint/2010/main" val="460782129"/>
                  </p:ext>
                </p:extLst>
              </p:nvPr>
            </p:nvGraphicFramePr>
            <p:xfrm>
              <a:off x="495226" y="3449616"/>
              <a:ext cx="7280703" cy="2915349"/>
            </p:xfrm>
            <a:graphic>
              <a:graphicData uri="http://schemas.openxmlformats.org/drawingml/2006/table">
                <a:tbl>
                  <a:tblPr firstRow="1" firstCol="1" bandRow="1">
                    <a:tableStyleId>{616DA210-FB5B-4158-B5E0-FEB733F419BA}</a:tableStyleId>
                  </a:tblPr>
                  <a:tblGrid>
                    <a:gridCol w="861108">
                      <a:extLst>
                        <a:ext uri="{9D8B030D-6E8A-4147-A177-3AD203B41FA5}">
                          <a16:colId xmlns:a16="http://schemas.microsoft.com/office/drawing/2014/main" val="1275880211"/>
                        </a:ext>
                      </a:extLst>
                    </a:gridCol>
                    <a:gridCol w="1873845">
                      <a:extLst>
                        <a:ext uri="{9D8B030D-6E8A-4147-A177-3AD203B41FA5}">
                          <a16:colId xmlns:a16="http://schemas.microsoft.com/office/drawing/2014/main" val="2052521996"/>
                        </a:ext>
                      </a:extLst>
                    </a:gridCol>
                    <a:gridCol w="2478411">
                      <a:extLst>
                        <a:ext uri="{9D8B030D-6E8A-4147-A177-3AD203B41FA5}">
                          <a16:colId xmlns:a16="http://schemas.microsoft.com/office/drawing/2014/main" val="1552439045"/>
                        </a:ext>
                      </a:extLst>
                    </a:gridCol>
                    <a:gridCol w="2067339">
                      <a:extLst>
                        <a:ext uri="{9D8B030D-6E8A-4147-A177-3AD203B41FA5}">
                          <a16:colId xmlns:a16="http://schemas.microsoft.com/office/drawing/2014/main" val="3545989058"/>
                        </a:ext>
                      </a:extLst>
                    </a:gridCol>
                  </a:tblGrid>
                  <a:tr h="541020">
                    <a:tc>
                      <a:txBody>
                        <a:bodyPr/>
                        <a:lstStyle/>
                        <a:p>
                          <a:pPr marL="0" marR="0" algn="ctr" rtl="1">
                            <a:lnSpc>
                              <a:spcPct val="107000"/>
                            </a:lnSpc>
                            <a:spcBef>
                              <a:spcPts val="0"/>
                            </a:spcBef>
                            <a:spcAft>
                              <a:spcPts val="0"/>
                            </a:spcAft>
                            <a:tabLst>
                              <a:tab pos="1571625" algn="l"/>
                            </a:tabLst>
                          </a:pPr>
                          <a:r>
                            <a:rPr lang="en-US" sz="1600" dirty="0">
                              <a:effectLst/>
                            </a:rPr>
                            <a:t>Year</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a:effectLst/>
                            </a:rPr>
                            <a:t>Cash Flow</a:t>
                          </a:r>
                        </a:p>
                        <a:p>
                          <a:pPr marL="0" marR="0" algn="ctr" rtl="1">
                            <a:lnSpc>
                              <a:spcPct val="107000"/>
                            </a:lnSpc>
                            <a:spcBef>
                              <a:spcPts val="0"/>
                            </a:spcBef>
                            <a:spcAft>
                              <a:spcPts val="0"/>
                            </a:spcAft>
                            <a:tabLst>
                              <a:tab pos="1571625" algn="l"/>
                            </a:tabLst>
                          </a:pPr>
                          <a:r>
                            <a:rPr lang="en-US" sz="1600">
                              <a:effectLst/>
                            </a:rPr>
                            <a:t>BD</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a:effectLst/>
                            </a:rPr>
                            <a:t>Yet to be recovered</a:t>
                          </a:r>
                        </a:p>
                        <a:p>
                          <a:pPr marL="0" marR="0" algn="ctr" rtl="1">
                            <a:lnSpc>
                              <a:spcPct val="107000"/>
                            </a:lnSpc>
                            <a:spcBef>
                              <a:spcPts val="0"/>
                            </a:spcBef>
                            <a:spcAft>
                              <a:spcPts val="0"/>
                            </a:spcAft>
                            <a:tabLst>
                              <a:tab pos="1571625" algn="l"/>
                            </a:tabLst>
                          </a:pPr>
                          <a:r>
                            <a:rPr lang="en-US" sz="1600">
                              <a:effectLst/>
                            </a:rPr>
                            <a:t>BD</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dirty="0">
                              <a:effectLst/>
                            </a:rPr>
                            <a:t>Payback Period</a:t>
                          </a:r>
                        </a:p>
                        <a:p>
                          <a:pPr marL="0" marR="0" algn="ctr" rtl="1">
                            <a:lnSpc>
                              <a:spcPct val="107000"/>
                            </a:lnSpc>
                            <a:spcBef>
                              <a:spcPts val="0"/>
                            </a:spcBef>
                            <a:spcAft>
                              <a:spcPts val="0"/>
                            </a:spcAft>
                            <a:tabLst>
                              <a:tab pos="1571625" algn="l"/>
                            </a:tabLst>
                          </a:pPr>
                          <a:r>
                            <a:rPr lang="en-US" sz="1600" dirty="0">
                              <a:effectLst/>
                            </a:rPr>
                            <a:t>Year</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564851875"/>
                      </a:ext>
                    </a:extLst>
                  </a:tr>
                  <a:tr h="263525">
                    <a:tc>
                      <a:txBody>
                        <a:bodyPr/>
                        <a:lstStyle/>
                        <a:p>
                          <a:pPr marL="0" marR="0" algn="ctr" rtl="1">
                            <a:lnSpc>
                              <a:spcPct val="107000"/>
                            </a:lnSpc>
                            <a:spcBef>
                              <a:spcPts val="0"/>
                            </a:spcBef>
                            <a:spcAft>
                              <a:spcPts val="0"/>
                            </a:spcAft>
                            <a:tabLst>
                              <a:tab pos="1571625" algn="l"/>
                            </a:tabLst>
                          </a:pPr>
                          <a:r>
                            <a:rPr lang="en-US" sz="1600">
                              <a:effectLst/>
                            </a:rPr>
                            <a:t>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800" dirty="0">
                              <a:effectLst/>
                            </a:rPr>
                            <a:t>20,000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a:effectLst/>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rowSpan="6">
                      <a:txBody>
                        <a:bodyPr/>
                        <a:lstStyle/>
                        <a:p>
                          <a:pPr marL="0" marR="0" algn="ctr" rtl="1">
                            <a:lnSpc>
                              <a:spcPct val="107000"/>
                            </a:lnSpc>
                            <a:spcBef>
                              <a:spcPts val="0"/>
                            </a:spcBef>
                            <a:spcAft>
                              <a:spcPts val="0"/>
                            </a:spcAft>
                            <a:tabLst>
                              <a:tab pos="1571625" algn="l"/>
                            </a:tabLst>
                          </a:pPr>
                          <a:r>
                            <a:rPr lang="en-US" sz="1600" dirty="0">
                              <a:effectLst/>
                            </a:rPr>
                            <a:t> </a:t>
                          </a:r>
                        </a:p>
                        <a:p>
                          <a:pPr marL="0" marR="0" algn="ctr" rtl="1">
                            <a:lnSpc>
                              <a:spcPct val="107000"/>
                            </a:lnSpc>
                            <a:spcBef>
                              <a:spcPts val="0"/>
                            </a:spcBef>
                            <a:spcAft>
                              <a:spcPts val="0"/>
                            </a:spcAft>
                            <a:tabLst>
                              <a:tab pos="1571625" algn="l"/>
                            </a:tabLst>
                          </a:pPr>
                          <a:r>
                            <a:rPr lang="en-US" sz="1600" dirty="0">
                              <a:effectLst/>
                            </a:rPr>
                            <a:t> </a:t>
                          </a:r>
                        </a:p>
                        <a:p>
                          <a:pPr marL="0" marR="0" algn="ctr" rtl="1">
                            <a:lnSpc>
                              <a:spcPct val="107000"/>
                            </a:lnSpc>
                            <a:spcBef>
                              <a:spcPts val="0"/>
                            </a:spcBef>
                            <a:spcAft>
                              <a:spcPts val="0"/>
                            </a:spcAft>
                            <a:tabLst>
                              <a:tab pos="1571625" algn="l"/>
                            </a:tabLst>
                          </a:pPr>
                          <a:r>
                            <a:rPr lang="en-US" sz="1600" dirty="0">
                              <a:effectLst/>
                            </a:rPr>
                            <a:t> </a:t>
                          </a:r>
                        </a:p>
                        <a:p>
                          <a:pPr marL="0" marR="0" algn="ctr" rtl="1">
                            <a:lnSpc>
                              <a:spcPct val="107000"/>
                            </a:lnSpc>
                            <a:spcBef>
                              <a:spcPts val="0"/>
                            </a:spcBef>
                            <a:spcAft>
                              <a:spcPts val="0"/>
                            </a:spcAft>
                            <a:tabLst>
                              <a:tab pos="1571625" algn="l"/>
                            </a:tabLst>
                          </a:pPr>
                          <a:r>
                            <a:rPr lang="en-US" sz="1600" dirty="0">
                              <a:effectLst/>
                            </a:rPr>
                            <a:t>= 3+ </a:t>
                          </a:r>
                          <a14:m>
                            <m:oMath xmlns:m="http://schemas.openxmlformats.org/officeDocument/2006/math">
                              <m:f>
                                <m:fPr>
                                  <m:ctrlPr>
                                    <a:rPr lang="en-US" sz="1600" i="1">
                                      <a:effectLst/>
                                      <a:latin typeface="Cambria Math" panose="02040503050406030204" pitchFamily="18" charset="0"/>
                                    </a:rPr>
                                  </m:ctrlPr>
                                </m:fPr>
                                <m:num>
                                  <m:r>
                                    <a:rPr lang="en-US" sz="1600" b="0" i="0" smtClean="0">
                                      <a:effectLst/>
                                      <a:latin typeface="Cambria Math" panose="02040503050406030204" pitchFamily="18" charset="0"/>
                                    </a:rPr>
                                    <m:t>4500</m:t>
                                  </m:r>
                                </m:num>
                                <m:den>
                                  <m:r>
                                    <a:rPr lang="en-US" sz="1600" b="0" i="0" smtClean="0">
                                      <a:effectLst/>
                                      <a:latin typeface="Cambria Math" panose="02040503050406030204" pitchFamily="18" charset="0"/>
                                    </a:rPr>
                                    <m:t>600</m:t>
                                  </m:r>
                                  <m:r>
                                    <a:rPr lang="en-US" sz="1600">
                                      <a:effectLst/>
                                      <a:latin typeface="Cambria Math" panose="02040503050406030204" pitchFamily="18" charset="0"/>
                                    </a:rPr>
                                    <m:t>0</m:t>
                                  </m:r>
                                </m:den>
                              </m:f>
                            </m:oMath>
                          </a14:m>
                          <a:r>
                            <a:rPr lang="en-US" sz="1600" dirty="0">
                              <a:effectLst/>
                            </a:rPr>
                            <a:t> = 3.75 years</a:t>
                          </a:r>
                        </a:p>
                        <a:p>
                          <a:pPr marL="0" marR="0" algn="ctr" rtl="1">
                            <a:lnSpc>
                              <a:spcPct val="107000"/>
                            </a:lnSpc>
                            <a:spcBef>
                              <a:spcPts val="0"/>
                            </a:spcBef>
                            <a:spcAft>
                              <a:spcPts val="0"/>
                            </a:spcAft>
                            <a:tabLst>
                              <a:tab pos="1571625" algn="l"/>
                            </a:tabLst>
                          </a:pPr>
                          <a:r>
                            <a:rPr lang="en-US" sz="1600" dirty="0">
                              <a:effectLst/>
                            </a:rPr>
                            <a:t> </a:t>
                          </a:r>
                        </a:p>
                        <a:p>
                          <a:pPr marL="0" marR="0" algn="ctr" rtl="1">
                            <a:lnSpc>
                              <a:spcPct val="107000"/>
                            </a:lnSpc>
                            <a:spcBef>
                              <a:spcPts val="0"/>
                            </a:spcBef>
                            <a:spcAft>
                              <a:spcPts val="800"/>
                            </a:spcAft>
                            <a:tabLst>
                              <a:tab pos="1571625" algn="l"/>
                            </a:tabLst>
                          </a:pPr>
                          <a:r>
                            <a:rPr lang="en-US" sz="1600" dirty="0">
                              <a:effectLst/>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585411311"/>
                      </a:ext>
                    </a:extLst>
                  </a:tr>
                  <a:tr h="263525">
                    <a:tc>
                      <a:txBody>
                        <a:bodyPr/>
                        <a:lstStyle/>
                        <a:p>
                          <a:pPr marL="0" marR="0" algn="ctr" rtl="1">
                            <a:lnSpc>
                              <a:spcPct val="107000"/>
                            </a:lnSpc>
                            <a:spcBef>
                              <a:spcPts val="0"/>
                            </a:spcBef>
                            <a:spcAft>
                              <a:spcPts val="800"/>
                            </a:spcAft>
                            <a:tabLst>
                              <a:tab pos="1571625" algn="l"/>
                            </a:tabLst>
                          </a:pPr>
                          <a:r>
                            <a:rPr lang="en-US" sz="1600">
                              <a:effectLst/>
                            </a:rPr>
                            <a:t>1</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800" dirty="0">
                              <a:effectLst/>
                            </a:rPr>
                            <a:t>8,000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dirty="0">
                              <a:effectLst/>
                            </a:rPr>
                            <a:t>-20,000+8,000 = -12,000</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endParaRPr lang="en-US"/>
                        </a:p>
                      </a:txBody>
                      <a:tcPr/>
                    </a:tc>
                    <a:extLst>
                      <a:ext uri="{0D108BD9-81ED-4DB2-BD59-A6C34878D82A}">
                        <a16:rowId xmlns:a16="http://schemas.microsoft.com/office/drawing/2014/main" val="2491478132"/>
                      </a:ext>
                    </a:extLst>
                  </a:tr>
                  <a:tr h="263525">
                    <a:tc>
                      <a:txBody>
                        <a:bodyPr/>
                        <a:lstStyle/>
                        <a:p>
                          <a:pPr marL="0" marR="0" algn="ctr" rtl="1">
                            <a:lnSpc>
                              <a:spcPct val="107000"/>
                            </a:lnSpc>
                            <a:spcBef>
                              <a:spcPts val="0"/>
                            </a:spcBef>
                            <a:spcAft>
                              <a:spcPts val="800"/>
                            </a:spcAft>
                            <a:tabLst>
                              <a:tab pos="1571625" algn="l"/>
                            </a:tabLst>
                          </a:pPr>
                          <a:r>
                            <a:rPr lang="en-US" sz="1600" dirty="0">
                              <a:effectLst/>
                              <a:highlight>
                                <a:srgbClr val="FFFF00"/>
                              </a:highlight>
                            </a:rPr>
                            <a:t>2</a:t>
                          </a:r>
                          <a:endParaRPr lang="en-US" sz="1600" dirty="0">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800" dirty="0">
                              <a:effectLst/>
                            </a:rPr>
                            <a:t>7,500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dirty="0">
                              <a:effectLst/>
                            </a:rPr>
                            <a:t>- 12,000+7,500 = -4,500</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endParaRPr lang="en-US"/>
                        </a:p>
                      </a:txBody>
                      <a:tcPr/>
                    </a:tc>
                    <a:extLst>
                      <a:ext uri="{0D108BD9-81ED-4DB2-BD59-A6C34878D82A}">
                        <a16:rowId xmlns:a16="http://schemas.microsoft.com/office/drawing/2014/main" val="3430254185"/>
                      </a:ext>
                    </a:extLst>
                  </a:tr>
                  <a:tr h="263525">
                    <a:tc>
                      <a:txBody>
                        <a:bodyPr/>
                        <a:lstStyle/>
                        <a:p>
                          <a:pPr marL="0" marR="0" algn="ctr" rtl="1">
                            <a:lnSpc>
                              <a:spcPct val="107000"/>
                            </a:lnSpc>
                            <a:spcBef>
                              <a:spcPts val="0"/>
                            </a:spcBef>
                            <a:spcAft>
                              <a:spcPts val="800"/>
                            </a:spcAft>
                            <a:tabLst>
                              <a:tab pos="1571625" algn="l"/>
                            </a:tabLst>
                          </a:pPr>
                          <a:r>
                            <a:rPr lang="en-US" sz="1600">
                              <a:effectLst/>
                              <a:highlight>
                                <a:srgbClr val="FFFF00"/>
                              </a:highlight>
                            </a:rPr>
                            <a:t>3</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800" dirty="0">
                              <a:effectLst/>
                            </a:rPr>
                            <a:t>6,000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dirty="0">
                              <a:effectLst/>
                            </a:rPr>
                            <a:t>- 4,500+6,000 = 1500</a:t>
                          </a:r>
                        </a:p>
                        <a:p>
                          <a:pPr marL="0" marR="0" algn="ctr" rtl="1">
                            <a:lnSpc>
                              <a:spcPct val="107000"/>
                            </a:lnSpc>
                            <a:spcBef>
                              <a:spcPts val="0"/>
                            </a:spcBef>
                            <a:spcAft>
                              <a:spcPts val="0"/>
                            </a:spcAft>
                            <a:tabLst>
                              <a:tab pos="1571625" algn="l"/>
                            </a:tabLst>
                          </a:pPr>
                          <a:r>
                            <a:rPr lang="en-US" sz="1600" dirty="0">
                              <a:effectLst/>
                              <a:highlight>
                                <a:srgbClr val="FFFF00"/>
                              </a:highlight>
                            </a:rPr>
                            <a:t>(recovered)</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endParaRPr lang="en-US"/>
                        </a:p>
                      </a:txBody>
                      <a:tcPr/>
                    </a:tc>
                    <a:extLst>
                      <a:ext uri="{0D108BD9-81ED-4DB2-BD59-A6C34878D82A}">
                        <a16:rowId xmlns:a16="http://schemas.microsoft.com/office/drawing/2014/main" val="3864295716"/>
                      </a:ext>
                    </a:extLst>
                  </a:tr>
                  <a:tr h="541020">
                    <a:tc>
                      <a:txBody>
                        <a:bodyPr/>
                        <a:lstStyle/>
                        <a:p>
                          <a:pPr marL="0" marR="0" algn="ctr" rtl="1">
                            <a:lnSpc>
                              <a:spcPct val="107000"/>
                            </a:lnSpc>
                            <a:spcBef>
                              <a:spcPts val="0"/>
                            </a:spcBef>
                            <a:spcAft>
                              <a:spcPts val="800"/>
                            </a:spcAft>
                            <a:tabLst>
                              <a:tab pos="1571625" algn="l"/>
                            </a:tabLst>
                          </a:pPr>
                          <a:r>
                            <a:rPr lang="en-US" sz="1600" dirty="0">
                              <a:effectLst/>
                            </a:rPr>
                            <a:t>4</a:t>
                          </a:r>
                          <a:endParaRPr lang="en-US" sz="16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800" dirty="0">
                              <a:effectLst/>
                            </a:rPr>
                            <a:t>5,000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dirty="0">
                              <a:effectLst/>
                              <a:highlight>
                                <a:srgbClr val="FFFF00"/>
                              </a:highlight>
                            </a:rPr>
                            <a:t>Not used in decision</a:t>
                          </a:r>
                          <a:endParaRPr lang="en-US" sz="1600" dirty="0">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endParaRPr lang="en-US"/>
                        </a:p>
                      </a:txBody>
                      <a:tcPr/>
                    </a:tc>
                    <a:extLst>
                      <a:ext uri="{0D108BD9-81ED-4DB2-BD59-A6C34878D82A}">
                        <a16:rowId xmlns:a16="http://schemas.microsoft.com/office/drawing/2014/main" val="2916217564"/>
                      </a:ext>
                    </a:extLst>
                  </a:tr>
                  <a:tr h="339725">
                    <a:tc>
                      <a:txBody>
                        <a:bodyPr/>
                        <a:lstStyle/>
                        <a:p>
                          <a:pPr marL="0" marR="0" algn="ctr" rtl="1">
                            <a:lnSpc>
                              <a:spcPct val="107000"/>
                            </a:lnSpc>
                            <a:spcBef>
                              <a:spcPts val="0"/>
                            </a:spcBef>
                            <a:spcAft>
                              <a:spcPts val="800"/>
                            </a:spcAft>
                            <a:tabLst>
                              <a:tab pos="1571625" algn="l"/>
                            </a:tabLst>
                          </a:pPr>
                          <a:endParaRPr lang="en-US" sz="1600" dirty="0">
                            <a:effectLst/>
                            <a:highlight>
                              <a:srgbClr val="000080"/>
                            </a:highligh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tx2"/>
                        </a:solidFill>
                      </a:tcPr>
                    </a:tc>
                    <a:tc>
                      <a:txBody>
                        <a:bodyPr/>
                        <a:lstStyle/>
                        <a:p>
                          <a:pPr marL="0" marR="0" algn="ctr" rtl="1">
                            <a:lnSpc>
                              <a:spcPct val="130000"/>
                            </a:lnSpc>
                            <a:spcBef>
                              <a:spcPts val="0"/>
                            </a:spcBef>
                            <a:spcAft>
                              <a:spcPts val="0"/>
                            </a:spcAft>
                          </a:pPr>
                          <a:endParaRPr lang="en-US" sz="1600" dirty="0">
                            <a:effectLst/>
                            <a:highlight>
                              <a:srgbClr val="000080"/>
                            </a:highligh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tx2"/>
                        </a:solidFill>
                      </a:tcPr>
                    </a:tc>
                    <a:tc>
                      <a:txBody>
                        <a:bodyPr/>
                        <a:lstStyle/>
                        <a:p>
                          <a:pPr marL="0" marR="0" algn="ctr" rtl="1">
                            <a:lnSpc>
                              <a:spcPct val="107000"/>
                            </a:lnSpc>
                            <a:spcBef>
                              <a:spcPts val="0"/>
                            </a:spcBef>
                            <a:spcAft>
                              <a:spcPts val="0"/>
                            </a:spcAft>
                            <a:tabLst>
                              <a:tab pos="1571625" algn="l"/>
                            </a:tabLst>
                          </a:pPr>
                          <a:endParaRPr lang="en-US" sz="1600" dirty="0">
                            <a:effectLst/>
                            <a:highlight>
                              <a:srgbClr val="000080"/>
                            </a:highligh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tx2"/>
                        </a:solidFill>
                      </a:tcPr>
                    </a:tc>
                    <a:tc vMerge="1">
                      <a:txBody>
                        <a:bodyPr/>
                        <a:lstStyle/>
                        <a:p>
                          <a:endParaRPr lang="en-US"/>
                        </a:p>
                      </a:txBody>
                      <a:tcPr/>
                    </a:tc>
                    <a:extLst>
                      <a:ext uri="{0D108BD9-81ED-4DB2-BD59-A6C34878D82A}">
                        <a16:rowId xmlns:a16="http://schemas.microsoft.com/office/drawing/2014/main" val="1308907880"/>
                      </a:ext>
                    </a:extLst>
                  </a:tr>
                </a:tbl>
              </a:graphicData>
            </a:graphic>
          </p:graphicFrame>
        </mc:Choice>
        <mc:Fallback>
          <p:graphicFrame>
            <p:nvGraphicFramePr>
              <p:cNvPr id="4" name="Table 3">
                <a:extLst>
                  <a:ext uri="{FF2B5EF4-FFF2-40B4-BE49-F238E27FC236}">
                    <a16:creationId xmlns:a16="http://schemas.microsoft.com/office/drawing/2014/main" id="{2135B4B4-AE59-4251-6B35-D8F637E8BE7B}"/>
                  </a:ext>
                </a:extLst>
              </p:cNvPr>
              <p:cNvGraphicFramePr>
                <a:graphicFrameLocks noGrp="1"/>
              </p:cNvGraphicFramePr>
              <p:nvPr>
                <p:extLst>
                  <p:ext uri="{D42A27DB-BD31-4B8C-83A1-F6EECF244321}">
                    <p14:modId xmlns:p14="http://schemas.microsoft.com/office/powerpoint/2010/main" val="460782129"/>
                  </p:ext>
                </p:extLst>
              </p:nvPr>
            </p:nvGraphicFramePr>
            <p:xfrm>
              <a:off x="495226" y="3449616"/>
              <a:ext cx="7280703" cy="2915349"/>
            </p:xfrm>
            <a:graphic>
              <a:graphicData uri="http://schemas.openxmlformats.org/drawingml/2006/table">
                <a:tbl>
                  <a:tblPr firstRow="1" firstCol="1" bandRow="1">
                    <a:tableStyleId>{616DA210-FB5B-4158-B5E0-FEB733F419BA}</a:tableStyleId>
                  </a:tblPr>
                  <a:tblGrid>
                    <a:gridCol w="861108">
                      <a:extLst>
                        <a:ext uri="{9D8B030D-6E8A-4147-A177-3AD203B41FA5}">
                          <a16:colId xmlns:a16="http://schemas.microsoft.com/office/drawing/2014/main" val="1275880211"/>
                        </a:ext>
                      </a:extLst>
                    </a:gridCol>
                    <a:gridCol w="1873845">
                      <a:extLst>
                        <a:ext uri="{9D8B030D-6E8A-4147-A177-3AD203B41FA5}">
                          <a16:colId xmlns:a16="http://schemas.microsoft.com/office/drawing/2014/main" val="2052521996"/>
                        </a:ext>
                      </a:extLst>
                    </a:gridCol>
                    <a:gridCol w="2478411">
                      <a:extLst>
                        <a:ext uri="{9D8B030D-6E8A-4147-A177-3AD203B41FA5}">
                          <a16:colId xmlns:a16="http://schemas.microsoft.com/office/drawing/2014/main" val="1552439045"/>
                        </a:ext>
                      </a:extLst>
                    </a:gridCol>
                    <a:gridCol w="2067339">
                      <a:extLst>
                        <a:ext uri="{9D8B030D-6E8A-4147-A177-3AD203B41FA5}">
                          <a16:colId xmlns:a16="http://schemas.microsoft.com/office/drawing/2014/main" val="3545989058"/>
                        </a:ext>
                      </a:extLst>
                    </a:gridCol>
                  </a:tblGrid>
                  <a:tr h="541020">
                    <a:tc>
                      <a:txBody>
                        <a:bodyPr/>
                        <a:lstStyle/>
                        <a:p>
                          <a:pPr marL="0" marR="0" algn="ctr" rtl="1">
                            <a:lnSpc>
                              <a:spcPct val="107000"/>
                            </a:lnSpc>
                            <a:spcBef>
                              <a:spcPts val="0"/>
                            </a:spcBef>
                            <a:spcAft>
                              <a:spcPts val="0"/>
                            </a:spcAft>
                            <a:tabLst>
                              <a:tab pos="1571625" algn="l"/>
                            </a:tabLst>
                          </a:pPr>
                          <a:r>
                            <a:rPr lang="en-US" sz="1600" dirty="0">
                              <a:effectLst/>
                            </a:rPr>
                            <a:t>Year</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a:effectLst/>
                            </a:rPr>
                            <a:t>Cash Flow</a:t>
                          </a:r>
                        </a:p>
                        <a:p>
                          <a:pPr marL="0" marR="0" algn="ctr" rtl="1">
                            <a:lnSpc>
                              <a:spcPct val="107000"/>
                            </a:lnSpc>
                            <a:spcBef>
                              <a:spcPts val="0"/>
                            </a:spcBef>
                            <a:spcAft>
                              <a:spcPts val="0"/>
                            </a:spcAft>
                            <a:tabLst>
                              <a:tab pos="1571625" algn="l"/>
                            </a:tabLst>
                          </a:pPr>
                          <a:r>
                            <a:rPr lang="en-US" sz="1600">
                              <a:effectLst/>
                            </a:rPr>
                            <a:t>BD</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a:effectLst/>
                            </a:rPr>
                            <a:t>Yet to be recovered</a:t>
                          </a:r>
                        </a:p>
                        <a:p>
                          <a:pPr marL="0" marR="0" algn="ctr" rtl="1">
                            <a:lnSpc>
                              <a:spcPct val="107000"/>
                            </a:lnSpc>
                            <a:spcBef>
                              <a:spcPts val="0"/>
                            </a:spcBef>
                            <a:spcAft>
                              <a:spcPts val="0"/>
                            </a:spcAft>
                            <a:tabLst>
                              <a:tab pos="1571625" algn="l"/>
                            </a:tabLst>
                          </a:pPr>
                          <a:r>
                            <a:rPr lang="en-US" sz="1600">
                              <a:effectLst/>
                            </a:rPr>
                            <a:t>BD</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dirty="0">
                              <a:effectLst/>
                            </a:rPr>
                            <a:t>Payback Period</a:t>
                          </a:r>
                        </a:p>
                        <a:p>
                          <a:pPr marL="0" marR="0" algn="ctr" rtl="1">
                            <a:lnSpc>
                              <a:spcPct val="107000"/>
                            </a:lnSpc>
                            <a:spcBef>
                              <a:spcPts val="0"/>
                            </a:spcBef>
                            <a:spcAft>
                              <a:spcPts val="0"/>
                            </a:spcAft>
                            <a:tabLst>
                              <a:tab pos="1571625" algn="l"/>
                            </a:tabLst>
                          </a:pPr>
                          <a:r>
                            <a:rPr lang="en-US" sz="1600" dirty="0">
                              <a:effectLst/>
                            </a:rPr>
                            <a:t>Year</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564851875"/>
                      </a:ext>
                    </a:extLst>
                  </a:tr>
                  <a:tr h="327787">
                    <a:tc>
                      <a:txBody>
                        <a:bodyPr/>
                        <a:lstStyle/>
                        <a:p>
                          <a:pPr marL="0" marR="0" algn="ctr" rtl="1">
                            <a:lnSpc>
                              <a:spcPct val="107000"/>
                            </a:lnSpc>
                            <a:spcBef>
                              <a:spcPts val="0"/>
                            </a:spcBef>
                            <a:spcAft>
                              <a:spcPts val="0"/>
                            </a:spcAft>
                            <a:tabLst>
                              <a:tab pos="1571625" algn="l"/>
                            </a:tabLst>
                          </a:pPr>
                          <a:r>
                            <a:rPr lang="en-US" sz="1600">
                              <a:effectLst/>
                            </a:rPr>
                            <a:t>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800" dirty="0">
                              <a:effectLst/>
                            </a:rPr>
                            <a:t>20,000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a:effectLst/>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rowSpan="6">
                      <a:txBody>
                        <a:bodyPr/>
                        <a:lstStyle/>
                        <a:p>
                          <a:endParaRPr lang="en-US"/>
                        </a:p>
                      </a:txBody>
                      <a:tcPr marL="68580" marR="68580" marT="0" marB="0" anchor="ctr">
                        <a:blipFill>
                          <a:blip r:embed="rId7"/>
                          <a:stretch>
                            <a:fillRect l="-252802" t="-24297" r="-885" b="-512"/>
                          </a:stretch>
                        </a:blipFill>
                      </a:tcPr>
                    </a:tc>
                    <a:extLst>
                      <a:ext uri="{0D108BD9-81ED-4DB2-BD59-A6C34878D82A}">
                        <a16:rowId xmlns:a16="http://schemas.microsoft.com/office/drawing/2014/main" val="585411311"/>
                      </a:ext>
                    </a:extLst>
                  </a:tr>
                  <a:tr h="327787">
                    <a:tc>
                      <a:txBody>
                        <a:bodyPr/>
                        <a:lstStyle/>
                        <a:p>
                          <a:pPr marL="0" marR="0" algn="ctr" rtl="1">
                            <a:lnSpc>
                              <a:spcPct val="107000"/>
                            </a:lnSpc>
                            <a:spcBef>
                              <a:spcPts val="0"/>
                            </a:spcBef>
                            <a:spcAft>
                              <a:spcPts val="800"/>
                            </a:spcAft>
                            <a:tabLst>
                              <a:tab pos="1571625" algn="l"/>
                            </a:tabLst>
                          </a:pPr>
                          <a:r>
                            <a:rPr lang="en-US" sz="1600">
                              <a:effectLst/>
                            </a:rPr>
                            <a:t>1</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800" dirty="0">
                              <a:effectLst/>
                            </a:rPr>
                            <a:t>8,000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dirty="0">
                              <a:effectLst/>
                            </a:rPr>
                            <a:t>-20,000+8,000 = -12,000</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endParaRPr lang="en-US"/>
                        </a:p>
                      </a:txBody>
                      <a:tcPr/>
                    </a:tc>
                    <a:extLst>
                      <a:ext uri="{0D108BD9-81ED-4DB2-BD59-A6C34878D82A}">
                        <a16:rowId xmlns:a16="http://schemas.microsoft.com/office/drawing/2014/main" val="2491478132"/>
                      </a:ext>
                    </a:extLst>
                  </a:tr>
                  <a:tr h="327787">
                    <a:tc>
                      <a:txBody>
                        <a:bodyPr/>
                        <a:lstStyle/>
                        <a:p>
                          <a:pPr marL="0" marR="0" algn="ctr" rtl="1">
                            <a:lnSpc>
                              <a:spcPct val="107000"/>
                            </a:lnSpc>
                            <a:spcBef>
                              <a:spcPts val="0"/>
                            </a:spcBef>
                            <a:spcAft>
                              <a:spcPts val="800"/>
                            </a:spcAft>
                            <a:tabLst>
                              <a:tab pos="1571625" algn="l"/>
                            </a:tabLst>
                          </a:pPr>
                          <a:r>
                            <a:rPr lang="en-US" sz="1600" dirty="0">
                              <a:effectLst/>
                              <a:highlight>
                                <a:srgbClr val="FFFF00"/>
                              </a:highlight>
                            </a:rPr>
                            <a:t>2</a:t>
                          </a:r>
                          <a:endParaRPr lang="en-US" sz="1600" dirty="0">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800" dirty="0">
                              <a:effectLst/>
                            </a:rPr>
                            <a:t>7,500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dirty="0">
                              <a:effectLst/>
                            </a:rPr>
                            <a:t>- 12,000+7,500 = -4,500</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endParaRPr lang="en-US"/>
                        </a:p>
                      </a:txBody>
                      <a:tcPr/>
                    </a:tc>
                    <a:extLst>
                      <a:ext uri="{0D108BD9-81ED-4DB2-BD59-A6C34878D82A}">
                        <a16:rowId xmlns:a16="http://schemas.microsoft.com/office/drawing/2014/main" val="3430254185"/>
                      </a:ext>
                    </a:extLst>
                  </a:tr>
                  <a:tr h="510223">
                    <a:tc>
                      <a:txBody>
                        <a:bodyPr/>
                        <a:lstStyle/>
                        <a:p>
                          <a:pPr marL="0" marR="0" algn="ctr" rtl="1">
                            <a:lnSpc>
                              <a:spcPct val="107000"/>
                            </a:lnSpc>
                            <a:spcBef>
                              <a:spcPts val="0"/>
                            </a:spcBef>
                            <a:spcAft>
                              <a:spcPts val="800"/>
                            </a:spcAft>
                            <a:tabLst>
                              <a:tab pos="1571625" algn="l"/>
                            </a:tabLst>
                          </a:pPr>
                          <a:r>
                            <a:rPr lang="en-US" sz="1600">
                              <a:effectLst/>
                              <a:highlight>
                                <a:srgbClr val="FFFF00"/>
                              </a:highlight>
                            </a:rPr>
                            <a:t>3</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800" dirty="0">
                              <a:effectLst/>
                            </a:rPr>
                            <a:t>6,000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dirty="0">
                              <a:effectLst/>
                            </a:rPr>
                            <a:t>- 4,500+6,000 = 1500</a:t>
                          </a:r>
                        </a:p>
                        <a:p>
                          <a:pPr marL="0" marR="0" algn="ctr" rtl="1">
                            <a:lnSpc>
                              <a:spcPct val="107000"/>
                            </a:lnSpc>
                            <a:spcBef>
                              <a:spcPts val="0"/>
                            </a:spcBef>
                            <a:spcAft>
                              <a:spcPts val="0"/>
                            </a:spcAft>
                            <a:tabLst>
                              <a:tab pos="1571625" algn="l"/>
                            </a:tabLst>
                          </a:pPr>
                          <a:r>
                            <a:rPr lang="en-US" sz="1600" dirty="0">
                              <a:effectLst/>
                              <a:highlight>
                                <a:srgbClr val="FFFF00"/>
                              </a:highlight>
                            </a:rPr>
                            <a:t>(recovered)</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endParaRPr lang="en-US"/>
                        </a:p>
                      </a:txBody>
                      <a:tcPr/>
                    </a:tc>
                    <a:extLst>
                      <a:ext uri="{0D108BD9-81ED-4DB2-BD59-A6C34878D82A}">
                        <a16:rowId xmlns:a16="http://schemas.microsoft.com/office/drawing/2014/main" val="3864295716"/>
                      </a:ext>
                    </a:extLst>
                  </a:tr>
                  <a:tr h="541020">
                    <a:tc>
                      <a:txBody>
                        <a:bodyPr/>
                        <a:lstStyle/>
                        <a:p>
                          <a:pPr marL="0" marR="0" algn="ctr" rtl="1">
                            <a:lnSpc>
                              <a:spcPct val="107000"/>
                            </a:lnSpc>
                            <a:spcBef>
                              <a:spcPts val="0"/>
                            </a:spcBef>
                            <a:spcAft>
                              <a:spcPts val="800"/>
                            </a:spcAft>
                            <a:tabLst>
                              <a:tab pos="1571625" algn="l"/>
                            </a:tabLst>
                          </a:pPr>
                          <a:r>
                            <a:rPr lang="en-US" sz="1600" dirty="0">
                              <a:effectLst/>
                            </a:rPr>
                            <a:t>4</a:t>
                          </a:r>
                          <a:endParaRPr lang="en-US" sz="16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800" dirty="0">
                              <a:effectLst/>
                            </a:rPr>
                            <a:t>5,000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dirty="0">
                              <a:effectLst/>
                              <a:highlight>
                                <a:srgbClr val="FFFF00"/>
                              </a:highlight>
                            </a:rPr>
                            <a:t>Not used in decision</a:t>
                          </a:r>
                          <a:endParaRPr lang="en-US" sz="1600" dirty="0">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endParaRPr lang="en-US"/>
                        </a:p>
                      </a:txBody>
                      <a:tcPr/>
                    </a:tc>
                    <a:extLst>
                      <a:ext uri="{0D108BD9-81ED-4DB2-BD59-A6C34878D82A}">
                        <a16:rowId xmlns:a16="http://schemas.microsoft.com/office/drawing/2014/main" val="2916217564"/>
                      </a:ext>
                    </a:extLst>
                  </a:tr>
                  <a:tr h="339725">
                    <a:tc>
                      <a:txBody>
                        <a:bodyPr/>
                        <a:lstStyle/>
                        <a:p>
                          <a:pPr marL="0" marR="0" algn="ctr" rtl="1">
                            <a:lnSpc>
                              <a:spcPct val="107000"/>
                            </a:lnSpc>
                            <a:spcBef>
                              <a:spcPts val="0"/>
                            </a:spcBef>
                            <a:spcAft>
                              <a:spcPts val="800"/>
                            </a:spcAft>
                            <a:tabLst>
                              <a:tab pos="1571625" algn="l"/>
                            </a:tabLst>
                          </a:pPr>
                          <a:endParaRPr lang="en-US" sz="1600" dirty="0">
                            <a:effectLst/>
                            <a:highlight>
                              <a:srgbClr val="000080"/>
                            </a:highligh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tx2"/>
                        </a:solidFill>
                      </a:tcPr>
                    </a:tc>
                    <a:tc>
                      <a:txBody>
                        <a:bodyPr/>
                        <a:lstStyle/>
                        <a:p>
                          <a:pPr marL="0" marR="0" algn="ctr" rtl="1">
                            <a:lnSpc>
                              <a:spcPct val="130000"/>
                            </a:lnSpc>
                            <a:spcBef>
                              <a:spcPts val="0"/>
                            </a:spcBef>
                            <a:spcAft>
                              <a:spcPts val="0"/>
                            </a:spcAft>
                          </a:pPr>
                          <a:endParaRPr lang="en-US" sz="1600" dirty="0">
                            <a:effectLst/>
                            <a:highlight>
                              <a:srgbClr val="000080"/>
                            </a:highligh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tx2"/>
                        </a:solidFill>
                      </a:tcPr>
                    </a:tc>
                    <a:tc>
                      <a:txBody>
                        <a:bodyPr/>
                        <a:lstStyle/>
                        <a:p>
                          <a:pPr marL="0" marR="0" algn="ctr" rtl="1">
                            <a:lnSpc>
                              <a:spcPct val="107000"/>
                            </a:lnSpc>
                            <a:spcBef>
                              <a:spcPts val="0"/>
                            </a:spcBef>
                            <a:spcAft>
                              <a:spcPts val="0"/>
                            </a:spcAft>
                            <a:tabLst>
                              <a:tab pos="1571625" algn="l"/>
                            </a:tabLst>
                          </a:pPr>
                          <a:endParaRPr lang="en-US" sz="1600" dirty="0">
                            <a:effectLst/>
                            <a:highlight>
                              <a:srgbClr val="000080"/>
                            </a:highligh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tx2"/>
                        </a:solidFill>
                      </a:tcPr>
                    </a:tc>
                    <a:tc vMerge="1">
                      <a:txBody>
                        <a:bodyPr/>
                        <a:lstStyle/>
                        <a:p>
                          <a:endParaRPr lang="en-US"/>
                        </a:p>
                      </a:txBody>
                      <a:tcPr/>
                    </a:tc>
                    <a:extLst>
                      <a:ext uri="{0D108BD9-81ED-4DB2-BD59-A6C34878D82A}">
                        <a16:rowId xmlns:a16="http://schemas.microsoft.com/office/drawing/2014/main" val="1308907880"/>
                      </a:ext>
                    </a:extLst>
                  </a:tr>
                </a:tbl>
              </a:graphicData>
            </a:graphic>
          </p:graphicFrame>
        </mc:Fallback>
      </mc:AlternateContent>
    </p:spTree>
    <p:extLst>
      <p:ext uri="{BB962C8B-B14F-4D97-AF65-F5344CB8AC3E}">
        <p14:creationId xmlns:p14="http://schemas.microsoft.com/office/powerpoint/2010/main" val="2582512724"/>
      </p:ext>
    </p:extLst>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spd="slow" advClick="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fade">
                                      <p:cBhvr>
                                        <p:cTn id="7" dur="1000"/>
                                        <p:tgtEl>
                                          <p:spTgt spid="20">
                                            <p:txEl>
                                              <p:pRg st="0" end="0"/>
                                            </p:txEl>
                                          </p:spTgt>
                                        </p:tgtEl>
                                      </p:cBhvr>
                                    </p:animEffect>
                                    <p:anim calcmode="lin" valueType="num">
                                      <p:cBhvr>
                                        <p:cTn id="8" dur="10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0">
                                            <p:txEl>
                                              <p:pRg st="1" end="1"/>
                                            </p:txEl>
                                          </p:spTgt>
                                        </p:tgtEl>
                                        <p:attrNameLst>
                                          <p:attrName>style.visibility</p:attrName>
                                        </p:attrNameLst>
                                      </p:cBhvr>
                                      <p:to>
                                        <p:strVal val="visible"/>
                                      </p:to>
                                    </p:set>
                                    <p:animEffect transition="in" filter="fade">
                                      <p:cBhvr>
                                        <p:cTn id="12" dur="1000"/>
                                        <p:tgtEl>
                                          <p:spTgt spid="20">
                                            <p:txEl>
                                              <p:pRg st="1" end="1"/>
                                            </p:txEl>
                                          </p:spTgt>
                                        </p:tgtEl>
                                      </p:cBhvr>
                                    </p:animEffect>
                                    <p:anim calcmode="lin" valueType="num">
                                      <p:cBhvr>
                                        <p:cTn id="13" dur="1000" fill="hold"/>
                                        <p:tgtEl>
                                          <p:spTgt spid="20">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0">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0">
                                            <p:txEl>
                                              <p:pRg st="2" end="2"/>
                                            </p:txEl>
                                          </p:spTgt>
                                        </p:tgtEl>
                                        <p:attrNameLst>
                                          <p:attrName>style.visibility</p:attrName>
                                        </p:attrNameLst>
                                      </p:cBhvr>
                                      <p:to>
                                        <p:strVal val="visible"/>
                                      </p:to>
                                    </p:set>
                                    <p:animEffect transition="in" filter="fade">
                                      <p:cBhvr>
                                        <p:cTn id="17" dur="1000"/>
                                        <p:tgtEl>
                                          <p:spTgt spid="20">
                                            <p:txEl>
                                              <p:pRg st="2" end="2"/>
                                            </p:txEl>
                                          </p:spTgt>
                                        </p:tgtEl>
                                      </p:cBhvr>
                                    </p:animEffect>
                                    <p:anim calcmode="lin" valueType="num">
                                      <p:cBhvr>
                                        <p:cTn id="18" dur="1000" fill="hold"/>
                                        <p:tgtEl>
                                          <p:spTgt spid="20">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0">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0">
                                            <p:txEl>
                                              <p:pRg st="3" end="3"/>
                                            </p:txEl>
                                          </p:spTgt>
                                        </p:tgtEl>
                                        <p:attrNameLst>
                                          <p:attrName>style.visibility</p:attrName>
                                        </p:attrNameLst>
                                      </p:cBhvr>
                                      <p:to>
                                        <p:strVal val="visible"/>
                                      </p:to>
                                    </p:set>
                                    <p:animEffect transition="in" filter="fade">
                                      <p:cBhvr>
                                        <p:cTn id="22" dur="1000"/>
                                        <p:tgtEl>
                                          <p:spTgt spid="20">
                                            <p:txEl>
                                              <p:pRg st="3" end="3"/>
                                            </p:txEl>
                                          </p:spTgt>
                                        </p:tgtEl>
                                      </p:cBhvr>
                                    </p:animEffect>
                                    <p:anim calcmode="lin" valueType="num">
                                      <p:cBhvr>
                                        <p:cTn id="23" dur="1000" fill="hold"/>
                                        <p:tgtEl>
                                          <p:spTgt spid="20">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20">
                                            <p:txEl>
                                              <p:pRg st="4" end="4"/>
                                            </p:txEl>
                                          </p:spTgt>
                                        </p:tgtEl>
                                        <p:attrNameLst>
                                          <p:attrName>style.visibility</p:attrName>
                                        </p:attrNameLst>
                                      </p:cBhvr>
                                      <p:to>
                                        <p:strVal val="visible"/>
                                      </p:to>
                                    </p:set>
                                    <p:animEffect transition="in" filter="fade">
                                      <p:cBhvr>
                                        <p:cTn id="29" dur="1000"/>
                                        <p:tgtEl>
                                          <p:spTgt spid="20">
                                            <p:txEl>
                                              <p:pRg st="4" end="4"/>
                                            </p:txEl>
                                          </p:spTgt>
                                        </p:tgtEl>
                                      </p:cBhvr>
                                    </p:animEffect>
                                    <p:anim calcmode="lin" valueType="num">
                                      <p:cBhvr>
                                        <p:cTn id="30" dur="1000" fill="hold"/>
                                        <p:tgtEl>
                                          <p:spTgt spid="20">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2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fade">
                                      <p:cBhvr>
                                        <p:cTn id="36" dur="1000"/>
                                        <p:tgtEl>
                                          <p:spTgt spid="4"/>
                                        </p:tgtEl>
                                      </p:cBhvr>
                                    </p:animEffect>
                                    <p:anim calcmode="lin" valueType="num">
                                      <p:cBhvr>
                                        <p:cTn id="37" dur="1000" fill="hold"/>
                                        <p:tgtEl>
                                          <p:spTgt spid="4"/>
                                        </p:tgtEl>
                                        <p:attrNameLst>
                                          <p:attrName>ppt_x</p:attrName>
                                        </p:attrNameLst>
                                      </p:cBhvr>
                                      <p:tavLst>
                                        <p:tav tm="0">
                                          <p:val>
                                            <p:strVal val="#ppt_x"/>
                                          </p:val>
                                        </p:tav>
                                        <p:tav tm="100000">
                                          <p:val>
                                            <p:strVal val="#ppt_x"/>
                                          </p:val>
                                        </p:tav>
                                      </p:tavLst>
                                    </p:anim>
                                    <p:anim calcmode="lin" valueType="num">
                                      <p:cBhvr>
                                        <p:cTn id="3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مستطيل مستدير الزوايا 15">
            <a:extLst>
              <a:ext uri="{FF2B5EF4-FFF2-40B4-BE49-F238E27FC236}">
                <a16:creationId xmlns:a16="http://schemas.microsoft.com/office/drawing/2014/main" id="{C7CA628E-402E-4ECD-83CD-2C5BD377C6C5}"/>
              </a:ext>
            </a:extLst>
          </p:cNvPr>
          <p:cNvSpPr/>
          <p:nvPr/>
        </p:nvSpPr>
        <p:spPr>
          <a:xfrm>
            <a:off x="262496" y="1458994"/>
            <a:ext cx="9613408" cy="4831273"/>
          </a:xfrm>
          <a:prstGeom prst="roundRect">
            <a:avLst>
              <a:gd name="adj" fmla="val 1416"/>
            </a:avLst>
          </a:prstGeom>
          <a:solidFill>
            <a:srgbClr val="BFD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R="0" lvl="0" algn="just" rtl="0">
              <a:lnSpc>
                <a:spcPct val="107000"/>
              </a:lnSpc>
              <a:spcBef>
                <a:spcPts val="0"/>
              </a:spcBef>
              <a:spcAft>
                <a:spcPts val="0"/>
              </a:spcAft>
            </a:pPr>
            <a:r>
              <a:rPr lang="en-US" sz="1800" u="sng"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3. Project C: ( Changeable Cash Inflow):</a:t>
            </a:r>
          </a:p>
          <a:p>
            <a:pPr marR="0" lvl="0" algn="just" rtl="0">
              <a:lnSpc>
                <a:spcPct val="107000"/>
              </a:lnSpc>
              <a:spcBef>
                <a:spcPts val="0"/>
              </a:spcBef>
              <a:spcAft>
                <a:spcPts val="0"/>
              </a:spcAft>
            </a:pPr>
            <a:endParaRPr lang="en-US" u="sng" dirty="0">
              <a:solidFill>
                <a:srgbClr val="FF0000"/>
              </a:solidFill>
              <a:latin typeface="Times New Roman" panose="02020603050405020304" pitchFamily="18" charset="0"/>
              <a:ea typeface="Calibri" panose="020F0502020204030204" pitchFamily="34" charset="0"/>
              <a:cs typeface="Arial" panose="020B0604020202020204" pitchFamily="34" charset="0"/>
            </a:endParaRPr>
          </a:p>
          <a:p>
            <a:pPr marR="0" lvl="0" algn="just" rtl="0">
              <a:lnSpc>
                <a:spcPct val="107000"/>
              </a:lnSpc>
              <a:spcBef>
                <a:spcPts val="0"/>
              </a:spcBef>
              <a:spcAft>
                <a:spcPts val="0"/>
              </a:spcAft>
            </a:pPr>
            <a:endParaRPr lang="en-US" sz="1800" u="sng"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endParaRPr>
          </a:p>
          <a:p>
            <a:pPr marR="0" lvl="0" algn="just" rtl="0">
              <a:lnSpc>
                <a:spcPct val="107000"/>
              </a:lnSpc>
              <a:spcBef>
                <a:spcPts val="0"/>
              </a:spcBef>
              <a:spcAft>
                <a:spcPts val="0"/>
              </a:spcAft>
            </a:pPr>
            <a:endParaRPr lang="en-US" u="sng" dirty="0">
              <a:solidFill>
                <a:srgbClr val="FF0000"/>
              </a:solidFill>
              <a:latin typeface="Times New Roman" panose="02020603050405020304" pitchFamily="18" charset="0"/>
              <a:ea typeface="Calibri" panose="020F0502020204030204" pitchFamily="34" charset="0"/>
              <a:cs typeface="Arial" panose="020B0604020202020204" pitchFamily="34" charset="0"/>
            </a:endParaRPr>
          </a:p>
          <a:p>
            <a:pPr marR="0" lvl="0" algn="just" rtl="0">
              <a:lnSpc>
                <a:spcPct val="107000"/>
              </a:lnSpc>
              <a:spcBef>
                <a:spcPts val="0"/>
              </a:spcBef>
              <a:spcAft>
                <a:spcPts val="0"/>
              </a:spcAft>
            </a:pPr>
            <a:endParaRPr lang="en-US" sz="1800" u="sng"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endParaRPr>
          </a:p>
          <a:p>
            <a:pPr marR="0" lvl="0" algn="just" rtl="0">
              <a:lnSpc>
                <a:spcPct val="107000"/>
              </a:lnSpc>
              <a:spcBef>
                <a:spcPts val="0"/>
              </a:spcBef>
              <a:spcAft>
                <a:spcPts val="0"/>
              </a:spcAft>
            </a:pPr>
            <a:endParaRPr lang="en-US" u="sng" dirty="0">
              <a:solidFill>
                <a:srgbClr val="FF0000"/>
              </a:solidFill>
              <a:latin typeface="Times New Roman" panose="02020603050405020304" pitchFamily="18" charset="0"/>
              <a:ea typeface="Calibri" panose="020F0502020204030204" pitchFamily="34" charset="0"/>
              <a:cs typeface="Arial" panose="020B0604020202020204" pitchFamily="34" charset="0"/>
            </a:endParaRPr>
          </a:p>
          <a:p>
            <a:pPr marR="0" lvl="0" algn="just" rtl="0">
              <a:lnSpc>
                <a:spcPct val="107000"/>
              </a:lnSpc>
              <a:spcBef>
                <a:spcPts val="0"/>
              </a:spcBef>
              <a:spcAft>
                <a:spcPts val="0"/>
              </a:spcAft>
            </a:pPr>
            <a:endParaRPr lang="en-US" sz="1800" u="sng"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endParaRPr>
          </a:p>
          <a:p>
            <a:pPr marR="0" lvl="0" algn="just" rtl="0">
              <a:lnSpc>
                <a:spcPct val="107000"/>
              </a:lnSpc>
              <a:spcBef>
                <a:spcPts val="0"/>
              </a:spcBef>
              <a:spcAft>
                <a:spcPts val="0"/>
              </a:spcAft>
            </a:pPr>
            <a:endParaRPr lang="en-US" u="sng" dirty="0">
              <a:solidFill>
                <a:srgbClr val="FF0000"/>
              </a:solidFill>
              <a:latin typeface="Times New Roman" panose="02020603050405020304" pitchFamily="18" charset="0"/>
              <a:ea typeface="Calibri" panose="020F0502020204030204" pitchFamily="34" charset="0"/>
              <a:cs typeface="Arial" panose="020B0604020202020204" pitchFamily="34" charset="0"/>
            </a:endParaRPr>
          </a:p>
          <a:p>
            <a:pPr marR="0" lvl="0" algn="just" rtl="0">
              <a:lnSpc>
                <a:spcPct val="107000"/>
              </a:lnSpc>
              <a:spcBef>
                <a:spcPts val="0"/>
              </a:spcBef>
              <a:spcAft>
                <a:spcPts val="0"/>
              </a:spcAft>
            </a:pPr>
            <a:endParaRPr lang="en-US" sz="1800" u="sng"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endParaRPr>
          </a:p>
          <a:p>
            <a:pPr marR="0" lvl="0" algn="just" rtl="0">
              <a:lnSpc>
                <a:spcPct val="107000"/>
              </a:lnSpc>
              <a:spcBef>
                <a:spcPts val="0"/>
              </a:spcBef>
              <a:spcAft>
                <a:spcPts val="0"/>
              </a:spcAft>
            </a:pPr>
            <a:endParaRPr lang="en-US" sz="1800" u="sng"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endParaRPr>
          </a:p>
          <a:p>
            <a:pPr marL="228600" marR="0" algn="l" rtl="1">
              <a:lnSpc>
                <a:spcPct val="130000"/>
              </a:lnSpc>
              <a:spcBef>
                <a:spcPts val="0"/>
              </a:spcBef>
              <a:spcAft>
                <a:spcPts val="0"/>
              </a:spcAft>
              <a:tabLst>
                <a:tab pos="1571625" algn="l"/>
              </a:tabLst>
            </a:pP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We can choose the project A because it has the lowest payback period. The company has required 3.33 years recover period is less than projects B and C.</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28600" marR="0" algn="l" rtl="1">
              <a:lnSpc>
                <a:spcPct val="130000"/>
              </a:lnSpc>
              <a:spcBef>
                <a:spcPts val="0"/>
              </a:spcBef>
              <a:spcAft>
                <a:spcPts val="0"/>
              </a:spcAft>
              <a:tabLst>
                <a:tab pos="1571625" algn="l"/>
              </a:tabLst>
            </a:pP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Although the payback period method is used widely, it has two significant weaknesses: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l" rtl="0">
              <a:lnSpc>
                <a:spcPct val="130000"/>
              </a:lnSpc>
              <a:spcBef>
                <a:spcPts val="0"/>
              </a:spcBef>
              <a:spcAft>
                <a:spcPts val="0"/>
              </a:spcAft>
              <a:buFont typeface="+mj-lt"/>
              <a:buAutoNum type="arabicPeriod"/>
            </a:pP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It ignored all cash flow after the initial cash outflow has been recovered.</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l" rtl="0">
              <a:lnSpc>
                <a:spcPct val="130000"/>
              </a:lnSpc>
              <a:spcBef>
                <a:spcPts val="0"/>
              </a:spcBef>
              <a:spcAft>
                <a:spcPts val="0"/>
              </a:spcAft>
              <a:buFont typeface="+mj-lt"/>
              <a:buAutoNum type="arabicPeriod"/>
            </a:pP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It ignored the time value of money.</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R="0" lvl="0" algn="just" rtl="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grpSp>
        <p:nvGrpSpPr>
          <p:cNvPr id="29" name="Shape 631">
            <a:extLst>
              <a:ext uri="{FF2B5EF4-FFF2-40B4-BE49-F238E27FC236}">
                <a16:creationId xmlns:a16="http://schemas.microsoft.com/office/drawing/2014/main" id="{9DE0399B-6A40-495E-B773-BA7B46FB702D}"/>
              </a:ext>
            </a:extLst>
          </p:cNvPr>
          <p:cNvGrpSpPr/>
          <p:nvPr/>
        </p:nvGrpSpPr>
        <p:grpSpPr>
          <a:xfrm flipH="1">
            <a:off x="158248" y="293292"/>
            <a:ext cx="827524" cy="848823"/>
            <a:chOff x="5961125" y="1623900"/>
            <a:chExt cx="427450" cy="448175"/>
          </a:xfrm>
          <a:solidFill>
            <a:srgbClr val="7030A0"/>
          </a:solidFill>
        </p:grpSpPr>
        <p:sp>
          <p:nvSpPr>
            <p:cNvPr id="30" name="Shape 632">
              <a:extLst>
                <a:ext uri="{FF2B5EF4-FFF2-40B4-BE49-F238E27FC236}">
                  <a16:creationId xmlns:a16="http://schemas.microsoft.com/office/drawing/2014/main" id="{8DB2B578-EBFB-49B2-A74B-ADFD83430321}"/>
                </a:ext>
              </a:extLst>
            </p:cNvPr>
            <p:cNvSpPr/>
            <p:nvPr/>
          </p:nvSpPr>
          <p:spPr>
            <a:xfrm>
              <a:off x="5961125" y="1678700"/>
              <a:ext cx="376925" cy="376925"/>
            </a:xfrm>
            <a:custGeom>
              <a:avLst/>
              <a:gdLst/>
              <a:ahLst/>
              <a:cxnLst/>
              <a:rect l="0" t="0" r="0" b="0"/>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1" name="Shape 633">
              <a:extLst>
                <a:ext uri="{FF2B5EF4-FFF2-40B4-BE49-F238E27FC236}">
                  <a16:creationId xmlns:a16="http://schemas.microsoft.com/office/drawing/2014/main" id="{A7E0F7CD-81DA-4CE7-AFE9-AFC01237AB36}"/>
                </a:ext>
              </a:extLst>
            </p:cNvPr>
            <p:cNvSpPr/>
            <p:nvPr/>
          </p:nvSpPr>
          <p:spPr>
            <a:xfrm>
              <a:off x="6009825" y="1727425"/>
              <a:ext cx="279500" cy="279500"/>
            </a:xfrm>
            <a:custGeom>
              <a:avLst/>
              <a:gdLst/>
              <a:ahLst/>
              <a:cxnLst/>
              <a:rect l="0" t="0" r="0" b="0"/>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sp>
          <p:nvSpPr>
            <p:cNvPr id="32" name="Shape 634">
              <a:extLst>
                <a:ext uri="{FF2B5EF4-FFF2-40B4-BE49-F238E27FC236}">
                  <a16:creationId xmlns:a16="http://schemas.microsoft.com/office/drawing/2014/main" id="{8C63DF95-20CA-45C3-B9C8-3978774FAE2C}"/>
                </a:ext>
              </a:extLst>
            </p:cNvPr>
            <p:cNvSpPr/>
            <p:nvPr/>
          </p:nvSpPr>
          <p:spPr>
            <a:xfrm>
              <a:off x="6107250" y="1824850"/>
              <a:ext cx="84650" cy="84650"/>
            </a:xfrm>
            <a:custGeom>
              <a:avLst/>
              <a:gdLst/>
              <a:ahLst/>
              <a:cxnLst/>
              <a:rect l="0" t="0" r="0" b="0"/>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3" name="Shape 635">
              <a:extLst>
                <a:ext uri="{FF2B5EF4-FFF2-40B4-BE49-F238E27FC236}">
                  <a16:creationId xmlns:a16="http://schemas.microsoft.com/office/drawing/2014/main" id="{BC2F4953-4B4C-4B90-BBBA-EE9C42DB550B}"/>
                </a:ext>
              </a:extLst>
            </p:cNvPr>
            <p:cNvSpPr/>
            <p:nvPr/>
          </p:nvSpPr>
          <p:spPr>
            <a:xfrm>
              <a:off x="6058550" y="1776125"/>
              <a:ext cx="182075" cy="182075"/>
            </a:xfrm>
            <a:custGeom>
              <a:avLst/>
              <a:gdLst/>
              <a:ahLst/>
              <a:cxnLst/>
              <a:rect l="0" t="0" r="0" b="0"/>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4" name="Shape 636">
              <a:extLst>
                <a:ext uri="{FF2B5EF4-FFF2-40B4-BE49-F238E27FC236}">
                  <a16:creationId xmlns:a16="http://schemas.microsoft.com/office/drawing/2014/main" id="{B909C533-5819-46B5-9B5D-EE88750598EE}"/>
                </a:ext>
              </a:extLst>
            </p:cNvPr>
            <p:cNvSpPr/>
            <p:nvPr/>
          </p:nvSpPr>
          <p:spPr>
            <a:xfrm>
              <a:off x="5971475" y="2001400"/>
              <a:ext cx="74925" cy="70675"/>
            </a:xfrm>
            <a:custGeom>
              <a:avLst/>
              <a:gdLst/>
              <a:ahLst/>
              <a:cxnLst/>
              <a:rect l="0" t="0" r="0" b="0"/>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5" name="Shape 637">
              <a:extLst>
                <a:ext uri="{FF2B5EF4-FFF2-40B4-BE49-F238E27FC236}">
                  <a16:creationId xmlns:a16="http://schemas.microsoft.com/office/drawing/2014/main" id="{B8E44603-02C8-45C3-AFCF-46EBC9134B2A}"/>
                </a:ext>
              </a:extLst>
            </p:cNvPr>
            <p:cNvSpPr/>
            <p:nvPr/>
          </p:nvSpPr>
          <p:spPr>
            <a:xfrm>
              <a:off x="6253375" y="2001400"/>
              <a:ext cx="74325" cy="70675"/>
            </a:xfrm>
            <a:custGeom>
              <a:avLst/>
              <a:gdLst/>
              <a:ahLst/>
              <a:cxnLst/>
              <a:rect l="0" t="0" r="0" b="0"/>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6" name="Shape 638">
              <a:extLst>
                <a:ext uri="{FF2B5EF4-FFF2-40B4-BE49-F238E27FC236}">
                  <a16:creationId xmlns:a16="http://schemas.microsoft.com/office/drawing/2014/main" id="{F10FA17C-5DE5-44AB-81DB-C83C2A648EC9}"/>
                </a:ext>
              </a:extLst>
            </p:cNvPr>
            <p:cNvSpPr/>
            <p:nvPr/>
          </p:nvSpPr>
          <p:spPr>
            <a:xfrm>
              <a:off x="6137700" y="1623900"/>
              <a:ext cx="250875" cy="255150"/>
            </a:xfrm>
            <a:custGeom>
              <a:avLst/>
              <a:gdLst/>
              <a:ahLst/>
              <a:cxnLst/>
              <a:rect l="0" t="0" r="0" b="0"/>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grpSp>
      <p:sp>
        <p:nvSpPr>
          <p:cNvPr id="27" name="مستطيل مستدير الزوايا 5">
            <a:hlinkClick r:id="rId2" action="ppaction://hlinksldjump"/>
            <a:extLst>
              <a:ext uri="{FF2B5EF4-FFF2-40B4-BE49-F238E27FC236}">
                <a16:creationId xmlns:a16="http://schemas.microsoft.com/office/drawing/2014/main" id="{D466B943-7A06-4ADB-8B37-06D4C56A4898}"/>
              </a:ext>
            </a:extLst>
          </p:cNvPr>
          <p:cNvSpPr/>
          <p:nvPr/>
        </p:nvSpPr>
        <p:spPr>
          <a:xfrm>
            <a:off x="10164417" y="2534391"/>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INITIATION ACTIVITY </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37" name="مستطيل مستدير الزوايا 11">
            <a:hlinkClick r:id="rId3" action="ppaction://hlinksldjump"/>
            <a:extLst>
              <a:ext uri="{FF2B5EF4-FFF2-40B4-BE49-F238E27FC236}">
                <a16:creationId xmlns:a16="http://schemas.microsoft.com/office/drawing/2014/main" id="{23D3EE09-8411-4223-ABFE-66C8968A89D0}"/>
              </a:ext>
            </a:extLst>
          </p:cNvPr>
          <p:cNvSpPr/>
          <p:nvPr/>
        </p:nvSpPr>
        <p:spPr>
          <a:xfrm>
            <a:off x="10164417" y="3485087"/>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1</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38" name="مستطيل مستدير الزوايا 12">
            <a:hlinkClick r:id="rId4" action="ppaction://hlinksldjump"/>
            <a:extLst>
              <a:ext uri="{FF2B5EF4-FFF2-40B4-BE49-F238E27FC236}">
                <a16:creationId xmlns:a16="http://schemas.microsoft.com/office/drawing/2014/main" id="{C35558C1-9FDC-49BD-A8F5-9241D1C65BC7}"/>
              </a:ext>
            </a:extLst>
          </p:cNvPr>
          <p:cNvSpPr/>
          <p:nvPr/>
        </p:nvSpPr>
        <p:spPr>
          <a:xfrm>
            <a:off x="10164418" y="4311173"/>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2</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40" name="مستطيل مستدير الزوايا 17">
            <a:hlinkClick r:id="" action="ppaction://noaction"/>
            <a:extLst>
              <a:ext uri="{FF2B5EF4-FFF2-40B4-BE49-F238E27FC236}">
                <a16:creationId xmlns:a16="http://schemas.microsoft.com/office/drawing/2014/main" id="{5073015B-1E83-4FE7-BF02-65CBBB9E092C}"/>
              </a:ext>
            </a:extLst>
          </p:cNvPr>
          <p:cNvSpPr/>
          <p:nvPr/>
        </p:nvSpPr>
        <p:spPr>
          <a:xfrm>
            <a:off x="10164417" y="5201054"/>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FINAL EVALUATION</a:t>
            </a:r>
            <a:endParaRPr lang="ar-BH" sz="1400" dirty="0">
              <a:solidFill>
                <a:srgbClr val="3F5378"/>
              </a:solidFill>
              <a:latin typeface="Arial Black" panose="020B0A04020102020204" pitchFamily="34" charset="0"/>
              <a:cs typeface="PT Bold Heading" panose="02010400000000000000" pitchFamily="2" charset="-78"/>
            </a:endParaRPr>
          </a:p>
        </p:txBody>
      </p:sp>
      <p:grpSp>
        <p:nvGrpSpPr>
          <p:cNvPr id="2" name="Group 1">
            <a:extLst>
              <a:ext uri="{FF2B5EF4-FFF2-40B4-BE49-F238E27FC236}">
                <a16:creationId xmlns:a16="http://schemas.microsoft.com/office/drawing/2014/main" id="{D9389EC1-9A9F-6557-CAE4-6F4BF3654BDA}"/>
              </a:ext>
            </a:extLst>
          </p:cNvPr>
          <p:cNvGrpSpPr/>
          <p:nvPr/>
        </p:nvGrpSpPr>
        <p:grpSpPr>
          <a:xfrm>
            <a:off x="0" y="6502121"/>
            <a:ext cx="12192000" cy="381000"/>
            <a:chOff x="0" y="6502121"/>
            <a:chExt cx="12192000" cy="381000"/>
          </a:xfrm>
        </p:grpSpPr>
        <p:sp>
          <p:nvSpPr>
            <p:cNvPr id="21" name="TextBox 20">
              <a:extLst>
                <a:ext uri="{FF2B5EF4-FFF2-40B4-BE49-F238E27FC236}">
                  <a16:creationId xmlns:a16="http://schemas.microsoft.com/office/drawing/2014/main" id="{B02AF472-30F5-4B87-8E68-52F177A24201}"/>
                </a:ext>
              </a:extLst>
            </p:cNvPr>
            <p:cNvSpPr txBox="1"/>
            <p:nvPr/>
          </p:nvSpPr>
          <p:spPr>
            <a:xfrm>
              <a:off x="716844" y="6505941"/>
              <a:ext cx="7798277" cy="307777"/>
            </a:xfrm>
            <a:prstGeom prst="rect">
              <a:avLst/>
            </a:prstGeom>
            <a:noFill/>
          </p:spPr>
          <p:txBody>
            <a:bodyPr wrap="square" rtlCol="1">
              <a:spAutoFit/>
            </a:bodyPr>
            <a:lstStyle/>
            <a:p>
              <a:r>
                <a:rPr lang="en-US" sz="1400" b="1" dirty="0">
                  <a:solidFill>
                    <a:srgbClr val="002060"/>
                  </a:solidFill>
                  <a:latin typeface="Sakkal Majalla" panose="02000000000000000000" pitchFamily="2" charset="-78"/>
                  <a:cs typeface="Sakkal Majalla" panose="02000000000000000000" pitchFamily="2" charset="-78"/>
                </a:rPr>
                <a:t>FIN 316/806                                                   UNIT 3                                                             CAPITAL BUDGET DECISION MODEL</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22" name="Group 21"/>
            <p:cNvGrpSpPr/>
            <p:nvPr/>
          </p:nvGrpSpPr>
          <p:grpSpPr>
            <a:xfrm>
              <a:off x="0" y="6502121"/>
              <a:ext cx="12192000" cy="381000"/>
              <a:chOff x="0" y="6502121"/>
              <a:chExt cx="12192000" cy="381000"/>
            </a:xfrm>
          </p:grpSpPr>
          <p:cxnSp>
            <p:nvCxnSpPr>
              <p:cNvPr id="23" name="Straight Connector 22"/>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4" name="Rectangle 23"/>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BH" sz="1400" b="1" dirty="0">
                    <a:solidFill>
                      <a:srgbClr val="000000"/>
                    </a:solidFill>
                    <a:latin typeface="Calibri" panose="020F0502020204030204" pitchFamily="34" charset="0"/>
                    <a:ea typeface="Calibri" panose="020F0502020204030204" pitchFamily="34" charset="0"/>
                    <a:cs typeface="Sakkal Majalla" panose="02000000000000000000" pitchFamily="2" charset="-78"/>
                  </a:rPr>
                  <a:t>3</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4</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graphicFrame>
        <p:nvGraphicFramePr>
          <p:cNvPr id="3" name="Table 2">
            <a:extLst>
              <a:ext uri="{FF2B5EF4-FFF2-40B4-BE49-F238E27FC236}">
                <a16:creationId xmlns:a16="http://schemas.microsoft.com/office/drawing/2014/main" id="{60312E86-ACC5-98AC-03B5-4BC3F78F75D6}"/>
              </a:ext>
            </a:extLst>
          </p:cNvPr>
          <p:cNvGraphicFramePr>
            <a:graphicFrameLocks noGrp="1"/>
          </p:cNvGraphicFramePr>
          <p:nvPr>
            <p:extLst>
              <p:ext uri="{D42A27DB-BD31-4B8C-83A1-F6EECF244321}">
                <p14:modId xmlns:p14="http://schemas.microsoft.com/office/powerpoint/2010/main" val="3484293928"/>
              </p:ext>
            </p:extLst>
          </p:nvPr>
        </p:nvGraphicFramePr>
        <p:xfrm>
          <a:off x="444673" y="1904406"/>
          <a:ext cx="7041643" cy="2382711"/>
        </p:xfrm>
        <a:graphic>
          <a:graphicData uri="http://schemas.openxmlformats.org/drawingml/2006/table">
            <a:tbl>
              <a:tblPr firstRow="1" firstCol="1" bandRow="1">
                <a:tableStyleId>{616DA210-FB5B-4158-B5E0-FEB733F419BA}</a:tableStyleId>
              </a:tblPr>
              <a:tblGrid>
                <a:gridCol w="837268">
                  <a:extLst>
                    <a:ext uri="{9D8B030D-6E8A-4147-A177-3AD203B41FA5}">
                      <a16:colId xmlns:a16="http://schemas.microsoft.com/office/drawing/2014/main" val="3284685767"/>
                    </a:ext>
                  </a:extLst>
                </a:gridCol>
                <a:gridCol w="1809482">
                  <a:extLst>
                    <a:ext uri="{9D8B030D-6E8A-4147-A177-3AD203B41FA5}">
                      <a16:colId xmlns:a16="http://schemas.microsoft.com/office/drawing/2014/main" val="2836213552"/>
                    </a:ext>
                  </a:extLst>
                </a:gridCol>
                <a:gridCol w="2458134">
                  <a:extLst>
                    <a:ext uri="{9D8B030D-6E8A-4147-A177-3AD203B41FA5}">
                      <a16:colId xmlns:a16="http://schemas.microsoft.com/office/drawing/2014/main" val="2880551157"/>
                    </a:ext>
                  </a:extLst>
                </a:gridCol>
                <a:gridCol w="1936759">
                  <a:extLst>
                    <a:ext uri="{9D8B030D-6E8A-4147-A177-3AD203B41FA5}">
                      <a16:colId xmlns:a16="http://schemas.microsoft.com/office/drawing/2014/main" val="4165694407"/>
                    </a:ext>
                  </a:extLst>
                </a:gridCol>
              </a:tblGrid>
              <a:tr h="468630">
                <a:tc>
                  <a:txBody>
                    <a:bodyPr/>
                    <a:lstStyle/>
                    <a:p>
                      <a:pPr marL="0" marR="0" algn="ctr" rtl="1">
                        <a:lnSpc>
                          <a:spcPct val="107000"/>
                        </a:lnSpc>
                        <a:spcBef>
                          <a:spcPts val="0"/>
                        </a:spcBef>
                        <a:spcAft>
                          <a:spcPts val="0"/>
                        </a:spcAft>
                        <a:tabLst>
                          <a:tab pos="1571625" algn="l"/>
                        </a:tabLst>
                      </a:pPr>
                      <a:r>
                        <a:rPr lang="en-US" sz="1600">
                          <a:effectLst/>
                        </a:rPr>
                        <a:t>Year</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dirty="0">
                          <a:effectLst/>
                        </a:rPr>
                        <a:t>Cash Flow</a:t>
                      </a:r>
                    </a:p>
                    <a:p>
                      <a:pPr marL="0" marR="0" algn="ctr" rtl="1">
                        <a:lnSpc>
                          <a:spcPct val="107000"/>
                        </a:lnSpc>
                        <a:spcBef>
                          <a:spcPts val="0"/>
                        </a:spcBef>
                        <a:spcAft>
                          <a:spcPts val="0"/>
                        </a:spcAft>
                        <a:tabLst>
                          <a:tab pos="1571625" algn="l"/>
                        </a:tabLst>
                      </a:pPr>
                      <a:r>
                        <a:rPr lang="en-US" sz="1600" dirty="0">
                          <a:effectLst/>
                        </a:rPr>
                        <a:t>BD</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a:effectLst/>
                        </a:rPr>
                        <a:t>Yet to be recovered</a:t>
                      </a:r>
                    </a:p>
                    <a:p>
                      <a:pPr marL="0" marR="0" algn="ctr" rtl="1">
                        <a:lnSpc>
                          <a:spcPct val="107000"/>
                        </a:lnSpc>
                        <a:spcBef>
                          <a:spcPts val="0"/>
                        </a:spcBef>
                        <a:spcAft>
                          <a:spcPts val="0"/>
                        </a:spcAft>
                        <a:tabLst>
                          <a:tab pos="1571625" algn="l"/>
                        </a:tabLst>
                      </a:pPr>
                      <a:r>
                        <a:rPr lang="en-US" sz="1600">
                          <a:effectLst/>
                        </a:rPr>
                        <a:t>BD</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a:effectLst/>
                        </a:rPr>
                        <a:t>Payback Period</a:t>
                      </a:r>
                    </a:p>
                    <a:p>
                      <a:pPr marL="0" marR="0" algn="ctr" rtl="1">
                        <a:lnSpc>
                          <a:spcPct val="107000"/>
                        </a:lnSpc>
                        <a:spcBef>
                          <a:spcPts val="0"/>
                        </a:spcBef>
                        <a:spcAft>
                          <a:spcPts val="0"/>
                        </a:spcAft>
                        <a:tabLst>
                          <a:tab pos="1571625" algn="l"/>
                        </a:tabLst>
                      </a:pPr>
                      <a:r>
                        <a:rPr lang="en-US" sz="1600">
                          <a:effectLst/>
                        </a:rPr>
                        <a:t>Year</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026872195"/>
                  </a:ext>
                </a:extLst>
              </a:tr>
              <a:tr h="228600">
                <a:tc>
                  <a:txBody>
                    <a:bodyPr/>
                    <a:lstStyle/>
                    <a:p>
                      <a:pPr marL="0" marR="0" algn="ctr" rtl="1">
                        <a:lnSpc>
                          <a:spcPct val="107000"/>
                        </a:lnSpc>
                        <a:spcBef>
                          <a:spcPts val="0"/>
                        </a:spcBef>
                        <a:spcAft>
                          <a:spcPts val="0"/>
                        </a:spcAft>
                        <a:tabLst>
                          <a:tab pos="1571625" algn="l"/>
                        </a:tabLst>
                      </a:pPr>
                      <a:r>
                        <a:rPr lang="en-US" sz="1600">
                          <a:effectLst/>
                        </a:rPr>
                        <a:t>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600" dirty="0">
                          <a:effectLst/>
                        </a:rPr>
                        <a:t>20,000</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a:effectLst/>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rowSpan="6">
                  <a:txBody>
                    <a:bodyPr/>
                    <a:lstStyle/>
                    <a:p>
                      <a:pPr marL="0" marR="0" algn="ctr" rtl="1">
                        <a:lnSpc>
                          <a:spcPct val="107000"/>
                        </a:lnSpc>
                        <a:spcBef>
                          <a:spcPts val="0"/>
                        </a:spcBef>
                        <a:spcAft>
                          <a:spcPts val="800"/>
                        </a:spcAft>
                        <a:tabLst>
                          <a:tab pos="1571625" algn="l"/>
                        </a:tabLst>
                      </a:pPr>
                      <a:r>
                        <a:rPr lang="en-US" sz="1600" dirty="0">
                          <a:effectLst/>
                          <a:highlight>
                            <a:srgbClr val="FFFF00"/>
                          </a:highlight>
                        </a:rPr>
                        <a:t>Reject the project</a:t>
                      </a:r>
                    </a:p>
                    <a:p>
                      <a:pPr marL="0" marR="0" algn="ctr" rtl="1">
                        <a:lnSpc>
                          <a:spcPct val="107000"/>
                        </a:lnSpc>
                        <a:spcBef>
                          <a:spcPts val="0"/>
                        </a:spcBef>
                        <a:spcAft>
                          <a:spcPts val="800"/>
                        </a:spcAft>
                        <a:tabLst>
                          <a:tab pos="1571625" algn="l"/>
                        </a:tabLst>
                      </a:pPr>
                      <a:r>
                        <a:rPr lang="en-US" sz="1600" dirty="0">
                          <a:effectLst/>
                          <a:highlight>
                            <a:srgbClr val="FFFF00"/>
                          </a:highlight>
                          <a:latin typeface="Calibri" panose="020F0502020204030204" pitchFamily="34" charset="0"/>
                          <a:ea typeface="Calibri" panose="020F0502020204030204" pitchFamily="34" charset="0"/>
                          <a:cs typeface="Arial" panose="020B0604020202020204" pitchFamily="34" charset="0"/>
                        </a:rPr>
                        <a:t>Not </a:t>
                      </a:r>
                      <a:r>
                        <a:rPr lang="en-US" sz="1600" dirty="0">
                          <a:effectLst/>
                          <a:highlight>
                            <a:srgbClr val="FFFF00"/>
                          </a:highlight>
                        </a:rPr>
                        <a:t>recovered</a:t>
                      </a:r>
                    </a:p>
                    <a:p>
                      <a:pPr marL="0" marR="0" algn="ctr" rtl="1">
                        <a:lnSpc>
                          <a:spcPct val="107000"/>
                        </a:lnSpc>
                        <a:spcBef>
                          <a:spcPts val="0"/>
                        </a:spcBef>
                        <a:spcAft>
                          <a:spcPts val="800"/>
                        </a:spcAft>
                        <a:tabLst>
                          <a:tab pos="1571625" algn="l"/>
                        </a:tabLst>
                      </a:pPr>
                      <a:r>
                        <a:rPr lang="en-US" sz="1600" dirty="0">
                          <a:effectLst/>
                          <a:highlight>
                            <a:srgbClr val="FFFF00"/>
                          </a:highlight>
                          <a:latin typeface="Calibri" panose="020F0502020204030204" pitchFamily="34" charset="0"/>
                          <a:ea typeface="Calibri" panose="020F0502020204030204" pitchFamily="34" charset="0"/>
                          <a:cs typeface="Arial" panose="020B0604020202020204" pitchFamily="34" charset="0"/>
                        </a:rPr>
                        <a:t>During 4 years</a:t>
                      </a:r>
                    </a:p>
                  </a:txBody>
                  <a:tcPr marL="68580" marR="68580" marT="0" marB="0" anchor="ctr"/>
                </a:tc>
                <a:extLst>
                  <a:ext uri="{0D108BD9-81ED-4DB2-BD59-A6C34878D82A}">
                    <a16:rowId xmlns:a16="http://schemas.microsoft.com/office/drawing/2014/main" val="2386643861"/>
                  </a:ext>
                </a:extLst>
              </a:tr>
              <a:tr h="228600">
                <a:tc>
                  <a:txBody>
                    <a:bodyPr/>
                    <a:lstStyle/>
                    <a:p>
                      <a:pPr marL="0" marR="0" algn="ctr" rtl="1">
                        <a:lnSpc>
                          <a:spcPct val="107000"/>
                        </a:lnSpc>
                        <a:spcBef>
                          <a:spcPts val="0"/>
                        </a:spcBef>
                        <a:spcAft>
                          <a:spcPts val="800"/>
                        </a:spcAft>
                        <a:tabLst>
                          <a:tab pos="1571625" algn="l"/>
                        </a:tabLst>
                      </a:pPr>
                      <a:r>
                        <a:rPr lang="en-US" sz="1600">
                          <a:effectLst/>
                        </a:rPr>
                        <a:t>1</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600" dirty="0">
                          <a:effectLst/>
                        </a:rPr>
                        <a:t>3,000</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dirty="0">
                          <a:effectLst/>
                        </a:rPr>
                        <a:t>-20,000 + 3,000 = - 17,000</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endParaRPr lang="en-US"/>
                    </a:p>
                  </a:txBody>
                  <a:tcPr/>
                </a:tc>
                <a:extLst>
                  <a:ext uri="{0D108BD9-81ED-4DB2-BD59-A6C34878D82A}">
                    <a16:rowId xmlns:a16="http://schemas.microsoft.com/office/drawing/2014/main" val="247079997"/>
                  </a:ext>
                </a:extLst>
              </a:tr>
              <a:tr h="457835">
                <a:tc>
                  <a:txBody>
                    <a:bodyPr/>
                    <a:lstStyle/>
                    <a:p>
                      <a:pPr marL="0" marR="0" algn="ctr" rtl="1">
                        <a:lnSpc>
                          <a:spcPct val="107000"/>
                        </a:lnSpc>
                        <a:spcBef>
                          <a:spcPts val="0"/>
                        </a:spcBef>
                        <a:spcAft>
                          <a:spcPts val="800"/>
                        </a:spcAft>
                        <a:tabLst>
                          <a:tab pos="1571625" algn="l"/>
                        </a:tabLst>
                      </a:pPr>
                      <a:r>
                        <a:rPr lang="en-US" sz="1600" dirty="0">
                          <a:effectLst/>
                        </a:rPr>
                        <a:t>2</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600" dirty="0">
                          <a:effectLst/>
                        </a:rPr>
                        <a:t>4,000</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dirty="0">
                          <a:effectLst/>
                        </a:rPr>
                        <a:t>- 17,000 + 4,000 = -13,000</a:t>
                      </a:r>
                    </a:p>
                  </a:txBody>
                  <a:tcPr marL="68580" marR="68580" marT="0" marB="0" anchor="ctr"/>
                </a:tc>
                <a:tc vMerge="1">
                  <a:txBody>
                    <a:bodyPr/>
                    <a:lstStyle/>
                    <a:p>
                      <a:endParaRPr lang="en-US"/>
                    </a:p>
                  </a:txBody>
                  <a:tcPr/>
                </a:tc>
                <a:extLst>
                  <a:ext uri="{0D108BD9-81ED-4DB2-BD59-A6C34878D82A}">
                    <a16:rowId xmlns:a16="http://schemas.microsoft.com/office/drawing/2014/main" val="3042548558"/>
                  </a:ext>
                </a:extLst>
              </a:tr>
              <a:tr h="240030">
                <a:tc>
                  <a:txBody>
                    <a:bodyPr/>
                    <a:lstStyle/>
                    <a:p>
                      <a:pPr marL="0" marR="0" algn="ctr" rtl="1">
                        <a:lnSpc>
                          <a:spcPct val="107000"/>
                        </a:lnSpc>
                        <a:spcBef>
                          <a:spcPts val="0"/>
                        </a:spcBef>
                        <a:spcAft>
                          <a:spcPts val="800"/>
                        </a:spcAft>
                        <a:tabLst>
                          <a:tab pos="1571625" algn="l"/>
                        </a:tabLst>
                      </a:pPr>
                      <a:r>
                        <a:rPr lang="en-US" sz="1600">
                          <a:effectLst/>
                        </a:rPr>
                        <a:t>3</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600" dirty="0">
                          <a:effectLst/>
                        </a:rPr>
                        <a:t>5,000</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dirty="0">
                          <a:effectLst/>
                        </a:rPr>
                        <a:t>- 13,000 +5,000= -8,000</a:t>
                      </a:r>
                    </a:p>
                  </a:txBody>
                  <a:tcPr marL="68580" marR="68580" marT="0" marB="0" anchor="ctr"/>
                </a:tc>
                <a:tc vMerge="1">
                  <a:txBody>
                    <a:bodyPr/>
                    <a:lstStyle/>
                    <a:p>
                      <a:endParaRPr lang="en-US"/>
                    </a:p>
                  </a:txBody>
                  <a:tcPr/>
                </a:tc>
                <a:extLst>
                  <a:ext uri="{0D108BD9-81ED-4DB2-BD59-A6C34878D82A}">
                    <a16:rowId xmlns:a16="http://schemas.microsoft.com/office/drawing/2014/main" val="1132601676"/>
                  </a:ext>
                </a:extLst>
              </a:tr>
              <a:tr h="228600">
                <a:tc>
                  <a:txBody>
                    <a:bodyPr/>
                    <a:lstStyle/>
                    <a:p>
                      <a:pPr marL="0" marR="0" algn="ctr" rtl="1">
                        <a:lnSpc>
                          <a:spcPct val="107000"/>
                        </a:lnSpc>
                        <a:spcBef>
                          <a:spcPts val="0"/>
                        </a:spcBef>
                        <a:spcAft>
                          <a:spcPts val="800"/>
                        </a:spcAft>
                        <a:tabLst>
                          <a:tab pos="1571625" algn="l"/>
                        </a:tabLst>
                      </a:pPr>
                      <a:r>
                        <a:rPr lang="en-US" sz="1600">
                          <a:effectLst/>
                        </a:rPr>
                        <a:t>4</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600" dirty="0">
                          <a:effectLst/>
                        </a:rPr>
                        <a:t>6,000</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dirty="0">
                          <a:effectLst/>
                        </a:rPr>
                        <a:t>- 8,000 + 6,000 = -2,000</a:t>
                      </a:r>
                    </a:p>
                  </a:txBody>
                  <a:tcPr marL="68580" marR="68580" marT="0" marB="0" anchor="ctr"/>
                </a:tc>
                <a:tc vMerge="1">
                  <a:txBody>
                    <a:bodyPr/>
                    <a:lstStyle/>
                    <a:p>
                      <a:endParaRPr lang="en-US"/>
                    </a:p>
                  </a:txBody>
                  <a:tcPr/>
                </a:tc>
                <a:extLst>
                  <a:ext uri="{0D108BD9-81ED-4DB2-BD59-A6C34878D82A}">
                    <a16:rowId xmlns:a16="http://schemas.microsoft.com/office/drawing/2014/main" val="3222211471"/>
                  </a:ext>
                </a:extLst>
              </a:tr>
              <a:tr h="228600">
                <a:tc>
                  <a:txBody>
                    <a:bodyPr/>
                    <a:lstStyle/>
                    <a:p>
                      <a:pPr marL="0" marR="0" algn="ctr" rtl="1">
                        <a:lnSpc>
                          <a:spcPct val="107000"/>
                        </a:lnSpc>
                        <a:spcBef>
                          <a:spcPts val="0"/>
                        </a:spcBef>
                        <a:spcAft>
                          <a:spcPts val="800"/>
                        </a:spcAft>
                        <a:tabLst>
                          <a:tab pos="1571625" algn="l"/>
                        </a:tabLs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tx2"/>
                    </a:solidFill>
                  </a:tcPr>
                </a:tc>
                <a:tc>
                  <a:txBody>
                    <a:bodyPr/>
                    <a:lstStyle/>
                    <a:p>
                      <a:pPr marL="0" marR="0" algn="ctr" rtl="1">
                        <a:lnSpc>
                          <a:spcPct val="107000"/>
                        </a:lnSpc>
                        <a:spcBef>
                          <a:spcPts val="0"/>
                        </a:spcBef>
                        <a:spcAft>
                          <a:spcPts val="800"/>
                        </a:spcAft>
                        <a:tabLst>
                          <a:tab pos="838200" algn="l"/>
                        </a:tabLs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tx2"/>
                    </a:solidFill>
                  </a:tcPr>
                </a:tc>
                <a:tc>
                  <a:txBody>
                    <a:bodyPr/>
                    <a:lstStyle/>
                    <a:p>
                      <a:pPr marL="0" marR="0" algn="ctr" rtl="1">
                        <a:lnSpc>
                          <a:spcPct val="107000"/>
                        </a:lnSpc>
                        <a:spcBef>
                          <a:spcPts val="0"/>
                        </a:spcBef>
                        <a:spcAft>
                          <a:spcPts val="0"/>
                        </a:spcAft>
                        <a:tabLst>
                          <a:tab pos="1571625" algn="l"/>
                        </a:tabLs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tx2"/>
                    </a:solidFill>
                  </a:tcPr>
                </a:tc>
                <a:tc vMerge="1">
                  <a:txBody>
                    <a:bodyPr/>
                    <a:lstStyle/>
                    <a:p>
                      <a:endParaRPr lang="en-US"/>
                    </a:p>
                  </a:txBody>
                  <a:tcPr/>
                </a:tc>
                <a:extLst>
                  <a:ext uri="{0D108BD9-81ED-4DB2-BD59-A6C34878D82A}">
                    <a16:rowId xmlns:a16="http://schemas.microsoft.com/office/drawing/2014/main" val="1406132425"/>
                  </a:ext>
                </a:extLst>
              </a:tr>
            </a:tbl>
          </a:graphicData>
        </a:graphic>
      </p:graphicFrame>
      <p:grpSp>
        <p:nvGrpSpPr>
          <p:cNvPr id="4" name="Group 3">
            <a:extLst>
              <a:ext uri="{FF2B5EF4-FFF2-40B4-BE49-F238E27FC236}">
                <a16:creationId xmlns:a16="http://schemas.microsoft.com/office/drawing/2014/main" id="{F36067AA-7766-AC1D-DFDA-51C3839A6DA4}"/>
              </a:ext>
            </a:extLst>
          </p:cNvPr>
          <p:cNvGrpSpPr/>
          <p:nvPr/>
        </p:nvGrpSpPr>
        <p:grpSpPr>
          <a:xfrm>
            <a:off x="7239174" y="1083244"/>
            <a:ext cx="4307784" cy="3053052"/>
            <a:chOff x="0" y="0"/>
            <a:chExt cx="5745810" cy="3870720"/>
          </a:xfrm>
        </p:grpSpPr>
        <p:grpSp>
          <p:nvGrpSpPr>
            <p:cNvPr id="5" name="Group 4">
              <a:extLst>
                <a:ext uri="{FF2B5EF4-FFF2-40B4-BE49-F238E27FC236}">
                  <a16:creationId xmlns:a16="http://schemas.microsoft.com/office/drawing/2014/main" id="{75C9B170-B5D1-2B78-E11F-26CEB18C57C2}"/>
                </a:ext>
              </a:extLst>
            </p:cNvPr>
            <p:cNvGrpSpPr/>
            <p:nvPr/>
          </p:nvGrpSpPr>
          <p:grpSpPr>
            <a:xfrm>
              <a:off x="0" y="723900"/>
              <a:ext cx="5257800" cy="2697767"/>
              <a:chOff x="0" y="0"/>
              <a:chExt cx="5257800" cy="2697767"/>
            </a:xfrm>
          </p:grpSpPr>
          <p:sp>
            <p:nvSpPr>
              <p:cNvPr id="17" name="Rectangle 16">
                <a:extLst>
                  <a:ext uri="{FF2B5EF4-FFF2-40B4-BE49-F238E27FC236}">
                    <a16:creationId xmlns:a16="http://schemas.microsoft.com/office/drawing/2014/main" id="{2A37C7C9-0193-EF42-6842-3447F4E0E705}"/>
                  </a:ext>
                </a:extLst>
              </p:cNvPr>
              <p:cNvSpPr/>
              <p:nvPr/>
            </p:nvSpPr>
            <p:spPr>
              <a:xfrm rot="19482702">
                <a:off x="581025" y="419100"/>
                <a:ext cx="4676775" cy="2278667"/>
              </a:xfrm>
              <a:prstGeom prst="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rtl="1">
                  <a:lnSpc>
                    <a:spcPct val="107000"/>
                  </a:lnSpc>
                  <a:spcBef>
                    <a:spcPts val="0"/>
                  </a:spcBef>
                  <a:spcAft>
                    <a:spcPts val="800"/>
                  </a:spcAft>
                </a:pPr>
                <a:r>
                  <a:rPr lang="en-US" sz="4800" dirty="0">
                    <a:effectLst/>
                    <a:latin typeface="Arial Black" panose="020B0A04020102020204" pitchFamily="34" charset="0"/>
                    <a:ea typeface="Calibri" panose="020F0502020204030204" pitchFamily="34" charset="0"/>
                    <a:cs typeface="Arial" panose="020B0604020202020204" pitchFamily="34" charset="0"/>
                  </a:rPr>
                  <a:t>PAYBACK</a:t>
                </a:r>
                <a:endParaRPr lang="en-US" sz="1100" dirty="0">
                  <a:effectLst/>
                  <a:ea typeface="Calibri" panose="020F0502020204030204" pitchFamily="34" charset="0"/>
                  <a:cs typeface="Arial" panose="020B0604020202020204" pitchFamily="34" charset="0"/>
                </a:endParaRPr>
              </a:p>
            </p:txBody>
          </p:sp>
          <p:pic>
            <p:nvPicPr>
              <p:cNvPr id="18" name="Picture 17">
                <a:extLst>
                  <a:ext uri="{FF2B5EF4-FFF2-40B4-BE49-F238E27FC236}">
                    <a16:creationId xmlns:a16="http://schemas.microsoft.com/office/drawing/2014/main" id="{81F5F248-5A4E-2A48-DAF7-EE49FB468D08}"/>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9776924">
                <a:off x="0" y="0"/>
                <a:ext cx="4311650" cy="1285875"/>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grpSp>
        <p:grpSp>
          <p:nvGrpSpPr>
            <p:cNvPr id="6" name="Groupe 2051">
              <a:extLst>
                <a:ext uri="{FF2B5EF4-FFF2-40B4-BE49-F238E27FC236}">
                  <a16:creationId xmlns:a16="http://schemas.microsoft.com/office/drawing/2014/main" id="{81D9716D-A76B-88C2-9E5D-A7C1FBAD3B44}"/>
                </a:ext>
              </a:extLst>
            </p:cNvPr>
            <p:cNvGrpSpPr/>
            <p:nvPr/>
          </p:nvGrpSpPr>
          <p:grpSpPr>
            <a:xfrm>
              <a:off x="3981450" y="0"/>
              <a:ext cx="1764360" cy="3870720"/>
              <a:chOff x="0" y="0"/>
              <a:chExt cx="1764360" cy="3870720"/>
            </a:xfrm>
          </p:grpSpPr>
          <p:sp>
            <p:nvSpPr>
              <p:cNvPr id="7" name="Freeform 11">
                <a:extLst>
                  <a:ext uri="{FF2B5EF4-FFF2-40B4-BE49-F238E27FC236}">
                    <a16:creationId xmlns:a16="http://schemas.microsoft.com/office/drawing/2014/main" id="{DDA45771-0272-7EA0-6B11-3F59DB017966}"/>
                  </a:ext>
                </a:extLst>
              </p:cNvPr>
              <p:cNvSpPr/>
              <p:nvPr/>
            </p:nvSpPr>
            <p:spPr>
              <a:xfrm>
                <a:off x="373679" y="483841"/>
                <a:ext cx="227880" cy="469800"/>
              </a:xfrm>
              <a:custGeom>
                <a:avLst/>
                <a:gdLst>
                  <a:gd name="f0" fmla="val 0"/>
                  <a:gd name="f1" fmla="val 116"/>
                  <a:gd name="f2" fmla="val 239"/>
                  <a:gd name="f3" fmla="val 109"/>
                  <a:gd name="f4" fmla="val 6"/>
                  <a:gd name="f5" fmla="val 91"/>
                  <a:gd name="f6" fmla="val 19"/>
                  <a:gd name="f7" fmla="val 80"/>
                  <a:gd name="f8" fmla="val 28"/>
                  <a:gd name="f9" fmla="val 71"/>
                  <a:gd name="f10" fmla="val 37"/>
                  <a:gd name="f11" fmla="val 65"/>
                  <a:gd name="f12" fmla="val 45"/>
                  <a:gd name="f13" fmla="val 62"/>
                  <a:gd name="f14" fmla="val 49"/>
                  <a:gd name="f15" fmla="val 61"/>
                  <a:gd name="f16" fmla="val 53"/>
                  <a:gd name="f17" fmla="val 39"/>
                  <a:gd name="f18" fmla="val 50"/>
                  <a:gd name="f19" fmla="val 47"/>
                  <a:gd name="f20" fmla="val 5"/>
                  <a:gd name="f21" fmla="val 4"/>
                  <a:gd name="f22" fmla="val 3"/>
                  <a:gd name="f23" fmla="val 1"/>
                  <a:gd name="f24" fmla="val 54"/>
                  <a:gd name="f25" fmla="val 72"/>
                  <a:gd name="f26" fmla="val 97"/>
                  <a:gd name="f27" fmla="val 124"/>
                  <a:gd name="f28" fmla="val 13"/>
                  <a:gd name="f29" fmla="val 175"/>
                  <a:gd name="f30" fmla="val 17"/>
                  <a:gd name="f31" fmla="val 200"/>
                  <a:gd name="f32" fmla="val 106"/>
                </a:gdLst>
                <a:ahLst/>
                <a:cxnLst>
                  <a:cxn ang="3cd4">
                    <a:pos x="hc" y="t"/>
                  </a:cxn>
                  <a:cxn ang="0">
                    <a:pos x="r" y="vc"/>
                  </a:cxn>
                  <a:cxn ang="cd4">
                    <a:pos x="hc" y="b"/>
                  </a:cxn>
                  <a:cxn ang="cd2">
                    <a:pos x="l" y="vc"/>
                  </a:cxn>
                </a:cxnLst>
                <a:rect l="l" t="t" r="r" b="b"/>
                <a:pathLst>
                  <a:path w="116" h="239">
                    <a:moveTo>
                      <a:pt x="f1" y="f0"/>
                    </a:moveTo>
                    <a:lnTo>
                      <a:pt x="f1" y="f0"/>
                    </a:lnTo>
                    <a:lnTo>
                      <a:pt x="f3" y="f4"/>
                    </a:lnTo>
                    <a:lnTo>
                      <a:pt x="f5" y="f6"/>
                    </a:lnTo>
                    <a:lnTo>
                      <a:pt x="f7" y="f8"/>
                    </a:lnTo>
                    <a:lnTo>
                      <a:pt x="f9" y="f10"/>
                    </a:lnTo>
                    <a:lnTo>
                      <a:pt x="f11" y="f12"/>
                    </a:lnTo>
                    <a:lnTo>
                      <a:pt x="f13" y="f14"/>
                    </a:lnTo>
                    <a:lnTo>
                      <a:pt x="f15" y="f16"/>
                    </a:lnTo>
                    <a:lnTo>
                      <a:pt x="f15" y="f16"/>
                    </a:lnTo>
                    <a:lnTo>
                      <a:pt x="f17" y="f18"/>
                    </a:lnTo>
                    <a:lnTo>
                      <a:pt x="f6" y="f19"/>
                    </a:lnTo>
                    <a:lnTo>
                      <a:pt x="f20" y="f19"/>
                    </a:lnTo>
                    <a:lnTo>
                      <a:pt x="f20" y="f19"/>
                    </a:lnTo>
                    <a:lnTo>
                      <a:pt x="f21" y="f14"/>
                    </a:lnTo>
                    <a:lnTo>
                      <a:pt x="f22" y="f18"/>
                    </a:lnTo>
                    <a:lnTo>
                      <a:pt x="f23" y="f24"/>
                    </a:lnTo>
                    <a:lnTo>
                      <a:pt x="f0" y="f13"/>
                    </a:lnTo>
                    <a:lnTo>
                      <a:pt x="f0" y="f25"/>
                    </a:lnTo>
                    <a:lnTo>
                      <a:pt x="f22" y="f26"/>
                    </a:lnTo>
                    <a:lnTo>
                      <a:pt x="f20" y="f27"/>
                    </a:lnTo>
                    <a:lnTo>
                      <a:pt x="f28" y="f29"/>
                    </a:lnTo>
                    <a:lnTo>
                      <a:pt x="f30" y="f31"/>
                    </a:lnTo>
                    <a:lnTo>
                      <a:pt x="f32" y="f2"/>
                    </a:lnTo>
                    <a:lnTo>
                      <a:pt x="f1" y="f0"/>
                    </a:lnTo>
                    <a:close/>
                  </a:path>
                </a:pathLst>
              </a:custGeom>
              <a:solidFill>
                <a:srgbClr val="8D9720"/>
              </a:solidFill>
              <a:ln>
                <a:noFill/>
                <a:prstDash val="solid"/>
              </a:ln>
            </p:spPr>
            <p:txBody>
              <a:bodyPr vert="horz" wrap="square" lIns="91440" tIns="45720" rIns="91440" bIns="45720" anchor="t" compatLnSpc="0">
                <a:noAutofit/>
              </a:bodyPr>
              <a:lstStyle/>
              <a:p>
                <a:endParaRPr lang="en-US"/>
              </a:p>
            </p:txBody>
          </p:sp>
          <p:sp>
            <p:nvSpPr>
              <p:cNvPr id="9" name="Freeform 12">
                <a:extLst>
                  <a:ext uri="{FF2B5EF4-FFF2-40B4-BE49-F238E27FC236}">
                    <a16:creationId xmlns:a16="http://schemas.microsoft.com/office/drawing/2014/main" id="{91ECF2C3-9BB5-31D4-0946-0C45BCB51242}"/>
                  </a:ext>
                </a:extLst>
              </p:cNvPr>
              <p:cNvSpPr/>
              <p:nvPr/>
            </p:nvSpPr>
            <p:spPr>
              <a:xfrm>
                <a:off x="159120" y="115921"/>
                <a:ext cx="666360" cy="489600"/>
              </a:xfrm>
              <a:custGeom>
                <a:avLst/>
                <a:gdLst>
                  <a:gd name="f0" fmla="val 180"/>
                  <a:gd name="f1" fmla="val 0"/>
                  <a:gd name="f2" fmla="val 339"/>
                  <a:gd name="f3" fmla="val 249"/>
                  <a:gd name="f4" fmla="val 139"/>
                  <a:gd name="f5" fmla="val 6"/>
                  <a:gd name="f6" fmla="val 145"/>
                  <a:gd name="f7" fmla="val 17"/>
                  <a:gd name="f8" fmla="val 158"/>
                  <a:gd name="f9" fmla="val 33"/>
                  <a:gd name="f10" fmla="val 172"/>
                  <a:gd name="f11" fmla="val 39"/>
                  <a:gd name="f12" fmla="val 177"/>
                  <a:gd name="f13" fmla="val 46"/>
                  <a:gd name="f14" fmla="val 65"/>
                  <a:gd name="f15" fmla="val 185"/>
                  <a:gd name="f16" fmla="val 72"/>
                  <a:gd name="f17" fmla="val 188"/>
                  <a:gd name="f18" fmla="val 74"/>
                  <a:gd name="f19" fmla="val 190"/>
                  <a:gd name="f20" fmla="val 83"/>
                  <a:gd name="f21" fmla="val 234"/>
                  <a:gd name="f22" fmla="val 85"/>
                  <a:gd name="f23" fmla="val 236"/>
                  <a:gd name="f24" fmla="val 88"/>
                  <a:gd name="f25" fmla="val 96"/>
                  <a:gd name="f26" fmla="val 106"/>
                  <a:gd name="f27" fmla="val 232"/>
                  <a:gd name="f28" fmla="val 112"/>
                  <a:gd name="f29" fmla="val 229"/>
                  <a:gd name="f30" fmla="val 113"/>
                  <a:gd name="f31" fmla="val 228"/>
                  <a:gd name="f32" fmla="val 117"/>
                  <a:gd name="f33" fmla="val 126"/>
                  <a:gd name="f34" fmla="val 135"/>
                  <a:gd name="f35" fmla="val 240"/>
                  <a:gd name="f36" fmla="val 141"/>
                  <a:gd name="f37" fmla="val 246"/>
                  <a:gd name="f38" fmla="val 144"/>
                  <a:gd name="f39" fmla="val 247"/>
                  <a:gd name="f40" fmla="val 149"/>
                  <a:gd name="f41" fmla="val 157"/>
                  <a:gd name="f42" fmla="val 165"/>
                  <a:gd name="f43" fmla="val 174"/>
                  <a:gd name="f44" fmla="val 241"/>
                  <a:gd name="f45" fmla="val 183"/>
                  <a:gd name="f46" fmla="val 191"/>
                  <a:gd name="f47" fmla="val 225"/>
                  <a:gd name="f48" fmla="val 198"/>
                  <a:gd name="f49" fmla="val 212"/>
                  <a:gd name="f50" fmla="val 201"/>
                  <a:gd name="f51" fmla="val 206"/>
                  <a:gd name="f52" fmla="val 205"/>
                  <a:gd name="f53" fmla="val 209"/>
                  <a:gd name="f54" fmla="val 197"/>
                  <a:gd name="f55" fmla="val 214"/>
                  <a:gd name="f56" fmla="val 193"/>
                  <a:gd name="f57" fmla="val 218"/>
                  <a:gd name="f58" fmla="val 192"/>
                  <a:gd name="f59" fmla="val 222"/>
                  <a:gd name="f60" fmla="val 231"/>
                  <a:gd name="f61" fmla="val 189"/>
                  <a:gd name="f62" fmla="val 238"/>
                  <a:gd name="f63" fmla="val 245"/>
                  <a:gd name="f64" fmla="val 250"/>
                  <a:gd name="f65" fmla="val 320"/>
                  <a:gd name="f66" fmla="val 321"/>
                  <a:gd name="f67" fmla="val 62"/>
                  <a:gd name="f68" fmla="val 290"/>
                  <a:gd name="f69" fmla="val 57"/>
                  <a:gd name="f70" fmla="val 266"/>
                  <a:gd name="f71" fmla="val 51"/>
                  <a:gd name="f72" fmla="val 256"/>
                  <a:gd name="f73" fmla="val 48"/>
                  <a:gd name="f74" fmla="val 170"/>
                  <a:gd name="f75" fmla="val 153"/>
                  <a:gd name="f76" fmla="val 2"/>
                  <a:gd name="f77" fmla="val 132"/>
                  <a:gd name="f78" fmla="val 5"/>
                  <a:gd name="f79" fmla="val 16"/>
                  <a:gd name="f80" fmla="val 26"/>
                  <a:gd name="f81" fmla="val 30"/>
                  <a:gd name="f82" fmla="val 7"/>
                  <a:gd name="f83" fmla="val 108"/>
                </a:gdLst>
                <a:ahLst/>
                <a:cxnLst>
                  <a:cxn ang="3cd4">
                    <a:pos x="hc" y="t"/>
                  </a:cxn>
                  <a:cxn ang="0">
                    <a:pos x="r" y="vc"/>
                  </a:cxn>
                  <a:cxn ang="cd4">
                    <a:pos x="hc" y="b"/>
                  </a:cxn>
                  <a:cxn ang="cd2">
                    <a:pos x="l" y="vc"/>
                  </a:cxn>
                </a:cxnLst>
                <a:rect l="l" t="t" r="r" b="b"/>
                <a:pathLst>
                  <a:path w="339" h="249">
                    <a:moveTo>
                      <a:pt x="f1" y="f4"/>
                    </a:moveTo>
                    <a:lnTo>
                      <a:pt x="f1" y="f4"/>
                    </a:lnTo>
                    <a:lnTo>
                      <a:pt x="f5" y="f6"/>
                    </a:lnTo>
                    <a:lnTo>
                      <a:pt x="f7" y="f8"/>
                    </a:lnTo>
                    <a:lnTo>
                      <a:pt x="f9" y="f10"/>
                    </a:lnTo>
                    <a:lnTo>
                      <a:pt x="f11" y="f12"/>
                    </a:lnTo>
                    <a:lnTo>
                      <a:pt x="f13" y="f0"/>
                    </a:lnTo>
                    <a:lnTo>
                      <a:pt x="f13" y="f0"/>
                    </a:lnTo>
                    <a:lnTo>
                      <a:pt x="f14" y="f15"/>
                    </a:lnTo>
                    <a:lnTo>
                      <a:pt x="f16" y="f17"/>
                    </a:lnTo>
                    <a:lnTo>
                      <a:pt x="f18" y="f19"/>
                    </a:lnTo>
                    <a:lnTo>
                      <a:pt x="f18" y="f19"/>
                    </a:lnTo>
                    <a:lnTo>
                      <a:pt x="f20" y="f21"/>
                    </a:lnTo>
                    <a:lnTo>
                      <a:pt x="f20" y="f21"/>
                    </a:lnTo>
                    <a:lnTo>
                      <a:pt x="f22" y="f23"/>
                    </a:lnTo>
                    <a:lnTo>
                      <a:pt x="f24" y="f23"/>
                    </a:lnTo>
                    <a:lnTo>
                      <a:pt x="f25" y="f21"/>
                    </a:lnTo>
                    <a:lnTo>
                      <a:pt x="f26" y="f27"/>
                    </a:lnTo>
                    <a:lnTo>
                      <a:pt x="f28" y="f29"/>
                    </a:lnTo>
                    <a:lnTo>
                      <a:pt x="f28" y="f29"/>
                    </a:lnTo>
                    <a:lnTo>
                      <a:pt x="f30" y="f31"/>
                    </a:lnTo>
                    <a:lnTo>
                      <a:pt x="f32" y="f29"/>
                    </a:lnTo>
                    <a:lnTo>
                      <a:pt x="f33" y="f21"/>
                    </a:lnTo>
                    <a:lnTo>
                      <a:pt x="f34" y="f35"/>
                    </a:lnTo>
                    <a:lnTo>
                      <a:pt x="f36" y="f37"/>
                    </a:lnTo>
                    <a:lnTo>
                      <a:pt x="f36" y="f37"/>
                    </a:lnTo>
                    <a:lnTo>
                      <a:pt x="f38" y="f39"/>
                    </a:lnTo>
                    <a:lnTo>
                      <a:pt x="f40" y="f3"/>
                    </a:lnTo>
                    <a:lnTo>
                      <a:pt x="f41" y="f39"/>
                    </a:lnTo>
                    <a:lnTo>
                      <a:pt x="f42" y="f37"/>
                    </a:lnTo>
                    <a:lnTo>
                      <a:pt x="f43" y="f44"/>
                    </a:lnTo>
                    <a:lnTo>
                      <a:pt x="f45" y="f21"/>
                    </a:lnTo>
                    <a:lnTo>
                      <a:pt x="f46" y="f47"/>
                    </a:lnTo>
                    <a:lnTo>
                      <a:pt x="f48" y="f49"/>
                    </a:lnTo>
                    <a:lnTo>
                      <a:pt x="f48" y="f49"/>
                    </a:lnTo>
                    <a:lnTo>
                      <a:pt x="f50" y="f51"/>
                    </a:lnTo>
                    <a:lnTo>
                      <a:pt x="f52" y="f50"/>
                    </a:lnTo>
                    <a:lnTo>
                      <a:pt x="f53" y="f54"/>
                    </a:lnTo>
                    <a:lnTo>
                      <a:pt x="f55" y="f56"/>
                    </a:lnTo>
                    <a:lnTo>
                      <a:pt x="f57" y="f58"/>
                    </a:lnTo>
                    <a:lnTo>
                      <a:pt x="f59" y="f19"/>
                    </a:lnTo>
                    <a:lnTo>
                      <a:pt x="f60" y="f61"/>
                    </a:lnTo>
                    <a:lnTo>
                      <a:pt x="f62" y="f61"/>
                    </a:lnTo>
                    <a:lnTo>
                      <a:pt x="f63" y="f58"/>
                    </a:lnTo>
                    <a:lnTo>
                      <a:pt x="f64" y="f56"/>
                    </a:lnTo>
                    <a:lnTo>
                      <a:pt x="f65" y="f34"/>
                    </a:lnTo>
                    <a:lnTo>
                      <a:pt x="f2" y="f24"/>
                    </a:lnTo>
                    <a:lnTo>
                      <a:pt x="f66" y="f67"/>
                    </a:lnTo>
                    <a:lnTo>
                      <a:pt x="f66" y="f67"/>
                    </a:lnTo>
                    <a:lnTo>
                      <a:pt x="f68" y="f69"/>
                    </a:lnTo>
                    <a:lnTo>
                      <a:pt x="f70" y="f71"/>
                    </a:lnTo>
                    <a:lnTo>
                      <a:pt x="f72" y="f73"/>
                    </a:lnTo>
                    <a:lnTo>
                      <a:pt x="f64" y="f13"/>
                    </a:lnTo>
                    <a:lnTo>
                      <a:pt x="f64" y="f13"/>
                    </a:lnTo>
                    <a:lnTo>
                      <a:pt x="f74" y="f1"/>
                    </a:lnTo>
                    <a:lnTo>
                      <a:pt x="f74" y="f1"/>
                    </a:lnTo>
                    <a:lnTo>
                      <a:pt x="f75" y="f76"/>
                    </a:lnTo>
                    <a:lnTo>
                      <a:pt x="f77" y="f78"/>
                    </a:lnTo>
                    <a:lnTo>
                      <a:pt x="f22" y="f79"/>
                    </a:lnTo>
                    <a:lnTo>
                      <a:pt x="f80" y="f81"/>
                    </a:lnTo>
                    <a:lnTo>
                      <a:pt x="f82" y="f83"/>
                    </a:lnTo>
                    <a:lnTo>
                      <a:pt x="f1" y="f4"/>
                    </a:lnTo>
                    <a:close/>
                  </a:path>
                </a:pathLst>
              </a:custGeom>
              <a:solidFill>
                <a:srgbClr val="FFCDAC"/>
              </a:solidFill>
              <a:ln>
                <a:noFill/>
                <a:prstDash val="solid"/>
              </a:ln>
            </p:spPr>
            <p:txBody>
              <a:bodyPr vert="horz" wrap="square" lIns="91440" tIns="45720" rIns="91440" bIns="45720" anchor="t" compatLnSpc="0">
                <a:noAutofit/>
              </a:bodyPr>
              <a:lstStyle/>
              <a:p>
                <a:endParaRPr lang="en-US"/>
              </a:p>
            </p:txBody>
          </p:sp>
          <p:sp>
            <p:nvSpPr>
              <p:cNvPr id="10" name="Freeform 13">
                <a:extLst>
                  <a:ext uri="{FF2B5EF4-FFF2-40B4-BE49-F238E27FC236}">
                    <a16:creationId xmlns:a16="http://schemas.microsoft.com/office/drawing/2014/main" id="{F0A0B6A3-8921-40E0-09F3-8A2849C077BC}"/>
                  </a:ext>
                </a:extLst>
              </p:cNvPr>
              <p:cNvSpPr/>
              <p:nvPr/>
            </p:nvSpPr>
            <p:spPr>
              <a:xfrm>
                <a:off x="68760" y="0"/>
                <a:ext cx="625320" cy="461879"/>
              </a:xfrm>
              <a:custGeom>
                <a:avLst/>
                <a:gdLst>
                  <a:gd name="f0" fmla="val 0"/>
                  <a:gd name="f1" fmla="val 318"/>
                  <a:gd name="f2" fmla="val 235"/>
                  <a:gd name="f3" fmla="val 106"/>
                  <a:gd name="f4" fmla="val 309"/>
                  <a:gd name="f5" fmla="val 107"/>
                  <a:gd name="f6" fmla="val 300"/>
                  <a:gd name="f7" fmla="val 108"/>
                  <a:gd name="f8" fmla="val 288"/>
                  <a:gd name="f9" fmla="val 275"/>
                  <a:gd name="f10" fmla="val 262"/>
                  <a:gd name="f11" fmla="val 105"/>
                  <a:gd name="f12" fmla="val 257"/>
                  <a:gd name="f13" fmla="val 103"/>
                  <a:gd name="f14" fmla="val 251"/>
                  <a:gd name="f15" fmla="val 101"/>
                  <a:gd name="f16" fmla="val 246"/>
                  <a:gd name="f17" fmla="val 97"/>
                  <a:gd name="f18" fmla="val 242"/>
                  <a:gd name="f19" fmla="val 92"/>
                  <a:gd name="f20" fmla="val 233"/>
                  <a:gd name="f21" fmla="val 84"/>
                  <a:gd name="f22" fmla="val 225"/>
                  <a:gd name="f23" fmla="val 80"/>
                  <a:gd name="f24" fmla="val 216"/>
                  <a:gd name="f25" fmla="val 77"/>
                  <a:gd name="f26" fmla="val 208"/>
                  <a:gd name="f27" fmla="val 202"/>
                  <a:gd name="f28" fmla="val 79"/>
                  <a:gd name="f29" fmla="val 196"/>
                  <a:gd name="f30" fmla="val 193"/>
                  <a:gd name="f31" fmla="val 83"/>
                  <a:gd name="f32" fmla="val 190"/>
                  <a:gd name="f33" fmla="val 86"/>
                  <a:gd name="f34" fmla="val 187"/>
                  <a:gd name="f35" fmla="val 93"/>
                  <a:gd name="f36" fmla="val 186"/>
                  <a:gd name="f37" fmla="val 111"/>
                  <a:gd name="f38" fmla="val 191"/>
                  <a:gd name="f39" fmla="val 121"/>
                  <a:gd name="f40" fmla="val 195"/>
                  <a:gd name="f41" fmla="val 128"/>
                  <a:gd name="f42" fmla="val 200"/>
                  <a:gd name="f43" fmla="val 136"/>
                  <a:gd name="f44" fmla="val 207"/>
                  <a:gd name="f45" fmla="val 142"/>
                  <a:gd name="f46" fmla="val 213"/>
                  <a:gd name="f47" fmla="val 150"/>
                  <a:gd name="f48" fmla="val 194"/>
                  <a:gd name="f49" fmla="val 155"/>
                  <a:gd name="f50" fmla="val 176"/>
                  <a:gd name="f51" fmla="val 145"/>
                  <a:gd name="f52" fmla="val 160"/>
                  <a:gd name="f53" fmla="val 138"/>
                  <a:gd name="f54" fmla="val 154"/>
                  <a:gd name="f55" fmla="val 134"/>
                  <a:gd name="f56" fmla="val 140"/>
                  <a:gd name="f57" fmla="val 125"/>
                  <a:gd name="f58" fmla="val 137"/>
                  <a:gd name="f59" fmla="val 114"/>
                  <a:gd name="f60" fmla="val 110"/>
                  <a:gd name="f61" fmla="val 152"/>
                  <a:gd name="f62" fmla="val 90"/>
                  <a:gd name="f63" fmla="val 163"/>
                  <a:gd name="f64" fmla="val 81"/>
                  <a:gd name="f65" fmla="val 173"/>
                  <a:gd name="f66" fmla="val 177"/>
                  <a:gd name="f67" fmla="val 181"/>
                  <a:gd name="f68" fmla="val 222"/>
                  <a:gd name="f69" fmla="val 229"/>
                  <a:gd name="f70" fmla="val 76"/>
                  <a:gd name="f71" fmla="val 234"/>
                  <a:gd name="f72" fmla="val 74"/>
                  <a:gd name="f73" fmla="val 67"/>
                  <a:gd name="f74" fmla="val 57"/>
                  <a:gd name="f75" fmla="val 230"/>
                  <a:gd name="f76" fmla="val 46"/>
                  <a:gd name="f77" fmla="val 226"/>
                  <a:gd name="f78" fmla="val 40"/>
                  <a:gd name="f79" fmla="val 224"/>
                  <a:gd name="f80" fmla="val 35"/>
                  <a:gd name="f81" fmla="val 221"/>
                  <a:gd name="f82" fmla="val 24"/>
                  <a:gd name="f83" fmla="val 18"/>
                  <a:gd name="f84" fmla="val 204"/>
                  <a:gd name="f85" fmla="val 13"/>
                  <a:gd name="f86" fmla="val 9"/>
                  <a:gd name="f87" fmla="val 5"/>
                  <a:gd name="f88" fmla="val 161"/>
                  <a:gd name="f89" fmla="val 1"/>
                  <a:gd name="f90" fmla="val 141"/>
                  <a:gd name="f91" fmla="val 118"/>
                  <a:gd name="f92" fmla="val 70"/>
                  <a:gd name="f93" fmla="val 58"/>
                  <a:gd name="f94" fmla="val 23"/>
                  <a:gd name="f95" fmla="val 48"/>
                  <a:gd name="f96" fmla="val 28"/>
                  <a:gd name="f97" fmla="val 41"/>
                  <a:gd name="f98" fmla="val 37"/>
                  <a:gd name="f99" fmla="val 33"/>
                  <a:gd name="f100" fmla="val 49"/>
                  <a:gd name="f101" fmla="val 27"/>
                  <a:gd name="f102" fmla="val 68"/>
                  <a:gd name="f103" fmla="val 15"/>
                  <a:gd name="f104" fmla="val 11"/>
                  <a:gd name="f105" fmla="val 102"/>
                  <a:gd name="f106" fmla="val 4"/>
                  <a:gd name="f107" fmla="val 131"/>
                  <a:gd name="f108" fmla="val 147"/>
                  <a:gd name="f109" fmla="val 162"/>
                  <a:gd name="f110" fmla="val 14"/>
                  <a:gd name="f111" fmla="val 31"/>
                  <a:gd name="f112" fmla="val 211"/>
                  <a:gd name="f113" fmla="val 45"/>
                  <a:gd name="f114" fmla="val 244"/>
                  <a:gd name="f115" fmla="val 71"/>
                  <a:gd name="f116" fmla="val 264"/>
                  <a:gd name="f117" fmla="val 283"/>
                  <a:gd name="f118" fmla="val 94"/>
                  <a:gd name="f119" fmla="val 292"/>
                  <a:gd name="f120" fmla="val 99"/>
                  <a:gd name="f121" fmla="val 301"/>
                  <a:gd name="f122" fmla="val 310"/>
                </a:gdLst>
                <a:ahLst/>
                <a:cxnLst>
                  <a:cxn ang="3cd4">
                    <a:pos x="hc" y="t"/>
                  </a:cxn>
                  <a:cxn ang="0">
                    <a:pos x="r" y="vc"/>
                  </a:cxn>
                  <a:cxn ang="cd4">
                    <a:pos x="hc" y="b"/>
                  </a:cxn>
                  <a:cxn ang="cd2">
                    <a:pos x="l" y="vc"/>
                  </a:cxn>
                </a:cxnLst>
                <a:rect l="l" t="t" r="r" b="b"/>
                <a:pathLst>
                  <a:path w="318" h="235">
                    <a:moveTo>
                      <a:pt x="f1" y="f3"/>
                    </a:moveTo>
                    <a:lnTo>
                      <a:pt x="f1" y="f3"/>
                    </a:lnTo>
                    <a:lnTo>
                      <a:pt x="f4" y="f5"/>
                    </a:lnTo>
                    <a:lnTo>
                      <a:pt x="f6" y="f7"/>
                    </a:lnTo>
                    <a:lnTo>
                      <a:pt x="f8" y="f7"/>
                    </a:lnTo>
                    <a:lnTo>
                      <a:pt x="f9" y="f5"/>
                    </a:lnTo>
                    <a:lnTo>
                      <a:pt x="f10" y="f11"/>
                    </a:lnTo>
                    <a:lnTo>
                      <a:pt x="f12" y="f13"/>
                    </a:lnTo>
                    <a:lnTo>
                      <a:pt x="f14" y="f15"/>
                    </a:lnTo>
                    <a:lnTo>
                      <a:pt x="f16" y="f17"/>
                    </a:lnTo>
                    <a:lnTo>
                      <a:pt x="f18" y="f19"/>
                    </a:lnTo>
                    <a:lnTo>
                      <a:pt x="f18" y="f19"/>
                    </a:lnTo>
                    <a:lnTo>
                      <a:pt x="f20" y="f21"/>
                    </a:lnTo>
                    <a:lnTo>
                      <a:pt x="f22" y="f23"/>
                    </a:lnTo>
                    <a:lnTo>
                      <a:pt x="f24" y="f25"/>
                    </a:lnTo>
                    <a:lnTo>
                      <a:pt x="f26" y="f25"/>
                    </a:lnTo>
                    <a:lnTo>
                      <a:pt x="f27" y="f28"/>
                    </a:lnTo>
                    <a:lnTo>
                      <a:pt x="f29" y="f23"/>
                    </a:lnTo>
                    <a:lnTo>
                      <a:pt x="f30" y="f31"/>
                    </a:lnTo>
                    <a:lnTo>
                      <a:pt x="f30" y="f31"/>
                    </a:lnTo>
                    <a:lnTo>
                      <a:pt x="f32" y="f33"/>
                    </a:lnTo>
                    <a:lnTo>
                      <a:pt x="f34" y="f35"/>
                    </a:lnTo>
                    <a:lnTo>
                      <a:pt x="f36" y="f15"/>
                    </a:lnTo>
                    <a:lnTo>
                      <a:pt x="f34" y="f37"/>
                    </a:lnTo>
                    <a:lnTo>
                      <a:pt x="f38" y="f39"/>
                    </a:lnTo>
                    <a:lnTo>
                      <a:pt x="f40" y="f41"/>
                    </a:lnTo>
                    <a:lnTo>
                      <a:pt x="f42" y="f43"/>
                    </a:lnTo>
                    <a:lnTo>
                      <a:pt x="f44" y="f45"/>
                    </a:lnTo>
                    <a:lnTo>
                      <a:pt x="f46" y="f47"/>
                    </a:lnTo>
                    <a:lnTo>
                      <a:pt x="f48" y="f49"/>
                    </a:lnTo>
                    <a:lnTo>
                      <a:pt x="f48" y="f49"/>
                    </a:lnTo>
                    <a:lnTo>
                      <a:pt x="f50" y="f51"/>
                    </a:lnTo>
                    <a:lnTo>
                      <a:pt x="f52" y="f53"/>
                    </a:lnTo>
                    <a:lnTo>
                      <a:pt x="f54" y="f43"/>
                    </a:lnTo>
                    <a:lnTo>
                      <a:pt x="f47" y="f55"/>
                    </a:lnTo>
                    <a:lnTo>
                      <a:pt x="f47" y="f55"/>
                    </a:lnTo>
                    <a:lnTo>
                      <a:pt x="f56" y="f55"/>
                    </a:lnTo>
                    <a:lnTo>
                      <a:pt x="f57" y="f58"/>
                    </a:lnTo>
                    <a:lnTo>
                      <a:pt x="f59" y="f56"/>
                    </a:lnTo>
                    <a:lnTo>
                      <a:pt x="f60" y="f45"/>
                    </a:lnTo>
                    <a:lnTo>
                      <a:pt x="f5" y="f51"/>
                    </a:lnTo>
                    <a:lnTo>
                      <a:pt x="f5" y="f51"/>
                    </a:lnTo>
                    <a:lnTo>
                      <a:pt x="f15" y="f61"/>
                    </a:lnTo>
                    <a:lnTo>
                      <a:pt x="f62" y="f63"/>
                    </a:lnTo>
                    <a:lnTo>
                      <a:pt x="f64" y="f65"/>
                    </a:lnTo>
                    <a:lnTo>
                      <a:pt x="f28" y="f66"/>
                    </a:lnTo>
                    <a:lnTo>
                      <a:pt x="f25" y="f67"/>
                    </a:lnTo>
                    <a:lnTo>
                      <a:pt x="f25" y="f67"/>
                    </a:lnTo>
                    <a:lnTo>
                      <a:pt x="f28" y="f26"/>
                    </a:lnTo>
                    <a:lnTo>
                      <a:pt x="f28" y="f68"/>
                    </a:lnTo>
                    <a:lnTo>
                      <a:pt x="f28" y="f69"/>
                    </a:lnTo>
                    <a:lnTo>
                      <a:pt x="f25" y="f20"/>
                    </a:lnTo>
                    <a:lnTo>
                      <a:pt x="f25" y="f20"/>
                    </a:lnTo>
                    <a:lnTo>
                      <a:pt x="f70" y="f71"/>
                    </a:lnTo>
                    <a:lnTo>
                      <a:pt x="f72" y="f2"/>
                    </a:lnTo>
                    <a:lnTo>
                      <a:pt x="f73" y="f71"/>
                    </a:lnTo>
                    <a:lnTo>
                      <a:pt x="f74" y="f75"/>
                    </a:lnTo>
                    <a:lnTo>
                      <a:pt x="f76" y="f77"/>
                    </a:lnTo>
                    <a:lnTo>
                      <a:pt x="f76" y="f77"/>
                    </a:lnTo>
                    <a:lnTo>
                      <a:pt x="f78" y="f79"/>
                    </a:lnTo>
                    <a:lnTo>
                      <a:pt x="f80" y="f81"/>
                    </a:lnTo>
                    <a:lnTo>
                      <a:pt x="f82" y="f46"/>
                    </a:lnTo>
                    <a:lnTo>
                      <a:pt x="f83" y="f84"/>
                    </a:lnTo>
                    <a:lnTo>
                      <a:pt x="f85" y="f40"/>
                    </a:lnTo>
                    <a:lnTo>
                      <a:pt x="f85" y="f40"/>
                    </a:lnTo>
                    <a:lnTo>
                      <a:pt x="f86" y="f67"/>
                    </a:lnTo>
                    <a:lnTo>
                      <a:pt x="f87" y="f88"/>
                    </a:lnTo>
                    <a:lnTo>
                      <a:pt x="f89" y="f90"/>
                    </a:lnTo>
                    <a:lnTo>
                      <a:pt x="f0" y="f57"/>
                    </a:lnTo>
                    <a:lnTo>
                      <a:pt x="f0" y="f57"/>
                    </a:lnTo>
                    <a:lnTo>
                      <a:pt x="f0" y="f91"/>
                    </a:lnTo>
                    <a:lnTo>
                      <a:pt x="f89" y="f5"/>
                    </a:lnTo>
                    <a:lnTo>
                      <a:pt x="f86" y="f31"/>
                    </a:lnTo>
                    <a:lnTo>
                      <a:pt x="f85" y="f92"/>
                    </a:lnTo>
                    <a:lnTo>
                      <a:pt x="f83" y="f93"/>
                    </a:lnTo>
                    <a:lnTo>
                      <a:pt x="f94" y="f95"/>
                    </a:lnTo>
                    <a:lnTo>
                      <a:pt x="f96" y="f97"/>
                    </a:lnTo>
                    <a:lnTo>
                      <a:pt x="f96" y="f97"/>
                    </a:lnTo>
                    <a:lnTo>
                      <a:pt x="f98" y="f99"/>
                    </a:lnTo>
                    <a:lnTo>
                      <a:pt x="f100" y="f101"/>
                    </a:lnTo>
                    <a:lnTo>
                      <a:pt x="f102" y="f103"/>
                    </a:lnTo>
                    <a:lnTo>
                      <a:pt x="f102" y="f103"/>
                    </a:lnTo>
                    <a:lnTo>
                      <a:pt x="f72" y="f104"/>
                    </a:lnTo>
                    <a:lnTo>
                      <a:pt x="f64" y="f86"/>
                    </a:lnTo>
                    <a:lnTo>
                      <a:pt x="f105" y="f106"/>
                    </a:lnTo>
                    <a:lnTo>
                      <a:pt x="f39" y="f0"/>
                    </a:lnTo>
                    <a:lnTo>
                      <a:pt x="f107" y="f0"/>
                    </a:lnTo>
                    <a:lnTo>
                      <a:pt x="f43" y="f0"/>
                    </a:lnTo>
                    <a:lnTo>
                      <a:pt x="f43" y="f0"/>
                    </a:lnTo>
                    <a:lnTo>
                      <a:pt x="f108" y="f87"/>
                    </a:lnTo>
                    <a:lnTo>
                      <a:pt x="f109" y="f110"/>
                    </a:lnTo>
                    <a:lnTo>
                      <a:pt x="f32" y="f111"/>
                    </a:lnTo>
                    <a:lnTo>
                      <a:pt x="f32" y="f111"/>
                    </a:lnTo>
                    <a:lnTo>
                      <a:pt x="f112" y="f113"/>
                    </a:lnTo>
                    <a:lnTo>
                      <a:pt x="f114" y="f115"/>
                    </a:lnTo>
                    <a:lnTo>
                      <a:pt x="f116" y="f21"/>
                    </a:lnTo>
                    <a:lnTo>
                      <a:pt x="f117" y="f118"/>
                    </a:lnTo>
                    <a:lnTo>
                      <a:pt x="f119" y="f120"/>
                    </a:lnTo>
                    <a:lnTo>
                      <a:pt x="f121" y="f105"/>
                    </a:lnTo>
                    <a:lnTo>
                      <a:pt x="f122" y="f11"/>
                    </a:lnTo>
                    <a:lnTo>
                      <a:pt x="f1" y="f3"/>
                    </a:lnTo>
                    <a:lnTo>
                      <a:pt x="f1" y="f3"/>
                    </a:lnTo>
                    <a:close/>
                  </a:path>
                </a:pathLst>
              </a:custGeom>
              <a:solidFill>
                <a:srgbClr val="56361F"/>
              </a:solidFill>
              <a:ln>
                <a:noFill/>
                <a:prstDash val="solid"/>
              </a:ln>
            </p:spPr>
            <p:txBody>
              <a:bodyPr vert="horz" wrap="square" lIns="91440" tIns="45720" rIns="91440" bIns="45720" anchor="t" compatLnSpc="0">
                <a:noAutofit/>
              </a:bodyPr>
              <a:lstStyle/>
              <a:p>
                <a:endParaRPr lang="en-US"/>
              </a:p>
            </p:txBody>
          </p:sp>
          <p:sp>
            <p:nvSpPr>
              <p:cNvPr id="11" name="Freeform 14">
                <a:extLst>
                  <a:ext uri="{FF2B5EF4-FFF2-40B4-BE49-F238E27FC236}">
                    <a16:creationId xmlns:a16="http://schemas.microsoft.com/office/drawing/2014/main" id="{B28BCEC7-39D6-62AD-0C95-25B6497ABC0C}"/>
                  </a:ext>
                </a:extLst>
              </p:cNvPr>
              <p:cNvSpPr/>
              <p:nvPr/>
            </p:nvSpPr>
            <p:spPr>
              <a:xfrm>
                <a:off x="163080" y="381600"/>
                <a:ext cx="310320" cy="349920"/>
              </a:xfrm>
              <a:custGeom>
                <a:avLst/>
                <a:gdLst>
                  <a:gd name="f0" fmla="val 0"/>
                  <a:gd name="f1" fmla="val 158"/>
                  <a:gd name="f2" fmla="val 178"/>
                  <a:gd name="f3" fmla="val 84"/>
                  <a:gd name="f4" fmla="val 168"/>
                  <a:gd name="f5" fmla="val 79"/>
                  <a:gd name="f6" fmla="val 143"/>
                  <a:gd name="f7" fmla="val 75"/>
                  <a:gd name="f8" fmla="val 127"/>
                  <a:gd name="f9" fmla="val 73"/>
                  <a:gd name="f10" fmla="val 120"/>
                  <a:gd name="f11" fmla="val 71"/>
                  <a:gd name="f12" fmla="val 116"/>
                  <a:gd name="f13" fmla="val 39"/>
                  <a:gd name="f14" fmla="val 88"/>
                  <a:gd name="f15" fmla="val 18"/>
                  <a:gd name="f16" fmla="val 68"/>
                  <a:gd name="f17" fmla="val 4"/>
                  <a:gd name="f18" fmla="val 58"/>
                  <a:gd name="f19" fmla="val 2"/>
                  <a:gd name="f20" fmla="val 57"/>
                  <a:gd name="f21" fmla="val 1"/>
                  <a:gd name="f22" fmla="val 54"/>
                  <a:gd name="f23" fmla="val 46"/>
                  <a:gd name="f24" fmla="val 37"/>
                  <a:gd name="f25" fmla="val 27"/>
                  <a:gd name="f26" fmla="val 9"/>
                  <a:gd name="f27" fmla="val 6"/>
                  <a:gd name="f28" fmla="val 11"/>
                  <a:gd name="f29" fmla="val 14"/>
                  <a:gd name="f30" fmla="val 17"/>
                  <a:gd name="f31" fmla="val 5"/>
                  <a:gd name="f32" fmla="val 8"/>
                  <a:gd name="f33" fmla="val 10"/>
                  <a:gd name="f34" fmla="val 19"/>
                  <a:gd name="f35" fmla="val 13"/>
                  <a:gd name="f36" fmla="val 26"/>
                  <a:gd name="f37" fmla="val 33"/>
                  <a:gd name="f38" fmla="val 44"/>
                  <a:gd name="f39" fmla="val 63"/>
                  <a:gd name="f40" fmla="val 52"/>
                  <a:gd name="f41" fmla="val 81"/>
                  <a:gd name="f42" fmla="val 104"/>
                  <a:gd name="f43" fmla="val 62"/>
                  <a:gd name="f44" fmla="val 117"/>
                  <a:gd name="f45" fmla="val 66"/>
                  <a:gd name="f46" fmla="val 129"/>
                  <a:gd name="f47" fmla="val 72"/>
                  <a:gd name="f48" fmla="val 138"/>
                  <a:gd name="f49" fmla="val 77"/>
                  <a:gd name="f50" fmla="val 141"/>
                  <a:gd name="f51" fmla="val 147"/>
                  <a:gd name="f52" fmla="val 93"/>
                  <a:gd name="f53" fmla="val 150"/>
                  <a:gd name="f54" fmla="val 106"/>
                  <a:gd name="f55" fmla="val 154"/>
                  <a:gd name="f56" fmla="val 177"/>
                </a:gdLst>
                <a:ahLst/>
                <a:cxnLst>
                  <a:cxn ang="3cd4">
                    <a:pos x="hc" y="t"/>
                  </a:cxn>
                  <a:cxn ang="0">
                    <a:pos x="r" y="vc"/>
                  </a:cxn>
                  <a:cxn ang="cd4">
                    <a:pos x="hc" y="b"/>
                  </a:cxn>
                  <a:cxn ang="cd2">
                    <a:pos x="l" y="vc"/>
                  </a:cxn>
                </a:cxnLst>
                <a:rect l="l" t="t" r="r" b="b"/>
                <a:pathLst>
                  <a:path w="158" h="178">
                    <a:moveTo>
                      <a:pt x="f3" y="f4"/>
                    </a:moveTo>
                    <a:lnTo>
                      <a:pt x="f3" y="f4"/>
                    </a:lnTo>
                    <a:lnTo>
                      <a:pt x="f5" y="f6"/>
                    </a:lnTo>
                    <a:lnTo>
                      <a:pt x="f7" y="f8"/>
                    </a:lnTo>
                    <a:lnTo>
                      <a:pt x="f9" y="f10"/>
                    </a:lnTo>
                    <a:lnTo>
                      <a:pt x="f11" y="f12"/>
                    </a:lnTo>
                    <a:lnTo>
                      <a:pt x="f11" y="f12"/>
                    </a:lnTo>
                    <a:lnTo>
                      <a:pt x="f13" y="f14"/>
                    </a:lnTo>
                    <a:lnTo>
                      <a:pt x="f15" y="f16"/>
                    </a:lnTo>
                    <a:lnTo>
                      <a:pt x="f17" y="f18"/>
                    </a:lnTo>
                    <a:lnTo>
                      <a:pt x="f17" y="f18"/>
                    </a:lnTo>
                    <a:lnTo>
                      <a:pt x="f19" y="f20"/>
                    </a:lnTo>
                    <a:lnTo>
                      <a:pt x="f21" y="f22"/>
                    </a:lnTo>
                    <a:lnTo>
                      <a:pt x="f0" y="f23"/>
                    </a:lnTo>
                    <a:lnTo>
                      <a:pt x="f0" y="f24"/>
                    </a:lnTo>
                    <a:lnTo>
                      <a:pt x="f21" y="f25"/>
                    </a:lnTo>
                    <a:lnTo>
                      <a:pt x="f19" y="f26"/>
                    </a:lnTo>
                    <a:lnTo>
                      <a:pt x="f17" y="f21"/>
                    </a:lnTo>
                    <a:lnTo>
                      <a:pt x="f17" y="f21"/>
                    </a:lnTo>
                    <a:lnTo>
                      <a:pt x="f27" y="f0"/>
                    </a:lnTo>
                    <a:lnTo>
                      <a:pt x="f28" y="f0"/>
                    </a:lnTo>
                    <a:lnTo>
                      <a:pt x="f29" y="f21"/>
                    </a:lnTo>
                    <a:lnTo>
                      <a:pt x="f30" y="f19"/>
                    </a:lnTo>
                    <a:lnTo>
                      <a:pt x="f15" y="f31"/>
                    </a:lnTo>
                    <a:lnTo>
                      <a:pt x="f15" y="f32"/>
                    </a:lnTo>
                    <a:lnTo>
                      <a:pt x="f15" y="f32"/>
                    </a:lnTo>
                    <a:lnTo>
                      <a:pt x="f15" y="f33"/>
                    </a:lnTo>
                    <a:lnTo>
                      <a:pt x="f34" y="f35"/>
                    </a:lnTo>
                    <a:lnTo>
                      <a:pt x="f36" y="f34"/>
                    </a:lnTo>
                    <a:lnTo>
                      <a:pt x="f37" y="f36"/>
                    </a:lnTo>
                    <a:lnTo>
                      <a:pt x="f38" y="f37"/>
                    </a:lnTo>
                    <a:lnTo>
                      <a:pt x="f39" y="f23"/>
                    </a:lnTo>
                    <a:lnTo>
                      <a:pt x="f11" y="f40"/>
                    </a:lnTo>
                    <a:lnTo>
                      <a:pt x="f11" y="f40"/>
                    </a:lnTo>
                    <a:lnTo>
                      <a:pt x="f41" y="f22"/>
                    </a:lnTo>
                    <a:lnTo>
                      <a:pt x="f42" y="f43"/>
                    </a:lnTo>
                    <a:lnTo>
                      <a:pt x="f44" y="f45"/>
                    </a:lnTo>
                    <a:lnTo>
                      <a:pt x="f46" y="f47"/>
                    </a:lnTo>
                    <a:lnTo>
                      <a:pt x="f48" y="f49"/>
                    </a:lnTo>
                    <a:lnTo>
                      <a:pt x="f50" y="f41"/>
                    </a:lnTo>
                    <a:lnTo>
                      <a:pt x="f6" y="f3"/>
                    </a:lnTo>
                    <a:lnTo>
                      <a:pt x="f6" y="f3"/>
                    </a:lnTo>
                    <a:lnTo>
                      <a:pt x="f51" y="f52"/>
                    </a:lnTo>
                    <a:lnTo>
                      <a:pt x="f53" y="f54"/>
                    </a:lnTo>
                    <a:lnTo>
                      <a:pt x="f55" y="f48"/>
                    </a:lnTo>
                    <a:lnTo>
                      <a:pt x="f1" y="f2"/>
                    </a:lnTo>
                    <a:lnTo>
                      <a:pt x="f5" y="f56"/>
                    </a:lnTo>
                    <a:lnTo>
                      <a:pt x="f3" y="f4"/>
                    </a:lnTo>
                    <a:close/>
                  </a:path>
                </a:pathLst>
              </a:custGeom>
              <a:solidFill>
                <a:srgbClr val="FFC092"/>
              </a:solidFill>
              <a:ln>
                <a:noFill/>
                <a:prstDash val="solid"/>
              </a:ln>
            </p:spPr>
            <p:txBody>
              <a:bodyPr vert="horz" wrap="square" lIns="91440" tIns="45720" rIns="91440" bIns="45720" anchor="t" compatLnSpc="0">
                <a:noAutofit/>
              </a:bodyPr>
              <a:lstStyle/>
              <a:p>
                <a:endParaRPr lang="en-US"/>
              </a:p>
            </p:txBody>
          </p:sp>
          <p:sp>
            <p:nvSpPr>
              <p:cNvPr id="12" name="Freeform 25">
                <a:extLst>
                  <a:ext uri="{FF2B5EF4-FFF2-40B4-BE49-F238E27FC236}">
                    <a16:creationId xmlns:a16="http://schemas.microsoft.com/office/drawing/2014/main" id="{F6E12616-AE19-4D9C-8E5A-B7AD322F8F9F}"/>
                  </a:ext>
                </a:extLst>
              </p:cNvPr>
              <p:cNvSpPr/>
              <p:nvPr/>
            </p:nvSpPr>
            <p:spPr>
              <a:xfrm>
                <a:off x="163080" y="381600"/>
                <a:ext cx="310320" cy="349920"/>
              </a:xfrm>
              <a:custGeom>
                <a:avLst/>
                <a:gdLst>
                  <a:gd name="f0" fmla="val 0"/>
                  <a:gd name="f1" fmla="val 158"/>
                  <a:gd name="f2" fmla="val 178"/>
                  <a:gd name="f3" fmla="val 84"/>
                  <a:gd name="f4" fmla="val 168"/>
                  <a:gd name="f5" fmla="val 79"/>
                  <a:gd name="f6" fmla="val 143"/>
                  <a:gd name="f7" fmla="val 75"/>
                  <a:gd name="f8" fmla="val 127"/>
                  <a:gd name="f9" fmla="val 73"/>
                  <a:gd name="f10" fmla="val 120"/>
                  <a:gd name="f11" fmla="val 71"/>
                  <a:gd name="f12" fmla="val 116"/>
                  <a:gd name="f13" fmla="val 39"/>
                  <a:gd name="f14" fmla="val 88"/>
                  <a:gd name="f15" fmla="val 18"/>
                  <a:gd name="f16" fmla="val 68"/>
                  <a:gd name="f17" fmla="val 4"/>
                  <a:gd name="f18" fmla="val 58"/>
                  <a:gd name="f19" fmla="val 2"/>
                  <a:gd name="f20" fmla="val 57"/>
                  <a:gd name="f21" fmla="val 1"/>
                  <a:gd name="f22" fmla="val 54"/>
                  <a:gd name="f23" fmla="val 46"/>
                  <a:gd name="f24" fmla="val 37"/>
                  <a:gd name="f25" fmla="val 27"/>
                  <a:gd name="f26" fmla="val 9"/>
                  <a:gd name="f27" fmla="val 6"/>
                  <a:gd name="f28" fmla="val 11"/>
                  <a:gd name="f29" fmla="val 14"/>
                  <a:gd name="f30" fmla="val 17"/>
                  <a:gd name="f31" fmla="val 5"/>
                  <a:gd name="f32" fmla="val 8"/>
                  <a:gd name="f33" fmla="val 10"/>
                  <a:gd name="f34" fmla="val 19"/>
                  <a:gd name="f35" fmla="val 13"/>
                  <a:gd name="f36" fmla="val 26"/>
                  <a:gd name="f37" fmla="val 33"/>
                  <a:gd name="f38" fmla="val 44"/>
                  <a:gd name="f39" fmla="val 63"/>
                  <a:gd name="f40" fmla="val 52"/>
                  <a:gd name="f41" fmla="val 81"/>
                  <a:gd name="f42" fmla="val 104"/>
                  <a:gd name="f43" fmla="val 62"/>
                  <a:gd name="f44" fmla="val 117"/>
                  <a:gd name="f45" fmla="val 66"/>
                  <a:gd name="f46" fmla="val 129"/>
                  <a:gd name="f47" fmla="val 72"/>
                  <a:gd name="f48" fmla="val 138"/>
                  <a:gd name="f49" fmla="val 77"/>
                  <a:gd name="f50" fmla="val 141"/>
                  <a:gd name="f51" fmla="val 147"/>
                  <a:gd name="f52" fmla="val 93"/>
                  <a:gd name="f53" fmla="val 150"/>
                  <a:gd name="f54" fmla="val 106"/>
                  <a:gd name="f55" fmla="val 154"/>
                  <a:gd name="f56" fmla="val 177"/>
                </a:gdLst>
                <a:ahLst/>
                <a:cxnLst>
                  <a:cxn ang="3cd4">
                    <a:pos x="hc" y="t"/>
                  </a:cxn>
                  <a:cxn ang="0">
                    <a:pos x="r" y="vc"/>
                  </a:cxn>
                  <a:cxn ang="cd4">
                    <a:pos x="hc" y="b"/>
                  </a:cxn>
                  <a:cxn ang="cd2">
                    <a:pos x="l" y="vc"/>
                  </a:cxn>
                </a:cxnLst>
                <a:rect l="l" t="t" r="r" b="b"/>
                <a:pathLst>
                  <a:path w="158" h="178">
                    <a:moveTo>
                      <a:pt x="f3" y="f4"/>
                    </a:moveTo>
                    <a:lnTo>
                      <a:pt x="f3" y="f4"/>
                    </a:lnTo>
                    <a:lnTo>
                      <a:pt x="f5" y="f6"/>
                    </a:lnTo>
                    <a:lnTo>
                      <a:pt x="f7" y="f8"/>
                    </a:lnTo>
                    <a:lnTo>
                      <a:pt x="f9" y="f10"/>
                    </a:lnTo>
                    <a:lnTo>
                      <a:pt x="f11" y="f12"/>
                    </a:lnTo>
                    <a:lnTo>
                      <a:pt x="f11" y="f12"/>
                    </a:lnTo>
                    <a:lnTo>
                      <a:pt x="f13" y="f14"/>
                    </a:lnTo>
                    <a:lnTo>
                      <a:pt x="f15" y="f16"/>
                    </a:lnTo>
                    <a:lnTo>
                      <a:pt x="f17" y="f18"/>
                    </a:lnTo>
                    <a:lnTo>
                      <a:pt x="f17" y="f18"/>
                    </a:lnTo>
                    <a:lnTo>
                      <a:pt x="f19" y="f20"/>
                    </a:lnTo>
                    <a:lnTo>
                      <a:pt x="f21" y="f22"/>
                    </a:lnTo>
                    <a:lnTo>
                      <a:pt x="f0" y="f23"/>
                    </a:lnTo>
                    <a:lnTo>
                      <a:pt x="f0" y="f24"/>
                    </a:lnTo>
                    <a:lnTo>
                      <a:pt x="f21" y="f25"/>
                    </a:lnTo>
                    <a:lnTo>
                      <a:pt x="f19" y="f26"/>
                    </a:lnTo>
                    <a:lnTo>
                      <a:pt x="f17" y="f21"/>
                    </a:lnTo>
                    <a:lnTo>
                      <a:pt x="f17" y="f21"/>
                    </a:lnTo>
                    <a:lnTo>
                      <a:pt x="f27" y="f0"/>
                    </a:lnTo>
                    <a:lnTo>
                      <a:pt x="f28" y="f0"/>
                    </a:lnTo>
                    <a:lnTo>
                      <a:pt x="f29" y="f21"/>
                    </a:lnTo>
                    <a:lnTo>
                      <a:pt x="f30" y="f19"/>
                    </a:lnTo>
                    <a:lnTo>
                      <a:pt x="f15" y="f31"/>
                    </a:lnTo>
                    <a:lnTo>
                      <a:pt x="f15" y="f32"/>
                    </a:lnTo>
                    <a:lnTo>
                      <a:pt x="f15" y="f32"/>
                    </a:lnTo>
                    <a:lnTo>
                      <a:pt x="f15" y="f33"/>
                    </a:lnTo>
                    <a:lnTo>
                      <a:pt x="f34" y="f35"/>
                    </a:lnTo>
                    <a:lnTo>
                      <a:pt x="f36" y="f34"/>
                    </a:lnTo>
                    <a:lnTo>
                      <a:pt x="f37" y="f36"/>
                    </a:lnTo>
                    <a:lnTo>
                      <a:pt x="f38" y="f37"/>
                    </a:lnTo>
                    <a:lnTo>
                      <a:pt x="f39" y="f23"/>
                    </a:lnTo>
                    <a:lnTo>
                      <a:pt x="f11" y="f40"/>
                    </a:lnTo>
                    <a:lnTo>
                      <a:pt x="f11" y="f40"/>
                    </a:lnTo>
                    <a:lnTo>
                      <a:pt x="f41" y="f22"/>
                    </a:lnTo>
                    <a:lnTo>
                      <a:pt x="f42" y="f43"/>
                    </a:lnTo>
                    <a:lnTo>
                      <a:pt x="f44" y="f45"/>
                    </a:lnTo>
                    <a:lnTo>
                      <a:pt x="f46" y="f47"/>
                    </a:lnTo>
                    <a:lnTo>
                      <a:pt x="f48" y="f49"/>
                    </a:lnTo>
                    <a:lnTo>
                      <a:pt x="f50" y="f41"/>
                    </a:lnTo>
                    <a:lnTo>
                      <a:pt x="f6" y="f3"/>
                    </a:lnTo>
                    <a:lnTo>
                      <a:pt x="f6" y="f3"/>
                    </a:lnTo>
                    <a:lnTo>
                      <a:pt x="f51" y="f52"/>
                    </a:lnTo>
                    <a:lnTo>
                      <a:pt x="f53" y="f54"/>
                    </a:lnTo>
                    <a:lnTo>
                      <a:pt x="f55" y="f48"/>
                    </a:lnTo>
                    <a:lnTo>
                      <a:pt x="f1" y="f2"/>
                    </a:lnTo>
                    <a:lnTo>
                      <a:pt x="f5" y="f56"/>
                    </a:lnTo>
                  </a:path>
                </a:pathLst>
              </a:custGeom>
              <a:noFill/>
              <a:ln>
                <a:noFill/>
                <a:prstDash val="solid"/>
              </a:ln>
            </p:spPr>
            <p:txBody>
              <a:bodyPr vert="horz" wrap="square" lIns="91440" tIns="45720" rIns="91440" bIns="45720" anchor="t" compatLnSpc="0">
                <a:noAutofit/>
              </a:bodyPr>
              <a:lstStyle/>
              <a:p>
                <a:endParaRPr lang="en-US"/>
              </a:p>
            </p:txBody>
          </p:sp>
          <p:sp>
            <p:nvSpPr>
              <p:cNvPr id="13" name="Freeform 32">
                <a:extLst>
                  <a:ext uri="{FF2B5EF4-FFF2-40B4-BE49-F238E27FC236}">
                    <a16:creationId xmlns:a16="http://schemas.microsoft.com/office/drawing/2014/main" id="{7AE6354F-01CA-7029-CD58-A5716238D841}"/>
                  </a:ext>
                </a:extLst>
              </p:cNvPr>
              <p:cNvSpPr/>
              <p:nvPr/>
            </p:nvSpPr>
            <p:spPr>
              <a:xfrm>
                <a:off x="302759" y="686521"/>
                <a:ext cx="190440" cy="214200"/>
              </a:xfrm>
              <a:custGeom>
                <a:avLst/>
                <a:gdLst>
                  <a:gd name="f0" fmla="val 0"/>
                  <a:gd name="f1" fmla="val 97"/>
                  <a:gd name="f2" fmla="val 109"/>
                  <a:gd name="f3" fmla="val 83"/>
                  <a:gd name="f4" fmla="val 45"/>
                  <a:gd name="f5" fmla="val 3"/>
                  <a:gd name="f6" fmla="val 1"/>
                  <a:gd name="f7" fmla="val 2"/>
                  <a:gd name="f8" fmla="val 12"/>
                  <a:gd name="f9" fmla="val 22"/>
                  <a:gd name="f10" fmla="val 5"/>
                  <a:gd name="f11" fmla="val 33"/>
                  <a:gd name="f12" fmla="val 6"/>
                  <a:gd name="f13" fmla="val 65"/>
                  <a:gd name="f14" fmla="val 9"/>
                  <a:gd name="f15" fmla="val 81"/>
                  <a:gd name="f16" fmla="val 88"/>
                  <a:gd name="f17" fmla="val 8"/>
                  <a:gd name="f18" fmla="val 90"/>
                  <a:gd name="f19" fmla="val 92"/>
                  <a:gd name="f20" fmla="val 93"/>
                  <a:gd name="f21" fmla="val 94"/>
                  <a:gd name="f22" fmla="val 16"/>
                  <a:gd name="f23" fmla="val 96"/>
                  <a:gd name="f24" fmla="val 39"/>
                  <a:gd name="f25" fmla="val 72"/>
                  <a:gd name="f26" fmla="val 74"/>
                  <a:gd name="f27" fmla="val 57"/>
                  <a:gd name="f28" fmla="val 103"/>
                  <a:gd name="f29" fmla="val 49"/>
                  <a:gd name="f30" fmla="val 107"/>
                  <a:gd name="f31" fmla="val 44"/>
                  <a:gd name="f32" fmla="val 32"/>
                  <a:gd name="f33" fmla="val 105"/>
                  <a:gd name="f34" fmla="val 18"/>
                </a:gdLst>
                <a:ahLst/>
                <a:cxnLst>
                  <a:cxn ang="3cd4">
                    <a:pos x="hc" y="t"/>
                  </a:cxn>
                  <a:cxn ang="0">
                    <a:pos x="r" y="vc"/>
                  </a:cxn>
                  <a:cxn ang="cd4">
                    <a:pos x="hc" y="b"/>
                  </a:cxn>
                  <a:cxn ang="cd2">
                    <a:pos x="l" y="vc"/>
                  </a:cxn>
                </a:cxnLst>
                <a:rect l="l" t="t" r="r" b="b"/>
                <a:pathLst>
                  <a:path w="97" h="109">
                    <a:moveTo>
                      <a:pt x="f0" y="f3"/>
                    </a:moveTo>
                    <a:lnTo>
                      <a:pt x="f0" y="f3"/>
                    </a:lnTo>
                    <a:lnTo>
                      <a:pt x="f0" y="f4"/>
                    </a:lnTo>
                    <a:lnTo>
                      <a:pt x="f0" y="f5"/>
                    </a:lnTo>
                    <a:lnTo>
                      <a:pt x="f0" y="f5"/>
                    </a:lnTo>
                    <a:lnTo>
                      <a:pt x="f6" y="f6"/>
                    </a:lnTo>
                    <a:lnTo>
                      <a:pt x="f7" y="f0"/>
                    </a:lnTo>
                    <a:lnTo>
                      <a:pt x="f8" y="f5"/>
                    </a:lnTo>
                    <a:lnTo>
                      <a:pt x="f9" y="f10"/>
                    </a:lnTo>
                    <a:lnTo>
                      <a:pt x="f11" y="f12"/>
                    </a:lnTo>
                    <a:lnTo>
                      <a:pt x="f11" y="f12"/>
                    </a:lnTo>
                    <a:lnTo>
                      <a:pt x="f13" y="f14"/>
                    </a:lnTo>
                    <a:lnTo>
                      <a:pt x="f15" y="f14"/>
                    </a:lnTo>
                    <a:lnTo>
                      <a:pt x="f16" y="f17"/>
                    </a:lnTo>
                    <a:lnTo>
                      <a:pt x="f18" y="f17"/>
                    </a:lnTo>
                    <a:lnTo>
                      <a:pt x="f18" y="f17"/>
                    </a:lnTo>
                    <a:lnTo>
                      <a:pt x="f19" y="f17"/>
                    </a:lnTo>
                    <a:lnTo>
                      <a:pt x="f20" y="f14"/>
                    </a:lnTo>
                    <a:lnTo>
                      <a:pt x="f21" y="f22"/>
                    </a:lnTo>
                    <a:lnTo>
                      <a:pt x="f23" y="f24"/>
                    </a:lnTo>
                    <a:lnTo>
                      <a:pt x="f1" y="f25"/>
                    </a:lnTo>
                    <a:lnTo>
                      <a:pt x="f1" y="f25"/>
                    </a:lnTo>
                    <a:lnTo>
                      <a:pt x="f26" y="f19"/>
                    </a:lnTo>
                    <a:lnTo>
                      <a:pt x="f27" y="f28"/>
                    </a:lnTo>
                    <a:lnTo>
                      <a:pt x="f29" y="f30"/>
                    </a:lnTo>
                    <a:lnTo>
                      <a:pt x="f31" y="f2"/>
                    </a:lnTo>
                    <a:lnTo>
                      <a:pt x="f31" y="f2"/>
                    </a:lnTo>
                    <a:lnTo>
                      <a:pt x="f24" y="f30"/>
                    </a:lnTo>
                    <a:lnTo>
                      <a:pt x="f32" y="f33"/>
                    </a:lnTo>
                    <a:lnTo>
                      <a:pt x="f34" y="f23"/>
                    </a:lnTo>
                    <a:lnTo>
                      <a:pt x="f0" y="f3"/>
                    </a:lnTo>
                    <a:lnTo>
                      <a:pt x="f0" y="f3"/>
                    </a:lnTo>
                    <a:close/>
                  </a:path>
                </a:pathLst>
              </a:custGeom>
              <a:solidFill>
                <a:srgbClr val="8DC220"/>
              </a:solidFill>
              <a:ln>
                <a:noFill/>
                <a:prstDash val="solid"/>
              </a:ln>
            </p:spPr>
            <p:txBody>
              <a:bodyPr vert="horz" wrap="square" lIns="91440" tIns="45720" rIns="91440" bIns="45720" anchor="t" compatLnSpc="0">
                <a:noAutofit/>
              </a:bodyPr>
              <a:lstStyle/>
              <a:p>
                <a:endParaRPr lang="en-US"/>
              </a:p>
            </p:txBody>
          </p:sp>
          <p:sp>
            <p:nvSpPr>
              <p:cNvPr id="14" name="Freeform 33">
                <a:extLst>
                  <a:ext uri="{FF2B5EF4-FFF2-40B4-BE49-F238E27FC236}">
                    <a16:creationId xmlns:a16="http://schemas.microsoft.com/office/drawing/2014/main" id="{862894DD-91C0-F813-9E10-45E6AC016F49}"/>
                  </a:ext>
                </a:extLst>
              </p:cNvPr>
              <p:cNvSpPr/>
              <p:nvPr/>
            </p:nvSpPr>
            <p:spPr>
              <a:xfrm>
                <a:off x="0" y="180720"/>
                <a:ext cx="1764360" cy="3690000"/>
              </a:xfrm>
              <a:custGeom>
                <a:avLst/>
                <a:gdLst>
                  <a:gd name="f0" fmla="val 0"/>
                  <a:gd name="f1" fmla="val 897"/>
                  <a:gd name="f2" fmla="val 1876"/>
                  <a:gd name="f3" fmla="val 892"/>
                  <a:gd name="f4" fmla="val 1144"/>
                  <a:gd name="f5" fmla="val 891"/>
                  <a:gd name="f6" fmla="val 1132"/>
                  <a:gd name="f7" fmla="val 890"/>
                  <a:gd name="f8" fmla="val 1125"/>
                  <a:gd name="f9" fmla="val 887"/>
                  <a:gd name="f10" fmla="val 1117"/>
                  <a:gd name="f11" fmla="val 883"/>
                  <a:gd name="f12" fmla="val 1110"/>
                  <a:gd name="f13" fmla="val 878"/>
                  <a:gd name="f14" fmla="val 1104"/>
                  <a:gd name="f15" fmla="val 872"/>
                  <a:gd name="f16" fmla="val 1100"/>
                  <a:gd name="f17" fmla="val 864"/>
                  <a:gd name="f18" fmla="val 1098"/>
                  <a:gd name="f19" fmla="val 715"/>
                  <a:gd name="f20" fmla="val 1087"/>
                  <a:gd name="f21" fmla="val 1082"/>
                  <a:gd name="f22" fmla="val 714"/>
                  <a:gd name="f23" fmla="val 1069"/>
                  <a:gd name="f24" fmla="val 712"/>
                  <a:gd name="f25" fmla="val 1060"/>
                  <a:gd name="f26" fmla="val 710"/>
                  <a:gd name="f27" fmla="val 1051"/>
                  <a:gd name="f28" fmla="val 706"/>
                  <a:gd name="f29" fmla="val 1042"/>
                  <a:gd name="f30" fmla="val 702"/>
                  <a:gd name="f31" fmla="val 1033"/>
                  <a:gd name="f32" fmla="val 698"/>
                  <a:gd name="f33" fmla="val 1029"/>
                  <a:gd name="f34" fmla="val 693"/>
                  <a:gd name="f35" fmla="val 1026"/>
                  <a:gd name="f36" fmla="val 687"/>
                  <a:gd name="f37" fmla="val 1024"/>
                  <a:gd name="f38" fmla="val 679"/>
                  <a:gd name="f39" fmla="val 1021"/>
                  <a:gd name="f40" fmla="val 659"/>
                  <a:gd name="f41" fmla="val 1019"/>
                  <a:gd name="f42" fmla="val 640"/>
                  <a:gd name="f43" fmla="val 619"/>
                  <a:gd name="f44" fmla="val 1020"/>
                  <a:gd name="f45" fmla="val 600"/>
                  <a:gd name="f46" fmla="val 584"/>
                  <a:gd name="f47" fmla="val 1028"/>
                  <a:gd name="f48" fmla="val 579"/>
                  <a:gd name="f49" fmla="val 1030"/>
                  <a:gd name="f50" fmla="val 575"/>
                  <a:gd name="f51" fmla="val 569"/>
                  <a:gd name="f52" fmla="val 1039"/>
                  <a:gd name="f53" fmla="val 564"/>
                  <a:gd name="f54" fmla="val 1047"/>
                  <a:gd name="f55" fmla="val 560"/>
                  <a:gd name="f56" fmla="val 1056"/>
                  <a:gd name="f57" fmla="val 557"/>
                  <a:gd name="f58" fmla="val 1066"/>
                  <a:gd name="f59" fmla="val 553"/>
                  <a:gd name="f60" fmla="val 1088"/>
                  <a:gd name="f61" fmla="val 531"/>
                  <a:gd name="f62" fmla="val 1090"/>
                  <a:gd name="f63" fmla="val 506"/>
                  <a:gd name="f64" fmla="val 1094"/>
                  <a:gd name="f65" fmla="val 476"/>
                  <a:gd name="f66" fmla="val 481"/>
                  <a:gd name="f67" fmla="val 1059"/>
                  <a:gd name="f68" fmla="val 486"/>
                  <a:gd name="f69" fmla="val 1032"/>
                  <a:gd name="f70" fmla="val 487"/>
                  <a:gd name="f71" fmla="val 490"/>
                  <a:gd name="f72" fmla="val 1016"/>
                  <a:gd name="f73" fmla="val 495"/>
                  <a:gd name="f74" fmla="val 1003"/>
                  <a:gd name="f75" fmla="val 507"/>
                  <a:gd name="f76" fmla="val 982"/>
                  <a:gd name="f77" fmla="val 513"/>
                  <a:gd name="f78" fmla="val 972"/>
                  <a:gd name="f79" fmla="val 520"/>
                  <a:gd name="f80" fmla="val 962"/>
                  <a:gd name="f81" fmla="val 526"/>
                  <a:gd name="f82" fmla="val 954"/>
                  <a:gd name="f83" fmla="val 530"/>
                  <a:gd name="f84" fmla="val 951"/>
                  <a:gd name="f85" fmla="val 534"/>
                  <a:gd name="f86" fmla="val 950"/>
                  <a:gd name="f87" fmla="val 613"/>
                  <a:gd name="f88" fmla="val 927"/>
                  <a:gd name="f89" fmla="val 658"/>
                  <a:gd name="f90" fmla="val 913"/>
                  <a:gd name="f91" fmla="val 672"/>
                  <a:gd name="f92" fmla="val 907"/>
                  <a:gd name="f93" fmla="val 676"/>
                  <a:gd name="f94" fmla="val 906"/>
                  <a:gd name="f95" fmla="val 905"/>
                  <a:gd name="f96" fmla="val 896"/>
                  <a:gd name="f97" fmla="val 870"/>
                  <a:gd name="f98" fmla="val 862"/>
                  <a:gd name="f99" fmla="val 680"/>
                  <a:gd name="f100" fmla="val 861"/>
                  <a:gd name="f101" fmla="val 683"/>
                  <a:gd name="f102" fmla="val 690"/>
                  <a:gd name="f103" fmla="val 701"/>
                  <a:gd name="f104" fmla="val 863"/>
                  <a:gd name="f105" fmla="val 856"/>
                  <a:gd name="f106" fmla="val 847"/>
                  <a:gd name="f107" fmla="val 834"/>
                  <a:gd name="f108" fmla="val 763"/>
                  <a:gd name="f109" fmla="val 689"/>
                  <a:gd name="f110" fmla="val 719"/>
                  <a:gd name="f111" fmla="val 688"/>
                  <a:gd name="f112" fmla="val 685"/>
                  <a:gd name="f113" fmla="val 601"/>
                  <a:gd name="f114" fmla="val 549"/>
                  <a:gd name="f115" fmla="val 681"/>
                  <a:gd name="f116" fmla="val 522"/>
                  <a:gd name="f117" fmla="val 669"/>
                  <a:gd name="f118" fmla="val 466"/>
                  <a:gd name="f119" fmla="val 667"/>
                  <a:gd name="f120" fmla="val 454"/>
                  <a:gd name="f121" fmla="val 671"/>
                  <a:gd name="f122" fmla="val 425"/>
                  <a:gd name="f123" fmla="val 674"/>
                  <a:gd name="f124" fmla="val 403"/>
                  <a:gd name="f125" fmla="val 675"/>
                  <a:gd name="f126" fmla="val 380"/>
                  <a:gd name="f127" fmla="val 364"/>
                  <a:gd name="f128" fmla="val 670"/>
                  <a:gd name="f129" fmla="val 342"/>
                  <a:gd name="f130" fmla="val 289"/>
                  <a:gd name="f131" fmla="val 643"/>
                  <a:gd name="f132" fmla="val 214"/>
                  <a:gd name="f133" fmla="val 636"/>
                  <a:gd name="f134" fmla="val 195"/>
                  <a:gd name="f135" fmla="val 625"/>
                  <a:gd name="f136" fmla="val 164"/>
                  <a:gd name="f137" fmla="val 618"/>
                  <a:gd name="f138" fmla="val 148"/>
                  <a:gd name="f139" fmla="val 610"/>
                  <a:gd name="f140" fmla="val 133"/>
                  <a:gd name="f141" fmla="val 604"/>
                  <a:gd name="f142" fmla="val 123"/>
                  <a:gd name="f143" fmla="val 597"/>
                  <a:gd name="f144" fmla="val 115"/>
                  <a:gd name="f145" fmla="val 590"/>
                  <a:gd name="f146" fmla="val 110"/>
                  <a:gd name="f147" fmla="val 577"/>
                  <a:gd name="f148" fmla="val 104"/>
                  <a:gd name="f149" fmla="val 546"/>
                  <a:gd name="f150" fmla="val 91"/>
                  <a:gd name="f151" fmla="val 80"/>
                  <a:gd name="f152" fmla="val 499"/>
                  <a:gd name="f153" fmla="val 76"/>
                  <a:gd name="f154" fmla="val 489"/>
                  <a:gd name="f155" fmla="val 73"/>
                  <a:gd name="f156" fmla="val 72"/>
                  <a:gd name="f157" fmla="val 473"/>
                  <a:gd name="f158" fmla="val 68"/>
                  <a:gd name="f159" fmla="val 464"/>
                  <a:gd name="f160" fmla="val 64"/>
                  <a:gd name="f161" fmla="val 458"/>
                  <a:gd name="f162" fmla="val 59"/>
                  <a:gd name="f163" fmla="val 445"/>
                  <a:gd name="f164" fmla="val 48"/>
                  <a:gd name="f165" fmla="val 437"/>
                  <a:gd name="f166" fmla="val 38"/>
                  <a:gd name="f167" fmla="val 429"/>
                  <a:gd name="f168" fmla="val 29"/>
                  <a:gd name="f169" fmla="val 416"/>
                  <a:gd name="f170" fmla="val 18"/>
                  <a:gd name="f171" fmla="val 410"/>
                  <a:gd name="f172" fmla="val 11"/>
                  <a:gd name="f173" fmla="val 402"/>
                  <a:gd name="f174" fmla="val 6"/>
                  <a:gd name="f175" fmla="val 394"/>
                  <a:gd name="f176" fmla="val 2"/>
                  <a:gd name="f177" fmla="val 385"/>
                  <a:gd name="f178" fmla="val 1"/>
                  <a:gd name="f179" fmla="val 376"/>
                  <a:gd name="f180" fmla="val 366"/>
                  <a:gd name="f181" fmla="val 344"/>
                  <a:gd name="f182" fmla="val 326"/>
                  <a:gd name="f183" fmla="val 318"/>
                  <a:gd name="f184" fmla="val 14"/>
                  <a:gd name="f185" fmla="val 328"/>
                  <a:gd name="f186" fmla="val 15"/>
                  <a:gd name="f187" fmla="val 349"/>
                  <a:gd name="f188" fmla="val 20"/>
                  <a:gd name="f189" fmla="val 361"/>
                  <a:gd name="f190" fmla="val 24"/>
                  <a:gd name="f191" fmla="val 371"/>
                  <a:gd name="f192" fmla="val 28"/>
                  <a:gd name="f193" fmla="val 378"/>
                  <a:gd name="f194" fmla="val 33"/>
                  <a:gd name="f195" fmla="val 36"/>
                  <a:gd name="f196" fmla="val 379"/>
                  <a:gd name="f197" fmla="val 45"/>
                  <a:gd name="f198" fmla="val 372"/>
                  <a:gd name="f199" fmla="val 55"/>
                  <a:gd name="f200" fmla="val 365"/>
                  <a:gd name="f201" fmla="val 356"/>
                  <a:gd name="f202" fmla="val 81"/>
                  <a:gd name="f203" fmla="val 334"/>
                  <a:gd name="f204" fmla="val 108"/>
                  <a:gd name="f205" fmla="val 313"/>
                  <a:gd name="f206" fmla="val 304"/>
                  <a:gd name="f207" fmla="val 143"/>
                  <a:gd name="f208" fmla="val 295"/>
                  <a:gd name="f209" fmla="val 156"/>
                  <a:gd name="f210" fmla="val 286"/>
                  <a:gd name="f211" fmla="val 170"/>
                  <a:gd name="f212" fmla="val 278"/>
                  <a:gd name="f213" fmla="val 185"/>
                  <a:gd name="f214" fmla="val 272"/>
                  <a:gd name="f215" fmla="val 198"/>
                  <a:gd name="f216" fmla="val 266"/>
                  <a:gd name="f217" fmla="val 210"/>
                  <a:gd name="f218" fmla="val 262"/>
                  <a:gd name="f219" fmla="val 219"/>
                  <a:gd name="f220" fmla="val 261"/>
                  <a:gd name="f221" fmla="val 227"/>
                  <a:gd name="f222" fmla="val 260"/>
                  <a:gd name="f223" fmla="val 245"/>
                  <a:gd name="f224" fmla="val 257"/>
                  <a:gd name="f225" fmla="val 275"/>
                  <a:gd name="f226" fmla="val 253"/>
                  <a:gd name="f227" fmla="val 314"/>
                  <a:gd name="f228" fmla="val 247"/>
                  <a:gd name="f229" fmla="val 319"/>
                  <a:gd name="f230" fmla="val 231"/>
                  <a:gd name="f231" fmla="val 331"/>
                  <a:gd name="f232" fmla="val 222"/>
                  <a:gd name="f233" fmla="val 337"/>
                  <a:gd name="f234" fmla="val 213"/>
                  <a:gd name="f235" fmla="val 203"/>
                  <a:gd name="f236" fmla="val 346"/>
                  <a:gd name="f237" fmla="val 194"/>
                  <a:gd name="f238" fmla="val 348"/>
                  <a:gd name="f239" fmla="val 186"/>
                  <a:gd name="f240" fmla="val 177"/>
                  <a:gd name="f241" fmla="val 169"/>
                  <a:gd name="f242" fmla="val 338"/>
                  <a:gd name="f243" fmla="val 162"/>
                  <a:gd name="f244" fmla="val 335"/>
                  <a:gd name="f245" fmla="val 151"/>
                  <a:gd name="f246" fmla="val 146"/>
                  <a:gd name="f247" fmla="val 322"/>
                  <a:gd name="f248" fmla="val 129"/>
                  <a:gd name="f249" fmla="val 393"/>
                  <a:gd name="f250" fmla="val 127"/>
                  <a:gd name="f251" fmla="val 398"/>
                  <a:gd name="f252" fmla="val 124"/>
                  <a:gd name="f253" fmla="val 404"/>
                  <a:gd name="f254" fmla="val 424"/>
                  <a:gd name="f255" fmla="val 111"/>
                  <a:gd name="f256" fmla="val 434"/>
                  <a:gd name="f257" fmla="val 107"/>
                  <a:gd name="f258" fmla="val 446"/>
                  <a:gd name="f259" fmla="val 105"/>
                  <a:gd name="f260" fmla="val 457"/>
                  <a:gd name="f261" fmla="val 470"/>
                  <a:gd name="f262" fmla="val 106"/>
                  <a:gd name="f263" fmla="val 483"/>
                  <a:gd name="f264" fmla="val 116"/>
                  <a:gd name="f265" fmla="val 514"/>
                  <a:gd name="f266" fmla="val 544"/>
                  <a:gd name="f267" fmla="val 142"/>
                  <a:gd name="f268" fmla="val 566"/>
                  <a:gd name="f269" fmla="val 155"/>
                  <a:gd name="f270" fmla="val 159"/>
                  <a:gd name="f271" fmla="val 570"/>
                  <a:gd name="f272" fmla="val 167"/>
                  <a:gd name="f273" fmla="val 571"/>
                  <a:gd name="f274" fmla="val 176"/>
                  <a:gd name="f275" fmla="val 184"/>
                  <a:gd name="f276" fmla="val 567"/>
                  <a:gd name="f277" fmla="val 191"/>
                  <a:gd name="f278" fmla="val 563"/>
                  <a:gd name="f279" fmla="val 204"/>
                  <a:gd name="f280" fmla="val 558"/>
                  <a:gd name="f281" fmla="val 207"/>
                  <a:gd name="f282" fmla="val 208"/>
                  <a:gd name="f283" fmla="val 593"/>
                  <a:gd name="f284" fmla="val 202"/>
                  <a:gd name="f285" fmla="val 623"/>
                  <a:gd name="f286" fmla="val 150"/>
                  <a:gd name="f287" fmla="val 741"/>
                  <a:gd name="f288" fmla="val 134"/>
                  <a:gd name="f289" fmla="val 781"/>
                  <a:gd name="f290" fmla="val 114"/>
                  <a:gd name="f291" fmla="val 844"/>
                  <a:gd name="f292" fmla="val 96"/>
                  <a:gd name="f293" fmla="val 89"/>
                  <a:gd name="f294" fmla="val 928"/>
                  <a:gd name="f295" fmla="val 85"/>
                  <a:gd name="f296" fmla="val 942"/>
                  <a:gd name="f297" fmla="val 957"/>
                  <a:gd name="f298" fmla="val 87"/>
                  <a:gd name="f299" fmla="val 960"/>
                  <a:gd name="f300" fmla="val 963"/>
                  <a:gd name="f301" fmla="val 966"/>
                  <a:gd name="f302" fmla="val 1043"/>
                  <a:gd name="f303" fmla="val 70"/>
                  <a:gd name="f304" fmla="val 69"/>
                  <a:gd name="f305" fmla="val 1171"/>
                  <a:gd name="f306" fmla="val 67"/>
                  <a:gd name="f307" fmla="val 1201"/>
                  <a:gd name="f308" fmla="val 1228"/>
                  <a:gd name="f309" fmla="val 1249"/>
                  <a:gd name="f310" fmla="val 84"/>
                  <a:gd name="f311" fmla="val 1337"/>
                  <a:gd name="f312" fmla="val 102"/>
                  <a:gd name="f313" fmla="val 1440"/>
                  <a:gd name="f314" fmla="val 122"/>
                  <a:gd name="f315" fmla="val 1551"/>
                  <a:gd name="f316" fmla="val 137"/>
                  <a:gd name="f317" fmla="val 1648"/>
                  <a:gd name="f318" fmla="val 140"/>
                  <a:gd name="f319" fmla="val 1659"/>
                  <a:gd name="f320" fmla="val 144"/>
                  <a:gd name="f321" fmla="val 1670"/>
                  <a:gd name="f322" fmla="val 154"/>
                  <a:gd name="f323" fmla="val 1695"/>
                  <a:gd name="f324" fmla="val 1717"/>
                  <a:gd name="f325" fmla="val 171"/>
                  <a:gd name="f326" fmla="val 1732"/>
                  <a:gd name="f327" fmla="val 172"/>
                  <a:gd name="f328" fmla="val 1740"/>
                  <a:gd name="f329" fmla="val 1745"/>
                  <a:gd name="f330" fmla="val 1749"/>
                  <a:gd name="f331" fmla="val 1760"/>
                  <a:gd name="f332" fmla="val 1774"/>
                  <a:gd name="f333" fmla="val 1780"/>
                  <a:gd name="f334" fmla="val 136"/>
                  <a:gd name="f335" fmla="val 1787"/>
                  <a:gd name="f336" fmla="val 1792"/>
                  <a:gd name="f337" fmla="val 1797"/>
                  <a:gd name="f338" fmla="val 98"/>
                  <a:gd name="f339" fmla="val 1800"/>
                  <a:gd name="f340" fmla="val 1802"/>
                  <a:gd name="f341" fmla="val 74"/>
                  <a:gd name="f342" fmla="val 1804"/>
                  <a:gd name="f343" fmla="val 65"/>
                  <a:gd name="f344" fmla="val 1805"/>
                  <a:gd name="f345" fmla="val 49"/>
                  <a:gd name="f346" fmla="val 35"/>
                  <a:gd name="f347" fmla="val 1806"/>
                  <a:gd name="f348" fmla="val 27"/>
                  <a:gd name="f349" fmla="val 1807"/>
                  <a:gd name="f350" fmla="val 21"/>
                  <a:gd name="f351" fmla="val 1809"/>
                  <a:gd name="f352" fmla="val 16"/>
                  <a:gd name="f353" fmla="val 1813"/>
                  <a:gd name="f354" fmla="val 9"/>
                  <a:gd name="f355" fmla="val 1817"/>
                  <a:gd name="f356" fmla="val 5"/>
                  <a:gd name="f357" fmla="val 1820"/>
                  <a:gd name="f358" fmla="val 1826"/>
                  <a:gd name="f359" fmla="val 1831"/>
                  <a:gd name="f360" fmla="val 1836"/>
                  <a:gd name="f361" fmla="val 3"/>
                  <a:gd name="f362" fmla="val 1840"/>
                  <a:gd name="f363" fmla="val 1844"/>
                  <a:gd name="f364" fmla="val 12"/>
                  <a:gd name="f365" fmla="val 1846"/>
                  <a:gd name="f366" fmla="val 1849"/>
                  <a:gd name="f367" fmla="val 1854"/>
                  <a:gd name="f368" fmla="val 100"/>
                  <a:gd name="f369" fmla="val 1857"/>
                  <a:gd name="f370" fmla="val 163"/>
                  <a:gd name="f371" fmla="val 1853"/>
                  <a:gd name="f372" fmla="val 193"/>
                  <a:gd name="f373" fmla="val 209"/>
                  <a:gd name="f374" fmla="val 1845"/>
                  <a:gd name="f375" fmla="val 246"/>
                  <a:gd name="f376" fmla="val 1841"/>
                  <a:gd name="f377" fmla="val 274"/>
                  <a:gd name="f378" fmla="val 270"/>
                  <a:gd name="f379" fmla="val 268"/>
                  <a:gd name="f380" fmla="val 265"/>
                  <a:gd name="f381" fmla="val 1850"/>
                  <a:gd name="f382" fmla="val 1862"/>
                  <a:gd name="f383" fmla="val 1867"/>
                  <a:gd name="f384" fmla="val 264"/>
                  <a:gd name="f385" fmla="val 1871"/>
                  <a:gd name="f386" fmla="val 1873"/>
                  <a:gd name="f387" fmla="val 1875"/>
                  <a:gd name="f388" fmla="val 383"/>
                  <a:gd name="f389" fmla="val 420"/>
                  <a:gd name="f390" fmla="val 475"/>
                  <a:gd name="f391" fmla="val 1864"/>
                  <a:gd name="f392" fmla="val 547"/>
                  <a:gd name="f393" fmla="val 543"/>
                  <a:gd name="f394" fmla="val 1788"/>
                  <a:gd name="f395" fmla="val 540"/>
                  <a:gd name="f396" fmla="val 1776"/>
                  <a:gd name="f397" fmla="val 538"/>
                  <a:gd name="f398" fmla="val 1767"/>
                  <a:gd name="f399" fmla="val 533"/>
                  <a:gd name="f400" fmla="val 1756"/>
                  <a:gd name="f401" fmla="val 1751"/>
                  <a:gd name="f402" fmla="val 1714"/>
                  <a:gd name="f403" fmla="val 1661"/>
                  <a:gd name="f404" fmla="val 524"/>
                  <a:gd name="f405" fmla="val 1559"/>
                  <a:gd name="f406" fmla="val 517"/>
                  <a:gd name="f407" fmla="val 1475"/>
                  <a:gd name="f408" fmla="val 581"/>
                  <a:gd name="f409" fmla="val 1473"/>
                  <a:gd name="f410" fmla="val 1469"/>
                  <a:gd name="f411" fmla="val 778"/>
                  <a:gd name="f412" fmla="val 1465"/>
                  <a:gd name="f413" fmla="val 838"/>
                  <a:gd name="f414" fmla="val 1461"/>
                  <a:gd name="f415" fmla="val 879"/>
                  <a:gd name="f416" fmla="val 1457"/>
                  <a:gd name="f417" fmla="val 1456"/>
                  <a:gd name="f418" fmla="val 895"/>
                  <a:gd name="f419" fmla="val 1454"/>
                  <a:gd name="f420" fmla="val 1453"/>
                  <a:gd name="f421" fmla="val 1438"/>
                  <a:gd name="f422" fmla="val 1403"/>
                  <a:gd name="f423" fmla="val 1299"/>
                  <a:gd name="f424" fmla="val 387"/>
                  <a:gd name="f425" fmla="val 369"/>
                  <a:gd name="f426" fmla="val 1784"/>
                  <a:gd name="f427" fmla="val 367"/>
                  <a:gd name="f428" fmla="val 1754"/>
                  <a:gd name="f429" fmla="val 358"/>
                  <a:gd name="f430" fmla="val 1742"/>
                  <a:gd name="f431" fmla="val 352"/>
                  <a:gd name="f432" fmla="val 1722"/>
                  <a:gd name="f433" fmla="val 345"/>
                  <a:gd name="f434" fmla="val 1701"/>
                  <a:gd name="f435" fmla="val 343"/>
                  <a:gd name="f436" fmla="val 1685"/>
                  <a:gd name="f437" fmla="val 336"/>
                  <a:gd name="f438" fmla="val 1646"/>
                  <a:gd name="f439" fmla="val 325"/>
                  <a:gd name="f440" fmla="val 1572"/>
                  <a:gd name="f441" fmla="val 312"/>
                  <a:gd name="f442" fmla="val 1496"/>
                  <a:gd name="f443" fmla="val 306"/>
                  <a:gd name="f444" fmla="val 301"/>
                  <a:gd name="f445" fmla="val 1430"/>
                  <a:gd name="f446" fmla="val 1396"/>
                  <a:gd name="f447" fmla="val 288"/>
                  <a:gd name="f448" fmla="val 1363"/>
                  <a:gd name="f449" fmla="val 1347"/>
                  <a:gd name="f450" fmla="val 1335"/>
                  <a:gd name="f451" fmla="val 284"/>
                  <a:gd name="f452" fmla="val 1316"/>
                  <a:gd name="f453" fmla="val 282"/>
                  <a:gd name="f454" fmla="val 1298"/>
                  <a:gd name="f455" fmla="val 1284"/>
                  <a:gd name="f456" fmla="val 1273"/>
                  <a:gd name="f457" fmla="val 1264"/>
                  <a:gd name="f458" fmla="val 259"/>
                  <a:gd name="f459" fmla="val 1250"/>
                  <a:gd name="f460" fmla="val 1233"/>
                  <a:gd name="f461" fmla="val 1204"/>
                  <a:gd name="f462" fmla="val 1180"/>
                  <a:gd name="f463" fmla="val 279"/>
                  <a:gd name="f464" fmla="val 1173"/>
                  <a:gd name="f465" fmla="val 1167"/>
                  <a:gd name="f466" fmla="val 1178"/>
                  <a:gd name="f467" fmla="val 294"/>
                  <a:gd name="f468" fmla="val 1213"/>
                  <a:gd name="f469" fmla="val 305"/>
                  <a:gd name="f470" fmla="val 1255"/>
                  <a:gd name="f471" fmla="val 1289"/>
                  <a:gd name="f472" fmla="val 332"/>
                  <a:gd name="f473" fmla="val 354"/>
                  <a:gd name="f474" fmla="val 1517"/>
                  <a:gd name="f475" fmla="val 1606"/>
                  <a:gd name="f476" fmla="val 1647"/>
                  <a:gd name="f477" fmla="val 381"/>
                  <a:gd name="f478" fmla="val 1664"/>
                  <a:gd name="f479" fmla="val 1674"/>
                  <a:gd name="f480" fmla="val 1698"/>
                  <a:gd name="f481" fmla="val 1725"/>
                  <a:gd name="f482" fmla="val 392"/>
                  <a:gd name="f483" fmla="val 1763"/>
                  <a:gd name="f484" fmla="val 1779"/>
                  <a:gd name="f485" fmla="val 391"/>
                  <a:gd name="f486" fmla="val 1785"/>
                  <a:gd name="f487" fmla="val 388"/>
                  <a:gd name="f488" fmla="val 1789"/>
                  <a:gd name="f489" fmla="val 583"/>
                  <a:gd name="f490" fmla="val 587"/>
                  <a:gd name="f491" fmla="val 1048"/>
                  <a:gd name="f492" fmla="val 594"/>
                  <a:gd name="f493" fmla="val 605"/>
                  <a:gd name="f494" fmla="val 1046"/>
                  <a:gd name="f495" fmla="val 621"/>
                  <a:gd name="f496" fmla="val 1045"/>
                  <a:gd name="f497" fmla="val 637"/>
                  <a:gd name="f498" fmla="val 656"/>
                  <a:gd name="f499" fmla="val 684"/>
                  <a:gd name="f500" fmla="val 1050"/>
                  <a:gd name="f501" fmla="val 1052"/>
                  <a:gd name="f502" fmla="val 1055"/>
                  <a:gd name="f503" fmla="val 1061"/>
                  <a:gd name="f504" fmla="val 694"/>
                  <a:gd name="f505" fmla="val 1073"/>
                  <a:gd name="f506" fmla="val 1078"/>
                  <a:gd name="f507" fmla="val 692"/>
                  <a:gd name="f508" fmla="val 1086"/>
                </a:gdLst>
                <a:ahLst/>
                <a:cxnLst>
                  <a:cxn ang="3cd4">
                    <a:pos x="hc" y="t"/>
                  </a:cxn>
                  <a:cxn ang="0">
                    <a:pos x="r" y="vc"/>
                  </a:cxn>
                  <a:cxn ang="cd4">
                    <a:pos x="hc" y="b"/>
                  </a:cxn>
                  <a:cxn ang="cd2">
                    <a:pos x="l" y="vc"/>
                  </a:cxn>
                </a:cxnLst>
                <a:rect l="l" t="t" r="r" b="b"/>
                <a:pathLst>
                  <a:path w="897" h="1876">
                    <a:moveTo>
                      <a:pt x="f3" y="f4"/>
                    </a:moveTo>
                    <a:lnTo>
                      <a:pt x="f3" y="f4"/>
                    </a:lnTo>
                    <a:lnTo>
                      <a:pt x="f5" y="f6"/>
                    </a:lnTo>
                    <a:lnTo>
                      <a:pt x="f7" y="f8"/>
                    </a:lnTo>
                    <a:lnTo>
                      <a:pt x="f9" y="f10"/>
                    </a:lnTo>
                    <a:lnTo>
                      <a:pt x="f11" y="f12"/>
                    </a:lnTo>
                    <a:lnTo>
                      <a:pt x="f13" y="f14"/>
                    </a:lnTo>
                    <a:lnTo>
                      <a:pt x="f15" y="f16"/>
                    </a:lnTo>
                    <a:lnTo>
                      <a:pt x="f17" y="f18"/>
                    </a:lnTo>
                    <a:lnTo>
                      <a:pt x="f17" y="f18"/>
                    </a:lnTo>
                    <a:lnTo>
                      <a:pt x="f19" y="f20"/>
                    </a:lnTo>
                    <a:lnTo>
                      <a:pt x="f19" y="f20"/>
                    </a:lnTo>
                    <a:lnTo>
                      <a:pt x="f19" y="f21"/>
                    </a:lnTo>
                    <a:lnTo>
                      <a:pt x="f22" y="f23"/>
                    </a:lnTo>
                    <a:lnTo>
                      <a:pt x="f24" y="f25"/>
                    </a:lnTo>
                    <a:lnTo>
                      <a:pt x="f26" y="f27"/>
                    </a:lnTo>
                    <a:lnTo>
                      <a:pt x="f28" y="f29"/>
                    </a:lnTo>
                    <a:lnTo>
                      <a:pt x="f30" y="f31"/>
                    </a:lnTo>
                    <a:lnTo>
                      <a:pt x="f30" y="f31"/>
                    </a:lnTo>
                    <a:lnTo>
                      <a:pt x="f32" y="f33"/>
                    </a:lnTo>
                    <a:lnTo>
                      <a:pt x="f34" y="f35"/>
                    </a:lnTo>
                    <a:lnTo>
                      <a:pt x="f36" y="f37"/>
                    </a:lnTo>
                    <a:lnTo>
                      <a:pt x="f38" y="f39"/>
                    </a:lnTo>
                    <a:lnTo>
                      <a:pt x="f40" y="f41"/>
                    </a:lnTo>
                    <a:lnTo>
                      <a:pt x="f42" y="f41"/>
                    </a:lnTo>
                    <a:lnTo>
                      <a:pt x="f43" y="f44"/>
                    </a:lnTo>
                    <a:lnTo>
                      <a:pt x="f45" y="f37"/>
                    </a:lnTo>
                    <a:lnTo>
                      <a:pt x="f46" y="f47"/>
                    </a:lnTo>
                    <a:lnTo>
                      <a:pt x="f48" y="f49"/>
                    </a:lnTo>
                    <a:lnTo>
                      <a:pt x="f50" y="f31"/>
                    </a:lnTo>
                    <a:lnTo>
                      <a:pt x="f50" y="f31"/>
                    </a:lnTo>
                    <a:lnTo>
                      <a:pt x="f51" y="f52"/>
                    </a:lnTo>
                    <a:lnTo>
                      <a:pt x="f53" y="f54"/>
                    </a:lnTo>
                    <a:lnTo>
                      <a:pt x="f55" y="f56"/>
                    </a:lnTo>
                    <a:lnTo>
                      <a:pt x="f57" y="f58"/>
                    </a:lnTo>
                    <a:lnTo>
                      <a:pt x="f59" y="f21"/>
                    </a:lnTo>
                    <a:lnTo>
                      <a:pt x="f59" y="f60"/>
                    </a:lnTo>
                    <a:lnTo>
                      <a:pt x="f59" y="f60"/>
                    </a:lnTo>
                    <a:lnTo>
                      <a:pt x="f61" y="f62"/>
                    </a:lnTo>
                    <a:lnTo>
                      <a:pt x="f63" y="f64"/>
                    </a:lnTo>
                    <a:lnTo>
                      <a:pt x="f65" y="f18"/>
                    </a:lnTo>
                    <a:lnTo>
                      <a:pt x="f65" y="f18"/>
                    </a:lnTo>
                    <a:lnTo>
                      <a:pt x="f66" y="f67"/>
                    </a:lnTo>
                    <a:lnTo>
                      <a:pt x="f68" y="f69"/>
                    </a:lnTo>
                    <a:lnTo>
                      <a:pt x="f70" y="f39"/>
                    </a:lnTo>
                    <a:lnTo>
                      <a:pt x="f71" y="f72"/>
                    </a:lnTo>
                    <a:lnTo>
                      <a:pt x="f71" y="f72"/>
                    </a:lnTo>
                    <a:lnTo>
                      <a:pt x="f73" y="f74"/>
                    </a:lnTo>
                    <a:lnTo>
                      <a:pt x="f75" y="f76"/>
                    </a:lnTo>
                    <a:lnTo>
                      <a:pt x="f77" y="f78"/>
                    </a:lnTo>
                    <a:lnTo>
                      <a:pt x="f79" y="f80"/>
                    </a:lnTo>
                    <a:lnTo>
                      <a:pt x="f81" y="f82"/>
                    </a:lnTo>
                    <a:lnTo>
                      <a:pt x="f83" y="f84"/>
                    </a:lnTo>
                    <a:lnTo>
                      <a:pt x="f85" y="f86"/>
                    </a:lnTo>
                    <a:lnTo>
                      <a:pt x="f85" y="f86"/>
                    </a:lnTo>
                    <a:lnTo>
                      <a:pt x="f87" y="f88"/>
                    </a:lnTo>
                    <a:lnTo>
                      <a:pt x="f89" y="f90"/>
                    </a:lnTo>
                    <a:lnTo>
                      <a:pt x="f91" y="f92"/>
                    </a:lnTo>
                    <a:lnTo>
                      <a:pt x="f93" y="f94"/>
                    </a:lnTo>
                    <a:lnTo>
                      <a:pt x="f38" y="f95"/>
                    </a:lnTo>
                    <a:lnTo>
                      <a:pt x="f38" y="f95"/>
                    </a:lnTo>
                    <a:lnTo>
                      <a:pt x="f38" y="f96"/>
                    </a:lnTo>
                    <a:lnTo>
                      <a:pt x="f38" y="f11"/>
                    </a:lnTo>
                    <a:lnTo>
                      <a:pt x="f38" y="f97"/>
                    </a:lnTo>
                    <a:lnTo>
                      <a:pt x="f38" y="f98"/>
                    </a:lnTo>
                    <a:lnTo>
                      <a:pt x="f38" y="f98"/>
                    </a:lnTo>
                    <a:lnTo>
                      <a:pt x="f99" y="f100"/>
                    </a:lnTo>
                    <a:lnTo>
                      <a:pt x="f101" y="f100"/>
                    </a:lnTo>
                    <a:lnTo>
                      <a:pt x="f102" y="f100"/>
                    </a:lnTo>
                    <a:lnTo>
                      <a:pt x="f103" y="f104"/>
                    </a:lnTo>
                    <a:lnTo>
                      <a:pt x="f103" y="f104"/>
                    </a:lnTo>
                    <a:lnTo>
                      <a:pt x="f103" y="f105"/>
                    </a:lnTo>
                    <a:lnTo>
                      <a:pt x="f30" y="f106"/>
                    </a:lnTo>
                    <a:lnTo>
                      <a:pt x="f103" y="f107"/>
                    </a:lnTo>
                    <a:lnTo>
                      <a:pt x="f103" y="f107"/>
                    </a:lnTo>
                    <a:lnTo>
                      <a:pt x="f34" y="f108"/>
                    </a:lnTo>
                    <a:lnTo>
                      <a:pt x="f109" y="f110"/>
                    </a:lnTo>
                    <a:lnTo>
                      <a:pt x="f111" y="f109"/>
                    </a:lnTo>
                    <a:lnTo>
                      <a:pt x="f111" y="f109"/>
                    </a:lnTo>
                    <a:lnTo>
                      <a:pt x="f112" y="f113"/>
                    </a:lnTo>
                    <a:lnTo>
                      <a:pt x="f101" y="f114"/>
                    </a:lnTo>
                    <a:lnTo>
                      <a:pt x="f115" y="f116"/>
                    </a:lnTo>
                    <a:lnTo>
                      <a:pt x="f115" y="f116"/>
                    </a:lnTo>
                    <a:lnTo>
                      <a:pt x="f91" y="f68"/>
                    </a:lnTo>
                    <a:lnTo>
                      <a:pt x="f117" y="f118"/>
                    </a:lnTo>
                    <a:lnTo>
                      <a:pt x="f119" y="f120"/>
                    </a:lnTo>
                    <a:lnTo>
                      <a:pt x="f119" y="f120"/>
                    </a:lnTo>
                    <a:lnTo>
                      <a:pt x="f121" y="f122"/>
                    </a:lnTo>
                    <a:lnTo>
                      <a:pt x="f123" y="f124"/>
                    </a:lnTo>
                    <a:lnTo>
                      <a:pt x="f125" y="f126"/>
                    </a:lnTo>
                    <a:lnTo>
                      <a:pt x="f125" y="f126"/>
                    </a:lnTo>
                    <a:lnTo>
                      <a:pt x="f123" y="f127"/>
                    </a:lnTo>
                    <a:lnTo>
                      <a:pt x="f128" y="f129"/>
                    </a:lnTo>
                    <a:lnTo>
                      <a:pt x="f40" y="f130"/>
                    </a:lnTo>
                    <a:lnTo>
                      <a:pt x="f131" y="f132"/>
                    </a:lnTo>
                    <a:lnTo>
                      <a:pt x="f131" y="f132"/>
                    </a:lnTo>
                    <a:lnTo>
                      <a:pt x="f133" y="f134"/>
                    </a:lnTo>
                    <a:lnTo>
                      <a:pt x="f135" y="f136"/>
                    </a:lnTo>
                    <a:lnTo>
                      <a:pt x="f137" y="f138"/>
                    </a:lnTo>
                    <a:lnTo>
                      <a:pt x="f139" y="f140"/>
                    </a:lnTo>
                    <a:lnTo>
                      <a:pt x="f141" y="f142"/>
                    </a:lnTo>
                    <a:lnTo>
                      <a:pt x="f143" y="f144"/>
                    </a:lnTo>
                    <a:lnTo>
                      <a:pt x="f143" y="f144"/>
                    </a:lnTo>
                    <a:lnTo>
                      <a:pt x="f145" y="f146"/>
                    </a:lnTo>
                    <a:lnTo>
                      <a:pt x="f147" y="f148"/>
                    </a:lnTo>
                    <a:lnTo>
                      <a:pt x="f149" y="f150"/>
                    </a:lnTo>
                    <a:lnTo>
                      <a:pt x="f77" y="f151"/>
                    </a:lnTo>
                    <a:lnTo>
                      <a:pt x="f152" y="f153"/>
                    </a:lnTo>
                    <a:lnTo>
                      <a:pt x="f154" y="f155"/>
                    </a:lnTo>
                    <a:lnTo>
                      <a:pt x="f154" y="f155"/>
                    </a:lnTo>
                    <a:lnTo>
                      <a:pt x="f66" y="f156"/>
                    </a:lnTo>
                    <a:lnTo>
                      <a:pt x="f157" y="f158"/>
                    </a:lnTo>
                    <a:lnTo>
                      <a:pt x="f159" y="f160"/>
                    </a:lnTo>
                    <a:lnTo>
                      <a:pt x="f161" y="f162"/>
                    </a:lnTo>
                    <a:lnTo>
                      <a:pt x="f163" y="f164"/>
                    </a:lnTo>
                    <a:lnTo>
                      <a:pt x="f165" y="f166"/>
                    </a:lnTo>
                    <a:lnTo>
                      <a:pt x="f165" y="f166"/>
                    </a:lnTo>
                    <a:lnTo>
                      <a:pt x="f167" y="f168"/>
                    </a:lnTo>
                    <a:lnTo>
                      <a:pt x="f169" y="f170"/>
                    </a:lnTo>
                    <a:lnTo>
                      <a:pt x="f171" y="f172"/>
                    </a:lnTo>
                    <a:lnTo>
                      <a:pt x="f173" y="f174"/>
                    </a:lnTo>
                    <a:lnTo>
                      <a:pt x="f175" y="f176"/>
                    </a:lnTo>
                    <a:lnTo>
                      <a:pt x="f177" y="f178"/>
                    </a:lnTo>
                    <a:lnTo>
                      <a:pt x="f177" y="f178"/>
                    </a:lnTo>
                    <a:lnTo>
                      <a:pt x="f179" y="f0"/>
                    </a:lnTo>
                    <a:lnTo>
                      <a:pt x="f180" y="f178"/>
                    </a:lnTo>
                    <a:lnTo>
                      <a:pt x="f181" y="f174"/>
                    </a:lnTo>
                    <a:lnTo>
                      <a:pt x="f182" y="f172"/>
                    </a:lnTo>
                    <a:lnTo>
                      <a:pt x="f183" y="f184"/>
                    </a:lnTo>
                    <a:lnTo>
                      <a:pt x="f183" y="f184"/>
                    </a:lnTo>
                    <a:lnTo>
                      <a:pt x="f185" y="f186"/>
                    </a:lnTo>
                    <a:lnTo>
                      <a:pt x="f187" y="f188"/>
                    </a:lnTo>
                    <a:lnTo>
                      <a:pt x="f189" y="f190"/>
                    </a:lnTo>
                    <a:lnTo>
                      <a:pt x="f191" y="f192"/>
                    </a:lnTo>
                    <a:lnTo>
                      <a:pt x="f193" y="f194"/>
                    </a:lnTo>
                    <a:lnTo>
                      <a:pt x="f126" y="f195"/>
                    </a:lnTo>
                    <a:lnTo>
                      <a:pt x="f126" y="f166"/>
                    </a:lnTo>
                    <a:lnTo>
                      <a:pt x="f126" y="f166"/>
                    </a:lnTo>
                    <a:lnTo>
                      <a:pt x="f196" y="f197"/>
                    </a:lnTo>
                    <a:lnTo>
                      <a:pt x="f198" y="f199"/>
                    </a:lnTo>
                    <a:lnTo>
                      <a:pt x="f200" y="f158"/>
                    </a:lnTo>
                    <a:lnTo>
                      <a:pt x="f201" y="f202"/>
                    </a:lnTo>
                    <a:lnTo>
                      <a:pt x="f203" y="f204"/>
                    </a:lnTo>
                    <a:lnTo>
                      <a:pt x="f205" y="f140"/>
                    </a:lnTo>
                    <a:lnTo>
                      <a:pt x="f205" y="f140"/>
                    </a:lnTo>
                    <a:lnTo>
                      <a:pt x="f206" y="f207"/>
                    </a:lnTo>
                    <a:lnTo>
                      <a:pt x="f208" y="f209"/>
                    </a:lnTo>
                    <a:lnTo>
                      <a:pt x="f210" y="f211"/>
                    </a:lnTo>
                    <a:lnTo>
                      <a:pt x="f212" y="f213"/>
                    </a:lnTo>
                    <a:lnTo>
                      <a:pt x="f214" y="f215"/>
                    </a:lnTo>
                    <a:lnTo>
                      <a:pt x="f216" y="f217"/>
                    </a:lnTo>
                    <a:lnTo>
                      <a:pt x="f218" y="f219"/>
                    </a:lnTo>
                    <a:lnTo>
                      <a:pt x="f220" y="f221"/>
                    </a:lnTo>
                    <a:lnTo>
                      <a:pt x="f220" y="f221"/>
                    </a:lnTo>
                    <a:lnTo>
                      <a:pt x="f222" y="f223"/>
                    </a:lnTo>
                    <a:lnTo>
                      <a:pt x="f224" y="f225"/>
                    </a:lnTo>
                    <a:lnTo>
                      <a:pt x="f226" y="f227"/>
                    </a:lnTo>
                    <a:lnTo>
                      <a:pt x="f226" y="f227"/>
                    </a:lnTo>
                    <a:lnTo>
                      <a:pt x="f228" y="f229"/>
                    </a:lnTo>
                    <a:lnTo>
                      <a:pt x="f230" y="f231"/>
                    </a:lnTo>
                    <a:lnTo>
                      <a:pt x="f232" y="f233"/>
                    </a:lnTo>
                    <a:lnTo>
                      <a:pt x="f234" y="f129"/>
                    </a:lnTo>
                    <a:lnTo>
                      <a:pt x="f235" y="f236"/>
                    </a:lnTo>
                    <a:lnTo>
                      <a:pt x="f237" y="f238"/>
                    </a:lnTo>
                    <a:lnTo>
                      <a:pt x="f237" y="f238"/>
                    </a:lnTo>
                    <a:lnTo>
                      <a:pt x="f239" y="f236"/>
                    </a:lnTo>
                    <a:lnTo>
                      <a:pt x="f240" y="f181"/>
                    </a:lnTo>
                    <a:lnTo>
                      <a:pt x="f241" y="f242"/>
                    </a:lnTo>
                    <a:lnTo>
                      <a:pt x="f243" y="f244"/>
                    </a:lnTo>
                    <a:lnTo>
                      <a:pt x="f245" y="f182"/>
                    </a:lnTo>
                    <a:lnTo>
                      <a:pt x="f246" y="f247"/>
                    </a:lnTo>
                    <a:lnTo>
                      <a:pt x="f246" y="f247"/>
                    </a:lnTo>
                    <a:lnTo>
                      <a:pt x="f248" y="f249"/>
                    </a:lnTo>
                    <a:lnTo>
                      <a:pt x="f248" y="f249"/>
                    </a:lnTo>
                    <a:lnTo>
                      <a:pt x="f250" y="f251"/>
                    </a:lnTo>
                    <a:lnTo>
                      <a:pt x="f252" y="f253"/>
                    </a:lnTo>
                    <a:lnTo>
                      <a:pt x="f144" y="f254"/>
                    </a:lnTo>
                    <a:lnTo>
                      <a:pt x="f255" y="f256"/>
                    </a:lnTo>
                    <a:lnTo>
                      <a:pt x="f257" y="f258"/>
                    </a:lnTo>
                    <a:lnTo>
                      <a:pt x="f259" y="f260"/>
                    </a:lnTo>
                    <a:lnTo>
                      <a:pt x="f259" y="f261"/>
                    </a:lnTo>
                    <a:lnTo>
                      <a:pt x="f259" y="f261"/>
                    </a:lnTo>
                    <a:lnTo>
                      <a:pt x="f262" y="f263"/>
                    </a:lnTo>
                    <a:lnTo>
                      <a:pt x="f255" y="f152"/>
                    </a:lnTo>
                    <a:lnTo>
                      <a:pt x="f264" y="f265"/>
                    </a:lnTo>
                    <a:lnTo>
                      <a:pt x="f252" y="f83"/>
                    </a:lnTo>
                    <a:lnTo>
                      <a:pt x="f140" y="f266"/>
                    </a:lnTo>
                    <a:lnTo>
                      <a:pt x="f267" y="f57"/>
                    </a:lnTo>
                    <a:lnTo>
                      <a:pt x="f245" y="f268"/>
                    </a:lnTo>
                    <a:lnTo>
                      <a:pt x="f269" y="f51"/>
                    </a:lnTo>
                    <a:lnTo>
                      <a:pt x="f270" y="f271"/>
                    </a:lnTo>
                    <a:lnTo>
                      <a:pt x="f270" y="f271"/>
                    </a:lnTo>
                    <a:lnTo>
                      <a:pt x="f272" y="f273"/>
                    </a:lnTo>
                    <a:lnTo>
                      <a:pt x="f274" y="f271"/>
                    </a:lnTo>
                    <a:lnTo>
                      <a:pt x="f275" y="f276"/>
                    </a:lnTo>
                    <a:lnTo>
                      <a:pt x="f277" y="f278"/>
                    </a:lnTo>
                    <a:lnTo>
                      <a:pt x="f279" y="f280"/>
                    </a:lnTo>
                    <a:lnTo>
                      <a:pt x="f281" y="f57"/>
                    </a:lnTo>
                    <a:lnTo>
                      <a:pt x="f282" y="f57"/>
                    </a:lnTo>
                    <a:lnTo>
                      <a:pt x="f282" y="f280"/>
                    </a:lnTo>
                    <a:lnTo>
                      <a:pt x="f282" y="f280"/>
                    </a:lnTo>
                    <a:lnTo>
                      <a:pt x="f279" y="f283"/>
                    </a:lnTo>
                    <a:lnTo>
                      <a:pt x="f284" y="f285"/>
                    </a:lnTo>
                    <a:lnTo>
                      <a:pt x="f284" y="f285"/>
                    </a:lnTo>
                    <a:lnTo>
                      <a:pt x="f286" y="f287"/>
                    </a:lnTo>
                    <a:lnTo>
                      <a:pt x="f286" y="f287"/>
                    </a:lnTo>
                    <a:lnTo>
                      <a:pt x="f288" y="f289"/>
                    </a:lnTo>
                    <a:lnTo>
                      <a:pt x="f290" y="f291"/>
                    </a:lnTo>
                    <a:lnTo>
                      <a:pt x="f292" y="f95"/>
                    </a:lnTo>
                    <a:lnTo>
                      <a:pt x="f293" y="f294"/>
                    </a:lnTo>
                    <a:lnTo>
                      <a:pt x="f295" y="f296"/>
                    </a:lnTo>
                    <a:lnTo>
                      <a:pt x="f295" y="f296"/>
                    </a:lnTo>
                    <a:lnTo>
                      <a:pt x="f295" y="f86"/>
                    </a:lnTo>
                    <a:lnTo>
                      <a:pt x="f295" y="f297"/>
                    </a:lnTo>
                    <a:lnTo>
                      <a:pt x="f298" y="f299"/>
                    </a:lnTo>
                    <a:lnTo>
                      <a:pt x="f298" y="f300"/>
                    </a:lnTo>
                    <a:lnTo>
                      <a:pt x="f293" y="f301"/>
                    </a:lnTo>
                    <a:lnTo>
                      <a:pt x="f150" y="f301"/>
                    </a:lnTo>
                    <a:lnTo>
                      <a:pt x="f150" y="f301"/>
                    </a:lnTo>
                    <a:lnTo>
                      <a:pt x="f202" y="f302"/>
                    </a:lnTo>
                    <a:lnTo>
                      <a:pt x="f303" y="f4"/>
                    </a:lnTo>
                    <a:lnTo>
                      <a:pt x="f303" y="f4"/>
                    </a:lnTo>
                    <a:lnTo>
                      <a:pt x="f304" y="f305"/>
                    </a:lnTo>
                    <a:lnTo>
                      <a:pt x="f306" y="f307"/>
                    </a:lnTo>
                    <a:lnTo>
                      <a:pt x="f304" y="f308"/>
                    </a:lnTo>
                    <a:lnTo>
                      <a:pt x="f303" y="f309"/>
                    </a:lnTo>
                    <a:lnTo>
                      <a:pt x="f303" y="f309"/>
                    </a:lnTo>
                    <a:lnTo>
                      <a:pt x="f310" y="f311"/>
                    </a:lnTo>
                    <a:lnTo>
                      <a:pt x="f312" y="f313"/>
                    </a:lnTo>
                    <a:lnTo>
                      <a:pt x="f312" y="f313"/>
                    </a:lnTo>
                    <a:lnTo>
                      <a:pt x="f314" y="f315"/>
                    </a:lnTo>
                    <a:lnTo>
                      <a:pt x="f316" y="f317"/>
                    </a:lnTo>
                    <a:lnTo>
                      <a:pt x="f316" y="f317"/>
                    </a:lnTo>
                    <a:lnTo>
                      <a:pt x="f318" y="f319"/>
                    </a:lnTo>
                    <a:lnTo>
                      <a:pt x="f320" y="f321"/>
                    </a:lnTo>
                    <a:lnTo>
                      <a:pt x="f322" y="f323"/>
                    </a:lnTo>
                    <a:lnTo>
                      <a:pt x="f136" y="f324"/>
                    </a:lnTo>
                    <a:lnTo>
                      <a:pt x="f325" y="f326"/>
                    </a:lnTo>
                    <a:lnTo>
                      <a:pt x="f325" y="f326"/>
                    </a:lnTo>
                    <a:lnTo>
                      <a:pt x="f327" y="f328"/>
                    </a:lnTo>
                    <a:lnTo>
                      <a:pt x="f325" y="f329"/>
                    </a:lnTo>
                    <a:lnTo>
                      <a:pt x="f241" y="f330"/>
                    </a:lnTo>
                    <a:lnTo>
                      <a:pt x="f136" y="f331"/>
                    </a:lnTo>
                    <a:lnTo>
                      <a:pt x="f322" y="f332"/>
                    </a:lnTo>
                    <a:lnTo>
                      <a:pt x="f322" y="f332"/>
                    </a:lnTo>
                    <a:lnTo>
                      <a:pt x="f246" y="f333"/>
                    </a:lnTo>
                    <a:lnTo>
                      <a:pt x="f334" y="f335"/>
                    </a:lnTo>
                    <a:lnTo>
                      <a:pt x="f252" y="f336"/>
                    </a:lnTo>
                    <a:lnTo>
                      <a:pt x="f255" y="f337"/>
                    </a:lnTo>
                    <a:lnTo>
                      <a:pt x="f338" y="f339"/>
                    </a:lnTo>
                    <a:lnTo>
                      <a:pt x="f295" y="f340"/>
                    </a:lnTo>
                    <a:lnTo>
                      <a:pt x="f341" y="f342"/>
                    </a:lnTo>
                    <a:lnTo>
                      <a:pt x="f343" y="f344"/>
                    </a:lnTo>
                    <a:lnTo>
                      <a:pt x="f343" y="f344"/>
                    </a:lnTo>
                    <a:lnTo>
                      <a:pt x="f345" y="f344"/>
                    </a:lnTo>
                    <a:lnTo>
                      <a:pt x="f346" y="f347"/>
                    </a:lnTo>
                    <a:lnTo>
                      <a:pt x="f348" y="f349"/>
                    </a:lnTo>
                    <a:lnTo>
                      <a:pt x="f350" y="f351"/>
                    </a:lnTo>
                    <a:lnTo>
                      <a:pt x="f352" y="f353"/>
                    </a:lnTo>
                    <a:lnTo>
                      <a:pt x="f354" y="f355"/>
                    </a:lnTo>
                    <a:lnTo>
                      <a:pt x="f354" y="f355"/>
                    </a:lnTo>
                    <a:lnTo>
                      <a:pt x="f356" y="f357"/>
                    </a:lnTo>
                    <a:lnTo>
                      <a:pt x="f178" y="f358"/>
                    </a:lnTo>
                    <a:lnTo>
                      <a:pt x="f0" y="f359"/>
                    </a:lnTo>
                    <a:lnTo>
                      <a:pt x="f178" y="f360"/>
                    </a:lnTo>
                    <a:lnTo>
                      <a:pt x="f361" y="f362"/>
                    </a:lnTo>
                    <a:lnTo>
                      <a:pt x="f174" y="f363"/>
                    </a:lnTo>
                    <a:lnTo>
                      <a:pt x="f364" y="f365"/>
                    </a:lnTo>
                    <a:lnTo>
                      <a:pt x="f170" y="f366"/>
                    </a:lnTo>
                    <a:lnTo>
                      <a:pt x="f170" y="f366"/>
                    </a:lnTo>
                    <a:lnTo>
                      <a:pt x="f306" y="f367"/>
                    </a:lnTo>
                    <a:lnTo>
                      <a:pt x="f368" y="f369"/>
                    </a:lnTo>
                    <a:lnTo>
                      <a:pt x="f368" y="f369"/>
                    </a:lnTo>
                    <a:lnTo>
                      <a:pt x="f290" y="f369"/>
                    </a:lnTo>
                    <a:lnTo>
                      <a:pt x="f248" y="f369"/>
                    </a:lnTo>
                    <a:lnTo>
                      <a:pt x="f370" y="f371"/>
                    </a:lnTo>
                    <a:lnTo>
                      <a:pt x="f372" y="f366"/>
                    </a:lnTo>
                    <a:lnTo>
                      <a:pt x="f373" y="f374"/>
                    </a:lnTo>
                    <a:lnTo>
                      <a:pt x="f373" y="f374"/>
                    </a:lnTo>
                    <a:lnTo>
                      <a:pt x="f375" y="f376"/>
                    </a:lnTo>
                    <a:lnTo>
                      <a:pt x="f377" y="f362"/>
                    </a:lnTo>
                    <a:lnTo>
                      <a:pt x="f377" y="f362"/>
                    </a:lnTo>
                    <a:lnTo>
                      <a:pt x="f378" y="f376"/>
                    </a:lnTo>
                    <a:lnTo>
                      <a:pt x="f379" y="f374"/>
                    </a:lnTo>
                    <a:lnTo>
                      <a:pt x="f380" y="f381"/>
                    </a:lnTo>
                    <a:lnTo>
                      <a:pt x="f218" y="f369"/>
                    </a:lnTo>
                    <a:lnTo>
                      <a:pt x="f218" y="f382"/>
                    </a:lnTo>
                    <a:lnTo>
                      <a:pt x="f218" y="f383"/>
                    </a:lnTo>
                    <a:lnTo>
                      <a:pt x="f384" y="f385"/>
                    </a:lnTo>
                    <a:lnTo>
                      <a:pt x="f216" y="f386"/>
                    </a:lnTo>
                    <a:lnTo>
                      <a:pt x="f216" y="f386"/>
                    </a:lnTo>
                    <a:lnTo>
                      <a:pt x="f183" y="f387"/>
                    </a:lnTo>
                    <a:lnTo>
                      <a:pt x="f388" y="f2"/>
                    </a:lnTo>
                    <a:lnTo>
                      <a:pt x="f388" y="f2"/>
                    </a:lnTo>
                    <a:lnTo>
                      <a:pt x="f389" y="f387"/>
                    </a:lnTo>
                    <a:lnTo>
                      <a:pt x="f390" y="f385"/>
                    </a:lnTo>
                    <a:lnTo>
                      <a:pt x="f149" y="f391"/>
                    </a:lnTo>
                    <a:lnTo>
                      <a:pt x="f149" y="f391"/>
                    </a:lnTo>
                    <a:lnTo>
                      <a:pt x="f392" y="f376"/>
                    </a:lnTo>
                    <a:lnTo>
                      <a:pt x="f392" y="f357"/>
                    </a:lnTo>
                    <a:lnTo>
                      <a:pt x="f149" y="f340"/>
                    </a:lnTo>
                    <a:lnTo>
                      <a:pt x="f393" y="f394"/>
                    </a:lnTo>
                    <a:lnTo>
                      <a:pt x="f395" y="f396"/>
                    </a:lnTo>
                    <a:lnTo>
                      <a:pt x="f397" y="f398"/>
                    </a:lnTo>
                    <a:lnTo>
                      <a:pt x="f399" y="f400"/>
                    </a:lnTo>
                    <a:lnTo>
                      <a:pt x="f399" y="f400"/>
                    </a:lnTo>
                    <a:lnTo>
                      <a:pt x="f61" y="f401"/>
                    </a:lnTo>
                    <a:lnTo>
                      <a:pt x="f61" y="f328"/>
                    </a:lnTo>
                    <a:lnTo>
                      <a:pt x="f83" y="f402"/>
                    </a:lnTo>
                    <a:lnTo>
                      <a:pt x="f83" y="f403"/>
                    </a:lnTo>
                    <a:lnTo>
                      <a:pt x="f83" y="f403"/>
                    </a:lnTo>
                    <a:lnTo>
                      <a:pt x="f404" y="f405"/>
                    </a:lnTo>
                    <a:lnTo>
                      <a:pt x="f406" y="f407"/>
                    </a:lnTo>
                    <a:lnTo>
                      <a:pt x="f406" y="f407"/>
                    </a:lnTo>
                    <a:lnTo>
                      <a:pt x="f408" y="f409"/>
                    </a:lnTo>
                    <a:lnTo>
                      <a:pt x="f26" y="f410"/>
                    </a:lnTo>
                    <a:lnTo>
                      <a:pt x="f411" y="f412"/>
                    </a:lnTo>
                    <a:lnTo>
                      <a:pt x="f413" y="f414"/>
                    </a:lnTo>
                    <a:lnTo>
                      <a:pt x="f415" y="f416"/>
                    </a:lnTo>
                    <a:lnTo>
                      <a:pt x="f3" y="f417"/>
                    </a:lnTo>
                    <a:lnTo>
                      <a:pt x="f418" y="f419"/>
                    </a:lnTo>
                    <a:lnTo>
                      <a:pt x="f96" y="f420"/>
                    </a:lnTo>
                    <a:lnTo>
                      <a:pt x="f96" y="f420"/>
                    </a:lnTo>
                    <a:lnTo>
                      <a:pt x="f1" y="f421"/>
                    </a:lnTo>
                    <a:lnTo>
                      <a:pt x="f1" y="f422"/>
                    </a:lnTo>
                    <a:lnTo>
                      <a:pt x="f96" y="f423"/>
                    </a:lnTo>
                    <a:lnTo>
                      <a:pt x="f3" y="f4"/>
                    </a:lnTo>
                    <a:lnTo>
                      <a:pt x="f3" y="f4"/>
                    </a:lnTo>
                    <a:close/>
                    <a:moveTo>
                      <a:pt x="f424" y="f336"/>
                    </a:moveTo>
                    <a:lnTo>
                      <a:pt x="f424" y="f336"/>
                    </a:lnTo>
                    <a:lnTo>
                      <a:pt x="f425" y="f347"/>
                    </a:lnTo>
                    <a:lnTo>
                      <a:pt x="f425" y="f347"/>
                    </a:lnTo>
                    <a:lnTo>
                      <a:pt x="f425" y="f426"/>
                    </a:lnTo>
                    <a:lnTo>
                      <a:pt x="f427" y="f398"/>
                    </a:lnTo>
                    <a:lnTo>
                      <a:pt x="f180" y="f331"/>
                    </a:lnTo>
                    <a:lnTo>
                      <a:pt x="f200" y="f428"/>
                    </a:lnTo>
                    <a:lnTo>
                      <a:pt x="f200" y="f428"/>
                    </a:lnTo>
                    <a:lnTo>
                      <a:pt x="f429" y="f430"/>
                    </a:lnTo>
                    <a:lnTo>
                      <a:pt x="f431" y="f432"/>
                    </a:lnTo>
                    <a:lnTo>
                      <a:pt x="f433" y="f434"/>
                    </a:lnTo>
                    <a:lnTo>
                      <a:pt x="f435" y="f436"/>
                    </a:lnTo>
                    <a:lnTo>
                      <a:pt x="f435" y="f436"/>
                    </a:lnTo>
                    <a:lnTo>
                      <a:pt x="f437" y="f438"/>
                    </a:lnTo>
                    <a:lnTo>
                      <a:pt x="f439" y="f440"/>
                    </a:lnTo>
                    <a:lnTo>
                      <a:pt x="f441" y="f442"/>
                    </a:lnTo>
                    <a:lnTo>
                      <a:pt x="f443" y="f420"/>
                    </a:lnTo>
                    <a:lnTo>
                      <a:pt x="f443" y="f420"/>
                    </a:lnTo>
                    <a:lnTo>
                      <a:pt x="f444" y="f445"/>
                    </a:lnTo>
                    <a:lnTo>
                      <a:pt x="f208" y="f446"/>
                    </a:lnTo>
                    <a:lnTo>
                      <a:pt x="f447" y="f448"/>
                    </a:lnTo>
                    <a:lnTo>
                      <a:pt x="f210" y="f449"/>
                    </a:lnTo>
                    <a:lnTo>
                      <a:pt x="f210" y="f450"/>
                    </a:lnTo>
                    <a:lnTo>
                      <a:pt x="f210" y="f450"/>
                    </a:lnTo>
                    <a:lnTo>
                      <a:pt x="f451" y="f452"/>
                    </a:lnTo>
                    <a:lnTo>
                      <a:pt x="f453" y="f454"/>
                    </a:lnTo>
                    <a:lnTo>
                      <a:pt x="f212" y="f455"/>
                    </a:lnTo>
                    <a:lnTo>
                      <a:pt x="f377" y="f456"/>
                    </a:lnTo>
                    <a:lnTo>
                      <a:pt x="f377" y="f456"/>
                    </a:lnTo>
                    <a:lnTo>
                      <a:pt x="f379" y="f457"/>
                    </a:lnTo>
                    <a:lnTo>
                      <a:pt x="f458" y="f459"/>
                    </a:lnTo>
                    <a:lnTo>
                      <a:pt x="f375" y="f460"/>
                    </a:lnTo>
                    <a:lnTo>
                      <a:pt x="f375" y="f460"/>
                    </a:lnTo>
                    <a:lnTo>
                      <a:pt x="f218" y="f461"/>
                    </a:lnTo>
                    <a:lnTo>
                      <a:pt x="f225" y="f462"/>
                    </a:lnTo>
                    <a:lnTo>
                      <a:pt x="f463" y="f464"/>
                    </a:lnTo>
                    <a:lnTo>
                      <a:pt x="f463" y="f465"/>
                    </a:lnTo>
                    <a:lnTo>
                      <a:pt x="f463" y="f465"/>
                    </a:lnTo>
                    <a:lnTo>
                      <a:pt x="f451" y="f466"/>
                    </a:lnTo>
                    <a:lnTo>
                      <a:pt x="f467" y="f468"/>
                    </a:lnTo>
                    <a:lnTo>
                      <a:pt x="f469" y="f470"/>
                    </a:lnTo>
                    <a:lnTo>
                      <a:pt x="f205" y="f471"/>
                    </a:lnTo>
                    <a:lnTo>
                      <a:pt x="f205" y="f471"/>
                    </a:lnTo>
                    <a:lnTo>
                      <a:pt x="f472" y="f446"/>
                    </a:lnTo>
                    <a:lnTo>
                      <a:pt x="f473" y="f474"/>
                    </a:lnTo>
                    <a:lnTo>
                      <a:pt x="f473" y="f474"/>
                    </a:lnTo>
                    <a:lnTo>
                      <a:pt x="f191" y="f475"/>
                    </a:lnTo>
                    <a:lnTo>
                      <a:pt x="f196" y="f476"/>
                    </a:lnTo>
                    <a:lnTo>
                      <a:pt x="f477" y="f478"/>
                    </a:lnTo>
                    <a:lnTo>
                      <a:pt x="f477" y="f479"/>
                    </a:lnTo>
                    <a:lnTo>
                      <a:pt x="f477" y="f479"/>
                    </a:lnTo>
                    <a:lnTo>
                      <a:pt x="f388" y="f480"/>
                    </a:lnTo>
                    <a:lnTo>
                      <a:pt x="f424" y="f481"/>
                    </a:lnTo>
                    <a:lnTo>
                      <a:pt x="f482" y="f483"/>
                    </a:lnTo>
                    <a:lnTo>
                      <a:pt x="f482" y="f483"/>
                    </a:lnTo>
                    <a:lnTo>
                      <a:pt x="f482" y="f484"/>
                    </a:lnTo>
                    <a:lnTo>
                      <a:pt x="f485" y="f486"/>
                    </a:lnTo>
                    <a:lnTo>
                      <a:pt x="f487" y="f488"/>
                    </a:lnTo>
                    <a:lnTo>
                      <a:pt x="f424" y="f336"/>
                    </a:lnTo>
                    <a:lnTo>
                      <a:pt x="f424" y="f336"/>
                    </a:lnTo>
                    <a:close/>
                    <a:moveTo>
                      <a:pt x="f102" y="f60"/>
                    </a:moveTo>
                    <a:lnTo>
                      <a:pt x="f408" y="f60"/>
                    </a:lnTo>
                    <a:lnTo>
                      <a:pt x="f408" y="f60"/>
                    </a:lnTo>
                    <a:lnTo>
                      <a:pt x="f408" y="f23"/>
                    </a:lnTo>
                    <a:lnTo>
                      <a:pt x="f489" y="f56"/>
                    </a:lnTo>
                    <a:lnTo>
                      <a:pt x="f46" y="f27"/>
                    </a:lnTo>
                    <a:lnTo>
                      <a:pt x="f490" y="f491"/>
                    </a:lnTo>
                    <a:lnTo>
                      <a:pt x="f490" y="f491"/>
                    </a:lnTo>
                    <a:lnTo>
                      <a:pt x="f492" y="f54"/>
                    </a:lnTo>
                    <a:lnTo>
                      <a:pt x="f493" y="f494"/>
                    </a:lnTo>
                    <a:lnTo>
                      <a:pt x="f495" y="f496"/>
                    </a:lnTo>
                    <a:lnTo>
                      <a:pt x="f497" y="f496"/>
                    </a:lnTo>
                    <a:lnTo>
                      <a:pt x="f498" y="f496"/>
                    </a:lnTo>
                    <a:lnTo>
                      <a:pt x="f121" y="f494"/>
                    </a:lnTo>
                    <a:lnTo>
                      <a:pt x="f499" y="f500"/>
                    </a:lnTo>
                    <a:lnTo>
                      <a:pt x="f111" y="f501"/>
                    </a:lnTo>
                    <a:lnTo>
                      <a:pt x="f102" y="f502"/>
                    </a:lnTo>
                    <a:lnTo>
                      <a:pt x="f102" y="f502"/>
                    </a:lnTo>
                    <a:lnTo>
                      <a:pt x="f34" y="f503"/>
                    </a:lnTo>
                    <a:lnTo>
                      <a:pt x="f504" y="f58"/>
                    </a:lnTo>
                    <a:lnTo>
                      <a:pt x="f504" y="f505"/>
                    </a:lnTo>
                    <a:lnTo>
                      <a:pt x="f504" y="f506"/>
                    </a:lnTo>
                    <a:lnTo>
                      <a:pt x="f507" y="f508"/>
                    </a:lnTo>
                    <a:lnTo>
                      <a:pt x="f102" y="f60"/>
                    </a:lnTo>
                    <a:lnTo>
                      <a:pt x="f102" y="f60"/>
                    </a:lnTo>
                    <a:close/>
                  </a:path>
                </a:pathLst>
              </a:custGeom>
              <a:solidFill>
                <a:srgbClr val="000000"/>
              </a:solidFill>
              <a:ln>
                <a:noFill/>
                <a:prstDash val="solid"/>
              </a:ln>
            </p:spPr>
            <p:txBody>
              <a:bodyPr vert="horz" wrap="square" lIns="91440" tIns="45720" rIns="91440" bIns="45720" anchor="t" compatLnSpc="0">
                <a:noAutofit/>
              </a:bodyPr>
              <a:lstStyle/>
              <a:p>
                <a:endParaRPr lang="en-US"/>
              </a:p>
            </p:txBody>
          </p:sp>
          <p:sp>
            <p:nvSpPr>
              <p:cNvPr id="15" name="Freeform 133">
                <a:extLst>
                  <a:ext uri="{FF2B5EF4-FFF2-40B4-BE49-F238E27FC236}">
                    <a16:creationId xmlns:a16="http://schemas.microsoft.com/office/drawing/2014/main" id="{F330C5CE-001C-1149-137E-34CC3D592CE2}"/>
                  </a:ext>
                </a:extLst>
              </p:cNvPr>
              <p:cNvSpPr/>
              <p:nvPr/>
            </p:nvSpPr>
            <p:spPr>
              <a:xfrm>
                <a:off x="1136880" y="2006281"/>
                <a:ext cx="227880" cy="253440"/>
              </a:xfrm>
              <a:custGeom>
                <a:avLst/>
                <a:gdLst>
                  <a:gd name="f0" fmla="val 0"/>
                  <a:gd name="f1" fmla="val 116"/>
                  <a:gd name="f2" fmla="val 129"/>
                  <a:gd name="f3" fmla="val 5"/>
                  <a:gd name="f4" fmla="val 20"/>
                  <a:gd name="f5" fmla="val 76"/>
                  <a:gd name="f6" fmla="val 85"/>
                  <a:gd name="f7" fmla="val 3"/>
                  <a:gd name="f8" fmla="val 96"/>
                  <a:gd name="f9" fmla="val 111"/>
                  <a:gd name="f10" fmla="val 8"/>
                  <a:gd name="f11" fmla="val 117"/>
                  <a:gd name="f12" fmla="val 13"/>
                  <a:gd name="f13" fmla="val 122"/>
                  <a:gd name="f14" fmla="val 18"/>
                  <a:gd name="f15" fmla="val 127"/>
                  <a:gd name="f16" fmla="val 25"/>
                  <a:gd name="f17" fmla="val 30"/>
                  <a:gd name="f18" fmla="val 35"/>
                  <a:gd name="f19" fmla="val 128"/>
                  <a:gd name="f20" fmla="val 40"/>
                  <a:gd name="f21" fmla="val 126"/>
                  <a:gd name="f22" fmla="val 45"/>
                  <a:gd name="f23" fmla="val 124"/>
                  <a:gd name="f24" fmla="val 52"/>
                  <a:gd name="f25" fmla="val 58"/>
                  <a:gd name="f26" fmla="val 62"/>
                  <a:gd name="f27" fmla="val 66"/>
                  <a:gd name="f28" fmla="val 123"/>
                  <a:gd name="f29" fmla="val 74"/>
                  <a:gd name="f30" fmla="val 119"/>
                  <a:gd name="f31" fmla="val 80"/>
                  <a:gd name="f32" fmla="val 120"/>
                  <a:gd name="f33" fmla="val 83"/>
                  <a:gd name="f34" fmla="val 87"/>
                  <a:gd name="f35" fmla="val 98"/>
                  <a:gd name="f36" fmla="val 107"/>
                  <a:gd name="f37" fmla="val 114"/>
                  <a:gd name="f38" fmla="val 115"/>
                  <a:gd name="f39" fmla="val 106"/>
                  <a:gd name="f40" fmla="val 101"/>
                  <a:gd name="f41" fmla="val 84"/>
                  <a:gd name="f42" fmla="val 112"/>
                  <a:gd name="f43" fmla="val 110"/>
                  <a:gd name="f44" fmla="val 65"/>
                  <a:gd name="f45" fmla="val 57"/>
                  <a:gd name="f46" fmla="val 102"/>
                  <a:gd name="f47" fmla="val 51"/>
                  <a:gd name="f48" fmla="val 94"/>
                  <a:gd name="f49" fmla="val 91"/>
                  <a:gd name="f50" fmla="val 31"/>
                </a:gdLst>
                <a:ahLst/>
                <a:cxnLst>
                  <a:cxn ang="3cd4">
                    <a:pos x="hc" y="t"/>
                  </a:cxn>
                  <a:cxn ang="0">
                    <a:pos x="r" y="vc"/>
                  </a:cxn>
                  <a:cxn ang="cd4">
                    <a:pos x="hc" y="b"/>
                  </a:cxn>
                  <a:cxn ang="cd2">
                    <a:pos x="l" y="vc"/>
                  </a:cxn>
                </a:cxnLst>
                <a:rect l="l" t="t" r="r" b="b"/>
                <a:pathLst>
                  <a:path w="116" h="129">
                    <a:moveTo>
                      <a:pt x="f3" y="f4"/>
                    </a:moveTo>
                    <a:lnTo>
                      <a:pt x="f3" y="f4"/>
                    </a:lnTo>
                    <a:lnTo>
                      <a:pt x="f0" y="f5"/>
                    </a:lnTo>
                    <a:lnTo>
                      <a:pt x="f0" y="f5"/>
                    </a:lnTo>
                    <a:lnTo>
                      <a:pt x="f0" y="f6"/>
                    </a:lnTo>
                    <a:lnTo>
                      <a:pt x="f7" y="f8"/>
                    </a:lnTo>
                    <a:lnTo>
                      <a:pt x="f3" y="f9"/>
                    </a:lnTo>
                    <a:lnTo>
                      <a:pt x="f3" y="f9"/>
                    </a:lnTo>
                    <a:lnTo>
                      <a:pt x="f10" y="f11"/>
                    </a:lnTo>
                    <a:lnTo>
                      <a:pt x="f12" y="f13"/>
                    </a:lnTo>
                    <a:lnTo>
                      <a:pt x="f14" y="f15"/>
                    </a:lnTo>
                    <a:lnTo>
                      <a:pt x="f16" y="f2"/>
                    </a:lnTo>
                    <a:lnTo>
                      <a:pt x="f16" y="f2"/>
                    </a:lnTo>
                    <a:lnTo>
                      <a:pt x="f17" y="f2"/>
                    </a:lnTo>
                    <a:lnTo>
                      <a:pt x="f18" y="f19"/>
                    </a:lnTo>
                    <a:lnTo>
                      <a:pt x="f20" y="f21"/>
                    </a:lnTo>
                    <a:lnTo>
                      <a:pt x="f22" y="f23"/>
                    </a:lnTo>
                    <a:lnTo>
                      <a:pt x="f22" y="f23"/>
                    </a:lnTo>
                    <a:lnTo>
                      <a:pt x="f24" y="f23"/>
                    </a:lnTo>
                    <a:lnTo>
                      <a:pt x="f25" y="f21"/>
                    </a:lnTo>
                    <a:lnTo>
                      <a:pt x="f25" y="f21"/>
                    </a:lnTo>
                    <a:lnTo>
                      <a:pt x="f26" y="f21"/>
                    </a:lnTo>
                    <a:lnTo>
                      <a:pt x="f27" y="f28"/>
                    </a:lnTo>
                    <a:lnTo>
                      <a:pt x="f29" y="f30"/>
                    </a:lnTo>
                    <a:lnTo>
                      <a:pt x="f29" y="f30"/>
                    </a:lnTo>
                    <a:lnTo>
                      <a:pt x="f5" y="f30"/>
                    </a:lnTo>
                    <a:lnTo>
                      <a:pt x="f31" y="f32"/>
                    </a:lnTo>
                    <a:lnTo>
                      <a:pt x="f33" y="f13"/>
                    </a:lnTo>
                    <a:lnTo>
                      <a:pt x="f34" y="f28"/>
                    </a:lnTo>
                    <a:lnTo>
                      <a:pt x="f34" y="f28"/>
                    </a:lnTo>
                    <a:lnTo>
                      <a:pt x="f35" y="f32"/>
                    </a:lnTo>
                    <a:lnTo>
                      <a:pt x="f36" y="f30"/>
                    </a:lnTo>
                    <a:lnTo>
                      <a:pt x="f36" y="f30"/>
                    </a:lnTo>
                    <a:lnTo>
                      <a:pt x="f9" y="f11"/>
                    </a:lnTo>
                    <a:lnTo>
                      <a:pt x="f37" y="f9"/>
                    </a:lnTo>
                    <a:lnTo>
                      <a:pt x="f38" y="f39"/>
                    </a:lnTo>
                    <a:lnTo>
                      <a:pt x="f1" y="f40"/>
                    </a:lnTo>
                    <a:lnTo>
                      <a:pt x="f1" y="f40"/>
                    </a:lnTo>
                    <a:lnTo>
                      <a:pt x="f38" y="f41"/>
                    </a:lnTo>
                    <a:lnTo>
                      <a:pt x="f42" y="f29"/>
                    </a:lnTo>
                    <a:lnTo>
                      <a:pt x="f43" y="f44"/>
                    </a:lnTo>
                    <a:lnTo>
                      <a:pt x="f43" y="f44"/>
                    </a:lnTo>
                    <a:lnTo>
                      <a:pt x="f39" y="f45"/>
                    </a:lnTo>
                    <a:lnTo>
                      <a:pt x="f46" y="f47"/>
                    </a:lnTo>
                    <a:lnTo>
                      <a:pt x="f48" y="f20"/>
                    </a:lnTo>
                    <a:lnTo>
                      <a:pt x="f48" y="f20"/>
                    </a:lnTo>
                    <a:lnTo>
                      <a:pt x="f49" y="f50"/>
                    </a:lnTo>
                    <a:lnTo>
                      <a:pt x="f6" y="f14"/>
                    </a:lnTo>
                    <a:lnTo>
                      <a:pt x="f31" y="f0"/>
                    </a:lnTo>
                    <a:lnTo>
                      <a:pt x="f3" y="f4"/>
                    </a:lnTo>
                    <a:close/>
                  </a:path>
                </a:pathLst>
              </a:custGeom>
              <a:solidFill>
                <a:srgbClr val="FFC092"/>
              </a:solidFill>
              <a:ln>
                <a:noFill/>
                <a:prstDash val="solid"/>
              </a:ln>
            </p:spPr>
            <p:txBody>
              <a:bodyPr vert="horz" wrap="square" lIns="91440" tIns="45720" rIns="91440" bIns="45720" anchor="t" compatLnSpc="0">
                <a:noAutofit/>
              </a:bodyPr>
              <a:lstStyle/>
              <a:p>
                <a:endParaRPr lang="en-US"/>
              </a:p>
            </p:txBody>
          </p:sp>
          <p:sp>
            <p:nvSpPr>
              <p:cNvPr id="16" name="Freeform 149">
                <a:extLst>
                  <a:ext uri="{FF2B5EF4-FFF2-40B4-BE49-F238E27FC236}">
                    <a16:creationId xmlns:a16="http://schemas.microsoft.com/office/drawing/2014/main" id="{D64C8998-64A8-B5A0-2FEA-1AFB8688F29D}"/>
                  </a:ext>
                </a:extLst>
              </p:cNvPr>
              <p:cNvSpPr/>
              <p:nvPr/>
            </p:nvSpPr>
            <p:spPr>
              <a:xfrm>
                <a:off x="1111320" y="1847161"/>
                <a:ext cx="188640" cy="202320"/>
              </a:xfrm>
              <a:custGeom>
                <a:avLst/>
                <a:gdLst>
                  <a:gd name="f0" fmla="val 0"/>
                  <a:gd name="f1" fmla="val 96"/>
                  <a:gd name="f2" fmla="val 103"/>
                  <a:gd name="f3" fmla="val 1"/>
                  <a:gd name="f4" fmla="val 10"/>
                  <a:gd name="f5" fmla="val 9"/>
                  <a:gd name="f6" fmla="val 27"/>
                  <a:gd name="f7" fmla="val 5"/>
                  <a:gd name="f8" fmla="val 54"/>
                  <a:gd name="f9" fmla="val 70"/>
                  <a:gd name="f10" fmla="val 85"/>
                  <a:gd name="f11" fmla="val 91"/>
                  <a:gd name="f12" fmla="val 37"/>
                  <a:gd name="f13" fmla="val 94"/>
                  <a:gd name="f14" fmla="val 66"/>
                  <a:gd name="f15" fmla="val 82"/>
                  <a:gd name="f16" fmla="val 88"/>
                  <a:gd name="f17" fmla="val 86"/>
                  <a:gd name="f18" fmla="val 67"/>
                  <a:gd name="f19" fmla="val 93"/>
                  <a:gd name="f20" fmla="val 97"/>
                  <a:gd name="f21" fmla="val 40"/>
                  <a:gd name="f22" fmla="val 101"/>
                  <a:gd name="f23" fmla="val 25"/>
                  <a:gd name="f24" fmla="val 102"/>
                  <a:gd name="f25" fmla="val 8"/>
                  <a:gd name="f26" fmla="val 4"/>
                  <a:gd name="f27" fmla="val 69"/>
                  <a:gd name="f28" fmla="val 24"/>
                </a:gdLst>
                <a:ahLst/>
                <a:cxnLst>
                  <a:cxn ang="3cd4">
                    <a:pos x="hc" y="t"/>
                  </a:cxn>
                  <a:cxn ang="0">
                    <a:pos x="r" y="vc"/>
                  </a:cxn>
                  <a:cxn ang="cd4">
                    <a:pos x="hc" y="b"/>
                  </a:cxn>
                  <a:cxn ang="cd2">
                    <a:pos x="l" y="vc"/>
                  </a:cxn>
                </a:cxnLst>
                <a:rect l="l" t="t" r="r" b="b"/>
                <a:pathLst>
                  <a:path w="96" h="103">
                    <a:moveTo>
                      <a:pt x="f3" y="f4"/>
                    </a:moveTo>
                    <a:lnTo>
                      <a:pt x="f3" y="f4"/>
                    </a:lnTo>
                    <a:lnTo>
                      <a:pt x="f5" y="f5"/>
                    </a:lnTo>
                    <a:lnTo>
                      <a:pt x="f6" y="f7"/>
                    </a:lnTo>
                    <a:lnTo>
                      <a:pt x="f8" y="f3"/>
                    </a:lnTo>
                    <a:lnTo>
                      <a:pt x="f9" y="f0"/>
                    </a:lnTo>
                    <a:lnTo>
                      <a:pt x="f10" y="f0"/>
                    </a:lnTo>
                    <a:lnTo>
                      <a:pt x="f10" y="f0"/>
                    </a:lnTo>
                    <a:lnTo>
                      <a:pt x="f11" y="f12"/>
                    </a:lnTo>
                    <a:lnTo>
                      <a:pt x="f13" y="f14"/>
                    </a:lnTo>
                    <a:lnTo>
                      <a:pt x="f1" y="f15"/>
                    </a:lnTo>
                    <a:lnTo>
                      <a:pt x="f1" y="f15"/>
                    </a:lnTo>
                    <a:lnTo>
                      <a:pt x="f16" y="f17"/>
                    </a:lnTo>
                    <a:lnTo>
                      <a:pt x="f18" y="f19"/>
                    </a:lnTo>
                    <a:lnTo>
                      <a:pt x="f8" y="f20"/>
                    </a:lnTo>
                    <a:lnTo>
                      <a:pt x="f21" y="f22"/>
                    </a:lnTo>
                    <a:lnTo>
                      <a:pt x="f23" y="f24"/>
                    </a:lnTo>
                    <a:lnTo>
                      <a:pt x="f5" y="f2"/>
                    </a:lnTo>
                    <a:lnTo>
                      <a:pt x="f5" y="f2"/>
                    </a:lnTo>
                    <a:lnTo>
                      <a:pt x="f25" y="f13"/>
                    </a:lnTo>
                    <a:lnTo>
                      <a:pt x="f26" y="f27"/>
                    </a:lnTo>
                    <a:lnTo>
                      <a:pt x="f3" y="f21"/>
                    </a:lnTo>
                    <a:lnTo>
                      <a:pt x="f0" y="f28"/>
                    </a:lnTo>
                    <a:lnTo>
                      <a:pt x="f3" y="f4"/>
                    </a:lnTo>
                    <a:lnTo>
                      <a:pt x="f3" y="f4"/>
                    </a:lnTo>
                    <a:close/>
                  </a:path>
                </a:pathLst>
              </a:custGeom>
              <a:solidFill>
                <a:srgbClr val="8DC220"/>
              </a:solidFill>
              <a:ln>
                <a:noFill/>
                <a:prstDash val="solid"/>
              </a:ln>
            </p:spPr>
            <p:txBody>
              <a:bodyPr vert="horz" wrap="square" lIns="91440" tIns="45720" rIns="91440" bIns="45720" anchor="t" compatLnSpc="0">
                <a:noAutofit/>
              </a:bodyPr>
              <a:lstStyle/>
              <a:p>
                <a:endParaRPr lang="en-US"/>
              </a:p>
            </p:txBody>
          </p:sp>
        </p:grpSp>
      </p:grpSp>
      <p:sp>
        <p:nvSpPr>
          <p:cNvPr id="19" name="Rectangle 6">
            <a:extLst>
              <a:ext uri="{FF2B5EF4-FFF2-40B4-BE49-F238E27FC236}">
                <a16:creationId xmlns:a16="http://schemas.microsoft.com/office/drawing/2014/main" id="{C994F4EC-6192-941E-6113-706C11A23998}"/>
              </a:ext>
            </a:extLst>
          </p:cNvPr>
          <p:cNvSpPr/>
          <p:nvPr/>
        </p:nvSpPr>
        <p:spPr>
          <a:xfrm>
            <a:off x="1044625" y="308469"/>
            <a:ext cx="9159547" cy="718466"/>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marR="1079500" lvl="0" algn="l" rtl="0">
              <a:lnSpc>
                <a:spcPct val="200000"/>
              </a:lnSpc>
              <a:spcBef>
                <a:spcPts val="0"/>
              </a:spcBef>
              <a:spcAft>
                <a:spcPts val="0"/>
              </a:spcAft>
              <a:buClr>
                <a:srgbClr val="FFFFFF"/>
              </a:buClr>
              <a:buSzPts val="1100"/>
            </a:pPr>
            <a:r>
              <a:rPr lang="en-US" sz="2400" b="1" dirty="0">
                <a:solidFill>
                  <a:srgbClr val="FFFF00"/>
                </a:solidFill>
                <a:effectLst/>
                <a:uFill>
                  <a:solidFill>
                    <a:srgbClr val="5B9BD5"/>
                  </a:solidFill>
                </a:uFill>
                <a:latin typeface="Times New Roman" panose="02020603050405020304" pitchFamily="18" charset="0"/>
                <a:ea typeface="Calibri" panose="020F0502020204030204" pitchFamily="34" charset="0"/>
                <a:cs typeface="Times New Roman" panose="02020603050405020304" pitchFamily="18" charset="0"/>
              </a:rPr>
              <a:t>The difference between a short-term and long-term decision.</a:t>
            </a:r>
          </a:p>
        </p:txBody>
      </p:sp>
    </p:spTree>
    <p:extLst>
      <p:ext uri="{BB962C8B-B14F-4D97-AF65-F5344CB8AC3E}">
        <p14:creationId xmlns:p14="http://schemas.microsoft.com/office/powerpoint/2010/main" val="2936903050"/>
      </p:ext>
    </p:extLst>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spd="slow" advClick="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fade">
                                      <p:cBhvr>
                                        <p:cTn id="7" dur="1000"/>
                                        <p:tgtEl>
                                          <p:spTgt spid="20">
                                            <p:txEl>
                                              <p:pRg st="0" end="0"/>
                                            </p:txEl>
                                          </p:spTgt>
                                        </p:tgtEl>
                                      </p:cBhvr>
                                    </p:animEffect>
                                    <p:anim calcmode="lin" valueType="num">
                                      <p:cBhvr>
                                        <p:cTn id="8" dur="10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0">
                                            <p:txEl>
                                              <p:pRg st="10" end="10"/>
                                            </p:txEl>
                                          </p:spTgt>
                                        </p:tgtEl>
                                        <p:attrNameLst>
                                          <p:attrName>style.visibility</p:attrName>
                                        </p:attrNameLst>
                                      </p:cBhvr>
                                      <p:to>
                                        <p:strVal val="visible"/>
                                      </p:to>
                                    </p:set>
                                    <p:animEffect transition="in" filter="fade">
                                      <p:cBhvr>
                                        <p:cTn id="21" dur="1000"/>
                                        <p:tgtEl>
                                          <p:spTgt spid="20">
                                            <p:txEl>
                                              <p:pRg st="10" end="10"/>
                                            </p:txEl>
                                          </p:spTgt>
                                        </p:tgtEl>
                                      </p:cBhvr>
                                    </p:animEffect>
                                    <p:anim calcmode="lin" valueType="num">
                                      <p:cBhvr>
                                        <p:cTn id="22" dur="1000" fill="hold"/>
                                        <p:tgtEl>
                                          <p:spTgt spid="20">
                                            <p:txEl>
                                              <p:pRg st="10" end="10"/>
                                            </p:txEl>
                                          </p:spTgt>
                                        </p:tgtEl>
                                        <p:attrNameLst>
                                          <p:attrName>ppt_x</p:attrName>
                                        </p:attrNameLst>
                                      </p:cBhvr>
                                      <p:tavLst>
                                        <p:tav tm="0">
                                          <p:val>
                                            <p:strVal val="#ppt_x"/>
                                          </p:val>
                                        </p:tav>
                                        <p:tav tm="100000">
                                          <p:val>
                                            <p:strVal val="#ppt_x"/>
                                          </p:val>
                                        </p:tav>
                                      </p:tavLst>
                                    </p:anim>
                                    <p:anim calcmode="lin" valueType="num">
                                      <p:cBhvr>
                                        <p:cTn id="23" dur="1000" fill="hold"/>
                                        <p:tgtEl>
                                          <p:spTgt spid="20">
                                            <p:txEl>
                                              <p:pRg st="10" end="10"/>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20">
                                            <p:txEl>
                                              <p:pRg st="11" end="11"/>
                                            </p:txEl>
                                          </p:spTgt>
                                        </p:tgtEl>
                                        <p:attrNameLst>
                                          <p:attrName>style.visibility</p:attrName>
                                        </p:attrNameLst>
                                      </p:cBhvr>
                                      <p:to>
                                        <p:strVal val="visible"/>
                                      </p:to>
                                    </p:set>
                                    <p:animEffect transition="in" filter="fade">
                                      <p:cBhvr>
                                        <p:cTn id="26" dur="1000"/>
                                        <p:tgtEl>
                                          <p:spTgt spid="20">
                                            <p:txEl>
                                              <p:pRg st="11" end="11"/>
                                            </p:txEl>
                                          </p:spTgt>
                                        </p:tgtEl>
                                      </p:cBhvr>
                                    </p:animEffect>
                                    <p:anim calcmode="lin" valueType="num">
                                      <p:cBhvr>
                                        <p:cTn id="27" dur="1000" fill="hold"/>
                                        <p:tgtEl>
                                          <p:spTgt spid="20">
                                            <p:txEl>
                                              <p:pRg st="11" end="11"/>
                                            </p:txEl>
                                          </p:spTgt>
                                        </p:tgtEl>
                                        <p:attrNameLst>
                                          <p:attrName>ppt_x</p:attrName>
                                        </p:attrNameLst>
                                      </p:cBhvr>
                                      <p:tavLst>
                                        <p:tav tm="0">
                                          <p:val>
                                            <p:strVal val="#ppt_x"/>
                                          </p:val>
                                        </p:tav>
                                        <p:tav tm="100000">
                                          <p:val>
                                            <p:strVal val="#ppt_x"/>
                                          </p:val>
                                        </p:tav>
                                      </p:tavLst>
                                    </p:anim>
                                    <p:anim calcmode="lin" valueType="num">
                                      <p:cBhvr>
                                        <p:cTn id="28" dur="1000" fill="hold"/>
                                        <p:tgtEl>
                                          <p:spTgt spid="20">
                                            <p:txEl>
                                              <p:pRg st="11" end="11"/>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20">
                                            <p:txEl>
                                              <p:pRg st="12" end="12"/>
                                            </p:txEl>
                                          </p:spTgt>
                                        </p:tgtEl>
                                        <p:attrNameLst>
                                          <p:attrName>style.visibility</p:attrName>
                                        </p:attrNameLst>
                                      </p:cBhvr>
                                      <p:to>
                                        <p:strVal val="visible"/>
                                      </p:to>
                                    </p:set>
                                    <p:animEffect transition="in" filter="fade">
                                      <p:cBhvr>
                                        <p:cTn id="31" dur="1000"/>
                                        <p:tgtEl>
                                          <p:spTgt spid="20">
                                            <p:txEl>
                                              <p:pRg st="12" end="12"/>
                                            </p:txEl>
                                          </p:spTgt>
                                        </p:tgtEl>
                                      </p:cBhvr>
                                    </p:animEffect>
                                    <p:anim calcmode="lin" valueType="num">
                                      <p:cBhvr>
                                        <p:cTn id="32" dur="1000" fill="hold"/>
                                        <p:tgtEl>
                                          <p:spTgt spid="20">
                                            <p:txEl>
                                              <p:pRg st="12" end="12"/>
                                            </p:txEl>
                                          </p:spTgt>
                                        </p:tgtEl>
                                        <p:attrNameLst>
                                          <p:attrName>ppt_x</p:attrName>
                                        </p:attrNameLst>
                                      </p:cBhvr>
                                      <p:tavLst>
                                        <p:tav tm="0">
                                          <p:val>
                                            <p:strVal val="#ppt_x"/>
                                          </p:val>
                                        </p:tav>
                                        <p:tav tm="100000">
                                          <p:val>
                                            <p:strVal val="#ppt_x"/>
                                          </p:val>
                                        </p:tav>
                                      </p:tavLst>
                                    </p:anim>
                                    <p:anim calcmode="lin" valueType="num">
                                      <p:cBhvr>
                                        <p:cTn id="33" dur="1000" fill="hold"/>
                                        <p:tgtEl>
                                          <p:spTgt spid="20">
                                            <p:txEl>
                                              <p:pRg st="12" end="12"/>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20">
                                            <p:txEl>
                                              <p:pRg st="13" end="13"/>
                                            </p:txEl>
                                          </p:spTgt>
                                        </p:tgtEl>
                                        <p:attrNameLst>
                                          <p:attrName>style.visibility</p:attrName>
                                        </p:attrNameLst>
                                      </p:cBhvr>
                                      <p:to>
                                        <p:strVal val="visible"/>
                                      </p:to>
                                    </p:set>
                                    <p:animEffect transition="in" filter="fade">
                                      <p:cBhvr>
                                        <p:cTn id="36" dur="1000"/>
                                        <p:tgtEl>
                                          <p:spTgt spid="20">
                                            <p:txEl>
                                              <p:pRg st="13" end="13"/>
                                            </p:txEl>
                                          </p:spTgt>
                                        </p:tgtEl>
                                      </p:cBhvr>
                                    </p:animEffect>
                                    <p:anim calcmode="lin" valueType="num">
                                      <p:cBhvr>
                                        <p:cTn id="37" dur="1000" fill="hold"/>
                                        <p:tgtEl>
                                          <p:spTgt spid="20">
                                            <p:txEl>
                                              <p:pRg st="13" end="13"/>
                                            </p:txEl>
                                          </p:spTgt>
                                        </p:tgtEl>
                                        <p:attrNameLst>
                                          <p:attrName>ppt_x</p:attrName>
                                        </p:attrNameLst>
                                      </p:cBhvr>
                                      <p:tavLst>
                                        <p:tav tm="0">
                                          <p:val>
                                            <p:strVal val="#ppt_x"/>
                                          </p:val>
                                        </p:tav>
                                        <p:tav tm="100000">
                                          <p:val>
                                            <p:strVal val="#ppt_x"/>
                                          </p:val>
                                        </p:tav>
                                      </p:tavLst>
                                    </p:anim>
                                    <p:anim calcmode="lin" valueType="num">
                                      <p:cBhvr>
                                        <p:cTn id="38" dur="1000" fill="hold"/>
                                        <p:tgtEl>
                                          <p:spTgt spid="20">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مستطيل مستدير الزوايا 15">
            <a:extLst>
              <a:ext uri="{FF2B5EF4-FFF2-40B4-BE49-F238E27FC236}">
                <a16:creationId xmlns:a16="http://schemas.microsoft.com/office/drawing/2014/main" id="{C7CA628E-402E-4ECD-83CD-2C5BD377C6C5}"/>
              </a:ext>
            </a:extLst>
          </p:cNvPr>
          <p:cNvSpPr/>
          <p:nvPr/>
        </p:nvSpPr>
        <p:spPr>
          <a:xfrm>
            <a:off x="215820" y="1491535"/>
            <a:ext cx="9613408" cy="4833742"/>
          </a:xfrm>
          <a:prstGeom prst="roundRect">
            <a:avLst>
              <a:gd name="adj" fmla="val 1416"/>
            </a:avLst>
          </a:prstGeom>
          <a:solidFill>
            <a:srgbClr val="BFD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L="228600" marR="0" algn="l" rtl="1">
              <a:lnSpc>
                <a:spcPct val="130000"/>
              </a:lnSpc>
              <a:spcBef>
                <a:spcPts val="0"/>
              </a:spcBef>
              <a:spcAft>
                <a:spcPts val="0"/>
              </a:spcAft>
            </a:pPr>
            <a:r>
              <a:rPr lang="en-US" sz="2000" b="1" u="sng" dirty="0">
                <a:solidFill>
                  <a:srgbClr val="FF0000"/>
                </a:solidFill>
                <a:effectLst/>
                <a:latin typeface="Arial Black" panose="020B0A04020102020204" pitchFamily="34" charset="0"/>
                <a:ea typeface="Calibri" panose="020F0502020204030204" pitchFamily="34" charset="0"/>
                <a:cs typeface="Times New Roman" panose="02020603050405020304" pitchFamily="18" charset="0"/>
              </a:rPr>
              <a:t>Exercises (3-2):</a:t>
            </a:r>
          </a:p>
          <a:p>
            <a:pPr marL="228600" marR="0" algn="l" rtl="1">
              <a:lnSpc>
                <a:spcPct val="130000"/>
              </a:lnSpc>
              <a:spcBef>
                <a:spcPts val="0"/>
              </a:spcBef>
              <a:spcAft>
                <a:spcPts val="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228600" marR="0" algn="l" rtl="1">
              <a:lnSpc>
                <a:spcPct val="130000"/>
              </a:lnSpc>
              <a:spcBef>
                <a:spcPts val="0"/>
              </a:spcBef>
              <a:spcAft>
                <a:spcPts val="0"/>
              </a:spcAft>
            </a:pP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What are the payback periods projects R, S and T? Assume all the cash flow is evenly spread throughout the year. If the cutoff period is three years, which projects do you accept?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28600" marR="0" algn="l" rtl="1">
              <a:lnSpc>
                <a:spcPct val="130000"/>
              </a:lnSpc>
              <a:spcBef>
                <a:spcPts val="0"/>
              </a:spcBef>
              <a:spcAft>
                <a:spcPts val="0"/>
              </a:spcAft>
            </a:pPr>
            <a:endParaRPr lang="en-US" sz="2000"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marL="228600" marR="0" algn="l" rtl="1">
              <a:lnSpc>
                <a:spcPct val="130000"/>
              </a:lnSpc>
              <a:spcBef>
                <a:spcPts val="0"/>
              </a:spcBef>
              <a:spcAft>
                <a:spcPts val="0"/>
              </a:spcAft>
            </a:pPr>
            <a:endPar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marL="228600" marR="0" algn="l" rtl="1">
              <a:lnSpc>
                <a:spcPct val="130000"/>
              </a:lnSpc>
              <a:spcBef>
                <a:spcPts val="0"/>
              </a:spcBef>
              <a:spcAft>
                <a:spcPts val="0"/>
              </a:spcAft>
            </a:pPr>
            <a:endParaRPr lang="en-US" sz="2000"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marL="228600" marR="0" algn="l" rtl="1">
              <a:lnSpc>
                <a:spcPct val="130000"/>
              </a:lnSpc>
              <a:spcBef>
                <a:spcPts val="0"/>
              </a:spcBef>
              <a:spcAft>
                <a:spcPts val="0"/>
              </a:spcAft>
            </a:pPr>
            <a:endPar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marL="228600" marR="0" algn="l" rtl="1">
              <a:lnSpc>
                <a:spcPct val="130000"/>
              </a:lnSpc>
              <a:spcBef>
                <a:spcPts val="0"/>
              </a:spcBef>
              <a:spcAft>
                <a:spcPts val="0"/>
              </a:spcAft>
            </a:pPr>
            <a:endParaRPr lang="en-US" sz="2000"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marL="228600" marR="0" algn="l" rtl="1">
              <a:lnSpc>
                <a:spcPct val="130000"/>
              </a:lnSpc>
              <a:spcBef>
                <a:spcPts val="0"/>
              </a:spcBef>
              <a:spcAft>
                <a:spcPts val="0"/>
              </a:spcAft>
            </a:pPr>
            <a:endPar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marL="228600" marR="0" algn="l" rtl="1">
              <a:lnSpc>
                <a:spcPct val="130000"/>
              </a:lnSpc>
              <a:spcBef>
                <a:spcPts val="0"/>
              </a:spcBef>
              <a:spcAft>
                <a:spcPts val="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266700" rtl="1"/>
            <a:endParaRPr lang="ar-SA" sz="3200" b="1" dirty="0">
              <a:latin typeface="Sakkal Majalla" panose="02000000000000000000" pitchFamily="2" charset="-78"/>
              <a:cs typeface="Sakkal Majalla" panose="02000000000000000000" pitchFamily="2" charset="-78"/>
            </a:endParaRPr>
          </a:p>
        </p:txBody>
      </p:sp>
      <p:grpSp>
        <p:nvGrpSpPr>
          <p:cNvPr id="29" name="Shape 631">
            <a:extLst>
              <a:ext uri="{FF2B5EF4-FFF2-40B4-BE49-F238E27FC236}">
                <a16:creationId xmlns:a16="http://schemas.microsoft.com/office/drawing/2014/main" id="{9DE0399B-6A40-495E-B773-BA7B46FB702D}"/>
              </a:ext>
            </a:extLst>
          </p:cNvPr>
          <p:cNvGrpSpPr/>
          <p:nvPr/>
        </p:nvGrpSpPr>
        <p:grpSpPr>
          <a:xfrm flipH="1">
            <a:off x="262496" y="211097"/>
            <a:ext cx="827524" cy="848823"/>
            <a:chOff x="5961125" y="1623900"/>
            <a:chExt cx="427450" cy="448175"/>
          </a:xfrm>
          <a:solidFill>
            <a:srgbClr val="7030A0"/>
          </a:solidFill>
        </p:grpSpPr>
        <p:sp>
          <p:nvSpPr>
            <p:cNvPr id="30" name="Shape 632">
              <a:extLst>
                <a:ext uri="{FF2B5EF4-FFF2-40B4-BE49-F238E27FC236}">
                  <a16:creationId xmlns:a16="http://schemas.microsoft.com/office/drawing/2014/main" id="{8DB2B578-EBFB-49B2-A74B-ADFD83430321}"/>
                </a:ext>
              </a:extLst>
            </p:cNvPr>
            <p:cNvSpPr/>
            <p:nvPr/>
          </p:nvSpPr>
          <p:spPr>
            <a:xfrm>
              <a:off x="5961125" y="1678700"/>
              <a:ext cx="376925" cy="376925"/>
            </a:xfrm>
            <a:custGeom>
              <a:avLst/>
              <a:gdLst/>
              <a:ahLst/>
              <a:cxnLst/>
              <a:rect l="0" t="0" r="0" b="0"/>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1" name="Shape 633">
              <a:extLst>
                <a:ext uri="{FF2B5EF4-FFF2-40B4-BE49-F238E27FC236}">
                  <a16:creationId xmlns:a16="http://schemas.microsoft.com/office/drawing/2014/main" id="{A7E0F7CD-81DA-4CE7-AFE9-AFC01237AB36}"/>
                </a:ext>
              </a:extLst>
            </p:cNvPr>
            <p:cNvSpPr/>
            <p:nvPr/>
          </p:nvSpPr>
          <p:spPr>
            <a:xfrm>
              <a:off x="6009825" y="1727425"/>
              <a:ext cx="279500" cy="279500"/>
            </a:xfrm>
            <a:custGeom>
              <a:avLst/>
              <a:gdLst/>
              <a:ahLst/>
              <a:cxnLst/>
              <a:rect l="0" t="0" r="0" b="0"/>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sp>
          <p:nvSpPr>
            <p:cNvPr id="32" name="Shape 634">
              <a:extLst>
                <a:ext uri="{FF2B5EF4-FFF2-40B4-BE49-F238E27FC236}">
                  <a16:creationId xmlns:a16="http://schemas.microsoft.com/office/drawing/2014/main" id="{8C63DF95-20CA-45C3-B9C8-3978774FAE2C}"/>
                </a:ext>
              </a:extLst>
            </p:cNvPr>
            <p:cNvSpPr/>
            <p:nvPr/>
          </p:nvSpPr>
          <p:spPr>
            <a:xfrm>
              <a:off x="6107250" y="1824850"/>
              <a:ext cx="84650" cy="84650"/>
            </a:xfrm>
            <a:custGeom>
              <a:avLst/>
              <a:gdLst/>
              <a:ahLst/>
              <a:cxnLst/>
              <a:rect l="0" t="0" r="0" b="0"/>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3" name="Shape 635">
              <a:extLst>
                <a:ext uri="{FF2B5EF4-FFF2-40B4-BE49-F238E27FC236}">
                  <a16:creationId xmlns:a16="http://schemas.microsoft.com/office/drawing/2014/main" id="{BC2F4953-4B4C-4B90-BBBA-EE9C42DB550B}"/>
                </a:ext>
              </a:extLst>
            </p:cNvPr>
            <p:cNvSpPr/>
            <p:nvPr/>
          </p:nvSpPr>
          <p:spPr>
            <a:xfrm>
              <a:off x="6058550" y="1776125"/>
              <a:ext cx="182075" cy="182075"/>
            </a:xfrm>
            <a:custGeom>
              <a:avLst/>
              <a:gdLst/>
              <a:ahLst/>
              <a:cxnLst/>
              <a:rect l="0" t="0" r="0" b="0"/>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4" name="Shape 636">
              <a:extLst>
                <a:ext uri="{FF2B5EF4-FFF2-40B4-BE49-F238E27FC236}">
                  <a16:creationId xmlns:a16="http://schemas.microsoft.com/office/drawing/2014/main" id="{B909C533-5819-46B5-9B5D-EE88750598EE}"/>
                </a:ext>
              </a:extLst>
            </p:cNvPr>
            <p:cNvSpPr/>
            <p:nvPr/>
          </p:nvSpPr>
          <p:spPr>
            <a:xfrm>
              <a:off x="5971475" y="2001400"/>
              <a:ext cx="74925" cy="70675"/>
            </a:xfrm>
            <a:custGeom>
              <a:avLst/>
              <a:gdLst/>
              <a:ahLst/>
              <a:cxnLst/>
              <a:rect l="0" t="0" r="0" b="0"/>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5" name="Shape 637">
              <a:extLst>
                <a:ext uri="{FF2B5EF4-FFF2-40B4-BE49-F238E27FC236}">
                  <a16:creationId xmlns:a16="http://schemas.microsoft.com/office/drawing/2014/main" id="{B8E44603-02C8-45C3-AFCF-46EBC9134B2A}"/>
                </a:ext>
              </a:extLst>
            </p:cNvPr>
            <p:cNvSpPr/>
            <p:nvPr/>
          </p:nvSpPr>
          <p:spPr>
            <a:xfrm>
              <a:off x="6253375" y="2001400"/>
              <a:ext cx="74325" cy="70675"/>
            </a:xfrm>
            <a:custGeom>
              <a:avLst/>
              <a:gdLst/>
              <a:ahLst/>
              <a:cxnLst/>
              <a:rect l="0" t="0" r="0" b="0"/>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6" name="Shape 638">
              <a:extLst>
                <a:ext uri="{FF2B5EF4-FFF2-40B4-BE49-F238E27FC236}">
                  <a16:creationId xmlns:a16="http://schemas.microsoft.com/office/drawing/2014/main" id="{F10FA17C-5DE5-44AB-81DB-C83C2A648EC9}"/>
                </a:ext>
              </a:extLst>
            </p:cNvPr>
            <p:cNvSpPr/>
            <p:nvPr/>
          </p:nvSpPr>
          <p:spPr>
            <a:xfrm>
              <a:off x="6137700" y="1623900"/>
              <a:ext cx="250875" cy="255150"/>
            </a:xfrm>
            <a:custGeom>
              <a:avLst/>
              <a:gdLst/>
              <a:ahLst/>
              <a:cxnLst/>
              <a:rect l="0" t="0" r="0" b="0"/>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grpSp>
      <p:sp>
        <p:nvSpPr>
          <p:cNvPr id="27" name="مستطيل مستدير الزوايا 5">
            <a:hlinkClick r:id="rId2" action="ppaction://hlinksldjump"/>
            <a:extLst>
              <a:ext uri="{FF2B5EF4-FFF2-40B4-BE49-F238E27FC236}">
                <a16:creationId xmlns:a16="http://schemas.microsoft.com/office/drawing/2014/main" id="{D466B943-7A06-4ADB-8B37-06D4C56A4898}"/>
              </a:ext>
            </a:extLst>
          </p:cNvPr>
          <p:cNvSpPr/>
          <p:nvPr/>
        </p:nvSpPr>
        <p:spPr>
          <a:xfrm>
            <a:off x="9875904" y="2527942"/>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INITIATION ACTIVITY </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37" name="مستطيل مستدير الزوايا 11">
            <a:hlinkClick r:id="rId3" action="ppaction://hlinksldjump"/>
            <a:extLst>
              <a:ext uri="{FF2B5EF4-FFF2-40B4-BE49-F238E27FC236}">
                <a16:creationId xmlns:a16="http://schemas.microsoft.com/office/drawing/2014/main" id="{23D3EE09-8411-4223-ABFE-66C8968A89D0}"/>
              </a:ext>
            </a:extLst>
          </p:cNvPr>
          <p:cNvSpPr/>
          <p:nvPr/>
        </p:nvSpPr>
        <p:spPr>
          <a:xfrm>
            <a:off x="9875904" y="3485286"/>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1</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38" name="مستطيل مستدير الزوايا 12">
            <a:hlinkClick r:id="rId4" action="ppaction://hlinksldjump"/>
            <a:extLst>
              <a:ext uri="{FF2B5EF4-FFF2-40B4-BE49-F238E27FC236}">
                <a16:creationId xmlns:a16="http://schemas.microsoft.com/office/drawing/2014/main" id="{C35558C1-9FDC-49BD-A8F5-9241D1C65BC7}"/>
              </a:ext>
            </a:extLst>
          </p:cNvPr>
          <p:cNvSpPr/>
          <p:nvPr/>
        </p:nvSpPr>
        <p:spPr>
          <a:xfrm>
            <a:off x="9875904" y="4335941"/>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2</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40" name="مستطيل مستدير الزوايا 17">
            <a:hlinkClick r:id="" action="ppaction://noaction"/>
            <a:extLst>
              <a:ext uri="{FF2B5EF4-FFF2-40B4-BE49-F238E27FC236}">
                <a16:creationId xmlns:a16="http://schemas.microsoft.com/office/drawing/2014/main" id="{5073015B-1E83-4FE7-BF02-65CBBB9E092C}"/>
              </a:ext>
            </a:extLst>
          </p:cNvPr>
          <p:cNvSpPr/>
          <p:nvPr/>
        </p:nvSpPr>
        <p:spPr>
          <a:xfrm>
            <a:off x="9875904" y="5186596"/>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FINAL EVALUATION</a:t>
            </a:r>
            <a:endParaRPr lang="ar-BH" sz="1400" dirty="0">
              <a:solidFill>
                <a:srgbClr val="3F5378"/>
              </a:solidFill>
              <a:latin typeface="Arial Black" panose="020B0A04020102020204" pitchFamily="34" charset="0"/>
              <a:cs typeface="PT Bold Heading" panose="02010400000000000000" pitchFamily="2" charset="-78"/>
            </a:endParaRPr>
          </a:p>
        </p:txBody>
      </p:sp>
      <p:grpSp>
        <p:nvGrpSpPr>
          <p:cNvPr id="2" name="Group 1">
            <a:extLst>
              <a:ext uri="{FF2B5EF4-FFF2-40B4-BE49-F238E27FC236}">
                <a16:creationId xmlns:a16="http://schemas.microsoft.com/office/drawing/2014/main" id="{D9389EC1-9A9F-6557-CAE4-6F4BF3654BDA}"/>
              </a:ext>
            </a:extLst>
          </p:cNvPr>
          <p:cNvGrpSpPr/>
          <p:nvPr/>
        </p:nvGrpSpPr>
        <p:grpSpPr>
          <a:xfrm>
            <a:off x="0" y="6502121"/>
            <a:ext cx="12192000" cy="381000"/>
            <a:chOff x="0" y="6502121"/>
            <a:chExt cx="12192000" cy="381000"/>
          </a:xfrm>
        </p:grpSpPr>
        <p:sp>
          <p:nvSpPr>
            <p:cNvPr id="21" name="TextBox 20">
              <a:extLst>
                <a:ext uri="{FF2B5EF4-FFF2-40B4-BE49-F238E27FC236}">
                  <a16:creationId xmlns:a16="http://schemas.microsoft.com/office/drawing/2014/main" id="{B02AF472-30F5-4B87-8E68-52F177A24201}"/>
                </a:ext>
              </a:extLst>
            </p:cNvPr>
            <p:cNvSpPr txBox="1"/>
            <p:nvPr/>
          </p:nvSpPr>
          <p:spPr>
            <a:xfrm>
              <a:off x="716844" y="6505941"/>
              <a:ext cx="7798277" cy="307777"/>
            </a:xfrm>
            <a:prstGeom prst="rect">
              <a:avLst/>
            </a:prstGeom>
            <a:noFill/>
          </p:spPr>
          <p:txBody>
            <a:bodyPr wrap="square" rtlCol="1">
              <a:spAutoFit/>
            </a:bodyPr>
            <a:lstStyle/>
            <a:p>
              <a:r>
                <a:rPr lang="en-US" sz="1400" b="1" dirty="0">
                  <a:solidFill>
                    <a:srgbClr val="002060"/>
                  </a:solidFill>
                  <a:latin typeface="Sakkal Majalla" panose="02000000000000000000" pitchFamily="2" charset="-78"/>
                  <a:cs typeface="Sakkal Majalla" panose="02000000000000000000" pitchFamily="2" charset="-78"/>
                </a:rPr>
                <a:t>FIN 316/806                                                   UNIT 3                                                             CAPITAL BUDGET DECISION MODEL</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22" name="Group 21"/>
            <p:cNvGrpSpPr/>
            <p:nvPr/>
          </p:nvGrpSpPr>
          <p:grpSpPr>
            <a:xfrm>
              <a:off x="0" y="6502121"/>
              <a:ext cx="12192000" cy="381000"/>
              <a:chOff x="0" y="6502121"/>
              <a:chExt cx="12192000" cy="381000"/>
            </a:xfrm>
          </p:grpSpPr>
          <p:cxnSp>
            <p:nvCxnSpPr>
              <p:cNvPr id="23" name="Straight Connector 22"/>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4" name="Rectangle 23"/>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4</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sp>
        <p:nvSpPr>
          <p:cNvPr id="3" name="Rectangle 6">
            <a:extLst>
              <a:ext uri="{FF2B5EF4-FFF2-40B4-BE49-F238E27FC236}">
                <a16:creationId xmlns:a16="http://schemas.microsoft.com/office/drawing/2014/main" id="{5435DC7C-16A3-41EC-14CB-209CBF328052}"/>
              </a:ext>
            </a:extLst>
          </p:cNvPr>
          <p:cNvSpPr/>
          <p:nvPr/>
        </p:nvSpPr>
        <p:spPr>
          <a:xfrm>
            <a:off x="1342690" y="388290"/>
            <a:ext cx="3994854" cy="822789"/>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marR="1079500" lvl="0" algn="l" rtl="0">
              <a:lnSpc>
                <a:spcPct val="200000"/>
              </a:lnSpc>
              <a:spcBef>
                <a:spcPts val="0"/>
              </a:spcBef>
              <a:spcAft>
                <a:spcPts val="0"/>
              </a:spcAft>
              <a:buClr>
                <a:srgbClr val="FFFFFF"/>
              </a:buClr>
              <a:buSzPts val="1100"/>
            </a:pPr>
            <a:r>
              <a:rPr lang="en-US" sz="2800" b="1" dirty="0">
                <a:solidFill>
                  <a:srgbClr val="FFFF00"/>
                </a:solidFill>
                <a:effectLst/>
                <a:uFill>
                  <a:solidFill>
                    <a:srgbClr val="5B9BD5"/>
                  </a:solidFill>
                </a:uFill>
                <a:latin typeface="Times New Roman" panose="02020603050405020304" pitchFamily="18" charset="0"/>
                <a:ea typeface="Calibri" panose="020F0502020204030204" pitchFamily="34" charset="0"/>
                <a:cs typeface="Times New Roman" panose="02020603050405020304" pitchFamily="18" charset="0"/>
              </a:rPr>
              <a:t>EVALUATION</a:t>
            </a:r>
          </a:p>
        </p:txBody>
      </p:sp>
      <p:graphicFrame>
        <p:nvGraphicFramePr>
          <p:cNvPr id="5" name="Table 4">
            <a:extLst>
              <a:ext uri="{FF2B5EF4-FFF2-40B4-BE49-F238E27FC236}">
                <a16:creationId xmlns:a16="http://schemas.microsoft.com/office/drawing/2014/main" id="{0C951063-6F2D-394B-CB81-215B78C89C89}"/>
              </a:ext>
            </a:extLst>
          </p:cNvPr>
          <p:cNvGraphicFramePr>
            <a:graphicFrameLocks noGrp="1"/>
          </p:cNvGraphicFramePr>
          <p:nvPr>
            <p:extLst>
              <p:ext uri="{D42A27DB-BD31-4B8C-83A1-F6EECF244321}">
                <p14:modId xmlns:p14="http://schemas.microsoft.com/office/powerpoint/2010/main" val="1776696896"/>
              </p:ext>
            </p:extLst>
          </p:nvPr>
        </p:nvGraphicFramePr>
        <p:xfrm>
          <a:off x="452292" y="3485285"/>
          <a:ext cx="8062829" cy="2446649"/>
        </p:xfrm>
        <a:graphic>
          <a:graphicData uri="http://schemas.openxmlformats.org/drawingml/2006/table">
            <a:tbl>
              <a:tblPr firstRow="1" firstCol="1" bandRow="1">
                <a:tableStyleId>{616DA210-FB5B-4158-B5E0-FEB733F419BA}</a:tableStyleId>
              </a:tblPr>
              <a:tblGrid>
                <a:gridCol w="3432742">
                  <a:extLst>
                    <a:ext uri="{9D8B030D-6E8A-4147-A177-3AD203B41FA5}">
                      <a16:colId xmlns:a16="http://schemas.microsoft.com/office/drawing/2014/main" val="2421653961"/>
                    </a:ext>
                  </a:extLst>
                </a:gridCol>
                <a:gridCol w="1757522">
                  <a:extLst>
                    <a:ext uri="{9D8B030D-6E8A-4147-A177-3AD203B41FA5}">
                      <a16:colId xmlns:a16="http://schemas.microsoft.com/office/drawing/2014/main" val="2589363060"/>
                    </a:ext>
                  </a:extLst>
                </a:gridCol>
                <a:gridCol w="1437168">
                  <a:extLst>
                    <a:ext uri="{9D8B030D-6E8A-4147-A177-3AD203B41FA5}">
                      <a16:colId xmlns:a16="http://schemas.microsoft.com/office/drawing/2014/main" val="527282934"/>
                    </a:ext>
                  </a:extLst>
                </a:gridCol>
                <a:gridCol w="1435397">
                  <a:extLst>
                    <a:ext uri="{9D8B030D-6E8A-4147-A177-3AD203B41FA5}">
                      <a16:colId xmlns:a16="http://schemas.microsoft.com/office/drawing/2014/main" val="613859766"/>
                    </a:ext>
                  </a:extLst>
                </a:gridCol>
              </a:tblGrid>
              <a:tr h="722625">
                <a:tc>
                  <a:txBody>
                    <a:bodyPr/>
                    <a:lstStyle/>
                    <a:p>
                      <a:pPr marL="0" marR="0" algn="ctr" rtl="1">
                        <a:lnSpc>
                          <a:spcPct val="130000"/>
                        </a:lnSpc>
                        <a:spcBef>
                          <a:spcPts val="0"/>
                        </a:spcBef>
                        <a:spcAft>
                          <a:spcPts val="0"/>
                        </a:spcAft>
                      </a:pPr>
                      <a:r>
                        <a:rPr lang="en-US" sz="1800">
                          <a:effectLst/>
                        </a:rPr>
                        <a:t>Cash Flow</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800">
                          <a:effectLst/>
                        </a:rPr>
                        <a:t>Project R</a:t>
                      </a:r>
                    </a:p>
                    <a:p>
                      <a:pPr marL="0" marR="0" algn="ctr" rtl="1">
                        <a:lnSpc>
                          <a:spcPct val="130000"/>
                        </a:lnSpc>
                        <a:spcBef>
                          <a:spcPts val="0"/>
                        </a:spcBef>
                        <a:spcAft>
                          <a:spcPts val="0"/>
                        </a:spcAft>
                      </a:pPr>
                      <a:r>
                        <a:rPr lang="en-US" sz="1800">
                          <a:effectLst/>
                        </a:rPr>
                        <a:t>BD</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800">
                          <a:effectLst/>
                        </a:rPr>
                        <a:t>Project S</a:t>
                      </a:r>
                    </a:p>
                    <a:p>
                      <a:pPr marL="0" marR="0" algn="ctr" rtl="1">
                        <a:lnSpc>
                          <a:spcPct val="130000"/>
                        </a:lnSpc>
                        <a:spcBef>
                          <a:spcPts val="0"/>
                        </a:spcBef>
                        <a:spcAft>
                          <a:spcPts val="0"/>
                        </a:spcAft>
                      </a:pPr>
                      <a:r>
                        <a:rPr lang="en-US" sz="1800">
                          <a:effectLst/>
                        </a:rPr>
                        <a:t>BD</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800">
                          <a:effectLst/>
                        </a:rPr>
                        <a:t>Project T</a:t>
                      </a:r>
                    </a:p>
                    <a:p>
                      <a:pPr marL="0" marR="0" algn="ctr" rtl="1">
                        <a:lnSpc>
                          <a:spcPct val="130000"/>
                        </a:lnSpc>
                        <a:spcBef>
                          <a:spcPts val="0"/>
                        </a:spcBef>
                        <a:spcAft>
                          <a:spcPts val="0"/>
                        </a:spcAft>
                      </a:pPr>
                      <a:r>
                        <a:rPr lang="en-US" sz="1800">
                          <a:effectLst/>
                        </a:rPr>
                        <a:t>BD</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74802804"/>
                  </a:ext>
                </a:extLst>
              </a:tr>
              <a:tr h="391354">
                <a:tc>
                  <a:txBody>
                    <a:bodyPr/>
                    <a:lstStyle/>
                    <a:p>
                      <a:pPr marL="0" marR="0" algn="ctr" rtl="1">
                        <a:lnSpc>
                          <a:spcPct val="130000"/>
                        </a:lnSpc>
                        <a:spcBef>
                          <a:spcPts val="0"/>
                        </a:spcBef>
                        <a:spcAft>
                          <a:spcPts val="0"/>
                        </a:spcAft>
                      </a:pPr>
                      <a:r>
                        <a:rPr lang="en-US" sz="1800">
                          <a:effectLst/>
                        </a:rPr>
                        <a:t>Cost (Initial Investment)</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800" dirty="0">
                          <a:effectLst/>
                        </a:rPr>
                        <a:t>12,000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800" dirty="0">
                          <a:effectLst/>
                        </a:rPr>
                        <a:t>15,000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800" dirty="0">
                          <a:effectLst/>
                        </a:rPr>
                        <a:t>10,000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872498779"/>
                  </a:ext>
                </a:extLst>
              </a:tr>
              <a:tr h="435316">
                <a:tc>
                  <a:txBody>
                    <a:bodyPr/>
                    <a:lstStyle/>
                    <a:p>
                      <a:pPr marL="0" marR="0" algn="ctr" rtl="1">
                        <a:lnSpc>
                          <a:spcPct val="130000"/>
                        </a:lnSpc>
                        <a:spcBef>
                          <a:spcPts val="0"/>
                        </a:spcBef>
                        <a:spcAft>
                          <a:spcPts val="0"/>
                        </a:spcAft>
                      </a:pPr>
                      <a:r>
                        <a:rPr lang="en-US" sz="1800">
                          <a:effectLst/>
                        </a:rPr>
                        <a:t>Cash flow year 1</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800" dirty="0">
                          <a:effectLst/>
                        </a:rPr>
                        <a:t>5,000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800" dirty="0">
                          <a:effectLst/>
                        </a:rPr>
                        <a:t>4,000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800" dirty="0">
                          <a:effectLst/>
                        </a:rPr>
                        <a:t>7,000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004799061"/>
                  </a:ext>
                </a:extLst>
              </a:tr>
              <a:tr h="462038">
                <a:tc>
                  <a:txBody>
                    <a:bodyPr/>
                    <a:lstStyle/>
                    <a:p>
                      <a:pPr marL="0" marR="0" algn="ctr" rtl="1">
                        <a:lnSpc>
                          <a:spcPct val="130000"/>
                        </a:lnSpc>
                        <a:spcBef>
                          <a:spcPts val="0"/>
                        </a:spcBef>
                        <a:spcAft>
                          <a:spcPts val="0"/>
                        </a:spcAft>
                      </a:pPr>
                      <a:r>
                        <a:rPr lang="en-US" sz="1800">
                          <a:effectLst/>
                        </a:rPr>
                        <a:t>Cash flow year 2</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800" dirty="0">
                          <a:effectLst/>
                        </a:rPr>
                        <a:t>8,000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800" dirty="0">
                          <a:effectLst/>
                        </a:rPr>
                        <a:t>6,500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800" dirty="0">
                          <a:effectLst/>
                        </a:rPr>
                        <a:t>3,500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799430803"/>
                  </a:ext>
                </a:extLst>
              </a:tr>
              <a:tr h="435316">
                <a:tc>
                  <a:txBody>
                    <a:bodyPr/>
                    <a:lstStyle/>
                    <a:p>
                      <a:pPr marL="0" marR="0" algn="ctr" rtl="1">
                        <a:lnSpc>
                          <a:spcPct val="130000"/>
                        </a:lnSpc>
                        <a:spcBef>
                          <a:spcPts val="0"/>
                        </a:spcBef>
                        <a:spcAft>
                          <a:spcPts val="0"/>
                        </a:spcAft>
                      </a:pPr>
                      <a:r>
                        <a:rPr lang="en-US" sz="1800">
                          <a:effectLst/>
                        </a:rPr>
                        <a:t>Cash flow year 3</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800" dirty="0">
                          <a:effectLst/>
                        </a:rPr>
                        <a:t>9,000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800" dirty="0">
                          <a:effectLst/>
                        </a:rPr>
                        <a:t>7,000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800" dirty="0">
                          <a:effectLst/>
                        </a:rPr>
                        <a:t>3,000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43316946"/>
                  </a:ext>
                </a:extLst>
              </a:tr>
            </a:tbl>
          </a:graphicData>
        </a:graphic>
      </p:graphicFrame>
    </p:spTree>
    <p:extLst>
      <p:ext uri="{BB962C8B-B14F-4D97-AF65-F5344CB8AC3E}">
        <p14:creationId xmlns:p14="http://schemas.microsoft.com/office/powerpoint/2010/main" val="1287826009"/>
      </p:ext>
    </p:extLst>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spd="slow" advClick="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مستطيل مستدير الزوايا 15">
            <a:extLst>
              <a:ext uri="{FF2B5EF4-FFF2-40B4-BE49-F238E27FC236}">
                <a16:creationId xmlns:a16="http://schemas.microsoft.com/office/drawing/2014/main" id="{C7CA628E-402E-4ECD-83CD-2C5BD377C6C5}"/>
              </a:ext>
            </a:extLst>
          </p:cNvPr>
          <p:cNvSpPr/>
          <p:nvPr/>
        </p:nvSpPr>
        <p:spPr>
          <a:xfrm>
            <a:off x="303082" y="1639127"/>
            <a:ext cx="9613408" cy="4250992"/>
          </a:xfrm>
          <a:prstGeom prst="roundRect">
            <a:avLst>
              <a:gd name="adj" fmla="val 1416"/>
            </a:avLst>
          </a:prstGeom>
          <a:solidFill>
            <a:srgbClr val="BFD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L="0" marR="0" algn="l" rtl="0">
              <a:lnSpc>
                <a:spcPct val="107000"/>
              </a:lnSpc>
              <a:spcBef>
                <a:spcPts val="0"/>
              </a:spcBef>
              <a:spcAft>
                <a:spcPts val="0"/>
              </a:spcAft>
              <a:tabLst>
                <a:tab pos="849630" algn="l"/>
                <a:tab pos="1140460" algn="l"/>
              </a:tabLst>
            </a:pPr>
            <a:r>
              <a:rPr lang="en-US" sz="1800" b="1" u="sng" dirty="0">
                <a:solidFill>
                  <a:srgbClr val="002060"/>
                </a:solidFill>
                <a:effectLst/>
                <a:latin typeface="Arial Black" panose="020B0A04020102020204" pitchFamily="34" charset="0"/>
                <a:ea typeface="Calibri" panose="020F0502020204030204" pitchFamily="34" charset="0"/>
                <a:cs typeface="Times New Roman" panose="02020603050405020304" pitchFamily="18" charset="0"/>
              </a:rPr>
              <a:t>Answer:</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nSpc>
                <a:spcPct val="130000"/>
              </a:lnSpc>
              <a:tabLst>
                <a:tab pos="360045" algn="l"/>
              </a:tabLst>
            </a:pPr>
            <a:r>
              <a:rPr lang="en-US" sz="1800" u="sng"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1. Project R:( Changeable Cash Inflow):</a:t>
            </a:r>
          </a:p>
          <a:p>
            <a:pPr marR="0" lvl="0" algn="l" rtl="0">
              <a:lnSpc>
                <a:spcPct val="130000"/>
              </a:lnSpc>
              <a:spcBef>
                <a:spcPts val="0"/>
              </a:spcBef>
              <a:spcAft>
                <a:spcPts val="0"/>
              </a:spcAft>
              <a:tabLst>
                <a:tab pos="360045" algn="l"/>
              </a:tabLs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66700" rtl="1"/>
            <a:endParaRPr lang="ar-SA" sz="3200" b="1" dirty="0">
              <a:latin typeface="Sakkal Majalla" panose="02000000000000000000" pitchFamily="2" charset="-78"/>
              <a:cs typeface="Sakkal Majalla" panose="02000000000000000000" pitchFamily="2" charset="-78"/>
            </a:endParaRPr>
          </a:p>
          <a:p>
            <a:pPr marL="0" marR="0" rtl="0">
              <a:lnSpc>
                <a:spcPct val="130000"/>
              </a:lnSpc>
              <a:spcBef>
                <a:spcPts val="0"/>
              </a:spcBef>
              <a:spcAft>
                <a:spcPts val="0"/>
              </a:spcAft>
              <a:tabLst>
                <a:tab pos="1571625" algn="l"/>
              </a:tabLst>
            </a:pPr>
            <a:endParaRPr lang="en-US" sz="20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266700" rtl="1"/>
            <a:endParaRPr lang="en-US" sz="3200" dirty="0">
              <a:solidFill>
                <a:schemeClr val="tx1"/>
              </a:solidFill>
              <a:latin typeface="Times New Roman" panose="02020603050405020304" pitchFamily="18" charset="0"/>
              <a:cs typeface="Times New Roman" panose="02020603050405020304" pitchFamily="18" charset="0"/>
            </a:endParaRPr>
          </a:p>
          <a:p>
            <a:pPr marL="266700" rtl="1"/>
            <a:endParaRPr lang="en-US" sz="3200" dirty="0">
              <a:solidFill>
                <a:schemeClr val="tx1"/>
              </a:solidFill>
              <a:latin typeface="Times New Roman" panose="02020603050405020304" pitchFamily="18" charset="0"/>
              <a:cs typeface="Times New Roman" panose="02020603050405020304" pitchFamily="18" charset="0"/>
            </a:endParaRPr>
          </a:p>
          <a:p>
            <a:pPr marL="266700" rtl="1"/>
            <a:endParaRPr lang="en-US" sz="1600" dirty="0">
              <a:solidFill>
                <a:schemeClr val="tx1"/>
              </a:solidFill>
              <a:latin typeface="Times New Roman" panose="02020603050405020304" pitchFamily="18" charset="0"/>
              <a:cs typeface="Times New Roman" panose="02020603050405020304" pitchFamily="18" charset="0"/>
            </a:endParaRPr>
          </a:p>
        </p:txBody>
      </p:sp>
      <p:grpSp>
        <p:nvGrpSpPr>
          <p:cNvPr id="29" name="Shape 631">
            <a:extLst>
              <a:ext uri="{FF2B5EF4-FFF2-40B4-BE49-F238E27FC236}">
                <a16:creationId xmlns:a16="http://schemas.microsoft.com/office/drawing/2014/main" id="{9DE0399B-6A40-495E-B773-BA7B46FB702D}"/>
              </a:ext>
            </a:extLst>
          </p:cNvPr>
          <p:cNvGrpSpPr/>
          <p:nvPr/>
        </p:nvGrpSpPr>
        <p:grpSpPr>
          <a:xfrm flipH="1">
            <a:off x="303082" y="399185"/>
            <a:ext cx="827524" cy="848823"/>
            <a:chOff x="5961125" y="1623900"/>
            <a:chExt cx="427450" cy="448175"/>
          </a:xfrm>
          <a:solidFill>
            <a:srgbClr val="7030A0"/>
          </a:solidFill>
        </p:grpSpPr>
        <p:sp>
          <p:nvSpPr>
            <p:cNvPr id="30" name="Shape 632">
              <a:extLst>
                <a:ext uri="{FF2B5EF4-FFF2-40B4-BE49-F238E27FC236}">
                  <a16:creationId xmlns:a16="http://schemas.microsoft.com/office/drawing/2014/main" id="{8DB2B578-EBFB-49B2-A74B-ADFD83430321}"/>
                </a:ext>
              </a:extLst>
            </p:cNvPr>
            <p:cNvSpPr/>
            <p:nvPr/>
          </p:nvSpPr>
          <p:spPr>
            <a:xfrm>
              <a:off x="5961125" y="1678700"/>
              <a:ext cx="376925" cy="376925"/>
            </a:xfrm>
            <a:custGeom>
              <a:avLst/>
              <a:gdLst/>
              <a:ahLst/>
              <a:cxnLst/>
              <a:rect l="0" t="0" r="0" b="0"/>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1" name="Shape 633">
              <a:extLst>
                <a:ext uri="{FF2B5EF4-FFF2-40B4-BE49-F238E27FC236}">
                  <a16:creationId xmlns:a16="http://schemas.microsoft.com/office/drawing/2014/main" id="{A7E0F7CD-81DA-4CE7-AFE9-AFC01237AB36}"/>
                </a:ext>
              </a:extLst>
            </p:cNvPr>
            <p:cNvSpPr/>
            <p:nvPr/>
          </p:nvSpPr>
          <p:spPr>
            <a:xfrm>
              <a:off x="6009825" y="1727425"/>
              <a:ext cx="279500" cy="279500"/>
            </a:xfrm>
            <a:custGeom>
              <a:avLst/>
              <a:gdLst/>
              <a:ahLst/>
              <a:cxnLst/>
              <a:rect l="0" t="0" r="0" b="0"/>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sp>
          <p:nvSpPr>
            <p:cNvPr id="32" name="Shape 634">
              <a:extLst>
                <a:ext uri="{FF2B5EF4-FFF2-40B4-BE49-F238E27FC236}">
                  <a16:creationId xmlns:a16="http://schemas.microsoft.com/office/drawing/2014/main" id="{8C63DF95-20CA-45C3-B9C8-3978774FAE2C}"/>
                </a:ext>
              </a:extLst>
            </p:cNvPr>
            <p:cNvSpPr/>
            <p:nvPr/>
          </p:nvSpPr>
          <p:spPr>
            <a:xfrm>
              <a:off x="6107250" y="1824850"/>
              <a:ext cx="84650" cy="84650"/>
            </a:xfrm>
            <a:custGeom>
              <a:avLst/>
              <a:gdLst/>
              <a:ahLst/>
              <a:cxnLst/>
              <a:rect l="0" t="0" r="0" b="0"/>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3" name="Shape 635">
              <a:extLst>
                <a:ext uri="{FF2B5EF4-FFF2-40B4-BE49-F238E27FC236}">
                  <a16:creationId xmlns:a16="http://schemas.microsoft.com/office/drawing/2014/main" id="{BC2F4953-4B4C-4B90-BBBA-EE9C42DB550B}"/>
                </a:ext>
              </a:extLst>
            </p:cNvPr>
            <p:cNvSpPr/>
            <p:nvPr/>
          </p:nvSpPr>
          <p:spPr>
            <a:xfrm>
              <a:off x="6058550" y="1776125"/>
              <a:ext cx="182075" cy="182075"/>
            </a:xfrm>
            <a:custGeom>
              <a:avLst/>
              <a:gdLst/>
              <a:ahLst/>
              <a:cxnLst/>
              <a:rect l="0" t="0" r="0" b="0"/>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4" name="Shape 636">
              <a:extLst>
                <a:ext uri="{FF2B5EF4-FFF2-40B4-BE49-F238E27FC236}">
                  <a16:creationId xmlns:a16="http://schemas.microsoft.com/office/drawing/2014/main" id="{B909C533-5819-46B5-9B5D-EE88750598EE}"/>
                </a:ext>
              </a:extLst>
            </p:cNvPr>
            <p:cNvSpPr/>
            <p:nvPr/>
          </p:nvSpPr>
          <p:spPr>
            <a:xfrm>
              <a:off x="5971475" y="2001400"/>
              <a:ext cx="74925" cy="70675"/>
            </a:xfrm>
            <a:custGeom>
              <a:avLst/>
              <a:gdLst/>
              <a:ahLst/>
              <a:cxnLst/>
              <a:rect l="0" t="0" r="0" b="0"/>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5" name="Shape 637">
              <a:extLst>
                <a:ext uri="{FF2B5EF4-FFF2-40B4-BE49-F238E27FC236}">
                  <a16:creationId xmlns:a16="http://schemas.microsoft.com/office/drawing/2014/main" id="{B8E44603-02C8-45C3-AFCF-46EBC9134B2A}"/>
                </a:ext>
              </a:extLst>
            </p:cNvPr>
            <p:cNvSpPr/>
            <p:nvPr/>
          </p:nvSpPr>
          <p:spPr>
            <a:xfrm>
              <a:off x="6253375" y="2001400"/>
              <a:ext cx="74325" cy="70675"/>
            </a:xfrm>
            <a:custGeom>
              <a:avLst/>
              <a:gdLst/>
              <a:ahLst/>
              <a:cxnLst/>
              <a:rect l="0" t="0" r="0" b="0"/>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6" name="Shape 638">
              <a:extLst>
                <a:ext uri="{FF2B5EF4-FFF2-40B4-BE49-F238E27FC236}">
                  <a16:creationId xmlns:a16="http://schemas.microsoft.com/office/drawing/2014/main" id="{F10FA17C-5DE5-44AB-81DB-C83C2A648EC9}"/>
                </a:ext>
              </a:extLst>
            </p:cNvPr>
            <p:cNvSpPr/>
            <p:nvPr/>
          </p:nvSpPr>
          <p:spPr>
            <a:xfrm>
              <a:off x="6137700" y="1623900"/>
              <a:ext cx="250875" cy="255150"/>
            </a:xfrm>
            <a:custGeom>
              <a:avLst/>
              <a:gdLst/>
              <a:ahLst/>
              <a:cxnLst/>
              <a:rect l="0" t="0" r="0" b="0"/>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grpSp>
      <p:sp>
        <p:nvSpPr>
          <p:cNvPr id="27" name="مستطيل مستدير الزوايا 5">
            <a:hlinkClick r:id="rId2" action="ppaction://hlinksldjump"/>
            <a:extLst>
              <a:ext uri="{FF2B5EF4-FFF2-40B4-BE49-F238E27FC236}">
                <a16:creationId xmlns:a16="http://schemas.microsoft.com/office/drawing/2014/main" id="{D466B943-7A06-4ADB-8B37-06D4C56A4898}"/>
              </a:ext>
            </a:extLst>
          </p:cNvPr>
          <p:cNvSpPr/>
          <p:nvPr/>
        </p:nvSpPr>
        <p:spPr>
          <a:xfrm>
            <a:off x="9875904" y="2508990"/>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INITIATION ACTIVITY </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37" name="مستطيل مستدير الزوايا 11">
            <a:hlinkClick r:id="rId3" action="ppaction://hlinksldjump"/>
            <a:extLst>
              <a:ext uri="{FF2B5EF4-FFF2-40B4-BE49-F238E27FC236}">
                <a16:creationId xmlns:a16="http://schemas.microsoft.com/office/drawing/2014/main" id="{23D3EE09-8411-4223-ABFE-66C8968A89D0}"/>
              </a:ext>
            </a:extLst>
          </p:cNvPr>
          <p:cNvSpPr/>
          <p:nvPr/>
        </p:nvSpPr>
        <p:spPr>
          <a:xfrm>
            <a:off x="9896966" y="3429000"/>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1</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38" name="مستطيل مستدير الزوايا 12">
            <a:hlinkClick r:id="rId4" action="ppaction://hlinksldjump"/>
            <a:extLst>
              <a:ext uri="{FF2B5EF4-FFF2-40B4-BE49-F238E27FC236}">
                <a16:creationId xmlns:a16="http://schemas.microsoft.com/office/drawing/2014/main" id="{C35558C1-9FDC-49BD-A8F5-9241D1C65BC7}"/>
              </a:ext>
            </a:extLst>
          </p:cNvPr>
          <p:cNvSpPr/>
          <p:nvPr/>
        </p:nvSpPr>
        <p:spPr>
          <a:xfrm>
            <a:off x="9875904" y="4286495"/>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2</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40" name="مستطيل مستدير الزوايا 17">
            <a:hlinkClick r:id="" action="ppaction://noaction"/>
            <a:extLst>
              <a:ext uri="{FF2B5EF4-FFF2-40B4-BE49-F238E27FC236}">
                <a16:creationId xmlns:a16="http://schemas.microsoft.com/office/drawing/2014/main" id="{5073015B-1E83-4FE7-BF02-65CBBB9E092C}"/>
              </a:ext>
            </a:extLst>
          </p:cNvPr>
          <p:cNvSpPr/>
          <p:nvPr/>
        </p:nvSpPr>
        <p:spPr>
          <a:xfrm>
            <a:off x="9838921" y="5171802"/>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FINAL EVALUATION</a:t>
            </a:r>
            <a:endParaRPr lang="ar-BH" sz="1400" dirty="0">
              <a:solidFill>
                <a:srgbClr val="3F5378"/>
              </a:solidFill>
              <a:latin typeface="Arial Black" panose="020B0A04020102020204" pitchFamily="34" charset="0"/>
              <a:cs typeface="PT Bold Heading" panose="02010400000000000000" pitchFamily="2" charset="-78"/>
            </a:endParaRPr>
          </a:p>
        </p:txBody>
      </p:sp>
      <p:grpSp>
        <p:nvGrpSpPr>
          <p:cNvPr id="2" name="Group 1">
            <a:extLst>
              <a:ext uri="{FF2B5EF4-FFF2-40B4-BE49-F238E27FC236}">
                <a16:creationId xmlns:a16="http://schemas.microsoft.com/office/drawing/2014/main" id="{D9389EC1-9A9F-6557-CAE4-6F4BF3654BDA}"/>
              </a:ext>
            </a:extLst>
          </p:cNvPr>
          <p:cNvGrpSpPr/>
          <p:nvPr/>
        </p:nvGrpSpPr>
        <p:grpSpPr>
          <a:xfrm>
            <a:off x="0" y="6502121"/>
            <a:ext cx="12192000" cy="381000"/>
            <a:chOff x="0" y="6502121"/>
            <a:chExt cx="12192000" cy="381000"/>
          </a:xfrm>
        </p:grpSpPr>
        <p:sp>
          <p:nvSpPr>
            <p:cNvPr id="21" name="TextBox 20">
              <a:extLst>
                <a:ext uri="{FF2B5EF4-FFF2-40B4-BE49-F238E27FC236}">
                  <a16:creationId xmlns:a16="http://schemas.microsoft.com/office/drawing/2014/main" id="{B02AF472-30F5-4B87-8E68-52F177A24201}"/>
                </a:ext>
              </a:extLst>
            </p:cNvPr>
            <p:cNvSpPr txBox="1"/>
            <p:nvPr/>
          </p:nvSpPr>
          <p:spPr>
            <a:xfrm>
              <a:off x="716844" y="6505941"/>
              <a:ext cx="7798277" cy="307777"/>
            </a:xfrm>
            <a:prstGeom prst="rect">
              <a:avLst/>
            </a:prstGeom>
            <a:noFill/>
          </p:spPr>
          <p:txBody>
            <a:bodyPr wrap="square" rtlCol="1">
              <a:spAutoFit/>
            </a:bodyPr>
            <a:lstStyle/>
            <a:p>
              <a:r>
                <a:rPr lang="en-US" sz="1400" b="1" dirty="0">
                  <a:solidFill>
                    <a:srgbClr val="002060"/>
                  </a:solidFill>
                  <a:latin typeface="Sakkal Majalla" panose="02000000000000000000" pitchFamily="2" charset="-78"/>
                  <a:cs typeface="Sakkal Majalla" panose="02000000000000000000" pitchFamily="2" charset="-78"/>
                </a:rPr>
                <a:t>FIN 316/806                                                   UNIT 3                                                             CAPITAL BUDGET DECISION MODEL</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22" name="Group 21"/>
            <p:cNvGrpSpPr/>
            <p:nvPr/>
          </p:nvGrpSpPr>
          <p:grpSpPr>
            <a:xfrm>
              <a:off x="0" y="6502121"/>
              <a:ext cx="12192000" cy="381000"/>
              <a:chOff x="0" y="6502121"/>
              <a:chExt cx="12192000" cy="381000"/>
            </a:xfrm>
          </p:grpSpPr>
          <p:cxnSp>
            <p:nvCxnSpPr>
              <p:cNvPr id="23" name="Straight Connector 22"/>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4" name="Rectangle 23"/>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4</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sp>
        <p:nvSpPr>
          <p:cNvPr id="8" name="Rectangle 6">
            <a:extLst>
              <a:ext uri="{FF2B5EF4-FFF2-40B4-BE49-F238E27FC236}">
                <a16:creationId xmlns:a16="http://schemas.microsoft.com/office/drawing/2014/main" id="{604B2B2F-9411-AA9E-A604-4EBD15F18989}"/>
              </a:ext>
            </a:extLst>
          </p:cNvPr>
          <p:cNvSpPr/>
          <p:nvPr/>
        </p:nvSpPr>
        <p:spPr>
          <a:xfrm>
            <a:off x="1257150" y="514842"/>
            <a:ext cx="9159547" cy="718466"/>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marR="1079500" lvl="0" algn="l" rtl="0">
              <a:lnSpc>
                <a:spcPct val="200000"/>
              </a:lnSpc>
              <a:spcBef>
                <a:spcPts val="0"/>
              </a:spcBef>
              <a:spcAft>
                <a:spcPts val="0"/>
              </a:spcAft>
              <a:buClr>
                <a:srgbClr val="FFFFFF"/>
              </a:buClr>
              <a:buSzPts val="1100"/>
            </a:pPr>
            <a:r>
              <a:rPr lang="en-US" sz="2400" b="1" dirty="0">
                <a:solidFill>
                  <a:srgbClr val="FFFF00"/>
                </a:solidFill>
                <a:effectLst/>
                <a:uFill>
                  <a:solidFill>
                    <a:srgbClr val="5B9BD5"/>
                  </a:solidFill>
                </a:uFill>
                <a:latin typeface="Times New Roman" panose="02020603050405020304" pitchFamily="18" charset="0"/>
                <a:ea typeface="Calibri" panose="020F0502020204030204" pitchFamily="34" charset="0"/>
                <a:cs typeface="Times New Roman" panose="02020603050405020304" pitchFamily="18" charset="0"/>
              </a:rPr>
              <a:t>The difference between a short-term and long-term decision.</a:t>
            </a:r>
          </a:p>
        </p:txBody>
      </p:sp>
      <p:pic>
        <p:nvPicPr>
          <p:cNvPr id="3" name="Picture 2">
            <a:extLst>
              <a:ext uri="{FF2B5EF4-FFF2-40B4-BE49-F238E27FC236}">
                <a16:creationId xmlns:a16="http://schemas.microsoft.com/office/drawing/2014/main" id="{2F66513A-15B2-DA3C-BAB4-FD8FC8D71F3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21456" y="2153358"/>
            <a:ext cx="2111045" cy="1287263"/>
          </a:xfrm>
          <a:prstGeom prst="rect">
            <a:avLst/>
          </a:prstGeom>
          <a:ln>
            <a:noFill/>
          </a:ln>
          <a:effectLst>
            <a:outerShdw blurRad="292100" dist="139700" dir="2700000" algn="tl" rotWithShape="0">
              <a:srgbClr val="333333">
                <a:alpha val="65000"/>
              </a:srgbClr>
            </a:outerShdw>
          </a:effectLst>
        </p:spPr>
      </p:pic>
      <mc:AlternateContent xmlns:mc="http://schemas.openxmlformats.org/markup-compatibility/2006" xmlns:a14="http://schemas.microsoft.com/office/drawing/2010/main">
        <mc:Choice Requires="a14">
          <p:graphicFrame>
            <p:nvGraphicFramePr>
              <p:cNvPr id="5" name="Table 4">
                <a:extLst>
                  <a:ext uri="{FF2B5EF4-FFF2-40B4-BE49-F238E27FC236}">
                    <a16:creationId xmlns:a16="http://schemas.microsoft.com/office/drawing/2014/main" id="{075AC5EC-30CE-7C71-FD6D-2DFD2AF0CBD7}"/>
                  </a:ext>
                </a:extLst>
              </p:cNvPr>
              <p:cNvGraphicFramePr>
                <a:graphicFrameLocks noGrp="1"/>
              </p:cNvGraphicFramePr>
              <p:nvPr>
                <p:extLst>
                  <p:ext uri="{D42A27DB-BD31-4B8C-83A1-F6EECF244321}">
                    <p14:modId xmlns:p14="http://schemas.microsoft.com/office/powerpoint/2010/main" val="499442473"/>
                  </p:ext>
                </p:extLst>
              </p:nvPr>
            </p:nvGraphicFramePr>
            <p:xfrm>
              <a:off x="400895" y="2598687"/>
              <a:ext cx="6993817" cy="2263806"/>
            </p:xfrm>
            <a:graphic>
              <a:graphicData uri="http://schemas.openxmlformats.org/drawingml/2006/table">
                <a:tbl>
                  <a:tblPr firstRow="1" firstCol="1" bandRow="1">
                    <a:tableStyleId>{5DA37D80-6434-44D0-A028-1B22A696006F}</a:tableStyleId>
                  </a:tblPr>
                  <a:tblGrid>
                    <a:gridCol w="1218377">
                      <a:extLst>
                        <a:ext uri="{9D8B030D-6E8A-4147-A177-3AD203B41FA5}">
                          <a16:colId xmlns:a16="http://schemas.microsoft.com/office/drawing/2014/main" val="764093574"/>
                        </a:ext>
                      </a:extLst>
                    </a:gridCol>
                    <a:gridCol w="1498692">
                      <a:extLst>
                        <a:ext uri="{9D8B030D-6E8A-4147-A177-3AD203B41FA5}">
                          <a16:colId xmlns:a16="http://schemas.microsoft.com/office/drawing/2014/main" val="1043235855"/>
                        </a:ext>
                      </a:extLst>
                    </a:gridCol>
                    <a:gridCol w="2328740">
                      <a:extLst>
                        <a:ext uri="{9D8B030D-6E8A-4147-A177-3AD203B41FA5}">
                          <a16:colId xmlns:a16="http://schemas.microsoft.com/office/drawing/2014/main" val="1545255543"/>
                        </a:ext>
                      </a:extLst>
                    </a:gridCol>
                    <a:gridCol w="1948008">
                      <a:extLst>
                        <a:ext uri="{9D8B030D-6E8A-4147-A177-3AD203B41FA5}">
                          <a16:colId xmlns:a16="http://schemas.microsoft.com/office/drawing/2014/main" val="465520866"/>
                        </a:ext>
                      </a:extLst>
                    </a:gridCol>
                  </a:tblGrid>
                  <a:tr h="661711">
                    <a:tc>
                      <a:txBody>
                        <a:bodyPr/>
                        <a:lstStyle/>
                        <a:p>
                          <a:pPr marL="0" marR="0" algn="ctr" rtl="1">
                            <a:lnSpc>
                              <a:spcPct val="130000"/>
                            </a:lnSpc>
                            <a:spcBef>
                              <a:spcPts val="0"/>
                            </a:spcBef>
                            <a:spcAft>
                              <a:spcPts val="0"/>
                            </a:spcAft>
                          </a:pPr>
                          <a:r>
                            <a:rPr lang="en-US" sz="1600" dirty="0">
                              <a:effectLst/>
                            </a:rPr>
                            <a:t>Year</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dirty="0">
                              <a:effectLst/>
                            </a:rPr>
                            <a:t>Cash Flow</a:t>
                          </a:r>
                        </a:p>
                        <a:p>
                          <a:pPr marL="0" marR="0" algn="ctr" rtl="1">
                            <a:lnSpc>
                              <a:spcPct val="107000"/>
                            </a:lnSpc>
                            <a:spcBef>
                              <a:spcPts val="0"/>
                            </a:spcBef>
                            <a:spcAft>
                              <a:spcPts val="0"/>
                            </a:spcAft>
                            <a:tabLst>
                              <a:tab pos="1571625" algn="l"/>
                            </a:tabLst>
                          </a:pPr>
                          <a:r>
                            <a:rPr lang="en-US" sz="1600" dirty="0">
                              <a:effectLst/>
                            </a:rPr>
                            <a:t>BD</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dirty="0">
                              <a:effectLst/>
                            </a:rPr>
                            <a:t>Yet to be recovered</a:t>
                          </a:r>
                        </a:p>
                        <a:p>
                          <a:pPr marL="0" marR="0" algn="ctr" rtl="1">
                            <a:lnSpc>
                              <a:spcPct val="107000"/>
                            </a:lnSpc>
                            <a:spcBef>
                              <a:spcPts val="0"/>
                            </a:spcBef>
                            <a:spcAft>
                              <a:spcPts val="0"/>
                            </a:spcAft>
                            <a:tabLst>
                              <a:tab pos="1571625" algn="l"/>
                            </a:tabLst>
                          </a:pPr>
                          <a:r>
                            <a:rPr lang="en-US" sz="1600" dirty="0">
                              <a:effectLst/>
                            </a:rPr>
                            <a:t>BD</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dirty="0">
                              <a:effectLst/>
                            </a:rPr>
                            <a:t>Payback Period</a:t>
                          </a:r>
                        </a:p>
                        <a:p>
                          <a:pPr marL="0" marR="0" algn="ctr" rtl="1">
                            <a:lnSpc>
                              <a:spcPct val="107000"/>
                            </a:lnSpc>
                            <a:spcBef>
                              <a:spcPts val="0"/>
                            </a:spcBef>
                            <a:spcAft>
                              <a:spcPts val="0"/>
                            </a:spcAft>
                            <a:tabLst>
                              <a:tab pos="1571625" algn="l"/>
                            </a:tabLst>
                          </a:pPr>
                          <a:r>
                            <a:rPr lang="en-US" sz="1600" dirty="0">
                              <a:effectLst/>
                            </a:rPr>
                            <a:t>Year</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234454013"/>
                      </a:ext>
                    </a:extLst>
                  </a:tr>
                  <a:tr h="333804">
                    <a:tc>
                      <a:txBody>
                        <a:bodyPr/>
                        <a:lstStyle/>
                        <a:p>
                          <a:pPr marL="0" marR="0" algn="ctr" rtl="1">
                            <a:lnSpc>
                              <a:spcPct val="130000"/>
                            </a:lnSpc>
                            <a:spcBef>
                              <a:spcPts val="0"/>
                            </a:spcBef>
                            <a:spcAft>
                              <a:spcPts val="0"/>
                            </a:spcAft>
                          </a:pPr>
                          <a:r>
                            <a:rPr lang="en-US" sz="1600" dirty="0">
                              <a:effectLst/>
                            </a:rPr>
                            <a:t>0</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600">
                              <a:effectLst/>
                            </a:rPr>
                            <a:t>12,000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dirty="0">
                              <a:effectLst/>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rowSpan="4">
                      <a:txBody>
                        <a:bodyPr/>
                        <a:lstStyle/>
                        <a:p>
                          <a:pPr marL="0" marR="0" lvl="0" indent="0" algn="ctr" defTabSz="914400" rtl="1" eaLnBrk="1" fontAlgn="auto" latinLnBrk="0" hangingPunct="1">
                            <a:lnSpc>
                              <a:spcPct val="130000"/>
                            </a:lnSpc>
                            <a:spcBef>
                              <a:spcPts val="0"/>
                            </a:spcBef>
                            <a:spcAft>
                              <a:spcPts val="0"/>
                            </a:spcAft>
                            <a:buClrTx/>
                            <a:buSzTx/>
                            <a:buFontTx/>
                            <a:buNone/>
                            <a:tabLst/>
                            <a:defRPr/>
                          </a:pPr>
                          <a:r>
                            <a:rPr lang="en-US" sz="1600" dirty="0">
                              <a:effectLst/>
                            </a:rPr>
                            <a:t>= 1+ </a:t>
                          </a:r>
                          <a14:m>
                            <m:oMath xmlns:m="http://schemas.openxmlformats.org/officeDocument/2006/math">
                              <m:f>
                                <m:fPr>
                                  <m:ctrlPr>
                                    <a:rPr lang="en-US" sz="1600" i="1">
                                      <a:effectLst/>
                                      <a:latin typeface="Cambria Math" panose="02040503050406030204" pitchFamily="18" charset="0"/>
                                    </a:rPr>
                                  </m:ctrlPr>
                                </m:fPr>
                                <m:num>
                                  <m:r>
                                    <a:rPr lang="en-US" sz="1600" b="0" i="0" smtClean="0">
                                      <a:effectLst/>
                                      <a:latin typeface="Cambria Math" panose="02040503050406030204" pitchFamily="18" charset="0"/>
                                    </a:rPr>
                                    <m:t>7000</m:t>
                                  </m:r>
                                </m:num>
                                <m:den>
                                  <m:r>
                                    <a:rPr lang="en-US" sz="1600" b="0" i="0" smtClean="0">
                                      <a:effectLst/>
                                      <a:latin typeface="Cambria Math" panose="02040503050406030204" pitchFamily="18" charset="0"/>
                                    </a:rPr>
                                    <m:t>8000</m:t>
                                  </m:r>
                                </m:den>
                              </m:f>
                            </m:oMath>
                          </a14:m>
                          <a:r>
                            <a:rPr lang="en-US" sz="1600" dirty="0">
                              <a:effectLst/>
                            </a:rPr>
                            <a:t> = 1.875 years</a:t>
                          </a:r>
                        </a:p>
                        <a:p>
                          <a:pPr marL="0" marR="0" algn="ctr" rtl="1">
                            <a:lnSpc>
                              <a:spcPct val="130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84021932"/>
                      </a:ext>
                    </a:extLst>
                  </a:tr>
                  <a:tr h="349892">
                    <a:tc>
                      <a:txBody>
                        <a:bodyPr/>
                        <a:lstStyle/>
                        <a:p>
                          <a:pPr marL="0" marR="0" algn="ctr" rtl="1">
                            <a:lnSpc>
                              <a:spcPct val="130000"/>
                            </a:lnSpc>
                            <a:spcBef>
                              <a:spcPts val="0"/>
                            </a:spcBef>
                            <a:spcAft>
                              <a:spcPts val="0"/>
                            </a:spcAft>
                          </a:pPr>
                          <a:r>
                            <a:rPr lang="en-US" sz="1600" dirty="0">
                              <a:effectLst/>
                              <a:highlight>
                                <a:srgbClr val="FFFF00"/>
                              </a:highlight>
                            </a:rPr>
                            <a:t>1</a:t>
                          </a:r>
                          <a:endParaRPr lang="en-US" sz="1600" dirty="0">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600">
                              <a:effectLst/>
                            </a:rPr>
                            <a:t>5,000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dirty="0">
                              <a:effectLst/>
                            </a:rPr>
                            <a:t>-12,000+5,000 = -7,000</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pPr marL="0" marR="0" algn="ctr" rtl="1">
                            <a:lnSpc>
                              <a:spcPct val="130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57039589"/>
                      </a:ext>
                    </a:extLst>
                  </a:tr>
                  <a:tr h="584595">
                    <a:tc>
                      <a:txBody>
                        <a:bodyPr/>
                        <a:lstStyle/>
                        <a:p>
                          <a:pPr marL="0" marR="0" algn="ctr" rtl="1">
                            <a:lnSpc>
                              <a:spcPct val="130000"/>
                            </a:lnSpc>
                            <a:spcBef>
                              <a:spcPts val="0"/>
                            </a:spcBef>
                            <a:spcAft>
                              <a:spcPts val="0"/>
                            </a:spcAft>
                          </a:pPr>
                          <a:r>
                            <a:rPr lang="en-US" sz="1600" dirty="0">
                              <a:effectLst/>
                              <a:highlight>
                                <a:srgbClr val="FFFF00"/>
                              </a:highlight>
                            </a:rPr>
                            <a:t>2</a:t>
                          </a:r>
                          <a:endParaRPr lang="en-US" sz="1600" dirty="0">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600" dirty="0">
                              <a:effectLst/>
                            </a:rPr>
                            <a:t>8,000</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dirty="0">
                              <a:effectLst/>
                            </a:rPr>
                            <a:t>- </a:t>
                          </a:r>
                          <a:r>
                            <a:rPr lang="en-US" sz="1600" dirty="0">
                              <a:effectLst/>
                              <a:highlight>
                                <a:srgbClr val="FFFF00"/>
                              </a:highlight>
                            </a:rPr>
                            <a:t>7,000+8,000 = 1,000</a:t>
                          </a:r>
                        </a:p>
                        <a:p>
                          <a:pPr marL="0" marR="0" lvl="0" indent="0" algn="ctr" defTabSz="914400" rtl="1" eaLnBrk="1" fontAlgn="auto" latinLnBrk="0" hangingPunct="1">
                            <a:lnSpc>
                              <a:spcPct val="107000"/>
                            </a:lnSpc>
                            <a:spcBef>
                              <a:spcPts val="0"/>
                            </a:spcBef>
                            <a:spcAft>
                              <a:spcPts val="0"/>
                            </a:spcAft>
                            <a:buClrTx/>
                            <a:buSzTx/>
                            <a:buFontTx/>
                            <a:buNone/>
                            <a:tabLst>
                              <a:tab pos="1571625" algn="l"/>
                            </a:tabLst>
                            <a:defRPr/>
                          </a:pPr>
                          <a:r>
                            <a:rPr lang="en-US" sz="1600" dirty="0">
                              <a:effectLst/>
                              <a:highlight>
                                <a:srgbClr val="FFFF00"/>
                              </a:highlight>
                            </a:rPr>
                            <a:t>(recovered)</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pPr marL="0" marR="0" algn="ctr" rtl="1">
                            <a:lnSpc>
                              <a:spcPct val="130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226316454"/>
                      </a:ext>
                    </a:extLst>
                  </a:tr>
                  <a:tr h="333804">
                    <a:tc>
                      <a:txBody>
                        <a:bodyPr/>
                        <a:lstStyle/>
                        <a:p>
                          <a:pPr marL="0" marR="0" algn="ctr" rtl="1">
                            <a:lnSpc>
                              <a:spcPct val="130000"/>
                            </a:lnSpc>
                            <a:spcBef>
                              <a:spcPts val="0"/>
                            </a:spcBef>
                            <a:spcAft>
                              <a:spcPts val="0"/>
                            </a:spcAft>
                          </a:pPr>
                          <a:r>
                            <a:rPr lang="en-US" sz="1600" dirty="0">
                              <a:effectLst/>
                            </a:rPr>
                            <a:t>3</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600">
                              <a:effectLst/>
                            </a:rPr>
                            <a:t>9,000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dirty="0">
                              <a:effectLst/>
                              <a:highlight>
                                <a:srgbClr val="FFFF00"/>
                              </a:highlight>
                            </a:rPr>
                            <a:t>Not used in decision</a:t>
                          </a:r>
                          <a:endParaRPr lang="en-US" sz="1600" dirty="0">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pPr marL="0" marR="0" algn="ctr" rtl="1">
                            <a:lnSpc>
                              <a:spcPct val="130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267614658"/>
                      </a:ext>
                    </a:extLst>
                  </a:tr>
                </a:tbl>
              </a:graphicData>
            </a:graphic>
          </p:graphicFrame>
        </mc:Choice>
        <mc:Fallback xmlns="">
          <p:graphicFrame>
            <p:nvGraphicFramePr>
              <p:cNvPr id="5" name="Table 4">
                <a:extLst>
                  <a:ext uri="{FF2B5EF4-FFF2-40B4-BE49-F238E27FC236}">
                    <a16:creationId xmlns:a16="http://schemas.microsoft.com/office/drawing/2014/main" id="{075AC5EC-30CE-7C71-FD6D-2DFD2AF0CBD7}"/>
                  </a:ext>
                </a:extLst>
              </p:cNvPr>
              <p:cNvGraphicFramePr>
                <a:graphicFrameLocks noGrp="1"/>
              </p:cNvGraphicFramePr>
              <p:nvPr>
                <p:extLst>
                  <p:ext uri="{D42A27DB-BD31-4B8C-83A1-F6EECF244321}">
                    <p14:modId xmlns:p14="http://schemas.microsoft.com/office/powerpoint/2010/main" val="499442473"/>
                  </p:ext>
                </p:extLst>
              </p:nvPr>
            </p:nvGraphicFramePr>
            <p:xfrm>
              <a:off x="400895" y="2598687"/>
              <a:ext cx="6993817" cy="2263806"/>
            </p:xfrm>
            <a:graphic>
              <a:graphicData uri="http://schemas.openxmlformats.org/drawingml/2006/table">
                <a:tbl>
                  <a:tblPr firstRow="1" firstCol="1" bandRow="1">
                    <a:tableStyleId>{5DA37D80-6434-44D0-A028-1B22A696006F}</a:tableStyleId>
                  </a:tblPr>
                  <a:tblGrid>
                    <a:gridCol w="1218377">
                      <a:extLst>
                        <a:ext uri="{9D8B030D-6E8A-4147-A177-3AD203B41FA5}">
                          <a16:colId xmlns:a16="http://schemas.microsoft.com/office/drawing/2014/main" val="764093574"/>
                        </a:ext>
                      </a:extLst>
                    </a:gridCol>
                    <a:gridCol w="1498692">
                      <a:extLst>
                        <a:ext uri="{9D8B030D-6E8A-4147-A177-3AD203B41FA5}">
                          <a16:colId xmlns:a16="http://schemas.microsoft.com/office/drawing/2014/main" val="1043235855"/>
                        </a:ext>
                      </a:extLst>
                    </a:gridCol>
                    <a:gridCol w="2328740">
                      <a:extLst>
                        <a:ext uri="{9D8B030D-6E8A-4147-A177-3AD203B41FA5}">
                          <a16:colId xmlns:a16="http://schemas.microsoft.com/office/drawing/2014/main" val="1545255543"/>
                        </a:ext>
                      </a:extLst>
                    </a:gridCol>
                    <a:gridCol w="1948008">
                      <a:extLst>
                        <a:ext uri="{9D8B030D-6E8A-4147-A177-3AD203B41FA5}">
                          <a16:colId xmlns:a16="http://schemas.microsoft.com/office/drawing/2014/main" val="465520866"/>
                        </a:ext>
                      </a:extLst>
                    </a:gridCol>
                  </a:tblGrid>
                  <a:tr h="661711">
                    <a:tc>
                      <a:txBody>
                        <a:bodyPr/>
                        <a:lstStyle/>
                        <a:p>
                          <a:pPr marL="0" marR="0" algn="ctr" rtl="1">
                            <a:lnSpc>
                              <a:spcPct val="130000"/>
                            </a:lnSpc>
                            <a:spcBef>
                              <a:spcPts val="0"/>
                            </a:spcBef>
                            <a:spcAft>
                              <a:spcPts val="0"/>
                            </a:spcAft>
                          </a:pPr>
                          <a:r>
                            <a:rPr lang="en-US" sz="1600" dirty="0">
                              <a:effectLst/>
                            </a:rPr>
                            <a:t>Year</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dirty="0">
                              <a:effectLst/>
                            </a:rPr>
                            <a:t>Cash Flow</a:t>
                          </a:r>
                        </a:p>
                        <a:p>
                          <a:pPr marL="0" marR="0" algn="ctr" rtl="1">
                            <a:lnSpc>
                              <a:spcPct val="107000"/>
                            </a:lnSpc>
                            <a:spcBef>
                              <a:spcPts val="0"/>
                            </a:spcBef>
                            <a:spcAft>
                              <a:spcPts val="0"/>
                            </a:spcAft>
                            <a:tabLst>
                              <a:tab pos="1571625" algn="l"/>
                            </a:tabLst>
                          </a:pPr>
                          <a:r>
                            <a:rPr lang="en-US" sz="1600" dirty="0">
                              <a:effectLst/>
                            </a:rPr>
                            <a:t>BD</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dirty="0">
                              <a:effectLst/>
                            </a:rPr>
                            <a:t>Yet to be recovered</a:t>
                          </a:r>
                        </a:p>
                        <a:p>
                          <a:pPr marL="0" marR="0" algn="ctr" rtl="1">
                            <a:lnSpc>
                              <a:spcPct val="107000"/>
                            </a:lnSpc>
                            <a:spcBef>
                              <a:spcPts val="0"/>
                            </a:spcBef>
                            <a:spcAft>
                              <a:spcPts val="0"/>
                            </a:spcAft>
                            <a:tabLst>
                              <a:tab pos="1571625" algn="l"/>
                            </a:tabLst>
                          </a:pPr>
                          <a:r>
                            <a:rPr lang="en-US" sz="1600" dirty="0">
                              <a:effectLst/>
                            </a:rPr>
                            <a:t>BD</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dirty="0">
                              <a:effectLst/>
                            </a:rPr>
                            <a:t>Payback Period</a:t>
                          </a:r>
                        </a:p>
                        <a:p>
                          <a:pPr marL="0" marR="0" algn="ctr" rtl="1">
                            <a:lnSpc>
                              <a:spcPct val="107000"/>
                            </a:lnSpc>
                            <a:spcBef>
                              <a:spcPts val="0"/>
                            </a:spcBef>
                            <a:spcAft>
                              <a:spcPts val="0"/>
                            </a:spcAft>
                            <a:tabLst>
                              <a:tab pos="1571625" algn="l"/>
                            </a:tabLst>
                          </a:pPr>
                          <a:r>
                            <a:rPr lang="en-US" sz="1600" dirty="0">
                              <a:effectLst/>
                            </a:rPr>
                            <a:t>Year</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234454013"/>
                      </a:ext>
                    </a:extLst>
                  </a:tr>
                  <a:tr h="333804">
                    <a:tc>
                      <a:txBody>
                        <a:bodyPr/>
                        <a:lstStyle/>
                        <a:p>
                          <a:pPr marL="0" marR="0" algn="ctr" rtl="1">
                            <a:lnSpc>
                              <a:spcPct val="130000"/>
                            </a:lnSpc>
                            <a:spcBef>
                              <a:spcPts val="0"/>
                            </a:spcBef>
                            <a:spcAft>
                              <a:spcPts val="0"/>
                            </a:spcAft>
                          </a:pPr>
                          <a:r>
                            <a:rPr lang="en-US" sz="1600" dirty="0">
                              <a:effectLst/>
                            </a:rPr>
                            <a:t>0</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600">
                              <a:effectLst/>
                            </a:rPr>
                            <a:t>12,000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dirty="0">
                              <a:effectLst/>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rowSpan="4">
                      <a:txBody>
                        <a:bodyPr/>
                        <a:lstStyle/>
                        <a:p>
                          <a:endParaRPr lang="en-US"/>
                        </a:p>
                      </a:txBody>
                      <a:tcPr marL="68580" marR="68580" marT="0" marB="0" anchor="ctr">
                        <a:blipFill>
                          <a:blip r:embed="rId6"/>
                          <a:stretch>
                            <a:fillRect l="-259375" t="-41825" r="-937" b="-6464"/>
                          </a:stretch>
                        </a:blipFill>
                      </a:tcPr>
                    </a:tc>
                    <a:extLst>
                      <a:ext uri="{0D108BD9-81ED-4DB2-BD59-A6C34878D82A}">
                        <a16:rowId xmlns:a16="http://schemas.microsoft.com/office/drawing/2014/main" val="384021932"/>
                      </a:ext>
                    </a:extLst>
                  </a:tr>
                  <a:tr h="349892">
                    <a:tc>
                      <a:txBody>
                        <a:bodyPr/>
                        <a:lstStyle/>
                        <a:p>
                          <a:pPr marL="0" marR="0" algn="ctr" rtl="1">
                            <a:lnSpc>
                              <a:spcPct val="130000"/>
                            </a:lnSpc>
                            <a:spcBef>
                              <a:spcPts val="0"/>
                            </a:spcBef>
                            <a:spcAft>
                              <a:spcPts val="0"/>
                            </a:spcAft>
                          </a:pPr>
                          <a:r>
                            <a:rPr lang="en-US" sz="1600" dirty="0">
                              <a:effectLst/>
                              <a:highlight>
                                <a:srgbClr val="FFFF00"/>
                              </a:highlight>
                            </a:rPr>
                            <a:t>1</a:t>
                          </a:r>
                          <a:endParaRPr lang="en-US" sz="1600" dirty="0">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600">
                              <a:effectLst/>
                            </a:rPr>
                            <a:t>5,000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dirty="0">
                              <a:effectLst/>
                            </a:rPr>
                            <a:t>-12,000+5,000 = -7,000</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pPr marL="0" marR="0" algn="ctr" rtl="1">
                            <a:lnSpc>
                              <a:spcPct val="130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57039589"/>
                      </a:ext>
                    </a:extLst>
                  </a:tr>
                  <a:tr h="584595">
                    <a:tc>
                      <a:txBody>
                        <a:bodyPr/>
                        <a:lstStyle/>
                        <a:p>
                          <a:pPr marL="0" marR="0" algn="ctr" rtl="1">
                            <a:lnSpc>
                              <a:spcPct val="130000"/>
                            </a:lnSpc>
                            <a:spcBef>
                              <a:spcPts val="0"/>
                            </a:spcBef>
                            <a:spcAft>
                              <a:spcPts val="0"/>
                            </a:spcAft>
                          </a:pPr>
                          <a:r>
                            <a:rPr lang="en-US" sz="1600" dirty="0">
                              <a:effectLst/>
                              <a:highlight>
                                <a:srgbClr val="FFFF00"/>
                              </a:highlight>
                            </a:rPr>
                            <a:t>2</a:t>
                          </a:r>
                          <a:endParaRPr lang="en-US" sz="1600" dirty="0">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600" dirty="0">
                              <a:effectLst/>
                            </a:rPr>
                            <a:t>8,000</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dirty="0">
                              <a:effectLst/>
                            </a:rPr>
                            <a:t>- </a:t>
                          </a:r>
                          <a:r>
                            <a:rPr lang="en-US" sz="1600" dirty="0">
                              <a:effectLst/>
                              <a:highlight>
                                <a:srgbClr val="FFFF00"/>
                              </a:highlight>
                            </a:rPr>
                            <a:t>7,000+8,000 = 1,000</a:t>
                          </a:r>
                        </a:p>
                        <a:p>
                          <a:pPr marL="0" marR="0" lvl="0" indent="0" algn="ctr" defTabSz="914400" rtl="1" eaLnBrk="1" fontAlgn="auto" latinLnBrk="0" hangingPunct="1">
                            <a:lnSpc>
                              <a:spcPct val="107000"/>
                            </a:lnSpc>
                            <a:spcBef>
                              <a:spcPts val="0"/>
                            </a:spcBef>
                            <a:spcAft>
                              <a:spcPts val="0"/>
                            </a:spcAft>
                            <a:buClrTx/>
                            <a:buSzTx/>
                            <a:buFontTx/>
                            <a:buNone/>
                            <a:tabLst>
                              <a:tab pos="1571625" algn="l"/>
                            </a:tabLst>
                            <a:defRPr/>
                          </a:pPr>
                          <a:r>
                            <a:rPr lang="en-US" sz="1600" dirty="0">
                              <a:effectLst/>
                              <a:highlight>
                                <a:srgbClr val="FFFF00"/>
                              </a:highlight>
                            </a:rPr>
                            <a:t>(recovered)</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pPr marL="0" marR="0" algn="ctr" rtl="1">
                            <a:lnSpc>
                              <a:spcPct val="130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226316454"/>
                      </a:ext>
                    </a:extLst>
                  </a:tr>
                  <a:tr h="333804">
                    <a:tc>
                      <a:txBody>
                        <a:bodyPr/>
                        <a:lstStyle/>
                        <a:p>
                          <a:pPr marL="0" marR="0" algn="ctr" rtl="1">
                            <a:lnSpc>
                              <a:spcPct val="130000"/>
                            </a:lnSpc>
                            <a:spcBef>
                              <a:spcPts val="0"/>
                            </a:spcBef>
                            <a:spcAft>
                              <a:spcPts val="0"/>
                            </a:spcAft>
                          </a:pPr>
                          <a:r>
                            <a:rPr lang="en-US" sz="1600" dirty="0">
                              <a:effectLst/>
                            </a:rPr>
                            <a:t>3</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600">
                              <a:effectLst/>
                            </a:rPr>
                            <a:t>9,000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dirty="0">
                              <a:effectLst/>
                              <a:highlight>
                                <a:srgbClr val="FFFF00"/>
                              </a:highlight>
                            </a:rPr>
                            <a:t>Not used in decision</a:t>
                          </a:r>
                          <a:endParaRPr lang="en-US" sz="1600" dirty="0">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pPr marL="0" marR="0" algn="ctr" rtl="1">
                            <a:lnSpc>
                              <a:spcPct val="130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267614658"/>
                      </a:ext>
                    </a:extLst>
                  </a:tr>
                </a:tbl>
              </a:graphicData>
            </a:graphic>
          </p:graphicFrame>
        </mc:Fallback>
      </mc:AlternateContent>
    </p:spTree>
    <p:extLst>
      <p:ext uri="{BB962C8B-B14F-4D97-AF65-F5344CB8AC3E}">
        <p14:creationId xmlns:p14="http://schemas.microsoft.com/office/powerpoint/2010/main" val="2629156541"/>
      </p:ext>
    </p:extLst>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spd="slow" advClick="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
                                            <p:txEl>
                                              <p:pRg st="1" end="1"/>
                                            </p:txEl>
                                          </p:spTgt>
                                        </p:tgtEl>
                                        <p:attrNameLst>
                                          <p:attrName>style.visibility</p:attrName>
                                        </p:attrNameLst>
                                      </p:cBhvr>
                                      <p:to>
                                        <p:strVal val="visible"/>
                                      </p:to>
                                    </p:set>
                                    <p:animEffect transition="in" filter="fade">
                                      <p:cBhvr>
                                        <p:cTn id="7" dur="1000"/>
                                        <p:tgtEl>
                                          <p:spTgt spid="20">
                                            <p:txEl>
                                              <p:pRg st="1" end="1"/>
                                            </p:txEl>
                                          </p:spTgt>
                                        </p:tgtEl>
                                      </p:cBhvr>
                                    </p:animEffect>
                                    <p:anim calcmode="lin" valueType="num">
                                      <p:cBhvr>
                                        <p:cTn id="8" dur="1000" fill="hold"/>
                                        <p:tgtEl>
                                          <p:spTgt spid="20">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مستطيل مستدير الزوايا 15">
            <a:extLst>
              <a:ext uri="{FF2B5EF4-FFF2-40B4-BE49-F238E27FC236}">
                <a16:creationId xmlns:a16="http://schemas.microsoft.com/office/drawing/2014/main" id="{C7CA628E-402E-4ECD-83CD-2C5BD377C6C5}"/>
              </a:ext>
            </a:extLst>
          </p:cNvPr>
          <p:cNvSpPr/>
          <p:nvPr/>
        </p:nvSpPr>
        <p:spPr>
          <a:xfrm>
            <a:off x="327269" y="1842938"/>
            <a:ext cx="9429419" cy="3965648"/>
          </a:xfrm>
          <a:prstGeom prst="roundRect">
            <a:avLst>
              <a:gd name="adj" fmla="val 1416"/>
            </a:avLst>
          </a:prstGeom>
          <a:solidFill>
            <a:srgbClr val="BFD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L="0" marR="0" algn="l" rtl="0">
              <a:lnSpc>
                <a:spcPct val="107000"/>
              </a:lnSpc>
              <a:spcBef>
                <a:spcPts val="0"/>
              </a:spcBef>
              <a:spcAft>
                <a:spcPts val="0"/>
              </a:spcAft>
              <a:tabLst>
                <a:tab pos="849630" algn="l"/>
                <a:tab pos="1140460" algn="l"/>
              </a:tabLst>
            </a:pPr>
            <a:r>
              <a:rPr lang="en-US" sz="1800" b="1" u="sng" dirty="0">
                <a:solidFill>
                  <a:srgbClr val="002060"/>
                </a:solidFill>
                <a:effectLst/>
                <a:latin typeface="Arial Black" panose="020B0A04020102020204" pitchFamily="34" charset="0"/>
                <a:ea typeface="Calibri" panose="020F0502020204030204" pitchFamily="34" charset="0"/>
                <a:cs typeface="Times New Roman" panose="02020603050405020304" pitchFamily="18" charset="0"/>
              </a:rPr>
              <a:t>Answer:</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nSpc>
                <a:spcPct val="130000"/>
              </a:lnSpc>
              <a:tabLst>
                <a:tab pos="360045" algn="l"/>
              </a:tabLst>
            </a:pPr>
            <a:r>
              <a:rPr lang="en-US" sz="1800" u="sng"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2. Project S:( Changeable Cash Inflow):</a:t>
            </a:r>
          </a:p>
          <a:p>
            <a:pPr marR="0" lvl="0" algn="l" rtl="0">
              <a:lnSpc>
                <a:spcPct val="130000"/>
              </a:lnSpc>
              <a:spcBef>
                <a:spcPts val="0"/>
              </a:spcBef>
              <a:spcAft>
                <a:spcPts val="0"/>
              </a:spcAft>
              <a:tabLst>
                <a:tab pos="360045" algn="l"/>
              </a:tabLs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66700" rtl="1"/>
            <a:endParaRPr lang="ar-SA" sz="3200" b="1" dirty="0">
              <a:latin typeface="Sakkal Majalla" panose="02000000000000000000" pitchFamily="2" charset="-78"/>
              <a:cs typeface="Sakkal Majalla" panose="02000000000000000000" pitchFamily="2" charset="-78"/>
            </a:endParaRPr>
          </a:p>
          <a:p>
            <a:pPr marL="0" marR="0" rtl="0">
              <a:lnSpc>
                <a:spcPct val="130000"/>
              </a:lnSpc>
              <a:spcBef>
                <a:spcPts val="0"/>
              </a:spcBef>
              <a:spcAft>
                <a:spcPts val="0"/>
              </a:spcAft>
              <a:tabLst>
                <a:tab pos="1571625" algn="l"/>
              </a:tabLst>
            </a:pPr>
            <a:endParaRPr lang="en-US" sz="20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266700" rtl="1"/>
            <a:endParaRPr lang="en-US" sz="3200" dirty="0">
              <a:solidFill>
                <a:schemeClr val="tx1"/>
              </a:solidFill>
              <a:latin typeface="Times New Roman" panose="02020603050405020304" pitchFamily="18" charset="0"/>
              <a:cs typeface="Times New Roman" panose="02020603050405020304" pitchFamily="18" charset="0"/>
            </a:endParaRPr>
          </a:p>
          <a:p>
            <a:pPr marL="266700" rtl="1"/>
            <a:endParaRPr lang="en-US" sz="3200" dirty="0">
              <a:solidFill>
                <a:schemeClr val="tx1"/>
              </a:solidFill>
              <a:latin typeface="Times New Roman" panose="02020603050405020304" pitchFamily="18" charset="0"/>
              <a:cs typeface="Times New Roman" panose="02020603050405020304" pitchFamily="18" charset="0"/>
            </a:endParaRPr>
          </a:p>
          <a:p>
            <a:pPr marL="266700" rtl="1"/>
            <a:endParaRPr lang="en-US" sz="1600" dirty="0">
              <a:solidFill>
                <a:schemeClr val="tx1"/>
              </a:solidFill>
              <a:latin typeface="Times New Roman" panose="02020603050405020304" pitchFamily="18" charset="0"/>
              <a:cs typeface="Times New Roman" panose="02020603050405020304" pitchFamily="18" charset="0"/>
            </a:endParaRPr>
          </a:p>
        </p:txBody>
      </p:sp>
      <p:grpSp>
        <p:nvGrpSpPr>
          <p:cNvPr id="29" name="Shape 631">
            <a:extLst>
              <a:ext uri="{FF2B5EF4-FFF2-40B4-BE49-F238E27FC236}">
                <a16:creationId xmlns:a16="http://schemas.microsoft.com/office/drawing/2014/main" id="{9DE0399B-6A40-495E-B773-BA7B46FB702D}"/>
              </a:ext>
            </a:extLst>
          </p:cNvPr>
          <p:cNvGrpSpPr/>
          <p:nvPr/>
        </p:nvGrpSpPr>
        <p:grpSpPr>
          <a:xfrm flipH="1">
            <a:off x="303082" y="399185"/>
            <a:ext cx="827524" cy="848823"/>
            <a:chOff x="5961125" y="1623900"/>
            <a:chExt cx="427450" cy="448175"/>
          </a:xfrm>
          <a:solidFill>
            <a:srgbClr val="7030A0"/>
          </a:solidFill>
        </p:grpSpPr>
        <p:sp>
          <p:nvSpPr>
            <p:cNvPr id="30" name="Shape 632">
              <a:extLst>
                <a:ext uri="{FF2B5EF4-FFF2-40B4-BE49-F238E27FC236}">
                  <a16:creationId xmlns:a16="http://schemas.microsoft.com/office/drawing/2014/main" id="{8DB2B578-EBFB-49B2-A74B-ADFD83430321}"/>
                </a:ext>
              </a:extLst>
            </p:cNvPr>
            <p:cNvSpPr/>
            <p:nvPr/>
          </p:nvSpPr>
          <p:spPr>
            <a:xfrm>
              <a:off x="5961125" y="1678700"/>
              <a:ext cx="376925" cy="376925"/>
            </a:xfrm>
            <a:custGeom>
              <a:avLst/>
              <a:gdLst/>
              <a:ahLst/>
              <a:cxnLst/>
              <a:rect l="0" t="0" r="0" b="0"/>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1" name="Shape 633">
              <a:extLst>
                <a:ext uri="{FF2B5EF4-FFF2-40B4-BE49-F238E27FC236}">
                  <a16:creationId xmlns:a16="http://schemas.microsoft.com/office/drawing/2014/main" id="{A7E0F7CD-81DA-4CE7-AFE9-AFC01237AB36}"/>
                </a:ext>
              </a:extLst>
            </p:cNvPr>
            <p:cNvSpPr/>
            <p:nvPr/>
          </p:nvSpPr>
          <p:spPr>
            <a:xfrm>
              <a:off x="6009825" y="1727425"/>
              <a:ext cx="279500" cy="279500"/>
            </a:xfrm>
            <a:custGeom>
              <a:avLst/>
              <a:gdLst/>
              <a:ahLst/>
              <a:cxnLst/>
              <a:rect l="0" t="0" r="0" b="0"/>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sp>
          <p:nvSpPr>
            <p:cNvPr id="32" name="Shape 634">
              <a:extLst>
                <a:ext uri="{FF2B5EF4-FFF2-40B4-BE49-F238E27FC236}">
                  <a16:creationId xmlns:a16="http://schemas.microsoft.com/office/drawing/2014/main" id="{8C63DF95-20CA-45C3-B9C8-3978774FAE2C}"/>
                </a:ext>
              </a:extLst>
            </p:cNvPr>
            <p:cNvSpPr/>
            <p:nvPr/>
          </p:nvSpPr>
          <p:spPr>
            <a:xfrm>
              <a:off x="6107250" y="1824850"/>
              <a:ext cx="84650" cy="84650"/>
            </a:xfrm>
            <a:custGeom>
              <a:avLst/>
              <a:gdLst/>
              <a:ahLst/>
              <a:cxnLst/>
              <a:rect l="0" t="0" r="0" b="0"/>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3" name="Shape 635">
              <a:extLst>
                <a:ext uri="{FF2B5EF4-FFF2-40B4-BE49-F238E27FC236}">
                  <a16:creationId xmlns:a16="http://schemas.microsoft.com/office/drawing/2014/main" id="{BC2F4953-4B4C-4B90-BBBA-EE9C42DB550B}"/>
                </a:ext>
              </a:extLst>
            </p:cNvPr>
            <p:cNvSpPr/>
            <p:nvPr/>
          </p:nvSpPr>
          <p:spPr>
            <a:xfrm>
              <a:off x="6058550" y="1776125"/>
              <a:ext cx="182075" cy="182075"/>
            </a:xfrm>
            <a:custGeom>
              <a:avLst/>
              <a:gdLst/>
              <a:ahLst/>
              <a:cxnLst/>
              <a:rect l="0" t="0" r="0" b="0"/>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4" name="Shape 636">
              <a:extLst>
                <a:ext uri="{FF2B5EF4-FFF2-40B4-BE49-F238E27FC236}">
                  <a16:creationId xmlns:a16="http://schemas.microsoft.com/office/drawing/2014/main" id="{B909C533-5819-46B5-9B5D-EE88750598EE}"/>
                </a:ext>
              </a:extLst>
            </p:cNvPr>
            <p:cNvSpPr/>
            <p:nvPr/>
          </p:nvSpPr>
          <p:spPr>
            <a:xfrm>
              <a:off x="5971475" y="2001400"/>
              <a:ext cx="74925" cy="70675"/>
            </a:xfrm>
            <a:custGeom>
              <a:avLst/>
              <a:gdLst/>
              <a:ahLst/>
              <a:cxnLst/>
              <a:rect l="0" t="0" r="0" b="0"/>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5" name="Shape 637">
              <a:extLst>
                <a:ext uri="{FF2B5EF4-FFF2-40B4-BE49-F238E27FC236}">
                  <a16:creationId xmlns:a16="http://schemas.microsoft.com/office/drawing/2014/main" id="{B8E44603-02C8-45C3-AFCF-46EBC9134B2A}"/>
                </a:ext>
              </a:extLst>
            </p:cNvPr>
            <p:cNvSpPr/>
            <p:nvPr/>
          </p:nvSpPr>
          <p:spPr>
            <a:xfrm>
              <a:off x="6253375" y="2001400"/>
              <a:ext cx="74325" cy="70675"/>
            </a:xfrm>
            <a:custGeom>
              <a:avLst/>
              <a:gdLst/>
              <a:ahLst/>
              <a:cxnLst/>
              <a:rect l="0" t="0" r="0" b="0"/>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6" name="Shape 638">
              <a:extLst>
                <a:ext uri="{FF2B5EF4-FFF2-40B4-BE49-F238E27FC236}">
                  <a16:creationId xmlns:a16="http://schemas.microsoft.com/office/drawing/2014/main" id="{F10FA17C-5DE5-44AB-81DB-C83C2A648EC9}"/>
                </a:ext>
              </a:extLst>
            </p:cNvPr>
            <p:cNvSpPr/>
            <p:nvPr/>
          </p:nvSpPr>
          <p:spPr>
            <a:xfrm>
              <a:off x="6137700" y="1623900"/>
              <a:ext cx="250875" cy="255150"/>
            </a:xfrm>
            <a:custGeom>
              <a:avLst/>
              <a:gdLst/>
              <a:ahLst/>
              <a:cxnLst/>
              <a:rect l="0" t="0" r="0" b="0"/>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grpSp>
      <p:sp>
        <p:nvSpPr>
          <p:cNvPr id="27" name="مستطيل مستدير الزوايا 5">
            <a:hlinkClick r:id="rId2" action="ppaction://hlinksldjump"/>
            <a:extLst>
              <a:ext uri="{FF2B5EF4-FFF2-40B4-BE49-F238E27FC236}">
                <a16:creationId xmlns:a16="http://schemas.microsoft.com/office/drawing/2014/main" id="{D466B943-7A06-4ADB-8B37-06D4C56A4898}"/>
              </a:ext>
            </a:extLst>
          </p:cNvPr>
          <p:cNvSpPr/>
          <p:nvPr/>
        </p:nvSpPr>
        <p:spPr>
          <a:xfrm>
            <a:off x="9875904" y="2508990"/>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INITIATION ACTIVITY </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37" name="مستطيل مستدير الزوايا 11">
            <a:hlinkClick r:id="rId3" action="ppaction://hlinksldjump"/>
            <a:extLst>
              <a:ext uri="{FF2B5EF4-FFF2-40B4-BE49-F238E27FC236}">
                <a16:creationId xmlns:a16="http://schemas.microsoft.com/office/drawing/2014/main" id="{23D3EE09-8411-4223-ABFE-66C8968A89D0}"/>
              </a:ext>
            </a:extLst>
          </p:cNvPr>
          <p:cNvSpPr/>
          <p:nvPr/>
        </p:nvSpPr>
        <p:spPr>
          <a:xfrm>
            <a:off x="9896966" y="3429000"/>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1</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38" name="مستطيل مستدير الزوايا 12">
            <a:hlinkClick r:id="rId4" action="ppaction://hlinksldjump"/>
            <a:extLst>
              <a:ext uri="{FF2B5EF4-FFF2-40B4-BE49-F238E27FC236}">
                <a16:creationId xmlns:a16="http://schemas.microsoft.com/office/drawing/2014/main" id="{C35558C1-9FDC-49BD-A8F5-9241D1C65BC7}"/>
              </a:ext>
            </a:extLst>
          </p:cNvPr>
          <p:cNvSpPr/>
          <p:nvPr/>
        </p:nvSpPr>
        <p:spPr>
          <a:xfrm>
            <a:off x="9875904" y="4286495"/>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2</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40" name="مستطيل مستدير الزوايا 17">
            <a:hlinkClick r:id="" action="ppaction://noaction"/>
            <a:extLst>
              <a:ext uri="{FF2B5EF4-FFF2-40B4-BE49-F238E27FC236}">
                <a16:creationId xmlns:a16="http://schemas.microsoft.com/office/drawing/2014/main" id="{5073015B-1E83-4FE7-BF02-65CBBB9E092C}"/>
              </a:ext>
            </a:extLst>
          </p:cNvPr>
          <p:cNvSpPr/>
          <p:nvPr/>
        </p:nvSpPr>
        <p:spPr>
          <a:xfrm>
            <a:off x="9838921" y="5171802"/>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FINAL EVALUATION</a:t>
            </a:r>
            <a:endParaRPr lang="ar-BH" sz="1400" dirty="0">
              <a:solidFill>
                <a:srgbClr val="3F5378"/>
              </a:solidFill>
              <a:latin typeface="Arial Black" panose="020B0A04020102020204" pitchFamily="34" charset="0"/>
              <a:cs typeface="PT Bold Heading" panose="02010400000000000000" pitchFamily="2" charset="-78"/>
            </a:endParaRPr>
          </a:p>
        </p:txBody>
      </p:sp>
      <p:grpSp>
        <p:nvGrpSpPr>
          <p:cNvPr id="2" name="Group 1">
            <a:extLst>
              <a:ext uri="{FF2B5EF4-FFF2-40B4-BE49-F238E27FC236}">
                <a16:creationId xmlns:a16="http://schemas.microsoft.com/office/drawing/2014/main" id="{D9389EC1-9A9F-6557-CAE4-6F4BF3654BDA}"/>
              </a:ext>
            </a:extLst>
          </p:cNvPr>
          <p:cNvGrpSpPr/>
          <p:nvPr/>
        </p:nvGrpSpPr>
        <p:grpSpPr>
          <a:xfrm>
            <a:off x="0" y="6502121"/>
            <a:ext cx="12192000" cy="381000"/>
            <a:chOff x="0" y="6502121"/>
            <a:chExt cx="12192000" cy="381000"/>
          </a:xfrm>
        </p:grpSpPr>
        <p:sp>
          <p:nvSpPr>
            <p:cNvPr id="21" name="TextBox 20">
              <a:extLst>
                <a:ext uri="{FF2B5EF4-FFF2-40B4-BE49-F238E27FC236}">
                  <a16:creationId xmlns:a16="http://schemas.microsoft.com/office/drawing/2014/main" id="{B02AF472-30F5-4B87-8E68-52F177A24201}"/>
                </a:ext>
              </a:extLst>
            </p:cNvPr>
            <p:cNvSpPr txBox="1"/>
            <p:nvPr/>
          </p:nvSpPr>
          <p:spPr>
            <a:xfrm>
              <a:off x="716844" y="6505941"/>
              <a:ext cx="7798277" cy="307777"/>
            </a:xfrm>
            <a:prstGeom prst="rect">
              <a:avLst/>
            </a:prstGeom>
            <a:noFill/>
          </p:spPr>
          <p:txBody>
            <a:bodyPr wrap="square" rtlCol="1">
              <a:spAutoFit/>
            </a:bodyPr>
            <a:lstStyle/>
            <a:p>
              <a:r>
                <a:rPr lang="en-US" sz="1400" b="1" dirty="0">
                  <a:solidFill>
                    <a:srgbClr val="002060"/>
                  </a:solidFill>
                  <a:latin typeface="Sakkal Majalla" panose="02000000000000000000" pitchFamily="2" charset="-78"/>
                  <a:cs typeface="Sakkal Majalla" panose="02000000000000000000" pitchFamily="2" charset="-78"/>
                </a:rPr>
                <a:t>FIN 316/806                                                   UNIT 3                                                             CAPITAL BUDGET DECISION MODEL</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22" name="Group 21"/>
            <p:cNvGrpSpPr/>
            <p:nvPr/>
          </p:nvGrpSpPr>
          <p:grpSpPr>
            <a:xfrm>
              <a:off x="0" y="6502121"/>
              <a:ext cx="12192000" cy="381000"/>
              <a:chOff x="0" y="6502121"/>
              <a:chExt cx="12192000" cy="381000"/>
            </a:xfrm>
          </p:grpSpPr>
          <p:cxnSp>
            <p:nvCxnSpPr>
              <p:cNvPr id="23" name="Straight Connector 22"/>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4" name="Rectangle 23"/>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4</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sp>
        <p:nvSpPr>
          <p:cNvPr id="8" name="Rectangle 6">
            <a:extLst>
              <a:ext uri="{FF2B5EF4-FFF2-40B4-BE49-F238E27FC236}">
                <a16:creationId xmlns:a16="http://schemas.microsoft.com/office/drawing/2014/main" id="{604B2B2F-9411-AA9E-A604-4EBD15F18989}"/>
              </a:ext>
            </a:extLst>
          </p:cNvPr>
          <p:cNvSpPr/>
          <p:nvPr/>
        </p:nvSpPr>
        <p:spPr>
          <a:xfrm>
            <a:off x="1257150" y="514842"/>
            <a:ext cx="9159547" cy="718466"/>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marR="1079500" lvl="0" algn="l" rtl="0">
              <a:lnSpc>
                <a:spcPct val="200000"/>
              </a:lnSpc>
              <a:spcBef>
                <a:spcPts val="0"/>
              </a:spcBef>
              <a:spcAft>
                <a:spcPts val="0"/>
              </a:spcAft>
              <a:buClr>
                <a:srgbClr val="FFFFFF"/>
              </a:buClr>
              <a:buSzPts val="1100"/>
            </a:pPr>
            <a:r>
              <a:rPr lang="en-US" sz="2400" b="1" dirty="0">
                <a:solidFill>
                  <a:srgbClr val="FFFF00"/>
                </a:solidFill>
                <a:effectLst/>
                <a:uFill>
                  <a:solidFill>
                    <a:srgbClr val="5B9BD5"/>
                  </a:solidFill>
                </a:uFill>
                <a:latin typeface="Times New Roman" panose="02020603050405020304" pitchFamily="18" charset="0"/>
                <a:ea typeface="Calibri" panose="020F0502020204030204" pitchFamily="34" charset="0"/>
                <a:cs typeface="Times New Roman" panose="02020603050405020304" pitchFamily="18" charset="0"/>
              </a:rPr>
              <a:t>The difference between a short-term and long-term decision.</a:t>
            </a:r>
          </a:p>
        </p:txBody>
      </p:sp>
      <mc:AlternateContent xmlns:mc="http://schemas.openxmlformats.org/markup-compatibility/2006" xmlns:a14="http://schemas.microsoft.com/office/drawing/2010/main">
        <mc:Choice Requires="a14">
          <p:graphicFrame>
            <p:nvGraphicFramePr>
              <p:cNvPr id="5" name="Table 4">
                <a:extLst>
                  <a:ext uri="{FF2B5EF4-FFF2-40B4-BE49-F238E27FC236}">
                    <a16:creationId xmlns:a16="http://schemas.microsoft.com/office/drawing/2014/main" id="{075AC5EC-30CE-7C71-FD6D-2DFD2AF0CBD7}"/>
                  </a:ext>
                </a:extLst>
              </p:cNvPr>
              <p:cNvGraphicFramePr>
                <a:graphicFrameLocks noGrp="1"/>
              </p:cNvGraphicFramePr>
              <p:nvPr>
                <p:extLst>
                  <p:ext uri="{D42A27DB-BD31-4B8C-83A1-F6EECF244321}">
                    <p14:modId xmlns:p14="http://schemas.microsoft.com/office/powerpoint/2010/main" val="1504217958"/>
                  </p:ext>
                </p:extLst>
              </p:nvPr>
            </p:nvGraphicFramePr>
            <p:xfrm>
              <a:off x="420933" y="2873096"/>
              <a:ext cx="6993817" cy="2469978"/>
            </p:xfrm>
            <a:graphic>
              <a:graphicData uri="http://schemas.openxmlformats.org/drawingml/2006/table">
                <a:tbl>
                  <a:tblPr firstRow="1" firstCol="1" bandRow="1">
                    <a:tableStyleId>{5DA37D80-6434-44D0-A028-1B22A696006F}</a:tableStyleId>
                  </a:tblPr>
                  <a:tblGrid>
                    <a:gridCol w="1218377">
                      <a:extLst>
                        <a:ext uri="{9D8B030D-6E8A-4147-A177-3AD203B41FA5}">
                          <a16:colId xmlns:a16="http://schemas.microsoft.com/office/drawing/2014/main" val="764093574"/>
                        </a:ext>
                      </a:extLst>
                    </a:gridCol>
                    <a:gridCol w="1498692">
                      <a:extLst>
                        <a:ext uri="{9D8B030D-6E8A-4147-A177-3AD203B41FA5}">
                          <a16:colId xmlns:a16="http://schemas.microsoft.com/office/drawing/2014/main" val="1043235855"/>
                        </a:ext>
                      </a:extLst>
                    </a:gridCol>
                    <a:gridCol w="2328740">
                      <a:extLst>
                        <a:ext uri="{9D8B030D-6E8A-4147-A177-3AD203B41FA5}">
                          <a16:colId xmlns:a16="http://schemas.microsoft.com/office/drawing/2014/main" val="1545255543"/>
                        </a:ext>
                      </a:extLst>
                    </a:gridCol>
                    <a:gridCol w="1948008">
                      <a:extLst>
                        <a:ext uri="{9D8B030D-6E8A-4147-A177-3AD203B41FA5}">
                          <a16:colId xmlns:a16="http://schemas.microsoft.com/office/drawing/2014/main" val="465520866"/>
                        </a:ext>
                      </a:extLst>
                    </a:gridCol>
                  </a:tblGrid>
                  <a:tr h="671912">
                    <a:tc>
                      <a:txBody>
                        <a:bodyPr/>
                        <a:lstStyle/>
                        <a:p>
                          <a:pPr marL="0" marR="0" algn="ctr" rtl="1">
                            <a:lnSpc>
                              <a:spcPct val="130000"/>
                            </a:lnSpc>
                            <a:spcBef>
                              <a:spcPts val="0"/>
                            </a:spcBef>
                            <a:spcAft>
                              <a:spcPts val="0"/>
                            </a:spcAft>
                          </a:pPr>
                          <a:r>
                            <a:rPr lang="en-US" sz="1600" dirty="0">
                              <a:effectLst/>
                            </a:rPr>
                            <a:t>Year</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dirty="0">
                              <a:effectLst/>
                            </a:rPr>
                            <a:t>Cash Flow</a:t>
                          </a:r>
                        </a:p>
                        <a:p>
                          <a:pPr marL="0" marR="0" algn="ctr" rtl="1">
                            <a:lnSpc>
                              <a:spcPct val="107000"/>
                            </a:lnSpc>
                            <a:spcBef>
                              <a:spcPts val="0"/>
                            </a:spcBef>
                            <a:spcAft>
                              <a:spcPts val="0"/>
                            </a:spcAft>
                            <a:tabLst>
                              <a:tab pos="1571625" algn="l"/>
                            </a:tabLst>
                          </a:pPr>
                          <a:r>
                            <a:rPr lang="en-US" sz="1600" dirty="0">
                              <a:effectLst/>
                            </a:rPr>
                            <a:t>BD</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dirty="0">
                              <a:effectLst/>
                            </a:rPr>
                            <a:t>Yet to be recovered</a:t>
                          </a:r>
                        </a:p>
                        <a:p>
                          <a:pPr marL="0" marR="0" algn="ctr" rtl="1">
                            <a:lnSpc>
                              <a:spcPct val="107000"/>
                            </a:lnSpc>
                            <a:spcBef>
                              <a:spcPts val="0"/>
                            </a:spcBef>
                            <a:spcAft>
                              <a:spcPts val="0"/>
                            </a:spcAft>
                            <a:tabLst>
                              <a:tab pos="1571625" algn="l"/>
                            </a:tabLst>
                          </a:pPr>
                          <a:r>
                            <a:rPr lang="en-US" sz="1600" dirty="0">
                              <a:effectLst/>
                            </a:rPr>
                            <a:t>BD</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dirty="0">
                              <a:effectLst/>
                            </a:rPr>
                            <a:t>Payback Period</a:t>
                          </a:r>
                        </a:p>
                        <a:p>
                          <a:pPr marL="0" marR="0" algn="ctr" rtl="1">
                            <a:lnSpc>
                              <a:spcPct val="107000"/>
                            </a:lnSpc>
                            <a:spcBef>
                              <a:spcPts val="0"/>
                            </a:spcBef>
                            <a:spcAft>
                              <a:spcPts val="0"/>
                            </a:spcAft>
                            <a:tabLst>
                              <a:tab pos="1571625" algn="l"/>
                            </a:tabLst>
                          </a:pPr>
                          <a:r>
                            <a:rPr lang="en-US" sz="1600" dirty="0">
                              <a:effectLst/>
                            </a:rPr>
                            <a:t>Year</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234454013"/>
                      </a:ext>
                    </a:extLst>
                  </a:tr>
                  <a:tr h="338950">
                    <a:tc>
                      <a:txBody>
                        <a:bodyPr/>
                        <a:lstStyle/>
                        <a:p>
                          <a:pPr marL="0" marR="0" algn="ctr" rtl="1">
                            <a:lnSpc>
                              <a:spcPct val="130000"/>
                            </a:lnSpc>
                            <a:spcBef>
                              <a:spcPts val="0"/>
                            </a:spcBef>
                            <a:spcAft>
                              <a:spcPts val="0"/>
                            </a:spcAft>
                          </a:pPr>
                          <a:r>
                            <a:rPr lang="en-US" sz="1600" dirty="0">
                              <a:effectLst/>
                            </a:rPr>
                            <a:t>0</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800" dirty="0">
                              <a:effectLst/>
                            </a:rPr>
                            <a:t>15,000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dirty="0">
                              <a:effectLst/>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rowSpan="4">
                      <a:txBody>
                        <a:bodyPr/>
                        <a:lstStyle/>
                        <a:p>
                          <a:pPr marL="0" marR="0" lvl="0" indent="0" algn="ctr" defTabSz="914400" rtl="1" eaLnBrk="1" fontAlgn="auto" latinLnBrk="0" hangingPunct="1">
                            <a:lnSpc>
                              <a:spcPct val="130000"/>
                            </a:lnSpc>
                            <a:spcBef>
                              <a:spcPts val="0"/>
                            </a:spcBef>
                            <a:spcAft>
                              <a:spcPts val="0"/>
                            </a:spcAft>
                            <a:buClrTx/>
                            <a:buSzTx/>
                            <a:buFontTx/>
                            <a:buNone/>
                            <a:tabLst/>
                            <a:defRPr/>
                          </a:pPr>
                          <a:r>
                            <a:rPr lang="en-US" sz="1600" dirty="0">
                              <a:effectLst/>
                            </a:rPr>
                            <a:t>= 2+ </a:t>
                          </a:r>
                          <a14:m>
                            <m:oMath xmlns:m="http://schemas.openxmlformats.org/officeDocument/2006/math">
                              <m:f>
                                <m:fPr>
                                  <m:ctrlPr>
                                    <a:rPr lang="en-US" sz="1600" i="1">
                                      <a:effectLst/>
                                      <a:latin typeface="Cambria Math" panose="02040503050406030204" pitchFamily="18" charset="0"/>
                                    </a:rPr>
                                  </m:ctrlPr>
                                </m:fPr>
                                <m:num>
                                  <m:r>
                                    <a:rPr lang="en-US" sz="1600" b="0" i="0" smtClean="0">
                                      <a:effectLst/>
                                      <a:latin typeface="Cambria Math" panose="02040503050406030204" pitchFamily="18" charset="0"/>
                                    </a:rPr>
                                    <m:t>4500</m:t>
                                  </m:r>
                                </m:num>
                                <m:den>
                                  <m:r>
                                    <a:rPr lang="en-US" sz="1600" b="0" i="0" smtClean="0">
                                      <a:effectLst/>
                                      <a:latin typeface="Cambria Math" panose="02040503050406030204" pitchFamily="18" charset="0"/>
                                    </a:rPr>
                                    <m:t>7000</m:t>
                                  </m:r>
                                </m:den>
                              </m:f>
                            </m:oMath>
                          </a14:m>
                          <a:r>
                            <a:rPr lang="en-US" sz="1600" dirty="0">
                              <a:effectLst/>
                            </a:rPr>
                            <a:t> = 2.64 years</a:t>
                          </a:r>
                        </a:p>
                        <a:p>
                          <a:pPr marL="0" marR="0" algn="ctr" rtl="1">
                            <a:lnSpc>
                              <a:spcPct val="130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84021932"/>
                      </a:ext>
                    </a:extLst>
                  </a:tr>
                  <a:tr h="355286">
                    <a:tc>
                      <a:txBody>
                        <a:bodyPr/>
                        <a:lstStyle/>
                        <a:p>
                          <a:pPr marL="0" marR="0" algn="ctr" rtl="1">
                            <a:lnSpc>
                              <a:spcPct val="130000"/>
                            </a:lnSpc>
                            <a:spcBef>
                              <a:spcPts val="0"/>
                            </a:spcBef>
                            <a:spcAft>
                              <a:spcPts val="0"/>
                            </a:spcAft>
                          </a:pPr>
                          <a:r>
                            <a:rPr lang="en-US" sz="1600" dirty="0">
                              <a:effectLst/>
                            </a:rPr>
                            <a:t>1</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800" dirty="0">
                              <a:effectLst/>
                            </a:rPr>
                            <a:t>4,000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dirty="0">
                              <a:effectLst/>
                            </a:rPr>
                            <a:t>-15,000+4,000 = -11,000</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pPr marL="0" marR="0" algn="ctr" rtl="1">
                            <a:lnSpc>
                              <a:spcPct val="130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57039589"/>
                      </a:ext>
                    </a:extLst>
                  </a:tr>
                  <a:tr h="593607">
                    <a:tc>
                      <a:txBody>
                        <a:bodyPr/>
                        <a:lstStyle/>
                        <a:p>
                          <a:pPr marL="0" marR="0" algn="ctr" rtl="1">
                            <a:lnSpc>
                              <a:spcPct val="130000"/>
                            </a:lnSpc>
                            <a:spcBef>
                              <a:spcPts val="0"/>
                            </a:spcBef>
                            <a:spcAft>
                              <a:spcPts val="0"/>
                            </a:spcAft>
                          </a:pPr>
                          <a:r>
                            <a:rPr lang="en-US" sz="1600" dirty="0">
                              <a:effectLst/>
                              <a:highlight>
                                <a:srgbClr val="FFFF00"/>
                              </a:highlight>
                            </a:rPr>
                            <a:t>2</a:t>
                          </a:r>
                          <a:endParaRPr lang="en-US" sz="1600" dirty="0">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800" dirty="0">
                              <a:effectLst/>
                            </a:rPr>
                            <a:t>6,500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dirty="0">
                              <a:effectLst/>
                            </a:rPr>
                            <a:t>- 11,000+6,500 = -4,500</a:t>
                          </a:r>
                        </a:p>
                      </a:txBody>
                      <a:tcPr marL="68580" marR="68580" marT="0" marB="0" anchor="ctr"/>
                    </a:tc>
                    <a:tc vMerge="1">
                      <a:txBody>
                        <a:bodyPr/>
                        <a:lstStyle/>
                        <a:p>
                          <a:pPr marL="0" marR="0" algn="ctr" rtl="1">
                            <a:lnSpc>
                              <a:spcPct val="130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226316454"/>
                      </a:ext>
                    </a:extLst>
                  </a:tr>
                  <a:tr h="338950">
                    <a:tc>
                      <a:txBody>
                        <a:bodyPr/>
                        <a:lstStyle/>
                        <a:p>
                          <a:pPr marL="0" marR="0" algn="ctr" rtl="1">
                            <a:lnSpc>
                              <a:spcPct val="130000"/>
                            </a:lnSpc>
                            <a:spcBef>
                              <a:spcPts val="0"/>
                            </a:spcBef>
                            <a:spcAft>
                              <a:spcPts val="0"/>
                            </a:spcAft>
                          </a:pPr>
                          <a:r>
                            <a:rPr lang="en-US" sz="1600" dirty="0">
                              <a:effectLst/>
                              <a:highlight>
                                <a:srgbClr val="FFFF00"/>
                              </a:highlight>
                            </a:rPr>
                            <a:t>3</a:t>
                          </a:r>
                          <a:endParaRPr lang="en-US" sz="1600" dirty="0">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800" dirty="0">
                              <a:effectLst/>
                            </a:rPr>
                            <a:t>7,000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lvl="0" indent="0" algn="ctr" defTabSz="914400" rtl="1" eaLnBrk="1" fontAlgn="auto" latinLnBrk="0" hangingPunct="1">
                            <a:lnSpc>
                              <a:spcPct val="107000"/>
                            </a:lnSpc>
                            <a:spcBef>
                              <a:spcPts val="0"/>
                            </a:spcBef>
                            <a:spcAft>
                              <a:spcPts val="0"/>
                            </a:spcAft>
                            <a:buClrTx/>
                            <a:buSzTx/>
                            <a:buFontTx/>
                            <a:buNone/>
                            <a:tabLst>
                              <a:tab pos="1571625" algn="l"/>
                            </a:tabLst>
                            <a:defRPr/>
                          </a:pPr>
                          <a:r>
                            <a:rPr lang="en-US" sz="1600" dirty="0">
                              <a:effectLst/>
                              <a:highlight>
                                <a:srgbClr val="FFFF00"/>
                              </a:highlight>
                            </a:rPr>
                            <a:t>- 4,500+7,000 = 2,500</a:t>
                          </a:r>
                        </a:p>
                        <a:p>
                          <a:pPr marL="0" marR="0" lvl="0" indent="0" algn="ctr" defTabSz="914400" rtl="1" eaLnBrk="1" fontAlgn="auto" latinLnBrk="0" hangingPunct="1">
                            <a:lnSpc>
                              <a:spcPct val="107000"/>
                            </a:lnSpc>
                            <a:spcBef>
                              <a:spcPts val="0"/>
                            </a:spcBef>
                            <a:spcAft>
                              <a:spcPts val="0"/>
                            </a:spcAft>
                            <a:buClrTx/>
                            <a:buSzTx/>
                            <a:buFontTx/>
                            <a:buNone/>
                            <a:tabLst>
                              <a:tab pos="1571625" algn="l"/>
                            </a:tabLst>
                            <a:defRPr/>
                          </a:pPr>
                          <a:r>
                            <a:rPr lang="en-US" sz="1600" dirty="0">
                              <a:effectLst/>
                              <a:highlight>
                                <a:srgbClr val="FFFF00"/>
                              </a:highlight>
                            </a:rPr>
                            <a:t>(recovered)</a:t>
                          </a:r>
                          <a:endParaRPr lang="en-US" sz="1600" dirty="0">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pPr marL="0" marR="0" algn="ctr" rtl="1">
                            <a:lnSpc>
                              <a:spcPct val="130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267614658"/>
                      </a:ext>
                    </a:extLst>
                  </a:tr>
                </a:tbl>
              </a:graphicData>
            </a:graphic>
          </p:graphicFrame>
        </mc:Choice>
        <mc:Fallback xmlns="">
          <p:graphicFrame>
            <p:nvGraphicFramePr>
              <p:cNvPr id="5" name="Table 4">
                <a:extLst>
                  <a:ext uri="{FF2B5EF4-FFF2-40B4-BE49-F238E27FC236}">
                    <a16:creationId xmlns:a16="http://schemas.microsoft.com/office/drawing/2014/main" id="{075AC5EC-30CE-7C71-FD6D-2DFD2AF0CBD7}"/>
                  </a:ext>
                </a:extLst>
              </p:cNvPr>
              <p:cNvGraphicFramePr>
                <a:graphicFrameLocks noGrp="1"/>
              </p:cNvGraphicFramePr>
              <p:nvPr>
                <p:extLst>
                  <p:ext uri="{D42A27DB-BD31-4B8C-83A1-F6EECF244321}">
                    <p14:modId xmlns:p14="http://schemas.microsoft.com/office/powerpoint/2010/main" val="1504217958"/>
                  </p:ext>
                </p:extLst>
              </p:nvPr>
            </p:nvGraphicFramePr>
            <p:xfrm>
              <a:off x="420933" y="2873096"/>
              <a:ext cx="6993817" cy="2469978"/>
            </p:xfrm>
            <a:graphic>
              <a:graphicData uri="http://schemas.openxmlformats.org/drawingml/2006/table">
                <a:tbl>
                  <a:tblPr firstRow="1" firstCol="1" bandRow="1">
                    <a:tableStyleId>{5DA37D80-6434-44D0-A028-1B22A696006F}</a:tableStyleId>
                  </a:tblPr>
                  <a:tblGrid>
                    <a:gridCol w="1218377">
                      <a:extLst>
                        <a:ext uri="{9D8B030D-6E8A-4147-A177-3AD203B41FA5}">
                          <a16:colId xmlns:a16="http://schemas.microsoft.com/office/drawing/2014/main" val="764093574"/>
                        </a:ext>
                      </a:extLst>
                    </a:gridCol>
                    <a:gridCol w="1498692">
                      <a:extLst>
                        <a:ext uri="{9D8B030D-6E8A-4147-A177-3AD203B41FA5}">
                          <a16:colId xmlns:a16="http://schemas.microsoft.com/office/drawing/2014/main" val="1043235855"/>
                        </a:ext>
                      </a:extLst>
                    </a:gridCol>
                    <a:gridCol w="2328740">
                      <a:extLst>
                        <a:ext uri="{9D8B030D-6E8A-4147-A177-3AD203B41FA5}">
                          <a16:colId xmlns:a16="http://schemas.microsoft.com/office/drawing/2014/main" val="1545255543"/>
                        </a:ext>
                      </a:extLst>
                    </a:gridCol>
                    <a:gridCol w="1948008">
                      <a:extLst>
                        <a:ext uri="{9D8B030D-6E8A-4147-A177-3AD203B41FA5}">
                          <a16:colId xmlns:a16="http://schemas.microsoft.com/office/drawing/2014/main" val="465520866"/>
                        </a:ext>
                      </a:extLst>
                    </a:gridCol>
                  </a:tblGrid>
                  <a:tr h="671912">
                    <a:tc>
                      <a:txBody>
                        <a:bodyPr/>
                        <a:lstStyle/>
                        <a:p>
                          <a:pPr marL="0" marR="0" algn="ctr" rtl="1">
                            <a:lnSpc>
                              <a:spcPct val="130000"/>
                            </a:lnSpc>
                            <a:spcBef>
                              <a:spcPts val="0"/>
                            </a:spcBef>
                            <a:spcAft>
                              <a:spcPts val="0"/>
                            </a:spcAft>
                          </a:pPr>
                          <a:r>
                            <a:rPr lang="en-US" sz="1600" dirty="0">
                              <a:effectLst/>
                            </a:rPr>
                            <a:t>Year</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dirty="0">
                              <a:effectLst/>
                            </a:rPr>
                            <a:t>Cash Flow</a:t>
                          </a:r>
                        </a:p>
                        <a:p>
                          <a:pPr marL="0" marR="0" algn="ctr" rtl="1">
                            <a:lnSpc>
                              <a:spcPct val="107000"/>
                            </a:lnSpc>
                            <a:spcBef>
                              <a:spcPts val="0"/>
                            </a:spcBef>
                            <a:spcAft>
                              <a:spcPts val="0"/>
                            </a:spcAft>
                            <a:tabLst>
                              <a:tab pos="1571625" algn="l"/>
                            </a:tabLst>
                          </a:pPr>
                          <a:r>
                            <a:rPr lang="en-US" sz="1600" dirty="0">
                              <a:effectLst/>
                            </a:rPr>
                            <a:t>BD</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dirty="0">
                              <a:effectLst/>
                            </a:rPr>
                            <a:t>Yet to be recovered</a:t>
                          </a:r>
                        </a:p>
                        <a:p>
                          <a:pPr marL="0" marR="0" algn="ctr" rtl="1">
                            <a:lnSpc>
                              <a:spcPct val="107000"/>
                            </a:lnSpc>
                            <a:spcBef>
                              <a:spcPts val="0"/>
                            </a:spcBef>
                            <a:spcAft>
                              <a:spcPts val="0"/>
                            </a:spcAft>
                            <a:tabLst>
                              <a:tab pos="1571625" algn="l"/>
                            </a:tabLst>
                          </a:pPr>
                          <a:r>
                            <a:rPr lang="en-US" sz="1600" dirty="0">
                              <a:effectLst/>
                            </a:rPr>
                            <a:t>BD</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dirty="0">
                              <a:effectLst/>
                            </a:rPr>
                            <a:t>Payback Period</a:t>
                          </a:r>
                        </a:p>
                        <a:p>
                          <a:pPr marL="0" marR="0" algn="ctr" rtl="1">
                            <a:lnSpc>
                              <a:spcPct val="107000"/>
                            </a:lnSpc>
                            <a:spcBef>
                              <a:spcPts val="0"/>
                            </a:spcBef>
                            <a:spcAft>
                              <a:spcPts val="0"/>
                            </a:spcAft>
                            <a:tabLst>
                              <a:tab pos="1571625" algn="l"/>
                            </a:tabLst>
                          </a:pPr>
                          <a:r>
                            <a:rPr lang="en-US" sz="1600" dirty="0">
                              <a:effectLst/>
                            </a:rPr>
                            <a:t>Year</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234454013"/>
                      </a:ext>
                    </a:extLst>
                  </a:tr>
                  <a:tr h="338950">
                    <a:tc>
                      <a:txBody>
                        <a:bodyPr/>
                        <a:lstStyle/>
                        <a:p>
                          <a:pPr marL="0" marR="0" algn="ctr" rtl="1">
                            <a:lnSpc>
                              <a:spcPct val="130000"/>
                            </a:lnSpc>
                            <a:spcBef>
                              <a:spcPts val="0"/>
                            </a:spcBef>
                            <a:spcAft>
                              <a:spcPts val="0"/>
                            </a:spcAft>
                          </a:pPr>
                          <a:r>
                            <a:rPr lang="en-US" sz="1600" dirty="0">
                              <a:effectLst/>
                            </a:rPr>
                            <a:t>0</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800" dirty="0">
                              <a:effectLst/>
                            </a:rPr>
                            <a:t>15,000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dirty="0">
                              <a:effectLst/>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rowSpan="4">
                      <a:txBody>
                        <a:bodyPr/>
                        <a:lstStyle/>
                        <a:p>
                          <a:endParaRPr lang="en-US"/>
                        </a:p>
                      </a:txBody>
                      <a:tcPr marL="68580" marR="68580" marT="0" marB="0" anchor="ctr">
                        <a:blipFill>
                          <a:blip r:embed="rId5"/>
                          <a:stretch>
                            <a:fillRect l="-259063" t="-37500" r="-937" b="-6757"/>
                          </a:stretch>
                        </a:blipFill>
                      </a:tcPr>
                    </a:tc>
                    <a:extLst>
                      <a:ext uri="{0D108BD9-81ED-4DB2-BD59-A6C34878D82A}">
                        <a16:rowId xmlns:a16="http://schemas.microsoft.com/office/drawing/2014/main" val="384021932"/>
                      </a:ext>
                    </a:extLst>
                  </a:tr>
                  <a:tr h="355286">
                    <a:tc>
                      <a:txBody>
                        <a:bodyPr/>
                        <a:lstStyle/>
                        <a:p>
                          <a:pPr marL="0" marR="0" algn="ctr" rtl="1">
                            <a:lnSpc>
                              <a:spcPct val="130000"/>
                            </a:lnSpc>
                            <a:spcBef>
                              <a:spcPts val="0"/>
                            </a:spcBef>
                            <a:spcAft>
                              <a:spcPts val="0"/>
                            </a:spcAft>
                          </a:pPr>
                          <a:r>
                            <a:rPr lang="en-US" sz="1600" dirty="0">
                              <a:effectLst/>
                            </a:rPr>
                            <a:t>1</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800" dirty="0">
                              <a:effectLst/>
                            </a:rPr>
                            <a:t>4,000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dirty="0">
                              <a:effectLst/>
                            </a:rPr>
                            <a:t>-15,000+4,000 = -11,000</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pPr marL="0" marR="0" algn="ctr" rtl="1">
                            <a:lnSpc>
                              <a:spcPct val="130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57039589"/>
                      </a:ext>
                    </a:extLst>
                  </a:tr>
                  <a:tr h="593607">
                    <a:tc>
                      <a:txBody>
                        <a:bodyPr/>
                        <a:lstStyle/>
                        <a:p>
                          <a:pPr marL="0" marR="0" algn="ctr" rtl="1">
                            <a:lnSpc>
                              <a:spcPct val="130000"/>
                            </a:lnSpc>
                            <a:spcBef>
                              <a:spcPts val="0"/>
                            </a:spcBef>
                            <a:spcAft>
                              <a:spcPts val="0"/>
                            </a:spcAft>
                          </a:pPr>
                          <a:r>
                            <a:rPr lang="en-US" sz="1600" dirty="0">
                              <a:effectLst/>
                              <a:highlight>
                                <a:srgbClr val="FFFF00"/>
                              </a:highlight>
                            </a:rPr>
                            <a:t>2</a:t>
                          </a:r>
                          <a:endParaRPr lang="en-US" sz="1600" dirty="0">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800" dirty="0">
                              <a:effectLst/>
                            </a:rPr>
                            <a:t>6,500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dirty="0">
                              <a:effectLst/>
                            </a:rPr>
                            <a:t>- 11,000+6,500 = -4,500</a:t>
                          </a:r>
                        </a:p>
                      </a:txBody>
                      <a:tcPr marL="68580" marR="68580" marT="0" marB="0" anchor="ctr"/>
                    </a:tc>
                    <a:tc vMerge="1">
                      <a:txBody>
                        <a:bodyPr/>
                        <a:lstStyle/>
                        <a:p>
                          <a:pPr marL="0" marR="0" algn="ctr" rtl="1">
                            <a:lnSpc>
                              <a:spcPct val="130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226316454"/>
                      </a:ext>
                    </a:extLst>
                  </a:tr>
                  <a:tr h="510223">
                    <a:tc>
                      <a:txBody>
                        <a:bodyPr/>
                        <a:lstStyle/>
                        <a:p>
                          <a:pPr marL="0" marR="0" algn="ctr" rtl="1">
                            <a:lnSpc>
                              <a:spcPct val="130000"/>
                            </a:lnSpc>
                            <a:spcBef>
                              <a:spcPts val="0"/>
                            </a:spcBef>
                            <a:spcAft>
                              <a:spcPts val="0"/>
                            </a:spcAft>
                          </a:pPr>
                          <a:r>
                            <a:rPr lang="en-US" sz="1600" dirty="0">
                              <a:effectLst/>
                              <a:highlight>
                                <a:srgbClr val="FFFF00"/>
                              </a:highlight>
                            </a:rPr>
                            <a:t>3</a:t>
                          </a:r>
                          <a:endParaRPr lang="en-US" sz="1600" dirty="0">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800" dirty="0">
                              <a:effectLst/>
                            </a:rPr>
                            <a:t>7,000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lvl="0" indent="0" algn="ctr" defTabSz="914400" rtl="1" eaLnBrk="1" fontAlgn="auto" latinLnBrk="0" hangingPunct="1">
                            <a:lnSpc>
                              <a:spcPct val="107000"/>
                            </a:lnSpc>
                            <a:spcBef>
                              <a:spcPts val="0"/>
                            </a:spcBef>
                            <a:spcAft>
                              <a:spcPts val="0"/>
                            </a:spcAft>
                            <a:buClrTx/>
                            <a:buSzTx/>
                            <a:buFontTx/>
                            <a:buNone/>
                            <a:tabLst>
                              <a:tab pos="1571625" algn="l"/>
                            </a:tabLst>
                            <a:defRPr/>
                          </a:pPr>
                          <a:r>
                            <a:rPr lang="en-US" sz="1600" dirty="0">
                              <a:effectLst/>
                              <a:highlight>
                                <a:srgbClr val="FFFF00"/>
                              </a:highlight>
                            </a:rPr>
                            <a:t>- 4,500+7,000 = 2,500</a:t>
                          </a:r>
                        </a:p>
                        <a:p>
                          <a:pPr marL="0" marR="0" lvl="0" indent="0" algn="ctr" defTabSz="914400" rtl="1" eaLnBrk="1" fontAlgn="auto" latinLnBrk="0" hangingPunct="1">
                            <a:lnSpc>
                              <a:spcPct val="107000"/>
                            </a:lnSpc>
                            <a:spcBef>
                              <a:spcPts val="0"/>
                            </a:spcBef>
                            <a:spcAft>
                              <a:spcPts val="0"/>
                            </a:spcAft>
                            <a:buClrTx/>
                            <a:buSzTx/>
                            <a:buFontTx/>
                            <a:buNone/>
                            <a:tabLst>
                              <a:tab pos="1571625" algn="l"/>
                            </a:tabLst>
                            <a:defRPr/>
                          </a:pPr>
                          <a:r>
                            <a:rPr lang="en-US" sz="1600" dirty="0">
                              <a:effectLst/>
                              <a:highlight>
                                <a:srgbClr val="FFFF00"/>
                              </a:highlight>
                            </a:rPr>
                            <a:t>(recovered)</a:t>
                          </a:r>
                          <a:endParaRPr lang="en-US" sz="1600" dirty="0">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pPr marL="0" marR="0" algn="ctr" rtl="1">
                            <a:lnSpc>
                              <a:spcPct val="130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267614658"/>
                      </a:ext>
                    </a:extLst>
                  </a:tr>
                </a:tbl>
              </a:graphicData>
            </a:graphic>
          </p:graphicFrame>
        </mc:Fallback>
      </mc:AlternateContent>
      <p:grpSp>
        <p:nvGrpSpPr>
          <p:cNvPr id="4" name="Group 3">
            <a:extLst>
              <a:ext uri="{FF2B5EF4-FFF2-40B4-BE49-F238E27FC236}">
                <a16:creationId xmlns:a16="http://schemas.microsoft.com/office/drawing/2014/main" id="{5236BBC0-0718-9424-4C6A-45E50CEB1A99}"/>
              </a:ext>
            </a:extLst>
          </p:cNvPr>
          <p:cNvGrpSpPr/>
          <p:nvPr/>
        </p:nvGrpSpPr>
        <p:grpSpPr>
          <a:xfrm>
            <a:off x="6909409" y="1327207"/>
            <a:ext cx="4307784" cy="3053052"/>
            <a:chOff x="0" y="0"/>
            <a:chExt cx="5745810" cy="3870720"/>
          </a:xfrm>
        </p:grpSpPr>
        <p:grpSp>
          <p:nvGrpSpPr>
            <p:cNvPr id="6" name="Group 5">
              <a:extLst>
                <a:ext uri="{FF2B5EF4-FFF2-40B4-BE49-F238E27FC236}">
                  <a16:creationId xmlns:a16="http://schemas.microsoft.com/office/drawing/2014/main" id="{7579A843-FC1B-EC74-DC8D-C70ABDBC41C7}"/>
                </a:ext>
              </a:extLst>
            </p:cNvPr>
            <p:cNvGrpSpPr/>
            <p:nvPr/>
          </p:nvGrpSpPr>
          <p:grpSpPr>
            <a:xfrm>
              <a:off x="0" y="723900"/>
              <a:ext cx="5257800" cy="2697767"/>
              <a:chOff x="0" y="0"/>
              <a:chExt cx="5257800" cy="2697767"/>
            </a:xfrm>
          </p:grpSpPr>
          <p:sp>
            <p:nvSpPr>
              <p:cNvPr id="18" name="Rectangle 17">
                <a:extLst>
                  <a:ext uri="{FF2B5EF4-FFF2-40B4-BE49-F238E27FC236}">
                    <a16:creationId xmlns:a16="http://schemas.microsoft.com/office/drawing/2014/main" id="{DDFDCA54-C45C-4343-5CC8-C76160199BD0}"/>
                  </a:ext>
                </a:extLst>
              </p:cNvPr>
              <p:cNvSpPr/>
              <p:nvPr/>
            </p:nvSpPr>
            <p:spPr>
              <a:xfrm rot="19482702">
                <a:off x="581025" y="419100"/>
                <a:ext cx="4676775" cy="2278667"/>
              </a:xfrm>
              <a:prstGeom prst="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rtl="1">
                  <a:lnSpc>
                    <a:spcPct val="107000"/>
                  </a:lnSpc>
                  <a:spcBef>
                    <a:spcPts val="0"/>
                  </a:spcBef>
                  <a:spcAft>
                    <a:spcPts val="800"/>
                  </a:spcAft>
                </a:pPr>
                <a:r>
                  <a:rPr lang="en-US" sz="4800" dirty="0">
                    <a:effectLst/>
                    <a:latin typeface="Arial Black" panose="020B0A04020102020204" pitchFamily="34" charset="0"/>
                    <a:ea typeface="Calibri" panose="020F0502020204030204" pitchFamily="34" charset="0"/>
                    <a:cs typeface="Arial" panose="020B0604020202020204" pitchFamily="34" charset="0"/>
                  </a:rPr>
                  <a:t>PAYBACK</a:t>
                </a:r>
                <a:endParaRPr lang="en-US" sz="1100" dirty="0">
                  <a:effectLst/>
                  <a:ea typeface="Calibri" panose="020F0502020204030204" pitchFamily="34" charset="0"/>
                  <a:cs typeface="Arial" panose="020B0604020202020204" pitchFamily="34" charset="0"/>
                </a:endParaRPr>
              </a:p>
            </p:txBody>
          </p:sp>
          <p:pic>
            <p:nvPicPr>
              <p:cNvPr id="19" name="Picture 18">
                <a:extLst>
                  <a:ext uri="{FF2B5EF4-FFF2-40B4-BE49-F238E27FC236}">
                    <a16:creationId xmlns:a16="http://schemas.microsoft.com/office/drawing/2014/main" id="{A68479BB-3C66-6766-682F-6A83F5B6DB63}"/>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19776924">
                <a:off x="0" y="0"/>
                <a:ext cx="4311650" cy="1285875"/>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grpSp>
        <p:grpSp>
          <p:nvGrpSpPr>
            <p:cNvPr id="7" name="Groupe 2051">
              <a:extLst>
                <a:ext uri="{FF2B5EF4-FFF2-40B4-BE49-F238E27FC236}">
                  <a16:creationId xmlns:a16="http://schemas.microsoft.com/office/drawing/2014/main" id="{0D5A8BA7-4471-19AF-4F6E-89A0CB62F93A}"/>
                </a:ext>
              </a:extLst>
            </p:cNvPr>
            <p:cNvGrpSpPr/>
            <p:nvPr/>
          </p:nvGrpSpPr>
          <p:grpSpPr>
            <a:xfrm>
              <a:off x="3981450" y="0"/>
              <a:ext cx="1764360" cy="3870720"/>
              <a:chOff x="0" y="0"/>
              <a:chExt cx="1764360" cy="3870720"/>
            </a:xfrm>
          </p:grpSpPr>
          <p:sp>
            <p:nvSpPr>
              <p:cNvPr id="9" name="Freeform 11">
                <a:extLst>
                  <a:ext uri="{FF2B5EF4-FFF2-40B4-BE49-F238E27FC236}">
                    <a16:creationId xmlns:a16="http://schemas.microsoft.com/office/drawing/2014/main" id="{905B408F-EFAE-B867-D2C3-F3EC1A0549E9}"/>
                  </a:ext>
                </a:extLst>
              </p:cNvPr>
              <p:cNvSpPr/>
              <p:nvPr/>
            </p:nvSpPr>
            <p:spPr>
              <a:xfrm>
                <a:off x="373679" y="483841"/>
                <a:ext cx="227880" cy="469800"/>
              </a:xfrm>
              <a:custGeom>
                <a:avLst/>
                <a:gdLst>
                  <a:gd name="f0" fmla="val 0"/>
                  <a:gd name="f1" fmla="val 116"/>
                  <a:gd name="f2" fmla="val 239"/>
                  <a:gd name="f3" fmla="val 109"/>
                  <a:gd name="f4" fmla="val 6"/>
                  <a:gd name="f5" fmla="val 91"/>
                  <a:gd name="f6" fmla="val 19"/>
                  <a:gd name="f7" fmla="val 80"/>
                  <a:gd name="f8" fmla="val 28"/>
                  <a:gd name="f9" fmla="val 71"/>
                  <a:gd name="f10" fmla="val 37"/>
                  <a:gd name="f11" fmla="val 65"/>
                  <a:gd name="f12" fmla="val 45"/>
                  <a:gd name="f13" fmla="val 62"/>
                  <a:gd name="f14" fmla="val 49"/>
                  <a:gd name="f15" fmla="val 61"/>
                  <a:gd name="f16" fmla="val 53"/>
                  <a:gd name="f17" fmla="val 39"/>
                  <a:gd name="f18" fmla="val 50"/>
                  <a:gd name="f19" fmla="val 47"/>
                  <a:gd name="f20" fmla="val 5"/>
                  <a:gd name="f21" fmla="val 4"/>
                  <a:gd name="f22" fmla="val 3"/>
                  <a:gd name="f23" fmla="val 1"/>
                  <a:gd name="f24" fmla="val 54"/>
                  <a:gd name="f25" fmla="val 72"/>
                  <a:gd name="f26" fmla="val 97"/>
                  <a:gd name="f27" fmla="val 124"/>
                  <a:gd name="f28" fmla="val 13"/>
                  <a:gd name="f29" fmla="val 175"/>
                  <a:gd name="f30" fmla="val 17"/>
                  <a:gd name="f31" fmla="val 200"/>
                  <a:gd name="f32" fmla="val 106"/>
                </a:gdLst>
                <a:ahLst/>
                <a:cxnLst>
                  <a:cxn ang="3cd4">
                    <a:pos x="hc" y="t"/>
                  </a:cxn>
                  <a:cxn ang="0">
                    <a:pos x="r" y="vc"/>
                  </a:cxn>
                  <a:cxn ang="cd4">
                    <a:pos x="hc" y="b"/>
                  </a:cxn>
                  <a:cxn ang="cd2">
                    <a:pos x="l" y="vc"/>
                  </a:cxn>
                </a:cxnLst>
                <a:rect l="l" t="t" r="r" b="b"/>
                <a:pathLst>
                  <a:path w="116" h="239">
                    <a:moveTo>
                      <a:pt x="f1" y="f0"/>
                    </a:moveTo>
                    <a:lnTo>
                      <a:pt x="f1" y="f0"/>
                    </a:lnTo>
                    <a:lnTo>
                      <a:pt x="f3" y="f4"/>
                    </a:lnTo>
                    <a:lnTo>
                      <a:pt x="f5" y="f6"/>
                    </a:lnTo>
                    <a:lnTo>
                      <a:pt x="f7" y="f8"/>
                    </a:lnTo>
                    <a:lnTo>
                      <a:pt x="f9" y="f10"/>
                    </a:lnTo>
                    <a:lnTo>
                      <a:pt x="f11" y="f12"/>
                    </a:lnTo>
                    <a:lnTo>
                      <a:pt x="f13" y="f14"/>
                    </a:lnTo>
                    <a:lnTo>
                      <a:pt x="f15" y="f16"/>
                    </a:lnTo>
                    <a:lnTo>
                      <a:pt x="f15" y="f16"/>
                    </a:lnTo>
                    <a:lnTo>
                      <a:pt x="f17" y="f18"/>
                    </a:lnTo>
                    <a:lnTo>
                      <a:pt x="f6" y="f19"/>
                    </a:lnTo>
                    <a:lnTo>
                      <a:pt x="f20" y="f19"/>
                    </a:lnTo>
                    <a:lnTo>
                      <a:pt x="f20" y="f19"/>
                    </a:lnTo>
                    <a:lnTo>
                      <a:pt x="f21" y="f14"/>
                    </a:lnTo>
                    <a:lnTo>
                      <a:pt x="f22" y="f18"/>
                    </a:lnTo>
                    <a:lnTo>
                      <a:pt x="f23" y="f24"/>
                    </a:lnTo>
                    <a:lnTo>
                      <a:pt x="f0" y="f13"/>
                    </a:lnTo>
                    <a:lnTo>
                      <a:pt x="f0" y="f25"/>
                    </a:lnTo>
                    <a:lnTo>
                      <a:pt x="f22" y="f26"/>
                    </a:lnTo>
                    <a:lnTo>
                      <a:pt x="f20" y="f27"/>
                    </a:lnTo>
                    <a:lnTo>
                      <a:pt x="f28" y="f29"/>
                    </a:lnTo>
                    <a:lnTo>
                      <a:pt x="f30" y="f31"/>
                    </a:lnTo>
                    <a:lnTo>
                      <a:pt x="f32" y="f2"/>
                    </a:lnTo>
                    <a:lnTo>
                      <a:pt x="f1" y="f0"/>
                    </a:lnTo>
                    <a:close/>
                  </a:path>
                </a:pathLst>
              </a:custGeom>
              <a:solidFill>
                <a:srgbClr val="8D9720"/>
              </a:solidFill>
              <a:ln>
                <a:noFill/>
                <a:prstDash val="solid"/>
              </a:ln>
            </p:spPr>
            <p:txBody>
              <a:bodyPr vert="horz" wrap="square" lIns="91440" tIns="45720" rIns="91440" bIns="45720" anchor="t" compatLnSpc="0">
                <a:noAutofit/>
              </a:bodyPr>
              <a:lstStyle/>
              <a:p>
                <a:endParaRPr lang="en-US"/>
              </a:p>
            </p:txBody>
          </p:sp>
          <p:sp>
            <p:nvSpPr>
              <p:cNvPr id="10" name="Freeform 12">
                <a:extLst>
                  <a:ext uri="{FF2B5EF4-FFF2-40B4-BE49-F238E27FC236}">
                    <a16:creationId xmlns:a16="http://schemas.microsoft.com/office/drawing/2014/main" id="{BD634C3B-A668-EA8B-767D-5D84CD560B1C}"/>
                  </a:ext>
                </a:extLst>
              </p:cNvPr>
              <p:cNvSpPr/>
              <p:nvPr/>
            </p:nvSpPr>
            <p:spPr>
              <a:xfrm>
                <a:off x="159120" y="115921"/>
                <a:ext cx="666360" cy="489600"/>
              </a:xfrm>
              <a:custGeom>
                <a:avLst/>
                <a:gdLst>
                  <a:gd name="f0" fmla="val 180"/>
                  <a:gd name="f1" fmla="val 0"/>
                  <a:gd name="f2" fmla="val 339"/>
                  <a:gd name="f3" fmla="val 249"/>
                  <a:gd name="f4" fmla="val 139"/>
                  <a:gd name="f5" fmla="val 6"/>
                  <a:gd name="f6" fmla="val 145"/>
                  <a:gd name="f7" fmla="val 17"/>
                  <a:gd name="f8" fmla="val 158"/>
                  <a:gd name="f9" fmla="val 33"/>
                  <a:gd name="f10" fmla="val 172"/>
                  <a:gd name="f11" fmla="val 39"/>
                  <a:gd name="f12" fmla="val 177"/>
                  <a:gd name="f13" fmla="val 46"/>
                  <a:gd name="f14" fmla="val 65"/>
                  <a:gd name="f15" fmla="val 185"/>
                  <a:gd name="f16" fmla="val 72"/>
                  <a:gd name="f17" fmla="val 188"/>
                  <a:gd name="f18" fmla="val 74"/>
                  <a:gd name="f19" fmla="val 190"/>
                  <a:gd name="f20" fmla="val 83"/>
                  <a:gd name="f21" fmla="val 234"/>
                  <a:gd name="f22" fmla="val 85"/>
                  <a:gd name="f23" fmla="val 236"/>
                  <a:gd name="f24" fmla="val 88"/>
                  <a:gd name="f25" fmla="val 96"/>
                  <a:gd name="f26" fmla="val 106"/>
                  <a:gd name="f27" fmla="val 232"/>
                  <a:gd name="f28" fmla="val 112"/>
                  <a:gd name="f29" fmla="val 229"/>
                  <a:gd name="f30" fmla="val 113"/>
                  <a:gd name="f31" fmla="val 228"/>
                  <a:gd name="f32" fmla="val 117"/>
                  <a:gd name="f33" fmla="val 126"/>
                  <a:gd name="f34" fmla="val 135"/>
                  <a:gd name="f35" fmla="val 240"/>
                  <a:gd name="f36" fmla="val 141"/>
                  <a:gd name="f37" fmla="val 246"/>
                  <a:gd name="f38" fmla="val 144"/>
                  <a:gd name="f39" fmla="val 247"/>
                  <a:gd name="f40" fmla="val 149"/>
                  <a:gd name="f41" fmla="val 157"/>
                  <a:gd name="f42" fmla="val 165"/>
                  <a:gd name="f43" fmla="val 174"/>
                  <a:gd name="f44" fmla="val 241"/>
                  <a:gd name="f45" fmla="val 183"/>
                  <a:gd name="f46" fmla="val 191"/>
                  <a:gd name="f47" fmla="val 225"/>
                  <a:gd name="f48" fmla="val 198"/>
                  <a:gd name="f49" fmla="val 212"/>
                  <a:gd name="f50" fmla="val 201"/>
                  <a:gd name="f51" fmla="val 206"/>
                  <a:gd name="f52" fmla="val 205"/>
                  <a:gd name="f53" fmla="val 209"/>
                  <a:gd name="f54" fmla="val 197"/>
                  <a:gd name="f55" fmla="val 214"/>
                  <a:gd name="f56" fmla="val 193"/>
                  <a:gd name="f57" fmla="val 218"/>
                  <a:gd name="f58" fmla="val 192"/>
                  <a:gd name="f59" fmla="val 222"/>
                  <a:gd name="f60" fmla="val 231"/>
                  <a:gd name="f61" fmla="val 189"/>
                  <a:gd name="f62" fmla="val 238"/>
                  <a:gd name="f63" fmla="val 245"/>
                  <a:gd name="f64" fmla="val 250"/>
                  <a:gd name="f65" fmla="val 320"/>
                  <a:gd name="f66" fmla="val 321"/>
                  <a:gd name="f67" fmla="val 62"/>
                  <a:gd name="f68" fmla="val 290"/>
                  <a:gd name="f69" fmla="val 57"/>
                  <a:gd name="f70" fmla="val 266"/>
                  <a:gd name="f71" fmla="val 51"/>
                  <a:gd name="f72" fmla="val 256"/>
                  <a:gd name="f73" fmla="val 48"/>
                  <a:gd name="f74" fmla="val 170"/>
                  <a:gd name="f75" fmla="val 153"/>
                  <a:gd name="f76" fmla="val 2"/>
                  <a:gd name="f77" fmla="val 132"/>
                  <a:gd name="f78" fmla="val 5"/>
                  <a:gd name="f79" fmla="val 16"/>
                  <a:gd name="f80" fmla="val 26"/>
                  <a:gd name="f81" fmla="val 30"/>
                  <a:gd name="f82" fmla="val 7"/>
                  <a:gd name="f83" fmla="val 108"/>
                </a:gdLst>
                <a:ahLst/>
                <a:cxnLst>
                  <a:cxn ang="3cd4">
                    <a:pos x="hc" y="t"/>
                  </a:cxn>
                  <a:cxn ang="0">
                    <a:pos x="r" y="vc"/>
                  </a:cxn>
                  <a:cxn ang="cd4">
                    <a:pos x="hc" y="b"/>
                  </a:cxn>
                  <a:cxn ang="cd2">
                    <a:pos x="l" y="vc"/>
                  </a:cxn>
                </a:cxnLst>
                <a:rect l="l" t="t" r="r" b="b"/>
                <a:pathLst>
                  <a:path w="339" h="249">
                    <a:moveTo>
                      <a:pt x="f1" y="f4"/>
                    </a:moveTo>
                    <a:lnTo>
                      <a:pt x="f1" y="f4"/>
                    </a:lnTo>
                    <a:lnTo>
                      <a:pt x="f5" y="f6"/>
                    </a:lnTo>
                    <a:lnTo>
                      <a:pt x="f7" y="f8"/>
                    </a:lnTo>
                    <a:lnTo>
                      <a:pt x="f9" y="f10"/>
                    </a:lnTo>
                    <a:lnTo>
                      <a:pt x="f11" y="f12"/>
                    </a:lnTo>
                    <a:lnTo>
                      <a:pt x="f13" y="f0"/>
                    </a:lnTo>
                    <a:lnTo>
                      <a:pt x="f13" y="f0"/>
                    </a:lnTo>
                    <a:lnTo>
                      <a:pt x="f14" y="f15"/>
                    </a:lnTo>
                    <a:lnTo>
                      <a:pt x="f16" y="f17"/>
                    </a:lnTo>
                    <a:lnTo>
                      <a:pt x="f18" y="f19"/>
                    </a:lnTo>
                    <a:lnTo>
                      <a:pt x="f18" y="f19"/>
                    </a:lnTo>
                    <a:lnTo>
                      <a:pt x="f20" y="f21"/>
                    </a:lnTo>
                    <a:lnTo>
                      <a:pt x="f20" y="f21"/>
                    </a:lnTo>
                    <a:lnTo>
                      <a:pt x="f22" y="f23"/>
                    </a:lnTo>
                    <a:lnTo>
                      <a:pt x="f24" y="f23"/>
                    </a:lnTo>
                    <a:lnTo>
                      <a:pt x="f25" y="f21"/>
                    </a:lnTo>
                    <a:lnTo>
                      <a:pt x="f26" y="f27"/>
                    </a:lnTo>
                    <a:lnTo>
                      <a:pt x="f28" y="f29"/>
                    </a:lnTo>
                    <a:lnTo>
                      <a:pt x="f28" y="f29"/>
                    </a:lnTo>
                    <a:lnTo>
                      <a:pt x="f30" y="f31"/>
                    </a:lnTo>
                    <a:lnTo>
                      <a:pt x="f32" y="f29"/>
                    </a:lnTo>
                    <a:lnTo>
                      <a:pt x="f33" y="f21"/>
                    </a:lnTo>
                    <a:lnTo>
                      <a:pt x="f34" y="f35"/>
                    </a:lnTo>
                    <a:lnTo>
                      <a:pt x="f36" y="f37"/>
                    </a:lnTo>
                    <a:lnTo>
                      <a:pt x="f36" y="f37"/>
                    </a:lnTo>
                    <a:lnTo>
                      <a:pt x="f38" y="f39"/>
                    </a:lnTo>
                    <a:lnTo>
                      <a:pt x="f40" y="f3"/>
                    </a:lnTo>
                    <a:lnTo>
                      <a:pt x="f41" y="f39"/>
                    </a:lnTo>
                    <a:lnTo>
                      <a:pt x="f42" y="f37"/>
                    </a:lnTo>
                    <a:lnTo>
                      <a:pt x="f43" y="f44"/>
                    </a:lnTo>
                    <a:lnTo>
                      <a:pt x="f45" y="f21"/>
                    </a:lnTo>
                    <a:lnTo>
                      <a:pt x="f46" y="f47"/>
                    </a:lnTo>
                    <a:lnTo>
                      <a:pt x="f48" y="f49"/>
                    </a:lnTo>
                    <a:lnTo>
                      <a:pt x="f48" y="f49"/>
                    </a:lnTo>
                    <a:lnTo>
                      <a:pt x="f50" y="f51"/>
                    </a:lnTo>
                    <a:lnTo>
                      <a:pt x="f52" y="f50"/>
                    </a:lnTo>
                    <a:lnTo>
                      <a:pt x="f53" y="f54"/>
                    </a:lnTo>
                    <a:lnTo>
                      <a:pt x="f55" y="f56"/>
                    </a:lnTo>
                    <a:lnTo>
                      <a:pt x="f57" y="f58"/>
                    </a:lnTo>
                    <a:lnTo>
                      <a:pt x="f59" y="f19"/>
                    </a:lnTo>
                    <a:lnTo>
                      <a:pt x="f60" y="f61"/>
                    </a:lnTo>
                    <a:lnTo>
                      <a:pt x="f62" y="f61"/>
                    </a:lnTo>
                    <a:lnTo>
                      <a:pt x="f63" y="f58"/>
                    </a:lnTo>
                    <a:lnTo>
                      <a:pt x="f64" y="f56"/>
                    </a:lnTo>
                    <a:lnTo>
                      <a:pt x="f65" y="f34"/>
                    </a:lnTo>
                    <a:lnTo>
                      <a:pt x="f2" y="f24"/>
                    </a:lnTo>
                    <a:lnTo>
                      <a:pt x="f66" y="f67"/>
                    </a:lnTo>
                    <a:lnTo>
                      <a:pt x="f66" y="f67"/>
                    </a:lnTo>
                    <a:lnTo>
                      <a:pt x="f68" y="f69"/>
                    </a:lnTo>
                    <a:lnTo>
                      <a:pt x="f70" y="f71"/>
                    </a:lnTo>
                    <a:lnTo>
                      <a:pt x="f72" y="f73"/>
                    </a:lnTo>
                    <a:lnTo>
                      <a:pt x="f64" y="f13"/>
                    </a:lnTo>
                    <a:lnTo>
                      <a:pt x="f64" y="f13"/>
                    </a:lnTo>
                    <a:lnTo>
                      <a:pt x="f74" y="f1"/>
                    </a:lnTo>
                    <a:lnTo>
                      <a:pt x="f74" y="f1"/>
                    </a:lnTo>
                    <a:lnTo>
                      <a:pt x="f75" y="f76"/>
                    </a:lnTo>
                    <a:lnTo>
                      <a:pt x="f77" y="f78"/>
                    </a:lnTo>
                    <a:lnTo>
                      <a:pt x="f22" y="f79"/>
                    </a:lnTo>
                    <a:lnTo>
                      <a:pt x="f80" y="f81"/>
                    </a:lnTo>
                    <a:lnTo>
                      <a:pt x="f82" y="f83"/>
                    </a:lnTo>
                    <a:lnTo>
                      <a:pt x="f1" y="f4"/>
                    </a:lnTo>
                    <a:close/>
                  </a:path>
                </a:pathLst>
              </a:custGeom>
              <a:solidFill>
                <a:srgbClr val="FFCDAC"/>
              </a:solidFill>
              <a:ln>
                <a:noFill/>
                <a:prstDash val="solid"/>
              </a:ln>
            </p:spPr>
            <p:txBody>
              <a:bodyPr vert="horz" wrap="square" lIns="91440" tIns="45720" rIns="91440" bIns="45720" anchor="t" compatLnSpc="0">
                <a:noAutofit/>
              </a:bodyPr>
              <a:lstStyle/>
              <a:p>
                <a:endParaRPr lang="en-US"/>
              </a:p>
            </p:txBody>
          </p:sp>
          <p:sp>
            <p:nvSpPr>
              <p:cNvPr id="11" name="Freeform 13">
                <a:extLst>
                  <a:ext uri="{FF2B5EF4-FFF2-40B4-BE49-F238E27FC236}">
                    <a16:creationId xmlns:a16="http://schemas.microsoft.com/office/drawing/2014/main" id="{4C7DCFC1-A9F7-F793-015C-9496C42EF5D3}"/>
                  </a:ext>
                </a:extLst>
              </p:cNvPr>
              <p:cNvSpPr/>
              <p:nvPr/>
            </p:nvSpPr>
            <p:spPr>
              <a:xfrm>
                <a:off x="68760" y="0"/>
                <a:ext cx="625320" cy="461879"/>
              </a:xfrm>
              <a:custGeom>
                <a:avLst/>
                <a:gdLst>
                  <a:gd name="f0" fmla="val 0"/>
                  <a:gd name="f1" fmla="val 318"/>
                  <a:gd name="f2" fmla="val 235"/>
                  <a:gd name="f3" fmla="val 106"/>
                  <a:gd name="f4" fmla="val 309"/>
                  <a:gd name="f5" fmla="val 107"/>
                  <a:gd name="f6" fmla="val 300"/>
                  <a:gd name="f7" fmla="val 108"/>
                  <a:gd name="f8" fmla="val 288"/>
                  <a:gd name="f9" fmla="val 275"/>
                  <a:gd name="f10" fmla="val 262"/>
                  <a:gd name="f11" fmla="val 105"/>
                  <a:gd name="f12" fmla="val 257"/>
                  <a:gd name="f13" fmla="val 103"/>
                  <a:gd name="f14" fmla="val 251"/>
                  <a:gd name="f15" fmla="val 101"/>
                  <a:gd name="f16" fmla="val 246"/>
                  <a:gd name="f17" fmla="val 97"/>
                  <a:gd name="f18" fmla="val 242"/>
                  <a:gd name="f19" fmla="val 92"/>
                  <a:gd name="f20" fmla="val 233"/>
                  <a:gd name="f21" fmla="val 84"/>
                  <a:gd name="f22" fmla="val 225"/>
                  <a:gd name="f23" fmla="val 80"/>
                  <a:gd name="f24" fmla="val 216"/>
                  <a:gd name="f25" fmla="val 77"/>
                  <a:gd name="f26" fmla="val 208"/>
                  <a:gd name="f27" fmla="val 202"/>
                  <a:gd name="f28" fmla="val 79"/>
                  <a:gd name="f29" fmla="val 196"/>
                  <a:gd name="f30" fmla="val 193"/>
                  <a:gd name="f31" fmla="val 83"/>
                  <a:gd name="f32" fmla="val 190"/>
                  <a:gd name="f33" fmla="val 86"/>
                  <a:gd name="f34" fmla="val 187"/>
                  <a:gd name="f35" fmla="val 93"/>
                  <a:gd name="f36" fmla="val 186"/>
                  <a:gd name="f37" fmla="val 111"/>
                  <a:gd name="f38" fmla="val 191"/>
                  <a:gd name="f39" fmla="val 121"/>
                  <a:gd name="f40" fmla="val 195"/>
                  <a:gd name="f41" fmla="val 128"/>
                  <a:gd name="f42" fmla="val 200"/>
                  <a:gd name="f43" fmla="val 136"/>
                  <a:gd name="f44" fmla="val 207"/>
                  <a:gd name="f45" fmla="val 142"/>
                  <a:gd name="f46" fmla="val 213"/>
                  <a:gd name="f47" fmla="val 150"/>
                  <a:gd name="f48" fmla="val 194"/>
                  <a:gd name="f49" fmla="val 155"/>
                  <a:gd name="f50" fmla="val 176"/>
                  <a:gd name="f51" fmla="val 145"/>
                  <a:gd name="f52" fmla="val 160"/>
                  <a:gd name="f53" fmla="val 138"/>
                  <a:gd name="f54" fmla="val 154"/>
                  <a:gd name="f55" fmla="val 134"/>
                  <a:gd name="f56" fmla="val 140"/>
                  <a:gd name="f57" fmla="val 125"/>
                  <a:gd name="f58" fmla="val 137"/>
                  <a:gd name="f59" fmla="val 114"/>
                  <a:gd name="f60" fmla="val 110"/>
                  <a:gd name="f61" fmla="val 152"/>
                  <a:gd name="f62" fmla="val 90"/>
                  <a:gd name="f63" fmla="val 163"/>
                  <a:gd name="f64" fmla="val 81"/>
                  <a:gd name="f65" fmla="val 173"/>
                  <a:gd name="f66" fmla="val 177"/>
                  <a:gd name="f67" fmla="val 181"/>
                  <a:gd name="f68" fmla="val 222"/>
                  <a:gd name="f69" fmla="val 229"/>
                  <a:gd name="f70" fmla="val 76"/>
                  <a:gd name="f71" fmla="val 234"/>
                  <a:gd name="f72" fmla="val 74"/>
                  <a:gd name="f73" fmla="val 67"/>
                  <a:gd name="f74" fmla="val 57"/>
                  <a:gd name="f75" fmla="val 230"/>
                  <a:gd name="f76" fmla="val 46"/>
                  <a:gd name="f77" fmla="val 226"/>
                  <a:gd name="f78" fmla="val 40"/>
                  <a:gd name="f79" fmla="val 224"/>
                  <a:gd name="f80" fmla="val 35"/>
                  <a:gd name="f81" fmla="val 221"/>
                  <a:gd name="f82" fmla="val 24"/>
                  <a:gd name="f83" fmla="val 18"/>
                  <a:gd name="f84" fmla="val 204"/>
                  <a:gd name="f85" fmla="val 13"/>
                  <a:gd name="f86" fmla="val 9"/>
                  <a:gd name="f87" fmla="val 5"/>
                  <a:gd name="f88" fmla="val 161"/>
                  <a:gd name="f89" fmla="val 1"/>
                  <a:gd name="f90" fmla="val 141"/>
                  <a:gd name="f91" fmla="val 118"/>
                  <a:gd name="f92" fmla="val 70"/>
                  <a:gd name="f93" fmla="val 58"/>
                  <a:gd name="f94" fmla="val 23"/>
                  <a:gd name="f95" fmla="val 48"/>
                  <a:gd name="f96" fmla="val 28"/>
                  <a:gd name="f97" fmla="val 41"/>
                  <a:gd name="f98" fmla="val 37"/>
                  <a:gd name="f99" fmla="val 33"/>
                  <a:gd name="f100" fmla="val 49"/>
                  <a:gd name="f101" fmla="val 27"/>
                  <a:gd name="f102" fmla="val 68"/>
                  <a:gd name="f103" fmla="val 15"/>
                  <a:gd name="f104" fmla="val 11"/>
                  <a:gd name="f105" fmla="val 102"/>
                  <a:gd name="f106" fmla="val 4"/>
                  <a:gd name="f107" fmla="val 131"/>
                  <a:gd name="f108" fmla="val 147"/>
                  <a:gd name="f109" fmla="val 162"/>
                  <a:gd name="f110" fmla="val 14"/>
                  <a:gd name="f111" fmla="val 31"/>
                  <a:gd name="f112" fmla="val 211"/>
                  <a:gd name="f113" fmla="val 45"/>
                  <a:gd name="f114" fmla="val 244"/>
                  <a:gd name="f115" fmla="val 71"/>
                  <a:gd name="f116" fmla="val 264"/>
                  <a:gd name="f117" fmla="val 283"/>
                  <a:gd name="f118" fmla="val 94"/>
                  <a:gd name="f119" fmla="val 292"/>
                  <a:gd name="f120" fmla="val 99"/>
                  <a:gd name="f121" fmla="val 301"/>
                  <a:gd name="f122" fmla="val 310"/>
                </a:gdLst>
                <a:ahLst/>
                <a:cxnLst>
                  <a:cxn ang="3cd4">
                    <a:pos x="hc" y="t"/>
                  </a:cxn>
                  <a:cxn ang="0">
                    <a:pos x="r" y="vc"/>
                  </a:cxn>
                  <a:cxn ang="cd4">
                    <a:pos x="hc" y="b"/>
                  </a:cxn>
                  <a:cxn ang="cd2">
                    <a:pos x="l" y="vc"/>
                  </a:cxn>
                </a:cxnLst>
                <a:rect l="l" t="t" r="r" b="b"/>
                <a:pathLst>
                  <a:path w="318" h="235">
                    <a:moveTo>
                      <a:pt x="f1" y="f3"/>
                    </a:moveTo>
                    <a:lnTo>
                      <a:pt x="f1" y="f3"/>
                    </a:lnTo>
                    <a:lnTo>
                      <a:pt x="f4" y="f5"/>
                    </a:lnTo>
                    <a:lnTo>
                      <a:pt x="f6" y="f7"/>
                    </a:lnTo>
                    <a:lnTo>
                      <a:pt x="f8" y="f7"/>
                    </a:lnTo>
                    <a:lnTo>
                      <a:pt x="f9" y="f5"/>
                    </a:lnTo>
                    <a:lnTo>
                      <a:pt x="f10" y="f11"/>
                    </a:lnTo>
                    <a:lnTo>
                      <a:pt x="f12" y="f13"/>
                    </a:lnTo>
                    <a:lnTo>
                      <a:pt x="f14" y="f15"/>
                    </a:lnTo>
                    <a:lnTo>
                      <a:pt x="f16" y="f17"/>
                    </a:lnTo>
                    <a:lnTo>
                      <a:pt x="f18" y="f19"/>
                    </a:lnTo>
                    <a:lnTo>
                      <a:pt x="f18" y="f19"/>
                    </a:lnTo>
                    <a:lnTo>
                      <a:pt x="f20" y="f21"/>
                    </a:lnTo>
                    <a:lnTo>
                      <a:pt x="f22" y="f23"/>
                    </a:lnTo>
                    <a:lnTo>
                      <a:pt x="f24" y="f25"/>
                    </a:lnTo>
                    <a:lnTo>
                      <a:pt x="f26" y="f25"/>
                    </a:lnTo>
                    <a:lnTo>
                      <a:pt x="f27" y="f28"/>
                    </a:lnTo>
                    <a:lnTo>
                      <a:pt x="f29" y="f23"/>
                    </a:lnTo>
                    <a:lnTo>
                      <a:pt x="f30" y="f31"/>
                    </a:lnTo>
                    <a:lnTo>
                      <a:pt x="f30" y="f31"/>
                    </a:lnTo>
                    <a:lnTo>
                      <a:pt x="f32" y="f33"/>
                    </a:lnTo>
                    <a:lnTo>
                      <a:pt x="f34" y="f35"/>
                    </a:lnTo>
                    <a:lnTo>
                      <a:pt x="f36" y="f15"/>
                    </a:lnTo>
                    <a:lnTo>
                      <a:pt x="f34" y="f37"/>
                    </a:lnTo>
                    <a:lnTo>
                      <a:pt x="f38" y="f39"/>
                    </a:lnTo>
                    <a:lnTo>
                      <a:pt x="f40" y="f41"/>
                    </a:lnTo>
                    <a:lnTo>
                      <a:pt x="f42" y="f43"/>
                    </a:lnTo>
                    <a:lnTo>
                      <a:pt x="f44" y="f45"/>
                    </a:lnTo>
                    <a:lnTo>
                      <a:pt x="f46" y="f47"/>
                    </a:lnTo>
                    <a:lnTo>
                      <a:pt x="f48" y="f49"/>
                    </a:lnTo>
                    <a:lnTo>
                      <a:pt x="f48" y="f49"/>
                    </a:lnTo>
                    <a:lnTo>
                      <a:pt x="f50" y="f51"/>
                    </a:lnTo>
                    <a:lnTo>
                      <a:pt x="f52" y="f53"/>
                    </a:lnTo>
                    <a:lnTo>
                      <a:pt x="f54" y="f43"/>
                    </a:lnTo>
                    <a:lnTo>
                      <a:pt x="f47" y="f55"/>
                    </a:lnTo>
                    <a:lnTo>
                      <a:pt x="f47" y="f55"/>
                    </a:lnTo>
                    <a:lnTo>
                      <a:pt x="f56" y="f55"/>
                    </a:lnTo>
                    <a:lnTo>
                      <a:pt x="f57" y="f58"/>
                    </a:lnTo>
                    <a:lnTo>
                      <a:pt x="f59" y="f56"/>
                    </a:lnTo>
                    <a:lnTo>
                      <a:pt x="f60" y="f45"/>
                    </a:lnTo>
                    <a:lnTo>
                      <a:pt x="f5" y="f51"/>
                    </a:lnTo>
                    <a:lnTo>
                      <a:pt x="f5" y="f51"/>
                    </a:lnTo>
                    <a:lnTo>
                      <a:pt x="f15" y="f61"/>
                    </a:lnTo>
                    <a:lnTo>
                      <a:pt x="f62" y="f63"/>
                    </a:lnTo>
                    <a:lnTo>
                      <a:pt x="f64" y="f65"/>
                    </a:lnTo>
                    <a:lnTo>
                      <a:pt x="f28" y="f66"/>
                    </a:lnTo>
                    <a:lnTo>
                      <a:pt x="f25" y="f67"/>
                    </a:lnTo>
                    <a:lnTo>
                      <a:pt x="f25" y="f67"/>
                    </a:lnTo>
                    <a:lnTo>
                      <a:pt x="f28" y="f26"/>
                    </a:lnTo>
                    <a:lnTo>
                      <a:pt x="f28" y="f68"/>
                    </a:lnTo>
                    <a:lnTo>
                      <a:pt x="f28" y="f69"/>
                    </a:lnTo>
                    <a:lnTo>
                      <a:pt x="f25" y="f20"/>
                    </a:lnTo>
                    <a:lnTo>
                      <a:pt x="f25" y="f20"/>
                    </a:lnTo>
                    <a:lnTo>
                      <a:pt x="f70" y="f71"/>
                    </a:lnTo>
                    <a:lnTo>
                      <a:pt x="f72" y="f2"/>
                    </a:lnTo>
                    <a:lnTo>
                      <a:pt x="f73" y="f71"/>
                    </a:lnTo>
                    <a:lnTo>
                      <a:pt x="f74" y="f75"/>
                    </a:lnTo>
                    <a:lnTo>
                      <a:pt x="f76" y="f77"/>
                    </a:lnTo>
                    <a:lnTo>
                      <a:pt x="f76" y="f77"/>
                    </a:lnTo>
                    <a:lnTo>
                      <a:pt x="f78" y="f79"/>
                    </a:lnTo>
                    <a:lnTo>
                      <a:pt x="f80" y="f81"/>
                    </a:lnTo>
                    <a:lnTo>
                      <a:pt x="f82" y="f46"/>
                    </a:lnTo>
                    <a:lnTo>
                      <a:pt x="f83" y="f84"/>
                    </a:lnTo>
                    <a:lnTo>
                      <a:pt x="f85" y="f40"/>
                    </a:lnTo>
                    <a:lnTo>
                      <a:pt x="f85" y="f40"/>
                    </a:lnTo>
                    <a:lnTo>
                      <a:pt x="f86" y="f67"/>
                    </a:lnTo>
                    <a:lnTo>
                      <a:pt x="f87" y="f88"/>
                    </a:lnTo>
                    <a:lnTo>
                      <a:pt x="f89" y="f90"/>
                    </a:lnTo>
                    <a:lnTo>
                      <a:pt x="f0" y="f57"/>
                    </a:lnTo>
                    <a:lnTo>
                      <a:pt x="f0" y="f57"/>
                    </a:lnTo>
                    <a:lnTo>
                      <a:pt x="f0" y="f91"/>
                    </a:lnTo>
                    <a:lnTo>
                      <a:pt x="f89" y="f5"/>
                    </a:lnTo>
                    <a:lnTo>
                      <a:pt x="f86" y="f31"/>
                    </a:lnTo>
                    <a:lnTo>
                      <a:pt x="f85" y="f92"/>
                    </a:lnTo>
                    <a:lnTo>
                      <a:pt x="f83" y="f93"/>
                    </a:lnTo>
                    <a:lnTo>
                      <a:pt x="f94" y="f95"/>
                    </a:lnTo>
                    <a:lnTo>
                      <a:pt x="f96" y="f97"/>
                    </a:lnTo>
                    <a:lnTo>
                      <a:pt x="f96" y="f97"/>
                    </a:lnTo>
                    <a:lnTo>
                      <a:pt x="f98" y="f99"/>
                    </a:lnTo>
                    <a:lnTo>
                      <a:pt x="f100" y="f101"/>
                    </a:lnTo>
                    <a:lnTo>
                      <a:pt x="f102" y="f103"/>
                    </a:lnTo>
                    <a:lnTo>
                      <a:pt x="f102" y="f103"/>
                    </a:lnTo>
                    <a:lnTo>
                      <a:pt x="f72" y="f104"/>
                    </a:lnTo>
                    <a:lnTo>
                      <a:pt x="f64" y="f86"/>
                    </a:lnTo>
                    <a:lnTo>
                      <a:pt x="f105" y="f106"/>
                    </a:lnTo>
                    <a:lnTo>
                      <a:pt x="f39" y="f0"/>
                    </a:lnTo>
                    <a:lnTo>
                      <a:pt x="f107" y="f0"/>
                    </a:lnTo>
                    <a:lnTo>
                      <a:pt x="f43" y="f0"/>
                    </a:lnTo>
                    <a:lnTo>
                      <a:pt x="f43" y="f0"/>
                    </a:lnTo>
                    <a:lnTo>
                      <a:pt x="f108" y="f87"/>
                    </a:lnTo>
                    <a:lnTo>
                      <a:pt x="f109" y="f110"/>
                    </a:lnTo>
                    <a:lnTo>
                      <a:pt x="f32" y="f111"/>
                    </a:lnTo>
                    <a:lnTo>
                      <a:pt x="f32" y="f111"/>
                    </a:lnTo>
                    <a:lnTo>
                      <a:pt x="f112" y="f113"/>
                    </a:lnTo>
                    <a:lnTo>
                      <a:pt x="f114" y="f115"/>
                    </a:lnTo>
                    <a:lnTo>
                      <a:pt x="f116" y="f21"/>
                    </a:lnTo>
                    <a:lnTo>
                      <a:pt x="f117" y="f118"/>
                    </a:lnTo>
                    <a:lnTo>
                      <a:pt x="f119" y="f120"/>
                    </a:lnTo>
                    <a:lnTo>
                      <a:pt x="f121" y="f105"/>
                    </a:lnTo>
                    <a:lnTo>
                      <a:pt x="f122" y="f11"/>
                    </a:lnTo>
                    <a:lnTo>
                      <a:pt x="f1" y="f3"/>
                    </a:lnTo>
                    <a:lnTo>
                      <a:pt x="f1" y="f3"/>
                    </a:lnTo>
                    <a:close/>
                  </a:path>
                </a:pathLst>
              </a:custGeom>
              <a:solidFill>
                <a:srgbClr val="56361F"/>
              </a:solidFill>
              <a:ln>
                <a:noFill/>
                <a:prstDash val="solid"/>
              </a:ln>
            </p:spPr>
            <p:txBody>
              <a:bodyPr vert="horz" wrap="square" lIns="91440" tIns="45720" rIns="91440" bIns="45720" anchor="t" compatLnSpc="0">
                <a:noAutofit/>
              </a:bodyPr>
              <a:lstStyle/>
              <a:p>
                <a:endParaRPr lang="en-US"/>
              </a:p>
            </p:txBody>
          </p:sp>
          <p:sp>
            <p:nvSpPr>
              <p:cNvPr id="12" name="Freeform 14">
                <a:extLst>
                  <a:ext uri="{FF2B5EF4-FFF2-40B4-BE49-F238E27FC236}">
                    <a16:creationId xmlns:a16="http://schemas.microsoft.com/office/drawing/2014/main" id="{DFF9B2C9-D3F6-1D92-4E47-7A0B7EB13D23}"/>
                  </a:ext>
                </a:extLst>
              </p:cNvPr>
              <p:cNvSpPr/>
              <p:nvPr/>
            </p:nvSpPr>
            <p:spPr>
              <a:xfrm>
                <a:off x="163080" y="381600"/>
                <a:ext cx="310320" cy="349920"/>
              </a:xfrm>
              <a:custGeom>
                <a:avLst/>
                <a:gdLst>
                  <a:gd name="f0" fmla="val 0"/>
                  <a:gd name="f1" fmla="val 158"/>
                  <a:gd name="f2" fmla="val 178"/>
                  <a:gd name="f3" fmla="val 84"/>
                  <a:gd name="f4" fmla="val 168"/>
                  <a:gd name="f5" fmla="val 79"/>
                  <a:gd name="f6" fmla="val 143"/>
                  <a:gd name="f7" fmla="val 75"/>
                  <a:gd name="f8" fmla="val 127"/>
                  <a:gd name="f9" fmla="val 73"/>
                  <a:gd name="f10" fmla="val 120"/>
                  <a:gd name="f11" fmla="val 71"/>
                  <a:gd name="f12" fmla="val 116"/>
                  <a:gd name="f13" fmla="val 39"/>
                  <a:gd name="f14" fmla="val 88"/>
                  <a:gd name="f15" fmla="val 18"/>
                  <a:gd name="f16" fmla="val 68"/>
                  <a:gd name="f17" fmla="val 4"/>
                  <a:gd name="f18" fmla="val 58"/>
                  <a:gd name="f19" fmla="val 2"/>
                  <a:gd name="f20" fmla="val 57"/>
                  <a:gd name="f21" fmla="val 1"/>
                  <a:gd name="f22" fmla="val 54"/>
                  <a:gd name="f23" fmla="val 46"/>
                  <a:gd name="f24" fmla="val 37"/>
                  <a:gd name="f25" fmla="val 27"/>
                  <a:gd name="f26" fmla="val 9"/>
                  <a:gd name="f27" fmla="val 6"/>
                  <a:gd name="f28" fmla="val 11"/>
                  <a:gd name="f29" fmla="val 14"/>
                  <a:gd name="f30" fmla="val 17"/>
                  <a:gd name="f31" fmla="val 5"/>
                  <a:gd name="f32" fmla="val 8"/>
                  <a:gd name="f33" fmla="val 10"/>
                  <a:gd name="f34" fmla="val 19"/>
                  <a:gd name="f35" fmla="val 13"/>
                  <a:gd name="f36" fmla="val 26"/>
                  <a:gd name="f37" fmla="val 33"/>
                  <a:gd name="f38" fmla="val 44"/>
                  <a:gd name="f39" fmla="val 63"/>
                  <a:gd name="f40" fmla="val 52"/>
                  <a:gd name="f41" fmla="val 81"/>
                  <a:gd name="f42" fmla="val 104"/>
                  <a:gd name="f43" fmla="val 62"/>
                  <a:gd name="f44" fmla="val 117"/>
                  <a:gd name="f45" fmla="val 66"/>
                  <a:gd name="f46" fmla="val 129"/>
                  <a:gd name="f47" fmla="val 72"/>
                  <a:gd name="f48" fmla="val 138"/>
                  <a:gd name="f49" fmla="val 77"/>
                  <a:gd name="f50" fmla="val 141"/>
                  <a:gd name="f51" fmla="val 147"/>
                  <a:gd name="f52" fmla="val 93"/>
                  <a:gd name="f53" fmla="val 150"/>
                  <a:gd name="f54" fmla="val 106"/>
                  <a:gd name="f55" fmla="val 154"/>
                  <a:gd name="f56" fmla="val 177"/>
                </a:gdLst>
                <a:ahLst/>
                <a:cxnLst>
                  <a:cxn ang="3cd4">
                    <a:pos x="hc" y="t"/>
                  </a:cxn>
                  <a:cxn ang="0">
                    <a:pos x="r" y="vc"/>
                  </a:cxn>
                  <a:cxn ang="cd4">
                    <a:pos x="hc" y="b"/>
                  </a:cxn>
                  <a:cxn ang="cd2">
                    <a:pos x="l" y="vc"/>
                  </a:cxn>
                </a:cxnLst>
                <a:rect l="l" t="t" r="r" b="b"/>
                <a:pathLst>
                  <a:path w="158" h="178">
                    <a:moveTo>
                      <a:pt x="f3" y="f4"/>
                    </a:moveTo>
                    <a:lnTo>
                      <a:pt x="f3" y="f4"/>
                    </a:lnTo>
                    <a:lnTo>
                      <a:pt x="f5" y="f6"/>
                    </a:lnTo>
                    <a:lnTo>
                      <a:pt x="f7" y="f8"/>
                    </a:lnTo>
                    <a:lnTo>
                      <a:pt x="f9" y="f10"/>
                    </a:lnTo>
                    <a:lnTo>
                      <a:pt x="f11" y="f12"/>
                    </a:lnTo>
                    <a:lnTo>
                      <a:pt x="f11" y="f12"/>
                    </a:lnTo>
                    <a:lnTo>
                      <a:pt x="f13" y="f14"/>
                    </a:lnTo>
                    <a:lnTo>
                      <a:pt x="f15" y="f16"/>
                    </a:lnTo>
                    <a:lnTo>
                      <a:pt x="f17" y="f18"/>
                    </a:lnTo>
                    <a:lnTo>
                      <a:pt x="f17" y="f18"/>
                    </a:lnTo>
                    <a:lnTo>
                      <a:pt x="f19" y="f20"/>
                    </a:lnTo>
                    <a:lnTo>
                      <a:pt x="f21" y="f22"/>
                    </a:lnTo>
                    <a:lnTo>
                      <a:pt x="f0" y="f23"/>
                    </a:lnTo>
                    <a:lnTo>
                      <a:pt x="f0" y="f24"/>
                    </a:lnTo>
                    <a:lnTo>
                      <a:pt x="f21" y="f25"/>
                    </a:lnTo>
                    <a:lnTo>
                      <a:pt x="f19" y="f26"/>
                    </a:lnTo>
                    <a:lnTo>
                      <a:pt x="f17" y="f21"/>
                    </a:lnTo>
                    <a:lnTo>
                      <a:pt x="f17" y="f21"/>
                    </a:lnTo>
                    <a:lnTo>
                      <a:pt x="f27" y="f0"/>
                    </a:lnTo>
                    <a:lnTo>
                      <a:pt x="f28" y="f0"/>
                    </a:lnTo>
                    <a:lnTo>
                      <a:pt x="f29" y="f21"/>
                    </a:lnTo>
                    <a:lnTo>
                      <a:pt x="f30" y="f19"/>
                    </a:lnTo>
                    <a:lnTo>
                      <a:pt x="f15" y="f31"/>
                    </a:lnTo>
                    <a:lnTo>
                      <a:pt x="f15" y="f32"/>
                    </a:lnTo>
                    <a:lnTo>
                      <a:pt x="f15" y="f32"/>
                    </a:lnTo>
                    <a:lnTo>
                      <a:pt x="f15" y="f33"/>
                    </a:lnTo>
                    <a:lnTo>
                      <a:pt x="f34" y="f35"/>
                    </a:lnTo>
                    <a:lnTo>
                      <a:pt x="f36" y="f34"/>
                    </a:lnTo>
                    <a:lnTo>
                      <a:pt x="f37" y="f36"/>
                    </a:lnTo>
                    <a:lnTo>
                      <a:pt x="f38" y="f37"/>
                    </a:lnTo>
                    <a:lnTo>
                      <a:pt x="f39" y="f23"/>
                    </a:lnTo>
                    <a:lnTo>
                      <a:pt x="f11" y="f40"/>
                    </a:lnTo>
                    <a:lnTo>
                      <a:pt x="f11" y="f40"/>
                    </a:lnTo>
                    <a:lnTo>
                      <a:pt x="f41" y="f22"/>
                    </a:lnTo>
                    <a:lnTo>
                      <a:pt x="f42" y="f43"/>
                    </a:lnTo>
                    <a:lnTo>
                      <a:pt x="f44" y="f45"/>
                    </a:lnTo>
                    <a:lnTo>
                      <a:pt x="f46" y="f47"/>
                    </a:lnTo>
                    <a:lnTo>
                      <a:pt x="f48" y="f49"/>
                    </a:lnTo>
                    <a:lnTo>
                      <a:pt x="f50" y="f41"/>
                    </a:lnTo>
                    <a:lnTo>
                      <a:pt x="f6" y="f3"/>
                    </a:lnTo>
                    <a:lnTo>
                      <a:pt x="f6" y="f3"/>
                    </a:lnTo>
                    <a:lnTo>
                      <a:pt x="f51" y="f52"/>
                    </a:lnTo>
                    <a:lnTo>
                      <a:pt x="f53" y="f54"/>
                    </a:lnTo>
                    <a:lnTo>
                      <a:pt x="f55" y="f48"/>
                    </a:lnTo>
                    <a:lnTo>
                      <a:pt x="f1" y="f2"/>
                    </a:lnTo>
                    <a:lnTo>
                      <a:pt x="f5" y="f56"/>
                    </a:lnTo>
                    <a:lnTo>
                      <a:pt x="f3" y="f4"/>
                    </a:lnTo>
                    <a:close/>
                  </a:path>
                </a:pathLst>
              </a:custGeom>
              <a:solidFill>
                <a:srgbClr val="FFC092"/>
              </a:solidFill>
              <a:ln>
                <a:noFill/>
                <a:prstDash val="solid"/>
              </a:ln>
            </p:spPr>
            <p:txBody>
              <a:bodyPr vert="horz" wrap="square" lIns="91440" tIns="45720" rIns="91440" bIns="45720" anchor="t" compatLnSpc="0">
                <a:noAutofit/>
              </a:bodyPr>
              <a:lstStyle/>
              <a:p>
                <a:endParaRPr lang="en-US"/>
              </a:p>
            </p:txBody>
          </p:sp>
          <p:sp>
            <p:nvSpPr>
              <p:cNvPr id="13" name="Freeform 25">
                <a:extLst>
                  <a:ext uri="{FF2B5EF4-FFF2-40B4-BE49-F238E27FC236}">
                    <a16:creationId xmlns:a16="http://schemas.microsoft.com/office/drawing/2014/main" id="{826DB19A-4DAD-D503-C960-BBA41D444A53}"/>
                  </a:ext>
                </a:extLst>
              </p:cNvPr>
              <p:cNvSpPr/>
              <p:nvPr/>
            </p:nvSpPr>
            <p:spPr>
              <a:xfrm>
                <a:off x="163080" y="381600"/>
                <a:ext cx="310320" cy="349920"/>
              </a:xfrm>
              <a:custGeom>
                <a:avLst/>
                <a:gdLst>
                  <a:gd name="f0" fmla="val 0"/>
                  <a:gd name="f1" fmla="val 158"/>
                  <a:gd name="f2" fmla="val 178"/>
                  <a:gd name="f3" fmla="val 84"/>
                  <a:gd name="f4" fmla="val 168"/>
                  <a:gd name="f5" fmla="val 79"/>
                  <a:gd name="f6" fmla="val 143"/>
                  <a:gd name="f7" fmla="val 75"/>
                  <a:gd name="f8" fmla="val 127"/>
                  <a:gd name="f9" fmla="val 73"/>
                  <a:gd name="f10" fmla="val 120"/>
                  <a:gd name="f11" fmla="val 71"/>
                  <a:gd name="f12" fmla="val 116"/>
                  <a:gd name="f13" fmla="val 39"/>
                  <a:gd name="f14" fmla="val 88"/>
                  <a:gd name="f15" fmla="val 18"/>
                  <a:gd name="f16" fmla="val 68"/>
                  <a:gd name="f17" fmla="val 4"/>
                  <a:gd name="f18" fmla="val 58"/>
                  <a:gd name="f19" fmla="val 2"/>
                  <a:gd name="f20" fmla="val 57"/>
                  <a:gd name="f21" fmla="val 1"/>
                  <a:gd name="f22" fmla="val 54"/>
                  <a:gd name="f23" fmla="val 46"/>
                  <a:gd name="f24" fmla="val 37"/>
                  <a:gd name="f25" fmla="val 27"/>
                  <a:gd name="f26" fmla="val 9"/>
                  <a:gd name="f27" fmla="val 6"/>
                  <a:gd name="f28" fmla="val 11"/>
                  <a:gd name="f29" fmla="val 14"/>
                  <a:gd name="f30" fmla="val 17"/>
                  <a:gd name="f31" fmla="val 5"/>
                  <a:gd name="f32" fmla="val 8"/>
                  <a:gd name="f33" fmla="val 10"/>
                  <a:gd name="f34" fmla="val 19"/>
                  <a:gd name="f35" fmla="val 13"/>
                  <a:gd name="f36" fmla="val 26"/>
                  <a:gd name="f37" fmla="val 33"/>
                  <a:gd name="f38" fmla="val 44"/>
                  <a:gd name="f39" fmla="val 63"/>
                  <a:gd name="f40" fmla="val 52"/>
                  <a:gd name="f41" fmla="val 81"/>
                  <a:gd name="f42" fmla="val 104"/>
                  <a:gd name="f43" fmla="val 62"/>
                  <a:gd name="f44" fmla="val 117"/>
                  <a:gd name="f45" fmla="val 66"/>
                  <a:gd name="f46" fmla="val 129"/>
                  <a:gd name="f47" fmla="val 72"/>
                  <a:gd name="f48" fmla="val 138"/>
                  <a:gd name="f49" fmla="val 77"/>
                  <a:gd name="f50" fmla="val 141"/>
                  <a:gd name="f51" fmla="val 147"/>
                  <a:gd name="f52" fmla="val 93"/>
                  <a:gd name="f53" fmla="val 150"/>
                  <a:gd name="f54" fmla="val 106"/>
                  <a:gd name="f55" fmla="val 154"/>
                  <a:gd name="f56" fmla="val 177"/>
                </a:gdLst>
                <a:ahLst/>
                <a:cxnLst>
                  <a:cxn ang="3cd4">
                    <a:pos x="hc" y="t"/>
                  </a:cxn>
                  <a:cxn ang="0">
                    <a:pos x="r" y="vc"/>
                  </a:cxn>
                  <a:cxn ang="cd4">
                    <a:pos x="hc" y="b"/>
                  </a:cxn>
                  <a:cxn ang="cd2">
                    <a:pos x="l" y="vc"/>
                  </a:cxn>
                </a:cxnLst>
                <a:rect l="l" t="t" r="r" b="b"/>
                <a:pathLst>
                  <a:path w="158" h="178">
                    <a:moveTo>
                      <a:pt x="f3" y="f4"/>
                    </a:moveTo>
                    <a:lnTo>
                      <a:pt x="f3" y="f4"/>
                    </a:lnTo>
                    <a:lnTo>
                      <a:pt x="f5" y="f6"/>
                    </a:lnTo>
                    <a:lnTo>
                      <a:pt x="f7" y="f8"/>
                    </a:lnTo>
                    <a:lnTo>
                      <a:pt x="f9" y="f10"/>
                    </a:lnTo>
                    <a:lnTo>
                      <a:pt x="f11" y="f12"/>
                    </a:lnTo>
                    <a:lnTo>
                      <a:pt x="f11" y="f12"/>
                    </a:lnTo>
                    <a:lnTo>
                      <a:pt x="f13" y="f14"/>
                    </a:lnTo>
                    <a:lnTo>
                      <a:pt x="f15" y="f16"/>
                    </a:lnTo>
                    <a:lnTo>
                      <a:pt x="f17" y="f18"/>
                    </a:lnTo>
                    <a:lnTo>
                      <a:pt x="f17" y="f18"/>
                    </a:lnTo>
                    <a:lnTo>
                      <a:pt x="f19" y="f20"/>
                    </a:lnTo>
                    <a:lnTo>
                      <a:pt x="f21" y="f22"/>
                    </a:lnTo>
                    <a:lnTo>
                      <a:pt x="f0" y="f23"/>
                    </a:lnTo>
                    <a:lnTo>
                      <a:pt x="f0" y="f24"/>
                    </a:lnTo>
                    <a:lnTo>
                      <a:pt x="f21" y="f25"/>
                    </a:lnTo>
                    <a:lnTo>
                      <a:pt x="f19" y="f26"/>
                    </a:lnTo>
                    <a:lnTo>
                      <a:pt x="f17" y="f21"/>
                    </a:lnTo>
                    <a:lnTo>
                      <a:pt x="f17" y="f21"/>
                    </a:lnTo>
                    <a:lnTo>
                      <a:pt x="f27" y="f0"/>
                    </a:lnTo>
                    <a:lnTo>
                      <a:pt x="f28" y="f0"/>
                    </a:lnTo>
                    <a:lnTo>
                      <a:pt x="f29" y="f21"/>
                    </a:lnTo>
                    <a:lnTo>
                      <a:pt x="f30" y="f19"/>
                    </a:lnTo>
                    <a:lnTo>
                      <a:pt x="f15" y="f31"/>
                    </a:lnTo>
                    <a:lnTo>
                      <a:pt x="f15" y="f32"/>
                    </a:lnTo>
                    <a:lnTo>
                      <a:pt x="f15" y="f32"/>
                    </a:lnTo>
                    <a:lnTo>
                      <a:pt x="f15" y="f33"/>
                    </a:lnTo>
                    <a:lnTo>
                      <a:pt x="f34" y="f35"/>
                    </a:lnTo>
                    <a:lnTo>
                      <a:pt x="f36" y="f34"/>
                    </a:lnTo>
                    <a:lnTo>
                      <a:pt x="f37" y="f36"/>
                    </a:lnTo>
                    <a:lnTo>
                      <a:pt x="f38" y="f37"/>
                    </a:lnTo>
                    <a:lnTo>
                      <a:pt x="f39" y="f23"/>
                    </a:lnTo>
                    <a:lnTo>
                      <a:pt x="f11" y="f40"/>
                    </a:lnTo>
                    <a:lnTo>
                      <a:pt x="f11" y="f40"/>
                    </a:lnTo>
                    <a:lnTo>
                      <a:pt x="f41" y="f22"/>
                    </a:lnTo>
                    <a:lnTo>
                      <a:pt x="f42" y="f43"/>
                    </a:lnTo>
                    <a:lnTo>
                      <a:pt x="f44" y="f45"/>
                    </a:lnTo>
                    <a:lnTo>
                      <a:pt x="f46" y="f47"/>
                    </a:lnTo>
                    <a:lnTo>
                      <a:pt x="f48" y="f49"/>
                    </a:lnTo>
                    <a:lnTo>
                      <a:pt x="f50" y="f41"/>
                    </a:lnTo>
                    <a:lnTo>
                      <a:pt x="f6" y="f3"/>
                    </a:lnTo>
                    <a:lnTo>
                      <a:pt x="f6" y="f3"/>
                    </a:lnTo>
                    <a:lnTo>
                      <a:pt x="f51" y="f52"/>
                    </a:lnTo>
                    <a:lnTo>
                      <a:pt x="f53" y="f54"/>
                    </a:lnTo>
                    <a:lnTo>
                      <a:pt x="f55" y="f48"/>
                    </a:lnTo>
                    <a:lnTo>
                      <a:pt x="f1" y="f2"/>
                    </a:lnTo>
                    <a:lnTo>
                      <a:pt x="f5" y="f56"/>
                    </a:lnTo>
                  </a:path>
                </a:pathLst>
              </a:custGeom>
              <a:noFill/>
              <a:ln>
                <a:noFill/>
                <a:prstDash val="solid"/>
              </a:ln>
            </p:spPr>
            <p:txBody>
              <a:bodyPr vert="horz" wrap="square" lIns="91440" tIns="45720" rIns="91440" bIns="45720" anchor="t" compatLnSpc="0">
                <a:noAutofit/>
              </a:bodyPr>
              <a:lstStyle/>
              <a:p>
                <a:endParaRPr lang="en-US"/>
              </a:p>
            </p:txBody>
          </p:sp>
          <p:sp>
            <p:nvSpPr>
              <p:cNvPr id="14" name="Freeform 32">
                <a:extLst>
                  <a:ext uri="{FF2B5EF4-FFF2-40B4-BE49-F238E27FC236}">
                    <a16:creationId xmlns:a16="http://schemas.microsoft.com/office/drawing/2014/main" id="{EB66955A-4E6D-2067-4D8A-1077B43F3269}"/>
                  </a:ext>
                </a:extLst>
              </p:cNvPr>
              <p:cNvSpPr/>
              <p:nvPr/>
            </p:nvSpPr>
            <p:spPr>
              <a:xfrm>
                <a:off x="302759" y="686521"/>
                <a:ext cx="190440" cy="214200"/>
              </a:xfrm>
              <a:custGeom>
                <a:avLst/>
                <a:gdLst>
                  <a:gd name="f0" fmla="val 0"/>
                  <a:gd name="f1" fmla="val 97"/>
                  <a:gd name="f2" fmla="val 109"/>
                  <a:gd name="f3" fmla="val 83"/>
                  <a:gd name="f4" fmla="val 45"/>
                  <a:gd name="f5" fmla="val 3"/>
                  <a:gd name="f6" fmla="val 1"/>
                  <a:gd name="f7" fmla="val 2"/>
                  <a:gd name="f8" fmla="val 12"/>
                  <a:gd name="f9" fmla="val 22"/>
                  <a:gd name="f10" fmla="val 5"/>
                  <a:gd name="f11" fmla="val 33"/>
                  <a:gd name="f12" fmla="val 6"/>
                  <a:gd name="f13" fmla="val 65"/>
                  <a:gd name="f14" fmla="val 9"/>
                  <a:gd name="f15" fmla="val 81"/>
                  <a:gd name="f16" fmla="val 88"/>
                  <a:gd name="f17" fmla="val 8"/>
                  <a:gd name="f18" fmla="val 90"/>
                  <a:gd name="f19" fmla="val 92"/>
                  <a:gd name="f20" fmla="val 93"/>
                  <a:gd name="f21" fmla="val 94"/>
                  <a:gd name="f22" fmla="val 16"/>
                  <a:gd name="f23" fmla="val 96"/>
                  <a:gd name="f24" fmla="val 39"/>
                  <a:gd name="f25" fmla="val 72"/>
                  <a:gd name="f26" fmla="val 74"/>
                  <a:gd name="f27" fmla="val 57"/>
                  <a:gd name="f28" fmla="val 103"/>
                  <a:gd name="f29" fmla="val 49"/>
                  <a:gd name="f30" fmla="val 107"/>
                  <a:gd name="f31" fmla="val 44"/>
                  <a:gd name="f32" fmla="val 32"/>
                  <a:gd name="f33" fmla="val 105"/>
                  <a:gd name="f34" fmla="val 18"/>
                </a:gdLst>
                <a:ahLst/>
                <a:cxnLst>
                  <a:cxn ang="3cd4">
                    <a:pos x="hc" y="t"/>
                  </a:cxn>
                  <a:cxn ang="0">
                    <a:pos x="r" y="vc"/>
                  </a:cxn>
                  <a:cxn ang="cd4">
                    <a:pos x="hc" y="b"/>
                  </a:cxn>
                  <a:cxn ang="cd2">
                    <a:pos x="l" y="vc"/>
                  </a:cxn>
                </a:cxnLst>
                <a:rect l="l" t="t" r="r" b="b"/>
                <a:pathLst>
                  <a:path w="97" h="109">
                    <a:moveTo>
                      <a:pt x="f0" y="f3"/>
                    </a:moveTo>
                    <a:lnTo>
                      <a:pt x="f0" y="f3"/>
                    </a:lnTo>
                    <a:lnTo>
                      <a:pt x="f0" y="f4"/>
                    </a:lnTo>
                    <a:lnTo>
                      <a:pt x="f0" y="f5"/>
                    </a:lnTo>
                    <a:lnTo>
                      <a:pt x="f0" y="f5"/>
                    </a:lnTo>
                    <a:lnTo>
                      <a:pt x="f6" y="f6"/>
                    </a:lnTo>
                    <a:lnTo>
                      <a:pt x="f7" y="f0"/>
                    </a:lnTo>
                    <a:lnTo>
                      <a:pt x="f8" y="f5"/>
                    </a:lnTo>
                    <a:lnTo>
                      <a:pt x="f9" y="f10"/>
                    </a:lnTo>
                    <a:lnTo>
                      <a:pt x="f11" y="f12"/>
                    </a:lnTo>
                    <a:lnTo>
                      <a:pt x="f11" y="f12"/>
                    </a:lnTo>
                    <a:lnTo>
                      <a:pt x="f13" y="f14"/>
                    </a:lnTo>
                    <a:lnTo>
                      <a:pt x="f15" y="f14"/>
                    </a:lnTo>
                    <a:lnTo>
                      <a:pt x="f16" y="f17"/>
                    </a:lnTo>
                    <a:lnTo>
                      <a:pt x="f18" y="f17"/>
                    </a:lnTo>
                    <a:lnTo>
                      <a:pt x="f18" y="f17"/>
                    </a:lnTo>
                    <a:lnTo>
                      <a:pt x="f19" y="f17"/>
                    </a:lnTo>
                    <a:lnTo>
                      <a:pt x="f20" y="f14"/>
                    </a:lnTo>
                    <a:lnTo>
                      <a:pt x="f21" y="f22"/>
                    </a:lnTo>
                    <a:lnTo>
                      <a:pt x="f23" y="f24"/>
                    </a:lnTo>
                    <a:lnTo>
                      <a:pt x="f1" y="f25"/>
                    </a:lnTo>
                    <a:lnTo>
                      <a:pt x="f1" y="f25"/>
                    </a:lnTo>
                    <a:lnTo>
                      <a:pt x="f26" y="f19"/>
                    </a:lnTo>
                    <a:lnTo>
                      <a:pt x="f27" y="f28"/>
                    </a:lnTo>
                    <a:lnTo>
                      <a:pt x="f29" y="f30"/>
                    </a:lnTo>
                    <a:lnTo>
                      <a:pt x="f31" y="f2"/>
                    </a:lnTo>
                    <a:lnTo>
                      <a:pt x="f31" y="f2"/>
                    </a:lnTo>
                    <a:lnTo>
                      <a:pt x="f24" y="f30"/>
                    </a:lnTo>
                    <a:lnTo>
                      <a:pt x="f32" y="f33"/>
                    </a:lnTo>
                    <a:lnTo>
                      <a:pt x="f34" y="f23"/>
                    </a:lnTo>
                    <a:lnTo>
                      <a:pt x="f0" y="f3"/>
                    </a:lnTo>
                    <a:lnTo>
                      <a:pt x="f0" y="f3"/>
                    </a:lnTo>
                    <a:close/>
                  </a:path>
                </a:pathLst>
              </a:custGeom>
              <a:solidFill>
                <a:srgbClr val="8DC220"/>
              </a:solidFill>
              <a:ln>
                <a:noFill/>
                <a:prstDash val="solid"/>
              </a:ln>
            </p:spPr>
            <p:txBody>
              <a:bodyPr vert="horz" wrap="square" lIns="91440" tIns="45720" rIns="91440" bIns="45720" anchor="t" compatLnSpc="0">
                <a:noAutofit/>
              </a:bodyPr>
              <a:lstStyle/>
              <a:p>
                <a:endParaRPr lang="en-US"/>
              </a:p>
            </p:txBody>
          </p:sp>
          <p:sp>
            <p:nvSpPr>
              <p:cNvPr id="15" name="Freeform 33">
                <a:extLst>
                  <a:ext uri="{FF2B5EF4-FFF2-40B4-BE49-F238E27FC236}">
                    <a16:creationId xmlns:a16="http://schemas.microsoft.com/office/drawing/2014/main" id="{FB08AC54-DB5E-0537-D7B2-13163BAFA03E}"/>
                  </a:ext>
                </a:extLst>
              </p:cNvPr>
              <p:cNvSpPr/>
              <p:nvPr/>
            </p:nvSpPr>
            <p:spPr>
              <a:xfrm>
                <a:off x="0" y="180720"/>
                <a:ext cx="1764360" cy="3690000"/>
              </a:xfrm>
              <a:custGeom>
                <a:avLst/>
                <a:gdLst>
                  <a:gd name="f0" fmla="val 0"/>
                  <a:gd name="f1" fmla="val 897"/>
                  <a:gd name="f2" fmla="val 1876"/>
                  <a:gd name="f3" fmla="val 892"/>
                  <a:gd name="f4" fmla="val 1144"/>
                  <a:gd name="f5" fmla="val 891"/>
                  <a:gd name="f6" fmla="val 1132"/>
                  <a:gd name="f7" fmla="val 890"/>
                  <a:gd name="f8" fmla="val 1125"/>
                  <a:gd name="f9" fmla="val 887"/>
                  <a:gd name="f10" fmla="val 1117"/>
                  <a:gd name="f11" fmla="val 883"/>
                  <a:gd name="f12" fmla="val 1110"/>
                  <a:gd name="f13" fmla="val 878"/>
                  <a:gd name="f14" fmla="val 1104"/>
                  <a:gd name="f15" fmla="val 872"/>
                  <a:gd name="f16" fmla="val 1100"/>
                  <a:gd name="f17" fmla="val 864"/>
                  <a:gd name="f18" fmla="val 1098"/>
                  <a:gd name="f19" fmla="val 715"/>
                  <a:gd name="f20" fmla="val 1087"/>
                  <a:gd name="f21" fmla="val 1082"/>
                  <a:gd name="f22" fmla="val 714"/>
                  <a:gd name="f23" fmla="val 1069"/>
                  <a:gd name="f24" fmla="val 712"/>
                  <a:gd name="f25" fmla="val 1060"/>
                  <a:gd name="f26" fmla="val 710"/>
                  <a:gd name="f27" fmla="val 1051"/>
                  <a:gd name="f28" fmla="val 706"/>
                  <a:gd name="f29" fmla="val 1042"/>
                  <a:gd name="f30" fmla="val 702"/>
                  <a:gd name="f31" fmla="val 1033"/>
                  <a:gd name="f32" fmla="val 698"/>
                  <a:gd name="f33" fmla="val 1029"/>
                  <a:gd name="f34" fmla="val 693"/>
                  <a:gd name="f35" fmla="val 1026"/>
                  <a:gd name="f36" fmla="val 687"/>
                  <a:gd name="f37" fmla="val 1024"/>
                  <a:gd name="f38" fmla="val 679"/>
                  <a:gd name="f39" fmla="val 1021"/>
                  <a:gd name="f40" fmla="val 659"/>
                  <a:gd name="f41" fmla="val 1019"/>
                  <a:gd name="f42" fmla="val 640"/>
                  <a:gd name="f43" fmla="val 619"/>
                  <a:gd name="f44" fmla="val 1020"/>
                  <a:gd name="f45" fmla="val 600"/>
                  <a:gd name="f46" fmla="val 584"/>
                  <a:gd name="f47" fmla="val 1028"/>
                  <a:gd name="f48" fmla="val 579"/>
                  <a:gd name="f49" fmla="val 1030"/>
                  <a:gd name="f50" fmla="val 575"/>
                  <a:gd name="f51" fmla="val 569"/>
                  <a:gd name="f52" fmla="val 1039"/>
                  <a:gd name="f53" fmla="val 564"/>
                  <a:gd name="f54" fmla="val 1047"/>
                  <a:gd name="f55" fmla="val 560"/>
                  <a:gd name="f56" fmla="val 1056"/>
                  <a:gd name="f57" fmla="val 557"/>
                  <a:gd name="f58" fmla="val 1066"/>
                  <a:gd name="f59" fmla="val 553"/>
                  <a:gd name="f60" fmla="val 1088"/>
                  <a:gd name="f61" fmla="val 531"/>
                  <a:gd name="f62" fmla="val 1090"/>
                  <a:gd name="f63" fmla="val 506"/>
                  <a:gd name="f64" fmla="val 1094"/>
                  <a:gd name="f65" fmla="val 476"/>
                  <a:gd name="f66" fmla="val 481"/>
                  <a:gd name="f67" fmla="val 1059"/>
                  <a:gd name="f68" fmla="val 486"/>
                  <a:gd name="f69" fmla="val 1032"/>
                  <a:gd name="f70" fmla="val 487"/>
                  <a:gd name="f71" fmla="val 490"/>
                  <a:gd name="f72" fmla="val 1016"/>
                  <a:gd name="f73" fmla="val 495"/>
                  <a:gd name="f74" fmla="val 1003"/>
                  <a:gd name="f75" fmla="val 507"/>
                  <a:gd name="f76" fmla="val 982"/>
                  <a:gd name="f77" fmla="val 513"/>
                  <a:gd name="f78" fmla="val 972"/>
                  <a:gd name="f79" fmla="val 520"/>
                  <a:gd name="f80" fmla="val 962"/>
                  <a:gd name="f81" fmla="val 526"/>
                  <a:gd name="f82" fmla="val 954"/>
                  <a:gd name="f83" fmla="val 530"/>
                  <a:gd name="f84" fmla="val 951"/>
                  <a:gd name="f85" fmla="val 534"/>
                  <a:gd name="f86" fmla="val 950"/>
                  <a:gd name="f87" fmla="val 613"/>
                  <a:gd name="f88" fmla="val 927"/>
                  <a:gd name="f89" fmla="val 658"/>
                  <a:gd name="f90" fmla="val 913"/>
                  <a:gd name="f91" fmla="val 672"/>
                  <a:gd name="f92" fmla="val 907"/>
                  <a:gd name="f93" fmla="val 676"/>
                  <a:gd name="f94" fmla="val 906"/>
                  <a:gd name="f95" fmla="val 905"/>
                  <a:gd name="f96" fmla="val 896"/>
                  <a:gd name="f97" fmla="val 870"/>
                  <a:gd name="f98" fmla="val 862"/>
                  <a:gd name="f99" fmla="val 680"/>
                  <a:gd name="f100" fmla="val 861"/>
                  <a:gd name="f101" fmla="val 683"/>
                  <a:gd name="f102" fmla="val 690"/>
                  <a:gd name="f103" fmla="val 701"/>
                  <a:gd name="f104" fmla="val 863"/>
                  <a:gd name="f105" fmla="val 856"/>
                  <a:gd name="f106" fmla="val 847"/>
                  <a:gd name="f107" fmla="val 834"/>
                  <a:gd name="f108" fmla="val 763"/>
                  <a:gd name="f109" fmla="val 689"/>
                  <a:gd name="f110" fmla="val 719"/>
                  <a:gd name="f111" fmla="val 688"/>
                  <a:gd name="f112" fmla="val 685"/>
                  <a:gd name="f113" fmla="val 601"/>
                  <a:gd name="f114" fmla="val 549"/>
                  <a:gd name="f115" fmla="val 681"/>
                  <a:gd name="f116" fmla="val 522"/>
                  <a:gd name="f117" fmla="val 669"/>
                  <a:gd name="f118" fmla="val 466"/>
                  <a:gd name="f119" fmla="val 667"/>
                  <a:gd name="f120" fmla="val 454"/>
                  <a:gd name="f121" fmla="val 671"/>
                  <a:gd name="f122" fmla="val 425"/>
                  <a:gd name="f123" fmla="val 674"/>
                  <a:gd name="f124" fmla="val 403"/>
                  <a:gd name="f125" fmla="val 675"/>
                  <a:gd name="f126" fmla="val 380"/>
                  <a:gd name="f127" fmla="val 364"/>
                  <a:gd name="f128" fmla="val 670"/>
                  <a:gd name="f129" fmla="val 342"/>
                  <a:gd name="f130" fmla="val 289"/>
                  <a:gd name="f131" fmla="val 643"/>
                  <a:gd name="f132" fmla="val 214"/>
                  <a:gd name="f133" fmla="val 636"/>
                  <a:gd name="f134" fmla="val 195"/>
                  <a:gd name="f135" fmla="val 625"/>
                  <a:gd name="f136" fmla="val 164"/>
                  <a:gd name="f137" fmla="val 618"/>
                  <a:gd name="f138" fmla="val 148"/>
                  <a:gd name="f139" fmla="val 610"/>
                  <a:gd name="f140" fmla="val 133"/>
                  <a:gd name="f141" fmla="val 604"/>
                  <a:gd name="f142" fmla="val 123"/>
                  <a:gd name="f143" fmla="val 597"/>
                  <a:gd name="f144" fmla="val 115"/>
                  <a:gd name="f145" fmla="val 590"/>
                  <a:gd name="f146" fmla="val 110"/>
                  <a:gd name="f147" fmla="val 577"/>
                  <a:gd name="f148" fmla="val 104"/>
                  <a:gd name="f149" fmla="val 546"/>
                  <a:gd name="f150" fmla="val 91"/>
                  <a:gd name="f151" fmla="val 80"/>
                  <a:gd name="f152" fmla="val 499"/>
                  <a:gd name="f153" fmla="val 76"/>
                  <a:gd name="f154" fmla="val 489"/>
                  <a:gd name="f155" fmla="val 73"/>
                  <a:gd name="f156" fmla="val 72"/>
                  <a:gd name="f157" fmla="val 473"/>
                  <a:gd name="f158" fmla="val 68"/>
                  <a:gd name="f159" fmla="val 464"/>
                  <a:gd name="f160" fmla="val 64"/>
                  <a:gd name="f161" fmla="val 458"/>
                  <a:gd name="f162" fmla="val 59"/>
                  <a:gd name="f163" fmla="val 445"/>
                  <a:gd name="f164" fmla="val 48"/>
                  <a:gd name="f165" fmla="val 437"/>
                  <a:gd name="f166" fmla="val 38"/>
                  <a:gd name="f167" fmla="val 429"/>
                  <a:gd name="f168" fmla="val 29"/>
                  <a:gd name="f169" fmla="val 416"/>
                  <a:gd name="f170" fmla="val 18"/>
                  <a:gd name="f171" fmla="val 410"/>
                  <a:gd name="f172" fmla="val 11"/>
                  <a:gd name="f173" fmla="val 402"/>
                  <a:gd name="f174" fmla="val 6"/>
                  <a:gd name="f175" fmla="val 394"/>
                  <a:gd name="f176" fmla="val 2"/>
                  <a:gd name="f177" fmla="val 385"/>
                  <a:gd name="f178" fmla="val 1"/>
                  <a:gd name="f179" fmla="val 376"/>
                  <a:gd name="f180" fmla="val 366"/>
                  <a:gd name="f181" fmla="val 344"/>
                  <a:gd name="f182" fmla="val 326"/>
                  <a:gd name="f183" fmla="val 318"/>
                  <a:gd name="f184" fmla="val 14"/>
                  <a:gd name="f185" fmla="val 328"/>
                  <a:gd name="f186" fmla="val 15"/>
                  <a:gd name="f187" fmla="val 349"/>
                  <a:gd name="f188" fmla="val 20"/>
                  <a:gd name="f189" fmla="val 361"/>
                  <a:gd name="f190" fmla="val 24"/>
                  <a:gd name="f191" fmla="val 371"/>
                  <a:gd name="f192" fmla="val 28"/>
                  <a:gd name="f193" fmla="val 378"/>
                  <a:gd name="f194" fmla="val 33"/>
                  <a:gd name="f195" fmla="val 36"/>
                  <a:gd name="f196" fmla="val 379"/>
                  <a:gd name="f197" fmla="val 45"/>
                  <a:gd name="f198" fmla="val 372"/>
                  <a:gd name="f199" fmla="val 55"/>
                  <a:gd name="f200" fmla="val 365"/>
                  <a:gd name="f201" fmla="val 356"/>
                  <a:gd name="f202" fmla="val 81"/>
                  <a:gd name="f203" fmla="val 334"/>
                  <a:gd name="f204" fmla="val 108"/>
                  <a:gd name="f205" fmla="val 313"/>
                  <a:gd name="f206" fmla="val 304"/>
                  <a:gd name="f207" fmla="val 143"/>
                  <a:gd name="f208" fmla="val 295"/>
                  <a:gd name="f209" fmla="val 156"/>
                  <a:gd name="f210" fmla="val 286"/>
                  <a:gd name="f211" fmla="val 170"/>
                  <a:gd name="f212" fmla="val 278"/>
                  <a:gd name="f213" fmla="val 185"/>
                  <a:gd name="f214" fmla="val 272"/>
                  <a:gd name="f215" fmla="val 198"/>
                  <a:gd name="f216" fmla="val 266"/>
                  <a:gd name="f217" fmla="val 210"/>
                  <a:gd name="f218" fmla="val 262"/>
                  <a:gd name="f219" fmla="val 219"/>
                  <a:gd name="f220" fmla="val 261"/>
                  <a:gd name="f221" fmla="val 227"/>
                  <a:gd name="f222" fmla="val 260"/>
                  <a:gd name="f223" fmla="val 245"/>
                  <a:gd name="f224" fmla="val 257"/>
                  <a:gd name="f225" fmla="val 275"/>
                  <a:gd name="f226" fmla="val 253"/>
                  <a:gd name="f227" fmla="val 314"/>
                  <a:gd name="f228" fmla="val 247"/>
                  <a:gd name="f229" fmla="val 319"/>
                  <a:gd name="f230" fmla="val 231"/>
                  <a:gd name="f231" fmla="val 331"/>
                  <a:gd name="f232" fmla="val 222"/>
                  <a:gd name="f233" fmla="val 337"/>
                  <a:gd name="f234" fmla="val 213"/>
                  <a:gd name="f235" fmla="val 203"/>
                  <a:gd name="f236" fmla="val 346"/>
                  <a:gd name="f237" fmla="val 194"/>
                  <a:gd name="f238" fmla="val 348"/>
                  <a:gd name="f239" fmla="val 186"/>
                  <a:gd name="f240" fmla="val 177"/>
                  <a:gd name="f241" fmla="val 169"/>
                  <a:gd name="f242" fmla="val 338"/>
                  <a:gd name="f243" fmla="val 162"/>
                  <a:gd name="f244" fmla="val 335"/>
                  <a:gd name="f245" fmla="val 151"/>
                  <a:gd name="f246" fmla="val 146"/>
                  <a:gd name="f247" fmla="val 322"/>
                  <a:gd name="f248" fmla="val 129"/>
                  <a:gd name="f249" fmla="val 393"/>
                  <a:gd name="f250" fmla="val 127"/>
                  <a:gd name="f251" fmla="val 398"/>
                  <a:gd name="f252" fmla="val 124"/>
                  <a:gd name="f253" fmla="val 404"/>
                  <a:gd name="f254" fmla="val 424"/>
                  <a:gd name="f255" fmla="val 111"/>
                  <a:gd name="f256" fmla="val 434"/>
                  <a:gd name="f257" fmla="val 107"/>
                  <a:gd name="f258" fmla="val 446"/>
                  <a:gd name="f259" fmla="val 105"/>
                  <a:gd name="f260" fmla="val 457"/>
                  <a:gd name="f261" fmla="val 470"/>
                  <a:gd name="f262" fmla="val 106"/>
                  <a:gd name="f263" fmla="val 483"/>
                  <a:gd name="f264" fmla="val 116"/>
                  <a:gd name="f265" fmla="val 514"/>
                  <a:gd name="f266" fmla="val 544"/>
                  <a:gd name="f267" fmla="val 142"/>
                  <a:gd name="f268" fmla="val 566"/>
                  <a:gd name="f269" fmla="val 155"/>
                  <a:gd name="f270" fmla="val 159"/>
                  <a:gd name="f271" fmla="val 570"/>
                  <a:gd name="f272" fmla="val 167"/>
                  <a:gd name="f273" fmla="val 571"/>
                  <a:gd name="f274" fmla="val 176"/>
                  <a:gd name="f275" fmla="val 184"/>
                  <a:gd name="f276" fmla="val 567"/>
                  <a:gd name="f277" fmla="val 191"/>
                  <a:gd name="f278" fmla="val 563"/>
                  <a:gd name="f279" fmla="val 204"/>
                  <a:gd name="f280" fmla="val 558"/>
                  <a:gd name="f281" fmla="val 207"/>
                  <a:gd name="f282" fmla="val 208"/>
                  <a:gd name="f283" fmla="val 593"/>
                  <a:gd name="f284" fmla="val 202"/>
                  <a:gd name="f285" fmla="val 623"/>
                  <a:gd name="f286" fmla="val 150"/>
                  <a:gd name="f287" fmla="val 741"/>
                  <a:gd name="f288" fmla="val 134"/>
                  <a:gd name="f289" fmla="val 781"/>
                  <a:gd name="f290" fmla="val 114"/>
                  <a:gd name="f291" fmla="val 844"/>
                  <a:gd name="f292" fmla="val 96"/>
                  <a:gd name="f293" fmla="val 89"/>
                  <a:gd name="f294" fmla="val 928"/>
                  <a:gd name="f295" fmla="val 85"/>
                  <a:gd name="f296" fmla="val 942"/>
                  <a:gd name="f297" fmla="val 957"/>
                  <a:gd name="f298" fmla="val 87"/>
                  <a:gd name="f299" fmla="val 960"/>
                  <a:gd name="f300" fmla="val 963"/>
                  <a:gd name="f301" fmla="val 966"/>
                  <a:gd name="f302" fmla="val 1043"/>
                  <a:gd name="f303" fmla="val 70"/>
                  <a:gd name="f304" fmla="val 69"/>
                  <a:gd name="f305" fmla="val 1171"/>
                  <a:gd name="f306" fmla="val 67"/>
                  <a:gd name="f307" fmla="val 1201"/>
                  <a:gd name="f308" fmla="val 1228"/>
                  <a:gd name="f309" fmla="val 1249"/>
                  <a:gd name="f310" fmla="val 84"/>
                  <a:gd name="f311" fmla="val 1337"/>
                  <a:gd name="f312" fmla="val 102"/>
                  <a:gd name="f313" fmla="val 1440"/>
                  <a:gd name="f314" fmla="val 122"/>
                  <a:gd name="f315" fmla="val 1551"/>
                  <a:gd name="f316" fmla="val 137"/>
                  <a:gd name="f317" fmla="val 1648"/>
                  <a:gd name="f318" fmla="val 140"/>
                  <a:gd name="f319" fmla="val 1659"/>
                  <a:gd name="f320" fmla="val 144"/>
                  <a:gd name="f321" fmla="val 1670"/>
                  <a:gd name="f322" fmla="val 154"/>
                  <a:gd name="f323" fmla="val 1695"/>
                  <a:gd name="f324" fmla="val 1717"/>
                  <a:gd name="f325" fmla="val 171"/>
                  <a:gd name="f326" fmla="val 1732"/>
                  <a:gd name="f327" fmla="val 172"/>
                  <a:gd name="f328" fmla="val 1740"/>
                  <a:gd name="f329" fmla="val 1745"/>
                  <a:gd name="f330" fmla="val 1749"/>
                  <a:gd name="f331" fmla="val 1760"/>
                  <a:gd name="f332" fmla="val 1774"/>
                  <a:gd name="f333" fmla="val 1780"/>
                  <a:gd name="f334" fmla="val 136"/>
                  <a:gd name="f335" fmla="val 1787"/>
                  <a:gd name="f336" fmla="val 1792"/>
                  <a:gd name="f337" fmla="val 1797"/>
                  <a:gd name="f338" fmla="val 98"/>
                  <a:gd name="f339" fmla="val 1800"/>
                  <a:gd name="f340" fmla="val 1802"/>
                  <a:gd name="f341" fmla="val 74"/>
                  <a:gd name="f342" fmla="val 1804"/>
                  <a:gd name="f343" fmla="val 65"/>
                  <a:gd name="f344" fmla="val 1805"/>
                  <a:gd name="f345" fmla="val 49"/>
                  <a:gd name="f346" fmla="val 35"/>
                  <a:gd name="f347" fmla="val 1806"/>
                  <a:gd name="f348" fmla="val 27"/>
                  <a:gd name="f349" fmla="val 1807"/>
                  <a:gd name="f350" fmla="val 21"/>
                  <a:gd name="f351" fmla="val 1809"/>
                  <a:gd name="f352" fmla="val 16"/>
                  <a:gd name="f353" fmla="val 1813"/>
                  <a:gd name="f354" fmla="val 9"/>
                  <a:gd name="f355" fmla="val 1817"/>
                  <a:gd name="f356" fmla="val 5"/>
                  <a:gd name="f357" fmla="val 1820"/>
                  <a:gd name="f358" fmla="val 1826"/>
                  <a:gd name="f359" fmla="val 1831"/>
                  <a:gd name="f360" fmla="val 1836"/>
                  <a:gd name="f361" fmla="val 3"/>
                  <a:gd name="f362" fmla="val 1840"/>
                  <a:gd name="f363" fmla="val 1844"/>
                  <a:gd name="f364" fmla="val 12"/>
                  <a:gd name="f365" fmla="val 1846"/>
                  <a:gd name="f366" fmla="val 1849"/>
                  <a:gd name="f367" fmla="val 1854"/>
                  <a:gd name="f368" fmla="val 100"/>
                  <a:gd name="f369" fmla="val 1857"/>
                  <a:gd name="f370" fmla="val 163"/>
                  <a:gd name="f371" fmla="val 1853"/>
                  <a:gd name="f372" fmla="val 193"/>
                  <a:gd name="f373" fmla="val 209"/>
                  <a:gd name="f374" fmla="val 1845"/>
                  <a:gd name="f375" fmla="val 246"/>
                  <a:gd name="f376" fmla="val 1841"/>
                  <a:gd name="f377" fmla="val 274"/>
                  <a:gd name="f378" fmla="val 270"/>
                  <a:gd name="f379" fmla="val 268"/>
                  <a:gd name="f380" fmla="val 265"/>
                  <a:gd name="f381" fmla="val 1850"/>
                  <a:gd name="f382" fmla="val 1862"/>
                  <a:gd name="f383" fmla="val 1867"/>
                  <a:gd name="f384" fmla="val 264"/>
                  <a:gd name="f385" fmla="val 1871"/>
                  <a:gd name="f386" fmla="val 1873"/>
                  <a:gd name="f387" fmla="val 1875"/>
                  <a:gd name="f388" fmla="val 383"/>
                  <a:gd name="f389" fmla="val 420"/>
                  <a:gd name="f390" fmla="val 475"/>
                  <a:gd name="f391" fmla="val 1864"/>
                  <a:gd name="f392" fmla="val 547"/>
                  <a:gd name="f393" fmla="val 543"/>
                  <a:gd name="f394" fmla="val 1788"/>
                  <a:gd name="f395" fmla="val 540"/>
                  <a:gd name="f396" fmla="val 1776"/>
                  <a:gd name="f397" fmla="val 538"/>
                  <a:gd name="f398" fmla="val 1767"/>
                  <a:gd name="f399" fmla="val 533"/>
                  <a:gd name="f400" fmla="val 1756"/>
                  <a:gd name="f401" fmla="val 1751"/>
                  <a:gd name="f402" fmla="val 1714"/>
                  <a:gd name="f403" fmla="val 1661"/>
                  <a:gd name="f404" fmla="val 524"/>
                  <a:gd name="f405" fmla="val 1559"/>
                  <a:gd name="f406" fmla="val 517"/>
                  <a:gd name="f407" fmla="val 1475"/>
                  <a:gd name="f408" fmla="val 581"/>
                  <a:gd name="f409" fmla="val 1473"/>
                  <a:gd name="f410" fmla="val 1469"/>
                  <a:gd name="f411" fmla="val 778"/>
                  <a:gd name="f412" fmla="val 1465"/>
                  <a:gd name="f413" fmla="val 838"/>
                  <a:gd name="f414" fmla="val 1461"/>
                  <a:gd name="f415" fmla="val 879"/>
                  <a:gd name="f416" fmla="val 1457"/>
                  <a:gd name="f417" fmla="val 1456"/>
                  <a:gd name="f418" fmla="val 895"/>
                  <a:gd name="f419" fmla="val 1454"/>
                  <a:gd name="f420" fmla="val 1453"/>
                  <a:gd name="f421" fmla="val 1438"/>
                  <a:gd name="f422" fmla="val 1403"/>
                  <a:gd name="f423" fmla="val 1299"/>
                  <a:gd name="f424" fmla="val 387"/>
                  <a:gd name="f425" fmla="val 369"/>
                  <a:gd name="f426" fmla="val 1784"/>
                  <a:gd name="f427" fmla="val 367"/>
                  <a:gd name="f428" fmla="val 1754"/>
                  <a:gd name="f429" fmla="val 358"/>
                  <a:gd name="f430" fmla="val 1742"/>
                  <a:gd name="f431" fmla="val 352"/>
                  <a:gd name="f432" fmla="val 1722"/>
                  <a:gd name="f433" fmla="val 345"/>
                  <a:gd name="f434" fmla="val 1701"/>
                  <a:gd name="f435" fmla="val 343"/>
                  <a:gd name="f436" fmla="val 1685"/>
                  <a:gd name="f437" fmla="val 336"/>
                  <a:gd name="f438" fmla="val 1646"/>
                  <a:gd name="f439" fmla="val 325"/>
                  <a:gd name="f440" fmla="val 1572"/>
                  <a:gd name="f441" fmla="val 312"/>
                  <a:gd name="f442" fmla="val 1496"/>
                  <a:gd name="f443" fmla="val 306"/>
                  <a:gd name="f444" fmla="val 301"/>
                  <a:gd name="f445" fmla="val 1430"/>
                  <a:gd name="f446" fmla="val 1396"/>
                  <a:gd name="f447" fmla="val 288"/>
                  <a:gd name="f448" fmla="val 1363"/>
                  <a:gd name="f449" fmla="val 1347"/>
                  <a:gd name="f450" fmla="val 1335"/>
                  <a:gd name="f451" fmla="val 284"/>
                  <a:gd name="f452" fmla="val 1316"/>
                  <a:gd name="f453" fmla="val 282"/>
                  <a:gd name="f454" fmla="val 1298"/>
                  <a:gd name="f455" fmla="val 1284"/>
                  <a:gd name="f456" fmla="val 1273"/>
                  <a:gd name="f457" fmla="val 1264"/>
                  <a:gd name="f458" fmla="val 259"/>
                  <a:gd name="f459" fmla="val 1250"/>
                  <a:gd name="f460" fmla="val 1233"/>
                  <a:gd name="f461" fmla="val 1204"/>
                  <a:gd name="f462" fmla="val 1180"/>
                  <a:gd name="f463" fmla="val 279"/>
                  <a:gd name="f464" fmla="val 1173"/>
                  <a:gd name="f465" fmla="val 1167"/>
                  <a:gd name="f466" fmla="val 1178"/>
                  <a:gd name="f467" fmla="val 294"/>
                  <a:gd name="f468" fmla="val 1213"/>
                  <a:gd name="f469" fmla="val 305"/>
                  <a:gd name="f470" fmla="val 1255"/>
                  <a:gd name="f471" fmla="val 1289"/>
                  <a:gd name="f472" fmla="val 332"/>
                  <a:gd name="f473" fmla="val 354"/>
                  <a:gd name="f474" fmla="val 1517"/>
                  <a:gd name="f475" fmla="val 1606"/>
                  <a:gd name="f476" fmla="val 1647"/>
                  <a:gd name="f477" fmla="val 381"/>
                  <a:gd name="f478" fmla="val 1664"/>
                  <a:gd name="f479" fmla="val 1674"/>
                  <a:gd name="f480" fmla="val 1698"/>
                  <a:gd name="f481" fmla="val 1725"/>
                  <a:gd name="f482" fmla="val 392"/>
                  <a:gd name="f483" fmla="val 1763"/>
                  <a:gd name="f484" fmla="val 1779"/>
                  <a:gd name="f485" fmla="val 391"/>
                  <a:gd name="f486" fmla="val 1785"/>
                  <a:gd name="f487" fmla="val 388"/>
                  <a:gd name="f488" fmla="val 1789"/>
                  <a:gd name="f489" fmla="val 583"/>
                  <a:gd name="f490" fmla="val 587"/>
                  <a:gd name="f491" fmla="val 1048"/>
                  <a:gd name="f492" fmla="val 594"/>
                  <a:gd name="f493" fmla="val 605"/>
                  <a:gd name="f494" fmla="val 1046"/>
                  <a:gd name="f495" fmla="val 621"/>
                  <a:gd name="f496" fmla="val 1045"/>
                  <a:gd name="f497" fmla="val 637"/>
                  <a:gd name="f498" fmla="val 656"/>
                  <a:gd name="f499" fmla="val 684"/>
                  <a:gd name="f500" fmla="val 1050"/>
                  <a:gd name="f501" fmla="val 1052"/>
                  <a:gd name="f502" fmla="val 1055"/>
                  <a:gd name="f503" fmla="val 1061"/>
                  <a:gd name="f504" fmla="val 694"/>
                  <a:gd name="f505" fmla="val 1073"/>
                  <a:gd name="f506" fmla="val 1078"/>
                  <a:gd name="f507" fmla="val 692"/>
                  <a:gd name="f508" fmla="val 1086"/>
                </a:gdLst>
                <a:ahLst/>
                <a:cxnLst>
                  <a:cxn ang="3cd4">
                    <a:pos x="hc" y="t"/>
                  </a:cxn>
                  <a:cxn ang="0">
                    <a:pos x="r" y="vc"/>
                  </a:cxn>
                  <a:cxn ang="cd4">
                    <a:pos x="hc" y="b"/>
                  </a:cxn>
                  <a:cxn ang="cd2">
                    <a:pos x="l" y="vc"/>
                  </a:cxn>
                </a:cxnLst>
                <a:rect l="l" t="t" r="r" b="b"/>
                <a:pathLst>
                  <a:path w="897" h="1876">
                    <a:moveTo>
                      <a:pt x="f3" y="f4"/>
                    </a:moveTo>
                    <a:lnTo>
                      <a:pt x="f3" y="f4"/>
                    </a:lnTo>
                    <a:lnTo>
                      <a:pt x="f5" y="f6"/>
                    </a:lnTo>
                    <a:lnTo>
                      <a:pt x="f7" y="f8"/>
                    </a:lnTo>
                    <a:lnTo>
                      <a:pt x="f9" y="f10"/>
                    </a:lnTo>
                    <a:lnTo>
                      <a:pt x="f11" y="f12"/>
                    </a:lnTo>
                    <a:lnTo>
                      <a:pt x="f13" y="f14"/>
                    </a:lnTo>
                    <a:lnTo>
                      <a:pt x="f15" y="f16"/>
                    </a:lnTo>
                    <a:lnTo>
                      <a:pt x="f17" y="f18"/>
                    </a:lnTo>
                    <a:lnTo>
                      <a:pt x="f17" y="f18"/>
                    </a:lnTo>
                    <a:lnTo>
                      <a:pt x="f19" y="f20"/>
                    </a:lnTo>
                    <a:lnTo>
                      <a:pt x="f19" y="f20"/>
                    </a:lnTo>
                    <a:lnTo>
                      <a:pt x="f19" y="f21"/>
                    </a:lnTo>
                    <a:lnTo>
                      <a:pt x="f22" y="f23"/>
                    </a:lnTo>
                    <a:lnTo>
                      <a:pt x="f24" y="f25"/>
                    </a:lnTo>
                    <a:lnTo>
                      <a:pt x="f26" y="f27"/>
                    </a:lnTo>
                    <a:lnTo>
                      <a:pt x="f28" y="f29"/>
                    </a:lnTo>
                    <a:lnTo>
                      <a:pt x="f30" y="f31"/>
                    </a:lnTo>
                    <a:lnTo>
                      <a:pt x="f30" y="f31"/>
                    </a:lnTo>
                    <a:lnTo>
                      <a:pt x="f32" y="f33"/>
                    </a:lnTo>
                    <a:lnTo>
                      <a:pt x="f34" y="f35"/>
                    </a:lnTo>
                    <a:lnTo>
                      <a:pt x="f36" y="f37"/>
                    </a:lnTo>
                    <a:lnTo>
                      <a:pt x="f38" y="f39"/>
                    </a:lnTo>
                    <a:lnTo>
                      <a:pt x="f40" y="f41"/>
                    </a:lnTo>
                    <a:lnTo>
                      <a:pt x="f42" y="f41"/>
                    </a:lnTo>
                    <a:lnTo>
                      <a:pt x="f43" y="f44"/>
                    </a:lnTo>
                    <a:lnTo>
                      <a:pt x="f45" y="f37"/>
                    </a:lnTo>
                    <a:lnTo>
                      <a:pt x="f46" y="f47"/>
                    </a:lnTo>
                    <a:lnTo>
                      <a:pt x="f48" y="f49"/>
                    </a:lnTo>
                    <a:lnTo>
                      <a:pt x="f50" y="f31"/>
                    </a:lnTo>
                    <a:lnTo>
                      <a:pt x="f50" y="f31"/>
                    </a:lnTo>
                    <a:lnTo>
                      <a:pt x="f51" y="f52"/>
                    </a:lnTo>
                    <a:lnTo>
                      <a:pt x="f53" y="f54"/>
                    </a:lnTo>
                    <a:lnTo>
                      <a:pt x="f55" y="f56"/>
                    </a:lnTo>
                    <a:lnTo>
                      <a:pt x="f57" y="f58"/>
                    </a:lnTo>
                    <a:lnTo>
                      <a:pt x="f59" y="f21"/>
                    </a:lnTo>
                    <a:lnTo>
                      <a:pt x="f59" y="f60"/>
                    </a:lnTo>
                    <a:lnTo>
                      <a:pt x="f59" y="f60"/>
                    </a:lnTo>
                    <a:lnTo>
                      <a:pt x="f61" y="f62"/>
                    </a:lnTo>
                    <a:lnTo>
                      <a:pt x="f63" y="f64"/>
                    </a:lnTo>
                    <a:lnTo>
                      <a:pt x="f65" y="f18"/>
                    </a:lnTo>
                    <a:lnTo>
                      <a:pt x="f65" y="f18"/>
                    </a:lnTo>
                    <a:lnTo>
                      <a:pt x="f66" y="f67"/>
                    </a:lnTo>
                    <a:lnTo>
                      <a:pt x="f68" y="f69"/>
                    </a:lnTo>
                    <a:lnTo>
                      <a:pt x="f70" y="f39"/>
                    </a:lnTo>
                    <a:lnTo>
                      <a:pt x="f71" y="f72"/>
                    </a:lnTo>
                    <a:lnTo>
                      <a:pt x="f71" y="f72"/>
                    </a:lnTo>
                    <a:lnTo>
                      <a:pt x="f73" y="f74"/>
                    </a:lnTo>
                    <a:lnTo>
                      <a:pt x="f75" y="f76"/>
                    </a:lnTo>
                    <a:lnTo>
                      <a:pt x="f77" y="f78"/>
                    </a:lnTo>
                    <a:lnTo>
                      <a:pt x="f79" y="f80"/>
                    </a:lnTo>
                    <a:lnTo>
                      <a:pt x="f81" y="f82"/>
                    </a:lnTo>
                    <a:lnTo>
                      <a:pt x="f83" y="f84"/>
                    </a:lnTo>
                    <a:lnTo>
                      <a:pt x="f85" y="f86"/>
                    </a:lnTo>
                    <a:lnTo>
                      <a:pt x="f85" y="f86"/>
                    </a:lnTo>
                    <a:lnTo>
                      <a:pt x="f87" y="f88"/>
                    </a:lnTo>
                    <a:lnTo>
                      <a:pt x="f89" y="f90"/>
                    </a:lnTo>
                    <a:lnTo>
                      <a:pt x="f91" y="f92"/>
                    </a:lnTo>
                    <a:lnTo>
                      <a:pt x="f93" y="f94"/>
                    </a:lnTo>
                    <a:lnTo>
                      <a:pt x="f38" y="f95"/>
                    </a:lnTo>
                    <a:lnTo>
                      <a:pt x="f38" y="f95"/>
                    </a:lnTo>
                    <a:lnTo>
                      <a:pt x="f38" y="f96"/>
                    </a:lnTo>
                    <a:lnTo>
                      <a:pt x="f38" y="f11"/>
                    </a:lnTo>
                    <a:lnTo>
                      <a:pt x="f38" y="f97"/>
                    </a:lnTo>
                    <a:lnTo>
                      <a:pt x="f38" y="f98"/>
                    </a:lnTo>
                    <a:lnTo>
                      <a:pt x="f38" y="f98"/>
                    </a:lnTo>
                    <a:lnTo>
                      <a:pt x="f99" y="f100"/>
                    </a:lnTo>
                    <a:lnTo>
                      <a:pt x="f101" y="f100"/>
                    </a:lnTo>
                    <a:lnTo>
                      <a:pt x="f102" y="f100"/>
                    </a:lnTo>
                    <a:lnTo>
                      <a:pt x="f103" y="f104"/>
                    </a:lnTo>
                    <a:lnTo>
                      <a:pt x="f103" y="f104"/>
                    </a:lnTo>
                    <a:lnTo>
                      <a:pt x="f103" y="f105"/>
                    </a:lnTo>
                    <a:lnTo>
                      <a:pt x="f30" y="f106"/>
                    </a:lnTo>
                    <a:lnTo>
                      <a:pt x="f103" y="f107"/>
                    </a:lnTo>
                    <a:lnTo>
                      <a:pt x="f103" y="f107"/>
                    </a:lnTo>
                    <a:lnTo>
                      <a:pt x="f34" y="f108"/>
                    </a:lnTo>
                    <a:lnTo>
                      <a:pt x="f109" y="f110"/>
                    </a:lnTo>
                    <a:lnTo>
                      <a:pt x="f111" y="f109"/>
                    </a:lnTo>
                    <a:lnTo>
                      <a:pt x="f111" y="f109"/>
                    </a:lnTo>
                    <a:lnTo>
                      <a:pt x="f112" y="f113"/>
                    </a:lnTo>
                    <a:lnTo>
                      <a:pt x="f101" y="f114"/>
                    </a:lnTo>
                    <a:lnTo>
                      <a:pt x="f115" y="f116"/>
                    </a:lnTo>
                    <a:lnTo>
                      <a:pt x="f115" y="f116"/>
                    </a:lnTo>
                    <a:lnTo>
                      <a:pt x="f91" y="f68"/>
                    </a:lnTo>
                    <a:lnTo>
                      <a:pt x="f117" y="f118"/>
                    </a:lnTo>
                    <a:lnTo>
                      <a:pt x="f119" y="f120"/>
                    </a:lnTo>
                    <a:lnTo>
                      <a:pt x="f119" y="f120"/>
                    </a:lnTo>
                    <a:lnTo>
                      <a:pt x="f121" y="f122"/>
                    </a:lnTo>
                    <a:lnTo>
                      <a:pt x="f123" y="f124"/>
                    </a:lnTo>
                    <a:lnTo>
                      <a:pt x="f125" y="f126"/>
                    </a:lnTo>
                    <a:lnTo>
                      <a:pt x="f125" y="f126"/>
                    </a:lnTo>
                    <a:lnTo>
                      <a:pt x="f123" y="f127"/>
                    </a:lnTo>
                    <a:lnTo>
                      <a:pt x="f128" y="f129"/>
                    </a:lnTo>
                    <a:lnTo>
                      <a:pt x="f40" y="f130"/>
                    </a:lnTo>
                    <a:lnTo>
                      <a:pt x="f131" y="f132"/>
                    </a:lnTo>
                    <a:lnTo>
                      <a:pt x="f131" y="f132"/>
                    </a:lnTo>
                    <a:lnTo>
                      <a:pt x="f133" y="f134"/>
                    </a:lnTo>
                    <a:lnTo>
                      <a:pt x="f135" y="f136"/>
                    </a:lnTo>
                    <a:lnTo>
                      <a:pt x="f137" y="f138"/>
                    </a:lnTo>
                    <a:lnTo>
                      <a:pt x="f139" y="f140"/>
                    </a:lnTo>
                    <a:lnTo>
                      <a:pt x="f141" y="f142"/>
                    </a:lnTo>
                    <a:lnTo>
                      <a:pt x="f143" y="f144"/>
                    </a:lnTo>
                    <a:lnTo>
                      <a:pt x="f143" y="f144"/>
                    </a:lnTo>
                    <a:lnTo>
                      <a:pt x="f145" y="f146"/>
                    </a:lnTo>
                    <a:lnTo>
                      <a:pt x="f147" y="f148"/>
                    </a:lnTo>
                    <a:lnTo>
                      <a:pt x="f149" y="f150"/>
                    </a:lnTo>
                    <a:lnTo>
                      <a:pt x="f77" y="f151"/>
                    </a:lnTo>
                    <a:lnTo>
                      <a:pt x="f152" y="f153"/>
                    </a:lnTo>
                    <a:lnTo>
                      <a:pt x="f154" y="f155"/>
                    </a:lnTo>
                    <a:lnTo>
                      <a:pt x="f154" y="f155"/>
                    </a:lnTo>
                    <a:lnTo>
                      <a:pt x="f66" y="f156"/>
                    </a:lnTo>
                    <a:lnTo>
                      <a:pt x="f157" y="f158"/>
                    </a:lnTo>
                    <a:lnTo>
                      <a:pt x="f159" y="f160"/>
                    </a:lnTo>
                    <a:lnTo>
                      <a:pt x="f161" y="f162"/>
                    </a:lnTo>
                    <a:lnTo>
                      <a:pt x="f163" y="f164"/>
                    </a:lnTo>
                    <a:lnTo>
                      <a:pt x="f165" y="f166"/>
                    </a:lnTo>
                    <a:lnTo>
                      <a:pt x="f165" y="f166"/>
                    </a:lnTo>
                    <a:lnTo>
                      <a:pt x="f167" y="f168"/>
                    </a:lnTo>
                    <a:lnTo>
                      <a:pt x="f169" y="f170"/>
                    </a:lnTo>
                    <a:lnTo>
                      <a:pt x="f171" y="f172"/>
                    </a:lnTo>
                    <a:lnTo>
                      <a:pt x="f173" y="f174"/>
                    </a:lnTo>
                    <a:lnTo>
                      <a:pt x="f175" y="f176"/>
                    </a:lnTo>
                    <a:lnTo>
                      <a:pt x="f177" y="f178"/>
                    </a:lnTo>
                    <a:lnTo>
                      <a:pt x="f177" y="f178"/>
                    </a:lnTo>
                    <a:lnTo>
                      <a:pt x="f179" y="f0"/>
                    </a:lnTo>
                    <a:lnTo>
                      <a:pt x="f180" y="f178"/>
                    </a:lnTo>
                    <a:lnTo>
                      <a:pt x="f181" y="f174"/>
                    </a:lnTo>
                    <a:lnTo>
                      <a:pt x="f182" y="f172"/>
                    </a:lnTo>
                    <a:lnTo>
                      <a:pt x="f183" y="f184"/>
                    </a:lnTo>
                    <a:lnTo>
                      <a:pt x="f183" y="f184"/>
                    </a:lnTo>
                    <a:lnTo>
                      <a:pt x="f185" y="f186"/>
                    </a:lnTo>
                    <a:lnTo>
                      <a:pt x="f187" y="f188"/>
                    </a:lnTo>
                    <a:lnTo>
                      <a:pt x="f189" y="f190"/>
                    </a:lnTo>
                    <a:lnTo>
                      <a:pt x="f191" y="f192"/>
                    </a:lnTo>
                    <a:lnTo>
                      <a:pt x="f193" y="f194"/>
                    </a:lnTo>
                    <a:lnTo>
                      <a:pt x="f126" y="f195"/>
                    </a:lnTo>
                    <a:lnTo>
                      <a:pt x="f126" y="f166"/>
                    </a:lnTo>
                    <a:lnTo>
                      <a:pt x="f126" y="f166"/>
                    </a:lnTo>
                    <a:lnTo>
                      <a:pt x="f196" y="f197"/>
                    </a:lnTo>
                    <a:lnTo>
                      <a:pt x="f198" y="f199"/>
                    </a:lnTo>
                    <a:lnTo>
                      <a:pt x="f200" y="f158"/>
                    </a:lnTo>
                    <a:lnTo>
                      <a:pt x="f201" y="f202"/>
                    </a:lnTo>
                    <a:lnTo>
                      <a:pt x="f203" y="f204"/>
                    </a:lnTo>
                    <a:lnTo>
                      <a:pt x="f205" y="f140"/>
                    </a:lnTo>
                    <a:lnTo>
                      <a:pt x="f205" y="f140"/>
                    </a:lnTo>
                    <a:lnTo>
                      <a:pt x="f206" y="f207"/>
                    </a:lnTo>
                    <a:lnTo>
                      <a:pt x="f208" y="f209"/>
                    </a:lnTo>
                    <a:lnTo>
                      <a:pt x="f210" y="f211"/>
                    </a:lnTo>
                    <a:lnTo>
                      <a:pt x="f212" y="f213"/>
                    </a:lnTo>
                    <a:lnTo>
                      <a:pt x="f214" y="f215"/>
                    </a:lnTo>
                    <a:lnTo>
                      <a:pt x="f216" y="f217"/>
                    </a:lnTo>
                    <a:lnTo>
                      <a:pt x="f218" y="f219"/>
                    </a:lnTo>
                    <a:lnTo>
                      <a:pt x="f220" y="f221"/>
                    </a:lnTo>
                    <a:lnTo>
                      <a:pt x="f220" y="f221"/>
                    </a:lnTo>
                    <a:lnTo>
                      <a:pt x="f222" y="f223"/>
                    </a:lnTo>
                    <a:lnTo>
                      <a:pt x="f224" y="f225"/>
                    </a:lnTo>
                    <a:lnTo>
                      <a:pt x="f226" y="f227"/>
                    </a:lnTo>
                    <a:lnTo>
                      <a:pt x="f226" y="f227"/>
                    </a:lnTo>
                    <a:lnTo>
                      <a:pt x="f228" y="f229"/>
                    </a:lnTo>
                    <a:lnTo>
                      <a:pt x="f230" y="f231"/>
                    </a:lnTo>
                    <a:lnTo>
                      <a:pt x="f232" y="f233"/>
                    </a:lnTo>
                    <a:lnTo>
                      <a:pt x="f234" y="f129"/>
                    </a:lnTo>
                    <a:lnTo>
                      <a:pt x="f235" y="f236"/>
                    </a:lnTo>
                    <a:lnTo>
                      <a:pt x="f237" y="f238"/>
                    </a:lnTo>
                    <a:lnTo>
                      <a:pt x="f237" y="f238"/>
                    </a:lnTo>
                    <a:lnTo>
                      <a:pt x="f239" y="f236"/>
                    </a:lnTo>
                    <a:lnTo>
                      <a:pt x="f240" y="f181"/>
                    </a:lnTo>
                    <a:lnTo>
                      <a:pt x="f241" y="f242"/>
                    </a:lnTo>
                    <a:lnTo>
                      <a:pt x="f243" y="f244"/>
                    </a:lnTo>
                    <a:lnTo>
                      <a:pt x="f245" y="f182"/>
                    </a:lnTo>
                    <a:lnTo>
                      <a:pt x="f246" y="f247"/>
                    </a:lnTo>
                    <a:lnTo>
                      <a:pt x="f246" y="f247"/>
                    </a:lnTo>
                    <a:lnTo>
                      <a:pt x="f248" y="f249"/>
                    </a:lnTo>
                    <a:lnTo>
                      <a:pt x="f248" y="f249"/>
                    </a:lnTo>
                    <a:lnTo>
                      <a:pt x="f250" y="f251"/>
                    </a:lnTo>
                    <a:lnTo>
                      <a:pt x="f252" y="f253"/>
                    </a:lnTo>
                    <a:lnTo>
                      <a:pt x="f144" y="f254"/>
                    </a:lnTo>
                    <a:lnTo>
                      <a:pt x="f255" y="f256"/>
                    </a:lnTo>
                    <a:lnTo>
                      <a:pt x="f257" y="f258"/>
                    </a:lnTo>
                    <a:lnTo>
                      <a:pt x="f259" y="f260"/>
                    </a:lnTo>
                    <a:lnTo>
                      <a:pt x="f259" y="f261"/>
                    </a:lnTo>
                    <a:lnTo>
                      <a:pt x="f259" y="f261"/>
                    </a:lnTo>
                    <a:lnTo>
                      <a:pt x="f262" y="f263"/>
                    </a:lnTo>
                    <a:lnTo>
                      <a:pt x="f255" y="f152"/>
                    </a:lnTo>
                    <a:lnTo>
                      <a:pt x="f264" y="f265"/>
                    </a:lnTo>
                    <a:lnTo>
                      <a:pt x="f252" y="f83"/>
                    </a:lnTo>
                    <a:lnTo>
                      <a:pt x="f140" y="f266"/>
                    </a:lnTo>
                    <a:lnTo>
                      <a:pt x="f267" y="f57"/>
                    </a:lnTo>
                    <a:lnTo>
                      <a:pt x="f245" y="f268"/>
                    </a:lnTo>
                    <a:lnTo>
                      <a:pt x="f269" y="f51"/>
                    </a:lnTo>
                    <a:lnTo>
                      <a:pt x="f270" y="f271"/>
                    </a:lnTo>
                    <a:lnTo>
                      <a:pt x="f270" y="f271"/>
                    </a:lnTo>
                    <a:lnTo>
                      <a:pt x="f272" y="f273"/>
                    </a:lnTo>
                    <a:lnTo>
                      <a:pt x="f274" y="f271"/>
                    </a:lnTo>
                    <a:lnTo>
                      <a:pt x="f275" y="f276"/>
                    </a:lnTo>
                    <a:lnTo>
                      <a:pt x="f277" y="f278"/>
                    </a:lnTo>
                    <a:lnTo>
                      <a:pt x="f279" y="f280"/>
                    </a:lnTo>
                    <a:lnTo>
                      <a:pt x="f281" y="f57"/>
                    </a:lnTo>
                    <a:lnTo>
                      <a:pt x="f282" y="f57"/>
                    </a:lnTo>
                    <a:lnTo>
                      <a:pt x="f282" y="f280"/>
                    </a:lnTo>
                    <a:lnTo>
                      <a:pt x="f282" y="f280"/>
                    </a:lnTo>
                    <a:lnTo>
                      <a:pt x="f279" y="f283"/>
                    </a:lnTo>
                    <a:lnTo>
                      <a:pt x="f284" y="f285"/>
                    </a:lnTo>
                    <a:lnTo>
                      <a:pt x="f284" y="f285"/>
                    </a:lnTo>
                    <a:lnTo>
                      <a:pt x="f286" y="f287"/>
                    </a:lnTo>
                    <a:lnTo>
                      <a:pt x="f286" y="f287"/>
                    </a:lnTo>
                    <a:lnTo>
                      <a:pt x="f288" y="f289"/>
                    </a:lnTo>
                    <a:lnTo>
                      <a:pt x="f290" y="f291"/>
                    </a:lnTo>
                    <a:lnTo>
                      <a:pt x="f292" y="f95"/>
                    </a:lnTo>
                    <a:lnTo>
                      <a:pt x="f293" y="f294"/>
                    </a:lnTo>
                    <a:lnTo>
                      <a:pt x="f295" y="f296"/>
                    </a:lnTo>
                    <a:lnTo>
                      <a:pt x="f295" y="f296"/>
                    </a:lnTo>
                    <a:lnTo>
                      <a:pt x="f295" y="f86"/>
                    </a:lnTo>
                    <a:lnTo>
                      <a:pt x="f295" y="f297"/>
                    </a:lnTo>
                    <a:lnTo>
                      <a:pt x="f298" y="f299"/>
                    </a:lnTo>
                    <a:lnTo>
                      <a:pt x="f298" y="f300"/>
                    </a:lnTo>
                    <a:lnTo>
                      <a:pt x="f293" y="f301"/>
                    </a:lnTo>
                    <a:lnTo>
                      <a:pt x="f150" y="f301"/>
                    </a:lnTo>
                    <a:lnTo>
                      <a:pt x="f150" y="f301"/>
                    </a:lnTo>
                    <a:lnTo>
                      <a:pt x="f202" y="f302"/>
                    </a:lnTo>
                    <a:lnTo>
                      <a:pt x="f303" y="f4"/>
                    </a:lnTo>
                    <a:lnTo>
                      <a:pt x="f303" y="f4"/>
                    </a:lnTo>
                    <a:lnTo>
                      <a:pt x="f304" y="f305"/>
                    </a:lnTo>
                    <a:lnTo>
                      <a:pt x="f306" y="f307"/>
                    </a:lnTo>
                    <a:lnTo>
                      <a:pt x="f304" y="f308"/>
                    </a:lnTo>
                    <a:lnTo>
                      <a:pt x="f303" y="f309"/>
                    </a:lnTo>
                    <a:lnTo>
                      <a:pt x="f303" y="f309"/>
                    </a:lnTo>
                    <a:lnTo>
                      <a:pt x="f310" y="f311"/>
                    </a:lnTo>
                    <a:lnTo>
                      <a:pt x="f312" y="f313"/>
                    </a:lnTo>
                    <a:lnTo>
                      <a:pt x="f312" y="f313"/>
                    </a:lnTo>
                    <a:lnTo>
                      <a:pt x="f314" y="f315"/>
                    </a:lnTo>
                    <a:lnTo>
                      <a:pt x="f316" y="f317"/>
                    </a:lnTo>
                    <a:lnTo>
                      <a:pt x="f316" y="f317"/>
                    </a:lnTo>
                    <a:lnTo>
                      <a:pt x="f318" y="f319"/>
                    </a:lnTo>
                    <a:lnTo>
                      <a:pt x="f320" y="f321"/>
                    </a:lnTo>
                    <a:lnTo>
                      <a:pt x="f322" y="f323"/>
                    </a:lnTo>
                    <a:lnTo>
                      <a:pt x="f136" y="f324"/>
                    </a:lnTo>
                    <a:lnTo>
                      <a:pt x="f325" y="f326"/>
                    </a:lnTo>
                    <a:lnTo>
                      <a:pt x="f325" y="f326"/>
                    </a:lnTo>
                    <a:lnTo>
                      <a:pt x="f327" y="f328"/>
                    </a:lnTo>
                    <a:lnTo>
                      <a:pt x="f325" y="f329"/>
                    </a:lnTo>
                    <a:lnTo>
                      <a:pt x="f241" y="f330"/>
                    </a:lnTo>
                    <a:lnTo>
                      <a:pt x="f136" y="f331"/>
                    </a:lnTo>
                    <a:lnTo>
                      <a:pt x="f322" y="f332"/>
                    </a:lnTo>
                    <a:lnTo>
                      <a:pt x="f322" y="f332"/>
                    </a:lnTo>
                    <a:lnTo>
                      <a:pt x="f246" y="f333"/>
                    </a:lnTo>
                    <a:lnTo>
                      <a:pt x="f334" y="f335"/>
                    </a:lnTo>
                    <a:lnTo>
                      <a:pt x="f252" y="f336"/>
                    </a:lnTo>
                    <a:lnTo>
                      <a:pt x="f255" y="f337"/>
                    </a:lnTo>
                    <a:lnTo>
                      <a:pt x="f338" y="f339"/>
                    </a:lnTo>
                    <a:lnTo>
                      <a:pt x="f295" y="f340"/>
                    </a:lnTo>
                    <a:lnTo>
                      <a:pt x="f341" y="f342"/>
                    </a:lnTo>
                    <a:lnTo>
                      <a:pt x="f343" y="f344"/>
                    </a:lnTo>
                    <a:lnTo>
                      <a:pt x="f343" y="f344"/>
                    </a:lnTo>
                    <a:lnTo>
                      <a:pt x="f345" y="f344"/>
                    </a:lnTo>
                    <a:lnTo>
                      <a:pt x="f346" y="f347"/>
                    </a:lnTo>
                    <a:lnTo>
                      <a:pt x="f348" y="f349"/>
                    </a:lnTo>
                    <a:lnTo>
                      <a:pt x="f350" y="f351"/>
                    </a:lnTo>
                    <a:lnTo>
                      <a:pt x="f352" y="f353"/>
                    </a:lnTo>
                    <a:lnTo>
                      <a:pt x="f354" y="f355"/>
                    </a:lnTo>
                    <a:lnTo>
                      <a:pt x="f354" y="f355"/>
                    </a:lnTo>
                    <a:lnTo>
                      <a:pt x="f356" y="f357"/>
                    </a:lnTo>
                    <a:lnTo>
                      <a:pt x="f178" y="f358"/>
                    </a:lnTo>
                    <a:lnTo>
                      <a:pt x="f0" y="f359"/>
                    </a:lnTo>
                    <a:lnTo>
                      <a:pt x="f178" y="f360"/>
                    </a:lnTo>
                    <a:lnTo>
                      <a:pt x="f361" y="f362"/>
                    </a:lnTo>
                    <a:lnTo>
                      <a:pt x="f174" y="f363"/>
                    </a:lnTo>
                    <a:lnTo>
                      <a:pt x="f364" y="f365"/>
                    </a:lnTo>
                    <a:lnTo>
                      <a:pt x="f170" y="f366"/>
                    </a:lnTo>
                    <a:lnTo>
                      <a:pt x="f170" y="f366"/>
                    </a:lnTo>
                    <a:lnTo>
                      <a:pt x="f306" y="f367"/>
                    </a:lnTo>
                    <a:lnTo>
                      <a:pt x="f368" y="f369"/>
                    </a:lnTo>
                    <a:lnTo>
                      <a:pt x="f368" y="f369"/>
                    </a:lnTo>
                    <a:lnTo>
                      <a:pt x="f290" y="f369"/>
                    </a:lnTo>
                    <a:lnTo>
                      <a:pt x="f248" y="f369"/>
                    </a:lnTo>
                    <a:lnTo>
                      <a:pt x="f370" y="f371"/>
                    </a:lnTo>
                    <a:lnTo>
                      <a:pt x="f372" y="f366"/>
                    </a:lnTo>
                    <a:lnTo>
                      <a:pt x="f373" y="f374"/>
                    </a:lnTo>
                    <a:lnTo>
                      <a:pt x="f373" y="f374"/>
                    </a:lnTo>
                    <a:lnTo>
                      <a:pt x="f375" y="f376"/>
                    </a:lnTo>
                    <a:lnTo>
                      <a:pt x="f377" y="f362"/>
                    </a:lnTo>
                    <a:lnTo>
                      <a:pt x="f377" y="f362"/>
                    </a:lnTo>
                    <a:lnTo>
                      <a:pt x="f378" y="f376"/>
                    </a:lnTo>
                    <a:lnTo>
                      <a:pt x="f379" y="f374"/>
                    </a:lnTo>
                    <a:lnTo>
                      <a:pt x="f380" y="f381"/>
                    </a:lnTo>
                    <a:lnTo>
                      <a:pt x="f218" y="f369"/>
                    </a:lnTo>
                    <a:lnTo>
                      <a:pt x="f218" y="f382"/>
                    </a:lnTo>
                    <a:lnTo>
                      <a:pt x="f218" y="f383"/>
                    </a:lnTo>
                    <a:lnTo>
                      <a:pt x="f384" y="f385"/>
                    </a:lnTo>
                    <a:lnTo>
                      <a:pt x="f216" y="f386"/>
                    </a:lnTo>
                    <a:lnTo>
                      <a:pt x="f216" y="f386"/>
                    </a:lnTo>
                    <a:lnTo>
                      <a:pt x="f183" y="f387"/>
                    </a:lnTo>
                    <a:lnTo>
                      <a:pt x="f388" y="f2"/>
                    </a:lnTo>
                    <a:lnTo>
                      <a:pt x="f388" y="f2"/>
                    </a:lnTo>
                    <a:lnTo>
                      <a:pt x="f389" y="f387"/>
                    </a:lnTo>
                    <a:lnTo>
                      <a:pt x="f390" y="f385"/>
                    </a:lnTo>
                    <a:lnTo>
                      <a:pt x="f149" y="f391"/>
                    </a:lnTo>
                    <a:lnTo>
                      <a:pt x="f149" y="f391"/>
                    </a:lnTo>
                    <a:lnTo>
                      <a:pt x="f392" y="f376"/>
                    </a:lnTo>
                    <a:lnTo>
                      <a:pt x="f392" y="f357"/>
                    </a:lnTo>
                    <a:lnTo>
                      <a:pt x="f149" y="f340"/>
                    </a:lnTo>
                    <a:lnTo>
                      <a:pt x="f393" y="f394"/>
                    </a:lnTo>
                    <a:lnTo>
                      <a:pt x="f395" y="f396"/>
                    </a:lnTo>
                    <a:lnTo>
                      <a:pt x="f397" y="f398"/>
                    </a:lnTo>
                    <a:lnTo>
                      <a:pt x="f399" y="f400"/>
                    </a:lnTo>
                    <a:lnTo>
                      <a:pt x="f399" y="f400"/>
                    </a:lnTo>
                    <a:lnTo>
                      <a:pt x="f61" y="f401"/>
                    </a:lnTo>
                    <a:lnTo>
                      <a:pt x="f61" y="f328"/>
                    </a:lnTo>
                    <a:lnTo>
                      <a:pt x="f83" y="f402"/>
                    </a:lnTo>
                    <a:lnTo>
                      <a:pt x="f83" y="f403"/>
                    </a:lnTo>
                    <a:lnTo>
                      <a:pt x="f83" y="f403"/>
                    </a:lnTo>
                    <a:lnTo>
                      <a:pt x="f404" y="f405"/>
                    </a:lnTo>
                    <a:lnTo>
                      <a:pt x="f406" y="f407"/>
                    </a:lnTo>
                    <a:lnTo>
                      <a:pt x="f406" y="f407"/>
                    </a:lnTo>
                    <a:lnTo>
                      <a:pt x="f408" y="f409"/>
                    </a:lnTo>
                    <a:lnTo>
                      <a:pt x="f26" y="f410"/>
                    </a:lnTo>
                    <a:lnTo>
                      <a:pt x="f411" y="f412"/>
                    </a:lnTo>
                    <a:lnTo>
                      <a:pt x="f413" y="f414"/>
                    </a:lnTo>
                    <a:lnTo>
                      <a:pt x="f415" y="f416"/>
                    </a:lnTo>
                    <a:lnTo>
                      <a:pt x="f3" y="f417"/>
                    </a:lnTo>
                    <a:lnTo>
                      <a:pt x="f418" y="f419"/>
                    </a:lnTo>
                    <a:lnTo>
                      <a:pt x="f96" y="f420"/>
                    </a:lnTo>
                    <a:lnTo>
                      <a:pt x="f96" y="f420"/>
                    </a:lnTo>
                    <a:lnTo>
                      <a:pt x="f1" y="f421"/>
                    </a:lnTo>
                    <a:lnTo>
                      <a:pt x="f1" y="f422"/>
                    </a:lnTo>
                    <a:lnTo>
                      <a:pt x="f96" y="f423"/>
                    </a:lnTo>
                    <a:lnTo>
                      <a:pt x="f3" y="f4"/>
                    </a:lnTo>
                    <a:lnTo>
                      <a:pt x="f3" y="f4"/>
                    </a:lnTo>
                    <a:close/>
                    <a:moveTo>
                      <a:pt x="f424" y="f336"/>
                    </a:moveTo>
                    <a:lnTo>
                      <a:pt x="f424" y="f336"/>
                    </a:lnTo>
                    <a:lnTo>
                      <a:pt x="f425" y="f347"/>
                    </a:lnTo>
                    <a:lnTo>
                      <a:pt x="f425" y="f347"/>
                    </a:lnTo>
                    <a:lnTo>
                      <a:pt x="f425" y="f426"/>
                    </a:lnTo>
                    <a:lnTo>
                      <a:pt x="f427" y="f398"/>
                    </a:lnTo>
                    <a:lnTo>
                      <a:pt x="f180" y="f331"/>
                    </a:lnTo>
                    <a:lnTo>
                      <a:pt x="f200" y="f428"/>
                    </a:lnTo>
                    <a:lnTo>
                      <a:pt x="f200" y="f428"/>
                    </a:lnTo>
                    <a:lnTo>
                      <a:pt x="f429" y="f430"/>
                    </a:lnTo>
                    <a:lnTo>
                      <a:pt x="f431" y="f432"/>
                    </a:lnTo>
                    <a:lnTo>
                      <a:pt x="f433" y="f434"/>
                    </a:lnTo>
                    <a:lnTo>
                      <a:pt x="f435" y="f436"/>
                    </a:lnTo>
                    <a:lnTo>
                      <a:pt x="f435" y="f436"/>
                    </a:lnTo>
                    <a:lnTo>
                      <a:pt x="f437" y="f438"/>
                    </a:lnTo>
                    <a:lnTo>
                      <a:pt x="f439" y="f440"/>
                    </a:lnTo>
                    <a:lnTo>
                      <a:pt x="f441" y="f442"/>
                    </a:lnTo>
                    <a:lnTo>
                      <a:pt x="f443" y="f420"/>
                    </a:lnTo>
                    <a:lnTo>
                      <a:pt x="f443" y="f420"/>
                    </a:lnTo>
                    <a:lnTo>
                      <a:pt x="f444" y="f445"/>
                    </a:lnTo>
                    <a:lnTo>
                      <a:pt x="f208" y="f446"/>
                    </a:lnTo>
                    <a:lnTo>
                      <a:pt x="f447" y="f448"/>
                    </a:lnTo>
                    <a:lnTo>
                      <a:pt x="f210" y="f449"/>
                    </a:lnTo>
                    <a:lnTo>
                      <a:pt x="f210" y="f450"/>
                    </a:lnTo>
                    <a:lnTo>
                      <a:pt x="f210" y="f450"/>
                    </a:lnTo>
                    <a:lnTo>
                      <a:pt x="f451" y="f452"/>
                    </a:lnTo>
                    <a:lnTo>
                      <a:pt x="f453" y="f454"/>
                    </a:lnTo>
                    <a:lnTo>
                      <a:pt x="f212" y="f455"/>
                    </a:lnTo>
                    <a:lnTo>
                      <a:pt x="f377" y="f456"/>
                    </a:lnTo>
                    <a:lnTo>
                      <a:pt x="f377" y="f456"/>
                    </a:lnTo>
                    <a:lnTo>
                      <a:pt x="f379" y="f457"/>
                    </a:lnTo>
                    <a:lnTo>
                      <a:pt x="f458" y="f459"/>
                    </a:lnTo>
                    <a:lnTo>
                      <a:pt x="f375" y="f460"/>
                    </a:lnTo>
                    <a:lnTo>
                      <a:pt x="f375" y="f460"/>
                    </a:lnTo>
                    <a:lnTo>
                      <a:pt x="f218" y="f461"/>
                    </a:lnTo>
                    <a:lnTo>
                      <a:pt x="f225" y="f462"/>
                    </a:lnTo>
                    <a:lnTo>
                      <a:pt x="f463" y="f464"/>
                    </a:lnTo>
                    <a:lnTo>
                      <a:pt x="f463" y="f465"/>
                    </a:lnTo>
                    <a:lnTo>
                      <a:pt x="f463" y="f465"/>
                    </a:lnTo>
                    <a:lnTo>
                      <a:pt x="f451" y="f466"/>
                    </a:lnTo>
                    <a:lnTo>
                      <a:pt x="f467" y="f468"/>
                    </a:lnTo>
                    <a:lnTo>
                      <a:pt x="f469" y="f470"/>
                    </a:lnTo>
                    <a:lnTo>
                      <a:pt x="f205" y="f471"/>
                    </a:lnTo>
                    <a:lnTo>
                      <a:pt x="f205" y="f471"/>
                    </a:lnTo>
                    <a:lnTo>
                      <a:pt x="f472" y="f446"/>
                    </a:lnTo>
                    <a:lnTo>
                      <a:pt x="f473" y="f474"/>
                    </a:lnTo>
                    <a:lnTo>
                      <a:pt x="f473" y="f474"/>
                    </a:lnTo>
                    <a:lnTo>
                      <a:pt x="f191" y="f475"/>
                    </a:lnTo>
                    <a:lnTo>
                      <a:pt x="f196" y="f476"/>
                    </a:lnTo>
                    <a:lnTo>
                      <a:pt x="f477" y="f478"/>
                    </a:lnTo>
                    <a:lnTo>
                      <a:pt x="f477" y="f479"/>
                    </a:lnTo>
                    <a:lnTo>
                      <a:pt x="f477" y="f479"/>
                    </a:lnTo>
                    <a:lnTo>
                      <a:pt x="f388" y="f480"/>
                    </a:lnTo>
                    <a:lnTo>
                      <a:pt x="f424" y="f481"/>
                    </a:lnTo>
                    <a:lnTo>
                      <a:pt x="f482" y="f483"/>
                    </a:lnTo>
                    <a:lnTo>
                      <a:pt x="f482" y="f483"/>
                    </a:lnTo>
                    <a:lnTo>
                      <a:pt x="f482" y="f484"/>
                    </a:lnTo>
                    <a:lnTo>
                      <a:pt x="f485" y="f486"/>
                    </a:lnTo>
                    <a:lnTo>
                      <a:pt x="f487" y="f488"/>
                    </a:lnTo>
                    <a:lnTo>
                      <a:pt x="f424" y="f336"/>
                    </a:lnTo>
                    <a:lnTo>
                      <a:pt x="f424" y="f336"/>
                    </a:lnTo>
                    <a:close/>
                    <a:moveTo>
                      <a:pt x="f102" y="f60"/>
                    </a:moveTo>
                    <a:lnTo>
                      <a:pt x="f408" y="f60"/>
                    </a:lnTo>
                    <a:lnTo>
                      <a:pt x="f408" y="f60"/>
                    </a:lnTo>
                    <a:lnTo>
                      <a:pt x="f408" y="f23"/>
                    </a:lnTo>
                    <a:lnTo>
                      <a:pt x="f489" y="f56"/>
                    </a:lnTo>
                    <a:lnTo>
                      <a:pt x="f46" y="f27"/>
                    </a:lnTo>
                    <a:lnTo>
                      <a:pt x="f490" y="f491"/>
                    </a:lnTo>
                    <a:lnTo>
                      <a:pt x="f490" y="f491"/>
                    </a:lnTo>
                    <a:lnTo>
                      <a:pt x="f492" y="f54"/>
                    </a:lnTo>
                    <a:lnTo>
                      <a:pt x="f493" y="f494"/>
                    </a:lnTo>
                    <a:lnTo>
                      <a:pt x="f495" y="f496"/>
                    </a:lnTo>
                    <a:lnTo>
                      <a:pt x="f497" y="f496"/>
                    </a:lnTo>
                    <a:lnTo>
                      <a:pt x="f498" y="f496"/>
                    </a:lnTo>
                    <a:lnTo>
                      <a:pt x="f121" y="f494"/>
                    </a:lnTo>
                    <a:lnTo>
                      <a:pt x="f499" y="f500"/>
                    </a:lnTo>
                    <a:lnTo>
                      <a:pt x="f111" y="f501"/>
                    </a:lnTo>
                    <a:lnTo>
                      <a:pt x="f102" y="f502"/>
                    </a:lnTo>
                    <a:lnTo>
                      <a:pt x="f102" y="f502"/>
                    </a:lnTo>
                    <a:lnTo>
                      <a:pt x="f34" y="f503"/>
                    </a:lnTo>
                    <a:lnTo>
                      <a:pt x="f504" y="f58"/>
                    </a:lnTo>
                    <a:lnTo>
                      <a:pt x="f504" y="f505"/>
                    </a:lnTo>
                    <a:lnTo>
                      <a:pt x="f504" y="f506"/>
                    </a:lnTo>
                    <a:lnTo>
                      <a:pt x="f507" y="f508"/>
                    </a:lnTo>
                    <a:lnTo>
                      <a:pt x="f102" y="f60"/>
                    </a:lnTo>
                    <a:lnTo>
                      <a:pt x="f102" y="f60"/>
                    </a:lnTo>
                    <a:close/>
                  </a:path>
                </a:pathLst>
              </a:custGeom>
              <a:solidFill>
                <a:srgbClr val="000000"/>
              </a:solidFill>
              <a:ln>
                <a:noFill/>
                <a:prstDash val="solid"/>
              </a:ln>
            </p:spPr>
            <p:txBody>
              <a:bodyPr vert="horz" wrap="square" lIns="91440" tIns="45720" rIns="91440" bIns="45720" anchor="t" compatLnSpc="0">
                <a:noAutofit/>
              </a:bodyPr>
              <a:lstStyle/>
              <a:p>
                <a:endParaRPr lang="en-US"/>
              </a:p>
            </p:txBody>
          </p:sp>
          <p:sp>
            <p:nvSpPr>
              <p:cNvPr id="16" name="Freeform 133">
                <a:extLst>
                  <a:ext uri="{FF2B5EF4-FFF2-40B4-BE49-F238E27FC236}">
                    <a16:creationId xmlns:a16="http://schemas.microsoft.com/office/drawing/2014/main" id="{634D2033-86E8-7760-498C-355AB200B15E}"/>
                  </a:ext>
                </a:extLst>
              </p:cNvPr>
              <p:cNvSpPr/>
              <p:nvPr/>
            </p:nvSpPr>
            <p:spPr>
              <a:xfrm>
                <a:off x="1136880" y="2006281"/>
                <a:ext cx="227880" cy="253440"/>
              </a:xfrm>
              <a:custGeom>
                <a:avLst/>
                <a:gdLst>
                  <a:gd name="f0" fmla="val 0"/>
                  <a:gd name="f1" fmla="val 116"/>
                  <a:gd name="f2" fmla="val 129"/>
                  <a:gd name="f3" fmla="val 5"/>
                  <a:gd name="f4" fmla="val 20"/>
                  <a:gd name="f5" fmla="val 76"/>
                  <a:gd name="f6" fmla="val 85"/>
                  <a:gd name="f7" fmla="val 3"/>
                  <a:gd name="f8" fmla="val 96"/>
                  <a:gd name="f9" fmla="val 111"/>
                  <a:gd name="f10" fmla="val 8"/>
                  <a:gd name="f11" fmla="val 117"/>
                  <a:gd name="f12" fmla="val 13"/>
                  <a:gd name="f13" fmla="val 122"/>
                  <a:gd name="f14" fmla="val 18"/>
                  <a:gd name="f15" fmla="val 127"/>
                  <a:gd name="f16" fmla="val 25"/>
                  <a:gd name="f17" fmla="val 30"/>
                  <a:gd name="f18" fmla="val 35"/>
                  <a:gd name="f19" fmla="val 128"/>
                  <a:gd name="f20" fmla="val 40"/>
                  <a:gd name="f21" fmla="val 126"/>
                  <a:gd name="f22" fmla="val 45"/>
                  <a:gd name="f23" fmla="val 124"/>
                  <a:gd name="f24" fmla="val 52"/>
                  <a:gd name="f25" fmla="val 58"/>
                  <a:gd name="f26" fmla="val 62"/>
                  <a:gd name="f27" fmla="val 66"/>
                  <a:gd name="f28" fmla="val 123"/>
                  <a:gd name="f29" fmla="val 74"/>
                  <a:gd name="f30" fmla="val 119"/>
                  <a:gd name="f31" fmla="val 80"/>
                  <a:gd name="f32" fmla="val 120"/>
                  <a:gd name="f33" fmla="val 83"/>
                  <a:gd name="f34" fmla="val 87"/>
                  <a:gd name="f35" fmla="val 98"/>
                  <a:gd name="f36" fmla="val 107"/>
                  <a:gd name="f37" fmla="val 114"/>
                  <a:gd name="f38" fmla="val 115"/>
                  <a:gd name="f39" fmla="val 106"/>
                  <a:gd name="f40" fmla="val 101"/>
                  <a:gd name="f41" fmla="val 84"/>
                  <a:gd name="f42" fmla="val 112"/>
                  <a:gd name="f43" fmla="val 110"/>
                  <a:gd name="f44" fmla="val 65"/>
                  <a:gd name="f45" fmla="val 57"/>
                  <a:gd name="f46" fmla="val 102"/>
                  <a:gd name="f47" fmla="val 51"/>
                  <a:gd name="f48" fmla="val 94"/>
                  <a:gd name="f49" fmla="val 91"/>
                  <a:gd name="f50" fmla="val 31"/>
                </a:gdLst>
                <a:ahLst/>
                <a:cxnLst>
                  <a:cxn ang="3cd4">
                    <a:pos x="hc" y="t"/>
                  </a:cxn>
                  <a:cxn ang="0">
                    <a:pos x="r" y="vc"/>
                  </a:cxn>
                  <a:cxn ang="cd4">
                    <a:pos x="hc" y="b"/>
                  </a:cxn>
                  <a:cxn ang="cd2">
                    <a:pos x="l" y="vc"/>
                  </a:cxn>
                </a:cxnLst>
                <a:rect l="l" t="t" r="r" b="b"/>
                <a:pathLst>
                  <a:path w="116" h="129">
                    <a:moveTo>
                      <a:pt x="f3" y="f4"/>
                    </a:moveTo>
                    <a:lnTo>
                      <a:pt x="f3" y="f4"/>
                    </a:lnTo>
                    <a:lnTo>
                      <a:pt x="f0" y="f5"/>
                    </a:lnTo>
                    <a:lnTo>
                      <a:pt x="f0" y="f5"/>
                    </a:lnTo>
                    <a:lnTo>
                      <a:pt x="f0" y="f6"/>
                    </a:lnTo>
                    <a:lnTo>
                      <a:pt x="f7" y="f8"/>
                    </a:lnTo>
                    <a:lnTo>
                      <a:pt x="f3" y="f9"/>
                    </a:lnTo>
                    <a:lnTo>
                      <a:pt x="f3" y="f9"/>
                    </a:lnTo>
                    <a:lnTo>
                      <a:pt x="f10" y="f11"/>
                    </a:lnTo>
                    <a:lnTo>
                      <a:pt x="f12" y="f13"/>
                    </a:lnTo>
                    <a:lnTo>
                      <a:pt x="f14" y="f15"/>
                    </a:lnTo>
                    <a:lnTo>
                      <a:pt x="f16" y="f2"/>
                    </a:lnTo>
                    <a:lnTo>
                      <a:pt x="f16" y="f2"/>
                    </a:lnTo>
                    <a:lnTo>
                      <a:pt x="f17" y="f2"/>
                    </a:lnTo>
                    <a:lnTo>
                      <a:pt x="f18" y="f19"/>
                    </a:lnTo>
                    <a:lnTo>
                      <a:pt x="f20" y="f21"/>
                    </a:lnTo>
                    <a:lnTo>
                      <a:pt x="f22" y="f23"/>
                    </a:lnTo>
                    <a:lnTo>
                      <a:pt x="f22" y="f23"/>
                    </a:lnTo>
                    <a:lnTo>
                      <a:pt x="f24" y="f23"/>
                    </a:lnTo>
                    <a:lnTo>
                      <a:pt x="f25" y="f21"/>
                    </a:lnTo>
                    <a:lnTo>
                      <a:pt x="f25" y="f21"/>
                    </a:lnTo>
                    <a:lnTo>
                      <a:pt x="f26" y="f21"/>
                    </a:lnTo>
                    <a:lnTo>
                      <a:pt x="f27" y="f28"/>
                    </a:lnTo>
                    <a:lnTo>
                      <a:pt x="f29" y="f30"/>
                    </a:lnTo>
                    <a:lnTo>
                      <a:pt x="f29" y="f30"/>
                    </a:lnTo>
                    <a:lnTo>
                      <a:pt x="f5" y="f30"/>
                    </a:lnTo>
                    <a:lnTo>
                      <a:pt x="f31" y="f32"/>
                    </a:lnTo>
                    <a:lnTo>
                      <a:pt x="f33" y="f13"/>
                    </a:lnTo>
                    <a:lnTo>
                      <a:pt x="f34" y="f28"/>
                    </a:lnTo>
                    <a:lnTo>
                      <a:pt x="f34" y="f28"/>
                    </a:lnTo>
                    <a:lnTo>
                      <a:pt x="f35" y="f32"/>
                    </a:lnTo>
                    <a:lnTo>
                      <a:pt x="f36" y="f30"/>
                    </a:lnTo>
                    <a:lnTo>
                      <a:pt x="f36" y="f30"/>
                    </a:lnTo>
                    <a:lnTo>
                      <a:pt x="f9" y="f11"/>
                    </a:lnTo>
                    <a:lnTo>
                      <a:pt x="f37" y="f9"/>
                    </a:lnTo>
                    <a:lnTo>
                      <a:pt x="f38" y="f39"/>
                    </a:lnTo>
                    <a:lnTo>
                      <a:pt x="f1" y="f40"/>
                    </a:lnTo>
                    <a:lnTo>
                      <a:pt x="f1" y="f40"/>
                    </a:lnTo>
                    <a:lnTo>
                      <a:pt x="f38" y="f41"/>
                    </a:lnTo>
                    <a:lnTo>
                      <a:pt x="f42" y="f29"/>
                    </a:lnTo>
                    <a:lnTo>
                      <a:pt x="f43" y="f44"/>
                    </a:lnTo>
                    <a:lnTo>
                      <a:pt x="f43" y="f44"/>
                    </a:lnTo>
                    <a:lnTo>
                      <a:pt x="f39" y="f45"/>
                    </a:lnTo>
                    <a:lnTo>
                      <a:pt x="f46" y="f47"/>
                    </a:lnTo>
                    <a:lnTo>
                      <a:pt x="f48" y="f20"/>
                    </a:lnTo>
                    <a:lnTo>
                      <a:pt x="f48" y="f20"/>
                    </a:lnTo>
                    <a:lnTo>
                      <a:pt x="f49" y="f50"/>
                    </a:lnTo>
                    <a:lnTo>
                      <a:pt x="f6" y="f14"/>
                    </a:lnTo>
                    <a:lnTo>
                      <a:pt x="f31" y="f0"/>
                    </a:lnTo>
                    <a:lnTo>
                      <a:pt x="f3" y="f4"/>
                    </a:lnTo>
                    <a:close/>
                  </a:path>
                </a:pathLst>
              </a:custGeom>
              <a:solidFill>
                <a:srgbClr val="FFC092"/>
              </a:solidFill>
              <a:ln>
                <a:noFill/>
                <a:prstDash val="solid"/>
              </a:ln>
            </p:spPr>
            <p:txBody>
              <a:bodyPr vert="horz" wrap="square" lIns="91440" tIns="45720" rIns="91440" bIns="45720" anchor="t" compatLnSpc="0">
                <a:noAutofit/>
              </a:bodyPr>
              <a:lstStyle/>
              <a:p>
                <a:endParaRPr lang="en-US"/>
              </a:p>
            </p:txBody>
          </p:sp>
          <p:sp>
            <p:nvSpPr>
              <p:cNvPr id="17" name="Freeform 149">
                <a:extLst>
                  <a:ext uri="{FF2B5EF4-FFF2-40B4-BE49-F238E27FC236}">
                    <a16:creationId xmlns:a16="http://schemas.microsoft.com/office/drawing/2014/main" id="{851E83D5-62BA-1E02-5987-C686706A1F6E}"/>
                  </a:ext>
                </a:extLst>
              </p:cNvPr>
              <p:cNvSpPr/>
              <p:nvPr/>
            </p:nvSpPr>
            <p:spPr>
              <a:xfrm>
                <a:off x="1111320" y="1847161"/>
                <a:ext cx="188640" cy="202320"/>
              </a:xfrm>
              <a:custGeom>
                <a:avLst/>
                <a:gdLst>
                  <a:gd name="f0" fmla="val 0"/>
                  <a:gd name="f1" fmla="val 96"/>
                  <a:gd name="f2" fmla="val 103"/>
                  <a:gd name="f3" fmla="val 1"/>
                  <a:gd name="f4" fmla="val 10"/>
                  <a:gd name="f5" fmla="val 9"/>
                  <a:gd name="f6" fmla="val 27"/>
                  <a:gd name="f7" fmla="val 5"/>
                  <a:gd name="f8" fmla="val 54"/>
                  <a:gd name="f9" fmla="val 70"/>
                  <a:gd name="f10" fmla="val 85"/>
                  <a:gd name="f11" fmla="val 91"/>
                  <a:gd name="f12" fmla="val 37"/>
                  <a:gd name="f13" fmla="val 94"/>
                  <a:gd name="f14" fmla="val 66"/>
                  <a:gd name="f15" fmla="val 82"/>
                  <a:gd name="f16" fmla="val 88"/>
                  <a:gd name="f17" fmla="val 86"/>
                  <a:gd name="f18" fmla="val 67"/>
                  <a:gd name="f19" fmla="val 93"/>
                  <a:gd name="f20" fmla="val 97"/>
                  <a:gd name="f21" fmla="val 40"/>
                  <a:gd name="f22" fmla="val 101"/>
                  <a:gd name="f23" fmla="val 25"/>
                  <a:gd name="f24" fmla="val 102"/>
                  <a:gd name="f25" fmla="val 8"/>
                  <a:gd name="f26" fmla="val 4"/>
                  <a:gd name="f27" fmla="val 69"/>
                  <a:gd name="f28" fmla="val 24"/>
                </a:gdLst>
                <a:ahLst/>
                <a:cxnLst>
                  <a:cxn ang="3cd4">
                    <a:pos x="hc" y="t"/>
                  </a:cxn>
                  <a:cxn ang="0">
                    <a:pos x="r" y="vc"/>
                  </a:cxn>
                  <a:cxn ang="cd4">
                    <a:pos x="hc" y="b"/>
                  </a:cxn>
                  <a:cxn ang="cd2">
                    <a:pos x="l" y="vc"/>
                  </a:cxn>
                </a:cxnLst>
                <a:rect l="l" t="t" r="r" b="b"/>
                <a:pathLst>
                  <a:path w="96" h="103">
                    <a:moveTo>
                      <a:pt x="f3" y="f4"/>
                    </a:moveTo>
                    <a:lnTo>
                      <a:pt x="f3" y="f4"/>
                    </a:lnTo>
                    <a:lnTo>
                      <a:pt x="f5" y="f5"/>
                    </a:lnTo>
                    <a:lnTo>
                      <a:pt x="f6" y="f7"/>
                    </a:lnTo>
                    <a:lnTo>
                      <a:pt x="f8" y="f3"/>
                    </a:lnTo>
                    <a:lnTo>
                      <a:pt x="f9" y="f0"/>
                    </a:lnTo>
                    <a:lnTo>
                      <a:pt x="f10" y="f0"/>
                    </a:lnTo>
                    <a:lnTo>
                      <a:pt x="f10" y="f0"/>
                    </a:lnTo>
                    <a:lnTo>
                      <a:pt x="f11" y="f12"/>
                    </a:lnTo>
                    <a:lnTo>
                      <a:pt x="f13" y="f14"/>
                    </a:lnTo>
                    <a:lnTo>
                      <a:pt x="f1" y="f15"/>
                    </a:lnTo>
                    <a:lnTo>
                      <a:pt x="f1" y="f15"/>
                    </a:lnTo>
                    <a:lnTo>
                      <a:pt x="f16" y="f17"/>
                    </a:lnTo>
                    <a:lnTo>
                      <a:pt x="f18" y="f19"/>
                    </a:lnTo>
                    <a:lnTo>
                      <a:pt x="f8" y="f20"/>
                    </a:lnTo>
                    <a:lnTo>
                      <a:pt x="f21" y="f22"/>
                    </a:lnTo>
                    <a:lnTo>
                      <a:pt x="f23" y="f24"/>
                    </a:lnTo>
                    <a:lnTo>
                      <a:pt x="f5" y="f2"/>
                    </a:lnTo>
                    <a:lnTo>
                      <a:pt x="f5" y="f2"/>
                    </a:lnTo>
                    <a:lnTo>
                      <a:pt x="f25" y="f13"/>
                    </a:lnTo>
                    <a:lnTo>
                      <a:pt x="f26" y="f27"/>
                    </a:lnTo>
                    <a:lnTo>
                      <a:pt x="f3" y="f21"/>
                    </a:lnTo>
                    <a:lnTo>
                      <a:pt x="f0" y="f28"/>
                    </a:lnTo>
                    <a:lnTo>
                      <a:pt x="f3" y="f4"/>
                    </a:lnTo>
                    <a:lnTo>
                      <a:pt x="f3" y="f4"/>
                    </a:lnTo>
                    <a:close/>
                  </a:path>
                </a:pathLst>
              </a:custGeom>
              <a:solidFill>
                <a:srgbClr val="8DC220"/>
              </a:solidFill>
              <a:ln>
                <a:noFill/>
                <a:prstDash val="solid"/>
              </a:ln>
            </p:spPr>
            <p:txBody>
              <a:bodyPr vert="horz" wrap="square" lIns="91440" tIns="45720" rIns="91440" bIns="45720" anchor="t" compatLnSpc="0">
                <a:noAutofit/>
              </a:bodyPr>
              <a:lstStyle/>
              <a:p>
                <a:endParaRPr lang="en-US"/>
              </a:p>
            </p:txBody>
          </p:sp>
        </p:grpSp>
      </p:grpSp>
    </p:spTree>
    <p:extLst>
      <p:ext uri="{BB962C8B-B14F-4D97-AF65-F5344CB8AC3E}">
        <p14:creationId xmlns:p14="http://schemas.microsoft.com/office/powerpoint/2010/main" val="754625024"/>
      </p:ext>
    </p:extLst>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spd="slow" advClick="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
                                            <p:txEl>
                                              <p:pRg st="1" end="1"/>
                                            </p:txEl>
                                          </p:spTgt>
                                        </p:tgtEl>
                                        <p:attrNameLst>
                                          <p:attrName>style.visibility</p:attrName>
                                        </p:attrNameLst>
                                      </p:cBhvr>
                                      <p:to>
                                        <p:strVal val="visible"/>
                                      </p:to>
                                    </p:set>
                                    <p:animEffect transition="in" filter="fade">
                                      <p:cBhvr>
                                        <p:cTn id="7" dur="1000"/>
                                        <p:tgtEl>
                                          <p:spTgt spid="20">
                                            <p:txEl>
                                              <p:pRg st="1" end="1"/>
                                            </p:txEl>
                                          </p:spTgt>
                                        </p:tgtEl>
                                      </p:cBhvr>
                                    </p:animEffect>
                                    <p:anim calcmode="lin" valueType="num">
                                      <p:cBhvr>
                                        <p:cTn id="8" dur="1000" fill="hold"/>
                                        <p:tgtEl>
                                          <p:spTgt spid="20">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مستطيل مستدير الزوايا 15">
            <a:extLst>
              <a:ext uri="{FF2B5EF4-FFF2-40B4-BE49-F238E27FC236}">
                <a16:creationId xmlns:a16="http://schemas.microsoft.com/office/drawing/2014/main" id="{C7CA628E-402E-4ECD-83CD-2C5BD377C6C5}"/>
              </a:ext>
            </a:extLst>
          </p:cNvPr>
          <p:cNvSpPr/>
          <p:nvPr/>
        </p:nvSpPr>
        <p:spPr>
          <a:xfrm>
            <a:off x="303082" y="1639127"/>
            <a:ext cx="9613408" cy="4250992"/>
          </a:xfrm>
          <a:prstGeom prst="roundRect">
            <a:avLst>
              <a:gd name="adj" fmla="val 1416"/>
            </a:avLst>
          </a:prstGeom>
          <a:solidFill>
            <a:srgbClr val="BFD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L="0" marR="0" algn="l" rtl="0">
              <a:lnSpc>
                <a:spcPct val="107000"/>
              </a:lnSpc>
              <a:spcBef>
                <a:spcPts val="0"/>
              </a:spcBef>
              <a:spcAft>
                <a:spcPts val="0"/>
              </a:spcAft>
              <a:tabLst>
                <a:tab pos="849630" algn="l"/>
                <a:tab pos="1140460" algn="l"/>
              </a:tabLst>
            </a:pPr>
            <a:r>
              <a:rPr lang="en-US" sz="1800" b="1" u="sng" dirty="0">
                <a:solidFill>
                  <a:srgbClr val="002060"/>
                </a:solidFill>
                <a:effectLst/>
                <a:latin typeface="Arial Black" panose="020B0A04020102020204" pitchFamily="34" charset="0"/>
                <a:ea typeface="Calibri" panose="020F0502020204030204" pitchFamily="34" charset="0"/>
                <a:cs typeface="Times New Roman" panose="02020603050405020304" pitchFamily="18" charset="0"/>
              </a:rPr>
              <a:t>Answer:</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nSpc>
                <a:spcPct val="130000"/>
              </a:lnSpc>
              <a:tabLst>
                <a:tab pos="360045" algn="l"/>
              </a:tabLst>
            </a:pPr>
            <a:r>
              <a:rPr lang="en-US" sz="1800" u="sng"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3. Project T:( Changeable Cash Inflow):</a:t>
            </a:r>
          </a:p>
          <a:p>
            <a:pPr marR="0" lvl="0" algn="l" rtl="0">
              <a:lnSpc>
                <a:spcPct val="130000"/>
              </a:lnSpc>
              <a:spcBef>
                <a:spcPts val="0"/>
              </a:spcBef>
              <a:spcAft>
                <a:spcPts val="0"/>
              </a:spcAft>
              <a:tabLst>
                <a:tab pos="360045" algn="l"/>
              </a:tabLs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66700" rtl="1"/>
            <a:endParaRPr lang="ar-SA" sz="3200" b="1" dirty="0">
              <a:latin typeface="Sakkal Majalla" panose="02000000000000000000" pitchFamily="2" charset="-78"/>
              <a:cs typeface="Sakkal Majalla" panose="02000000000000000000" pitchFamily="2" charset="-78"/>
            </a:endParaRPr>
          </a:p>
          <a:p>
            <a:pPr marL="0" marR="0" rtl="0">
              <a:lnSpc>
                <a:spcPct val="130000"/>
              </a:lnSpc>
              <a:spcBef>
                <a:spcPts val="0"/>
              </a:spcBef>
              <a:spcAft>
                <a:spcPts val="0"/>
              </a:spcAft>
              <a:tabLst>
                <a:tab pos="1571625" algn="l"/>
              </a:tabLst>
            </a:pPr>
            <a:endParaRPr lang="en-US" sz="20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266700" rtl="1"/>
            <a:endParaRPr lang="en-US" sz="3200" dirty="0">
              <a:solidFill>
                <a:schemeClr val="tx1"/>
              </a:solidFill>
              <a:latin typeface="Times New Roman" panose="02020603050405020304" pitchFamily="18" charset="0"/>
              <a:cs typeface="Times New Roman" panose="02020603050405020304" pitchFamily="18" charset="0"/>
            </a:endParaRPr>
          </a:p>
          <a:p>
            <a:pPr marL="266700" rtl="1"/>
            <a:endParaRPr lang="en-US" sz="3200" dirty="0">
              <a:solidFill>
                <a:schemeClr val="tx1"/>
              </a:solidFill>
              <a:latin typeface="Times New Roman" panose="02020603050405020304" pitchFamily="18" charset="0"/>
              <a:cs typeface="Times New Roman" panose="02020603050405020304" pitchFamily="18" charset="0"/>
            </a:endParaRPr>
          </a:p>
          <a:p>
            <a:pPr marL="266700" rtl="1"/>
            <a:endParaRPr lang="en-US" sz="16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marL="266700" rtl="1"/>
            <a:endParaRPr lang="en-US" sz="16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marL="266700" rtl="1"/>
            <a:r>
              <a:rPr lang="en-US" sz="16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We can choose the project T because it has the lowest payback period. The company has required 3.33 years recover period is less than projects R and S.</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266700" rtl="1"/>
            <a:endParaRPr lang="en-US" sz="1600" dirty="0">
              <a:solidFill>
                <a:schemeClr val="tx1"/>
              </a:solidFill>
              <a:latin typeface="Times New Roman" panose="02020603050405020304" pitchFamily="18" charset="0"/>
              <a:cs typeface="Times New Roman" panose="02020603050405020304" pitchFamily="18" charset="0"/>
            </a:endParaRPr>
          </a:p>
        </p:txBody>
      </p:sp>
      <p:grpSp>
        <p:nvGrpSpPr>
          <p:cNvPr id="29" name="Shape 631">
            <a:extLst>
              <a:ext uri="{FF2B5EF4-FFF2-40B4-BE49-F238E27FC236}">
                <a16:creationId xmlns:a16="http://schemas.microsoft.com/office/drawing/2014/main" id="{9DE0399B-6A40-495E-B773-BA7B46FB702D}"/>
              </a:ext>
            </a:extLst>
          </p:cNvPr>
          <p:cNvGrpSpPr/>
          <p:nvPr/>
        </p:nvGrpSpPr>
        <p:grpSpPr>
          <a:xfrm flipH="1">
            <a:off x="303082" y="399185"/>
            <a:ext cx="827524" cy="848823"/>
            <a:chOff x="5961125" y="1623900"/>
            <a:chExt cx="427450" cy="448175"/>
          </a:xfrm>
          <a:solidFill>
            <a:srgbClr val="7030A0"/>
          </a:solidFill>
        </p:grpSpPr>
        <p:sp>
          <p:nvSpPr>
            <p:cNvPr id="30" name="Shape 632">
              <a:extLst>
                <a:ext uri="{FF2B5EF4-FFF2-40B4-BE49-F238E27FC236}">
                  <a16:creationId xmlns:a16="http://schemas.microsoft.com/office/drawing/2014/main" id="{8DB2B578-EBFB-49B2-A74B-ADFD83430321}"/>
                </a:ext>
              </a:extLst>
            </p:cNvPr>
            <p:cNvSpPr/>
            <p:nvPr/>
          </p:nvSpPr>
          <p:spPr>
            <a:xfrm>
              <a:off x="5961125" y="1678700"/>
              <a:ext cx="376925" cy="376925"/>
            </a:xfrm>
            <a:custGeom>
              <a:avLst/>
              <a:gdLst/>
              <a:ahLst/>
              <a:cxnLst/>
              <a:rect l="0" t="0" r="0" b="0"/>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1" name="Shape 633">
              <a:extLst>
                <a:ext uri="{FF2B5EF4-FFF2-40B4-BE49-F238E27FC236}">
                  <a16:creationId xmlns:a16="http://schemas.microsoft.com/office/drawing/2014/main" id="{A7E0F7CD-81DA-4CE7-AFE9-AFC01237AB36}"/>
                </a:ext>
              </a:extLst>
            </p:cNvPr>
            <p:cNvSpPr/>
            <p:nvPr/>
          </p:nvSpPr>
          <p:spPr>
            <a:xfrm>
              <a:off x="6009825" y="1727425"/>
              <a:ext cx="279500" cy="279500"/>
            </a:xfrm>
            <a:custGeom>
              <a:avLst/>
              <a:gdLst/>
              <a:ahLst/>
              <a:cxnLst/>
              <a:rect l="0" t="0" r="0" b="0"/>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sp>
          <p:nvSpPr>
            <p:cNvPr id="32" name="Shape 634">
              <a:extLst>
                <a:ext uri="{FF2B5EF4-FFF2-40B4-BE49-F238E27FC236}">
                  <a16:creationId xmlns:a16="http://schemas.microsoft.com/office/drawing/2014/main" id="{8C63DF95-20CA-45C3-B9C8-3978774FAE2C}"/>
                </a:ext>
              </a:extLst>
            </p:cNvPr>
            <p:cNvSpPr/>
            <p:nvPr/>
          </p:nvSpPr>
          <p:spPr>
            <a:xfrm>
              <a:off x="6107250" y="1824850"/>
              <a:ext cx="84650" cy="84650"/>
            </a:xfrm>
            <a:custGeom>
              <a:avLst/>
              <a:gdLst/>
              <a:ahLst/>
              <a:cxnLst/>
              <a:rect l="0" t="0" r="0" b="0"/>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3" name="Shape 635">
              <a:extLst>
                <a:ext uri="{FF2B5EF4-FFF2-40B4-BE49-F238E27FC236}">
                  <a16:creationId xmlns:a16="http://schemas.microsoft.com/office/drawing/2014/main" id="{BC2F4953-4B4C-4B90-BBBA-EE9C42DB550B}"/>
                </a:ext>
              </a:extLst>
            </p:cNvPr>
            <p:cNvSpPr/>
            <p:nvPr/>
          </p:nvSpPr>
          <p:spPr>
            <a:xfrm>
              <a:off x="6058550" y="1776125"/>
              <a:ext cx="182075" cy="182075"/>
            </a:xfrm>
            <a:custGeom>
              <a:avLst/>
              <a:gdLst/>
              <a:ahLst/>
              <a:cxnLst/>
              <a:rect l="0" t="0" r="0" b="0"/>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4" name="Shape 636">
              <a:extLst>
                <a:ext uri="{FF2B5EF4-FFF2-40B4-BE49-F238E27FC236}">
                  <a16:creationId xmlns:a16="http://schemas.microsoft.com/office/drawing/2014/main" id="{B909C533-5819-46B5-9B5D-EE88750598EE}"/>
                </a:ext>
              </a:extLst>
            </p:cNvPr>
            <p:cNvSpPr/>
            <p:nvPr/>
          </p:nvSpPr>
          <p:spPr>
            <a:xfrm>
              <a:off x="5971475" y="2001400"/>
              <a:ext cx="74925" cy="70675"/>
            </a:xfrm>
            <a:custGeom>
              <a:avLst/>
              <a:gdLst/>
              <a:ahLst/>
              <a:cxnLst/>
              <a:rect l="0" t="0" r="0" b="0"/>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5" name="Shape 637">
              <a:extLst>
                <a:ext uri="{FF2B5EF4-FFF2-40B4-BE49-F238E27FC236}">
                  <a16:creationId xmlns:a16="http://schemas.microsoft.com/office/drawing/2014/main" id="{B8E44603-02C8-45C3-AFCF-46EBC9134B2A}"/>
                </a:ext>
              </a:extLst>
            </p:cNvPr>
            <p:cNvSpPr/>
            <p:nvPr/>
          </p:nvSpPr>
          <p:spPr>
            <a:xfrm>
              <a:off x="6253375" y="2001400"/>
              <a:ext cx="74325" cy="70675"/>
            </a:xfrm>
            <a:custGeom>
              <a:avLst/>
              <a:gdLst/>
              <a:ahLst/>
              <a:cxnLst/>
              <a:rect l="0" t="0" r="0" b="0"/>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6" name="Shape 638">
              <a:extLst>
                <a:ext uri="{FF2B5EF4-FFF2-40B4-BE49-F238E27FC236}">
                  <a16:creationId xmlns:a16="http://schemas.microsoft.com/office/drawing/2014/main" id="{F10FA17C-5DE5-44AB-81DB-C83C2A648EC9}"/>
                </a:ext>
              </a:extLst>
            </p:cNvPr>
            <p:cNvSpPr/>
            <p:nvPr/>
          </p:nvSpPr>
          <p:spPr>
            <a:xfrm>
              <a:off x="6137700" y="1623900"/>
              <a:ext cx="250875" cy="255150"/>
            </a:xfrm>
            <a:custGeom>
              <a:avLst/>
              <a:gdLst/>
              <a:ahLst/>
              <a:cxnLst/>
              <a:rect l="0" t="0" r="0" b="0"/>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grpSp>
      <p:sp>
        <p:nvSpPr>
          <p:cNvPr id="27" name="مستطيل مستدير الزوايا 5">
            <a:hlinkClick r:id="rId2" action="ppaction://hlinksldjump"/>
            <a:extLst>
              <a:ext uri="{FF2B5EF4-FFF2-40B4-BE49-F238E27FC236}">
                <a16:creationId xmlns:a16="http://schemas.microsoft.com/office/drawing/2014/main" id="{D466B943-7A06-4ADB-8B37-06D4C56A4898}"/>
              </a:ext>
            </a:extLst>
          </p:cNvPr>
          <p:cNvSpPr/>
          <p:nvPr/>
        </p:nvSpPr>
        <p:spPr>
          <a:xfrm>
            <a:off x="9875904" y="2508990"/>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INITIATION ACTIVITY </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37" name="مستطيل مستدير الزوايا 11">
            <a:hlinkClick r:id="rId3" action="ppaction://hlinksldjump"/>
            <a:extLst>
              <a:ext uri="{FF2B5EF4-FFF2-40B4-BE49-F238E27FC236}">
                <a16:creationId xmlns:a16="http://schemas.microsoft.com/office/drawing/2014/main" id="{23D3EE09-8411-4223-ABFE-66C8968A89D0}"/>
              </a:ext>
            </a:extLst>
          </p:cNvPr>
          <p:cNvSpPr/>
          <p:nvPr/>
        </p:nvSpPr>
        <p:spPr>
          <a:xfrm>
            <a:off x="9896966" y="3429000"/>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1</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38" name="مستطيل مستدير الزوايا 12">
            <a:hlinkClick r:id="rId4" action="ppaction://hlinksldjump"/>
            <a:extLst>
              <a:ext uri="{FF2B5EF4-FFF2-40B4-BE49-F238E27FC236}">
                <a16:creationId xmlns:a16="http://schemas.microsoft.com/office/drawing/2014/main" id="{C35558C1-9FDC-49BD-A8F5-9241D1C65BC7}"/>
              </a:ext>
            </a:extLst>
          </p:cNvPr>
          <p:cNvSpPr/>
          <p:nvPr/>
        </p:nvSpPr>
        <p:spPr>
          <a:xfrm>
            <a:off x="9875904" y="4286495"/>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2</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40" name="مستطيل مستدير الزوايا 17">
            <a:hlinkClick r:id="" action="ppaction://noaction"/>
            <a:extLst>
              <a:ext uri="{FF2B5EF4-FFF2-40B4-BE49-F238E27FC236}">
                <a16:creationId xmlns:a16="http://schemas.microsoft.com/office/drawing/2014/main" id="{5073015B-1E83-4FE7-BF02-65CBBB9E092C}"/>
              </a:ext>
            </a:extLst>
          </p:cNvPr>
          <p:cNvSpPr/>
          <p:nvPr/>
        </p:nvSpPr>
        <p:spPr>
          <a:xfrm>
            <a:off x="9838921" y="5171802"/>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FINAL EVALUATION</a:t>
            </a:r>
            <a:endParaRPr lang="ar-BH" sz="1400" dirty="0">
              <a:solidFill>
                <a:srgbClr val="3F5378"/>
              </a:solidFill>
              <a:latin typeface="Arial Black" panose="020B0A04020102020204" pitchFamily="34" charset="0"/>
              <a:cs typeface="PT Bold Heading" panose="02010400000000000000" pitchFamily="2" charset="-78"/>
            </a:endParaRPr>
          </a:p>
        </p:txBody>
      </p:sp>
      <p:grpSp>
        <p:nvGrpSpPr>
          <p:cNvPr id="2" name="Group 1">
            <a:extLst>
              <a:ext uri="{FF2B5EF4-FFF2-40B4-BE49-F238E27FC236}">
                <a16:creationId xmlns:a16="http://schemas.microsoft.com/office/drawing/2014/main" id="{D9389EC1-9A9F-6557-CAE4-6F4BF3654BDA}"/>
              </a:ext>
            </a:extLst>
          </p:cNvPr>
          <p:cNvGrpSpPr/>
          <p:nvPr/>
        </p:nvGrpSpPr>
        <p:grpSpPr>
          <a:xfrm>
            <a:off x="0" y="6502121"/>
            <a:ext cx="12192000" cy="381000"/>
            <a:chOff x="0" y="6502121"/>
            <a:chExt cx="12192000" cy="381000"/>
          </a:xfrm>
        </p:grpSpPr>
        <p:sp>
          <p:nvSpPr>
            <p:cNvPr id="21" name="TextBox 20">
              <a:extLst>
                <a:ext uri="{FF2B5EF4-FFF2-40B4-BE49-F238E27FC236}">
                  <a16:creationId xmlns:a16="http://schemas.microsoft.com/office/drawing/2014/main" id="{B02AF472-30F5-4B87-8E68-52F177A24201}"/>
                </a:ext>
              </a:extLst>
            </p:cNvPr>
            <p:cNvSpPr txBox="1"/>
            <p:nvPr/>
          </p:nvSpPr>
          <p:spPr>
            <a:xfrm>
              <a:off x="716844" y="6505941"/>
              <a:ext cx="7798277" cy="307777"/>
            </a:xfrm>
            <a:prstGeom prst="rect">
              <a:avLst/>
            </a:prstGeom>
            <a:noFill/>
          </p:spPr>
          <p:txBody>
            <a:bodyPr wrap="square" rtlCol="1">
              <a:spAutoFit/>
            </a:bodyPr>
            <a:lstStyle/>
            <a:p>
              <a:r>
                <a:rPr lang="en-US" sz="1400" b="1" dirty="0">
                  <a:solidFill>
                    <a:srgbClr val="002060"/>
                  </a:solidFill>
                  <a:latin typeface="Sakkal Majalla" panose="02000000000000000000" pitchFamily="2" charset="-78"/>
                  <a:cs typeface="Sakkal Majalla" panose="02000000000000000000" pitchFamily="2" charset="-78"/>
                </a:rPr>
                <a:t>FIN 316/806                                                   UNIT 3                                     CAPITAL BUDGET DECISION MODEL</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22" name="Group 21"/>
            <p:cNvGrpSpPr/>
            <p:nvPr/>
          </p:nvGrpSpPr>
          <p:grpSpPr>
            <a:xfrm>
              <a:off x="0" y="6502121"/>
              <a:ext cx="12192000" cy="381000"/>
              <a:chOff x="0" y="6502121"/>
              <a:chExt cx="12192000" cy="381000"/>
            </a:xfrm>
          </p:grpSpPr>
          <p:cxnSp>
            <p:nvCxnSpPr>
              <p:cNvPr id="23" name="Straight Connector 22"/>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4" name="Rectangle 23"/>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4</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sp>
        <p:nvSpPr>
          <p:cNvPr id="8" name="Rectangle 6">
            <a:extLst>
              <a:ext uri="{FF2B5EF4-FFF2-40B4-BE49-F238E27FC236}">
                <a16:creationId xmlns:a16="http://schemas.microsoft.com/office/drawing/2014/main" id="{604B2B2F-9411-AA9E-A604-4EBD15F18989}"/>
              </a:ext>
            </a:extLst>
          </p:cNvPr>
          <p:cNvSpPr/>
          <p:nvPr/>
        </p:nvSpPr>
        <p:spPr>
          <a:xfrm>
            <a:off x="1257150" y="514842"/>
            <a:ext cx="9159547" cy="718466"/>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marR="1079500" lvl="0" algn="l" rtl="0">
              <a:lnSpc>
                <a:spcPct val="200000"/>
              </a:lnSpc>
              <a:spcBef>
                <a:spcPts val="0"/>
              </a:spcBef>
              <a:spcAft>
                <a:spcPts val="0"/>
              </a:spcAft>
              <a:buClr>
                <a:srgbClr val="FFFFFF"/>
              </a:buClr>
              <a:buSzPts val="1100"/>
            </a:pPr>
            <a:r>
              <a:rPr lang="en-US" sz="2400" b="1" dirty="0">
                <a:solidFill>
                  <a:srgbClr val="FFFF00"/>
                </a:solidFill>
                <a:effectLst/>
                <a:uFill>
                  <a:solidFill>
                    <a:srgbClr val="5B9BD5"/>
                  </a:solidFill>
                </a:uFill>
                <a:latin typeface="Times New Roman" panose="02020603050405020304" pitchFamily="18" charset="0"/>
                <a:ea typeface="Calibri" panose="020F0502020204030204" pitchFamily="34" charset="0"/>
                <a:cs typeface="Times New Roman" panose="02020603050405020304" pitchFamily="18" charset="0"/>
              </a:rPr>
              <a:t>The difference between a short-term and long-term decision.</a:t>
            </a:r>
          </a:p>
        </p:txBody>
      </p:sp>
      <p:pic>
        <p:nvPicPr>
          <p:cNvPr id="3" name="Picture 2">
            <a:extLst>
              <a:ext uri="{FF2B5EF4-FFF2-40B4-BE49-F238E27FC236}">
                <a16:creationId xmlns:a16="http://schemas.microsoft.com/office/drawing/2014/main" id="{2F66513A-15B2-DA3C-BAB4-FD8FC8D71F3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21456" y="2153358"/>
            <a:ext cx="2111045" cy="1287263"/>
          </a:xfrm>
          <a:prstGeom prst="rect">
            <a:avLst/>
          </a:prstGeom>
          <a:ln>
            <a:noFill/>
          </a:ln>
          <a:effectLst>
            <a:outerShdw blurRad="292100" dist="139700" dir="2700000" algn="tl" rotWithShape="0">
              <a:srgbClr val="333333">
                <a:alpha val="65000"/>
              </a:srgbClr>
            </a:outerShdw>
          </a:effectLst>
        </p:spPr>
      </p:pic>
      <mc:AlternateContent xmlns:mc="http://schemas.openxmlformats.org/markup-compatibility/2006" xmlns:a14="http://schemas.microsoft.com/office/drawing/2010/main">
        <mc:Choice Requires="a14">
          <p:graphicFrame>
            <p:nvGraphicFramePr>
              <p:cNvPr id="5" name="Table 4">
                <a:extLst>
                  <a:ext uri="{FF2B5EF4-FFF2-40B4-BE49-F238E27FC236}">
                    <a16:creationId xmlns:a16="http://schemas.microsoft.com/office/drawing/2014/main" id="{075AC5EC-30CE-7C71-FD6D-2DFD2AF0CBD7}"/>
                  </a:ext>
                </a:extLst>
              </p:cNvPr>
              <p:cNvGraphicFramePr>
                <a:graphicFrameLocks noGrp="1"/>
              </p:cNvGraphicFramePr>
              <p:nvPr>
                <p:extLst>
                  <p:ext uri="{D42A27DB-BD31-4B8C-83A1-F6EECF244321}">
                    <p14:modId xmlns:p14="http://schemas.microsoft.com/office/powerpoint/2010/main" val="800923167"/>
                  </p:ext>
                </p:extLst>
              </p:nvPr>
            </p:nvGraphicFramePr>
            <p:xfrm>
              <a:off x="420933" y="2508990"/>
              <a:ext cx="6993817" cy="2263806"/>
            </p:xfrm>
            <a:graphic>
              <a:graphicData uri="http://schemas.openxmlformats.org/drawingml/2006/table">
                <a:tbl>
                  <a:tblPr firstRow="1" firstCol="1" bandRow="1">
                    <a:tableStyleId>{5DA37D80-6434-44D0-A028-1B22A696006F}</a:tableStyleId>
                  </a:tblPr>
                  <a:tblGrid>
                    <a:gridCol w="1218377">
                      <a:extLst>
                        <a:ext uri="{9D8B030D-6E8A-4147-A177-3AD203B41FA5}">
                          <a16:colId xmlns:a16="http://schemas.microsoft.com/office/drawing/2014/main" val="764093574"/>
                        </a:ext>
                      </a:extLst>
                    </a:gridCol>
                    <a:gridCol w="1498692">
                      <a:extLst>
                        <a:ext uri="{9D8B030D-6E8A-4147-A177-3AD203B41FA5}">
                          <a16:colId xmlns:a16="http://schemas.microsoft.com/office/drawing/2014/main" val="1043235855"/>
                        </a:ext>
                      </a:extLst>
                    </a:gridCol>
                    <a:gridCol w="2328740">
                      <a:extLst>
                        <a:ext uri="{9D8B030D-6E8A-4147-A177-3AD203B41FA5}">
                          <a16:colId xmlns:a16="http://schemas.microsoft.com/office/drawing/2014/main" val="1545255543"/>
                        </a:ext>
                      </a:extLst>
                    </a:gridCol>
                    <a:gridCol w="1948008">
                      <a:extLst>
                        <a:ext uri="{9D8B030D-6E8A-4147-A177-3AD203B41FA5}">
                          <a16:colId xmlns:a16="http://schemas.microsoft.com/office/drawing/2014/main" val="465520866"/>
                        </a:ext>
                      </a:extLst>
                    </a:gridCol>
                  </a:tblGrid>
                  <a:tr h="661711">
                    <a:tc>
                      <a:txBody>
                        <a:bodyPr/>
                        <a:lstStyle/>
                        <a:p>
                          <a:pPr marL="0" marR="0" algn="ctr" rtl="1">
                            <a:lnSpc>
                              <a:spcPct val="130000"/>
                            </a:lnSpc>
                            <a:spcBef>
                              <a:spcPts val="0"/>
                            </a:spcBef>
                            <a:spcAft>
                              <a:spcPts val="0"/>
                            </a:spcAft>
                          </a:pPr>
                          <a:r>
                            <a:rPr lang="en-US" sz="1600" dirty="0">
                              <a:effectLst/>
                            </a:rPr>
                            <a:t>Year</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dirty="0">
                              <a:effectLst/>
                            </a:rPr>
                            <a:t>Cash Flow</a:t>
                          </a:r>
                        </a:p>
                        <a:p>
                          <a:pPr marL="0" marR="0" algn="ctr" rtl="1">
                            <a:lnSpc>
                              <a:spcPct val="107000"/>
                            </a:lnSpc>
                            <a:spcBef>
                              <a:spcPts val="0"/>
                            </a:spcBef>
                            <a:spcAft>
                              <a:spcPts val="0"/>
                            </a:spcAft>
                            <a:tabLst>
                              <a:tab pos="1571625" algn="l"/>
                            </a:tabLst>
                          </a:pPr>
                          <a:r>
                            <a:rPr lang="en-US" sz="1600" dirty="0">
                              <a:effectLst/>
                            </a:rPr>
                            <a:t>BD</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dirty="0">
                              <a:effectLst/>
                            </a:rPr>
                            <a:t>Yet to be recovered</a:t>
                          </a:r>
                        </a:p>
                        <a:p>
                          <a:pPr marL="0" marR="0" algn="ctr" rtl="1">
                            <a:lnSpc>
                              <a:spcPct val="107000"/>
                            </a:lnSpc>
                            <a:spcBef>
                              <a:spcPts val="0"/>
                            </a:spcBef>
                            <a:spcAft>
                              <a:spcPts val="0"/>
                            </a:spcAft>
                            <a:tabLst>
                              <a:tab pos="1571625" algn="l"/>
                            </a:tabLst>
                          </a:pPr>
                          <a:r>
                            <a:rPr lang="en-US" sz="1600" dirty="0">
                              <a:effectLst/>
                            </a:rPr>
                            <a:t>BD</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dirty="0">
                              <a:effectLst/>
                            </a:rPr>
                            <a:t>Payback Period</a:t>
                          </a:r>
                        </a:p>
                        <a:p>
                          <a:pPr marL="0" marR="0" algn="ctr" rtl="1">
                            <a:lnSpc>
                              <a:spcPct val="107000"/>
                            </a:lnSpc>
                            <a:spcBef>
                              <a:spcPts val="0"/>
                            </a:spcBef>
                            <a:spcAft>
                              <a:spcPts val="0"/>
                            </a:spcAft>
                            <a:tabLst>
                              <a:tab pos="1571625" algn="l"/>
                            </a:tabLst>
                          </a:pPr>
                          <a:r>
                            <a:rPr lang="en-US" sz="1600" dirty="0">
                              <a:effectLst/>
                            </a:rPr>
                            <a:t>Year</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234454013"/>
                      </a:ext>
                    </a:extLst>
                  </a:tr>
                  <a:tr h="333804">
                    <a:tc>
                      <a:txBody>
                        <a:bodyPr/>
                        <a:lstStyle/>
                        <a:p>
                          <a:pPr marL="0" marR="0" algn="ctr" rtl="1">
                            <a:lnSpc>
                              <a:spcPct val="130000"/>
                            </a:lnSpc>
                            <a:spcBef>
                              <a:spcPts val="0"/>
                            </a:spcBef>
                            <a:spcAft>
                              <a:spcPts val="0"/>
                            </a:spcAft>
                          </a:pPr>
                          <a:r>
                            <a:rPr lang="en-US" sz="1600" dirty="0">
                              <a:effectLst/>
                            </a:rPr>
                            <a:t>0</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800" dirty="0">
                              <a:effectLst/>
                            </a:rPr>
                            <a:t>10,000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dirty="0">
                              <a:effectLst/>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rowSpan="4">
                      <a:txBody>
                        <a:bodyPr/>
                        <a:lstStyle/>
                        <a:p>
                          <a:pPr marL="0" marR="0" lvl="0" indent="0" algn="ctr" defTabSz="914400" rtl="1" eaLnBrk="1" fontAlgn="auto" latinLnBrk="0" hangingPunct="1">
                            <a:lnSpc>
                              <a:spcPct val="130000"/>
                            </a:lnSpc>
                            <a:spcBef>
                              <a:spcPts val="0"/>
                            </a:spcBef>
                            <a:spcAft>
                              <a:spcPts val="0"/>
                            </a:spcAft>
                            <a:buClrTx/>
                            <a:buSzTx/>
                            <a:buFontTx/>
                            <a:buNone/>
                            <a:tabLst/>
                            <a:defRPr/>
                          </a:pPr>
                          <a:r>
                            <a:rPr lang="en-US" sz="1600" dirty="0">
                              <a:effectLst/>
                            </a:rPr>
                            <a:t>= 1+ </a:t>
                          </a:r>
                          <a14:m>
                            <m:oMath xmlns:m="http://schemas.openxmlformats.org/officeDocument/2006/math">
                              <m:f>
                                <m:fPr>
                                  <m:ctrlPr>
                                    <a:rPr lang="en-US" sz="1600" i="1">
                                      <a:effectLst/>
                                      <a:latin typeface="Cambria Math" panose="02040503050406030204" pitchFamily="18" charset="0"/>
                                    </a:rPr>
                                  </m:ctrlPr>
                                </m:fPr>
                                <m:num>
                                  <m:r>
                                    <a:rPr lang="en-US" sz="1600" b="0" i="0" smtClean="0">
                                      <a:effectLst/>
                                      <a:latin typeface="Cambria Math" panose="02040503050406030204" pitchFamily="18" charset="0"/>
                                    </a:rPr>
                                    <m:t>3000</m:t>
                                  </m:r>
                                </m:num>
                                <m:den>
                                  <m:r>
                                    <a:rPr lang="en-US" sz="1600" b="0" i="0" smtClean="0">
                                      <a:effectLst/>
                                      <a:latin typeface="Cambria Math" panose="02040503050406030204" pitchFamily="18" charset="0"/>
                                    </a:rPr>
                                    <m:t>3500</m:t>
                                  </m:r>
                                </m:den>
                              </m:f>
                            </m:oMath>
                          </a14:m>
                          <a:r>
                            <a:rPr lang="en-US" sz="1600" dirty="0">
                              <a:effectLst/>
                            </a:rPr>
                            <a:t> = 1.86 years</a:t>
                          </a:r>
                        </a:p>
                        <a:p>
                          <a:pPr marL="0" marR="0" algn="ctr" rtl="1">
                            <a:lnSpc>
                              <a:spcPct val="130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84021932"/>
                      </a:ext>
                    </a:extLst>
                  </a:tr>
                  <a:tr h="349892">
                    <a:tc>
                      <a:txBody>
                        <a:bodyPr/>
                        <a:lstStyle/>
                        <a:p>
                          <a:pPr marL="0" marR="0" algn="ctr" rtl="1">
                            <a:lnSpc>
                              <a:spcPct val="130000"/>
                            </a:lnSpc>
                            <a:spcBef>
                              <a:spcPts val="0"/>
                            </a:spcBef>
                            <a:spcAft>
                              <a:spcPts val="0"/>
                            </a:spcAft>
                          </a:pPr>
                          <a:r>
                            <a:rPr lang="en-US" sz="1600" dirty="0">
                              <a:effectLst/>
                              <a:highlight>
                                <a:srgbClr val="FFFF00"/>
                              </a:highlight>
                            </a:rPr>
                            <a:t>1</a:t>
                          </a:r>
                          <a:endParaRPr lang="en-US" sz="1600" dirty="0">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800" dirty="0">
                              <a:effectLst/>
                            </a:rPr>
                            <a:t>7,000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dirty="0">
                              <a:effectLst/>
                            </a:rPr>
                            <a:t>-10,000+7,000 = -3,000</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pPr marL="0" marR="0" algn="ctr" rtl="1">
                            <a:lnSpc>
                              <a:spcPct val="130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57039589"/>
                      </a:ext>
                    </a:extLst>
                  </a:tr>
                  <a:tr h="584595">
                    <a:tc>
                      <a:txBody>
                        <a:bodyPr/>
                        <a:lstStyle/>
                        <a:p>
                          <a:pPr marL="0" marR="0" algn="ctr" rtl="1">
                            <a:lnSpc>
                              <a:spcPct val="130000"/>
                            </a:lnSpc>
                            <a:spcBef>
                              <a:spcPts val="0"/>
                            </a:spcBef>
                            <a:spcAft>
                              <a:spcPts val="0"/>
                            </a:spcAft>
                          </a:pPr>
                          <a:r>
                            <a:rPr lang="en-US" sz="1600" dirty="0">
                              <a:effectLst/>
                              <a:highlight>
                                <a:srgbClr val="FFFF00"/>
                              </a:highlight>
                            </a:rPr>
                            <a:t>2</a:t>
                          </a:r>
                          <a:endParaRPr lang="en-US" sz="1600" dirty="0">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800" dirty="0">
                              <a:effectLst/>
                            </a:rPr>
                            <a:t>3,500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dirty="0">
                              <a:effectLst/>
                            </a:rPr>
                            <a:t>- </a:t>
                          </a:r>
                          <a:r>
                            <a:rPr lang="en-US" sz="1600" dirty="0">
                              <a:effectLst/>
                              <a:highlight>
                                <a:srgbClr val="FFFF00"/>
                              </a:highlight>
                            </a:rPr>
                            <a:t>3,000+3,500 = 500</a:t>
                          </a:r>
                        </a:p>
                        <a:p>
                          <a:pPr marL="0" marR="0" lvl="0" indent="0" algn="ctr" defTabSz="914400" rtl="1" eaLnBrk="1" fontAlgn="auto" latinLnBrk="0" hangingPunct="1">
                            <a:lnSpc>
                              <a:spcPct val="107000"/>
                            </a:lnSpc>
                            <a:spcBef>
                              <a:spcPts val="0"/>
                            </a:spcBef>
                            <a:spcAft>
                              <a:spcPts val="0"/>
                            </a:spcAft>
                            <a:buClrTx/>
                            <a:buSzTx/>
                            <a:buFontTx/>
                            <a:buNone/>
                            <a:tabLst>
                              <a:tab pos="1571625" algn="l"/>
                            </a:tabLst>
                            <a:defRPr/>
                          </a:pPr>
                          <a:r>
                            <a:rPr lang="en-US" sz="1600" dirty="0">
                              <a:effectLst/>
                              <a:highlight>
                                <a:srgbClr val="FFFF00"/>
                              </a:highlight>
                            </a:rPr>
                            <a:t>(recovered)</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pPr marL="0" marR="0" algn="ctr" rtl="1">
                            <a:lnSpc>
                              <a:spcPct val="130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226316454"/>
                      </a:ext>
                    </a:extLst>
                  </a:tr>
                  <a:tr h="333804">
                    <a:tc>
                      <a:txBody>
                        <a:bodyPr/>
                        <a:lstStyle/>
                        <a:p>
                          <a:pPr marL="0" marR="0" algn="ctr" rtl="1">
                            <a:lnSpc>
                              <a:spcPct val="130000"/>
                            </a:lnSpc>
                            <a:spcBef>
                              <a:spcPts val="0"/>
                            </a:spcBef>
                            <a:spcAft>
                              <a:spcPts val="0"/>
                            </a:spcAft>
                          </a:pPr>
                          <a:r>
                            <a:rPr lang="en-US" sz="1600" dirty="0">
                              <a:effectLst/>
                            </a:rPr>
                            <a:t>3</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800" dirty="0">
                              <a:effectLst/>
                            </a:rPr>
                            <a:t>3,000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dirty="0">
                              <a:effectLst/>
                              <a:highlight>
                                <a:srgbClr val="FFFF00"/>
                              </a:highlight>
                            </a:rPr>
                            <a:t>Not used in decision</a:t>
                          </a:r>
                          <a:endParaRPr lang="en-US" sz="1600" dirty="0">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pPr marL="0" marR="0" algn="ctr" rtl="1">
                            <a:lnSpc>
                              <a:spcPct val="130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267614658"/>
                      </a:ext>
                    </a:extLst>
                  </a:tr>
                </a:tbl>
              </a:graphicData>
            </a:graphic>
          </p:graphicFrame>
        </mc:Choice>
        <mc:Fallback xmlns="">
          <p:graphicFrame>
            <p:nvGraphicFramePr>
              <p:cNvPr id="5" name="Table 4">
                <a:extLst>
                  <a:ext uri="{FF2B5EF4-FFF2-40B4-BE49-F238E27FC236}">
                    <a16:creationId xmlns:a16="http://schemas.microsoft.com/office/drawing/2014/main" id="{075AC5EC-30CE-7C71-FD6D-2DFD2AF0CBD7}"/>
                  </a:ext>
                </a:extLst>
              </p:cNvPr>
              <p:cNvGraphicFramePr>
                <a:graphicFrameLocks noGrp="1"/>
              </p:cNvGraphicFramePr>
              <p:nvPr>
                <p:extLst>
                  <p:ext uri="{D42A27DB-BD31-4B8C-83A1-F6EECF244321}">
                    <p14:modId xmlns:p14="http://schemas.microsoft.com/office/powerpoint/2010/main" val="800923167"/>
                  </p:ext>
                </p:extLst>
              </p:nvPr>
            </p:nvGraphicFramePr>
            <p:xfrm>
              <a:off x="420933" y="2508990"/>
              <a:ext cx="6993817" cy="2263806"/>
            </p:xfrm>
            <a:graphic>
              <a:graphicData uri="http://schemas.openxmlformats.org/drawingml/2006/table">
                <a:tbl>
                  <a:tblPr firstRow="1" firstCol="1" bandRow="1">
                    <a:tableStyleId>{5DA37D80-6434-44D0-A028-1B22A696006F}</a:tableStyleId>
                  </a:tblPr>
                  <a:tblGrid>
                    <a:gridCol w="1218377">
                      <a:extLst>
                        <a:ext uri="{9D8B030D-6E8A-4147-A177-3AD203B41FA5}">
                          <a16:colId xmlns:a16="http://schemas.microsoft.com/office/drawing/2014/main" val="764093574"/>
                        </a:ext>
                      </a:extLst>
                    </a:gridCol>
                    <a:gridCol w="1498692">
                      <a:extLst>
                        <a:ext uri="{9D8B030D-6E8A-4147-A177-3AD203B41FA5}">
                          <a16:colId xmlns:a16="http://schemas.microsoft.com/office/drawing/2014/main" val="1043235855"/>
                        </a:ext>
                      </a:extLst>
                    </a:gridCol>
                    <a:gridCol w="2328740">
                      <a:extLst>
                        <a:ext uri="{9D8B030D-6E8A-4147-A177-3AD203B41FA5}">
                          <a16:colId xmlns:a16="http://schemas.microsoft.com/office/drawing/2014/main" val="1545255543"/>
                        </a:ext>
                      </a:extLst>
                    </a:gridCol>
                    <a:gridCol w="1948008">
                      <a:extLst>
                        <a:ext uri="{9D8B030D-6E8A-4147-A177-3AD203B41FA5}">
                          <a16:colId xmlns:a16="http://schemas.microsoft.com/office/drawing/2014/main" val="465520866"/>
                        </a:ext>
                      </a:extLst>
                    </a:gridCol>
                  </a:tblGrid>
                  <a:tr h="661711">
                    <a:tc>
                      <a:txBody>
                        <a:bodyPr/>
                        <a:lstStyle/>
                        <a:p>
                          <a:pPr marL="0" marR="0" algn="ctr" rtl="1">
                            <a:lnSpc>
                              <a:spcPct val="130000"/>
                            </a:lnSpc>
                            <a:spcBef>
                              <a:spcPts val="0"/>
                            </a:spcBef>
                            <a:spcAft>
                              <a:spcPts val="0"/>
                            </a:spcAft>
                          </a:pPr>
                          <a:r>
                            <a:rPr lang="en-US" sz="1600" dirty="0">
                              <a:effectLst/>
                            </a:rPr>
                            <a:t>Year</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dirty="0">
                              <a:effectLst/>
                            </a:rPr>
                            <a:t>Cash Flow</a:t>
                          </a:r>
                        </a:p>
                        <a:p>
                          <a:pPr marL="0" marR="0" algn="ctr" rtl="1">
                            <a:lnSpc>
                              <a:spcPct val="107000"/>
                            </a:lnSpc>
                            <a:spcBef>
                              <a:spcPts val="0"/>
                            </a:spcBef>
                            <a:spcAft>
                              <a:spcPts val="0"/>
                            </a:spcAft>
                            <a:tabLst>
                              <a:tab pos="1571625" algn="l"/>
                            </a:tabLst>
                          </a:pPr>
                          <a:r>
                            <a:rPr lang="en-US" sz="1600" dirty="0">
                              <a:effectLst/>
                            </a:rPr>
                            <a:t>BD</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dirty="0">
                              <a:effectLst/>
                            </a:rPr>
                            <a:t>Yet to be recovered</a:t>
                          </a:r>
                        </a:p>
                        <a:p>
                          <a:pPr marL="0" marR="0" algn="ctr" rtl="1">
                            <a:lnSpc>
                              <a:spcPct val="107000"/>
                            </a:lnSpc>
                            <a:spcBef>
                              <a:spcPts val="0"/>
                            </a:spcBef>
                            <a:spcAft>
                              <a:spcPts val="0"/>
                            </a:spcAft>
                            <a:tabLst>
                              <a:tab pos="1571625" algn="l"/>
                            </a:tabLst>
                          </a:pPr>
                          <a:r>
                            <a:rPr lang="en-US" sz="1600" dirty="0">
                              <a:effectLst/>
                            </a:rPr>
                            <a:t>BD</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dirty="0">
                              <a:effectLst/>
                            </a:rPr>
                            <a:t>Payback Period</a:t>
                          </a:r>
                        </a:p>
                        <a:p>
                          <a:pPr marL="0" marR="0" algn="ctr" rtl="1">
                            <a:lnSpc>
                              <a:spcPct val="107000"/>
                            </a:lnSpc>
                            <a:spcBef>
                              <a:spcPts val="0"/>
                            </a:spcBef>
                            <a:spcAft>
                              <a:spcPts val="0"/>
                            </a:spcAft>
                            <a:tabLst>
                              <a:tab pos="1571625" algn="l"/>
                            </a:tabLst>
                          </a:pPr>
                          <a:r>
                            <a:rPr lang="en-US" sz="1600" dirty="0">
                              <a:effectLst/>
                            </a:rPr>
                            <a:t>Year</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234454013"/>
                      </a:ext>
                    </a:extLst>
                  </a:tr>
                  <a:tr h="333804">
                    <a:tc>
                      <a:txBody>
                        <a:bodyPr/>
                        <a:lstStyle/>
                        <a:p>
                          <a:pPr marL="0" marR="0" algn="ctr" rtl="1">
                            <a:lnSpc>
                              <a:spcPct val="130000"/>
                            </a:lnSpc>
                            <a:spcBef>
                              <a:spcPts val="0"/>
                            </a:spcBef>
                            <a:spcAft>
                              <a:spcPts val="0"/>
                            </a:spcAft>
                          </a:pPr>
                          <a:r>
                            <a:rPr lang="en-US" sz="1600" dirty="0">
                              <a:effectLst/>
                            </a:rPr>
                            <a:t>0</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800" dirty="0">
                              <a:effectLst/>
                            </a:rPr>
                            <a:t>10,000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dirty="0">
                              <a:effectLst/>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rowSpan="4">
                      <a:txBody>
                        <a:bodyPr/>
                        <a:lstStyle/>
                        <a:p>
                          <a:endParaRPr lang="en-US"/>
                        </a:p>
                      </a:txBody>
                      <a:tcPr marL="68580" marR="68580" marT="0" marB="0" anchor="ctr">
                        <a:blipFill>
                          <a:blip r:embed="rId6"/>
                          <a:stretch>
                            <a:fillRect l="-259063" t="-41825" r="-937" b="-8745"/>
                          </a:stretch>
                        </a:blipFill>
                      </a:tcPr>
                    </a:tc>
                    <a:extLst>
                      <a:ext uri="{0D108BD9-81ED-4DB2-BD59-A6C34878D82A}">
                        <a16:rowId xmlns:a16="http://schemas.microsoft.com/office/drawing/2014/main" val="384021932"/>
                      </a:ext>
                    </a:extLst>
                  </a:tr>
                  <a:tr h="349892">
                    <a:tc>
                      <a:txBody>
                        <a:bodyPr/>
                        <a:lstStyle/>
                        <a:p>
                          <a:pPr marL="0" marR="0" algn="ctr" rtl="1">
                            <a:lnSpc>
                              <a:spcPct val="130000"/>
                            </a:lnSpc>
                            <a:spcBef>
                              <a:spcPts val="0"/>
                            </a:spcBef>
                            <a:spcAft>
                              <a:spcPts val="0"/>
                            </a:spcAft>
                          </a:pPr>
                          <a:r>
                            <a:rPr lang="en-US" sz="1600" dirty="0">
                              <a:effectLst/>
                              <a:highlight>
                                <a:srgbClr val="FFFF00"/>
                              </a:highlight>
                            </a:rPr>
                            <a:t>1</a:t>
                          </a:r>
                          <a:endParaRPr lang="en-US" sz="1600" dirty="0">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800" dirty="0">
                              <a:effectLst/>
                            </a:rPr>
                            <a:t>7,000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dirty="0">
                              <a:effectLst/>
                            </a:rPr>
                            <a:t>-10,000+7,000 = -3,000</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pPr marL="0" marR="0" algn="ctr" rtl="1">
                            <a:lnSpc>
                              <a:spcPct val="130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57039589"/>
                      </a:ext>
                    </a:extLst>
                  </a:tr>
                  <a:tr h="584595">
                    <a:tc>
                      <a:txBody>
                        <a:bodyPr/>
                        <a:lstStyle/>
                        <a:p>
                          <a:pPr marL="0" marR="0" algn="ctr" rtl="1">
                            <a:lnSpc>
                              <a:spcPct val="130000"/>
                            </a:lnSpc>
                            <a:spcBef>
                              <a:spcPts val="0"/>
                            </a:spcBef>
                            <a:spcAft>
                              <a:spcPts val="0"/>
                            </a:spcAft>
                          </a:pPr>
                          <a:r>
                            <a:rPr lang="en-US" sz="1600" dirty="0">
                              <a:effectLst/>
                              <a:highlight>
                                <a:srgbClr val="FFFF00"/>
                              </a:highlight>
                            </a:rPr>
                            <a:t>2</a:t>
                          </a:r>
                          <a:endParaRPr lang="en-US" sz="1600" dirty="0">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800" dirty="0">
                              <a:effectLst/>
                            </a:rPr>
                            <a:t>3,500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dirty="0">
                              <a:effectLst/>
                            </a:rPr>
                            <a:t>- </a:t>
                          </a:r>
                          <a:r>
                            <a:rPr lang="en-US" sz="1600" dirty="0">
                              <a:effectLst/>
                              <a:highlight>
                                <a:srgbClr val="FFFF00"/>
                              </a:highlight>
                            </a:rPr>
                            <a:t>3,000+3,500 = 500</a:t>
                          </a:r>
                        </a:p>
                        <a:p>
                          <a:pPr marL="0" marR="0" lvl="0" indent="0" algn="ctr" defTabSz="914400" rtl="1" eaLnBrk="1" fontAlgn="auto" latinLnBrk="0" hangingPunct="1">
                            <a:lnSpc>
                              <a:spcPct val="107000"/>
                            </a:lnSpc>
                            <a:spcBef>
                              <a:spcPts val="0"/>
                            </a:spcBef>
                            <a:spcAft>
                              <a:spcPts val="0"/>
                            </a:spcAft>
                            <a:buClrTx/>
                            <a:buSzTx/>
                            <a:buFontTx/>
                            <a:buNone/>
                            <a:tabLst>
                              <a:tab pos="1571625" algn="l"/>
                            </a:tabLst>
                            <a:defRPr/>
                          </a:pPr>
                          <a:r>
                            <a:rPr lang="en-US" sz="1600" dirty="0">
                              <a:effectLst/>
                              <a:highlight>
                                <a:srgbClr val="FFFF00"/>
                              </a:highlight>
                            </a:rPr>
                            <a:t>(recovered)</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pPr marL="0" marR="0" algn="ctr" rtl="1">
                            <a:lnSpc>
                              <a:spcPct val="130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226316454"/>
                      </a:ext>
                    </a:extLst>
                  </a:tr>
                  <a:tr h="333804">
                    <a:tc>
                      <a:txBody>
                        <a:bodyPr/>
                        <a:lstStyle/>
                        <a:p>
                          <a:pPr marL="0" marR="0" algn="ctr" rtl="1">
                            <a:lnSpc>
                              <a:spcPct val="130000"/>
                            </a:lnSpc>
                            <a:spcBef>
                              <a:spcPts val="0"/>
                            </a:spcBef>
                            <a:spcAft>
                              <a:spcPts val="0"/>
                            </a:spcAft>
                          </a:pPr>
                          <a:r>
                            <a:rPr lang="en-US" sz="1600" dirty="0">
                              <a:effectLst/>
                            </a:rPr>
                            <a:t>3</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30000"/>
                            </a:lnSpc>
                            <a:spcBef>
                              <a:spcPts val="0"/>
                            </a:spcBef>
                            <a:spcAft>
                              <a:spcPts val="0"/>
                            </a:spcAft>
                          </a:pPr>
                          <a:r>
                            <a:rPr lang="en-US" sz="1800" dirty="0">
                              <a:effectLst/>
                            </a:rPr>
                            <a:t>3,000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dirty="0">
                              <a:effectLst/>
                              <a:highlight>
                                <a:srgbClr val="FFFF00"/>
                              </a:highlight>
                            </a:rPr>
                            <a:t>Not used in decision</a:t>
                          </a:r>
                          <a:endParaRPr lang="en-US" sz="1600" dirty="0">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pPr marL="0" marR="0" algn="ctr" rtl="1">
                            <a:lnSpc>
                              <a:spcPct val="130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267614658"/>
                      </a:ext>
                    </a:extLst>
                  </a:tr>
                </a:tbl>
              </a:graphicData>
            </a:graphic>
          </p:graphicFrame>
        </mc:Fallback>
      </mc:AlternateContent>
    </p:spTree>
    <p:extLst>
      <p:ext uri="{BB962C8B-B14F-4D97-AF65-F5344CB8AC3E}">
        <p14:creationId xmlns:p14="http://schemas.microsoft.com/office/powerpoint/2010/main" val="4154721409"/>
      </p:ext>
    </p:extLst>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spd="slow" advClick="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fade">
                                      <p:cBhvr>
                                        <p:cTn id="7" dur="1000"/>
                                        <p:tgtEl>
                                          <p:spTgt spid="20">
                                            <p:txEl>
                                              <p:pRg st="0" end="0"/>
                                            </p:txEl>
                                          </p:spTgt>
                                        </p:tgtEl>
                                      </p:cBhvr>
                                    </p:animEffect>
                                    <p:anim calcmode="lin" valueType="num">
                                      <p:cBhvr>
                                        <p:cTn id="8" dur="10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0">
                                            <p:txEl>
                                              <p:pRg st="1" end="1"/>
                                            </p:txEl>
                                          </p:spTgt>
                                        </p:tgtEl>
                                        <p:attrNameLst>
                                          <p:attrName>style.visibility</p:attrName>
                                        </p:attrNameLst>
                                      </p:cBhvr>
                                      <p:to>
                                        <p:strVal val="visible"/>
                                      </p:to>
                                    </p:set>
                                    <p:animEffect transition="in" filter="fade">
                                      <p:cBhvr>
                                        <p:cTn id="12" dur="1000"/>
                                        <p:tgtEl>
                                          <p:spTgt spid="20">
                                            <p:txEl>
                                              <p:pRg st="1" end="1"/>
                                            </p:txEl>
                                          </p:spTgt>
                                        </p:tgtEl>
                                      </p:cBhvr>
                                    </p:animEffect>
                                    <p:anim calcmode="lin" valueType="num">
                                      <p:cBhvr>
                                        <p:cTn id="13" dur="1000" fill="hold"/>
                                        <p:tgtEl>
                                          <p:spTgt spid="20">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0">
                                            <p:txEl>
                                              <p:pRg st="9" end="9"/>
                                            </p:txEl>
                                          </p:spTgt>
                                        </p:tgtEl>
                                        <p:attrNameLst>
                                          <p:attrName>style.visibility</p:attrName>
                                        </p:attrNameLst>
                                      </p:cBhvr>
                                      <p:to>
                                        <p:strVal val="visible"/>
                                      </p:to>
                                    </p:set>
                                    <p:animEffect transition="in" filter="fade">
                                      <p:cBhvr>
                                        <p:cTn id="26" dur="1000"/>
                                        <p:tgtEl>
                                          <p:spTgt spid="20">
                                            <p:txEl>
                                              <p:pRg st="9" end="9"/>
                                            </p:txEl>
                                          </p:spTgt>
                                        </p:tgtEl>
                                      </p:cBhvr>
                                    </p:animEffect>
                                    <p:anim calcmode="lin" valueType="num">
                                      <p:cBhvr>
                                        <p:cTn id="27" dur="1000" fill="hold"/>
                                        <p:tgtEl>
                                          <p:spTgt spid="20">
                                            <p:txEl>
                                              <p:pRg st="9" end="9"/>
                                            </p:txEl>
                                          </p:spTgt>
                                        </p:tgtEl>
                                        <p:attrNameLst>
                                          <p:attrName>ppt_x</p:attrName>
                                        </p:attrNameLst>
                                      </p:cBhvr>
                                      <p:tavLst>
                                        <p:tav tm="0">
                                          <p:val>
                                            <p:strVal val="#ppt_x"/>
                                          </p:val>
                                        </p:tav>
                                        <p:tav tm="100000">
                                          <p:val>
                                            <p:strVal val="#ppt_x"/>
                                          </p:val>
                                        </p:tav>
                                      </p:tavLst>
                                    </p:anim>
                                    <p:anim calcmode="lin" valueType="num">
                                      <p:cBhvr>
                                        <p:cTn id="28" dur="1000" fill="hold"/>
                                        <p:tgtEl>
                                          <p:spTgt spid="20">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amond 12">
            <a:extLst>
              <a:ext uri="{FF2B5EF4-FFF2-40B4-BE49-F238E27FC236}">
                <a16:creationId xmlns:a16="http://schemas.microsoft.com/office/drawing/2014/main" id="{BDD17388-A0DF-412C-A2B4-570FBBC5ACF4}"/>
              </a:ext>
            </a:extLst>
          </p:cNvPr>
          <p:cNvSpPr/>
          <p:nvPr/>
        </p:nvSpPr>
        <p:spPr>
          <a:xfrm>
            <a:off x="6330171" y="3521887"/>
            <a:ext cx="2547047" cy="2534492"/>
          </a:xfrm>
          <a:prstGeom prst="diamond">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0" name="Diamond 9">
            <a:extLst>
              <a:ext uri="{FF2B5EF4-FFF2-40B4-BE49-F238E27FC236}">
                <a16:creationId xmlns:a16="http://schemas.microsoft.com/office/drawing/2014/main" id="{F4F03380-86CB-4C66-875E-8AA503C599BC}"/>
              </a:ext>
            </a:extLst>
          </p:cNvPr>
          <p:cNvSpPr/>
          <p:nvPr/>
        </p:nvSpPr>
        <p:spPr>
          <a:xfrm>
            <a:off x="5846853" y="1021330"/>
            <a:ext cx="2547047" cy="2534492"/>
          </a:xfrm>
          <a:prstGeom prst="diamond">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9" name="Diamond 8">
            <a:extLst>
              <a:ext uri="{FF2B5EF4-FFF2-40B4-BE49-F238E27FC236}">
                <a16:creationId xmlns:a16="http://schemas.microsoft.com/office/drawing/2014/main" id="{ADDD23E7-9E9B-4511-8EBE-57ACE20E5DDA}"/>
              </a:ext>
            </a:extLst>
          </p:cNvPr>
          <p:cNvSpPr/>
          <p:nvPr/>
        </p:nvSpPr>
        <p:spPr>
          <a:xfrm>
            <a:off x="2816488" y="2060119"/>
            <a:ext cx="2547047" cy="2534492"/>
          </a:xfrm>
          <a:prstGeom prst="diamond">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2" name="Diamond 11">
            <a:extLst>
              <a:ext uri="{FF2B5EF4-FFF2-40B4-BE49-F238E27FC236}">
                <a16:creationId xmlns:a16="http://schemas.microsoft.com/office/drawing/2014/main" id="{87DFBFF2-F813-4502-94B7-DD609DA6F5CE}"/>
              </a:ext>
            </a:extLst>
          </p:cNvPr>
          <p:cNvSpPr/>
          <p:nvPr/>
        </p:nvSpPr>
        <p:spPr>
          <a:xfrm>
            <a:off x="5741231" y="131108"/>
            <a:ext cx="684000" cy="684000"/>
          </a:xfrm>
          <a:prstGeom prst="diamond">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Diamond 4">
            <a:extLst>
              <a:ext uri="{FF2B5EF4-FFF2-40B4-BE49-F238E27FC236}">
                <a16:creationId xmlns:a16="http://schemas.microsoft.com/office/drawing/2014/main" id="{CFA413BD-DC4E-4AB9-971A-4238138F2EBA}"/>
              </a:ext>
            </a:extLst>
          </p:cNvPr>
          <p:cNvSpPr/>
          <p:nvPr/>
        </p:nvSpPr>
        <p:spPr>
          <a:xfrm>
            <a:off x="3136764" y="394895"/>
            <a:ext cx="5893994" cy="5864941"/>
          </a:xfrm>
          <a:prstGeom prst="diamond">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Diamond 7">
            <a:extLst>
              <a:ext uri="{FF2B5EF4-FFF2-40B4-BE49-F238E27FC236}">
                <a16:creationId xmlns:a16="http://schemas.microsoft.com/office/drawing/2014/main" id="{6476A3AB-C9BB-4585-8E4F-1EB85D77CD2A}"/>
              </a:ext>
            </a:extLst>
          </p:cNvPr>
          <p:cNvSpPr/>
          <p:nvPr/>
        </p:nvSpPr>
        <p:spPr>
          <a:xfrm>
            <a:off x="3473034" y="696461"/>
            <a:ext cx="5220395" cy="5194662"/>
          </a:xfrm>
          <a:prstGeom prst="diamond">
            <a:avLst/>
          </a:prstGeom>
          <a:solidFill>
            <a:schemeClr val="bg1"/>
          </a:solidFill>
          <a:ln w="76200">
            <a:noFill/>
          </a:ln>
          <a:effectLst>
            <a:glow rad="228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14" name="Group 13">
            <a:extLst>
              <a:ext uri="{FF2B5EF4-FFF2-40B4-BE49-F238E27FC236}">
                <a16:creationId xmlns:a16="http://schemas.microsoft.com/office/drawing/2014/main" id="{01375641-91DF-4F61-8B2A-234662AF2201}"/>
              </a:ext>
            </a:extLst>
          </p:cNvPr>
          <p:cNvGrpSpPr/>
          <p:nvPr/>
        </p:nvGrpSpPr>
        <p:grpSpPr>
          <a:xfrm>
            <a:off x="5140851" y="995486"/>
            <a:ext cx="1818511" cy="942048"/>
            <a:chOff x="5140851" y="893888"/>
            <a:chExt cx="1818511" cy="942048"/>
          </a:xfrm>
        </p:grpSpPr>
        <p:cxnSp>
          <p:nvCxnSpPr>
            <p:cNvPr id="11" name="Straight Connector 10">
              <a:extLst>
                <a:ext uri="{FF2B5EF4-FFF2-40B4-BE49-F238E27FC236}">
                  <a16:creationId xmlns:a16="http://schemas.microsoft.com/office/drawing/2014/main" id="{83BEFCC4-CA99-4B3D-AAA0-0F0D9FFD6122}"/>
                </a:ext>
              </a:extLst>
            </p:cNvPr>
            <p:cNvCxnSpPr/>
            <p:nvPr/>
          </p:nvCxnSpPr>
          <p:spPr>
            <a:xfrm flipH="1">
              <a:off x="5140851" y="945807"/>
              <a:ext cx="890129" cy="890129"/>
            </a:xfrm>
            <a:prstGeom prst="line">
              <a:avLst/>
            </a:prstGeom>
            <a:ln w="38100">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BAE017C-45AC-4E5A-A909-D1A9D66A6A81}"/>
                </a:ext>
              </a:extLst>
            </p:cNvPr>
            <p:cNvCxnSpPr>
              <a:cxnSpLocks/>
            </p:cNvCxnSpPr>
            <p:nvPr/>
          </p:nvCxnSpPr>
          <p:spPr>
            <a:xfrm flipH="1" flipV="1">
              <a:off x="6069233" y="893888"/>
              <a:ext cx="890129" cy="890129"/>
            </a:xfrm>
            <a:prstGeom prst="line">
              <a:avLst/>
            </a:prstGeom>
            <a:ln w="38100">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grpSp>
      <p:grpSp>
        <p:nvGrpSpPr>
          <p:cNvPr id="18" name="Group 17">
            <a:extLst>
              <a:ext uri="{FF2B5EF4-FFF2-40B4-BE49-F238E27FC236}">
                <a16:creationId xmlns:a16="http://schemas.microsoft.com/office/drawing/2014/main" id="{A12DF14E-CC8E-4D1D-9C1F-D1ADFFB24A83}"/>
              </a:ext>
            </a:extLst>
          </p:cNvPr>
          <p:cNvGrpSpPr/>
          <p:nvPr/>
        </p:nvGrpSpPr>
        <p:grpSpPr>
          <a:xfrm flipV="1">
            <a:off x="5140851" y="4691354"/>
            <a:ext cx="1818511" cy="942048"/>
            <a:chOff x="5140851" y="893888"/>
            <a:chExt cx="1818511" cy="942048"/>
          </a:xfrm>
        </p:grpSpPr>
        <p:cxnSp>
          <p:nvCxnSpPr>
            <p:cNvPr id="19" name="Straight Connector 18">
              <a:extLst>
                <a:ext uri="{FF2B5EF4-FFF2-40B4-BE49-F238E27FC236}">
                  <a16:creationId xmlns:a16="http://schemas.microsoft.com/office/drawing/2014/main" id="{B0371ED2-1A6F-4B25-877C-C7F7F0AFEE7D}"/>
                </a:ext>
              </a:extLst>
            </p:cNvPr>
            <p:cNvCxnSpPr/>
            <p:nvPr/>
          </p:nvCxnSpPr>
          <p:spPr>
            <a:xfrm flipH="1">
              <a:off x="5140851" y="945807"/>
              <a:ext cx="890129" cy="890129"/>
            </a:xfrm>
            <a:prstGeom prst="line">
              <a:avLst/>
            </a:prstGeom>
            <a:ln w="38100">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DC0024C-2434-4AC8-9949-00B701AED96F}"/>
                </a:ext>
              </a:extLst>
            </p:cNvPr>
            <p:cNvCxnSpPr>
              <a:cxnSpLocks/>
            </p:cNvCxnSpPr>
            <p:nvPr/>
          </p:nvCxnSpPr>
          <p:spPr>
            <a:xfrm flipH="1" flipV="1">
              <a:off x="6069233" y="893888"/>
              <a:ext cx="890129" cy="890129"/>
            </a:xfrm>
            <a:prstGeom prst="line">
              <a:avLst/>
            </a:prstGeom>
            <a:ln w="38100">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grpSp>
      <p:sp>
        <p:nvSpPr>
          <p:cNvPr id="21" name="Google Shape;503;p34"/>
          <p:cNvSpPr txBox="1">
            <a:spLocks/>
          </p:cNvSpPr>
          <p:nvPr/>
        </p:nvSpPr>
        <p:spPr>
          <a:xfrm>
            <a:off x="2688047" y="2600635"/>
            <a:ext cx="6762371" cy="1722005"/>
          </a:xfrm>
          <a:prstGeom prst="rect">
            <a:avLst/>
          </a:prstGeom>
        </p:spPr>
        <p:txBody>
          <a:bodyPr spcFirstLastPara="1" vert="horz" wrap="square" lIns="91425" tIns="91425" rIns="91425" bIns="91425"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lnSpc>
                <a:spcPct val="150000"/>
              </a:lnSpc>
              <a:defRPr/>
            </a:pPr>
            <a:r>
              <a:rPr lang="en-US" sz="4000" dirty="0">
                <a:solidFill>
                  <a:srgbClr val="3C6070"/>
                </a:solidFill>
                <a:effectLst>
                  <a:outerShdw blurRad="38100" dist="38100" dir="2700000" algn="tl">
                    <a:srgbClr val="000000">
                      <a:alpha val="43137"/>
                    </a:srgbClr>
                  </a:outerShdw>
                </a:effectLst>
                <a:latin typeface="Simplified Arabic" panose="02020603050405020304" pitchFamily="18" charset="-78"/>
                <a:cs typeface="PT Bold Heading" panose="02010400000000000000" pitchFamily="2" charset="-78"/>
              </a:rPr>
              <a:t>END OF LESSON</a:t>
            </a:r>
            <a:endParaRPr lang="ar-BH" sz="4000" dirty="0">
              <a:solidFill>
                <a:srgbClr val="3C6070"/>
              </a:solidFill>
              <a:effectLst>
                <a:outerShdw blurRad="38100" dist="38100" dir="2700000" algn="tl">
                  <a:srgbClr val="000000">
                    <a:alpha val="43137"/>
                  </a:srgbClr>
                </a:outerShdw>
              </a:effectLst>
              <a:latin typeface="Simplified Arabic" panose="02020603050405020304" pitchFamily="18" charset="-78"/>
              <a:cs typeface="PT Bold Heading" panose="02010400000000000000" pitchFamily="2" charset="-78"/>
            </a:endParaRPr>
          </a:p>
          <a:p>
            <a:pPr algn="ctr" rtl="1">
              <a:lnSpc>
                <a:spcPct val="150000"/>
              </a:lnSpc>
              <a:defRPr/>
            </a:pPr>
            <a:r>
              <a:rPr lang="en-US" sz="4000" dirty="0">
                <a:solidFill>
                  <a:srgbClr val="3C6070"/>
                </a:solidFill>
                <a:effectLst>
                  <a:outerShdw blurRad="38100" dist="38100" dir="2700000" algn="tl">
                    <a:srgbClr val="000000">
                      <a:alpha val="43137"/>
                    </a:srgbClr>
                  </a:outerShdw>
                </a:effectLst>
                <a:latin typeface="Simplified Arabic" panose="02020603050405020304" pitchFamily="18" charset="-78"/>
                <a:cs typeface="PT Bold Heading" panose="02010400000000000000" pitchFamily="2" charset="-78"/>
              </a:rPr>
              <a:t>Thanks</a:t>
            </a:r>
            <a:endParaRPr lang="ar-BH" sz="4000" dirty="0">
              <a:solidFill>
                <a:srgbClr val="3C6070"/>
              </a:solidFill>
              <a:effectLst>
                <a:outerShdw blurRad="38100" dist="38100" dir="2700000" algn="tl">
                  <a:srgbClr val="000000">
                    <a:alpha val="43137"/>
                  </a:srgbClr>
                </a:outerShdw>
              </a:effectLst>
              <a:latin typeface="Simplified Arabic" panose="02020603050405020304" pitchFamily="18" charset="-78"/>
              <a:cs typeface="PT Bold Heading" panose="02010400000000000000" pitchFamily="2" charset="-78"/>
            </a:endParaRPr>
          </a:p>
        </p:txBody>
      </p:sp>
      <p:grpSp>
        <p:nvGrpSpPr>
          <p:cNvPr id="2" name="Group 1">
            <a:extLst>
              <a:ext uri="{FF2B5EF4-FFF2-40B4-BE49-F238E27FC236}">
                <a16:creationId xmlns:a16="http://schemas.microsoft.com/office/drawing/2014/main" id="{0039730F-761D-C5B3-9906-7C834540BE07}"/>
              </a:ext>
            </a:extLst>
          </p:cNvPr>
          <p:cNvGrpSpPr/>
          <p:nvPr/>
        </p:nvGrpSpPr>
        <p:grpSpPr>
          <a:xfrm>
            <a:off x="0" y="6502121"/>
            <a:ext cx="12192000" cy="381000"/>
            <a:chOff x="0" y="6502121"/>
            <a:chExt cx="12192000" cy="381000"/>
          </a:xfrm>
        </p:grpSpPr>
        <p:sp>
          <p:nvSpPr>
            <p:cNvPr id="3" name="TextBox 2">
              <a:extLst>
                <a:ext uri="{FF2B5EF4-FFF2-40B4-BE49-F238E27FC236}">
                  <a16:creationId xmlns:a16="http://schemas.microsoft.com/office/drawing/2014/main" id="{A86C8B5D-8AAE-72F5-36F8-0F663CCF47D4}"/>
                </a:ext>
              </a:extLst>
            </p:cNvPr>
            <p:cNvSpPr txBox="1"/>
            <p:nvPr/>
          </p:nvSpPr>
          <p:spPr>
            <a:xfrm>
              <a:off x="716844" y="6505941"/>
              <a:ext cx="7798277" cy="307777"/>
            </a:xfrm>
            <a:prstGeom prst="rect">
              <a:avLst/>
            </a:prstGeom>
            <a:noFill/>
          </p:spPr>
          <p:txBody>
            <a:bodyPr wrap="square" rtlCol="1">
              <a:spAutoFit/>
            </a:bodyPr>
            <a:lstStyle/>
            <a:p>
              <a:r>
                <a:rPr lang="en-US" sz="1400" b="1" dirty="0">
                  <a:solidFill>
                    <a:srgbClr val="002060"/>
                  </a:solidFill>
                  <a:latin typeface="Sakkal Majalla" panose="02000000000000000000" pitchFamily="2" charset="-78"/>
                  <a:cs typeface="Sakkal Majalla" panose="02000000000000000000" pitchFamily="2" charset="-78"/>
                </a:rPr>
                <a:t>FIN 316/806                                       UNIT 3                                                CAPITAL BUDGET DECISION MODEL</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4" name="Group 3">
              <a:extLst>
                <a:ext uri="{FF2B5EF4-FFF2-40B4-BE49-F238E27FC236}">
                  <a16:creationId xmlns:a16="http://schemas.microsoft.com/office/drawing/2014/main" id="{B45CEFF8-CA4C-00BD-F77B-DA8911986019}"/>
                </a:ext>
              </a:extLst>
            </p:cNvPr>
            <p:cNvGrpSpPr/>
            <p:nvPr/>
          </p:nvGrpSpPr>
          <p:grpSpPr>
            <a:xfrm>
              <a:off x="0" y="6502121"/>
              <a:ext cx="12192000" cy="381000"/>
              <a:chOff x="0" y="6502121"/>
              <a:chExt cx="12192000" cy="381000"/>
            </a:xfrm>
          </p:grpSpPr>
          <p:cxnSp>
            <p:nvCxnSpPr>
              <p:cNvPr id="6" name="Straight Connector 5">
                <a:extLst>
                  <a:ext uri="{FF2B5EF4-FFF2-40B4-BE49-F238E27FC236}">
                    <a16:creationId xmlns:a16="http://schemas.microsoft.com/office/drawing/2014/main" id="{A96D704C-C021-E2E7-E529-26B80832215B}"/>
                  </a:ext>
                </a:extLst>
              </p:cNvPr>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CF7CBF70-5971-448D-E88D-86894A1C3ECB}"/>
                  </a:ext>
                </a:extLst>
              </p:cNvPr>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4</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spTree>
    <p:extLst>
      <p:ext uri="{BB962C8B-B14F-4D97-AF65-F5344CB8AC3E}">
        <p14:creationId xmlns:p14="http://schemas.microsoft.com/office/powerpoint/2010/main" val="17892421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Click="0">
        <p15:prstTrans prst="origami"/>
      </p:transition>
    </mc:Choice>
    <mc:Fallback xmlns="">
      <p:transition spd="slow" advClick="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مستطيل مستدير الزوايا 15">
            <a:extLst>
              <a:ext uri="{FF2B5EF4-FFF2-40B4-BE49-F238E27FC236}">
                <a16:creationId xmlns:a16="http://schemas.microsoft.com/office/drawing/2014/main" id="{C7CA628E-402E-4ECD-83CD-2C5BD377C6C5}"/>
              </a:ext>
            </a:extLst>
          </p:cNvPr>
          <p:cNvSpPr/>
          <p:nvPr/>
        </p:nvSpPr>
        <p:spPr>
          <a:xfrm>
            <a:off x="96387" y="1716487"/>
            <a:ext cx="10052651" cy="4447075"/>
          </a:xfrm>
          <a:prstGeom prst="roundRect">
            <a:avLst>
              <a:gd name="adj" fmla="val 1416"/>
            </a:avLst>
          </a:prstGeom>
          <a:solidFill>
            <a:srgbClr val="BFD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L="266700" algn="r" rtl="1"/>
            <a:endParaRPr lang="ar-SA" sz="3200" b="1" dirty="0">
              <a:latin typeface="Sakkal Majalla" panose="02000000000000000000" pitchFamily="2" charset="-78"/>
              <a:cs typeface="Sakkal Majalla" panose="02000000000000000000" pitchFamily="2" charset="-78"/>
            </a:endParaRPr>
          </a:p>
          <a:p>
            <a:pPr marL="0" marR="0" algn="just" rtl="0">
              <a:lnSpc>
                <a:spcPct val="107000"/>
              </a:lnSpc>
              <a:spcBef>
                <a:spcPts val="0"/>
              </a:spcBef>
              <a:spcAft>
                <a:spcPts val="800"/>
              </a:spcAft>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this unit, our students will learn:</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marR="1079500" lvl="0" indent="-342900" algn="l" rtl="0">
              <a:lnSpc>
                <a:spcPct val="200000"/>
              </a:lnSpc>
              <a:spcBef>
                <a:spcPts val="0"/>
              </a:spcBef>
              <a:spcAft>
                <a:spcPts val="0"/>
              </a:spcAft>
              <a:buClr>
                <a:srgbClr val="FFFFFF"/>
              </a:buClr>
              <a:buSzPts val="1100"/>
              <a:buFont typeface="Times New Roman" panose="02020603050405020304" pitchFamily="18" charset="0"/>
              <a:buChar char="►"/>
            </a:pPr>
            <a:r>
              <a:rPr lang="en-US" sz="2400" dirty="0">
                <a:solidFill>
                  <a:schemeClr val="tx1"/>
                </a:solidFill>
                <a:effectLst/>
                <a:uFill>
                  <a:solidFill>
                    <a:srgbClr val="5B9BD5"/>
                  </a:solidFill>
                </a:uFill>
                <a:latin typeface="Times New Roman" panose="02020603050405020304" pitchFamily="18" charset="0"/>
                <a:ea typeface="Calibri" panose="020F0502020204030204" pitchFamily="34" charset="0"/>
                <a:cs typeface="Times New Roman" panose="02020603050405020304" pitchFamily="18" charset="0"/>
              </a:rPr>
              <a:t>The difference between a short-term and long-term decision.</a:t>
            </a:r>
          </a:p>
          <a:p>
            <a:pPr marL="342900" marR="0" lvl="0" indent="-342900" algn="l" rtl="0">
              <a:lnSpc>
                <a:spcPct val="200000"/>
              </a:lnSpc>
              <a:spcBef>
                <a:spcPts val="0"/>
              </a:spcBef>
              <a:spcAft>
                <a:spcPts val="0"/>
              </a:spcAft>
              <a:buClr>
                <a:srgbClr val="FFFFFF"/>
              </a:buClr>
              <a:buSzPts val="1100"/>
              <a:buFont typeface="Times New Roman" panose="02020603050405020304" pitchFamily="18" charset="0"/>
              <a:buChar char="►"/>
            </a:pPr>
            <a:r>
              <a:rPr lang="en-US" sz="2400" dirty="0">
                <a:solidFill>
                  <a:schemeClr val="tx1"/>
                </a:solidFill>
                <a:effectLst/>
                <a:uFill>
                  <a:solidFill>
                    <a:srgbClr val="5B9BD5"/>
                  </a:solidFill>
                </a:uFill>
                <a:latin typeface="Times New Roman" panose="02020603050405020304" pitchFamily="18" charset="0"/>
                <a:ea typeface="Calibri" panose="020F0502020204030204" pitchFamily="34" charset="0"/>
                <a:cs typeface="Times New Roman" panose="02020603050405020304" pitchFamily="18" charset="0"/>
              </a:rPr>
              <a:t>The calculation of the payback period.</a:t>
            </a:r>
          </a:p>
          <a:p>
            <a:pPr marL="266700" algn="r" rtl="1"/>
            <a:endParaRPr lang="en-US" sz="3200" dirty="0">
              <a:solidFill>
                <a:schemeClr val="tx1"/>
              </a:solidFill>
              <a:latin typeface="Times New Roman" panose="02020603050405020304" pitchFamily="18" charset="0"/>
              <a:cs typeface="Times New Roman" panose="02020603050405020304" pitchFamily="18" charset="0"/>
            </a:endParaRPr>
          </a:p>
        </p:txBody>
      </p:sp>
      <p:grpSp>
        <p:nvGrpSpPr>
          <p:cNvPr id="29" name="Shape 631">
            <a:extLst>
              <a:ext uri="{FF2B5EF4-FFF2-40B4-BE49-F238E27FC236}">
                <a16:creationId xmlns:a16="http://schemas.microsoft.com/office/drawing/2014/main" id="{9DE0399B-6A40-495E-B773-BA7B46FB702D}"/>
              </a:ext>
            </a:extLst>
          </p:cNvPr>
          <p:cNvGrpSpPr/>
          <p:nvPr/>
        </p:nvGrpSpPr>
        <p:grpSpPr>
          <a:xfrm flipH="1">
            <a:off x="293225" y="531453"/>
            <a:ext cx="827524" cy="848823"/>
            <a:chOff x="5961125" y="1623900"/>
            <a:chExt cx="427450" cy="448175"/>
          </a:xfrm>
          <a:solidFill>
            <a:srgbClr val="7030A0"/>
          </a:solidFill>
        </p:grpSpPr>
        <p:sp>
          <p:nvSpPr>
            <p:cNvPr id="30" name="Shape 632">
              <a:extLst>
                <a:ext uri="{FF2B5EF4-FFF2-40B4-BE49-F238E27FC236}">
                  <a16:creationId xmlns:a16="http://schemas.microsoft.com/office/drawing/2014/main" id="{8DB2B578-EBFB-49B2-A74B-ADFD83430321}"/>
                </a:ext>
              </a:extLst>
            </p:cNvPr>
            <p:cNvSpPr/>
            <p:nvPr/>
          </p:nvSpPr>
          <p:spPr>
            <a:xfrm>
              <a:off x="5961125" y="1678700"/>
              <a:ext cx="376925" cy="376925"/>
            </a:xfrm>
            <a:custGeom>
              <a:avLst/>
              <a:gdLst/>
              <a:ahLst/>
              <a:cxnLst/>
              <a:rect l="0" t="0" r="0" b="0"/>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1" name="Shape 633">
              <a:extLst>
                <a:ext uri="{FF2B5EF4-FFF2-40B4-BE49-F238E27FC236}">
                  <a16:creationId xmlns:a16="http://schemas.microsoft.com/office/drawing/2014/main" id="{A7E0F7CD-81DA-4CE7-AFE9-AFC01237AB36}"/>
                </a:ext>
              </a:extLst>
            </p:cNvPr>
            <p:cNvSpPr/>
            <p:nvPr/>
          </p:nvSpPr>
          <p:spPr>
            <a:xfrm>
              <a:off x="6009825" y="1727425"/>
              <a:ext cx="279500" cy="279500"/>
            </a:xfrm>
            <a:custGeom>
              <a:avLst/>
              <a:gdLst/>
              <a:ahLst/>
              <a:cxnLst/>
              <a:rect l="0" t="0" r="0" b="0"/>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2" name="Shape 634">
              <a:extLst>
                <a:ext uri="{FF2B5EF4-FFF2-40B4-BE49-F238E27FC236}">
                  <a16:creationId xmlns:a16="http://schemas.microsoft.com/office/drawing/2014/main" id="{8C63DF95-20CA-45C3-B9C8-3978774FAE2C}"/>
                </a:ext>
              </a:extLst>
            </p:cNvPr>
            <p:cNvSpPr/>
            <p:nvPr/>
          </p:nvSpPr>
          <p:spPr>
            <a:xfrm>
              <a:off x="6107250" y="1824850"/>
              <a:ext cx="84650" cy="84650"/>
            </a:xfrm>
            <a:custGeom>
              <a:avLst/>
              <a:gdLst/>
              <a:ahLst/>
              <a:cxnLst/>
              <a:rect l="0" t="0" r="0" b="0"/>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3" name="Shape 635">
              <a:extLst>
                <a:ext uri="{FF2B5EF4-FFF2-40B4-BE49-F238E27FC236}">
                  <a16:creationId xmlns:a16="http://schemas.microsoft.com/office/drawing/2014/main" id="{BC2F4953-4B4C-4B90-BBBA-EE9C42DB550B}"/>
                </a:ext>
              </a:extLst>
            </p:cNvPr>
            <p:cNvSpPr/>
            <p:nvPr/>
          </p:nvSpPr>
          <p:spPr>
            <a:xfrm>
              <a:off x="6058550" y="1776125"/>
              <a:ext cx="182075" cy="182075"/>
            </a:xfrm>
            <a:custGeom>
              <a:avLst/>
              <a:gdLst/>
              <a:ahLst/>
              <a:cxnLst/>
              <a:rect l="0" t="0" r="0" b="0"/>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4" name="Shape 636">
              <a:extLst>
                <a:ext uri="{FF2B5EF4-FFF2-40B4-BE49-F238E27FC236}">
                  <a16:creationId xmlns:a16="http://schemas.microsoft.com/office/drawing/2014/main" id="{B909C533-5819-46B5-9B5D-EE88750598EE}"/>
                </a:ext>
              </a:extLst>
            </p:cNvPr>
            <p:cNvSpPr/>
            <p:nvPr/>
          </p:nvSpPr>
          <p:spPr>
            <a:xfrm>
              <a:off x="5971475" y="2001400"/>
              <a:ext cx="74925" cy="70675"/>
            </a:xfrm>
            <a:custGeom>
              <a:avLst/>
              <a:gdLst/>
              <a:ahLst/>
              <a:cxnLst/>
              <a:rect l="0" t="0" r="0" b="0"/>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5" name="Shape 637">
              <a:extLst>
                <a:ext uri="{FF2B5EF4-FFF2-40B4-BE49-F238E27FC236}">
                  <a16:creationId xmlns:a16="http://schemas.microsoft.com/office/drawing/2014/main" id="{B8E44603-02C8-45C3-AFCF-46EBC9134B2A}"/>
                </a:ext>
              </a:extLst>
            </p:cNvPr>
            <p:cNvSpPr/>
            <p:nvPr/>
          </p:nvSpPr>
          <p:spPr>
            <a:xfrm>
              <a:off x="6253375" y="2001400"/>
              <a:ext cx="74325" cy="70675"/>
            </a:xfrm>
            <a:custGeom>
              <a:avLst/>
              <a:gdLst/>
              <a:ahLst/>
              <a:cxnLst/>
              <a:rect l="0" t="0" r="0" b="0"/>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6" name="Shape 638">
              <a:extLst>
                <a:ext uri="{FF2B5EF4-FFF2-40B4-BE49-F238E27FC236}">
                  <a16:creationId xmlns:a16="http://schemas.microsoft.com/office/drawing/2014/main" id="{F10FA17C-5DE5-44AB-81DB-C83C2A648EC9}"/>
                </a:ext>
              </a:extLst>
            </p:cNvPr>
            <p:cNvSpPr/>
            <p:nvPr/>
          </p:nvSpPr>
          <p:spPr>
            <a:xfrm>
              <a:off x="6137700" y="1623900"/>
              <a:ext cx="250875" cy="255150"/>
            </a:xfrm>
            <a:custGeom>
              <a:avLst/>
              <a:gdLst/>
              <a:ahLst/>
              <a:cxnLst/>
              <a:rect l="0" t="0" r="0" b="0"/>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grpSp>
      <p:sp>
        <p:nvSpPr>
          <p:cNvPr id="27" name="مستطيل مستدير الزوايا 5">
            <a:hlinkClick r:id="rId2" action="ppaction://hlinksldjump"/>
            <a:extLst>
              <a:ext uri="{FF2B5EF4-FFF2-40B4-BE49-F238E27FC236}">
                <a16:creationId xmlns:a16="http://schemas.microsoft.com/office/drawing/2014/main" id="{D466B943-7A06-4ADB-8B37-06D4C56A4898}"/>
              </a:ext>
            </a:extLst>
          </p:cNvPr>
          <p:cNvSpPr/>
          <p:nvPr/>
        </p:nvSpPr>
        <p:spPr>
          <a:xfrm>
            <a:off x="10149037" y="2189174"/>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INITIATION ACTIVITY </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37" name="مستطيل مستدير الزوايا 11">
            <a:hlinkClick r:id="rId3" action="ppaction://hlinksldjump"/>
            <a:extLst>
              <a:ext uri="{FF2B5EF4-FFF2-40B4-BE49-F238E27FC236}">
                <a16:creationId xmlns:a16="http://schemas.microsoft.com/office/drawing/2014/main" id="{23D3EE09-8411-4223-ABFE-66C8968A89D0}"/>
              </a:ext>
            </a:extLst>
          </p:cNvPr>
          <p:cNvSpPr/>
          <p:nvPr/>
        </p:nvSpPr>
        <p:spPr>
          <a:xfrm>
            <a:off x="10149037" y="3140957"/>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1</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38" name="مستطيل مستدير الزوايا 12">
            <a:hlinkClick r:id="rId4" action="ppaction://hlinksldjump"/>
            <a:extLst>
              <a:ext uri="{FF2B5EF4-FFF2-40B4-BE49-F238E27FC236}">
                <a16:creationId xmlns:a16="http://schemas.microsoft.com/office/drawing/2014/main" id="{C35558C1-9FDC-49BD-A8F5-9241D1C65BC7}"/>
              </a:ext>
            </a:extLst>
          </p:cNvPr>
          <p:cNvSpPr/>
          <p:nvPr/>
        </p:nvSpPr>
        <p:spPr>
          <a:xfrm>
            <a:off x="10149037" y="3974240"/>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2</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40" name="مستطيل مستدير الزوايا 17">
            <a:hlinkClick r:id="" action="ppaction://noaction"/>
            <a:extLst>
              <a:ext uri="{FF2B5EF4-FFF2-40B4-BE49-F238E27FC236}">
                <a16:creationId xmlns:a16="http://schemas.microsoft.com/office/drawing/2014/main" id="{5073015B-1E83-4FE7-BF02-65CBBB9E092C}"/>
              </a:ext>
            </a:extLst>
          </p:cNvPr>
          <p:cNvSpPr/>
          <p:nvPr/>
        </p:nvSpPr>
        <p:spPr>
          <a:xfrm>
            <a:off x="10149038" y="4920707"/>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FINAL EVALUATION</a:t>
            </a:r>
            <a:endParaRPr lang="ar-BH" sz="1400" dirty="0">
              <a:solidFill>
                <a:srgbClr val="3F5378"/>
              </a:solidFill>
              <a:latin typeface="Arial Black" panose="020B0A04020102020204" pitchFamily="34" charset="0"/>
              <a:cs typeface="PT Bold Heading" panose="02010400000000000000" pitchFamily="2" charset="-78"/>
            </a:endParaRPr>
          </a:p>
        </p:txBody>
      </p:sp>
      <p:grpSp>
        <p:nvGrpSpPr>
          <p:cNvPr id="2" name="Group 1">
            <a:extLst>
              <a:ext uri="{FF2B5EF4-FFF2-40B4-BE49-F238E27FC236}">
                <a16:creationId xmlns:a16="http://schemas.microsoft.com/office/drawing/2014/main" id="{D9389EC1-9A9F-6557-CAE4-6F4BF3654BDA}"/>
              </a:ext>
            </a:extLst>
          </p:cNvPr>
          <p:cNvGrpSpPr/>
          <p:nvPr/>
        </p:nvGrpSpPr>
        <p:grpSpPr>
          <a:xfrm>
            <a:off x="0" y="6502121"/>
            <a:ext cx="12192000" cy="381000"/>
            <a:chOff x="0" y="6502121"/>
            <a:chExt cx="12192000" cy="381000"/>
          </a:xfrm>
        </p:grpSpPr>
        <p:sp>
          <p:nvSpPr>
            <p:cNvPr id="21" name="TextBox 20">
              <a:extLst>
                <a:ext uri="{FF2B5EF4-FFF2-40B4-BE49-F238E27FC236}">
                  <a16:creationId xmlns:a16="http://schemas.microsoft.com/office/drawing/2014/main" id="{B02AF472-30F5-4B87-8E68-52F177A24201}"/>
                </a:ext>
              </a:extLst>
            </p:cNvPr>
            <p:cNvSpPr txBox="1"/>
            <p:nvPr/>
          </p:nvSpPr>
          <p:spPr>
            <a:xfrm>
              <a:off x="716844" y="6505941"/>
              <a:ext cx="7798277" cy="307777"/>
            </a:xfrm>
            <a:prstGeom prst="rect">
              <a:avLst/>
            </a:prstGeom>
            <a:noFill/>
          </p:spPr>
          <p:txBody>
            <a:bodyPr wrap="square" rtlCol="1">
              <a:spAutoFit/>
            </a:bodyPr>
            <a:lstStyle/>
            <a:p>
              <a:r>
                <a:rPr lang="en-US" sz="1400" b="1" dirty="0">
                  <a:solidFill>
                    <a:srgbClr val="002060"/>
                  </a:solidFill>
                  <a:latin typeface="Sakkal Majalla" panose="02000000000000000000" pitchFamily="2" charset="-78"/>
                  <a:cs typeface="Sakkal Majalla" panose="02000000000000000000" pitchFamily="2" charset="-78"/>
                </a:rPr>
                <a:t>FIN 316/806                                              UNIT 3                                        CAPITAL BUDGET DECISION MODEL</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22" name="Group 21"/>
            <p:cNvGrpSpPr/>
            <p:nvPr/>
          </p:nvGrpSpPr>
          <p:grpSpPr>
            <a:xfrm>
              <a:off x="0" y="6502121"/>
              <a:ext cx="12192000" cy="381000"/>
              <a:chOff x="0" y="6502121"/>
              <a:chExt cx="12192000" cy="381000"/>
            </a:xfrm>
          </p:grpSpPr>
          <p:cxnSp>
            <p:nvCxnSpPr>
              <p:cNvPr id="23" name="Straight Connector 22"/>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4" name="Rectangle 23"/>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4</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grpSp>
        <p:nvGrpSpPr>
          <p:cNvPr id="6" name="Group 5">
            <a:extLst>
              <a:ext uri="{FF2B5EF4-FFF2-40B4-BE49-F238E27FC236}">
                <a16:creationId xmlns:a16="http://schemas.microsoft.com/office/drawing/2014/main" id="{D7DA20D5-B771-C839-7343-76EE20AA689B}"/>
              </a:ext>
            </a:extLst>
          </p:cNvPr>
          <p:cNvGrpSpPr/>
          <p:nvPr/>
        </p:nvGrpSpPr>
        <p:grpSpPr>
          <a:xfrm>
            <a:off x="1521443" y="593322"/>
            <a:ext cx="5731388" cy="797718"/>
            <a:chOff x="0" y="1065358"/>
            <a:chExt cx="8153400" cy="1080000"/>
          </a:xfrm>
          <a:solidFill>
            <a:schemeClr val="accent1">
              <a:lumMod val="50000"/>
            </a:schemeClr>
          </a:solidFill>
        </p:grpSpPr>
        <p:sp>
          <p:nvSpPr>
            <p:cNvPr id="7" name="مستطيل مستدير الزوايا 13">
              <a:extLst>
                <a:ext uri="{FF2B5EF4-FFF2-40B4-BE49-F238E27FC236}">
                  <a16:creationId xmlns:a16="http://schemas.microsoft.com/office/drawing/2014/main" id="{A38400FD-02D1-4C38-5589-928AE640C3F6}"/>
                </a:ext>
              </a:extLst>
            </p:cNvPr>
            <p:cNvSpPr/>
            <p:nvPr/>
          </p:nvSpPr>
          <p:spPr>
            <a:xfrm>
              <a:off x="0" y="1065358"/>
              <a:ext cx="8153400" cy="1080000"/>
            </a:xfrm>
            <a:prstGeom prst="roundRect">
              <a:avLst>
                <a:gd name="adj" fmla="val 10356"/>
              </a:avLst>
            </a:prstGeom>
            <a:gr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BH" dirty="0"/>
            </a:p>
          </p:txBody>
        </p:sp>
        <p:sp>
          <p:nvSpPr>
            <p:cNvPr id="8" name="Rectangle 6">
              <a:extLst>
                <a:ext uri="{FF2B5EF4-FFF2-40B4-BE49-F238E27FC236}">
                  <a16:creationId xmlns:a16="http://schemas.microsoft.com/office/drawing/2014/main" id="{19808989-D401-6146-6A35-83CB6B3633D5}"/>
                </a:ext>
              </a:extLst>
            </p:cNvPr>
            <p:cNvSpPr/>
            <p:nvPr/>
          </p:nvSpPr>
          <p:spPr>
            <a:xfrm>
              <a:off x="1173790" y="1243827"/>
              <a:ext cx="5805820" cy="707886"/>
            </a:xfrm>
            <a:prstGeom prst="rect">
              <a:avLst/>
            </a:prstGeom>
            <a:grpFill/>
          </p:spPr>
          <p:txBody>
            <a:bodyPr wrap="none">
              <a:spAutoFit/>
            </a:bodyPr>
            <a:lstStyle/>
            <a:p>
              <a:pPr algn="ctr"/>
              <a:r>
                <a:rPr lang="en-US" sz="4000" b="1" dirty="0">
                  <a:ln w="9525">
                    <a:noFill/>
                    <a:prstDash val="solid"/>
                  </a:ln>
                  <a:solidFill>
                    <a:srgbClr val="FFFF00"/>
                  </a:solidFill>
                  <a:latin typeface="Arial Black" panose="020B0A04020102020204" pitchFamily="34" charset="0"/>
                  <a:cs typeface="PT Bold Heading" panose="02010400000000000000" pitchFamily="2" charset="-78"/>
                </a:rPr>
                <a:t>Learning Objectives</a:t>
              </a:r>
            </a:p>
          </p:txBody>
        </p:sp>
      </p:grpSp>
      <p:grpSp>
        <p:nvGrpSpPr>
          <p:cNvPr id="9" name="Group 8">
            <a:extLst>
              <a:ext uri="{FF2B5EF4-FFF2-40B4-BE49-F238E27FC236}">
                <a16:creationId xmlns:a16="http://schemas.microsoft.com/office/drawing/2014/main" id="{3455D512-13B1-698B-ECF2-2B5FA4A4C1E2}"/>
              </a:ext>
            </a:extLst>
          </p:cNvPr>
          <p:cNvGrpSpPr/>
          <p:nvPr/>
        </p:nvGrpSpPr>
        <p:grpSpPr>
          <a:xfrm>
            <a:off x="3542902" y="4475599"/>
            <a:ext cx="5972810" cy="1466215"/>
            <a:chOff x="0" y="0"/>
            <a:chExt cx="5972810" cy="1466215"/>
          </a:xfrm>
        </p:grpSpPr>
        <p:grpSp>
          <p:nvGrpSpPr>
            <p:cNvPr id="10" name="Group 9">
              <a:extLst>
                <a:ext uri="{FF2B5EF4-FFF2-40B4-BE49-F238E27FC236}">
                  <a16:creationId xmlns:a16="http://schemas.microsoft.com/office/drawing/2014/main" id="{691983A6-EA91-9210-A1F8-AFF5AADC55D1}"/>
                </a:ext>
              </a:extLst>
            </p:cNvPr>
            <p:cNvGrpSpPr/>
            <p:nvPr/>
          </p:nvGrpSpPr>
          <p:grpSpPr>
            <a:xfrm>
              <a:off x="0" y="0"/>
              <a:ext cx="5972810" cy="1466215"/>
              <a:chOff x="11875" y="0"/>
              <a:chExt cx="5972810" cy="1466850"/>
            </a:xfrm>
          </p:grpSpPr>
          <p:pic>
            <p:nvPicPr>
              <p:cNvPr id="12" name="Picture 11">
                <a:extLst>
                  <a:ext uri="{FF2B5EF4-FFF2-40B4-BE49-F238E27FC236}">
                    <a16:creationId xmlns:a16="http://schemas.microsoft.com/office/drawing/2014/main" id="{A9488E33-6D93-69C1-5C8A-CB87F4D7255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875" y="0"/>
                <a:ext cx="5972810" cy="1466850"/>
              </a:xfrm>
              <a:prstGeom prst="rect">
                <a:avLst/>
              </a:prstGeom>
              <a:ln>
                <a:noFill/>
              </a:ln>
              <a:effectLst>
                <a:outerShdw blurRad="292100" dist="139700" dir="2700000" algn="tl" rotWithShape="0">
                  <a:srgbClr val="333333">
                    <a:alpha val="65000"/>
                  </a:srgbClr>
                </a:outerShdw>
              </a:effectLst>
            </p:spPr>
          </p:pic>
          <p:pic>
            <p:nvPicPr>
              <p:cNvPr id="13" name="Picture 12">
                <a:extLst>
                  <a:ext uri="{FF2B5EF4-FFF2-40B4-BE49-F238E27FC236}">
                    <a16:creationId xmlns:a16="http://schemas.microsoft.com/office/drawing/2014/main" id="{15CAB1E9-80BF-3AB8-0DEE-FE7CD17E67F6}"/>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875" y="392056"/>
                <a:ext cx="2394052" cy="1023771"/>
              </a:xfrm>
              <a:prstGeom prst="rect">
                <a:avLst/>
              </a:prstGeom>
              <a:noFill/>
              <a:ln>
                <a:solidFill>
                  <a:schemeClr val="bg1"/>
                </a:solidFill>
              </a:ln>
            </p:spPr>
          </p:pic>
        </p:grpSp>
        <p:sp>
          <p:nvSpPr>
            <p:cNvPr id="11" name="Rectangle 10">
              <a:extLst>
                <a:ext uri="{FF2B5EF4-FFF2-40B4-BE49-F238E27FC236}">
                  <a16:creationId xmlns:a16="http://schemas.microsoft.com/office/drawing/2014/main" id="{B8B6CAE7-C25D-52A4-465E-0400760FF63D}"/>
                </a:ext>
              </a:extLst>
            </p:cNvPr>
            <p:cNvSpPr/>
            <p:nvPr/>
          </p:nvSpPr>
          <p:spPr>
            <a:xfrm>
              <a:off x="118754" y="23751"/>
              <a:ext cx="1389413" cy="368135"/>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Tree>
    <p:extLst>
      <p:ext uri="{BB962C8B-B14F-4D97-AF65-F5344CB8AC3E}">
        <p14:creationId xmlns:p14="http://schemas.microsoft.com/office/powerpoint/2010/main" val="1498505548"/>
      </p:ext>
    </p:extLst>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spd="slow" advClick="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0"/>
                                        </p:tgtEl>
                                        <p:attrNameLst>
                                          <p:attrName>style.visibility</p:attrName>
                                        </p:attrNameLst>
                                      </p:cBhvr>
                                      <p:to>
                                        <p:strVal val="visible"/>
                                      </p:to>
                                    </p:set>
                                    <p:animEffect transition="in" filter="fade">
                                      <p:cBhvr>
                                        <p:cTn id="14" dur="1000"/>
                                        <p:tgtEl>
                                          <p:spTgt spid="20"/>
                                        </p:tgtEl>
                                      </p:cBhvr>
                                    </p:animEffect>
                                    <p:anim calcmode="lin" valueType="num">
                                      <p:cBhvr>
                                        <p:cTn id="15" dur="1000" fill="hold"/>
                                        <p:tgtEl>
                                          <p:spTgt spid="20"/>
                                        </p:tgtEl>
                                        <p:attrNameLst>
                                          <p:attrName>ppt_x</p:attrName>
                                        </p:attrNameLst>
                                      </p:cBhvr>
                                      <p:tavLst>
                                        <p:tav tm="0">
                                          <p:val>
                                            <p:strVal val="#ppt_x"/>
                                          </p:val>
                                        </p:tav>
                                        <p:tav tm="100000">
                                          <p:val>
                                            <p:strVal val="#ppt_x"/>
                                          </p:val>
                                        </p:tav>
                                      </p:tavLst>
                                    </p:anim>
                                    <p:anim calcmode="lin" valueType="num">
                                      <p:cBhvr>
                                        <p:cTn id="16"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مستطيل مستدير الزوايا 15">
            <a:extLst>
              <a:ext uri="{FF2B5EF4-FFF2-40B4-BE49-F238E27FC236}">
                <a16:creationId xmlns:a16="http://schemas.microsoft.com/office/drawing/2014/main" id="{C7CA628E-402E-4ECD-83CD-2C5BD377C6C5}"/>
              </a:ext>
            </a:extLst>
          </p:cNvPr>
          <p:cNvSpPr/>
          <p:nvPr/>
        </p:nvSpPr>
        <p:spPr>
          <a:xfrm>
            <a:off x="303082" y="1562993"/>
            <a:ext cx="9783220" cy="4474703"/>
          </a:xfrm>
          <a:prstGeom prst="roundRect">
            <a:avLst>
              <a:gd name="adj" fmla="val 1416"/>
            </a:avLst>
          </a:prstGeom>
          <a:solidFill>
            <a:srgbClr val="BFD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L="266700" rtl="1"/>
            <a:endParaRPr lang="ar-SA" sz="3200" b="1" dirty="0">
              <a:latin typeface="Sakkal Majalla" panose="02000000000000000000" pitchFamily="2" charset="-78"/>
              <a:cs typeface="Sakkal Majalla" panose="02000000000000000000" pitchFamily="2" charset="-78"/>
            </a:endParaRPr>
          </a:p>
          <a:p>
            <a:pPr marL="0" marR="0" rtl="0">
              <a:lnSpc>
                <a:spcPct val="130000"/>
              </a:lnSpc>
              <a:spcBef>
                <a:spcPts val="0"/>
              </a:spcBef>
              <a:spcAft>
                <a:spcPts val="0"/>
              </a:spcAft>
              <a:tabLst>
                <a:tab pos="1571625" algn="l"/>
              </a:tabLst>
            </a:pPr>
            <a:r>
              <a:rPr lang="en-US" sz="20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Compare between a short-term decision and long-term decision.</a:t>
            </a:r>
          </a:p>
          <a:p>
            <a:pPr marL="0" marR="0" rtl="0">
              <a:lnSpc>
                <a:spcPct val="130000"/>
              </a:lnSpc>
              <a:spcBef>
                <a:spcPts val="0"/>
              </a:spcBef>
              <a:spcAft>
                <a:spcPts val="0"/>
              </a:spcAft>
              <a:tabLst>
                <a:tab pos="1571625" algn="l"/>
              </a:tabLst>
            </a:pPr>
            <a:endParaRPr lang="en-US" sz="20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endParaRPr>
          </a:p>
          <a:p>
            <a:pPr marL="0" marR="0" algn="just" rtl="0">
              <a:lnSpc>
                <a:spcPct val="130000"/>
              </a:lnSpc>
              <a:spcBef>
                <a:spcPts val="0"/>
              </a:spcBef>
              <a:spcAft>
                <a:spcPts val="0"/>
              </a:spcAft>
              <a:tabLst>
                <a:tab pos="1571625" algn="l"/>
              </a:tabLst>
            </a:pPr>
            <a:r>
              <a:rPr lang="en-US" sz="20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What is the difference between a short-term decision and long-term decision?</a:t>
            </a:r>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algn="just" rtl="0">
              <a:lnSpc>
                <a:spcPct val="130000"/>
              </a:lnSpc>
              <a:spcBef>
                <a:spcPts val="0"/>
              </a:spcBef>
              <a:spcAft>
                <a:spcPts val="0"/>
              </a:spcAft>
              <a:tabLst>
                <a:tab pos="1571625" algn="l"/>
              </a:tabLst>
            </a:pPr>
            <a:r>
              <a:rPr lang="en-US" sz="20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We can separate short-term decision a long-term decision into three dimensions:</a:t>
            </a:r>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0">
              <a:lnSpc>
                <a:spcPct val="130000"/>
              </a:lnSpc>
              <a:spcBef>
                <a:spcPts val="0"/>
              </a:spcBef>
              <a:spcAft>
                <a:spcPts val="0"/>
              </a:spcAft>
              <a:buFont typeface="+mj-lt"/>
              <a:buAutoNum type="arabicPeriod"/>
            </a:pPr>
            <a:r>
              <a:rPr lang="en-US" sz="20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Length of effect</a:t>
            </a:r>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0">
              <a:lnSpc>
                <a:spcPct val="130000"/>
              </a:lnSpc>
              <a:spcBef>
                <a:spcPts val="0"/>
              </a:spcBef>
              <a:spcAft>
                <a:spcPts val="0"/>
              </a:spcAft>
              <a:buFont typeface="+mj-lt"/>
              <a:buAutoNum type="arabicPeriod"/>
            </a:pPr>
            <a:r>
              <a:rPr lang="en-US" sz="20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Cost</a:t>
            </a:r>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0">
              <a:lnSpc>
                <a:spcPct val="130000"/>
              </a:lnSpc>
              <a:spcBef>
                <a:spcPts val="0"/>
              </a:spcBef>
              <a:spcAft>
                <a:spcPts val="0"/>
              </a:spcAft>
              <a:buFont typeface="+mj-lt"/>
              <a:buAutoNum type="arabicPeriod"/>
            </a:pPr>
            <a:r>
              <a:rPr lang="en-US" sz="20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Degree of information gathering prior to the decision</a:t>
            </a:r>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algn="just" rtl="0">
              <a:lnSpc>
                <a:spcPct val="130000"/>
              </a:lnSpc>
              <a:spcBef>
                <a:spcPts val="0"/>
              </a:spcBef>
              <a:spcAft>
                <a:spcPts val="0"/>
              </a:spcAft>
              <a:tabLst>
                <a:tab pos="1571625" algn="l"/>
              </a:tabLst>
            </a:pPr>
            <a:r>
              <a:rPr lang="en-US" sz="20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The longer the effect and the higher the cost associated with a decision, the greater the time and degree allotted to gathering information on choices and the more sophisticated or complex the decision model.</a:t>
            </a:r>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266700" rtl="1"/>
            <a:endParaRPr lang="en-US" sz="3200" dirty="0">
              <a:solidFill>
                <a:schemeClr val="tx1"/>
              </a:solidFill>
              <a:latin typeface="Times New Roman" panose="02020603050405020304" pitchFamily="18" charset="0"/>
              <a:cs typeface="Times New Roman" panose="02020603050405020304" pitchFamily="18" charset="0"/>
            </a:endParaRPr>
          </a:p>
        </p:txBody>
      </p:sp>
      <p:grpSp>
        <p:nvGrpSpPr>
          <p:cNvPr id="29" name="Shape 631">
            <a:extLst>
              <a:ext uri="{FF2B5EF4-FFF2-40B4-BE49-F238E27FC236}">
                <a16:creationId xmlns:a16="http://schemas.microsoft.com/office/drawing/2014/main" id="{9DE0399B-6A40-495E-B773-BA7B46FB702D}"/>
              </a:ext>
            </a:extLst>
          </p:cNvPr>
          <p:cNvGrpSpPr/>
          <p:nvPr/>
        </p:nvGrpSpPr>
        <p:grpSpPr>
          <a:xfrm flipH="1">
            <a:off x="303082" y="399185"/>
            <a:ext cx="827524" cy="848823"/>
            <a:chOff x="5961125" y="1623900"/>
            <a:chExt cx="427450" cy="448175"/>
          </a:xfrm>
          <a:solidFill>
            <a:srgbClr val="7030A0"/>
          </a:solidFill>
        </p:grpSpPr>
        <p:sp>
          <p:nvSpPr>
            <p:cNvPr id="30" name="Shape 632">
              <a:extLst>
                <a:ext uri="{FF2B5EF4-FFF2-40B4-BE49-F238E27FC236}">
                  <a16:creationId xmlns:a16="http://schemas.microsoft.com/office/drawing/2014/main" id="{8DB2B578-EBFB-49B2-A74B-ADFD83430321}"/>
                </a:ext>
              </a:extLst>
            </p:cNvPr>
            <p:cNvSpPr/>
            <p:nvPr/>
          </p:nvSpPr>
          <p:spPr>
            <a:xfrm>
              <a:off x="5961125" y="1678700"/>
              <a:ext cx="376925" cy="376925"/>
            </a:xfrm>
            <a:custGeom>
              <a:avLst/>
              <a:gdLst/>
              <a:ahLst/>
              <a:cxnLst/>
              <a:rect l="0" t="0" r="0" b="0"/>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1" name="Shape 633">
              <a:extLst>
                <a:ext uri="{FF2B5EF4-FFF2-40B4-BE49-F238E27FC236}">
                  <a16:creationId xmlns:a16="http://schemas.microsoft.com/office/drawing/2014/main" id="{A7E0F7CD-81DA-4CE7-AFE9-AFC01237AB36}"/>
                </a:ext>
              </a:extLst>
            </p:cNvPr>
            <p:cNvSpPr/>
            <p:nvPr/>
          </p:nvSpPr>
          <p:spPr>
            <a:xfrm>
              <a:off x="6009825" y="1727425"/>
              <a:ext cx="279500" cy="279500"/>
            </a:xfrm>
            <a:custGeom>
              <a:avLst/>
              <a:gdLst/>
              <a:ahLst/>
              <a:cxnLst/>
              <a:rect l="0" t="0" r="0" b="0"/>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sp>
          <p:nvSpPr>
            <p:cNvPr id="32" name="Shape 634">
              <a:extLst>
                <a:ext uri="{FF2B5EF4-FFF2-40B4-BE49-F238E27FC236}">
                  <a16:creationId xmlns:a16="http://schemas.microsoft.com/office/drawing/2014/main" id="{8C63DF95-20CA-45C3-B9C8-3978774FAE2C}"/>
                </a:ext>
              </a:extLst>
            </p:cNvPr>
            <p:cNvSpPr/>
            <p:nvPr/>
          </p:nvSpPr>
          <p:spPr>
            <a:xfrm>
              <a:off x="6107250" y="1824850"/>
              <a:ext cx="84650" cy="84650"/>
            </a:xfrm>
            <a:custGeom>
              <a:avLst/>
              <a:gdLst/>
              <a:ahLst/>
              <a:cxnLst/>
              <a:rect l="0" t="0" r="0" b="0"/>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3" name="Shape 635">
              <a:extLst>
                <a:ext uri="{FF2B5EF4-FFF2-40B4-BE49-F238E27FC236}">
                  <a16:creationId xmlns:a16="http://schemas.microsoft.com/office/drawing/2014/main" id="{BC2F4953-4B4C-4B90-BBBA-EE9C42DB550B}"/>
                </a:ext>
              </a:extLst>
            </p:cNvPr>
            <p:cNvSpPr/>
            <p:nvPr/>
          </p:nvSpPr>
          <p:spPr>
            <a:xfrm>
              <a:off x="6058550" y="1776125"/>
              <a:ext cx="182075" cy="182075"/>
            </a:xfrm>
            <a:custGeom>
              <a:avLst/>
              <a:gdLst/>
              <a:ahLst/>
              <a:cxnLst/>
              <a:rect l="0" t="0" r="0" b="0"/>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4" name="Shape 636">
              <a:extLst>
                <a:ext uri="{FF2B5EF4-FFF2-40B4-BE49-F238E27FC236}">
                  <a16:creationId xmlns:a16="http://schemas.microsoft.com/office/drawing/2014/main" id="{B909C533-5819-46B5-9B5D-EE88750598EE}"/>
                </a:ext>
              </a:extLst>
            </p:cNvPr>
            <p:cNvSpPr/>
            <p:nvPr/>
          </p:nvSpPr>
          <p:spPr>
            <a:xfrm>
              <a:off x="5971475" y="2001400"/>
              <a:ext cx="74925" cy="70675"/>
            </a:xfrm>
            <a:custGeom>
              <a:avLst/>
              <a:gdLst/>
              <a:ahLst/>
              <a:cxnLst/>
              <a:rect l="0" t="0" r="0" b="0"/>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5" name="Shape 637">
              <a:extLst>
                <a:ext uri="{FF2B5EF4-FFF2-40B4-BE49-F238E27FC236}">
                  <a16:creationId xmlns:a16="http://schemas.microsoft.com/office/drawing/2014/main" id="{B8E44603-02C8-45C3-AFCF-46EBC9134B2A}"/>
                </a:ext>
              </a:extLst>
            </p:cNvPr>
            <p:cNvSpPr/>
            <p:nvPr/>
          </p:nvSpPr>
          <p:spPr>
            <a:xfrm>
              <a:off x="6253375" y="2001400"/>
              <a:ext cx="74325" cy="70675"/>
            </a:xfrm>
            <a:custGeom>
              <a:avLst/>
              <a:gdLst/>
              <a:ahLst/>
              <a:cxnLst/>
              <a:rect l="0" t="0" r="0" b="0"/>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6" name="Shape 638">
              <a:extLst>
                <a:ext uri="{FF2B5EF4-FFF2-40B4-BE49-F238E27FC236}">
                  <a16:creationId xmlns:a16="http://schemas.microsoft.com/office/drawing/2014/main" id="{F10FA17C-5DE5-44AB-81DB-C83C2A648EC9}"/>
                </a:ext>
              </a:extLst>
            </p:cNvPr>
            <p:cNvSpPr/>
            <p:nvPr/>
          </p:nvSpPr>
          <p:spPr>
            <a:xfrm>
              <a:off x="6137700" y="1623900"/>
              <a:ext cx="250875" cy="255150"/>
            </a:xfrm>
            <a:custGeom>
              <a:avLst/>
              <a:gdLst/>
              <a:ahLst/>
              <a:cxnLst/>
              <a:rect l="0" t="0" r="0" b="0"/>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grpSp>
      <p:sp>
        <p:nvSpPr>
          <p:cNvPr id="27" name="مستطيل مستدير الزوايا 5">
            <a:hlinkClick r:id="rId2" action="ppaction://hlinksldjump"/>
            <a:extLst>
              <a:ext uri="{FF2B5EF4-FFF2-40B4-BE49-F238E27FC236}">
                <a16:creationId xmlns:a16="http://schemas.microsoft.com/office/drawing/2014/main" id="{D466B943-7A06-4ADB-8B37-06D4C56A4898}"/>
              </a:ext>
            </a:extLst>
          </p:cNvPr>
          <p:cNvSpPr/>
          <p:nvPr/>
        </p:nvSpPr>
        <p:spPr>
          <a:xfrm>
            <a:off x="10086302" y="2527942"/>
            <a:ext cx="2353079" cy="576000"/>
          </a:xfrm>
          <a:prstGeom prst="roundRect">
            <a:avLst>
              <a:gd name="adj" fmla="val 10356"/>
            </a:avLst>
          </a:prstGeom>
          <a:solidFill>
            <a:srgbClr val="E44E5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INITIATION ACTIVITY </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37" name="مستطيل مستدير الزوايا 11">
            <a:hlinkClick r:id="rId3" action="ppaction://hlinksldjump"/>
            <a:extLst>
              <a:ext uri="{FF2B5EF4-FFF2-40B4-BE49-F238E27FC236}">
                <a16:creationId xmlns:a16="http://schemas.microsoft.com/office/drawing/2014/main" id="{23D3EE09-8411-4223-ABFE-66C8968A89D0}"/>
              </a:ext>
            </a:extLst>
          </p:cNvPr>
          <p:cNvSpPr/>
          <p:nvPr/>
        </p:nvSpPr>
        <p:spPr>
          <a:xfrm>
            <a:off x="10086301" y="3475220"/>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1</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38" name="مستطيل مستدير الزوايا 12">
            <a:hlinkClick r:id="rId4" action="ppaction://hlinksldjump"/>
            <a:extLst>
              <a:ext uri="{FF2B5EF4-FFF2-40B4-BE49-F238E27FC236}">
                <a16:creationId xmlns:a16="http://schemas.microsoft.com/office/drawing/2014/main" id="{C35558C1-9FDC-49BD-A8F5-9241D1C65BC7}"/>
              </a:ext>
            </a:extLst>
          </p:cNvPr>
          <p:cNvSpPr/>
          <p:nvPr/>
        </p:nvSpPr>
        <p:spPr>
          <a:xfrm>
            <a:off x="10086301" y="4317675"/>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2</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40" name="مستطيل مستدير الزوايا 17">
            <a:hlinkClick r:id="" action="ppaction://noaction"/>
            <a:extLst>
              <a:ext uri="{FF2B5EF4-FFF2-40B4-BE49-F238E27FC236}">
                <a16:creationId xmlns:a16="http://schemas.microsoft.com/office/drawing/2014/main" id="{5073015B-1E83-4FE7-BF02-65CBBB9E092C}"/>
              </a:ext>
            </a:extLst>
          </p:cNvPr>
          <p:cNvSpPr/>
          <p:nvPr/>
        </p:nvSpPr>
        <p:spPr>
          <a:xfrm>
            <a:off x="10164417" y="5201054"/>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FINAL EVALUATION</a:t>
            </a:r>
            <a:endParaRPr lang="ar-BH" sz="1400" dirty="0">
              <a:solidFill>
                <a:srgbClr val="3F5378"/>
              </a:solidFill>
              <a:latin typeface="Arial Black" panose="020B0A04020102020204" pitchFamily="34" charset="0"/>
              <a:cs typeface="PT Bold Heading" panose="02010400000000000000" pitchFamily="2" charset="-78"/>
            </a:endParaRPr>
          </a:p>
        </p:txBody>
      </p:sp>
      <p:grpSp>
        <p:nvGrpSpPr>
          <p:cNvPr id="2" name="Group 1">
            <a:extLst>
              <a:ext uri="{FF2B5EF4-FFF2-40B4-BE49-F238E27FC236}">
                <a16:creationId xmlns:a16="http://schemas.microsoft.com/office/drawing/2014/main" id="{D9389EC1-9A9F-6557-CAE4-6F4BF3654BDA}"/>
              </a:ext>
            </a:extLst>
          </p:cNvPr>
          <p:cNvGrpSpPr/>
          <p:nvPr/>
        </p:nvGrpSpPr>
        <p:grpSpPr>
          <a:xfrm>
            <a:off x="0" y="6502121"/>
            <a:ext cx="12192000" cy="381000"/>
            <a:chOff x="0" y="6502121"/>
            <a:chExt cx="12192000" cy="381000"/>
          </a:xfrm>
        </p:grpSpPr>
        <p:sp>
          <p:nvSpPr>
            <p:cNvPr id="21" name="TextBox 20">
              <a:extLst>
                <a:ext uri="{FF2B5EF4-FFF2-40B4-BE49-F238E27FC236}">
                  <a16:creationId xmlns:a16="http://schemas.microsoft.com/office/drawing/2014/main" id="{B02AF472-30F5-4B87-8E68-52F177A24201}"/>
                </a:ext>
              </a:extLst>
            </p:cNvPr>
            <p:cNvSpPr txBox="1"/>
            <p:nvPr/>
          </p:nvSpPr>
          <p:spPr>
            <a:xfrm>
              <a:off x="716844" y="6505941"/>
              <a:ext cx="7798277" cy="307777"/>
            </a:xfrm>
            <a:prstGeom prst="rect">
              <a:avLst/>
            </a:prstGeom>
            <a:noFill/>
          </p:spPr>
          <p:txBody>
            <a:bodyPr wrap="square" rtlCol="1">
              <a:spAutoFit/>
            </a:bodyPr>
            <a:lstStyle/>
            <a:p>
              <a:r>
                <a:rPr lang="en-US" sz="1400" b="1" dirty="0">
                  <a:solidFill>
                    <a:srgbClr val="002060"/>
                  </a:solidFill>
                  <a:latin typeface="Sakkal Majalla" panose="02000000000000000000" pitchFamily="2" charset="-78"/>
                  <a:cs typeface="Sakkal Majalla" panose="02000000000000000000" pitchFamily="2" charset="-78"/>
                </a:rPr>
                <a:t>FIN 316/806                                             UNIT 3                                          CAPITAL BUDGET DECISION MODEL</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22" name="Group 21"/>
            <p:cNvGrpSpPr/>
            <p:nvPr/>
          </p:nvGrpSpPr>
          <p:grpSpPr>
            <a:xfrm>
              <a:off x="0" y="6502121"/>
              <a:ext cx="12192000" cy="381000"/>
              <a:chOff x="0" y="6502121"/>
              <a:chExt cx="12192000" cy="381000"/>
            </a:xfrm>
          </p:grpSpPr>
          <p:cxnSp>
            <p:nvCxnSpPr>
              <p:cNvPr id="23" name="Straight Connector 22"/>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4" name="Rectangle 23"/>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4</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grpSp>
        <p:nvGrpSpPr>
          <p:cNvPr id="6" name="Group 5">
            <a:extLst>
              <a:ext uri="{FF2B5EF4-FFF2-40B4-BE49-F238E27FC236}">
                <a16:creationId xmlns:a16="http://schemas.microsoft.com/office/drawing/2014/main" id="{501BD7FE-F36D-9C46-D0BA-135DB7A220B3}"/>
              </a:ext>
            </a:extLst>
          </p:cNvPr>
          <p:cNvGrpSpPr/>
          <p:nvPr/>
        </p:nvGrpSpPr>
        <p:grpSpPr>
          <a:xfrm>
            <a:off x="1248409" y="541239"/>
            <a:ext cx="5731388" cy="797718"/>
            <a:chOff x="0" y="1065358"/>
            <a:chExt cx="8153400" cy="1080000"/>
          </a:xfrm>
          <a:solidFill>
            <a:schemeClr val="accent1">
              <a:lumMod val="50000"/>
            </a:schemeClr>
          </a:solidFill>
        </p:grpSpPr>
        <p:sp>
          <p:nvSpPr>
            <p:cNvPr id="7" name="مستطيل مستدير الزوايا 13">
              <a:extLst>
                <a:ext uri="{FF2B5EF4-FFF2-40B4-BE49-F238E27FC236}">
                  <a16:creationId xmlns:a16="http://schemas.microsoft.com/office/drawing/2014/main" id="{1E9DCA5E-249E-7E44-32EC-76189D424B67}"/>
                </a:ext>
              </a:extLst>
            </p:cNvPr>
            <p:cNvSpPr/>
            <p:nvPr/>
          </p:nvSpPr>
          <p:spPr>
            <a:xfrm>
              <a:off x="0" y="1065358"/>
              <a:ext cx="8153400" cy="1080000"/>
            </a:xfrm>
            <a:prstGeom prst="roundRect">
              <a:avLst>
                <a:gd name="adj" fmla="val 10356"/>
              </a:avLst>
            </a:prstGeom>
            <a:gr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BH" dirty="0"/>
            </a:p>
          </p:txBody>
        </p:sp>
        <p:sp>
          <p:nvSpPr>
            <p:cNvPr id="8" name="Rectangle 6">
              <a:extLst>
                <a:ext uri="{FF2B5EF4-FFF2-40B4-BE49-F238E27FC236}">
                  <a16:creationId xmlns:a16="http://schemas.microsoft.com/office/drawing/2014/main" id="{604B2B2F-9411-AA9E-A604-4EBD15F18989}"/>
                </a:ext>
              </a:extLst>
            </p:cNvPr>
            <p:cNvSpPr/>
            <p:nvPr/>
          </p:nvSpPr>
          <p:spPr>
            <a:xfrm>
              <a:off x="837291" y="1243827"/>
              <a:ext cx="6478833" cy="708368"/>
            </a:xfrm>
            <a:prstGeom prst="rect">
              <a:avLst/>
            </a:prstGeom>
            <a:grpFill/>
          </p:spPr>
          <p:txBody>
            <a:bodyPr wrap="none">
              <a:spAutoFit/>
            </a:bodyPr>
            <a:lstStyle/>
            <a:p>
              <a:pPr algn="ctr"/>
              <a:r>
                <a:rPr lang="en-US" sz="2800" b="1" dirty="0">
                  <a:ln w="9525">
                    <a:noFill/>
                    <a:prstDash val="solid"/>
                  </a:ln>
                  <a:solidFill>
                    <a:srgbClr val="FFFF00"/>
                  </a:solidFill>
                  <a:latin typeface="Arial Black" panose="020B0A04020102020204" pitchFamily="34" charset="0"/>
                  <a:cs typeface="PT Bold Heading" panose="02010400000000000000" pitchFamily="2" charset="-78"/>
                </a:rPr>
                <a:t>INATIATION ACTIVITY</a:t>
              </a:r>
            </a:p>
          </p:txBody>
        </p:sp>
      </p:grpSp>
    </p:spTree>
    <p:extLst>
      <p:ext uri="{BB962C8B-B14F-4D97-AF65-F5344CB8AC3E}">
        <p14:creationId xmlns:p14="http://schemas.microsoft.com/office/powerpoint/2010/main" val="2844945257"/>
      </p:ext>
    </p:extLst>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spd="slow" advClick="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0">
                                            <p:txEl>
                                              <p:pRg st="3" end="3"/>
                                            </p:txEl>
                                          </p:spTgt>
                                        </p:tgtEl>
                                        <p:attrNameLst>
                                          <p:attrName>style.visibility</p:attrName>
                                        </p:attrNameLst>
                                      </p:cBhvr>
                                      <p:to>
                                        <p:strVal val="visible"/>
                                      </p:to>
                                    </p:set>
                                    <p:animEffect transition="in" filter="fade">
                                      <p:cBhvr>
                                        <p:cTn id="14" dur="1000"/>
                                        <p:tgtEl>
                                          <p:spTgt spid="20">
                                            <p:txEl>
                                              <p:pRg st="3" end="3"/>
                                            </p:txEl>
                                          </p:spTgt>
                                        </p:tgtEl>
                                      </p:cBhvr>
                                    </p:animEffect>
                                    <p:anim calcmode="lin" valueType="num">
                                      <p:cBhvr>
                                        <p:cTn id="15" dur="1000" fill="hold"/>
                                        <p:tgtEl>
                                          <p:spTgt spid="20">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20">
                                            <p:txEl>
                                              <p:pRg st="3" end="3"/>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20">
                                            <p:txEl>
                                              <p:pRg st="4" end="4"/>
                                            </p:txEl>
                                          </p:spTgt>
                                        </p:tgtEl>
                                        <p:attrNameLst>
                                          <p:attrName>style.visibility</p:attrName>
                                        </p:attrNameLst>
                                      </p:cBhvr>
                                      <p:to>
                                        <p:strVal val="visible"/>
                                      </p:to>
                                    </p:set>
                                    <p:animEffect transition="in" filter="fade">
                                      <p:cBhvr>
                                        <p:cTn id="19" dur="1000"/>
                                        <p:tgtEl>
                                          <p:spTgt spid="20">
                                            <p:txEl>
                                              <p:pRg st="4" end="4"/>
                                            </p:txEl>
                                          </p:spTgt>
                                        </p:tgtEl>
                                      </p:cBhvr>
                                    </p:animEffect>
                                    <p:anim calcmode="lin" valueType="num">
                                      <p:cBhvr>
                                        <p:cTn id="20" dur="1000" fill="hold"/>
                                        <p:tgtEl>
                                          <p:spTgt spid="20">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20">
                                            <p:txEl>
                                              <p:pRg st="4" end="4"/>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0">
                                            <p:txEl>
                                              <p:pRg st="5" end="5"/>
                                            </p:txEl>
                                          </p:spTgt>
                                        </p:tgtEl>
                                        <p:attrNameLst>
                                          <p:attrName>style.visibility</p:attrName>
                                        </p:attrNameLst>
                                      </p:cBhvr>
                                      <p:to>
                                        <p:strVal val="visible"/>
                                      </p:to>
                                    </p:set>
                                    <p:animEffect transition="in" filter="fade">
                                      <p:cBhvr>
                                        <p:cTn id="24" dur="1000"/>
                                        <p:tgtEl>
                                          <p:spTgt spid="20">
                                            <p:txEl>
                                              <p:pRg st="5" end="5"/>
                                            </p:txEl>
                                          </p:spTgt>
                                        </p:tgtEl>
                                      </p:cBhvr>
                                    </p:animEffect>
                                    <p:anim calcmode="lin" valueType="num">
                                      <p:cBhvr>
                                        <p:cTn id="25" dur="1000" fill="hold"/>
                                        <p:tgtEl>
                                          <p:spTgt spid="20">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20">
                                            <p:txEl>
                                              <p:pRg st="5" end="5"/>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20">
                                            <p:txEl>
                                              <p:pRg st="6" end="6"/>
                                            </p:txEl>
                                          </p:spTgt>
                                        </p:tgtEl>
                                        <p:attrNameLst>
                                          <p:attrName>style.visibility</p:attrName>
                                        </p:attrNameLst>
                                      </p:cBhvr>
                                      <p:to>
                                        <p:strVal val="visible"/>
                                      </p:to>
                                    </p:set>
                                    <p:animEffect transition="in" filter="fade">
                                      <p:cBhvr>
                                        <p:cTn id="29" dur="1000"/>
                                        <p:tgtEl>
                                          <p:spTgt spid="20">
                                            <p:txEl>
                                              <p:pRg st="6" end="6"/>
                                            </p:txEl>
                                          </p:spTgt>
                                        </p:tgtEl>
                                      </p:cBhvr>
                                    </p:animEffect>
                                    <p:anim calcmode="lin" valueType="num">
                                      <p:cBhvr>
                                        <p:cTn id="30" dur="1000" fill="hold"/>
                                        <p:tgtEl>
                                          <p:spTgt spid="20">
                                            <p:txEl>
                                              <p:pRg st="6" end="6"/>
                                            </p:txEl>
                                          </p:spTgt>
                                        </p:tgtEl>
                                        <p:attrNameLst>
                                          <p:attrName>ppt_x</p:attrName>
                                        </p:attrNameLst>
                                      </p:cBhvr>
                                      <p:tavLst>
                                        <p:tav tm="0">
                                          <p:val>
                                            <p:strVal val="#ppt_x"/>
                                          </p:val>
                                        </p:tav>
                                        <p:tav tm="100000">
                                          <p:val>
                                            <p:strVal val="#ppt_x"/>
                                          </p:val>
                                        </p:tav>
                                      </p:tavLst>
                                    </p:anim>
                                    <p:anim calcmode="lin" valueType="num">
                                      <p:cBhvr>
                                        <p:cTn id="31" dur="1000" fill="hold"/>
                                        <p:tgtEl>
                                          <p:spTgt spid="20">
                                            <p:txEl>
                                              <p:pRg st="6" end="6"/>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20">
                                            <p:txEl>
                                              <p:pRg st="7" end="7"/>
                                            </p:txEl>
                                          </p:spTgt>
                                        </p:tgtEl>
                                        <p:attrNameLst>
                                          <p:attrName>style.visibility</p:attrName>
                                        </p:attrNameLst>
                                      </p:cBhvr>
                                      <p:to>
                                        <p:strVal val="visible"/>
                                      </p:to>
                                    </p:set>
                                    <p:animEffect transition="in" filter="fade">
                                      <p:cBhvr>
                                        <p:cTn id="34" dur="1000"/>
                                        <p:tgtEl>
                                          <p:spTgt spid="20">
                                            <p:txEl>
                                              <p:pRg st="7" end="7"/>
                                            </p:txEl>
                                          </p:spTgt>
                                        </p:tgtEl>
                                      </p:cBhvr>
                                    </p:animEffect>
                                    <p:anim calcmode="lin" valueType="num">
                                      <p:cBhvr>
                                        <p:cTn id="35" dur="1000" fill="hold"/>
                                        <p:tgtEl>
                                          <p:spTgt spid="20">
                                            <p:txEl>
                                              <p:pRg st="7" end="7"/>
                                            </p:txEl>
                                          </p:spTgt>
                                        </p:tgtEl>
                                        <p:attrNameLst>
                                          <p:attrName>ppt_x</p:attrName>
                                        </p:attrNameLst>
                                      </p:cBhvr>
                                      <p:tavLst>
                                        <p:tav tm="0">
                                          <p:val>
                                            <p:strVal val="#ppt_x"/>
                                          </p:val>
                                        </p:tav>
                                        <p:tav tm="100000">
                                          <p:val>
                                            <p:strVal val="#ppt_x"/>
                                          </p:val>
                                        </p:tav>
                                      </p:tavLst>
                                    </p:anim>
                                    <p:anim calcmode="lin" valueType="num">
                                      <p:cBhvr>
                                        <p:cTn id="36" dur="1000" fill="hold"/>
                                        <p:tgtEl>
                                          <p:spTgt spid="20">
                                            <p:txEl>
                                              <p:pRg st="7" end="7"/>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20">
                                            <p:txEl>
                                              <p:pRg st="8" end="8"/>
                                            </p:txEl>
                                          </p:spTgt>
                                        </p:tgtEl>
                                        <p:attrNameLst>
                                          <p:attrName>style.visibility</p:attrName>
                                        </p:attrNameLst>
                                      </p:cBhvr>
                                      <p:to>
                                        <p:strVal val="visible"/>
                                      </p:to>
                                    </p:set>
                                    <p:animEffect transition="in" filter="fade">
                                      <p:cBhvr>
                                        <p:cTn id="39" dur="1000"/>
                                        <p:tgtEl>
                                          <p:spTgt spid="20">
                                            <p:txEl>
                                              <p:pRg st="8" end="8"/>
                                            </p:txEl>
                                          </p:spTgt>
                                        </p:tgtEl>
                                      </p:cBhvr>
                                    </p:animEffect>
                                    <p:anim calcmode="lin" valueType="num">
                                      <p:cBhvr>
                                        <p:cTn id="40" dur="1000" fill="hold"/>
                                        <p:tgtEl>
                                          <p:spTgt spid="20">
                                            <p:txEl>
                                              <p:pRg st="8" end="8"/>
                                            </p:txEl>
                                          </p:spTgt>
                                        </p:tgtEl>
                                        <p:attrNameLst>
                                          <p:attrName>ppt_x</p:attrName>
                                        </p:attrNameLst>
                                      </p:cBhvr>
                                      <p:tavLst>
                                        <p:tav tm="0">
                                          <p:val>
                                            <p:strVal val="#ppt_x"/>
                                          </p:val>
                                        </p:tav>
                                        <p:tav tm="100000">
                                          <p:val>
                                            <p:strVal val="#ppt_x"/>
                                          </p:val>
                                        </p:tav>
                                      </p:tavLst>
                                    </p:anim>
                                    <p:anim calcmode="lin" valueType="num">
                                      <p:cBhvr>
                                        <p:cTn id="41" dur="1000" fill="hold"/>
                                        <p:tgtEl>
                                          <p:spTgt spid="20">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مستطيل مستدير الزوايا 15">
            <a:extLst>
              <a:ext uri="{FF2B5EF4-FFF2-40B4-BE49-F238E27FC236}">
                <a16:creationId xmlns:a16="http://schemas.microsoft.com/office/drawing/2014/main" id="{C7CA628E-402E-4ECD-83CD-2C5BD377C6C5}"/>
              </a:ext>
            </a:extLst>
          </p:cNvPr>
          <p:cNvSpPr/>
          <p:nvPr/>
        </p:nvSpPr>
        <p:spPr>
          <a:xfrm>
            <a:off x="262496" y="1733082"/>
            <a:ext cx="9613408" cy="4557185"/>
          </a:xfrm>
          <a:prstGeom prst="roundRect">
            <a:avLst>
              <a:gd name="adj" fmla="val 1416"/>
            </a:avLst>
          </a:prstGeom>
          <a:solidFill>
            <a:srgbClr val="BFD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L="266700" rtl="1"/>
            <a:endParaRPr lang="ar-SA" sz="3200" b="1" dirty="0">
              <a:latin typeface="Sakkal Majalla" panose="02000000000000000000" pitchFamily="2" charset="-78"/>
              <a:cs typeface="Sakkal Majalla" panose="02000000000000000000" pitchFamily="2" charset="-78"/>
            </a:endParaRPr>
          </a:p>
          <a:p>
            <a:pPr marL="0" marR="0" rtl="0">
              <a:lnSpc>
                <a:spcPct val="130000"/>
              </a:lnSpc>
              <a:spcBef>
                <a:spcPts val="0"/>
              </a:spcBef>
              <a:spcAft>
                <a:spcPts val="0"/>
              </a:spcAft>
              <a:tabLst>
                <a:tab pos="1571625" algn="l"/>
              </a:tabLst>
            </a:pPr>
            <a:r>
              <a:rPr lang="en-US" sz="20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What is the difference between a short-term decision and long-term decision?</a:t>
            </a:r>
          </a:p>
          <a:p>
            <a:pPr marL="0" marR="0" rtl="0">
              <a:lnSpc>
                <a:spcPct val="130000"/>
              </a:lnSpc>
              <a:spcBef>
                <a:spcPts val="0"/>
              </a:spcBef>
              <a:spcAft>
                <a:spcPts val="0"/>
              </a:spcAft>
              <a:tabLst>
                <a:tab pos="1571625" algn="l"/>
              </a:tabLst>
            </a:pPr>
            <a:endParaRPr lang="en-US" sz="20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266700" rtl="1"/>
            <a:r>
              <a:rPr lang="en-US" sz="2000" dirty="0">
                <a:solidFill>
                  <a:srgbClr val="002060"/>
                </a:solidFill>
                <a:effectLst/>
                <a:latin typeface="Times New Roman" panose="02020603050405020304" pitchFamily="18" charset="0"/>
                <a:ea typeface="Calibri" panose="020F0502020204030204" pitchFamily="34" charset="0"/>
                <a:cs typeface="Arial" panose="020B0604020202020204" pitchFamily="34" charset="0"/>
              </a:rPr>
              <a:t>A short-term decision, you will decide today what to eat for your next meal. This decision may involve a set of choice with varying costs. The choice affects you for only a short period, and the difference in cost of the different menu options is relatively small. In addition, you will face the next meal selection</a:t>
            </a:r>
            <a:r>
              <a:rPr lang="en-US" sz="1800" dirty="0">
                <a:effectLst/>
                <a:latin typeface="Times New Roman" panose="02020603050405020304" pitchFamily="18" charset="0"/>
                <a:ea typeface="Calibri" panose="020F0502020204030204" pitchFamily="34" charset="0"/>
                <a:cs typeface="Arial" panose="020B0604020202020204" pitchFamily="34" charset="0"/>
              </a:rPr>
              <a:t>.</a:t>
            </a:r>
          </a:p>
          <a:p>
            <a:pPr marL="266700" rtl="1"/>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66700" rtl="1"/>
            <a:r>
              <a:rPr lang="en-US" sz="20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Then there are long-term decisions, recall for a moment your decision concerning which college to attend. This decision affects you for a number of years and carries with it significant financial costs. Moreover, this choice may well have been a once-in-a-lifetime decision. Although you can change schools after your initial choice, you cannot pick a different school to attend every few hours as you can with your menu choice at mealtime.</a:t>
            </a:r>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266700" rtl="1"/>
            <a:endParaRPr lang="en-US" sz="3200" dirty="0">
              <a:solidFill>
                <a:schemeClr val="tx1"/>
              </a:solidFill>
              <a:latin typeface="Times New Roman" panose="02020603050405020304" pitchFamily="18" charset="0"/>
              <a:cs typeface="Times New Roman" panose="02020603050405020304" pitchFamily="18" charset="0"/>
            </a:endParaRPr>
          </a:p>
        </p:txBody>
      </p:sp>
      <p:grpSp>
        <p:nvGrpSpPr>
          <p:cNvPr id="29" name="Shape 631">
            <a:extLst>
              <a:ext uri="{FF2B5EF4-FFF2-40B4-BE49-F238E27FC236}">
                <a16:creationId xmlns:a16="http://schemas.microsoft.com/office/drawing/2014/main" id="{9DE0399B-6A40-495E-B773-BA7B46FB702D}"/>
              </a:ext>
            </a:extLst>
          </p:cNvPr>
          <p:cNvGrpSpPr/>
          <p:nvPr/>
        </p:nvGrpSpPr>
        <p:grpSpPr>
          <a:xfrm flipH="1">
            <a:off x="303082" y="399185"/>
            <a:ext cx="827524" cy="848823"/>
            <a:chOff x="5961125" y="1623900"/>
            <a:chExt cx="427450" cy="448175"/>
          </a:xfrm>
          <a:solidFill>
            <a:srgbClr val="7030A0"/>
          </a:solidFill>
        </p:grpSpPr>
        <p:sp>
          <p:nvSpPr>
            <p:cNvPr id="30" name="Shape 632">
              <a:extLst>
                <a:ext uri="{FF2B5EF4-FFF2-40B4-BE49-F238E27FC236}">
                  <a16:creationId xmlns:a16="http://schemas.microsoft.com/office/drawing/2014/main" id="{8DB2B578-EBFB-49B2-A74B-ADFD83430321}"/>
                </a:ext>
              </a:extLst>
            </p:cNvPr>
            <p:cNvSpPr/>
            <p:nvPr/>
          </p:nvSpPr>
          <p:spPr>
            <a:xfrm>
              <a:off x="5961125" y="1678700"/>
              <a:ext cx="376925" cy="376925"/>
            </a:xfrm>
            <a:custGeom>
              <a:avLst/>
              <a:gdLst/>
              <a:ahLst/>
              <a:cxnLst/>
              <a:rect l="0" t="0" r="0" b="0"/>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1" name="Shape 633">
              <a:extLst>
                <a:ext uri="{FF2B5EF4-FFF2-40B4-BE49-F238E27FC236}">
                  <a16:creationId xmlns:a16="http://schemas.microsoft.com/office/drawing/2014/main" id="{A7E0F7CD-81DA-4CE7-AFE9-AFC01237AB36}"/>
                </a:ext>
              </a:extLst>
            </p:cNvPr>
            <p:cNvSpPr/>
            <p:nvPr/>
          </p:nvSpPr>
          <p:spPr>
            <a:xfrm>
              <a:off x="6009825" y="1727425"/>
              <a:ext cx="279500" cy="279500"/>
            </a:xfrm>
            <a:custGeom>
              <a:avLst/>
              <a:gdLst/>
              <a:ahLst/>
              <a:cxnLst/>
              <a:rect l="0" t="0" r="0" b="0"/>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sp>
          <p:nvSpPr>
            <p:cNvPr id="32" name="Shape 634">
              <a:extLst>
                <a:ext uri="{FF2B5EF4-FFF2-40B4-BE49-F238E27FC236}">
                  <a16:creationId xmlns:a16="http://schemas.microsoft.com/office/drawing/2014/main" id="{8C63DF95-20CA-45C3-B9C8-3978774FAE2C}"/>
                </a:ext>
              </a:extLst>
            </p:cNvPr>
            <p:cNvSpPr/>
            <p:nvPr/>
          </p:nvSpPr>
          <p:spPr>
            <a:xfrm>
              <a:off x="6107250" y="1824850"/>
              <a:ext cx="84650" cy="84650"/>
            </a:xfrm>
            <a:custGeom>
              <a:avLst/>
              <a:gdLst/>
              <a:ahLst/>
              <a:cxnLst/>
              <a:rect l="0" t="0" r="0" b="0"/>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3" name="Shape 635">
              <a:extLst>
                <a:ext uri="{FF2B5EF4-FFF2-40B4-BE49-F238E27FC236}">
                  <a16:creationId xmlns:a16="http://schemas.microsoft.com/office/drawing/2014/main" id="{BC2F4953-4B4C-4B90-BBBA-EE9C42DB550B}"/>
                </a:ext>
              </a:extLst>
            </p:cNvPr>
            <p:cNvSpPr/>
            <p:nvPr/>
          </p:nvSpPr>
          <p:spPr>
            <a:xfrm>
              <a:off x="6058550" y="1776125"/>
              <a:ext cx="182075" cy="182075"/>
            </a:xfrm>
            <a:custGeom>
              <a:avLst/>
              <a:gdLst/>
              <a:ahLst/>
              <a:cxnLst/>
              <a:rect l="0" t="0" r="0" b="0"/>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4" name="Shape 636">
              <a:extLst>
                <a:ext uri="{FF2B5EF4-FFF2-40B4-BE49-F238E27FC236}">
                  <a16:creationId xmlns:a16="http://schemas.microsoft.com/office/drawing/2014/main" id="{B909C533-5819-46B5-9B5D-EE88750598EE}"/>
                </a:ext>
              </a:extLst>
            </p:cNvPr>
            <p:cNvSpPr/>
            <p:nvPr/>
          </p:nvSpPr>
          <p:spPr>
            <a:xfrm>
              <a:off x="5971475" y="2001400"/>
              <a:ext cx="74925" cy="70675"/>
            </a:xfrm>
            <a:custGeom>
              <a:avLst/>
              <a:gdLst/>
              <a:ahLst/>
              <a:cxnLst/>
              <a:rect l="0" t="0" r="0" b="0"/>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5" name="Shape 637">
              <a:extLst>
                <a:ext uri="{FF2B5EF4-FFF2-40B4-BE49-F238E27FC236}">
                  <a16:creationId xmlns:a16="http://schemas.microsoft.com/office/drawing/2014/main" id="{B8E44603-02C8-45C3-AFCF-46EBC9134B2A}"/>
                </a:ext>
              </a:extLst>
            </p:cNvPr>
            <p:cNvSpPr/>
            <p:nvPr/>
          </p:nvSpPr>
          <p:spPr>
            <a:xfrm>
              <a:off x="6253375" y="2001400"/>
              <a:ext cx="74325" cy="70675"/>
            </a:xfrm>
            <a:custGeom>
              <a:avLst/>
              <a:gdLst/>
              <a:ahLst/>
              <a:cxnLst/>
              <a:rect l="0" t="0" r="0" b="0"/>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6" name="Shape 638">
              <a:extLst>
                <a:ext uri="{FF2B5EF4-FFF2-40B4-BE49-F238E27FC236}">
                  <a16:creationId xmlns:a16="http://schemas.microsoft.com/office/drawing/2014/main" id="{F10FA17C-5DE5-44AB-81DB-C83C2A648EC9}"/>
                </a:ext>
              </a:extLst>
            </p:cNvPr>
            <p:cNvSpPr/>
            <p:nvPr/>
          </p:nvSpPr>
          <p:spPr>
            <a:xfrm>
              <a:off x="6137700" y="1623900"/>
              <a:ext cx="250875" cy="255150"/>
            </a:xfrm>
            <a:custGeom>
              <a:avLst/>
              <a:gdLst/>
              <a:ahLst/>
              <a:cxnLst/>
              <a:rect l="0" t="0" r="0" b="0"/>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grpSp>
      <p:sp>
        <p:nvSpPr>
          <p:cNvPr id="27" name="مستطيل مستدير الزوايا 5">
            <a:hlinkClick r:id="rId2" action="ppaction://hlinksldjump"/>
            <a:extLst>
              <a:ext uri="{FF2B5EF4-FFF2-40B4-BE49-F238E27FC236}">
                <a16:creationId xmlns:a16="http://schemas.microsoft.com/office/drawing/2014/main" id="{D466B943-7A06-4ADB-8B37-06D4C56A4898}"/>
              </a:ext>
            </a:extLst>
          </p:cNvPr>
          <p:cNvSpPr/>
          <p:nvPr/>
        </p:nvSpPr>
        <p:spPr>
          <a:xfrm>
            <a:off x="9875904" y="2560256"/>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INITIATION ACTIVITY </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37" name="مستطيل مستدير الزوايا 11">
            <a:hlinkClick r:id="rId3" action="ppaction://hlinksldjump"/>
            <a:extLst>
              <a:ext uri="{FF2B5EF4-FFF2-40B4-BE49-F238E27FC236}">
                <a16:creationId xmlns:a16="http://schemas.microsoft.com/office/drawing/2014/main" id="{23D3EE09-8411-4223-ABFE-66C8968A89D0}"/>
              </a:ext>
            </a:extLst>
          </p:cNvPr>
          <p:cNvSpPr/>
          <p:nvPr/>
        </p:nvSpPr>
        <p:spPr>
          <a:xfrm>
            <a:off x="9875904" y="3463154"/>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1</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38" name="مستطيل مستدير الزوايا 12">
            <a:hlinkClick r:id="rId4" action="ppaction://hlinksldjump"/>
            <a:extLst>
              <a:ext uri="{FF2B5EF4-FFF2-40B4-BE49-F238E27FC236}">
                <a16:creationId xmlns:a16="http://schemas.microsoft.com/office/drawing/2014/main" id="{C35558C1-9FDC-49BD-A8F5-9241D1C65BC7}"/>
              </a:ext>
            </a:extLst>
          </p:cNvPr>
          <p:cNvSpPr/>
          <p:nvPr/>
        </p:nvSpPr>
        <p:spPr>
          <a:xfrm>
            <a:off x="9876034" y="432306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2</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40" name="مستطيل مستدير الزوايا 17">
            <a:hlinkClick r:id="" action="ppaction://noaction"/>
            <a:extLst>
              <a:ext uri="{FF2B5EF4-FFF2-40B4-BE49-F238E27FC236}">
                <a16:creationId xmlns:a16="http://schemas.microsoft.com/office/drawing/2014/main" id="{5073015B-1E83-4FE7-BF02-65CBBB9E092C}"/>
              </a:ext>
            </a:extLst>
          </p:cNvPr>
          <p:cNvSpPr/>
          <p:nvPr/>
        </p:nvSpPr>
        <p:spPr>
          <a:xfrm>
            <a:off x="9875904" y="5148146"/>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FINAL EVALUATION</a:t>
            </a:r>
            <a:endParaRPr lang="ar-BH" sz="1400" dirty="0">
              <a:solidFill>
                <a:srgbClr val="3F5378"/>
              </a:solidFill>
              <a:latin typeface="Arial Black" panose="020B0A04020102020204" pitchFamily="34" charset="0"/>
              <a:cs typeface="PT Bold Heading" panose="02010400000000000000" pitchFamily="2" charset="-78"/>
            </a:endParaRPr>
          </a:p>
        </p:txBody>
      </p:sp>
      <p:grpSp>
        <p:nvGrpSpPr>
          <p:cNvPr id="2" name="Group 1">
            <a:extLst>
              <a:ext uri="{FF2B5EF4-FFF2-40B4-BE49-F238E27FC236}">
                <a16:creationId xmlns:a16="http://schemas.microsoft.com/office/drawing/2014/main" id="{D9389EC1-9A9F-6557-CAE4-6F4BF3654BDA}"/>
              </a:ext>
            </a:extLst>
          </p:cNvPr>
          <p:cNvGrpSpPr/>
          <p:nvPr/>
        </p:nvGrpSpPr>
        <p:grpSpPr>
          <a:xfrm>
            <a:off x="0" y="6502121"/>
            <a:ext cx="12192000" cy="381000"/>
            <a:chOff x="0" y="6502121"/>
            <a:chExt cx="12192000" cy="381000"/>
          </a:xfrm>
        </p:grpSpPr>
        <p:sp>
          <p:nvSpPr>
            <p:cNvPr id="21" name="TextBox 20">
              <a:extLst>
                <a:ext uri="{FF2B5EF4-FFF2-40B4-BE49-F238E27FC236}">
                  <a16:creationId xmlns:a16="http://schemas.microsoft.com/office/drawing/2014/main" id="{B02AF472-30F5-4B87-8E68-52F177A24201}"/>
                </a:ext>
              </a:extLst>
            </p:cNvPr>
            <p:cNvSpPr txBox="1"/>
            <p:nvPr/>
          </p:nvSpPr>
          <p:spPr>
            <a:xfrm>
              <a:off x="716844" y="6505941"/>
              <a:ext cx="7798277" cy="307777"/>
            </a:xfrm>
            <a:prstGeom prst="rect">
              <a:avLst/>
            </a:prstGeom>
            <a:noFill/>
          </p:spPr>
          <p:txBody>
            <a:bodyPr wrap="square" rtlCol="1">
              <a:spAutoFit/>
            </a:bodyPr>
            <a:lstStyle/>
            <a:p>
              <a:r>
                <a:rPr lang="en-US" sz="1400" b="1" dirty="0">
                  <a:solidFill>
                    <a:srgbClr val="002060"/>
                  </a:solidFill>
                  <a:latin typeface="Sakkal Majalla" panose="02000000000000000000" pitchFamily="2" charset="-78"/>
                  <a:cs typeface="Sakkal Majalla" panose="02000000000000000000" pitchFamily="2" charset="-78"/>
                </a:rPr>
                <a:t>FIN 316/806                                               UNIT 3                                       CAPITAL BUDGET DECISION MODEL</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22" name="Group 21"/>
            <p:cNvGrpSpPr/>
            <p:nvPr/>
          </p:nvGrpSpPr>
          <p:grpSpPr>
            <a:xfrm>
              <a:off x="0" y="6502121"/>
              <a:ext cx="12192000" cy="381000"/>
              <a:chOff x="0" y="6502121"/>
              <a:chExt cx="12192000" cy="381000"/>
            </a:xfrm>
          </p:grpSpPr>
          <p:cxnSp>
            <p:nvCxnSpPr>
              <p:cNvPr id="23" name="Straight Connector 22"/>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4" name="Rectangle 23"/>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4</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sp>
        <p:nvSpPr>
          <p:cNvPr id="8" name="Rectangle 6">
            <a:extLst>
              <a:ext uri="{FF2B5EF4-FFF2-40B4-BE49-F238E27FC236}">
                <a16:creationId xmlns:a16="http://schemas.microsoft.com/office/drawing/2014/main" id="{604B2B2F-9411-AA9E-A604-4EBD15F18989}"/>
              </a:ext>
            </a:extLst>
          </p:cNvPr>
          <p:cNvSpPr/>
          <p:nvPr/>
        </p:nvSpPr>
        <p:spPr>
          <a:xfrm>
            <a:off x="1257150" y="514842"/>
            <a:ext cx="9159547" cy="718466"/>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marR="1079500" lvl="0" algn="l" rtl="0">
              <a:lnSpc>
                <a:spcPct val="200000"/>
              </a:lnSpc>
              <a:spcBef>
                <a:spcPts val="0"/>
              </a:spcBef>
              <a:spcAft>
                <a:spcPts val="0"/>
              </a:spcAft>
              <a:buClr>
                <a:srgbClr val="FFFFFF"/>
              </a:buClr>
              <a:buSzPts val="1100"/>
            </a:pPr>
            <a:r>
              <a:rPr lang="en-US" sz="2400" b="1" dirty="0">
                <a:solidFill>
                  <a:srgbClr val="FFFF00"/>
                </a:solidFill>
                <a:effectLst/>
                <a:uFill>
                  <a:solidFill>
                    <a:srgbClr val="5B9BD5"/>
                  </a:solidFill>
                </a:uFill>
                <a:latin typeface="Times New Roman" panose="02020603050405020304" pitchFamily="18" charset="0"/>
                <a:ea typeface="Calibri" panose="020F0502020204030204" pitchFamily="34" charset="0"/>
                <a:cs typeface="Times New Roman" panose="02020603050405020304" pitchFamily="18" charset="0"/>
              </a:rPr>
              <a:t>The difference between a short-term and long-term decision.</a:t>
            </a:r>
          </a:p>
        </p:txBody>
      </p:sp>
    </p:spTree>
    <p:extLst>
      <p:ext uri="{BB962C8B-B14F-4D97-AF65-F5344CB8AC3E}">
        <p14:creationId xmlns:p14="http://schemas.microsoft.com/office/powerpoint/2010/main" val="2423642906"/>
      </p:ext>
    </p:extLst>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spd="slow" advClick="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
                                            <p:txEl>
                                              <p:pRg st="3" end="3"/>
                                            </p:txEl>
                                          </p:spTgt>
                                        </p:tgtEl>
                                        <p:attrNameLst>
                                          <p:attrName>style.visibility</p:attrName>
                                        </p:attrNameLst>
                                      </p:cBhvr>
                                      <p:to>
                                        <p:strVal val="visible"/>
                                      </p:to>
                                    </p:set>
                                    <p:animEffect transition="in" filter="fade">
                                      <p:cBhvr>
                                        <p:cTn id="7" dur="1000"/>
                                        <p:tgtEl>
                                          <p:spTgt spid="20">
                                            <p:txEl>
                                              <p:pRg st="3" end="3"/>
                                            </p:txEl>
                                          </p:spTgt>
                                        </p:tgtEl>
                                      </p:cBhvr>
                                    </p:animEffect>
                                    <p:anim calcmode="lin" valueType="num">
                                      <p:cBhvr>
                                        <p:cTn id="8" dur="1000" fill="hold"/>
                                        <p:tgtEl>
                                          <p:spTgt spid="20">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2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0">
                                            <p:txEl>
                                              <p:pRg st="5" end="5"/>
                                            </p:txEl>
                                          </p:spTgt>
                                        </p:tgtEl>
                                        <p:attrNameLst>
                                          <p:attrName>style.visibility</p:attrName>
                                        </p:attrNameLst>
                                      </p:cBhvr>
                                      <p:to>
                                        <p:strVal val="visible"/>
                                      </p:to>
                                    </p:set>
                                    <p:animEffect transition="in" filter="fade">
                                      <p:cBhvr>
                                        <p:cTn id="14" dur="1000"/>
                                        <p:tgtEl>
                                          <p:spTgt spid="20">
                                            <p:txEl>
                                              <p:pRg st="5" end="5"/>
                                            </p:txEl>
                                          </p:spTgt>
                                        </p:tgtEl>
                                      </p:cBhvr>
                                    </p:animEffect>
                                    <p:anim calcmode="lin" valueType="num">
                                      <p:cBhvr>
                                        <p:cTn id="15" dur="1000" fill="hold"/>
                                        <p:tgtEl>
                                          <p:spTgt spid="20">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20">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مستطيل مستدير الزوايا 15">
            <a:extLst>
              <a:ext uri="{FF2B5EF4-FFF2-40B4-BE49-F238E27FC236}">
                <a16:creationId xmlns:a16="http://schemas.microsoft.com/office/drawing/2014/main" id="{C7CA628E-402E-4ECD-83CD-2C5BD377C6C5}"/>
              </a:ext>
            </a:extLst>
          </p:cNvPr>
          <p:cNvSpPr/>
          <p:nvPr/>
        </p:nvSpPr>
        <p:spPr>
          <a:xfrm>
            <a:off x="262496" y="1733082"/>
            <a:ext cx="9613408" cy="4557185"/>
          </a:xfrm>
          <a:prstGeom prst="roundRect">
            <a:avLst>
              <a:gd name="adj" fmla="val 1416"/>
            </a:avLst>
          </a:prstGeom>
          <a:solidFill>
            <a:srgbClr val="BFD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R="90170" lvl="0" algn="l" rtl="0">
              <a:lnSpc>
                <a:spcPct val="130000"/>
              </a:lnSpc>
              <a:spcBef>
                <a:spcPts val="0"/>
              </a:spcBef>
              <a:spcAft>
                <a:spcPts val="0"/>
              </a:spcAft>
              <a:buClr>
                <a:srgbClr val="355969"/>
              </a:buClr>
              <a:buSzPts val="1100"/>
              <a:tabLst>
                <a:tab pos="838200" algn="l"/>
              </a:tabLst>
            </a:pPr>
            <a:r>
              <a:rPr lang="en-US" sz="2000" b="1" u="sng"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Example 3-2-1:</a:t>
            </a:r>
          </a:p>
          <a:p>
            <a:pPr marL="342900" marR="90170" lvl="0" indent="-342900" algn="l" rtl="0">
              <a:lnSpc>
                <a:spcPct val="130000"/>
              </a:lnSpc>
              <a:spcBef>
                <a:spcPts val="0"/>
              </a:spcBef>
              <a:spcAft>
                <a:spcPts val="0"/>
              </a:spcAft>
              <a:buClr>
                <a:srgbClr val="355969"/>
              </a:buClr>
              <a:buSzPts val="1100"/>
              <a:buFont typeface="Times New Roman" panose="02020603050405020304" pitchFamily="18" charset="0"/>
              <a:buChar char="►"/>
              <a:tabLst>
                <a:tab pos="838200" algn="l"/>
              </a:tabLst>
            </a:pPr>
            <a:r>
              <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Given the cash flow of three projects A, B and C, and using the payback</a:t>
            </a:r>
            <a:r>
              <a:rPr lang="en-US" sz="2000" dirty="0">
                <a:latin typeface="Calibri" panose="020F0502020204030204" pitchFamily="34" charset="0"/>
                <a:ea typeface="Calibri" panose="020F0502020204030204" pitchFamily="34" charset="0"/>
                <a:cs typeface="Arial" panose="020B0604020202020204" pitchFamily="34" charset="0"/>
              </a:rPr>
              <a:t>  </a:t>
            </a:r>
            <a:r>
              <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period decision model, which projects do you accept and which project  you will choose ?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grpSp>
        <p:nvGrpSpPr>
          <p:cNvPr id="29" name="Shape 631">
            <a:extLst>
              <a:ext uri="{FF2B5EF4-FFF2-40B4-BE49-F238E27FC236}">
                <a16:creationId xmlns:a16="http://schemas.microsoft.com/office/drawing/2014/main" id="{9DE0399B-6A40-495E-B773-BA7B46FB702D}"/>
              </a:ext>
            </a:extLst>
          </p:cNvPr>
          <p:cNvGrpSpPr/>
          <p:nvPr/>
        </p:nvGrpSpPr>
        <p:grpSpPr>
          <a:xfrm flipH="1">
            <a:off x="303082" y="399185"/>
            <a:ext cx="827524" cy="848823"/>
            <a:chOff x="5961125" y="1623900"/>
            <a:chExt cx="427450" cy="448175"/>
          </a:xfrm>
          <a:solidFill>
            <a:srgbClr val="7030A0"/>
          </a:solidFill>
        </p:grpSpPr>
        <p:sp>
          <p:nvSpPr>
            <p:cNvPr id="30" name="Shape 632">
              <a:extLst>
                <a:ext uri="{FF2B5EF4-FFF2-40B4-BE49-F238E27FC236}">
                  <a16:creationId xmlns:a16="http://schemas.microsoft.com/office/drawing/2014/main" id="{8DB2B578-EBFB-49B2-A74B-ADFD83430321}"/>
                </a:ext>
              </a:extLst>
            </p:cNvPr>
            <p:cNvSpPr/>
            <p:nvPr/>
          </p:nvSpPr>
          <p:spPr>
            <a:xfrm>
              <a:off x="5961125" y="1678700"/>
              <a:ext cx="376925" cy="376925"/>
            </a:xfrm>
            <a:custGeom>
              <a:avLst/>
              <a:gdLst/>
              <a:ahLst/>
              <a:cxnLst/>
              <a:rect l="0" t="0" r="0" b="0"/>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1" name="Shape 633">
              <a:extLst>
                <a:ext uri="{FF2B5EF4-FFF2-40B4-BE49-F238E27FC236}">
                  <a16:creationId xmlns:a16="http://schemas.microsoft.com/office/drawing/2014/main" id="{A7E0F7CD-81DA-4CE7-AFE9-AFC01237AB36}"/>
                </a:ext>
              </a:extLst>
            </p:cNvPr>
            <p:cNvSpPr/>
            <p:nvPr/>
          </p:nvSpPr>
          <p:spPr>
            <a:xfrm>
              <a:off x="6009825" y="1727425"/>
              <a:ext cx="279500" cy="279500"/>
            </a:xfrm>
            <a:custGeom>
              <a:avLst/>
              <a:gdLst/>
              <a:ahLst/>
              <a:cxnLst/>
              <a:rect l="0" t="0" r="0" b="0"/>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sp>
          <p:nvSpPr>
            <p:cNvPr id="32" name="Shape 634">
              <a:extLst>
                <a:ext uri="{FF2B5EF4-FFF2-40B4-BE49-F238E27FC236}">
                  <a16:creationId xmlns:a16="http://schemas.microsoft.com/office/drawing/2014/main" id="{8C63DF95-20CA-45C3-B9C8-3978774FAE2C}"/>
                </a:ext>
              </a:extLst>
            </p:cNvPr>
            <p:cNvSpPr/>
            <p:nvPr/>
          </p:nvSpPr>
          <p:spPr>
            <a:xfrm>
              <a:off x="6107250" y="1824850"/>
              <a:ext cx="84650" cy="84650"/>
            </a:xfrm>
            <a:custGeom>
              <a:avLst/>
              <a:gdLst/>
              <a:ahLst/>
              <a:cxnLst/>
              <a:rect l="0" t="0" r="0" b="0"/>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3" name="Shape 635">
              <a:extLst>
                <a:ext uri="{FF2B5EF4-FFF2-40B4-BE49-F238E27FC236}">
                  <a16:creationId xmlns:a16="http://schemas.microsoft.com/office/drawing/2014/main" id="{BC2F4953-4B4C-4B90-BBBA-EE9C42DB550B}"/>
                </a:ext>
              </a:extLst>
            </p:cNvPr>
            <p:cNvSpPr/>
            <p:nvPr/>
          </p:nvSpPr>
          <p:spPr>
            <a:xfrm>
              <a:off x="6058550" y="1776125"/>
              <a:ext cx="182075" cy="182075"/>
            </a:xfrm>
            <a:custGeom>
              <a:avLst/>
              <a:gdLst/>
              <a:ahLst/>
              <a:cxnLst/>
              <a:rect l="0" t="0" r="0" b="0"/>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4" name="Shape 636">
              <a:extLst>
                <a:ext uri="{FF2B5EF4-FFF2-40B4-BE49-F238E27FC236}">
                  <a16:creationId xmlns:a16="http://schemas.microsoft.com/office/drawing/2014/main" id="{B909C533-5819-46B5-9B5D-EE88750598EE}"/>
                </a:ext>
              </a:extLst>
            </p:cNvPr>
            <p:cNvSpPr/>
            <p:nvPr/>
          </p:nvSpPr>
          <p:spPr>
            <a:xfrm>
              <a:off x="5971475" y="2001400"/>
              <a:ext cx="74925" cy="70675"/>
            </a:xfrm>
            <a:custGeom>
              <a:avLst/>
              <a:gdLst/>
              <a:ahLst/>
              <a:cxnLst/>
              <a:rect l="0" t="0" r="0" b="0"/>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5" name="Shape 637">
              <a:extLst>
                <a:ext uri="{FF2B5EF4-FFF2-40B4-BE49-F238E27FC236}">
                  <a16:creationId xmlns:a16="http://schemas.microsoft.com/office/drawing/2014/main" id="{B8E44603-02C8-45C3-AFCF-46EBC9134B2A}"/>
                </a:ext>
              </a:extLst>
            </p:cNvPr>
            <p:cNvSpPr/>
            <p:nvPr/>
          </p:nvSpPr>
          <p:spPr>
            <a:xfrm>
              <a:off x="6253375" y="2001400"/>
              <a:ext cx="74325" cy="70675"/>
            </a:xfrm>
            <a:custGeom>
              <a:avLst/>
              <a:gdLst/>
              <a:ahLst/>
              <a:cxnLst/>
              <a:rect l="0" t="0" r="0" b="0"/>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6" name="Shape 638">
              <a:extLst>
                <a:ext uri="{FF2B5EF4-FFF2-40B4-BE49-F238E27FC236}">
                  <a16:creationId xmlns:a16="http://schemas.microsoft.com/office/drawing/2014/main" id="{F10FA17C-5DE5-44AB-81DB-C83C2A648EC9}"/>
                </a:ext>
              </a:extLst>
            </p:cNvPr>
            <p:cNvSpPr/>
            <p:nvPr/>
          </p:nvSpPr>
          <p:spPr>
            <a:xfrm>
              <a:off x="6137700" y="1623900"/>
              <a:ext cx="250875" cy="255150"/>
            </a:xfrm>
            <a:custGeom>
              <a:avLst/>
              <a:gdLst/>
              <a:ahLst/>
              <a:cxnLst/>
              <a:rect l="0" t="0" r="0" b="0"/>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grpSp>
      <p:sp>
        <p:nvSpPr>
          <p:cNvPr id="27" name="مستطيل مستدير الزوايا 5">
            <a:hlinkClick r:id="rId2" action="ppaction://hlinksldjump"/>
            <a:extLst>
              <a:ext uri="{FF2B5EF4-FFF2-40B4-BE49-F238E27FC236}">
                <a16:creationId xmlns:a16="http://schemas.microsoft.com/office/drawing/2014/main" id="{D466B943-7A06-4ADB-8B37-06D4C56A4898}"/>
              </a:ext>
            </a:extLst>
          </p:cNvPr>
          <p:cNvSpPr/>
          <p:nvPr/>
        </p:nvSpPr>
        <p:spPr>
          <a:xfrm>
            <a:off x="10164417" y="2534391"/>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INITIATION ACTIVITY </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37" name="مستطيل مستدير الزوايا 11">
            <a:hlinkClick r:id="rId3" action="ppaction://hlinksldjump"/>
            <a:extLst>
              <a:ext uri="{FF2B5EF4-FFF2-40B4-BE49-F238E27FC236}">
                <a16:creationId xmlns:a16="http://schemas.microsoft.com/office/drawing/2014/main" id="{23D3EE09-8411-4223-ABFE-66C8968A89D0}"/>
              </a:ext>
            </a:extLst>
          </p:cNvPr>
          <p:cNvSpPr/>
          <p:nvPr/>
        </p:nvSpPr>
        <p:spPr>
          <a:xfrm>
            <a:off x="10164417" y="3485087"/>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1</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38" name="مستطيل مستدير الزوايا 12">
            <a:hlinkClick r:id="rId4" action="ppaction://hlinksldjump"/>
            <a:extLst>
              <a:ext uri="{FF2B5EF4-FFF2-40B4-BE49-F238E27FC236}">
                <a16:creationId xmlns:a16="http://schemas.microsoft.com/office/drawing/2014/main" id="{C35558C1-9FDC-49BD-A8F5-9241D1C65BC7}"/>
              </a:ext>
            </a:extLst>
          </p:cNvPr>
          <p:cNvSpPr/>
          <p:nvPr/>
        </p:nvSpPr>
        <p:spPr>
          <a:xfrm>
            <a:off x="10164418" y="4311173"/>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2</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40" name="مستطيل مستدير الزوايا 17">
            <a:hlinkClick r:id="" action="ppaction://noaction"/>
            <a:extLst>
              <a:ext uri="{FF2B5EF4-FFF2-40B4-BE49-F238E27FC236}">
                <a16:creationId xmlns:a16="http://schemas.microsoft.com/office/drawing/2014/main" id="{5073015B-1E83-4FE7-BF02-65CBBB9E092C}"/>
              </a:ext>
            </a:extLst>
          </p:cNvPr>
          <p:cNvSpPr/>
          <p:nvPr/>
        </p:nvSpPr>
        <p:spPr>
          <a:xfrm>
            <a:off x="10164417" y="5201054"/>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FINAL EVALUATION</a:t>
            </a:r>
            <a:endParaRPr lang="ar-BH" sz="1400" dirty="0">
              <a:solidFill>
                <a:srgbClr val="3F5378"/>
              </a:solidFill>
              <a:latin typeface="Arial Black" panose="020B0A04020102020204" pitchFamily="34" charset="0"/>
              <a:cs typeface="PT Bold Heading" panose="02010400000000000000" pitchFamily="2" charset="-78"/>
            </a:endParaRPr>
          </a:p>
        </p:txBody>
      </p:sp>
      <p:grpSp>
        <p:nvGrpSpPr>
          <p:cNvPr id="2" name="Group 1">
            <a:extLst>
              <a:ext uri="{FF2B5EF4-FFF2-40B4-BE49-F238E27FC236}">
                <a16:creationId xmlns:a16="http://schemas.microsoft.com/office/drawing/2014/main" id="{D9389EC1-9A9F-6557-CAE4-6F4BF3654BDA}"/>
              </a:ext>
            </a:extLst>
          </p:cNvPr>
          <p:cNvGrpSpPr/>
          <p:nvPr/>
        </p:nvGrpSpPr>
        <p:grpSpPr>
          <a:xfrm>
            <a:off x="0" y="6502121"/>
            <a:ext cx="12192000" cy="381000"/>
            <a:chOff x="0" y="6502121"/>
            <a:chExt cx="12192000" cy="381000"/>
          </a:xfrm>
        </p:grpSpPr>
        <p:sp>
          <p:nvSpPr>
            <p:cNvPr id="21" name="TextBox 20">
              <a:extLst>
                <a:ext uri="{FF2B5EF4-FFF2-40B4-BE49-F238E27FC236}">
                  <a16:creationId xmlns:a16="http://schemas.microsoft.com/office/drawing/2014/main" id="{B02AF472-30F5-4B87-8E68-52F177A24201}"/>
                </a:ext>
              </a:extLst>
            </p:cNvPr>
            <p:cNvSpPr txBox="1"/>
            <p:nvPr/>
          </p:nvSpPr>
          <p:spPr>
            <a:xfrm>
              <a:off x="716844" y="6505941"/>
              <a:ext cx="7798277" cy="307777"/>
            </a:xfrm>
            <a:prstGeom prst="rect">
              <a:avLst/>
            </a:prstGeom>
            <a:noFill/>
          </p:spPr>
          <p:txBody>
            <a:bodyPr wrap="square" rtlCol="1">
              <a:spAutoFit/>
            </a:bodyPr>
            <a:lstStyle/>
            <a:p>
              <a:r>
                <a:rPr lang="en-US" sz="1400" b="1" dirty="0">
                  <a:solidFill>
                    <a:srgbClr val="002060"/>
                  </a:solidFill>
                  <a:latin typeface="Sakkal Majalla" panose="02000000000000000000" pitchFamily="2" charset="-78"/>
                  <a:cs typeface="Sakkal Majalla" panose="02000000000000000000" pitchFamily="2" charset="-78"/>
                </a:rPr>
                <a:t>FIN 316/806                                                   UNIT 3                                                             CAPITAL BUDGET DECISION MODEL</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22" name="Group 21"/>
            <p:cNvGrpSpPr/>
            <p:nvPr/>
          </p:nvGrpSpPr>
          <p:grpSpPr>
            <a:xfrm>
              <a:off x="0" y="6502121"/>
              <a:ext cx="12192000" cy="381000"/>
              <a:chOff x="0" y="6502121"/>
              <a:chExt cx="12192000" cy="381000"/>
            </a:xfrm>
          </p:grpSpPr>
          <p:cxnSp>
            <p:nvCxnSpPr>
              <p:cNvPr id="23" name="Straight Connector 22"/>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4" name="Rectangle 23"/>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4</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sp>
        <p:nvSpPr>
          <p:cNvPr id="8" name="Rectangle 6">
            <a:extLst>
              <a:ext uri="{FF2B5EF4-FFF2-40B4-BE49-F238E27FC236}">
                <a16:creationId xmlns:a16="http://schemas.microsoft.com/office/drawing/2014/main" id="{604B2B2F-9411-AA9E-A604-4EBD15F18989}"/>
              </a:ext>
            </a:extLst>
          </p:cNvPr>
          <p:cNvSpPr/>
          <p:nvPr/>
        </p:nvSpPr>
        <p:spPr>
          <a:xfrm>
            <a:off x="1257151" y="514842"/>
            <a:ext cx="7112920" cy="822789"/>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marL="342900" marR="0" lvl="0" indent="-342900" algn="l" rtl="0">
              <a:lnSpc>
                <a:spcPct val="200000"/>
              </a:lnSpc>
              <a:spcBef>
                <a:spcPts val="0"/>
              </a:spcBef>
              <a:spcAft>
                <a:spcPts val="0"/>
              </a:spcAft>
              <a:buClr>
                <a:srgbClr val="FFFFFF"/>
              </a:buClr>
              <a:buSzPts val="1100"/>
              <a:buFont typeface="Times New Roman" panose="02020603050405020304" pitchFamily="18" charset="0"/>
              <a:buChar char="►"/>
            </a:pPr>
            <a:r>
              <a:rPr lang="en-US" sz="2800" b="1" dirty="0">
                <a:solidFill>
                  <a:srgbClr val="FFFF00"/>
                </a:solidFill>
                <a:effectLst/>
                <a:uFill>
                  <a:solidFill>
                    <a:srgbClr val="5B9BD5"/>
                  </a:solidFill>
                </a:uFill>
                <a:latin typeface="Times New Roman" panose="02020603050405020304" pitchFamily="18" charset="0"/>
                <a:ea typeface="Calibri" panose="020F0502020204030204" pitchFamily="34" charset="0"/>
                <a:cs typeface="Times New Roman" panose="02020603050405020304" pitchFamily="18" charset="0"/>
              </a:rPr>
              <a:t>The calculation of the payback period.</a:t>
            </a:r>
          </a:p>
        </p:txBody>
      </p:sp>
      <p:graphicFrame>
        <p:nvGraphicFramePr>
          <p:cNvPr id="5" name="Table 4">
            <a:extLst>
              <a:ext uri="{FF2B5EF4-FFF2-40B4-BE49-F238E27FC236}">
                <a16:creationId xmlns:a16="http://schemas.microsoft.com/office/drawing/2014/main" id="{35446EDF-12B8-B009-176C-A07421346898}"/>
              </a:ext>
            </a:extLst>
          </p:cNvPr>
          <p:cNvGraphicFramePr>
            <a:graphicFrameLocks noGrp="1"/>
          </p:cNvGraphicFramePr>
          <p:nvPr>
            <p:extLst>
              <p:ext uri="{D42A27DB-BD31-4B8C-83A1-F6EECF244321}">
                <p14:modId xmlns:p14="http://schemas.microsoft.com/office/powerpoint/2010/main" val="1277800492"/>
              </p:ext>
            </p:extLst>
          </p:nvPr>
        </p:nvGraphicFramePr>
        <p:xfrm>
          <a:off x="1130606" y="3411699"/>
          <a:ext cx="7864537" cy="2521266"/>
        </p:xfrm>
        <a:graphic>
          <a:graphicData uri="http://schemas.openxmlformats.org/drawingml/2006/table">
            <a:tbl>
              <a:tblPr firstRow="1" firstCol="1" bandRow="1">
                <a:tableStyleId>{5DA37D80-6434-44D0-A028-1B22A696006F}</a:tableStyleId>
              </a:tblPr>
              <a:tblGrid>
                <a:gridCol w="2824191">
                  <a:extLst>
                    <a:ext uri="{9D8B030D-6E8A-4147-A177-3AD203B41FA5}">
                      <a16:colId xmlns:a16="http://schemas.microsoft.com/office/drawing/2014/main" val="3686654726"/>
                    </a:ext>
                  </a:extLst>
                </a:gridCol>
                <a:gridCol w="1844050">
                  <a:extLst>
                    <a:ext uri="{9D8B030D-6E8A-4147-A177-3AD203B41FA5}">
                      <a16:colId xmlns:a16="http://schemas.microsoft.com/office/drawing/2014/main" val="1801132831"/>
                    </a:ext>
                  </a:extLst>
                </a:gridCol>
                <a:gridCol w="1720882">
                  <a:extLst>
                    <a:ext uri="{9D8B030D-6E8A-4147-A177-3AD203B41FA5}">
                      <a16:colId xmlns:a16="http://schemas.microsoft.com/office/drawing/2014/main" val="3551203345"/>
                    </a:ext>
                  </a:extLst>
                </a:gridCol>
                <a:gridCol w="1475414">
                  <a:extLst>
                    <a:ext uri="{9D8B030D-6E8A-4147-A177-3AD203B41FA5}">
                      <a16:colId xmlns:a16="http://schemas.microsoft.com/office/drawing/2014/main" val="2608079390"/>
                    </a:ext>
                  </a:extLst>
                </a:gridCol>
              </a:tblGrid>
              <a:tr h="357668">
                <a:tc>
                  <a:txBody>
                    <a:bodyPr/>
                    <a:lstStyle/>
                    <a:p>
                      <a:pPr marL="0" marR="0" algn="ctr" rtl="1">
                        <a:lnSpc>
                          <a:spcPct val="107000"/>
                        </a:lnSpc>
                        <a:spcBef>
                          <a:spcPts val="0"/>
                        </a:spcBef>
                        <a:spcAft>
                          <a:spcPts val="800"/>
                        </a:spcAft>
                        <a:tabLst>
                          <a:tab pos="838200" algn="l"/>
                        </a:tabLst>
                      </a:pPr>
                      <a:r>
                        <a:rPr lang="en-US" sz="2000">
                          <a:effectLst/>
                        </a:rPr>
                        <a:t>Cash Flow</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800"/>
                        </a:spcAft>
                        <a:tabLst>
                          <a:tab pos="838200" algn="l"/>
                        </a:tabLst>
                      </a:pPr>
                      <a:r>
                        <a:rPr lang="en-US" sz="2000">
                          <a:effectLst/>
                        </a:rPr>
                        <a:t>Project A</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800"/>
                        </a:spcAft>
                        <a:tabLst>
                          <a:tab pos="838200" algn="l"/>
                        </a:tabLst>
                      </a:pPr>
                      <a:r>
                        <a:rPr lang="en-US" sz="2000">
                          <a:effectLst/>
                        </a:rPr>
                        <a:t>Project B</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800"/>
                        </a:spcAft>
                        <a:tabLst>
                          <a:tab pos="838200" algn="l"/>
                        </a:tabLst>
                      </a:pPr>
                      <a:r>
                        <a:rPr lang="en-US" sz="2000">
                          <a:effectLst/>
                        </a:rPr>
                        <a:t>Project C</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453125997"/>
                  </a:ext>
                </a:extLst>
              </a:tr>
              <a:tr h="357668">
                <a:tc>
                  <a:txBody>
                    <a:bodyPr/>
                    <a:lstStyle/>
                    <a:p>
                      <a:pPr marL="0" marR="0" algn="ctr" rtl="1">
                        <a:lnSpc>
                          <a:spcPct val="107000"/>
                        </a:lnSpc>
                        <a:spcBef>
                          <a:spcPts val="0"/>
                        </a:spcBef>
                        <a:spcAft>
                          <a:spcPts val="800"/>
                        </a:spcAft>
                        <a:tabLst>
                          <a:tab pos="838200" algn="l"/>
                        </a:tabLst>
                      </a:pPr>
                      <a:r>
                        <a:rPr lang="en-US" sz="2000">
                          <a:effectLst/>
                        </a:rPr>
                        <a:t>Cost (Cash Outflow)</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800"/>
                        </a:spcAft>
                        <a:tabLst>
                          <a:tab pos="838200" algn="l"/>
                        </a:tabLst>
                      </a:pPr>
                      <a:r>
                        <a:rPr lang="en-US" sz="2000">
                          <a:effectLst/>
                        </a:rPr>
                        <a:t>BD10,000</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800"/>
                        </a:spcAft>
                        <a:tabLst>
                          <a:tab pos="838200" algn="l"/>
                        </a:tabLst>
                      </a:pPr>
                      <a:r>
                        <a:rPr lang="en-US" sz="2000">
                          <a:effectLst/>
                        </a:rPr>
                        <a:t>BD10,000</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800"/>
                        </a:spcAft>
                        <a:tabLst>
                          <a:tab pos="838200" algn="l"/>
                        </a:tabLst>
                      </a:pPr>
                      <a:r>
                        <a:rPr lang="en-US" sz="2000">
                          <a:effectLst/>
                        </a:rPr>
                        <a:t>BD10,000</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938867955"/>
                  </a:ext>
                </a:extLst>
              </a:tr>
              <a:tr h="357668">
                <a:tc>
                  <a:txBody>
                    <a:bodyPr/>
                    <a:lstStyle/>
                    <a:p>
                      <a:pPr marL="0" marR="0" algn="ctr" rtl="1">
                        <a:lnSpc>
                          <a:spcPct val="107000"/>
                        </a:lnSpc>
                        <a:spcBef>
                          <a:spcPts val="0"/>
                        </a:spcBef>
                        <a:spcAft>
                          <a:spcPts val="800"/>
                        </a:spcAft>
                        <a:tabLst>
                          <a:tab pos="838200" algn="l"/>
                        </a:tabLst>
                      </a:pPr>
                      <a:r>
                        <a:rPr lang="en-US" sz="2000">
                          <a:effectLst/>
                        </a:rPr>
                        <a:t>Cash inflow year 1</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800"/>
                        </a:spcAft>
                        <a:tabLst>
                          <a:tab pos="838200" algn="l"/>
                        </a:tabLst>
                      </a:pPr>
                      <a:r>
                        <a:rPr lang="en-US" sz="2000">
                          <a:effectLst/>
                        </a:rPr>
                        <a:t>BD3,500</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800"/>
                        </a:spcAft>
                        <a:tabLst>
                          <a:tab pos="838200" algn="l"/>
                        </a:tabLst>
                      </a:pPr>
                      <a:r>
                        <a:rPr lang="en-US" sz="2000">
                          <a:effectLst/>
                        </a:rPr>
                        <a:t>BD2,000</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800"/>
                        </a:spcAft>
                        <a:tabLst>
                          <a:tab pos="838200" algn="l"/>
                        </a:tabLst>
                      </a:pPr>
                      <a:r>
                        <a:rPr lang="en-US" sz="2000">
                          <a:effectLst/>
                        </a:rPr>
                        <a:t>BD5,500</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08383499"/>
                  </a:ext>
                </a:extLst>
              </a:tr>
              <a:tr h="375258">
                <a:tc>
                  <a:txBody>
                    <a:bodyPr/>
                    <a:lstStyle/>
                    <a:p>
                      <a:pPr marL="0" marR="0" algn="ctr" rtl="1">
                        <a:lnSpc>
                          <a:spcPct val="107000"/>
                        </a:lnSpc>
                        <a:spcBef>
                          <a:spcPts val="0"/>
                        </a:spcBef>
                        <a:spcAft>
                          <a:spcPts val="800"/>
                        </a:spcAft>
                        <a:tabLst>
                          <a:tab pos="838200" algn="l"/>
                        </a:tabLst>
                      </a:pPr>
                      <a:r>
                        <a:rPr lang="en-US" sz="2000">
                          <a:effectLst/>
                        </a:rPr>
                        <a:t>Cash inflow year 2</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800"/>
                        </a:spcAft>
                        <a:tabLst>
                          <a:tab pos="838200" algn="l"/>
                        </a:tabLst>
                      </a:pPr>
                      <a:r>
                        <a:rPr lang="en-US" sz="2000">
                          <a:effectLst/>
                        </a:rPr>
                        <a:t>BD3,500</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800"/>
                        </a:spcAft>
                        <a:tabLst>
                          <a:tab pos="838200" algn="l"/>
                        </a:tabLst>
                      </a:pPr>
                      <a:r>
                        <a:rPr lang="en-US" sz="2000">
                          <a:effectLst/>
                        </a:rPr>
                        <a:t>BD3,400</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800"/>
                        </a:spcAft>
                        <a:tabLst>
                          <a:tab pos="838200" algn="l"/>
                        </a:tabLst>
                      </a:pPr>
                      <a:r>
                        <a:rPr lang="en-US" sz="2000">
                          <a:effectLst/>
                        </a:rPr>
                        <a:t>BD4,500</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852256589"/>
                  </a:ext>
                </a:extLst>
              </a:tr>
              <a:tr h="357668">
                <a:tc>
                  <a:txBody>
                    <a:bodyPr/>
                    <a:lstStyle/>
                    <a:p>
                      <a:pPr marL="0" marR="0" algn="ctr" rtl="1">
                        <a:lnSpc>
                          <a:spcPct val="107000"/>
                        </a:lnSpc>
                        <a:spcBef>
                          <a:spcPts val="0"/>
                        </a:spcBef>
                        <a:spcAft>
                          <a:spcPts val="800"/>
                        </a:spcAft>
                        <a:tabLst>
                          <a:tab pos="838200" algn="l"/>
                        </a:tabLst>
                      </a:pPr>
                      <a:r>
                        <a:rPr lang="en-US" sz="2000">
                          <a:effectLst/>
                        </a:rPr>
                        <a:t>Cash inflow year 3</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800"/>
                        </a:spcAft>
                        <a:tabLst>
                          <a:tab pos="838200" algn="l"/>
                        </a:tabLst>
                      </a:pPr>
                      <a:r>
                        <a:rPr lang="en-US" sz="2000">
                          <a:effectLst/>
                        </a:rPr>
                        <a:t>BD3,500</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800"/>
                        </a:spcAft>
                        <a:tabLst>
                          <a:tab pos="838200" algn="l"/>
                        </a:tabLst>
                      </a:pPr>
                      <a:r>
                        <a:rPr lang="en-US" sz="2000">
                          <a:effectLst/>
                        </a:rPr>
                        <a:t>BD4,000</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800"/>
                        </a:spcAft>
                        <a:tabLst>
                          <a:tab pos="838200" algn="l"/>
                        </a:tabLst>
                      </a:pPr>
                      <a:r>
                        <a:rPr lang="en-US" sz="2000">
                          <a:effectLst/>
                        </a:rPr>
                        <a:t>BD4,000</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218933652"/>
                  </a:ext>
                </a:extLst>
              </a:tr>
              <a:tr h="357668">
                <a:tc>
                  <a:txBody>
                    <a:bodyPr/>
                    <a:lstStyle/>
                    <a:p>
                      <a:pPr marL="0" marR="0" algn="ctr" rtl="1">
                        <a:lnSpc>
                          <a:spcPct val="107000"/>
                        </a:lnSpc>
                        <a:spcBef>
                          <a:spcPts val="0"/>
                        </a:spcBef>
                        <a:spcAft>
                          <a:spcPts val="800"/>
                        </a:spcAft>
                        <a:tabLst>
                          <a:tab pos="838200" algn="l"/>
                        </a:tabLst>
                      </a:pPr>
                      <a:r>
                        <a:rPr lang="en-US" sz="2000">
                          <a:effectLst/>
                        </a:rPr>
                        <a:t>Cash inflow year 4</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800"/>
                        </a:spcAft>
                        <a:tabLst>
                          <a:tab pos="838200" algn="l"/>
                        </a:tabLst>
                      </a:pPr>
                      <a:r>
                        <a:rPr lang="en-US" sz="2000">
                          <a:effectLst/>
                        </a:rPr>
                        <a:t>BD3,500</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800"/>
                        </a:spcAft>
                        <a:tabLst>
                          <a:tab pos="838200" algn="l"/>
                        </a:tabLst>
                      </a:pPr>
                      <a:r>
                        <a:rPr lang="en-US" sz="2000">
                          <a:effectLst/>
                        </a:rPr>
                        <a:t>BD5,000</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800"/>
                        </a:spcAft>
                        <a:tabLst>
                          <a:tab pos="838200" algn="l"/>
                        </a:tabLst>
                      </a:pPr>
                      <a:r>
                        <a:rPr lang="en-US" sz="2000">
                          <a:effectLst/>
                        </a:rPr>
                        <a:t>BD3,000</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354900905"/>
                  </a:ext>
                </a:extLst>
              </a:tr>
              <a:tr h="357668">
                <a:tc>
                  <a:txBody>
                    <a:bodyPr/>
                    <a:lstStyle/>
                    <a:p>
                      <a:pPr marL="0" marR="0" algn="ctr" rtl="1">
                        <a:lnSpc>
                          <a:spcPct val="107000"/>
                        </a:lnSpc>
                        <a:spcBef>
                          <a:spcPts val="0"/>
                        </a:spcBef>
                        <a:spcAft>
                          <a:spcPts val="800"/>
                        </a:spcAft>
                        <a:tabLst>
                          <a:tab pos="838200" algn="l"/>
                        </a:tabLst>
                      </a:pPr>
                      <a:r>
                        <a:rPr lang="en-US" sz="2000">
                          <a:effectLst/>
                        </a:rPr>
                        <a:t>Cash inflow year 5</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800"/>
                        </a:spcAft>
                        <a:tabLst>
                          <a:tab pos="838200" algn="l"/>
                        </a:tabLst>
                      </a:pPr>
                      <a:r>
                        <a:rPr lang="en-US" sz="2000">
                          <a:effectLst/>
                        </a:rPr>
                        <a:t>BD3,500</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800"/>
                        </a:spcAft>
                        <a:tabLst>
                          <a:tab pos="838200" algn="l"/>
                        </a:tabLst>
                      </a:pPr>
                      <a:r>
                        <a:rPr lang="en-US" sz="2000">
                          <a:effectLst/>
                        </a:rPr>
                        <a:t>BD6,000</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800"/>
                        </a:spcAft>
                        <a:tabLst>
                          <a:tab pos="838200" algn="l"/>
                        </a:tabLst>
                      </a:pPr>
                      <a:r>
                        <a:rPr lang="en-US" sz="2000" dirty="0">
                          <a:effectLst/>
                        </a:rPr>
                        <a:t>BD2,000</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856659427"/>
                  </a:ext>
                </a:extLst>
              </a:tr>
            </a:tbl>
          </a:graphicData>
        </a:graphic>
      </p:graphicFrame>
    </p:spTree>
    <p:extLst>
      <p:ext uri="{BB962C8B-B14F-4D97-AF65-F5344CB8AC3E}">
        <p14:creationId xmlns:p14="http://schemas.microsoft.com/office/powerpoint/2010/main" val="1013196283"/>
      </p:ext>
    </p:extLst>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spd="slow" advClick="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0" name="مستطيل مستدير الزوايا 15">
                <a:extLst>
                  <a:ext uri="{FF2B5EF4-FFF2-40B4-BE49-F238E27FC236}">
                    <a16:creationId xmlns:a16="http://schemas.microsoft.com/office/drawing/2014/main" id="{C7CA628E-402E-4ECD-83CD-2C5BD377C6C5}"/>
                  </a:ext>
                </a:extLst>
              </p:cNvPr>
              <p:cNvSpPr/>
              <p:nvPr/>
            </p:nvSpPr>
            <p:spPr>
              <a:xfrm>
                <a:off x="262496" y="1479734"/>
                <a:ext cx="9613408" cy="4908479"/>
              </a:xfrm>
              <a:prstGeom prst="roundRect">
                <a:avLst>
                  <a:gd name="adj" fmla="val 1416"/>
                </a:avLst>
              </a:prstGeom>
              <a:solidFill>
                <a:srgbClr val="BFD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L="0" marR="0" algn="l" rtl="0">
                  <a:lnSpc>
                    <a:spcPct val="107000"/>
                  </a:lnSpc>
                  <a:spcBef>
                    <a:spcPts val="0"/>
                  </a:spcBef>
                  <a:spcAft>
                    <a:spcPts val="0"/>
                  </a:spcAft>
                  <a:tabLst>
                    <a:tab pos="849630" algn="l"/>
                    <a:tab pos="1140460" algn="l"/>
                  </a:tabLst>
                </a:pPr>
                <a:r>
                  <a:rPr lang="en-US" sz="1800" b="1" u="sng" dirty="0">
                    <a:solidFill>
                      <a:srgbClr val="002060"/>
                    </a:solidFill>
                    <a:effectLst/>
                    <a:latin typeface="Arial Black" panose="020B0A04020102020204" pitchFamily="34" charset="0"/>
                    <a:ea typeface="Calibri" panose="020F0502020204030204" pitchFamily="34" charset="0"/>
                    <a:cs typeface="Times New Roman" panose="02020603050405020304" pitchFamily="18" charset="0"/>
                  </a:rPr>
                  <a:t>Answer:</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R="0" lvl="0" algn="l" rtl="0">
                  <a:lnSpc>
                    <a:spcPct val="130000"/>
                  </a:lnSpc>
                  <a:spcBef>
                    <a:spcPts val="0"/>
                  </a:spcBef>
                  <a:spcAft>
                    <a:spcPts val="0"/>
                  </a:spcAft>
                  <a:tabLst>
                    <a:tab pos="360045" algn="l"/>
                  </a:tabLst>
                </a:pPr>
                <a:r>
                  <a:rPr lang="en-US" sz="1800" u="sng"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1. Project A: ( Fixed Cash Inflow):</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rtl="1">
                  <a:lnSpc>
                    <a:spcPct val="130000"/>
                  </a:lnSpc>
                  <a:spcBef>
                    <a:spcPts val="0"/>
                  </a:spcBef>
                  <a:spcAft>
                    <a:spcPts val="0"/>
                  </a:spcAft>
                  <a:tabLst>
                    <a:tab pos="1571625" algn="l"/>
                  </a:tabLst>
                </a:pPr>
                <a:r>
                  <a:rPr lang="en-US" sz="18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Payback Period = </a:t>
                </a:r>
                <a14:m>
                  <m:oMath xmlns:m="http://schemas.openxmlformats.org/officeDocument/2006/math">
                    <m:f>
                      <m:fPr>
                        <m:ctrlPr>
                          <a:rPr lang="en-US" sz="18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18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𝑪𝒐𝒔𝒕</m:t>
                        </m:r>
                        <m:r>
                          <a:rPr lang="en-US" sz="18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 ( </m:t>
                        </m:r>
                        <m:r>
                          <a:rPr lang="en-US" sz="18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𝑰𝒏𝒊𝒕𝒊𝒂𝒍</m:t>
                        </m:r>
                        <m:r>
                          <a:rPr lang="en-US" sz="18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18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𝑰𝒏𝒗𝒆𝒔𝒕𝒎𝒆𝒏𝒕</m:t>
                        </m:r>
                        <m:r>
                          <a:rPr lang="en-US" sz="18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m:t>
                        </m:r>
                      </m:num>
                      <m:den>
                        <m:r>
                          <a:rPr lang="en-US" sz="18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𝑨𝒏𝒏𝒖𝒂𝒍</m:t>
                        </m:r>
                        <m:r>
                          <a:rPr lang="en-US" sz="18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18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𝑪𝒂𝒔𝒉</m:t>
                        </m:r>
                        <m:r>
                          <a:rPr lang="en-US" sz="18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18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𝒊𝒏𝒇𝒍𝒐𝒘</m:t>
                        </m:r>
                      </m:den>
                    </m:f>
                  </m:oMath>
                </a14:m>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rtl="1">
                  <a:lnSpc>
                    <a:spcPct val="130000"/>
                  </a:lnSpc>
                  <a:spcBef>
                    <a:spcPts val="0"/>
                  </a:spcBef>
                  <a:spcAft>
                    <a:spcPts val="0"/>
                  </a:spcAft>
                  <a:tabLst>
                    <a:tab pos="1571625" algn="l"/>
                  </a:tabLst>
                </a:pPr>
                <a:r>
                  <a:rPr lang="en-US" sz="1800" dirty="0">
                    <a:effectLst/>
                    <a:latin typeface="Times New Roman" panose="02020603050405020304" pitchFamily="18" charset="0"/>
                    <a:ea typeface="Calibri" panose="020F0502020204030204" pitchFamily="34" charset="0"/>
                    <a:cs typeface="Arial" panose="020B0604020202020204" pitchFamily="34" charset="0"/>
                  </a:rPr>
                  <a:t>        </a:t>
                </a: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Payback Period = </a:t>
                </a:r>
                <a14:m>
                  <m:oMath xmlns:m="http://schemas.openxmlformats.org/officeDocument/2006/math">
                    <m:f>
                      <m:fPr>
                        <m:ctrlPr>
                          <a:rPr lang="en-US" sz="1800"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1800"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10000</m:t>
                        </m:r>
                      </m:num>
                      <m:den>
                        <m:r>
                          <a:rPr lang="en-US" sz="1800"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3500</m:t>
                        </m:r>
                      </m:den>
                    </m:f>
                  </m:oMath>
                </a14:m>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 2.86 years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66700" rtl="1"/>
                <a:r>
                  <a:rPr lang="en-US" sz="1800" u="sng"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2. Project B: ( Changeable Cash Inflow):</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66700" rtl="1"/>
                <a:endParaRPr lang="ar-SA" sz="3200" b="1" dirty="0">
                  <a:latin typeface="Sakkal Majalla" panose="02000000000000000000" pitchFamily="2" charset="-78"/>
                  <a:cs typeface="Sakkal Majalla" panose="02000000000000000000" pitchFamily="2" charset="-78"/>
                </a:endParaRPr>
              </a:p>
              <a:p>
                <a:pPr marL="0" marR="0" rtl="0">
                  <a:lnSpc>
                    <a:spcPct val="130000"/>
                  </a:lnSpc>
                  <a:spcBef>
                    <a:spcPts val="0"/>
                  </a:spcBef>
                  <a:spcAft>
                    <a:spcPts val="0"/>
                  </a:spcAft>
                  <a:tabLst>
                    <a:tab pos="1571625" algn="l"/>
                  </a:tabLst>
                </a:pPr>
                <a:endParaRPr lang="en-US" sz="20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266700" rtl="1"/>
                <a:endParaRPr lang="en-US" sz="3200" dirty="0">
                  <a:solidFill>
                    <a:schemeClr val="tx1"/>
                  </a:solidFill>
                  <a:latin typeface="Times New Roman" panose="02020603050405020304" pitchFamily="18" charset="0"/>
                  <a:cs typeface="Times New Roman" panose="02020603050405020304" pitchFamily="18" charset="0"/>
                </a:endParaRPr>
              </a:p>
            </p:txBody>
          </p:sp>
        </mc:Choice>
        <mc:Fallback xmlns="">
          <p:sp>
            <p:nvSpPr>
              <p:cNvPr id="20" name="مستطيل مستدير الزوايا 15">
                <a:extLst>
                  <a:ext uri="{FF2B5EF4-FFF2-40B4-BE49-F238E27FC236}">
                    <a16:creationId xmlns:a16="http://schemas.microsoft.com/office/drawing/2014/main" id="{C7CA628E-402E-4ECD-83CD-2C5BD377C6C5}"/>
                  </a:ext>
                </a:extLst>
              </p:cNvPr>
              <p:cNvSpPr>
                <a:spLocks noRot="1" noChangeAspect="1" noMove="1" noResize="1" noEditPoints="1" noAdjustHandles="1" noChangeArrowheads="1" noChangeShapeType="1" noTextEdit="1"/>
              </p:cNvSpPr>
              <p:nvPr/>
            </p:nvSpPr>
            <p:spPr>
              <a:xfrm>
                <a:off x="262496" y="1479734"/>
                <a:ext cx="9613408" cy="4908479"/>
              </a:xfrm>
              <a:prstGeom prst="roundRect">
                <a:avLst>
                  <a:gd name="adj" fmla="val 1416"/>
                </a:avLst>
              </a:prstGeom>
              <a:blipFill>
                <a:blip r:embed="rId2"/>
                <a:stretch>
                  <a:fillRect l="-317" t="-124"/>
                </a:stretch>
              </a:blipFill>
              <a:ln>
                <a:noFill/>
              </a:ln>
            </p:spPr>
            <p:txBody>
              <a:bodyPr/>
              <a:lstStyle/>
              <a:p>
                <a:r>
                  <a:rPr lang="en-US">
                    <a:noFill/>
                  </a:rPr>
                  <a:t> </a:t>
                </a:r>
              </a:p>
            </p:txBody>
          </p:sp>
        </mc:Fallback>
      </mc:AlternateContent>
      <p:grpSp>
        <p:nvGrpSpPr>
          <p:cNvPr id="29" name="Shape 631">
            <a:extLst>
              <a:ext uri="{FF2B5EF4-FFF2-40B4-BE49-F238E27FC236}">
                <a16:creationId xmlns:a16="http://schemas.microsoft.com/office/drawing/2014/main" id="{9DE0399B-6A40-495E-B773-BA7B46FB702D}"/>
              </a:ext>
            </a:extLst>
          </p:cNvPr>
          <p:cNvGrpSpPr/>
          <p:nvPr/>
        </p:nvGrpSpPr>
        <p:grpSpPr>
          <a:xfrm flipH="1">
            <a:off x="303082" y="399185"/>
            <a:ext cx="827524" cy="848823"/>
            <a:chOff x="5961125" y="1623900"/>
            <a:chExt cx="427450" cy="448175"/>
          </a:xfrm>
          <a:solidFill>
            <a:srgbClr val="7030A0"/>
          </a:solidFill>
        </p:grpSpPr>
        <p:sp>
          <p:nvSpPr>
            <p:cNvPr id="30" name="Shape 632">
              <a:extLst>
                <a:ext uri="{FF2B5EF4-FFF2-40B4-BE49-F238E27FC236}">
                  <a16:creationId xmlns:a16="http://schemas.microsoft.com/office/drawing/2014/main" id="{8DB2B578-EBFB-49B2-A74B-ADFD83430321}"/>
                </a:ext>
              </a:extLst>
            </p:cNvPr>
            <p:cNvSpPr/>
            <p:nvPr/>
          </p:nvSpPr>
          <p:spPr>
            <a:xfrm>
              <a:off x="5961125" y="1678700"/>
              <a:ext cx="376925" cy="376925"/>
            </a:xfrm>
            <a:custGeom>
              <a:avLst/>
              <a:gdLst/>
              <a:ahLst/>
              <a:cxnLst/>
              <a:rect l="0" t="0" r="0" b="0"/>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1" name="Shape 633">
              <a:extLst>
                <a:ext uri="{FF2B5EF4-FFF2-40B4-BE49-F238E27FC236}">
                  <a16:creationId xmlns:a16="http://schemas.microsoft.com/office/drawing/2014/main" id="{A7E0F7CD-81DA-4CE7-AFE9-AFC01237AB36}"/>
                </a:ext>
              </a:extLst>
            </p:cNvPr>
            <p:cNvSpPr/>
            <p:nvPr/>
          </p:nvSpPr>
          <p:spPr>
            <a:xfrm>
              <a:off x="6009825" y="1727425"/>
              <a:ext cx="279500" cy="279500"/>
            </a:xfrm>
            <a:custGeom>
              <a:avLst/>
              <a:gdLst/>
              <a:ahLst/>
              <a:cxnLst/>
              <a:rect l="0" t="0" r="0" b="0"/>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sp>
          <p:nvSpPr>
            <p:cNvPr id="32" name="Shape 634">
              <a:extLst>
                <a:ext uri="{FF2B5EF4-FFF2-40B4-BE49-F238E27FC236}">
                  <a16:creationId xmlns:a16="http://schemas.microsoft.com/office/drawing/2014/main" id="{8C63DF95-20CA-45C3-B9C8-3978774FAE2C}"/>
                </a:ext>
              </a:extLst>
            </p:cNvPr>
            <p:cNvSpPr/>
            <p:nvPr/>
          </p:nvSpPr>
          <p:spPr>
            <a:xfrm>
              <a:off x="6107250" y="1824850"/>
              <a:ext cx="84650" cy="84650"/>
            </a:xfrm>
            <a:custGeom>
              <a:avLst/>
              <a:gdLst/>
              <a:ahLst/>
              <a:cxnLst/>
              <a:rect l="0" t="0" r="0" b="0"/>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3" name="Shape 635">
              <a:extLst>
                <a:ext uri="{FF2B5EF4-FFF2-40B4-BE49-F238E27FC236}">
                  <a16:creationId xmlns:a16="http://schemas.microsoft.com/office/drawing/2014/main" id="{BC2F4953-4B4C-4B90-BBBA-EE9C42DB550B}"/>
                </a:ext>
              </a:extLst>
            </p:cNvPr>
            <p:cNvSpPr/>
            <p:nvPr/>
          </p:nvSpPr>
          <p:spPr>
            <a:xfrm>
              <a:off x="6058550" y="1776125"/>
              <a:ext cx="182075" cy="182075"/>
            </a:xfrm>
            <a:custGeom>
              <a:avLst/>
              <a:gdLst/>
              <a:ahLst/>
              <a:cxnLst/>
              <a:rect l="0" t="0" r="0" b="0"/>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4" name="Shape 636">
              <a:extLst>
                <a:ext uri="{FF2B5EF4-FFF2-40B4-BE49-F238E27FC236}">
                  <a16:creationId xmlns:a16="http://schemas.microsoft.com/office/drawing/2014/main" id="{B909C533-5819-46B5-9B5D-EE88750598EE}"/>
                </a:ext>
              </a:extLst>
            </p:cNvPr>
            <p:cNvSpPr/>
            <p:nvPr/>
          </p:nvSpPr>
          <p:spPr>
            <a:xfrm>
              <a:off x="5971475" y="2001400"/>
              <a:ext cx="74925" cy="70675"/>
            </a:xfrm>
            <a:custGeom>
              <a:avLst/>
              <a:gdLst/>
              <a:ahLst/>
              <a:cxnLst/>
              <a:rect l="0" t="0" r="0" b="0"/>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5" name="Shape 637">
              <a:extLst>
                <a:ext uri="{FF2B5EF4-FFF2-40B4-BE49-F238E27FC236}">
                  <a16:creationId xmlns:a16="http://schemas.microsoft.com/office/drawing/2014/main" id="{B8E44603-02C8-45C3-AFCF-46EBC9134B2A}"/>
                </a:ext>
              </a:extLst>
            </p:cNvPr>
            <p:cNvSpPr/>
            <p:nvPr/>
          </p:nvSpPr>
          <p:spPr>
            <a:xfrm>
              <a:off x="6253375" y="2001400"/>
              <a:ext cx="74325" cy="70675"/>
            </a:xfrm>
            <a:custGeom>
              <a:avLst/>
              <a:gdLst/>
              <a:ahLst/>
              <a:cxnLst/>
              <a:rect l="0" t="0" r="0" b="0"/>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6" name="Shape 638">
              <a:extLst>
                <a:ext uri="{FF2B5EF4-FFF2-40B4-BE49-F238E27FC236}">
                  <a16:creationId xmlns:a16="http://schemas.microsoft.com/office/drawing/2014/main" id="{F10FA17C-5DE5-44AB-81DB-C83C2A648EC9}"/>
                </a:ext>
              </a:extLst>
            </p:cNvPr>
            <p:cNvSpPr/>
            <p:nvPr/>
          </p:nvSpPr>
          <p:spPr>
            <a:xfrm>
              <a:off x="6137700" y="1623900"/>
              <a:ext cx="250875" cy="255150"/>
            </a:xfrm>
            <a:custGeom>
              <a:avLst/>
              <a:gdLst/>
              <a:ahLst/>
              <a:cxnLst/>
              <a:rect l="0" t="0" r="0" b="0"/>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grpSp>
      <p:sp>
        <p:nvSpPr>
          <p:cNvPr id="27" name="مستطيل مستدير الزوايا 5">
            <a:hlinkClick r:id="rId3" action="ppaction://hlinksldjump"/>
            <a:extLst>
              <a:ext uri="{FF2B5EF4-FFF2-40B4-BE49-F238E27FC236}">
                <a16:creationId xmlns:a16="http://schemas.microsoft.com/office/drawing/2014/main" id="{D466B943-7A06-4ADB-8B37-06D4C56A4898}"/>
              </a:ext>
            </a:extLst>
          </p:cNvPr>
          <p:cNvSpPr/>
          <p:nvPr/>
        </p:nvSpPr>
        <p:spPr>
          <a:xfrm>
            <a:off x="9875904" y="2508990"/>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INITIATION ACTIVITY </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37" name="مستطيل مستدير الزوايا 11">
            <a:hlinkClick r:id="rId4" action="ppaction://hlinksldjump"/>
            <a:extLst>
              <a:ext uri="{FF2B5EF4-FFF2-40B4-BE49-F238E27FC236}">
                <a16:creationId xmlns:a16="http://schemas.microsoft.com/office/drawing/2014/main" id="{23D3EE09-8411-4223-ABFE-66C8968A89D0}"/>
              </a:ext>
            </a:extLst>
          </p:cNvPr>
          <p:cNvSpPr/>
          <p:nvPr/>
        </p:nvSpPr>
        <p:spPr>
          <a:xfrm>
            <a:off x="9896966" y="3429000"/>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1</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38" name="مستطيل مستدير الزوايا 12">
            <a:hlinkClick r:id="rId5" action="ppaction://hlinksldjump"/>
            <a:extLst>
              <a:ext uri="{FF2B5EF4-FFF2-40B4-BE49-F238E27FC236}">
                <a16:creationId xmlns:a16="http://schemas.microsoft.com/office/drawing/2014/main" id="{C35558C1-9FDC-49BD-A8F5-9241D1C65BC7}"/>
              </a:ext>
            </a:extLst>
          </p:cNvPr>
          <p:cNvSpPr/>
          <p:nvPr/>
        </p:nvSpPr>
        <p:spPr>
          <a:xfrm>
            <a:off x="9875904" y="4286495"/>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2</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40" name="مستطيل مستدير الزوايا 17">
            <a:hlinkClick r:id="" action="ppaction://noaction"/>
            <a:extLst>
              <a:ext uri="{FF2B5EF4-FFF2-40B4-BE49-F238E27FC236}">
                <a16:creationId xmlns:a16="http://schemas.microsoft.com/office/drawing/2014/main" id="{5073015B-1E83-4FE7-BF02-65CBBB9E092C}"/>
              </a:ext>
            </a:extLst>
          </p:cNvPr>
          <p:cNvSpPr/>
          <p:nvPr/>
        </p:nvSpPr>
        <p:spPr>
          <a:xfrm>
            <a:off x="9838921" y="5171802"/>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FINAL EVALUATION</a:t>
            </a:r>
            <a:endParaRPr lang="ar-BH" sz="1400" dirty="0">
              <a:solidFill>
                <a:srgbClr val="3F5378"/>
              </a:solidFill>
              <a:latin typeface="Arial Black" panose="020B0A04020102020204" pitchFamily="34" charset="0"/>
              <a:cs typeface="PT Bold Heading" panose="02010400000000000000" pitchFamily="2" charset="-78"/>
            </a:endParaRPr>
          </a:p>
        </p:txBody>
      </p:sp>
      <p:grpSp>
        <p:nvGrpSpPr>
          <p:cNvPr id="2" name="Group 1">
            <a:extLst>
              <a:ext uri="{FF2B5EF4-FFF2-40B4-BE49-F238E27FC236}">
                <a16:creationId xmlns:a16="http://schemas.microsoft.com/office/drawing/2014/main" id="{D9389EC1-9A9F-6557-CAE4-6F4BF3654BDA}"/>
              </a:ext>
            </a:extLst>
          </p:cNvPr>
          <p:cNvGrpSpPr/>
          <p:nvPr/>
        </p:nvGrpSpPr>
        <p:grpSpPr>
          <a:xfrm>
            <a:off x="0" y="6502121"/>
            <a:ext cx="12192000" cy="381000"/>
            <a:chOff x="0" y="6502121"/>
            <a:chExt cx="12192000" cy="381000"/>
          </a:xfrm>
        </p:grpSpPr>
        <p:sp>
          <p:nvSpPr>
            <p:cNvPr id="21" name="TextBox 20">
              <a:extLst>
                <a:ext uri="{FF2B5EF4-FFF2-40B4-BE49-F238E27FC236}">
                  <a16:creationId xmlns:a16="http://schemas.microsoft.com/office/drawing/2014/main" id="{B02AF472-30F5-4B87-8E68-52F177A24201}"/>
                </a:ext>
              </a:extLst>
            </p:cNvPr>
            <p:cNvSpPr txBox="1"/>
            <p:nvPr/>
          </p:nvSpPr>
          <p:spPr>
            <a:xfrm>
              <a:off x="716844" y="6505941"/>
              <a:ext cx="7798277" cy="307777"/>
            </a:xfrm>
            <a:prstGeom prst="rect">
              <a:avLst/>
            </a:prstGeom>
            <a:noFill/>
          </p:spPr>
          <p:txBody>
            <a:bodyPr wrap="square" rtlCol="1">
              <a:spAutoFit/>
            </a:bodyPr>
            <a:lstStyle/>
            <a:p>
              <a:r>
                <a:rPr lang="en-US" sz="1400" b="1" dirty="0">
                  <a:solidFill>
                    <a:srgbClr val="002060"/>
                  </a:solidFill>
                  <a:latin typeface="Sakkal Majalla" panose="02000000000000000000" pitchFamily="2" charset="-78"/>
                  <a:cs typeface="Sakkal Majalla" panose="02000000000000000000" pitchFamily="2" charset="-78"/>
                </a:rPr>
                <a:t>FIN 316/806                                                   UNIT 3                                                             CAPITAL BUDGET DECISION MODEL</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22" name="Group 21"/>
            <p:cNvGrpSpPr/>
            <p:nvPr/>
          </p:nvGrpSpPr>
          <p:grpSpPr>
            <a:xfrm>
              <a:off x="0" y="6502121"/>
              <a:ext cx="12192000" cy="381000"/>
              <a:chOff x="0" y="6502121"/>
              <a:chExt cx="12192000" cy="381000"/>
            </a:xfrm>
          </p:grpSpPr>
          <p:cxnSp>
            <p:nvCxnSpPr>
              <p:cNvPr id="23" name="Straight Connector 22"/>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4" name="Rectangle 23"/>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4</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sp>
        <p:nvSpPr>
          <p:cNvPr id="8" name="Rectangle 6">
            <a:extLst>
              <a:ext uri="{FF2B5EF4-FFF2-40B4-BE49-F238E27FC236}">
                <a16:creationId xmlns:a16="http://schemas.microsoft.com/office/drawing/2014/main" id="{604B2B2F-9411-AA9E-A604-4EBD15F18989}"/>
              </a:ext>
            </a:extLst>
          </p:cNvPr>
          <p:cNvSpPr/>
          <p:nvPr/>
        </p:nvSpPr>
        <p:spPr>
          <a:xfrm>
            <a:off x="1257150" y="514842"/>
            <a:ext cx="9159547" cy="718466"/>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marR="1079500" lvl="0" algn="l" rtl="0">
              <a:lnSpc>
                <a:spcPct val="200000"/>
              </a:lnSpc>
              <a:spcBef>
                <a:spcPts val="0"/>
              </a:spcBef>
              <a:spcAft>
                <a:spcPts val="0"/>
              </a:spcAft>
              <a:buClr>
                <a:srgbClr val="FFFFFF"/>
              </a:buClr>
              <a:buSzPts val="1100"/>
            </a:pPr>
            <a:r>
              <a:rPr lang="en-US" sz="2400" b="1" dirty="0">
                <a:solidFill>
                  <a:srgbClr val="FFFF00"/>
                </a:solidFill>
                <a:effectLst/>
                <a:uFill>
                  <a:solidFill>
                    <a:srgbClr val="5B9BD5"/>
                  </a:solidFill>
                </a:uFill>
                <a:latin typeface="Times New Roman" panose="02020603050405020304" pitchFamily="18" charset="0"/>
                <a:ea typeface="Calibri" panose="020F0502020204030204" pitchFamily="34" charset="0"/>
                <a:cs typeface="Times New Roman" panose="02020603050405020304" pitchFamily="18" charset="0"/>
              </a:rPr>
              <a:t>The difference between a short-term and long-term decision.</a:t>
            </a:r>
          </a:p>
        </p:txBody>
      </p:sp>
      <p:pic>
        <p:nvPicPr>
          <p:cNvPr id="3" name="Picture 2">
            <a:extLst>
              <a:ext uri="{FF2B5EF4-FFF2-40B4-BE49-F238E27FC236}">
                <a16:creationId xmlns:a16="http://schemas.microsoft.com/office/drawing/2014/main" id="{2F66513A-15B2-DA3C-BAB4-FD8FC8D71F3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844210" y="1800788"/>
            <a:ext cx="3710608" cy="1862482"/>
          </a:xfrm>
          <a:prstGeom prst="rect">
            <a:avLst/>
          </a:prstGeom>
          <a:ln>
            <a:noFill/>
          </a:ln>
          <a:effectLst>
            <a:outerShdw blurRad="292100" dist="139700" dir="2700000" algn="tl" rotWithShape="0">
              <a:srgbClr val="333333">
                <a:alpha val="65000"/>
              </a:srgbClr>
            </a:outerShdw>
          </a:effectLst>
        </p:spPr>
      </p:pic>
      <mc:AlternateContent xmlns:mc="http://schemas.openxmlformats.org/markup-compatibility/2006" xmlns:a14="http://schemas.microsoft.com/office/drawing/2010/main">
        <mc:Choice Requires="a14">
          <p:graphicFrame>
            <p:nvGraphicFramePr>
              <p:cNvPr id="4" name="Table 3">
                <a:extLst>
                  <a:ext uri="{FF2B5EF4-FFF2-40B4-BE49-F238E27FC236}">
                    <a16:creationId xmlns:a16="http://schemas.microsoft.com/office/drawing/2014/main" id="{2135B4B4-AE59-4251-6B35-D8F637E8BE7B}"/>
                  </a:ext>
                </a:extLst>
              </p:cNvPr>
              <p:cNvGraphicFramePr>
                <a:graphicFrameLocks noGrp="1"/>
              </p:cNvGraphicFramePr>
              <p:nvPr>
                <p:extLst>
                  <p:ext uri="{D42A27DB-BD31-4B8C-83A1-F6EECF244321}">
                    <p14:modId xmlns:p14="http://schemas.microsoft.com/office/powerpoint/2010/main" val="2783386606"/>
                  </p:ext>
                </p:extLst>
              </p:nvPr>
            </p:nvGraphicFramePr>
            <p:xfrm>
              <a:off x="545923" y="3814402"/>
              <a:ext cx="6225938" cy="2475865"/>
            </p:xfrm>
            <a:graphic>
              <a:graphicData uri="http://schemas.openxmlformats.org/drawingml/2006/table">
                <a:tbl>
                  <a:tblPr firstRow="1" firstCol="1" bandRow="1">
                    <a:tableStyleId>{616DA210-FB5B-4158-B5E0-FEB733F419BA}</a:tableStyleId>
                  </a:tblPr>
                  <a:tblGrid>
                    <a:gridCol w="736358">
                      <a:extLst>
                        <a:ext uri="{9D8B030D-6E8A-4147-A177-3AD203B41FA5}">
                          <a16:colId xmlns:a16="http://schemas.microsoft.com/office/drawing/2014/main" val="1275880211"/>
                        </a:ext>
                      </a:extLst>
                    </a:gridCol>
                    <a:gridCol w="1602379">
                      <a:extLst>
                        <a:ext uri="{9D8B030D-6E8A-4147-A177-3AD203B41FA5}">
                          <a16:colId xmlns:a16="http://schemas.microsoft.com/office/drawing/2014/main" val="2052521996"/>
                        </a:ext>
                      </a:extLst>
                    </a:gridCol>
                    <a:gridCol w="2094421">
                      <a:extLst>
                        <a:ext uri="{9D8B030D-6E8A-4147-A177-3AD203B41FA5}">
                          <a16:colId xmlns:a16="http://schemas.microsoft.com/office/drawing/2014/main" val="1552439045"/>
                        </a:ext>
                      </a:extLst>
                    </a:gridCol>
                    <a:gridCol w="1792780">
                      <a:extLst>
                        <a:ext uri="{9D8B030D-6E8A-4147-A177-3AD203B41FA5}">
                          <a16:colId xmlns:a16="http://schemas.microsoft.com/office/drawing/2014/main" val="3545989058"/>
                        </a:ext>
                      </a:extLst>
                    </a:gridCol>
                  </a:tblGrid>
                  <a:tr h="541020">
                    <a:tc>
                      <a:txBody>
                        <a:bodyPr/>
                        <a:lstStyle/>
                        <a:p>
                          <a:pPr marL="0" marR="0" algn="ctr" rtl="1">
                            <a:lnSpc>
                              <a:spcPct val="107000"/>
                            </a:lnSpc>
                            <a:spcBef>
                              <a:spcPts val="0"/>
                            </a:spcBef>
                            <a:spcAft>
                              <a:spcPts val="0"/>
                            </a:spcAft>
                            <a:tabLst>
                              <a:tab pos="1571625" algn="l"/>
                            </a:tabLst>
                          </a:pPr>
                          <a:r>
                            <a:rPr lang="en-US" sz="1400">
                              <a:effectLst/>
                            </a:rPr>
                            <a:t>Year</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400">
                              <a:effectLst/>
                            </a:rPr>
                            <a:t>Cash Flow</a:t>
                          </a:r>
                        </a:p>
                        <a:p>
                          <a:pPr marL="0" marR="0" algn="ctr" rtl="1">
                            <a:lnSpc>
                              <a:spcPct val="107000"/>
                            </a:lnSpc>
                            <a:spcBef>
                              <a:spcPts val="0"/>
                            </a:spcBef>
                            <a:spcAft>
                              <a:spcPts val="0"/>
                            </a:spcAft>
                            <a:tabLst>
                              <a:tab pos="1571625" algn="l"/>
                            </a:tabLst>
                          </a:pPr>
                          <a:r>
                            <a:rPr lang="en-US" sz="1400">
                              <a:effectLst/>
                            </a:rPr>
                            <a:t>BD</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400" dirty="0">
                              <a:effectLst/>
                            </a:rPr>
                            <a:t>Yet to be recovered</a:t>
                          </a:r>
                        </a:p>
                        <a:p>
                          <a:pPr marL="0" marR="0" algn="ctr" rtl="1">
                            <a:lnSpc>
                              <a:spcPct val="107000"/>
                            </a:lnSpc>
                            <a:spcBef>
                              <a:spcPts val="0"/>
                            </a:spcBef>
                            <a:spcAft>
                              <a:spcPts val="0"/>
                            </a:spcAft>
                            <a:tabLst>
                              <a:tab pos="1571625" algn="l"/>
                            </a:tabLst>
                          </a:pPr>
                          <a:r>
                            <a:rPr lang="en-US" sz="1400" dirty="0">
                              <a:effectLst/>
                            </a:rPr>
                            <a:t>BD</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400">
                              <a:effectLst/>
                            </a:rPr>
                            <a:t>Payback Period</a:t>
                          </a:r>
                        </a:p>
                        <a:p>
                          <a:pPr marL="0" marR="0" algn="ctr" rtl="1">
                            <a:lnSpc>
                              <a:spcPct val="107000"/>
                            </a:lnSpc>
                            <a:spcBef>
                              <a:spcPts val="0"/>
                            </a:spcBef>
                            <a:spcAft>
                              <a:spcPts val="0"/>
                            </a:spcAft>
                            <a:tabLst>
                              <a:tab pos="1571625" algn="l"/>
                            </a:tabLst>
                          </a:pPr>
                          <a:r>
                            <a:rPr lang="en-US" sz="1400">
                              <a:effectLst/>
                            </a:rPr>
                            <a:t>Year</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564851875"/>
                      </a:ext>
                    </a:extLst>
                  </a:tr>
                  <a:tr h="263525">
                    <a:tc>
                      <a:txBody>
                        <a:bodyPr/>
                        <a:lstStyle/>
                        <a:p>
                          <a:pPr marL="0" marR="0" algn="ctr" rtl="1">
                            <a:lnSpc>
                              <a:spcPct val="107000"/>
                            </a:lnSpc>
                            <a:spcBef>
                              <a:spcPts val="0"/>
                            </a:spcBef>
                            <a:spcAft>
                              <a:spcPts val="0"/>
                            </a:spcAft>
                            <a:tabLst>
                              <a:tab pos="1571625" algn="l"/>
                            </a:tabLst>
                          </a:pPr>
                          <a:r>
                            <a:rPr lang="en-US" sz="1400">
                              <a:effectLst/>
                            </a:rPr>
                            <a:t>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400">
                              <a:effectLst/>
                            </a:rPr>
                            <a:t>-10,000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400">
                              <a:effectLst/>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rowSpan="6">
                      <a:txBody>
                        <a:bodyPr/>
                        <a:lstStyle/>
                        <a:p>
                          <a:pPr marL="0" marR="0" algn="ctr" rtl="1">
                            <a:lnSpc>
                              <a:spcPct val="107000"/>
                            </a:lnSpc>
                            <a:spcBef>
                              <a:spcPts val="0"/>
                            </a:spcBef>
                            <a:spcAft>
                              <a:spcPts val="0"/>
                            </a:spcAft>
                            <a:tabLst>
                              <a:tab pos="1571625" algn="l"/>
                            </a:tabLst>
                          </a:pPr>
                          <a:r>
                            <a:rPr lang="en-US" sz="1400">
                              <a:effectLst/>
                            </a:rPr>
                            <a:t> </a:t>
                          </a:r>
                        </a:p>
                        <a:p>
                          <a:pPr marL="0" marR="0" algn="ctr" rtl="1">
                            <a:lnSpc>
                              <a:spcPct val="107000"/>
                            </a:lnSpc>
                            <a:spcBef>
                              <a:spcPts val="0"/>
                            </a:spcBef>
                            <a:spcAft>
                              <a:spcPts val="0"/>
                            </a:spcAft>
                            <a:tabLst>
                              <a:tab pos="1571625" algn="l"/>
                            </a:tabLst>
                          </a:pPr>
                          <a:r>
                            <a:rPr lang="en-US" sz="1400">
                              <a:effectLst/>
                            </a:rPr>
                            <a:t> </a:t>
                          </a:r>
                        </a:p>
                        <a:p>
                          <a:pPr marL="0" marR="0" algn="ctr" rtl="1">
                            <a:lnSpc>
                              <a:spcPct val="107000"/>
                            </a:lnSpc>
                            <a:spcBef>
                              <a:spcPts val="0"/>
                            </a:spcBef>
                            <a:spcAft>
                              <a:spcPts val="0"/>
                            </a:spcAft>
                            <a:tabLst>
                              <a:tab pos="1571625" algn="l"/>
                            </a:tabLst>
                          </a:pPr>
                          <a:r>
                            <a:rPr lang="en-US" sz="1400">
                              <a:effectLst/>
                            </a:rPr>
                            <a:t> </a:t>
                          </a:r>
                        </a:p>
                        <a:p>
                          <a:pPr marL="0" marR="0" algn="ctr" rtl="1">
                            <a:lnSpc>
                              <a:spcPct val="107000"/>
                            </a:lnSpc>
                            <a:spcBef>
                              <a:spcPts val="0"/>
                            </a:spcBef>
                            <a:spcAft>
                              <a:spcPts val="0"/>
                            </a:spcAft>
                            <a:tabLst>
                              <a:tab pos="1571625" algn="l"/>
                            </a:tabLst>
                          </a:pPr>
                          <a:r>
                            <a:rPr lang="en-US" sz="1400">
                              <a:effectLst/>
                            </a:rPr>
                            <a:t>= 3+ </a:t>
                          </a:r>
                          <a14:m>
                            <m:oMath xmlns:m="http://schemas.openxmlformats.org/officeDocument/2006/math">
                              <m:f>
                                <m:fPr>
                                  <m:ctrlPr>
                                    <a:rPr lang="en-US" sz="1400" i="1">
                                      <a:effectLst/>
                                      <a:latin typeface="Cambria Math" panose="02040503050406030204" pitchFamily="18" charset="0"/>
                                    </a:rPr>
                                  </m:ctrlPr>
                                </m:fPr>
                                <m:num>
                                  <m:r>
                                    <a:rPr lang="en-US" sz="1400">
                                      <a:effectLst/>
                                      <a:latin typeface="Cambria Math" panose="02040503050406030204" pitchFamily="18" charset="0"/>
                                    </a:rPr>
                                    <m:t>600</m:t>
                                  </m:r>
                                </m:num>
                                <m:den>
                                  <m:r>
                                    <a:rPr lang="en-US" sz="1400">
                                      <a:effectLst/>
                                      <a:latin typeface="Cambria Math" panose="02040503050406030204" pitchFamily="18" charset="0"/>
                                    </a:rPr>
                                    <m:t>5000</m:t>
                                  </m:r>
                                </m:den>
                              </m:f>
                            </m:oMath>
                          </a14:m>
                          <a:r>
                            <a:rPr lang="en-US" sz="1400">
                              <a:effectLst/>
                            </a:rPr>
                            <a:t> = 3.12 years</a:t>
                          </a:r>
                        </a:p>
                        <a:p>
                          <a:pPr marL="0" marR="0" algn="ctr" rtl="1">
                            <a:lnSpc>
                              <a:spcPct val="107000"/>
                            </a:lnSpc>
                            <a:spcBef>
                              <a:spcPts val="0"/>
                            </a:spcBef>
                            <a:spcAft>
                              <a:spcPts val="0"/>
                            </a:spcAft>
                            <a:tabLst>
                              <a:tab pos="1571625" algn="l"/>
                            </a:tabLst>
                          </a:pPr>
                          <a:r>
                            <a:rPr lang="en-US" sz="1400">
                              <a:effectLst/>
                            </a:rPr>
                            <a:t> </a:t>
                          </a:r>
                        </a:p>
                        <a:p>
                          <a:pPr marL="0" marR="0" algn="ctr" rtl="1">
                            <a:lnSpc>
                              <a:spcPct val="107000"/>
                            </a:lnSpc>
                            <a:spcBef>
                              <a:spcPts val="0"/>
                            </a:spcBef>
                            <a:spcAft>
                              <a:spcPts val="800"/>
                            </a:spcAft>
                            <a:tabLst>
                              <a:tab pos="1571625" algn="l"/>
                            </a:tabLst>
                          </a:pPr>
                          <a:r>
                            <a:rPr lang="en-US" sz="1400">
                              <a:effectLst/>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585411311"/>
                      </a:ext>
                    </a:extLst>
                  </a:tr>
                  <a:tr h="263525">
                    <a:tc>
                      <a:txBody>
                        <a:bodyPr/>
                        <a:lstStyle/>
                        <a:p>
                          <a:pPr marL="0" marR="0" algn="ctr" rtl="1">
                            <a:lnSpc>
                              <a:spcPct val="107000"/>
                            </a:lnSpc>
                            <a:spcBef>
                              <a:spcPts val="0"/>
                            </a:spcBef>
                            <a:spcAft>
                              <a:spcPts val="800"/>
                            </a:spcAft>
                            <a:tabLst>
                              <a:tab pos="1571625" algn="l"/>
                            </a:tabLst>
                          </a:pPr>
                          <a:r>
                            <a:rPr lang="en-US" sz="1400">
                              <a:effectLst/>
                            </a:rPr>
                            <a:t>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800"/>
                            </a:spcAft>
                            <a:tabLst>
                              <a:tab pos="838200" algn="l"/>
                            </a:tabLst>
                          </a:pPr>
                          <a:r>
                            <a:rPr lang="en-US" sz="1400">
                              <a:effectLst/>
                            </a:rPr>
                            <a:t>2,000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400">
                              <a:effectLst/>
                            </a:rPr>
                            <a:t>-10,000+2,000 = -8,000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endParaRPr lang="en-US"/>
                        </a:p>
                      </a:txBody>
                      <a:tcPr/>
                    </a:tc>
                    <a:extLst>
                      <a:ext uri="{0D108BD9-81ED-4DB2-BD59-A6C34878D82A}">
                        <a16:rowId xmlns:a16="http://schemas.microsoft.com/office/drawing/2014/main" val="2491478132"/>
                      </a:ext>
                    </a:extLst>
                  </a:tr>
                  <a:tr h="263525">
                    <a:tc>
                      <a:txBody>
                        <a:bodyPr/>
                        <a:lstStyle/>
                        <a:p>
                          <a:pPr marL="0" marR="0" algn="ctr" rtl="1">
                            <a:lnSpc>
                              <a:spcPct val="107000"/>
                            </a:lnSpc>
                            <a:spcBef>
                              <a:spcPts val="0"/>
                            </a:spcBef>
                            <a:spcAft>
                              <a:spcPts val="800"/>
                            </a:spcAft>
                            <a:tabLst>
                              <a:tab pos="1571625" algn="l"/>
                            </a:tabLst>
                          </a:pPr>
                          <a:r>
                            <a:rPr lang="en-US" sz="1400">
                              <a:effectLst/>
                            </a:rPr>
                            <a:t>2</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800"/>
                            </a:spcAft>
                            <a:tabLst>
                              <a:tab pos="838200" algn="l"/>
                            </a:tabLst>
                          </a:pPr>
                          <a:r>
                            <a:rPr lang="en-US" sz="1400">
                              <a:effectLst/>
                            </a:rPr>
                            <a:t>3,400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400">
                              <a:effectLst/>
                            </a:rPr>
                            <a:t>- 8,000+3,400 = -4,600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endParaRPr lang="en-US"/>
                        </a:p>
                      </a:txBody>
                      <a:tcPr/>
                    </a:tc>
                    <a:extLst>
                      <a:ext uri="{0D108BD9-81ED-4DB2-BD59-A6C34878D82A}">
                        <a16:rowId xmlns:a16="http://schemas.microsoft.com/office/drawing/2014/main" val="3430254185"/>
                      </a:ext>
                    </a:extLst>
                  </a:tr>
                  <a:tr h="263525">
                    <a:tc>
                      <a:txBody>
                        <a:bodyPr/>
                        <a:lstStyle/>
                        <a:p>
                          <a:pPr marL="0" marR="0" algn="ctr" rtl="1">
                            <a:lnSpc>
                              <a:spcPct val="107000"/>
                            </a:lnSpc>
                            <a:spcBef>
                              <a:spcPts val="0"/>
                            </a:spcBef>
                            <a:spcAft>
                              <a:spcPts val="800"/>
                            </a:spcAft>
                            <a:tabLst>
                              <a:tab pos="1571625" algn="l"/>
                            </a:tabLst>
                          </a:pPr>
                          <a:r>
                            <a:rPr lang="en-US" sz="1400">
                              <a:effectLst/>
                              <a:highlight>
                                <a:srgbClr val="FFFF00"/>
                              </a:highlight>
                            </a:rPr>
                            <a:t>3</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800"/>
                            </a:spcAft>
                            <a:tabLst>
                              <a:tab pos="838200" algn="l"/>
                            </a:tabLst>
                          </a:pPr>
                          <a:r>
                            <a:rPr lang="en-US" sz="1400">
                              <a:effectLst/>
                            </a:rPr>
                            <a:t>4,000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400" dirty="0">
                              <a:effectLst/>
                            </a:rPr>
                            <a:t>- 4,600+4,000 = -600</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endParaRPr lang="en-US"/>
                        </a:p>
                      </a:txBody>
                      <a:tcPr/>
                    </a:tc>
                    <a:extLst>
                      <a:ext uri="{0D108BD9-81ED-4DB2-BD59-A6C34878D82A}">
                        <a16:rowId xmlns:a16="http://schemas.microsoft.com/office/drawing/2014/main" val="3864295716"/>
                      </a:ext>
                    </a:extLst>
                  </a:tr>
                  <a:tr h="541020">
                    <a:tc>
                      <a:txBody>
                        <a:bodyPr/>
                        <a:lstStyle/>
                        <a:p>
                          <a:pPr marL="0" marR="0" algn="ctr" rtl="1">
                            <a:lnSpc>
                              <a:spcPct val="107000"/>
                            </a:lnSpc>
                            <a:spcBef>
                              <a:spcPts val="0"/>
                            </a:spcBef>
                            <a:spcAft>
                              <a:spcPts val="800"/>
                            </a:spcAft>
                            <a:tabLst>
                              <a:tab pos="1571625" algn="l"/>
                            </a:tabLst>
                          </a:pPr>
                          <a:r>
                            <a:rPr lang="en-US" sz="1400">
                              <a:effectLst/>
                              <a:highlight>
                                <a:srgbClr val="FFFF00"/>
                              </a:highlight>
                            </a:rPr>
                            <a:t>4</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800"/>
                            </a:spcAft>
                            <a:tabLst>
                              <a:tab pos="838200" algn="l"/>
                            </a:tabLst>
                          </a:pPr>
                          <a:r>
                            <a:rPr lang="en-US" sz="1400">
                              <a:effectLst/>
                              <a:highlight>
                                <a:srgbClr val="FFFF00"/>
                              </a:highlight>
                            </a:rPr>
                            <a:t>5,000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400">
                              <a:effectLst/>
                              <a:highlight>
                                <a:srgbClr val="FFFF00"/>
                              </a:highlight>
                            </a:rPr>
                            <a:t>- 600+5,000 = 0   (recovered)</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endParaRPr lang="en-US"/>
                        </a:p>
                      </a:txBody>
                      <a:tcPr/>
                    </a:tc>
                    <a:extLst>
                      <a:ext uri="{0D108BD9-81ED-4DB2-BD59-A6C34878D82A}">
                        <a16:rowId xmlns:a16="http://schemas.microsoft.com/office/drawing/2014/main" val="2916217564"/>
                      </a:ext>
                    </a:extLst>
                  </a:tr>
                  <a:tr h="339725">
                    <a:tc>
                      <a:txBody>
                        <a:bodyPr/>
                        <a:lstStyle/>
                        <a:p>
                          <a:pPr marL="0" marR="0" algn="ctr" rtl="1">
                            <a:lnSpc>
                              <a:spcPct val="107000"/>
                            </a:lnSpc>
                            <a:spcBef>
                              <a:spcPts val="0"/>
                            </a:spcBef>
                            <a:spcAft>
                              <a:spcPts val="800"/>
                            </a:spcAft>
                            <a:tabLst>
                              <a:tab pos="1571625" algn="l"/>
                            </a:tabLst>
                          </a:pPr>
                          <a:r>
                            <a:rPr lang="en-US" sz="1400">
                              <a:effectLst/>
                            </a:rPr>
                            <a:t>5</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800"/>
                            </a:spcAft>
                            <a:tabLst>
                              <a:tab pos="838200" algn="l"/>
                            </a:tabLst>
                          </a:pPr>
                          <a:r>
                            <a:rPr lang="en-US" sz="1400">
                              <a:effectLst/>
                            </a:rPr>
                            <a:t>6,000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400" dirty="0">
                              <a:effectLst/>
                            </a:rPr>
                            <a:t>Not used in decision</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endParaRPr lang="en-US"/>
                        </a:p>
                      </a:txBody>
                      <a:tcPr/>
                    </a:tc>
                    <a:extLst>
                      <a:ext uri="{0D108BD9-81ED-4DB2-BD59-A6C34878D82A}">
                        <a16:rowId xmlns:a16="http://schemas.microsoft.com/office/drawing/2014/main" val="1308907880"/>
                      </a:ext>
                    </a:extLst>
                  </a:tr>
                </a:tbl>
              </a:graphicData>
            </a:graphic>
          </p:graphicFrame>
        </mc:Choice>
        <mc:Fallback xmlns="">
          <p:graphicFrame>
            <p:nvGraphicFramePr>
              <p:cNvPr id="4" name="Table 3">
                <a:extLst>
                  <a:ext uri="{FF2B5EF4-FFF2-40B4-BE49-F238E27FC236}">
                    <a16:creationId xmlns:a16="http://schemas.microsoft.com/office/drawing/2014/main" id="{2135B4B4-AE59-4251-6B35-D8F637E8BE7B}"/>
                  </a:ext>
                </a:extLst>
              </p:cNvPr>
              <p:cNvGraphicFramePr>
                <a:graphicFrameLocks noGrp="1"/>
              </p:cNvGraphicFramePr>
              <p:nvPr>
                <p:extLst>
                  <p:ext uri="{D42A27DB-BD31-4B8C-83A1-F6EECF244321}">
                    <p14:modId xmlns:p14="http://schemas.microsoft.com/office/powerpoint/2010/main" val="2783386606"/>
                  </p:ext>
                </p:extLst>
              </p:nvPr>
            </p:nvGraphicFramePr>
            <p:xfrm>
              <a:off x="545923" y="3814402"/>
              <a:ext cx="6225938" cy="2475865"/>
            </p:xfrm>
            <a:graphic>
              <a:graphicData uri="http://schemas.openxmlformats.org/drawingml/2006/table">
                <a:tbl>
                  <a:tblPr firstRow="1" firstCol="1" bandRow="1">
                    <a:tableStyleId>{616DA210-FB5B-4158-B5E0-FEB733F419BA}</a:tableStyleId>
                  </a:tblPr>
                  <a:tblGrid>
                    <a:gridCol w="736358">
                      <a:extLst>
                        <a:ext uri="{9D8B030D-6E8A-4147-A177-3AD203B41FA5}">
                          <a16:colId xmlns:a16="http://schemas.microsoft.com/office/drawing/2014/main" val="1275880211"/>
                        </a:ext>
                      </a:extLst>
                    </a:gridCol>
                    <a:gridCol w="1602379">
                      <a:extLst>
                        <a:ext uri="{9D8B030D-6E8A-4147-A177-3AD203B41FA5}">
                          <a16:colId xmlns:a16="http://schemas.microsoft.com/office/drawing/2014/main" val="2052521996"/>
                        </a:ext>
                      </a:extLst>
                    </a:gridCol>
                    <a:gridCol w="2094421">
                      <a:extLst>
                        <a:ext uri="{9D8B030D-6E8A-4147-A177-3AD203B41FA5}">
                          <a16:colId xmlns:a16="http://schemas.microsoft.com/office/drawing/2014/main" val="1552439045"/>
                        </a:ext>
                      </a:extLst>
                    </a:gridCol>
                    <a:gridCol w="1792780">
                      <a:extLst>
                        <a:ext uri="{9D8B030D-6E8A-4147-A177-3AD203B41FA5}">
                          <a16:colId xmlns:a16="http://schemas.microsoft.com/office/drawing/2014/main" val="3545989058"/>
                        </a:ext>
                      </a:extLst>
                    </a:gridCol>
                  </a:tblGrid>
                  <a:tr h="541020">
                    <a:tc>
                      <a:txBody>
                        <a:bodyPr/>
                        <a:lstStyle/>
                        <a:p>
                          <a:pPr marL="0" marR="0" algn="ctr" rtl="1">
                            <a:lnSpc>
                              <a:spcPct val="107000"/>
                            </a:lnSpc>
                            <a:spcBef>
                              <a:spcPts val="0"/>
                            </a:spcBef>
                            <a:spcAft>
                              <a:spcPts val="0"/>
                            </a:spcAft>
                            <a:tabLst>
                              <a:tab pos="1571625" algn="l"/>
                            </a:tabLst>
                          </a:pPr>
                          <a:r>
                            <a:rPr lang="en-US" sz="1400">
                              <a:effectLst/>
                            </a:rPr>
                            <a:t>Year</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400">
                              <a:effectLst/>
                            </a:rPr>
                            <a:t>Cash Flow</a:t>
                          </a:r>
                        </a:p>
                        <a:p>
                          <a:pPr marL="0" marR="0" algn="ctr" rtl="1">
                            <a:lnSpc>
                              <a:spcPct val="107000"/>
                            </a:lnSpc>
                            <a:spcBef>
                              <a:spcPts val="0"/>
                            </a:spcBef>
                            <a:spcAft>
                              <a:spcPts val="0"/>
                            </a:spcAft>
                            <a:tabLst>
                              <a:tab pos="1571625" algn="l"/>
                            </a:tabLst>
                          </a:pPr>
                          <a:r>
                            <a:rPr lang="en-US" sz="1400">
                              <a:effectLst/>
                            </a:rPr>
                            <a:t>BD</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400">
                              <a:effectLst/>
                            </a:rPr>
                            <a:t>Yet to be recovered</a:t>
                          </a:r>
                        </a:p>
                        <a:p>
                          <a:pPr marL="0" marR="0" algn="ctr" rtl="1">
                            <a:lnSpc>
                              <a:spcPct val="107000"/>
                            </a:lnSpc>
                            <a:spcBef>
                              <a:spcPts val="0"/>
                            </a:spcBef>
                            <a:spcAft>
                              <a:spcPts val="0"/>
                            </a:spcAft>
                            <a:tabLst>
                              <a:tab pos="1571625" algn="l"/>
                            </a:tabLst>
                          </a:pPr>
                          <a:r>
                            <a:rPr lang="en-US" sz="1400">
                              <a:effectLst/>
                            </a:rPr>
                            <a:t>BD</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400">
                              <a:effectLst/>
                            </a:rPr>
                            <a:t>Payback Period</a:t>
                          </a:r>
                        </a:p>
                        <a:p>
                          <a:pPr marL="0" marR="0" algn="ctr" rtl="1">
                            <a:lnSpc>
                              <a:spcPct val="107000"/>
                            </a:lnSpc>
                            <a:spcBef>
                              <a:spcPts val="0"/>
                            </a:spcBef>
                            <a:spcAft>
                              <a:spcPts val="0"/>
                            </a:spcAft>
                            <a:tabLst>
                              <a:tab pos="1571625" algn="l"/>
                            </a:tabLst>
                          </a:pPr>
                          <a:r>
                            <a:rPr lang="en-US" sz="1400">
                              <a:effectLst/>
                            </a:rPr>
                            <a:t>Year</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564851875"/>
                      </a:ext>
                    </a:extLst>
                  </a:tr>
                  <a:tr h="263525">
                    <a:tc>
                      <a:txBody>
                        <a:bodyPr/>
                        <a:lstStyle/>
                        <a:p>
                          <a:pPr marL="0" marR="0" algn="ctr" rtl="1">
                            <a:lnSpc>
                              <a:spcPct val="107000"/>
                            </a:lnSpc>
                            <a:spcBef>
                              <a:spcPts val="0"/>
                            </a:spcBef>
                            <a:spcAft>
                              <a:spcPts val="0"/>
                            </a:spcAft>
                            <a:tabLst>
                              <a:tab pos="1571625" algn="l"/>
                            </a:tabLst>
                          </a:pPr>
                          <a:r>
                            <a:rPr lang="en-US" sz="1400">
                              <a:effectLst/>
                            </a:rPr>
                            <a:t>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400">
                              <a:effectLst/>
                            </a:rPr>
                            <a:t>-10,000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400">
                              <a:effectLst/>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rowSpan="6">
                      <a:txBody>
                        <a:bodyPr/>
                        <a:lstStyle/>
                        <a:p>
                          <a:endParaRPr lang="en-US"/>
                        </a:p>
                      </a:txBody>
                      <a:tcPr marL="68580" marR="68580" marT="0" marB="0" anchor="ctr">
                        <a:blipFill>
                          <a:blip r:embed="rId7"/>
                          <a:stretch>
                            <a:fillRect l="-247959" t="-28302" r="-1020" b="-2516"/>
                          </a:stretch>
                        </a:blipFill>
                      </a:tcPr>
                    </a:tc>
                    <a:extLst>
                      <a:ext uri="{0D108BD9-81ED-4DB2-BD59-A6C34878D82A}">
                        <a16:rowId xmlns:a16="http://schemas.microsoft.com/office/drawing/2014/main" val="585411311"/>
                      </a:ext>
                    </a:extLst>
                  </a:tr>
                  <a:tr h="263525">
                    <a:tc>
                      <a:txBody>
                        <a:bodyPr/>
                        <a:lstStyle/>
                        <a:p>
                          <a:pPr marL="0" marR="0" algn="ctr" rtl="1">
                            <a:lnSpc>
                              <a:spcPct val="107000"/>
                            </a:lnSpc>
                            <a:spcBef>
                              <a:spcPts val="0"/>
                            </a:spcBef>
                            <a:spcAft>
                              <a:spcPts val="800"/>
                            </a:spcAft>
                            <a:tabLst>
                              <a:tab pos="1571625" algn="l"/>
                            </a:tabLst>
                          </a:pPr>
                          <a:r>
                            <a:rPr lang="en-US" sz="1400">
                              <a:effectLst/>
                            </a:rPr>
                            <a:t>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800"/>
                            </a:spcAft>
                            <a:tabLst>
                              <a:tab pos="838200" algn="l"/>
                            </a:tabLst>
                          </a:pPr>
                          <a:r>
                            <a:rPr lang="en-US" sz="1400">
                              <a:effectLst/>
                            </a:rPr>
                            <a:t>2,000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400">
                              <a:effectLst/>
                            </a:rPr>
                            <a:t>-10,000+2,000 = -8,000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endParaRPr lang="en-US"/>
                        </a:p>
                      </a:txBody>
                      <a:tcPr/>
                    </a:tc>
                    <a:extLst>
                      <a:ext uri="{0D108BD9-81ED-4DB2-BD59-A6C34878D82A}">
                        <a16:rowId xmlns:a16="http://schemas.microsoft.com/office/drawing/2014/main" val="2491478132"/>
                      </a:ext>
                    </a:extLst>
                  </a:tr>
                  <a:tr h="263525">
                    <a:tc>
                      <a:txBody>
                        <a:bodyPr/>
                        <a:lstStyle/>
                        <a:p>
                          <a:pPr marL="0" marR="0" algn="ctr" rtl="1">
                            <a:lnSpc>
                              <a:spcPct val="107000"/>
                            </a:lnSpc>
                            <a:spcBef>
                              <a:spcPts val="0"/>
                            </a:spcBef>
                            <a:spcAft>
                              <a:spcPts val="800"/>
                            </a:spcAft>
                            <a:tabLst>
                              <a:tab pos="1571625" algn="l"/>
                            </a:tabLst>
                          </a:pPr>
                          <a:r>
                            <a:rPr lang="en-US" sz="1400">
                              <a:effectLst/>
                            </a:rPr>
                            <a:t>2</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800"/>
                            </a:spcAft>
                            <a:tabLst>
                              <a:tab pos="838200" algn="l"/>
                            </a:tabLst>
                          </a:pPr>
                          <a:r>
                            <a:rPr lang="en-US" sz="1400">
                              <a:effectLst/>
                            </a:rPr>
                            <a:t>3,400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400">
                              <a:effectLst/>
                            </a:rPr>
                            <a:t>- 8,000+3,400 = -4,600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endParaRPr lang="en-US"/>
                        </a:p>
                      </a:txBody>
                      <a:tcPr/>
                    </a:tc>
                    <a:extLst>
                      <a:ext uri="{0D108BD9-81ED-4DB2-BD59-A6C34878D82A}">
                        <a16:rowId xmlns:a16="http://schemas.microsoft.com/office/drawing/2014/main" val="3430254185"/>
                      </a:ext>
                    </a:extLst>
                  </a:tr>
                  <a:tr h="263525">
                    <a:tc>
                      <a:txBody>
                        <a:bodyPr/>
                        <a:lstStyle/>
                        <a:p>
                          <a:pPr marL="0" marR="0" algn="ctr" rtl="1">
                            <a:lnSpc>
                              <a:spcPct val="107000"/>
                            </a:lnSpc>
                            <a:spcBef>
                              <a:spcPts val="0"/>
                            </a:spcBef>
                            <a:spcAft>
                              <a:spcPts val="800"/>
                            </a:spcAft>
                            <a:tabLst>
                              <a:tab pos="1571625" algn="l"/>
                            </a:tabLst>
                          </a:pPr>
                          <a:r>
                            <a:rPr lang="en-US" sz="1400">
                              <a:effectLst/>
                              <a:highlight>
                                <a:srgbClr val="FFFF00"/>
                              </a:highlight>
                            </a:rPr>
                            <a:t>3</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800"/>
                            </a:spcAft>
                            <a:tabLst>
                              <a:tab pos="838200" algn="l"/>
                            </a:tabLst>
                          </a:pPr>
                          <a:r>
                            <a:rPr lang="en-US" sz="1400">
                              <a:effectLst/>
                            </a:rPr>
                            <a:t>4,000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400" dirty="0">
                              <a:effectLst/>
                            </a:rPr>
                            <a:t>- 4,600+4,000 = -600</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endParaRPr lang="en-US"/>
                        </a:p>
                      </a:txBody>
                      <a:tcPr/>
                    </a:tc>
                    <a:extLst>
                      <a:ext uri="{0D108BD9-81ED-4DB2-BD59-A6C34878D82A}">
                        <a16:rowId xmlns:a16="http://schemas.microsoft.com/office/drawing/2014/main" val="3864295716"/>
                      </a:ext>
                    </a:extLst>
                  </a:tr>
                  <a:tr h="541020">
                    <a:tc>
                      <a:txBody>
                        <a:bodyPr/>
                        <a:lstStyle/>
                        <a:p>
                          <a:pPr marL="0" marR="0" algn="ctr" rtl="1">
                            <a:lnSpc>
                              <a:spcPct val="107000"/>
                            </a:lnSpc>
                            <a:spcBef>
                              <a:spcPts val="0"/>
                            </a:spcBef>
                            <a:spcAft>
                              <a:spcPts val="800"/>
                            </a:spcAft>
                            <a:tabLst>
                              <a:tab pos="1571625" algn="l"/>
                            </a:tabLst>
                          </a:pPr>
                          <a:r>
                            <a:rPr lang="en-US" sz="1400">
                              <a:effectLst/>
                              <a:highlight>
                                <a:srgbClr val="FFFF00"/>
                              </a:highlight>
                            </a:rPr>
                            <a:t>4</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800"/>
                            </a:spcAft>
                            <a:tabLst>
                              <a:tab pos="838200" algn="l"/>
                            </a:tabLst>
                          </a:pPr>
                          <a:r>
                            <a:rPr lang="en-US" sz="1400">
                              <a:effectLst/>
                              <a:highlight>
                                <a:srgbClr val="FFFF00"/>
                              </a:highlight>
                            </a:rPr>
                            <a:t>5,000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400">
                              <a:effectLst/>
                              <a:highlight>
                                <a:srgbClr val="FFFF00"/>
                              </a:highlight>
                            </a:rPr>
                            <a:t>- 600+5,000 = 0   (recovered)</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endParaRPr lang="en-US"/>
                        </a:p>
                      </a:txBody>
                      <a:tcPr/>
                    </a:tc>
                    <a:extLst>
                      <a:ext uri="{0D108BD9-81ED-4DB2-BD59-A6C34878D82A}">
                        <a16:rowId xmlns:a16="http://schemas.microsoft.com/office/drawing/2014/main" val="2916217564"/>
                      </a:ext>
                    </a:extLst>
                  </a:tr>
                  <a:tr h="339725">
                    <a:tc>
                      <a:txBody>
                        <a:bodyPr/>
                        <a:lstStyle/>
                        <a:p>
                          <a:pPr marL="0" marR="0" algn="ctr" rtl="1">
                            <a:lnSpc>
                              <a:spcPct val="107000"/>
                            </a:lnSpc>
                            <a:spcBef>
                              <a:spcPts val="0"/>
                            </a:spcBef>
                            <a:spcAft>
                              <a:spcPts val="800"/>
                            </a:spcAft>
                            <a:tabLst>
                              <a:tab pos="1571625" algn="l"/>
                            </a:tabLst>
                          </a:pPr>
                          <a:r>
                            <a:rPr lang="en-US" sz="1400">
                              <a:effectLst/>
                            </a:rPr>
                            <a:t>5</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800"/>
                            </a:spcAft>
                            <a:tabLst>
                              <a:tab pos="838200" algn="l"/>
                            </a:tabLst>
                          </a:pPr>
                          <a:r>
                            <a:rPr lang="en-US" sz="1400">
                              <a:effectLst/>
                            </a:rPr>
                            <a:t>6,000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400" dirty="0">
                              <a:effectLst/>
                            </a:rPr>
                            <a:t>Not used in decision</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endParaRPr lang="en-US"/>
                        </a:p>
                      </a:txBody>
                      <a:tcPr/>
                    </a:tc>
                    <a:extLst>
                      <a:ext uri="{0D108BD9-81ED-4DB2-BD59-A6C34878D82A}">
                        <a16:rowId xmlns:a16="http://schemas.microsoft.com/office/drawing/2014/main" val="1308907880"/>
                      </a:ext>
                    </a:extLst>
                  </a:tr>
                </a:tbl>
              </a:graphicData>
            </a:graphic>
          </p:graphicFrame>
        </mc:Fallback>
      </mc:AlternateContent>
    </p:spTree>
    <p:extLst>
      <p:ext uri="{BB962C8B-B14F-4D97-AF65-F5344CB8AC3E}">
        <p14:creationId xmlns:p14="http://schemas.microsoft.com/office/powerpoint/2010/main" val="932636420"/>
      </p:ext>
    </p:extLst>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spd="slow" advClick="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
                                            <p:txEl>
                                              <p:pRg st="1" end="1"/>
                                            </p:txEl>
                                          </p:spTgt>
                                        </p:tgtEl>
                                        <p:attrNameLst>
                                          <p:attrName>style.visibility</p:attrName>
                                        </p:attrNameLst>
                                      </p:cBhvr>
                                      <p:to>
                                        <p:strVal val="visible"/>
                                      </p:to>
                                    </p:set>
                                    <p:animEffect transition="in" filter="fade">
                                      <p:cBhvr>
                                        <p:cTn id="7" dur="1000"/>
                                        <p:tgtEl>
                                          <p:spTgt spid="20">
                                            <p:txEl>
                                              <p:pRg st="1" end="1"/>
                                            </p:txEl>
                                          </p:spTgt>
                                        </p:tgtEl>
                                      </p:cBhvr>
                                    </p:animEffect>
                                    <p:anim calcmode="lin" valueType="num">
                                      <p:cBhvr>
                                        <p:cTn id="8" dur="1000" fill="hold"/>
                                        <p:tgtEl>
                                          <p:spTgt spid="20">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0">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0">
                                            <p:txEl>
                                              <p:pRg st="2" end="2"/>
                                            </p:txEl>
                                          </p:spTgt>
                                        </p:tgtEl>
                                        <p:attrNameLst>
                                          <p:attrName>style.visibility</p:attrName>
                                        </p:attrNameLst>
                                      </p:cBhvr>
                                      <p:to>
                                        <p:strVal val="visible"/>
                                      </p:to>
                                    </p:set>
                                    <p:animEffect transition="in" filter="fade">
                                      <p:cBhvr>
                                        <p:cTn id="12" dur="1000"/>
                                        <p:tgtEl>
                                          <p:spTgt spid="20">
                                            <p:txEl>
                                              <p:pRg st="2" end="2"/>
                                            </p:txEl>
                                          </p:spTgt>
                                        </p:tgtEl>
                                      </p:cBhvr>
                                    </p:animEffect>
                                    <p:anim calcmode="lin" valueType="num">
                                      <p:cBhvr>
                                        <p:cTn id="13" dur="1000" fill="hold"/>
                                        <p:tgtEl>
                                          <p:spTgt spid="20">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0">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0">
                                            <p:txEl>
                                              <p:pRg st="3" end="3"/>
                                            </p:txEl>
                                          </p:spTgt>
                                        </p:tgtEl>
                                        <p:attrNameLst>
                                          <p:attrName>style.visibility</p:attrName>
                                        </p:attrNameLst>
                                      </p:cBhvr>
                                      <p:to>
                                        <p:strVal val="visible"/>
                                      </p:to>
                                    </p:set>
                                    <p:animEffect transition="in" filter="fade">
                                      <p:cBhvr>
                                        <p:cTn id="17" dur="1000"/>
                                        <p:tgtEl>
                                          <p:spTgt spid="20">
                                            <p:txEl>
                                              <p:pRg st="3" end="3"/>
                                            </p:txEl>
                                          </p:spTgt>
                                        </p:tgtEl>
                                      </p:cBhvr>
                                    </p:animEffect>
                                    <p:anim calcmode="lin" valueType="num">
                                      <p:cBhvr>
                                        <p:cTn id="18" dur="1000" fill="hold"/>
                                        <p:tgtEl>
                                          <p:spTgt spid="20">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2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20">
                                            <p:txEl>
                                              <p:pRg st="4" end="4"/>
                                            </p:txEl>
                                          </p:spTgt>
                                        </p:tgtEl>
                                        <p:attrNameLst>
                                          <p:attrName>style.visibility</p:attrName>
                                        </p:attrNameLst>
                                      </p:cBhvr>
                                      <p:to>
                                        <p:strVal val="visible"/>
                                      </p:to>
                                    </p:set>
                                    <p:animEffect transition="in" filter="fade">
                                      <p:cBhvr>
                                        <p:cTn id="24" dur="1000"/>
                                        <p:tgtEl>
                                          <p:spTgt spid="20">
                                            <p:txEl>
                                              <p:pRg st="4" end="4"/>
                                            </p:txEl>
                                          </p:spTgt>
                                        </p:tgtEl>
                                      </p:cBhvr>
                                    </p:animEffect>
                                    <p:anim calcmode="lin" valueType="num">
                                      <p:cBhvr>
                                        <p:cTn id="25" dur="1000" fill="hold"/>
                                        <p:tgtEl>
                                          <p:spTgt spid="20">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2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1000"/>
                                        <p:tgtEl>
                                          <p:spTgt spid="4"/>
                                        </p:tgtEl>
                                      </p:cBhvr>
                                    </p:animEffect>
                                    <p:anim calcmode="lin" valueType="num">
                                      <p:cBhvr>
                                        <p:cTn id="32" dur="1000" fill="hold"/>
                                        <p:tgtEl>
                                          <p:spTgt spid="4"/>
                                        </p:tgtEl>
                                        <p:attrNameLst>
                                          <p:attrName>ppt_x</p:attrName>
                                        </p:attrNameLst>
                                      </p:cBhvr>
                                      <p:tavLst>
                                        <p:tav tm="0">
                                          <p:val>
                                            <p:strVal val="#ppt_x"/>
                                          </p:val>
                                        </p:tav>
                                        <p:tav tm="100000">
                                          <p:val>
                                            <p:strVal val="#ppt_x"/>
                                          </p:val>
                                        </p:tav>
                                      </p:tavLst>
                                    </p:anim>
                                    <p:anim calcmode="lin" valueType="num">
                                      <p:cBhvr>
                                        <p:cTn id="3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مستطيل مستدير الزوايا 15">
            <a:extLst>
              <a:ext uri="{FF2B5EF4-FFF2-40B4-BE49-F238E27FC236}">
                <a16:creationId xmlns:a16="http://schemas.microsoft.com/office/drawing/2014/main" id="{C7CA628E-402E-4ECD-83CD-2C5BD377C6C5}"/>
              </a:ext>
            </a:extLst>
          </p:cNvPr>
          <p:cNvSpPr/>
          <p:nvPr/>
        </p:nvSpPr>
        <p:spPr>
          <a:xfrm>
            <a:off x="262496" y="1458994"/>
            <a:ext cx="9613408" cy="4831273"/>
          </a:xfrm>
          <a:prstGeom prst="roundRect">
            <a:avLst>
              <a:gd name="adj" fmla="val 1416"/>
            </a:avLst>
          </a:prstGeom>
          <a:solidFill>
            <a:srgbClr val="BFD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R="0" lvl="0" algn="just" rtl="0">
              <a:lnSpc>
                <a:spcPct val="107000"/>
              </a:lnSpc>
              <a:spcBef>
                <a:spcPts val="0"/>
              </a:spcBef>
              <a:spcAft>
                <a:spcPts val="0"/>
              </a:spcAft>
            </a:pPr>
            <a:r>
              <a:rPr lang="en-US" sz="1800" u="sng"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3. Project C: ( Changeable Cash Inflow):</a:t>
            </a:r>
          </a:p>
          <a:p>
            <a:pPr marR="0" lvl="0" algn="just" rtl="0">
              <a:lnSpc>
                <a:spcPct val="107000"/>
              </a:lnSpc>
              <a:spcBef>
                <a:spcPts val="0"/>
              </a:spcBef>
              <a:spcAft>
                <a:spcPts val="0"/>
              </a:spcAft>
            </a:pPr>
            <a:endParaRPr lang="en-US" u="sng" dirty="0">
              <a:solidFill>
                <a:srgbClr val="FF0000"/>
              </a:solidFill>
              <a:latin typeface="Times New Roman" panose="02020603050405020304" pitchFamily="18" charset="0"/>
              <a:ea typeface="Calibri" panose="020F0502020204030204" pitchFamily="34" charset="0"/>
              <a:cs typeface="Arial" panose="020B0604020202020204" pitchFamily="34" charset="0"/>
            </a:endParaRPr>
          </a:p>
          <a:p>
            <a:pPr marR="0" lvl="0" algn="just" rtl="0">
              <a:lnSpc>
                <a:spcPct val="107000"/>
              </a:lnSpc>
              <a:spcBef>
                <a:spcPts val="0"/>
              </a:spcBef>
              <a:spcAft>
                <a:spcPts val="0"/>
              </a:spcAft>
            </a:pPr>
            <a:endParaRPr lang="en-US" sz="1800" u="sng"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endParaRPr>
          </a:p>
          <a:p>
            <a:pPr marR="0" lvl="0" algn="just" rtl="0">
              <a:lnSpc>
                <a:spcPct val="107000"/>
              </a:lnSpc>
              <a:spcBef>
                <a:spcPts val="0"/>
              </a:spcBef>
              <a:spcAft>
                <a:spcPts val="0"/>
              </a:spcAft>
            </a:pPr>
            <a:endParaRPr lang="en-US" u="sng" dirty="0">
              <a:solidFill>
                <a:srgbClr val="FF0000"/>
              </a:solidFill>
              <a:latin typeface="Times New Roman" panose="02020603050405020304" pitchFamily="18" charset="0"/>
              <a:ea typeface="Calibri" panose="020F0502020204030204" pitchFamily="34" charset="0"/>
              <a:cs typeface="Arial" panose="020B0604020202020204" pitchFamily="34" charset="0"/>
            </a:endParaRPr>
          </a:p>
          <a:p>
            <a:pPr marR="0" lvl="0" algn="just" rtl="0">
              <a:lnSpc>
                <a:spcPct val="107000"/>
              </a:lnSpc>
              <a:spcBef>
                <a:spcPts val="0"/>
              </a:spcBef>
              <a:spcAft>
                <a:spcPts val="0"/>
              </a:spcAft>
            </a:pPr>
            <a:endParaRPr lang="en-US" sz="1800" u="sng"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endParaRPr>
          </a:p>
          <a:p>
            <a:pPr marR="0" lvl="0" algn="just" rtl="0">
              <a:lnSpc>
                <a:spcPct val="107000"/>
              </a:lnSpc>
              <a:spcBef>
                <a:spcPts val="0"/>
              </a:spcBef>
              <a:spcAft>
                <a:spcPts val="0"/>
              </a:spcAft>
            </a:pPr>
            <a:endParaRPr lang="en-US" u="sng" dirty="0">
              <a:solidFill>
                <a:srgbClr val="FF0000"/>
              </a:solidFill>
              <a:latin typeface="Times New Roman" panose="02020603050405020304" pitchFamily="18" charset="0"/>
              <a:ea typeface="Calibri" panose="020F0502020204030204" pitchFamily="34" charset="0"/>
              <a:cs typeface="Arial" panose="020B0604020202020204" pitchFamily="34" charset="0"/>
            </a:endParaRPr>
          </a:p>
          <a:p>
            <a:pPr marR="0" lvl="0" algn="just" rtl="0">
              <a:lnSpc>
                <a:spcPct val="107000"/>
              </a:lnSpc>
              <a:spcBef>
                <a:spcPts val="0"/>
              </a:spcBef>
              <a:spcAft>
                <a:spcPts val="0"/>
              </a:spcAft>
            </a:pPr>
            <a:endParaRPr lang="en-US" sz="1800" u="sng"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endParaRPr>
          </a:p>
          <a:p>
            <a:pPr marR="0" lvl="0" algn="just" rtl="0">
              <a:lnSpc>
                <a:spcPct val="107000"/>
              </a:lnSpc>
              <a:spcBef>
                <a:spcPts val="0"/>
              </a:spcBef>
              <a:spcAft>
                <a:spcPts val="0"/>
              </a:spcAft>
            </a:pPr>
            <a:endParaRPr lang="en-US" u="sng" dirty="0">
              <a:solidFill>
                <a:srgbClr val="FF0000"/>
              </a:solidFill>
              <a:latin typeface="Times New Roman" panose="02020603050405020304" pitchFamily="18" charset="0"/>
              <a:ea typeface="Calibri" panose="020F0502020204030204" pitchFamily="34" charset="0"/>
              <a:cs typeface="Arial" panose="020B0604020202020204" pitchFamily="34" charset="0"/>
            </a:endParaRPr>
          </a:p>
          <a:p>
            <a:pPr marR="0" lvl="0" algn="just" rtl="0">
              <a:lnSpc>
                <a:spcPct val="107000"/>
              </a:lnSpc>
              <a:spcBef>
                <a:spcPts val="0"/>
              </a:spcBef>
              <a:spcAft>
                <a:spcPts val="0"/>
              </a:spcAft>
            </a:pPr>
            <a:endParaRPr lang="en-US" sz="1800" u="sng"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endParaRPr>
          </a:p>
          <a:p>
            <a:pPr marR="0" lvl="0" algn="just" rtl="0">
              <a:lnSpc>
                <a:spcPct val="107000"/>
              </a:lnSpc>
              <a:spcBef>
                <a:spcPts val="0"/>
              </a:spcBef>
              <a:spcAft>
                <a:spcPts val="0"/>
              </a:spcAft>
            </a:pPr>
            <a:endParaRPr lang="en-US" sz="1800" u="sng"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endParaRPr>
          </a:p>
          <a:p>
            <a:pPr marL="228600" marR="0" algn="l" rtl="1">
              <a:lnSpc>
                <a:spcPct val="130000"/>
              </a:lnSpc>
              <a:spcBef>
                <a:spcPts val="0"/>
              </a:spcBef>
              <a:spcAft>
                <a:spcPts val="0"/>
              </a:spcAft>
              <a:tabLst>
                <a:tab pos="1571625" algn="l"/>
              </a:tabLst>
            </a:pP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We can choose the project C because it has the lowest payback period. The company has required 2 years recover period is less than projects A and B.</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28600" marR="0" algn="l" rtl="1">
              <a:lnSpc>
                <a:spcPct val="130000"/>
              </a:lnSpc>
              <a:spcBef>
                <a:spcPts val="0"/>
              </a:spcBef>
              <a:spcAft>
                <a:spcPts val="0"/>
              </a:spcAft>
              <a:tabLst>
                <a:tab pos="1571625" algn="l"/>
              </a:tabLst>
            </a:pP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Although the payback period method is used widely, it has two significant weaknesses: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l" rtl="0">
              <a:lnSpc>
                <a:spcPct val="130000"/>
              </a:lnSpc>
              <a:spcBef>
                <a:spcPts val="0"/>
              </a:spcBef>
              <a:spcAft>
                <a:spcPts val="0"/>
              </a:spcAft>
              <a:buFont typeface="+mj-lt"/>
              <a:buAutoNum type="arabicPeriod"/>
            </a:pP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It ignored all cash flow after the initial cash outflow has been recovered.</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l" rtl="0">
              <a:lnSpc>
                <a:spcPct val="130000"/>
              </a:lnSpc>
              <a:spcBef>
                <a:spcPts val="0"/>
              </a:spcBef>
              <a:spcAft>
                <a:spcPts val="0"/>
              </a:spcAft>
              <a:buFont typeface="+mj-lt"/>
              <a:buAutoNum type="arabicPeriod"/>
            </a:pP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It ignored the time value of money.</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R="0" lvl="0" algn="just" rtl="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grpSp>
        <p:nvGrpSpPr>
          <p:cNvPr id="29" name="Shape 631">
            <a:extLst>
              <a:ext uri="{FF2B5EF4-FFF2-40B4-BE49-F238E27FC236}">
                <a16:creationId xmlns:a16="http://schemas.microsoft.com/office/drawing/2014/main" id="{9DE0399B-6A40-495E-B773-BA7B46FB702D}"/>
              </a:ext>
            </a:extLst>
          </p:cNvPr>
          <p:cNvGrpSpPr/>
          <p:nvPr/>
        </p:nvGrpSpPr>
        <p:grpSpPr>
          <a:xfrm flipH="1">
            <a:off x="158248" y="293292"/>
            <a:ext cx="827524" cy="848823"/>
            <a:chOff x="5961125" y="1623900"/>
            <a:chExt cx="427450" cy="448175"/>
          </a:xfrm>
          <a:solidFill>
            <a:srgbClr val="7030A0"/>
          </a:solidFill>
        </p:grpSpPr>
        <p:sp>
          <p:nvSpPr>
            <p:cNvPr id="30" name="Shape 632">
              <a:extLst>
                <a:ext uri="{FF2B5EF4-FFF2-40B4-BE49-F238E27FC236}">
                  <a16:creationId xmlns:a16="http://schemas.microsoft.com/office/drawing/2014/main" id="{8DB2B578-EBFB-49B2-A74B-ADFD83430321}"/>
                </a:ext>
              </a:extLst>
            </p:cNvPr>
            <p:cNvSpPr/>
            <p:nvPr/>
          </p:nvSpPr>
          <p:spPr>
            <a:xfrm>
              <a:off x="5961125" y="1678700"/>
              <a:ext cx="376925" cy="376925"/>
            </a:xfrm>
            <a:custGeom>
              <a:avLst/>
              <a:gdLst/>
              <a:ahLst/>
              <a:cxnLst/>
              <a:rect l="0" t="0" r="0" b="0"/>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1" name="Shape 633">
              <a:extLst>
                <a:ext uri="{FF2B5EF4-FFF2-40B4-BE49-F238E27FC236}">
                  <a16:creationId xmlns:a16="http://schemas.microsoft.com/office/drawing/2014/main" id="{A7E0F7CD-81DA-4CE7-AFE9-AFC01237AB36}"/>
                </a:ext>
              </a:extLst>
            </p:cNvPr>
            <p:cNvSpPr/>
            <p:nvPr/>
          </p:nvSpPr>
          <p:spPr>
            <a:xfrm>
              <a:off x="6009825" y="1727425"/>
              <a:ext cx="279500" cy="279500"/>
            </a:xfrm>
            <a:custGeom>
              <a:avLst/>
              <a:gdLst/>
              <a:ahLst/>
              <a:cxnLst/>
              <a:rect l="0" t="0" r="0" b="0"/>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sp>
          <p:nvSpPr>
            <p:cNvPr id="32" name="Shape 634">
              <a:extLst>
                <a:ext uri="{FF2B5EF4-FFF2-40B4-BE49-F238E27FC236}">
                  <a16:creationId xmlns:a16="http://schemas.microsoft.com/office/drawing/2014/main" id="{8C63DF95-20CA-45C3-B9C8-3978774FAE2C}"/>
                </a:ext>
              </a:extLst>
            </p:cNvPr>
            <p:cNvSpPr/>
            <p:nvPr/>
          </p:nvSpPr>
          <p:spPr>
            <a:xfrm>
              <a:off x="6107250" y="1824850"/>
              <a:ext cx="84650" cy="84650"/>
            </a:xfrm>
            <a:custGeom>
              <a:avLst/>
              <a:gdLst/>
              <a:ahLst/>
              <a:cxnLst/>
              <a:rect l="0" t="0" r="0" b="0"/>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3" name="Shape 635">
              <a:extLst>
                <a:ext uri="{FF2B5EF4-FFF2-40B4-BE49-F238E27FC236}">
                  <a16:creationId xmlns:a16="http://schemas.microsoft.com/office/drawing/2014/main" id="{BC2F4953-4B4C-4B90-BBBA-EE9C42DB550B}"/>
                </a:ext>
              </a:extLst>
            </p:cNvPr>
            <p:cNvSpPr/>
            <p:nvPr/>
          </p:nvSpPr>
          <p:spPr>
            <a:xfrm>
              <a:off x="6058550" y="1776125"/>
              <a:ext cx="182075" cy="182075"/>
            </a:xfrm>
            <a:custGeom>
              <a:avLst/>
              <a:gdLst/>
              <a:ahLst/>
              <a:cxnLst/>
              <a:rect l="0" t="0" r="0" b="0"/>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4" name="Shape 636">
              <a:extLst>
                <a:ext uri="{FF2B5EF4-FFF2-40B4-BE49-F238E27FC236}">
                  <a16:creationId xmlns:a16="http://schemas.microsoft.com/office/drawing/2014/main" id="{B909C533-5819-46B5-9B5D-EE88750598EE}"/>
                </a:ext>
              </a:extLst>
            </p:cNvPr>
            <p:cNvSpPr/>
            <p:nvPr/>
          </p:nvSpPr>
          <p:spPr>
            <a:xfrm>
              <a:off x="5971475" y="2001400"/>
              <a:ext cx="74925" cy="70675"/>
            </a:xfrm>
            <a:custGeom>
              <a:avLst/>
              <a:gdLst/>
              <a:ahLst/>
              <a:cxnLst/>
              <a:rect l="0" t="0" r="0" b="0"/>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5" name="Shape 637">
              <a:extLst>
                <a:ext uri="{FF2B5EF4-FFF2-40B4-BE49-F238E27FC236}">
                  <a16:creationId xmlns:a16="http://schemas.microsoft.com/office/drawing/2014/main" id="{B8E44603-02C8-45C3-AFCF-46EBC9134B2A}"/>
                </a:ext>
              </a:extLst>
            </p:cNvPr>
            <p:cNvSpPr/>
            <p:nvPr/>
          </p:nvSpPr>
          <p:spPr>
            <a:xfrm>
              <a:off x="6253375" y="2001400"/>
              <a:ext cx="74325" cy="70675"/>
            </a:xfrm>
            <a:custGeom>
              <a:avLst/>
              <a:gdLst/>
              <a:ahLst/>
              <a:cxnLst/>
              <a:rect l="0" t="0" r="0" b="0"/>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6" name="Shape 638">
              <a:extLst>
                <a:ext uri="{FF2B5EF4-FFF2-40B4-BE49-F238E27FC236}">
                  <a16:creationId xmlns:a16="http://schemas.microsoft.com/office/drawing/2014/main" id="{F10FA17C-5DE5-44AB-81DB-C83C2A648EC9}"/>
                </a:ext>
              </a:extLst>
            </p:cNvPr>
            <p:cNvSpPr/>
            <p:nvPr/>
          </p:nvSpPr>
          <p:spPr>
            <a:xfrm>
              <a:off x="6137700" y="1623900"/>
              <a:ext cx="250875" cy="255150"/>
            </a:xfrm>
            <a:custGeom>
              <a:avLst/>
              <a:gdLst/>
              <a:ahLst/>
              <a:cxnLst/>
              <a:rect l="0" t="0" r="0" b="0"/>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grpSp>
      <p:sp>
        <p:nvSpPr>
          <p:cNvPr id="27" name="مستطيل مستدير الزوايا 5">
            <a:hlinkClick r:id="rId2" action="ppaction://hlinksldjump"/>
            <a:extLst>
              <a:ext uri="{FF2B5EF4-FFF2-40B4-BE49-F238E27FC236}">
                <a16:creationId xmlns:a16="http://schemas.microsoft.com/office/drawing/2014/main" id="{D466B943-7A06-4ADB-8B37-06D4C56A4898}"/>
              </a:ext>
            </a:extLst>
          </p:cNvPr>
          <p:cNvSpPr/>
          <p:nvPr/>
        </p:nvSpPr>
        <p:spPr>
          <a:xfrm>
            <a:off x="10164417" y="2534391"/>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INITIATION ACTIVITY </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37" name="مستطيل مستدير الزوايا 11">
            <a:hlinkClick r:id="rId3" action="ppaction://hlinksldjump"/>
            <a:extLst>
              <a:ext uri="{FF2B5EF4-FFF2-40B4-BE49-F238E27FC236}">
                <a16:creationId xmlns:a16="http://schemas.microsoft.com/office/drawing/2014/main" id="{23D3EE09-8411-4223-ABFE-66C8968A89D0}"/>
              </a:ext>
            </a:extLst>
          </p:cNvPr>
          <p:cNvSpPr/>
          <p:nvPr/>
        </p:nvSpPr>
        <p:spPr>
          <a:xfrm>
            <a:off x="10164417" y="3485087"/>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1</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38" name="مستطيل مستدير الزوايا 12">
            <a:hlinkClick r:id="rId4" action="ppaction://hlinksldjump"/>
            <a:extLst>
              <a:ext uri="{FF2B5EF4-FFF2-40B4-BE49-F238E27FC236}">
                <a16:creationId xmlns:a16="http://schemas.microsoft.com/office/drawing/2014/main" id="{C35558C1-9FDC-49BD-A8F5-9241D1C65BC7}"/>
              </a:ext>
            </a:extLst>
          </p:cNvPr>
          <p:cNvSpPr/>
          <p:nvPr/>
        </p:nvSpPr>
        <p:spPr>
          <a:xfrm>
            <a:off x="10164418" y="4311173"/>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2</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40" name="مستطيل مستدير الزوايا 17">
            <a:hlinkClick r:id="" action="ppaction://noaction"/>
            <a:extLst>
              <a:ext uri="{FF2B5EF4-FFF2-40B4-BE49-F238E27FC236}">
                <a16:creationId xmlns:a16="http://schemas.microsoft.com/office/drawing/2014/main" id="{5073015B-1E83-4FE7-BF02-65CBBB9E092C}"/>
              </a:ext>
            </a:extLst>
          </p:cNvPr>
          <p:cNvSpPr/>
          <p:nvPr/>
        </p:nvSpPr>
        <p:spPr>
          <a:xfrm>
            <a:off x="10164417" y="5201054"/>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FINAL EVALUATION</a:t>
            </a:r>
            <a:endParaRPr lang="ar-BH" sz="1400" dirty="0">
              <a:solidFill>
                <a:srgbClr val="3F5378"/>
              </a:solidFill>
              <a:latin typeface="Arial Black" panose="020B0A04020102020204" pitchFamily="34" charset="0"/>
              <a:cs typeface="PT Bold Heading" panose="02010400000000000000" pitchFamily="2" charset="-78"/>
            </a:endParaRPr>
          </a:p>
        </p:txBody>
      </p:sp>
      <p:grpSp>
        <p:nvGrpSpPr>
          <p:cNvPr id="2" name="Group 1">
            <a:extLst>
              <a:ext uri="{FF2B5EF4-FFF2-40B4-BE49-F238E27FC236}">
                <a16:creationId xmlns:a16="http://schemas.microsoft.com/office/drawing/2014/main" id="{D9389EC1-9A9F-6557-CAE4-6F4BF3654BDA}"/>
              </a:ext>
            </a:extLst>
          </p:cNvPr>
          <p:cNvGrpSpPr/>
          <p:nvPr/>
        </p:nvGrpSpPr>
        <p:grpSpPr>
          <a:xfrm>
            <a:off x="0" y="6502121"/>
            <a:ext cx="12192000" cy="381000"/>
            <a:chOff x="0" y="6502121"/>
            <a:chExt cx="12192000" cy="381000"/>
          </a:xfrm>
        </p:grpSpPr>
        <p:sp>
          <p:nvSpPr>
            <p:cNvPr id="21" name="TextBox 20">
              <a:extLst>
                <a:ext uri="{FF2B5EF4-FFF2-40B4-BE49-F238E27FC236}">
                  <a16:creationId xmlns:a16="http://schemas.microsoft.com/office/drawing/2014/main" id="{B02AF472-30F5-4B87-8E68-52F177A24201}"/>
                </a:ext>
              </a:extLst>
            </p:cNvPr>
            <p:cNvSpPr txBox="1"/>
            <p:nvPr/>
          </p:nvSpPr>
          <p:spPr>
            <a:xfrm>
              <a:off x="716844" y="6505941"/>
              <a:ext cx="7798277" cy="307777"/>
            </a:xfrm>
            <a:prstGeom prst="rect">
              <a:avLst/>
            </a:prstGeom>
            <a:noFill/>
          </p:spPr>
          <p:txBody>
            <a:bodyPr wrap="square" rtlCol="1">
              <a:spAutoFit/>
            </a:bodyPr>
            <a:lstStyle/>
            <a:p>
              <a:r>
                <a:rPr lang="en-US" sz="1400" b="1" dirty="0">
                  <a:solidFill>
                    <a:srgbClr val="002060"/>
                  </a:solidFill>
                  <a:latin typeface="Sakkal Majalla" panose="02000000000000000000" pitchFamily="2" charset="-78"/>
                  <a:cs typeface="Sakkal Majalla" panose="02000000000000000000" pitchFamily="2" charset="-78"/>
                </a:rPr>
                <a:t>FIN 316/806                                                   UNIT 3                                                             CAPITAL BUDGET DECISION MODEL</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22" name="Group 21"/>
            <p:cNvGrpSpPr/>
            <p:nvPr/>
          </p:nvGrpSpPr>
          <p:grpSpPr>
            <a:xfrm>
              <a:off x="0" y="6502121"/>
              <a:ext cx="12192000" cy="381000"/>
              <a:chOff x="0" y="6502121"/>
              <a:chExt cx="12192000" cy="381000"/>
            </a:xfrm>
          </p:grpSpPr>
          <p:cxnSp>
            <p:nvCxnSpPr>
              <p:cNvPr id="23" name="Straight Connector 22"/>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4" name="Rectangle 23"/>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4</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graphicFrame>
        <p:nvGraphicFramePr>
          <p:cNvPr id="3" name="Table 2">
            <a:extLst>
              <a:ext uri="{FF2B5EF4-FFF2-40B4-BE49-F238E27FC236}">
                <a16:creationId xmlns:a16="http://schemas.microsoft.com/office/drawing/2014/main" id="{60312E86-ACC5-98AC-03B5-4BC3F78F75D6}"/>
              </a:ext>
            </a:extLst>
          </p:cNvPr>
          <p:cNvGraphicFramePr>
            <a:graphicFrameLocks noGrp="1"/>
          </p:cNvGraphicFramePr>
          <p:nvPr>
            <p:extLst>
              <p:ext uri="{D42A27DB-BD31-4B8C-83A1-F6EECF244321}">
                <p14:modId xmlns:p14="http://schemas.microsoft.com/office/powerpoint/2010/main" val="3108559131"/>
              </p:ext>
            </p:extLst>
          </p:nvPr>
        </p:nvGraphicFramePr>
        <p:xfrm>
          <a:off x="477375" y="2039188"/>
          <a:ext cx="7041643" cy="2266951"/>
        </p:xfrm>
        <a:graphic>
          <a:graphicData uri="http://schemas.openxmlformats.org/drawingml/2006/table">
            <a:tbl>
              <a:tblPr firstRow="1" firstCol="1" bandRow="1">
                <a:tableStyleId>{616DA210-FB5B-4158-B5E0-FEB733F419BA}</a:tableStyleId>
              </a:tblPr>
              <a:tblGrid>
                <a:gridCol w="837268">
                  <a:extLst>
                    <a:ext uri="{9D8B030D-6E8A-4147-A177-3AD203B41FA5}">
                      <a16:colId xmlns:a16="http://schemas.microsoft.com/office/drawing/2014/main" val="3284685767"/>
                    </a:ext>
                  </a:extLst>
                </a:gridCol>
                <a:gridCol w="1809482">
                  <a:extLst>
                    <a:ext uri="{9D8B030D-6E8A-4147-A177-3AD203B41FA5}">
                      <a16:colId xmlns:a16="http://schemas.microsoft.com/office/drawing/2014/main" val="2836213552"/>
                    </a:ext>
                  </a:extLst>
                </a:gridCol>
                <a:gridCol w="2458134">
                  <a:extLst>
                    <a:ext uri="{9D8B030D-6E8A-4147-A177-3AD203B41FA5}">
                      <a16:colId xmlns:a16="http://schemas.microsoft.com/office/drawing/2014/main" val="2880551157"/>
                    </a:ext>
                  </a:extLst>
                </a:gridCol>
                <a:gridCol w="1936759">
                  <a:extLst>
                    <a:ext uri="{9D8B030D-6E8A-4147-A177-3AD203B41FA5}">
                      <a16:colId xmlns:a16="http://schemas.microsoft.com/office/drawing/2014/main" val="4165694407"/>
                    </a:ext>
                  </a:extLst>
                </a:gridCol>
              </a:tblGrid>
              <a:tr h="468630">
                <a:tc>
                  <a:txBody>
                    <a:bodyPr/>
                    <a:lstStyle/>
                    <a:p>
                      <a:pPr marL="0" marR="0" algn="ctr" rtl="1">
                        <a:lnSpc>
                          <a:spcPct val="107000"/>
                        </a:lnSpc>
                        <a:spcBef>
                          <a:spcPts val="0"/>
                        </a:spcBef>
                        <a:spcAft>
                          <a:spcPts val="0"/>
                        </a:spcAft>
                        <a:tabLst>
                          <a:tab pos="1571625" algn="l"/>
                        </a:tabLst>
                      </a:pPr>
                      <a:r>
                        <a:rPr lang="en-US" sz="1600">
                          <a:effectLst/>
                        </a:rPr>
                        <a:t>Year</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dirty="0">
                          <a:effectLst/>
                        </a:rPr>
                        <a:t>Cash Flow</a:t>
                      </a:r>
                    </a:p>
                    <a:p>
                      <a:pPr marL="0" marR="0" algn="ctr" rtl="1">
                        <a:lnSpc>
                          <a:spcPct val="107000"/>
                        </a:lnSpc>
                        <a:spcBef>
                          <a:spcPts val="0"/>
                        </a:spcBef>
                        <a:spcAft>
                          <a:spcPts val="0"/>
                        </a:spcAft>
                        <a:tabLst>
                          <a:tab pos="1571625" algn="l"/>
                        </a:tabLst>
                      </a:pPr>
                      <a:r>
                        <a:rPr lang="en-US" sz="1600" dirty="0">
                          <a:effectLst/>
                        </a:rPr>
                        <a:t>BD</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a:effectLst/>
                        </a:rPr>
                        <a:t>Yet to be recovered</a:t>
                      </a:r>
                    </a:p>
                    <a:p>
                      <a:pPr marL="0" marR="0" algn="ctr" rtl="1">
                        <a:lnSpc>
                          <a:spcPct val="107000"/>
                        </a:lnSpc>
                        <a:spcBef>
                          <a:spcPts val="0"/>
                        </a:spcBef>
                        <a:spcAft>
                          <a:spcPts val="0"/>
                        </a:spcAft>
                        <a:tabLst>
                          <a:tab pos="1571625" algn="l"/>
                        </a:tabLst>
                      </a:pPr>
                      <a:r>
                        <a:rPr lang="en-US" sz="1600">
                          <a:effectLst/>
                        </a:rPr>
                        <a:t>BD</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a:effectLst/>
                        </a:rPr>
                        <a:t>Payback Period</a:t>
                      </a:r>
                    </a:p>
                    <a:p>
                      <a:pPr marL="0" marR="0" algn="ctr" rtl="1">
                        <a:lnSpc>
                          <a:spcPct val="107000"/>
                        </a:lnSpc>
                        <a:spcBef>
                          <a:spcPts val="0"/>
                        </a:spcBef>
                        <a:spcAft>
                          <a:spcPts val="0"/>
                        </a:spcAft>
                        <a:tabLst>
                          <a:tab pos="1571625" algn="l"/>
                        </a:tabLst>
                      </a:pPr>
                      <a:r>
                        <a:rPr lang="en-US" sz="1600">
                          <a:effectLst/>
                        </a:rPr>
                        <a:t>Year</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026872195"/>
                  </a:ext>
                </a:extLst>
              </a:tr>
              <a:tr h="228600">
                <a:tc>
                  <a:txBody>
                    <a:bodyPr/>
                    <a:lstStyle/>
                    <a:p>
                      <a:pPr marL="0" marR="0" algn="ctr" rtl="1">
                        <a:lnSpc>
                          <a:spcPct val="107000"/>
                        </a:lnSpc>
                        <a:spcBef>
                          <a:spcPts val="0"/>
                        </a:spcBef>
                        <a:spcAft>
                          <a:spcPts val="0"/>
                        </a:spcAft>
                        <a:tabLst>
                          <a:tab pos="1571625" algn="l"/>
                        </a:tabLst>
                      </a:pPr>
                      <a:r>
                        <a:rPr lang="en-US" sz="1600">
                          <a:effectLst/>
                        </a:rPr>
                        <a:t>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a:effectLst/>
                        </a:rPr>
                        <a:t>-10,000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a:effectLst/>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rowSpan="6">
                  <a:txBody>
                    <a:bodyPr/>
                    <a:lstStyle/>
                    <a:p>
                      <a:pPr marL="0" marR="0" algn="ctr" rtl="1">
                        <a:lnSpc>
                          <a:spcPct val="107000"/>
                        </a:lnSpc>
                        <a:spcBef>
                          <a:spcPts val="0"/>
                        </a:spcBef>
                        <a:spcAft>
                          <a:spcPts val="800"/>
                        </a:spcAft>
                        <a:tabLst>
                          <a:tab pos="1571625" algn="l"/>
                        </a:tabLst>
                      </a:pPr>
                      <a:r>
                        <a:rPr lang="en-US" sz="1600" dirty="0">
                          <a:effectLst/>
                        </a:rPr>
                        <a:t>2 years</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386643861"/>
                  </a:ext>
                </a:extLst>
              </a:tr>
              <a:tr h="228600">
                <a:tc>
                  <a:txBody>
                    <a:bodyPr/>
                    <a:lstStyle/>
                    <a:p>
                      <a:pPr marL="0" marR="0" algn="ctr" rtl="1">
                        <a:lnSpc>
                          <a:spcPct val="107000"/>
                        </a:lnSpc>
                        <a:spcBef>
                          <a:spcPts val="0"/>
                        </a:spcBef>
                        <a:spcAft>
                          <a:spcPts val="800"/>
                        </a:spcAft>
                        <a:tabLst>
                          <a:tab pos="1571625" algn="l"/>
                        </a:tabLst>
                      </a:pPr>
                      <a:r>
                        <a:rPr lang="en-US" sz="1600">
                          <a:effectLst/>
                        </a:rPr>
                        <a:t>1</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800"/>
                        </a:spcAft>
                        <a:tabLst>
                          <a:tab pos="838200" algn="l"/>
                        </a:tabLst>
                      </a:pPr>
                      <a:r>
                        <a:rPr lang="en-US" sz="1600">
                          <a:effectLst/>
                        </a:rPr>
                        <a:t>5,500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a:effectLst/>
                        </a:rPr>
                        <a:t>-10,000 + 5,500 = - 4,500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endParaRPr lang="en-US"/>
                    </a:p>
                  </a:txBody>
                  <a:tcPr/>
                </a:tc>
                <a:extLst>
                  <a:ext uri="{0D108BD9-81ED-4DB2-BD59-A6C34878D82A}">
                    <a16:rowId xmlns:a16="http://schemas.microsoft.com/office/drawing/2014/main" val="247079997"/>
                  </a:ext>
                </a:extLst>
              </a:tr>
              <a:tr h="457835">
                <a:tc>
                  <a:txBody>
                    <a:bodyPr/>
                    <a:lstStyle/>
                    <a:p>
                      <a:pPr marL="0" marR="0" algn="ctr" rtl="1">
                        <a:lnSpc>
                          <a:spcPct val="107000"/>
                        </a:lnSpc>
                        <a:spcBef>
                          <a:spcPts val="0"/>
                        </a:spcBef>
                        <a:spcAft>
                          <a:spcPts val="800"/>
                        </a:spcAft>
                        <a:tabLst>
                          <a:tab pos="1571625" algn="l"/>
                        </a:tabLst>
                      </a:pPr>
                      <a:r>
                        <a:rPr lang="en-US" sz="1600">
                          <a:effectLst/>
                          <a:highlight>
                            <a:srgbClr val="FFFF00"/>
                          </a:highlight>
                        </a:rPr>
                        <a:t>2</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800"/>
                        </a:spcAft>
                        <a:tabLst>
                          <a:tab pos="838200" algn="l"/>
                        </a:tabLst>
                      </a:pPr>
                      <a:r>
                        <a:rPr lang="en-US" sz="1600" dirty="0">
                          <a:effectLst/>
                        </a:rPr>
                        <a:t>4,500</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a:effectLst/>
                          <a:highlight>
                            <a:srgbClr val="FFFF00"/>
                          </a:highlight>
                        </a:rPr>
                        <a:t>- 4,500 + 4,500 = 0</a:t>
                      </a:r>
                      <a:endParaRPr lang="en-US" sz="1600">
                        <a:effectLst/>
                      </a:endParaRPr>
                    </a:p>
                    <a:p>
                      <a:pPr marL="0" marR="0" algn="ctr" rtl="1">
                        <a:lnSpc>
                          <a:spcPct val="107000"/>
                        </a:lnSpc>
                        <a:spcBef>
                          <a:spcPts val="0"/>
                        </a:spcBef>
                        <a:spcAft>
                          <a:spcPts val="0"/>
                        </a:spcAft>
                        <a:tabLst>
                          <a:tab pos="1571625" algn="l"/>
                        </a:tabLst>
                      </a:pPr>
                      <a:r>
                        <a:rPr lang="en-US" sz="1600">
                          <a:effectLst/>
                          <a:highlight>
                            <a:srgbClr val="FFFF00"/>
                          </a:highlight>
                        </a:rPr>
                        <a:t>(recovered)</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endParaRPr lang="en-US"/>
                    </a:p>
                  </a:txBody>
                  <a:tcPr/>
                </a:tc>
                <a:extLst>
                  <a:ext uri="{0D108BD9-81ED-4DB2-BD59-A6C34878D82A}">
                    <a16:rowId xmlns:a16="http://schemas.microsoft.com/office/drawing/2014/main" val="3042548558"/>
                  </a:ext>
                </a:extLst>
              </a:tr>
              <a:tr h="240030">
                <a:tc>
                  <a:txBody>
                    <a:bodyPr/>
                    <a:lstStyle/>
                    <a:p>
                      <a:pPr marL="0" marR="0" algn="ctr" rtl="1">
                        <a:lnSpc>
                          <a:spcPct val="107000"/>
                        </a:lnSpc>
                        <a:spcBef>
                          <a:spcPts val="0"/>
                        </a:spcBef>
                        <a:spcAft>
                          <a:spcPts val="800"/>
                        </a:spcAft>
                        <a:tabLst>
                          <a:tab pos="1571625" algn="l"/>
                        </a:tabLst>
                      </a:pPr>
                      <a:r>
                        <a:rPr lang="en-US" sz="1600">
                          <a:effectLst/>
                        </a:rPr>
                        <a:t>3</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800"/>
                        </a:spcAft>
                        <a:tabLst>
                          <a:tab pos="838200" algn="l"/>
                        </a:tabLst>
                      </a:pPr>
                      <a:r>
                        <a:rPr lang="en-US" sz="1600">
                          <a:effectLst/>
                        </a:rPr>
                        <a:t>4,000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a:effectLst/>
                        </a:rPr>
                        <a:t>Not used in decision</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endParaRPr lang="en-US"/>
                    </a:p>
                  </a:txBody>
                  <a:tcPr/>
                </a:tc>
                <a:extLst>
                  <a:ext uri="{0D108BD9-81ED-4DB2-BD59-A6C34878D82A}">
                    <a16:rowId xmlns:a16="http://schemas.microsoft.com/office/drawing/2014/main" val="1132601676"/>
                  </a:ext>
                </a:extLst>
              </a:tr>
              <a:tr h="228600">
                <a:tc>
                  <a:txBody>
                    <a:bodyPr/>
                    <a:lstStyle/>
                    <a:p>
                      <a:pPr marL="0" marR="0" algn="ctr" rtl="1">
                        <a:lnSpc>
                          <a:spcPct val="107000"/>
                        </a:lnSpc>
                        <a:spcBef>
                          <a:spcPts val="0"/>
                        </a:spcBef>
                        <a:spcAft>
                          <a:spcPts val="800"/>
                        </a:spcAft>
                        <a:tabLst>
                          <a:tab pos="1571625" algn="l"/>
                        </a:tabLst>
                      </a:pPr>
                      <a:r>
                        <a:rPr lang="en-US" sz="1600">
                          <a:effectLst/>
                        </a:rPr>
                        <a:t>4</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800"/>
                        </a:spcAft>
                        <a:tabLst>
                          <a:tab pos="838200" algn="l"/>
                        </a:tabLst>
                      </a:pPr>
                      <a:r>
                        <a:rPr lang="en-US" sz="1600">
                          <a:effectLst/>
                        </a:rPr>
                        <a:t>3,000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a:effectLst/>
                        </a:rPr>
                        <a:t>Not used in decision</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endParaRPr lang="en-US"/>
                    </a:p>
                  </a:txBody>
                  <a:tcPr/>
                </a:tc>
                <a:extLst>
                  <a:ext uri="{0D108BD9-81ED-4DB2-BD59-A6C34878D82A}">
                    <a16:rowId xmlns:a16="http://schemas.microsoft.com/office/drawing/2014/main" val="3222211471"/>
                  </a:ext>
                </a:extLst>
              </a:tr>
              <a:tr h="228600">
                <a:tc>
                  <a:txBody>
                    <a:bodyPr/>
                    <a:lstStyle/>
                    <a:p>
                      <a:pPr marL="0" marR="0" algn="ctr" rtl="1">
                        <a:lnSpc>
                          <a:spcPct val="107000"/>
                        </a:lnSpc>
                        <a:spcBef>
                          <a:spcPts val="0"/>
                        </a:spcBef>
                        <a:spcAft>
                          <a:spcPts val="800"/>
                        </a:spcAft>
                        <a:tabLst>
                          <a:tab pos="1571625" algn="l"/>
                        </a:tabLst>
                      </a:pPr>
                      <a:r>
                        <a:rPr lang="en-US" sz="1600">
                          <a:effectLst/>
                        </a:rPr>
                        <a:t>5</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800"/>
                        </a:spcAft>
                        <a:tabLst>
                          <a:tab pos="838200" algn="l"/>
                        </a:tabLst>
                      </a:pPr>
                      <a:r>
                        <a:rPr lang="en-US" sz="1600" dirty="0">
                          <a:effectLst/>
                        </a:rPr>
                        <a:t>2,000</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tabLst>
                          <a:tab pos="1571625" algn="l"/>
                        </a:tabLst>
                      </a:pPr>
                      <a:r>
                        <a:rPr lang="en-US" sz="1600" dirty="0">
                          <a:effectLst/>
                        </a:rPr>
                        <a:t>Not used in decision</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endParaRPr lang="en-US"/>
                    </a:p>
                  </a:txBody>
                  <a:tcPr/>
                </a:tc>
                <a:extLst>
                  <a:ext uri="{0D108BD9-81ED-4DB2-BD59-A6C34878D82A}">
                    <a16:rowId xmlns:a16="http://schemas.microsoft.com/office/drawing/2014/main" val="1406132425"/>
                  </a:ext>
                </a:extLst>
              </a:tr>
            </a:tbl>
          </a:graphicData>
        </a:graphic>
      </p:graphicFrame>
      <p:grpSp>
        <p:nvGrpSpPr>
          <p:cNvPr id="4" name="Group 3">
            <a:extLst>
              <a:ext uri="{FF2B5EF4-FFF2-40B4-BE49-F238E27FC236}">
                <a16:creationId xmlns:a16="http://schemas.microsoft.com/office/drawing/2014/main" id="{F36067AA-7766-AC1D-DFDA-51C3839A6DA4}"/>
              </a:ext>
            </a:extLst>
          </p:cNvPr>
          <p:cNvGrpSpPr/>
          <p:nvPr/>
        </p:nvGrpSpPr>
        <p:grpSpPr>
          <a:xfrm>
            <a:off x="7239174" y="1042447"/>
            <a:ext cx="4307784" cy="3053052"/>
            <a:chOff x="0" y="0"/>
            <a:chExt cx="5745810" cy="3870720"/>
          </a:xfrm>
        </p:grpSpPr>
        <p:grpSp>
          <p:nvGrpSpPr>
            <p:cNvPr id="5" name="Group 4">
              <a:extLst>
                <a:ext uri="{FF2B5EF4-FFF2-40B4-BE49-F238E27FC236}">
                  <a16:creationId xmlns:a16="http://schemas.microsoft.com/office/drawing/2014/main" id="{75C9B170-B5D1-2B78-E11F-26CEB18C57C2}"/>
                </a:ext>
              </a:extLst>
            </p:cNvPr>
            <p:cNvGrpSpPr/>
            <p:nvPr/>
          </p:nvGrpSpPr>
          <p:grpSpPr>
            <a:xfrm>
              <a:off x="0" y="723900"/>
              <a:ext cx="5257800" cy="2697767"/>
              <a:chOff x="0" y="0"/>
              <a:chExt cx="5257800" cy="2697767"/>
            </a:xfrm>
          </p:grpSpPr>
          <p:sp>
            <p:nvSpPr>
              <p:cNvPr id="17" name="Rectangle 16">
                <a:extLst>
                  <a:ext uri="{FF2B5EF4-FFF2-40B4-BE49-F238E27FC236}">
                    <a16:creationId xmlns:a16="http://schemas.microsoft.com/office/drawing/2014/main" id="{2A37C7C9-0193-EF42-6842-3447F4E0E705}"/>
                  </a:ext>
                </a:extLst>
              </p:cNvPr>
              <p:cNvSpPr/>
              <p:nvPr/>
            </p:nvSpPr>
            <p:spPr>
              <a:xfrm rot="19482702">
                <a:off x="581025" y="419100"/>
                <a:ext cx="4676775" cy="2278667"/>
              </a:xfrm>
              <a:prstGeom prst="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rtl="1">
                  <a:lnSpc>
                    <a:spcPct val="107000"/>
                  </a:lnSpc>
                  <a:spcBef>
                    <a:spcPts val="0"/>
                  </a:spcBef>
                  <a:spcAft>
                    <a:spcPts val="800"/>
                  </a:spcAft>
                </a:pPr>
                <a:r>
                  <a:rPr lang="en-US" sz="4800" dirty="0">
                    <a:effectLst/>
                    <a:latin typeface="Arial Black" panose="020B0A04020102020204" pitchFamily="34" charset="0"/>
                    <a:ea typeface="Calibri" panose="020F0502020204030204" pitchFamily="34" charset="0"/>
                    <a:cs typeface="Arial" panose="020B0604020202020204" pitchFamily="34" charset="0"/>
                  </a:rPr>
                  <a:t>PAYBACK</a:t>
                </a:r>
                <a:endParaRPr lang="en-US" sz="1100" dirty="0">
                  <a:effectLst/>
                  <a:ea typeface="Calibri" panose="020F0502020204030204" pitchFamily="34" charset="0"/>
                  <a:cs typeface="Arial" panose="020B0604020202020204" pitchFamily="34" charset="0"/>
                </a:endParaRPr>
              </a:p>
            </p:txBody>
          </p:sp>
          <p:pic>
            <p:nvPicPr>
              <p:cNvPr id="18" name="Picture 17">
                <a:extLst>
                  <a:ext uri="{FF2B5EF4-FFF2-40B4-BE49-F238E27FC236}">
                    <a16:creationId xmlns:a16="http://schemas.microsoft.com/office/drawing/2014/main" id="{81F5F248-5A4E-2A48-DAF7-EE49FB468D08}"/>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9776924">
                <a:off x="0" y="0"/>
                <a:ext cx="4311650" cy="1285875"/>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grpSp>
        <p:grpSp>
          <p:nvGrpSpPr>
            <p:cNvPr id="6" name="Groupe 2051">
              <a:extLst>
                <a:ext uri="{FF2B5EF4-FFF2-40B4-BE49-F238E27FC236}">
                  <a16:creationId xmlns:a16="http://schemas.microsoft.com/office/drawing/2014/main" id="{81D9716D-A76B-88C2-9E5D-A7C1FBAD3B44}"/>
                </a:ext>
              </a:extLst>
            </p:cNvPr>
            <p:cNvGrpSpPr/>
            <p:nvPr/>
          </p:nvGrpSpPr>
          <p:grpSpPr>
            <a:xfrm>
              <a:off x="3981450" y="0"/>
              <a:ext cx="1764360" cy="3870720"/>
              <a:chOff x="0" y="0"/>
              <a:chExt cx="1764360" cy="3870720"/>
            </a:xfrm>
          </p:grpSpPr>
          <p:sp>
            <p:nvSpPr>
              <p:cNvPr id="7" name="Freeform 11">
                <a:extLst>
                  <a:ext uri="{FF2B5EF4-FFF2-40B4-BE49-F238E27FC236}">
                    <a16:creationId xmlns:a16="http://schemas.microsoft.com/office/drawing/2014/main" id="{DDA45771-0272-7EA0-6B11-3F59DB017966}"/>
                  </a:ext>
                </a:extLst>
              </p:cNvPr>
              <p:cNvSpPr/>
              <p:nvPr/>
            </p:nvSpPr>
            <p:spPr>
              <a:xfrm>
                <a:off x="373679" y="483841"/>
                <a:ext cx="227880" cy="469800"/>
              </a:xfrm>
              <a:custGeom>
                <a:avLst/>
                <a:gdLst>
                  <a:gd name="f0" fmla="val 0"/>
                  <a:gd name="f1" fmla="val 116"/>
                  <a:gd name="f2" fmla="val 239"/>
                  <a:gd name="f3" fmla="val 109"/>
                  <a:gd name="f4" fmla="val 6"/>
                  <a:gd name="f5" fmla="val 91"/>
                  <a:gd name="f6" fmla="val 19"/>
                  <a:gd name="f7" fmla="val 80"/>
                  <a:gd name="f8" fmla="val 28"/>
                  <a:gd name="f9" fmla="val 71"/>
                  <a:gd name="f10" fmla="val 37"/>
                  <a:gd name="f11" fmla="val 65"/>
                  <a:gd name="f12" fmla="val 45"/>
                  <a:gd name="f13" fmla="val 62"/>
                  <a:gd name="f14" fmla="val 49"/>
                  <a:gd name="f15" fmla="val 61"/>
                  <a:gd name="f16" fmla="val 53"/>
                  <a:gd name="f17" fmla="val 39"/>
                  <a:gd name="f18" fmla="val 50"/>
                  <a:gd name="f19" fmla="val 47"/>
                  <a:gd name="f20" fmla="val 5"/>
                  <a:gd name="f21" fmla="val 4"/>
                  <a:gd name="f22" fmla="val 3"/>
                  <a:gd name="f23" fmla="val 1"/>
                  <a:gd name="f24" fmla="val 54"/>
                  <a:gd name="f25" fmla="val 72"/>
                  <a:gd name="f26" fmla="val 97"/>
                  <a:gd name="f27" fmla="val 124"/>
                  <a:gd name="f28" fmla="val 13"/>
                  <a:gd name="f29" fmla="val 175"/>
                  <a:gd name="f30" fmla="val 17"/>
                  <a:gd name="f31" fmla="val 200"/>
                  <a:gd name="f32" fmla="val 106"/>
                </a:gdLst>
                <a:ahLst/>
                <a:cxnLst>
                  <a:cxn ang="3cd4">
                    <a:pos x="hc" y="t"/>
                  </a:cxn>
                  <a:cxn ang="0">
                    <a:pos x="r" y="vc"/>
                  </a:cxn>
                  <a:cxn ang="cd4">
                    <a:pos x="hc" y="b"/>
                  </a:cxn>
                  <a:cxn ang="cd2">
                    <a:pos x="l" y="vc"/>
                  </a:cxn>
                </a:cxnLst>
                <a:rect l="l" t="t" r="r" b="b"/>
                <a:pathLst>
                  <a:path w="116" h="239">
                    <a:moveTo>
                      <a:pt x="f1" y="f0"/>
                    </a:moveTo>
                    <a:lnTo>
                      <a:pt x="f1" y="f0"/>
                    </a:lnTo>
                    <a:lnTo>
                      <a:pt x="f3" y="f4"/>
                    </a:lnTo>
                    <a:lnTo>
                      <a:pt x="f5" y="f6"/>
                    </a:lnTo>
                    <a:lnTo>
                      <a:pt x="f7" y="f8"/>
                    </a:lnTo>
                    <a:lnTo>
                      <a:pt x="f9" y="f10"/>
                    </a:lnTo>
                    <a:lnTo>
                      <a:pt x="f11" y="f12"/>
                    </a:lnTo>
                    <a:lnTo>
                      <a:pt x="f13" y="f14"/>
                    </a:lnTo>
                    <a:lnTo>
                      <a:pt x="f15" y="f16"/>
                    </a:lnTo>
                    <a:lnTo>
                      <a:pt x="f15" y="f16"/>
                    </a:lnTo>
                    <a:lnTo>
                      <a:pt x="f17" y="f18"/>
                    </a:lnTo>
                    <a:lnTo>
                      <a:pt x="f6" y="f19"/>
                    </a:lnTo>
                    <a:lnTo>
                      <a:pt x="f20" y="f19"/>
                    </a:lnTo>
                    <a:lnTo>
                      <a:pt x="f20" y="f19"/>
                    </a:lnTo>
                    <a:lnTo>
                      <a:pt x="f21" y="f14"/>
                    </a:lnTo>
                    <a:lnTo>
                      <a:pt x="f22" y="f18"/>
                    </a:lnTo>
                    <a:lnTo>
                      <a:pt x="f23" y="f24"/>
                    </a:lnTo>
                    <a:lnTo>
                      <a:pt x="f0" y="f13"/>
                    </a:lnTo>
                    <a:lnTo>
                      <a:pt x="f0" y="f25"/>
                    </a:lnTo>
                    <a:lnTo>
                      <a:pt x="f22" y="f26"/>
                    </a:lnTo>
                    <a:lnTo>
                      <a:pt x="f20" y="f27"/>
                    </a:lnTo>
                    <a:lnTo>
                      <a:pt x="f28" y="f29"/>
                    </a:lnTo>
                    <a:lnTo>
                      <a:pt x="f30" y="f31"/>
                    </a:lnTo>
                    <a:lnTo>
                      <a:pt x="f32" y="f2"/>
                    </a:lnTo>
                    <a:lnTo>
                      <a:pt x="f1" y="f0"/>
                    </a:lnTo>
                    <a:close/>
                  </a:path>
                </a:pathLst>
              </a:custGeom>
              <a:solidFill>
                <a:srgbClr val="8D9720"/>
              </a:solidFill>
              <a:ln>
                <a:noFill/>
                <a:prstDash val="solid"/>
              </a:ln>
            </p:spPr>
            <p:txBody>
              <a:bodyPr vert="horz" wrap="square" lIns="91440" tIns="45720" rIns="91440" bIns="45720" anchor="t" compatLnSpc="0">
                <a:noAutofit/>
              </a:bodyPr>
              <a:lstStyle/>
              <a:p>
                <a:endParaRPr lang="en-US"/>
              </a:p>
            </p:txBody>
          </p:sp>
          <p:sp>
            <p:nvSpPr>
              <p:cNvPr id="9" name="Freeform 12">
                <a:extLst>
                  <a:ext uri="{FF2B5EF4-FFF2-40B4-BE49-F238E27FC236}">
                    <a16:creationId xmlns:a16="http://schemas.microsoft.com/office/drawing/2014/main" id="{91ECF2C3-9BB5-31D4-0946-0C45BCB51242}"/>
                  </a:ext>
                </a:extLst>
              </p:cNvPr>
              <p:cNvSpPr/>
              <p:nvPr/>
            </p:nvSpPr>
            <p:spPr>
              <a:xfrm>
                <a:off x="159120" y="115921"/>
                <a:ext cx="666360" cy="489600"/>
              </a:xfrm>
              <a:custGeom>
                <a:avLst/>
                <a:gdLst>
                  <a:gd name="f0" fmla="val 180"/>
                  <a:gd name="f1" fmla="val 0"/>
                  <a:gd name="f2" fmla="val 339"/>
                  <a:gd name="f3" fmla="val 249"/>
                  <a:gd name="f4" fmla="val 139"/>
                  <a:gd name="f5" fmla="val 6"/>
                  <a:gd name="f6" fmla="val 145"/>
                  <a:gd name="f7" fmla="val 17"/>
                  <a:gd name="f8" fmla="val 158"/>
                  <a:gd name="f9" fmla="val 33"/>
                  <a:gd name="f10" fmla="val 172"/>
                  <a:gd name="f11" fmla="val 39"/>
                  <a:gd name="f12" fmla="val 177"/>
                  <a:gd name="f13" fmla="val 46"/>
                  <a:gd name="f14" fmla="val 65"/>
                  <a:gd name="f15" fmla="val 185"/>
                  <a:gd name="f16" fmla="val 72"/>
                  <a:gd name="f17" fmla="val 188"/>
                  <a:gd name="f18" fmla="val 74"/>
                  <a:gd name="f19" fmla="val 190"/>
                  <a:gd name="f20" fmla="val 83"/>
                  <a:gd name="f21" fmla="val 234"/>
                  <a:gd name="f22" fmla="val 85"/>
                  <a:gd name="f23" fmla="val 236"/>
                  <a:gd name="f24" fmla="val 88"/>
                  <a:gd name="f25" fmla="val 96"/>
                  <a:gd name="f26" fmla="val 106"/>
                  <a:gd name="f27" fmla="val 232"/>
                  <a:gd name="f28" fmla="val 112"/>
                  <a:gd name="f29" fmla="val 229"/>
                  <a:gd name="f30" fmla="val 113"/>
                  <a:gd name="f31" fmla="val 228"/>
                  <a:gd name="f32" fmla="val 117"/>
                  <a:gd name="f33" fmla="val 126"/>
                  <a:gd name="f34" fmla="val 135"/>
                  <a:gd name="f35" fmla="val 240"/>
                  <a:gd name="f36" fmla="val 141"/>
                  <a:gd name="f37" fmla="val 246"/>
                  <a:gd name="f38" fmla="val 144"/>
                  <a:gd name="f39" fmla="val 247"/>
                  <a:gd name="f40" fmla="val 149"/>
                  <a:gd name="f41" fmla="val 157"/>
                  <a:gd name="f42" fmla="val 165"/>
                  <a:gd name="f43" fmla="val 174"/>
                  <a:gd name="f44" fmla="val 241"/>
                  <a:gd name="f45" fmla="val 183"/>
                  <a:gd name="f46" fmla="val 191"/>
                  <a:gd name="f47" fmla="val 225"/>
                  <a:gd name="f48" fmla="val 198"/>
                  <a:gd name="f49" fmla="val 212"/>
                  <a:gd name="f50" fmla="val 201"/>
                  <a:gd name="f51" fmla="val 206"/>
                  <a:gd name="f52" fmla="val 205"/>
                  <a:gd name="f53" fmla="val 209"/>
                  <a:gd name="f54" fmla="val 197"/>
                  <a:gd name="f55" fmla="val 214"/>
                  <a:gd name="f56" fmla="val 193"/>
                  <a:gd name="f57" fmla="val 218"/>
                  <a:gd name="f58" fmla="val 192"/>
                  <a:gd name="f59" fmla="val 222"/>
                  <a:gd name="f60" fmla="val 231"/>
                  <a:gd name="f61" fmla="val 189"/>
                  <a:gd name="f62" fmla="val 238"/>
                  <a:gd name="f63" fmla="val 245"/>
                  <a:gd name="f64" fmla="val 250"/>
                  <a:gd name="f65" fmla="val 320"/>
                  <a:gd name="f66" fmla="val 321"/>
                  <a:gd name="f67" fmla="val 62"/>
                  <a:gd name="f68" fmla="val 290"/>
                  <a:gd name="f69" fmla="val 57"/>
                  <a:gd name="f70" fmla="val 266"/>
                  <a:gd name="f71" fmla="val 51"/>
                  <a:gd name="f72" fmla="val 256"/>
                  <a:gd name="f73" fmla="val 48"/>
                  <a:gd name="f74" fmla="val 170"/>
                  <a:gd name="f75" fmla="val 153"/>
                  <a:gd name="f76" fmla="val 2"/>
                  <a:gd name="f77" fmla="val 132"/>
                  <a:gd name="f78" fmla="val 5"/>
                  <a:gd name="f79" fmla="val 16"/>
                  <a:gd name="f80" fmla="val 26"/>
                  <a:gd name="f81" fmla="val 30"/>
                  <a:gd name="f82" fmla="val 7"/>
                  <a:gd name="f83" fmla="val 108"/>
                </a:gdLst>
                <a:ahLst/>
                <a:cxnLst>
                  <a:cxn ang="3cd4">
                    <a:pos x="hc" y="t"/>
                  </a:cxn>
                  <a:cxn ang="0">
                    <a:pos x="r" y="vc"/>
                  </a:cxn>
                  <a:cxn ang="cd4">
                    <a:pos x="hc" y="b"/>
                  </a:cxn>
                  <a:cxn ang="cd2">
                    <a:pos x="l" y="vc"/>
                  </a:cxn>
                </a:cxnLst>
                <a:rect l="l" t="t" r="r" b="b"/>
                <a:pathLst>
                  <a:path w="339" h="249">
                    <a:moveTo>
                      <a:pt x="f1" y="f4"/>
                    </a:moveTo>
                    <a:lnTo>
                      <a:pt x="f1" y="f4"/>
                    </a:lnTo>
                    <a:lnTo>
                      <a:pt x="f5" y="f6"/>
                    </a:lnTo>
                    <a:lnTo>
                      <a:pt x="f7" y="f8"/>
                    </a:lnTo>
                    <a:lnTo>
                      <a:pt x="f9" y="f10"/>
                    </a:lnTo>
                    <a:lnTo>
                      <a:pt x="f11" y="f12"/>
                    </a:lnTo>
                    <a:lnTo>
                      <a:pt x="f13" y="f0"/>
                    </a:lnTo>
                    <a:lnTo>
                      <a:pt x="f13" y="f0"/>
                    </a:lnTo>
                    <a:lnTo>
                      <a:pt x="f14" y="f15"/>
                    </a:lnTo>
                    <a:lnTo>
                      <a:pt x="f16" y="f17"/>
                    </a:lnTo>
                    <a:lnTo>
                      <a:pt x="f18" y="f19"/>
                    </a:lnTo>
                    <a:lnTo>
                      <a:pt x="f18" y="f19"/>
                    </a:lnTo>
                    <a:lnTo>
                      <a:pt x="f20" y="f21"/>
                    </a:lnTo>
                    <a:lnTo>
                      <a:pt x="f20" y="f21"/>
                    </a:lnTo>
                    <a:lnTo>
                      <a:pt x="f22" y="f23"/>
                    </a:lnTo>
                    <a:lnTo>
                      <a:pt x="f24" y="f23"/>
                    </a:lnTo>
                    <a:lnTo>
                      <a:pt x="f25" y="f21"/>
                    </a:lnTo>
                    <a:lnTo>
                      <a:pt x="f26" y="f27"/>
                    </a:lnTo>
                    <a:lnTo>
                      <a:pt x="f28" y="f29"/>
                    </a:lnTo>
                    <a:lnTo>
                      <a:pt x="f28" y="f29"/>
                    </a:lnTo>
                    <a:lnTo>
                      <a:pt x="f30" y="f31"/>
                    </a:lnTo>
                    <a:lnTo>
                      <a:pt x="f32" y="f29"/>
                    </a:lnTo>
                    <a:lnTo>
                      <a:pt x="f33" y="f21"/>
                    </a:lnTo>
                    <a:lnTo>
                      <a:pt x="f34" y="f35"/>
                    </a:lnTo>
                    <a:lnTo>
                      <a:pt x="f36" y="f37"/>
                    </a:lnTo>
                    <a:lnTo>
                      <a:pt x="f36" y="f37"/>
                    </a:lnTo>
                    <a:lnTo>
                      <a:pt x="f38" y="f39"/>
                    </a:lnTo>
                    <a:lnTo>
                      <a:pt x="f40" y="f3"/>
                    </a:lnTo>
                    <a:lnTo>
                      <a:pt x="f41" y="f39"/>
                    </a:lnTo>
                    <a:lnTo>
                      <a:pt x="f42" y="f37"/>
                    </a:lnTo>
                    <a:lnTo>
                      <a:pt x="f43" y="f44"/>
                    </a:lnTo>
                    <a:lnTo>
                      <a:pt x="f45" y="f21"/>
                    </a:lnTo>
                    <a:lnTo>
                      <a:pt x="f46" y="f47"/>
                    </a:lnTo>
                    <a:lnTo>
                      <a:pt x="f48" y="f49"/>
                    </a:lnTo>
                    <a:lnTo>
                      <a:pt x="f48" y="f49"/>
                    </a:lnTo>
                    <a:lnTo>
                      <a:pt x="f50" y="f51"/>
                    </a:lnTo>
                    <a:lnTo>
                      <a:pt x="f52" y="f50"/>
                    </a:lnTo>
                    <a:lnTo>
                      <a:pt x="f53" y="f54"/>
                    </a:lnTo>
                    <a:lnTo>
                      <a:pt x="f55" y="f56"/>
                    </a:lnTo>
                    <a:lnTo>
                      <a:pt x="f57" y="f58"/>
                    </a:lnTo>
                    <a:lnTo>
                      <a:pt x="f59" y="f19"/>
                    </a:lnTo>
                    <a:lnTo>
                      <a:pt x="f60" y="f61"/>
                    </a:lnTo>
                    <a:lnTo>
                      <a:pt x="f62" y="f61"/>
                    </a:lnTo>
                    <a:lnTo>
                      <a:pt x="f63" y="f58"/>
                    </a:lnTo>
                    <a:lnTo>
                      <a:pt x="f64" y="f56"/>
                    </a:lnTo>
                    <a:lnTo>
                      <a:pt x="f65" y="f34"/>
                    </a:lnTo>
                    <a:lnTo>
                      <a:pt x="f2" y="f24"/>
                    </a:lnTo>
                    <a:lnTo>
                      <a:pt x="f66" y="f67"/>
                    </a:lnTo>
                    <a:lnTo>
                      <a:pt x="f66" y="f67"/>
                    </a:lnTo>
                    <a:lnTo>
                      <a:pt x="f68" y="f69"/>
                    </a:lnTo>
                    <a:lnTo>
                      <a:pt x="f70" y="f71"/>
                    </a:lnTo>
                    <a:lnTo>
                      <a:pt x="f72" y="f73"/>
                    </a:lnTo>
                    <a:lnTo>
                      <a:pt x="f64" y="f13"/>
                    </a:lnTo>
                    <a:lnTo>
                      <a:pt x="f64" y="f13"/>
                    </a:lnTo>
                    <a:lnTo>
                      <a:pt x="f74" y="f1"/>
                    </a:lnTo>
                    <a:lnTo>
                      <a:pt x="f74" y="f1"/>
                    </a:lnTo>
                    <a:lnTo>
                      <a:pt x="f75" y="f76"/>
                    </a:lnTo>
                    <a:lnTo>
                      <a:pt x="f77" y="f78"/>
                    </a:lnTo>
                    <a:lnTo>
                      <a:pt x="f22" y="f79"/>
                    </a:lnTo>
                    <a:lnTo>
                      <a:pt x="f80" y="f81"/>
                    </a:lnTo>
                    <a:lnTo>
                      <a:pt x="f82" y="f83"/>
                    </a:lnTo>
                    <a:lnTo>
                      <a:pt x="f1" y="f4"/>
                    </a:lnTo>
                    <a:close/>
                  </a:path>
                </a:pathLst>
              </a:custGeom>
              <a:solidFill>
                <a:srgbClr val="FFCDAC"/>
              </a:solidFill>
              <a:ln>
                <a:noFill/>
                <a:prstDash val="solid"/>
              </a:ln>
            </p:spPr>
            <p:txBody>
              <a:bodyPr vert="horz" wrap="square" lIns="91440" tIns="45720" rIns="91440" bIns="45720" anchor="t" compatLnSpc="0">
                <a:noAutofit/>
              </a:bodyPr>
              <a:lstStyle/>
              <a:p>
                <a:endParaRPr lang="en-US"/>
              </a:p>
            </p:txBody>
          </p:sp>
          <p:sp>
            <p:nvSpPr>
              <p:cNvPr id="10" name="Freeform 13">
                <a:extLst>
                  <a:ext uri="{FF2B5EF4-FFF2-40B4-BE49-F238E27FC236}">
                    <a16:creationId xmlns:a16="http://schemas.microsoft.com/office/drawing/2014/main" id="{F0A0B6A3-8921-40E0-09F3-8A2849C077BC}"/>
                  </a:ext>
                </a:extLst>
              </p:cNvPr>
              <p:cNvSpPr/>
              <p:nvPr/>
            </p:nvSpPr>
            <p:spPr>
              <a:xfrm>
                <a:off x="68760" y="0"/>
                <a:ext cx="625320" cy="461879"/>
              </a:xfrm>
              <a:custGeom>
                <a:avLst/>
                <a:gdLst>
                  <a:gd name="f0" fmla="val 0"/>
                  <a:gd name="f1" fmla="val 318"/>
                  <a:gd name="f2" fmla="val 235"/>
                  <a:gd name="f3" fmla="val 106"/>
                  <a:gd name="f4" fmla="val 309"/>
                  <a:gd name="f5" fmla="val 107"/>
                  <a:gd name="f6" fmla="val 300"/>
                  <a:gd name="f7" fmla="val 108"/>
                  <a:gd name="f8" fmla="val 288"/>
                  <a:gd name="f9" fmla="val 275"/>
                  <a:gd name="f10" fmla="val 262"/>
                  <a:gd name="f11" fmla="val 105"/>
                  <a:gd name="f12" fmla="val 257"/>
                  <a:gd name="f13" fmla="val 103"/>
                  <a:gd name="f14" fmla="val 251"/>
                  <a:gd name="f15" fmla="val 101"/>
                  <a:gd name="f16" fmla="val 246"/>
                  <a:gd name="f17" fmla="val 97"/>
                  <a:gd name="f18" fmla="val 242"/>
                  <a:gd name="f19" fmla="val 92"/>
                  <a:gd name="f20" fmla="val 233"/>
                  <a:gd name="f21" fmla="val 84"/>
                  <a:gd name="f22" fmla="val 225"/>
                  <a:gd name="f23" fmla="val 80"/>
                  <a:gd name="f24" fmla="val 216"/>
                  <a:gd name="f25" fmla="val 77"/>
                  <a:gd name="f26" fmla="val 208"/>
                  <a:gd name="f27" fmla="val 202"/>
                  <a:gd name="f28" fmla="val 79"/>
                  <a:gd name="f29" fmla="val 196"/>
                  <a:gd name="f30" fmla="val 193"/>
                  <a:gd name="f31" fmla="val 83"/>
                  <a:gd name="f32" fmla="val 190"/>
                  <a:gd name="f33" fmla="val 86"/>
                  <a:gd name="f34" fmla="val 187"/>
                  <a:gd name="f35" fmla="val 93"/>
                  <a:gd name="f36" fmla="val 186"/>
                  <a:gd name="f37" fmla="val 111"/>
                  <a:gd name="f38" fmla="val 191"/>
                  <a:gd name="f39" fmla="val 121"/>
                  <a:gd name="f40" fmla="val 195"/>
                  <a:gd name="f41" fmla="val 128"/>
                  <a:gd name="f42" fmla="val 200"/>
                  <a:gd name="f43" fmla="val 136"/>
                  <a:gd name="f44" fmla="val 207"/>
                  <a:gd name="f45" fmla="val 142"/>
                  <a:gd name="f46" fmla="val 213"/>
                  <a:gd name="f47" fmla="val 150"/>
                  <a:gd name="f48" fmla="val 194"/>
                  <a:gd name="f49" fmla="val 155"/>
                  <a:gd name="f50" fmla="val 176"/>
                  <a:gd name="f51" fmla="val 145"/>
                  <a:gd name="f52" fmla="val 160"/>
                  <a:gd name="f53" fmla="val 138"/>
                  <a:gd name="f54" fmla="val 154"/>
                  <a:gd name="f55" fmla="val 134"/>
                  <a:gd name="f56" fmla="val 140"/>
                  <a:gd name="f57" fmla="val 125"/>
                  <a:gd name="f58" fmla="val 137"/>
                  <a:gd name="f59" fmla="val 114"/>
                  <a:gd name="f60" fmla="val 110"/>
                  <a:gd name="f61" fmla="val 152"/>
                  <a:gd name="f62" fmla="val 90"/>
                  <a:gd name="f63" fmla="val 163"/>
                  <a:gd name="f64" fmla="val 81"/>
                  <a:gd name="f65" fmla="val 173"/>
                  <a:gd name="f66" fmla="val 177"/>
                  <a:gd name="f67" fmla="val 181"/>
                  <a:gd name="f68" fmla="val 222"/>
                  <a:gd name="f69" fmla="val 229"/>
                  <a:gd name="f70" fmla="val 76"/>
                  <a:gd name="f71" fmla="val 234"/>
                  <a:gd name="f72" fmla="val 74"/>
                  <a:gd name="f73" fmla="val 67"/>
                  <a:gd name="f74" fmla="val 57"/>
                  <a:gd name="f75" fmla="val 230"/>
                  <a:gd name="f76" fmla="val 46"/>
                  <a:gd name="f77" fmla="val 226"/>
                  <a:gd name="f78" fmla="val 40"/>
                  <a:gd name="f79" fmla="val 224"/>
                  <a:gd name="f80" fmla="val 35"/>
                  <a:gd name="f81" fmla="val 221"/>
                  <a:gd name="f82" fmla="val 24"/>
                  <a:gd name="f83" fmla="val 18"/>
                  <a:gd name="f84" fmla="val 204"/>
                  <a:gd name="f85" fmla="val 13"/>
                  <a:gd name="f86" fmla="val 9"/>
                  <a:gd name="f87" fmla="val 5"/>
                  <a:gd name="f88" fmla="val 161"/>
                  <a:gd name="f89" fmla="val 1"/>
                  <a:gd name="f90" fmla="val 141"/>
                  <a:gd name="f91" fmla="val 118"/>
                  <a:gd name="f92" fmla="val 70"/>
                  <a:gd name="f93" fmla="val 58"/>
                  <a:gd name="f94" fmla="val 23"/>
                  <a:gd name="f95" fmla="val 48"/>
                  <a:gd name="f96" fmla="val 28"/>
                  <a:gd name="f97" fmla="val 41"/>
                  <a:gd name="f98" fmla="val 37"/>
                  <a:gd name="f99" fmla="val 33"/>
                  <a:gd name="f100" fmla="val 49"/>
                  <a:gd name="f101" fmla="val 27"/>
                  <a:gd name="f102" fmla="val 68"/>
                  <a:gd name="f103" fmla="val 15"/>
                  <a:gd name="f104" fmla="val 11"/>
                  <a:gd name="f105" fmla="val 102"/>
                  <a:gd name="f106" fmla="val 4"/>
                  <a:gd name="f107" fmla="val 131"/>
                  <a:gd name="f108" fmla="val 147"/>
                  <a:gd name="f109" fmla="val 162"/>
                  <a:gd name="f110" fmla="val 14"/>
                  <a:gd name="f111" fmla="val 31"/>
                  <a:gd name="f112" fmla="val 211"/>
                  <a:gd name="f113" fmla="val 45"/>
                  <a:gd name="f114" fmla="val 244"/>
                  <a:gd name="f115" fmla="val 71"/>
                  <a:gd name="f116" fmla="val 264"/>
                  <a:gd name="f117" fmla="val 283"/>
                  <a:gd name="f118" fmla="val 94"/>
                  <a:gd name="f119" fmla="val 292"/>
                  <a:gd name="f120" fmla="val 99"/>
                  <a:gd name="f121" fmla="val 301"/>
                  <a:gd name="f122" fmla="val 310"/>
                </a:gdLst>
                <a:ahLst/>
                <a:cxnLst>
                  <a:cxn ang="3cd4">
                    <a:pos x="hc" y="t"/>
                  </a:cxn>
                  <a:cxn ang="0">
                    <a:pos x="r" y="vc"/>
                  </a:cxn>
                  <a:cxn ang="cd4">
                    <a:pos x="hc" y="b"/>
                  </a:cxn>
                  <a:cxn ang="cd2">
                    <a:pos x="l" y="vc"/>
                  </a:cxn>
                </a:cxnLst>
                <a:rect l="l" t="t" r="r" b="b"/>
                <a:pathLst>
                  <a:path w="318" h="235">
                    <a:moveTo>
                      <a:pt x="f1" y="f3"/>
                    </a:moveTo>
                    <a:lnTo>
                      <a:pt x="f1" y="f3"/>
                    </a:lnTo>
                    <a:lnTo>
                      <a:pt x="f4" y="f5"/>
                    </a:lnTo>
                    <a:lnTo>
                      <a:pt x="f6" y="f7"/>
                    </a:lnTo>
                    <a:lnTo>
                      <a:pt x="f8" y="f7"/>
                    </a:lnTo>
                    <a:lnTo>
                      <a:pt x="f9" y="f5"/>
                    </a:lnTo>
                    <a:lnTo>
                      <a:pt x="f10" y="f11"/>
                    </a:lnTo>
                    <a:lnTo>
                      <a:pt x="f12" y="f13"/>
                    </a:lnTo>
                    <a:lnTo>
                      <a:pt x="f14" y="f15"/>
                    </a:lnTo>
                    <a:lnTo>
                      <a:pt x="f16" y="f17"/>
                    </a:lnTo>
                    <a:lnTo>
                      <a:pt x="f18" y="f19"/>
                    </a:lnTo>
                    <a:lnTo>
                      <a:pt x="f18" y="f19"/>
                    </a:lnTo>
                    <a:lnTo>
                      <a:pt x="f20" y="f21"/>
                    </a:lnTo>
                    <a:lnTo>
                      <a:pt x="f22" y="f23"/>
                    </a:lnTo>
                    <a:lnTo>
                      <a:pt x="f24" y="f25"/>
                    </a:lnTo>
                    <a:lnTo>
                      <a:pt x="f26" y="f25"/>
                    </a:lnTo>
                    <a:lnTo>
                      <a:pt x="f27" y="f28"/>
                    </a:lnTo>
                    <a:lnTo>
                      <a:pt x="f29" y="f23"/>
                    </a:lnTo>
                    <a:lnTo>
                      <a:pt x="f30" y="f31"/>
                    </a:lnTo>
                    <a:lnTo>
                      <a:pt x="f30" y="f31"/>
                    </a:lnTo>
                    <a:lnTo>
                      <a:pt x="f32" y="f33"/>
                    </a:lnTo>
                    <a:lnTo>
                      <a:pt x="f34" y="f35"/>
                    </a:lnTo>
                    <a:lnTo>
                      <a:pt x="f36" y="f15"/>
                    </a:lnTo>
                    <a:lnTo>
                      <a:pt x="f34" y="f37"/>
                    </a:lnTo>
                    <a:lnTo>
                      <a:pt x="f38" y="f39"/>
                    </a:lnTo>
                    <a:lnTo>
                      <a:pt x="f40" y="f41"/>
                    </a:lnTo>
                    <a:lnTo>
                      <a:pt x="f42" y="f43"/>
                    </a:lnTo>
                    <a:lnTo>
                      <a:pt x="f44" y="f45"/>
                    </a:lnTo>
                    <a:lnTo>
                      <a:pt x="f46" y="f47"/>
                    </a:lnTo>
                    <a:lnTo>
                      <a:pt x="f48" y="f49"/>
                    </a:lnTo>
                    <a:lnTo>
                      <a:pt x="f48" y="f49"/>
                    </a:lnTo>
                    <a:lnTo>
                      <a:pt x="f50" y="f51"/>
                    </a:lnTo>
                    <a:lnTo>
                      <a:pt x="f52" y="f53"/>
                    </a:lnTo>
                    <a:lnTo>
                      <a:pt x="f54" y="f43"/>
                    </a:lnTo>
                    <a:lnTo>
                      <a:pt x="f47" y="f55"/>
                    </a:lnTo>
                    <a:lnTo>
                      <a:pt x="f47" y="f55"/>
                    </a:lnTo>
                    <a:lnTo>
                      <a:pt x="f56" y="f55"/>
                    </a:lnTo>
                    <a:lnTo>
                      <a:pt x="f57" y="f58"/>
                    </a:lnTo>
                    <a:lnTo>
                      <a:pt x="f59" y="f56"/>
                    </a:lnTo>
                    <a:lnTo>
                      <a:pt x="f60" y="f45"/>
                    </a:lnTo>
                    <a:lnTo>
                      <a:pt x="f5" y="f51"/>
                    </a:lnTo>
                    <a:lnTo>
                      <a:pt x="f5" y="f51"/>
                    </a:lnTo>
                    <a:lnTo>
                      <a:pt x="f15" y="f61"/>
                    </a:lnTo>
                    <a:lnTo>
                      <a:pt x="f62" y="f63"/>
                    </a:lnTo>
                    <a:lnTo>
                      <a:pt x="f64" y="f65"/>
                    </a:lnTo>
                    <a:lnTo>
                      <a:pt x="f28" y="f66"/>
                    </a:lnTo>
                    <a:lnTo>
                      <a:pt x="f25" y="f67"/>
                    </a:lnTo>
                    <a:lnTo>
                      <a:pt x="f25" y="f67"/>
                    </a:lnTo>
                    <a:lnTo>
                      <a:pt x="f28" y="f26"/>
                    </a:lnTo>
                    <a:lnTo>
                      <a:pt x="f28" y="f68"/>
                    </a:lnTo>
                    <a:lnTo>
                      <a:pt x="f28" y="f69"/>
                    </a:lnTo>
                    <a:lnTo>
                      <a:pt x="f25" y="f20"/>
                    </a:lnTo>
                    <a:lnTo>
                      <a:pt x="f25" y="f20"/>
                    </a:lnTo>
                    <a:lnTo>
                      <a:pt x="f70" y="f71"/>
                    </a:lnTo>
                    <a:lnTo>
                      <a:pt x="f72" y="f2"/>
                    </a:lnTo>
                    <a:lnTo>
                      <a:pt x="f73" y="f71"/>
                    </a:lnTo>
                    <a:lnTo>
                      <a:pt x="f74" y="f75"/>
                    </a:lnTo>
                    <a:lnTo>
                      <a:pt x="f76" y="f77"/>
                    </a:lnTo>
                    <a:lnTo>
                      <a:pt x="f76" y="f77"/>
                    </a:lnTo>
                    <a:lnTo>
                      <a:pt x="f78" y="f79"/>
                    </a:lnTo>
                    <a:lnTo>
                      <a:pt x="f80" y="f81"/>
                    </a:lnTo>
                    <a:lnTo>
                      <a:pt x="f82" y="f46"/>
                    </a:lnTo>
                    <a:lnTo>
                      <a:pt x="f83" y="f84"/>
                    </a:lnTo>
                    <a:lnTo>
                      <a:pt x="f85" y="f40"/>
                    </a:lnTo>
                    <a:lnTo>
                      <a:pt x="f85" y="f40"/>
                    </a:lnTo>
                    <a:lnTo>
                      <a:pt x="f86" y="f67"/>
                    </a:lnTo>
                    <a:lnTo>
                      <a:pt x="f87" y="f88"/>
                    </a:lnTo>
                    <a:lnTo>
                      <a:pt x="f89" y="f90"/>
                    </a:lnTo>
                    <a:lnTo>
                      <a:pt x="f0" y="f57"/>
                    </a:lnTo>
                    <a:lnTo>
                      <a:pt x="f0" y="f57"/>
                    </a:lnTo>
                    <a:lnTo>
                      <a:pt x="f0" y="f91"/>
                    </a:lnTo>
                    <a:lnTo>
                      <a:pt x="f89" y="f5"/>
                    </a:lnTo>
                    <a:lnTo>
                      <a:pt x="f86" y="f31"/>
                    </a:lnTo>
                    <a:lnTo>
                      <a:pt x="f85" y="f92"/>
                    </a:lnTo>
                    <a:lnTo>
                      <a:pt x="f83" y="f93"/>
                    </a:lnTo>
                    <a:lnTo>
                      <a:pt x="f94" y="f95"/>
                    </a:lnTo>
                    <a:lnTo>
                      <a:pt x="f96" y="f97"/>
                    </a:lnTo>
                    <a:lnTo>
                      <a:pt x="f96" y="f97"/>
                    </a:lnTo>
                    <a:lnTo>
                      <a:pt x="f98" y="f99"/>
                    </a:lnTo>
                    <a:lnTo>
                      <a:pt x="f100" y="f101"/>
                    </a:lnTo>
                    <a:lnTo>
                      <a:pt x="f102" y="f103"/>
                    </a:lnTo>
                    <a:lnTo>
                      <a:pt x="f102" y="f103"/>
                    </a:lnTo>
                    <a:lnTo>
                      <a:pt x="f72" y="f104"/>
                    </a:lnTo>
                    <a:lnTo>
                      <a:pt x="f64" y="f86"/>
                    </a:lnTo>
                    <a:lnTo>
                      <a:pt x="f105" y="f106"/>
                    </a:lnTo>
                    <a:lnTo>
                      <a:pt x="f39" y="f0"/>
                    </a:lnTo>
                    <a:lnTo>
                      <a:pt x="f107" y="f0"/>
                    </a:lnTo>
                    <a:lnTo>
                      <a:pt x="f43" y="f0"/>
                    </a:lnTo>
                    <a:lnTo>
                      <a:pt x="f43" y="f0"/>
                    </a:lnTo>
                    <a:lnTo>
                      <a:pt x="f108" y="f87"/>
                    </a:lnTo>
                    <a:lnTo>
                      <a:pt x="f109" y="f110"/>
                    </a:lnTo>
                    <a:lnTo>
                      <a:pt x="f32" y="f111"/>
                    </a:lnTo>
                    <a:lnTo>
                      <a:pt x="f32" y="f111"/>
                    </a:lnTo>
                    <a:lnTo>
                      <a:pt x="f112" y="f113"/>
                    </a:lnTo>
                    <a:lnTo>
                      <a:pt x="f114" y="f115"/>
                    </a:lnTo>
                    <a:lnTo>
                      <a:pt x="f116" y="f21"/>
                    </a:lnTo>
                    <a:lnTo>
                      <a:pt x="f117" y="f118"/>
                    </a:lnTo>
                    <a:lnTo>
                      <a:pt x="f119" y="f120"/>
                    </a:lnTo>
                    <a:lnTo>
                      <a:pt x="f121" y="f105"/>
                    </a:lnTo>
                    <a:lnTo>
                      <a:pt x="f122" y="f11"/>
                    </a:lnTo>
                    <a:lnTo>
                      <a:pt x="f1" y="f3"/>
                    </a:lnTo>
                    <a:lnTo>
                      <a:pt x="f1" y="f3"/>
                    </a:lnTo>
                    <a:close/>
                  </a:path>
                </a:pathLst>
              </a:custGeom>
              <a:solidFill>
                <a:srgbClr val="56361F"/>
              </a:solidFill>
              <a:ln>
                <a:noFill/>
                <a:prstDash val="solid"/>
              </a:ln>
            </p:spPr>
            <p:txBody>
              <a:bodyPr vert="horz" wrap="square" lIns="91440" tIns="45720" rIns="91440" bIns="45720" anchor="t" compatLnSpc="0">
                <a:noAutofit/>
              </a:bodyPr>
              <a:lstStyle/>
              <a:p>
                <a:endParaRPr lang="en-US"/>
              </a:p>
            </p:txBody>
          </p:sp>
          <p:sp>
            <p:nvSpPr>
              <p:cNvPr id="11" name="Freeform 14">
                <a:extLst>
                  <a:ext uri="{FF2B5EF4-FFF2-40B4-BE49-F238E27FC236}">
                    <a16:creationId xmlns:a16="http://schemas.microsoft.com/office/drawing/2014/main" id="{B28BCEC7-39D6-62AD-0C95-25B6497ABC0C}"/>
                  </a:ext>
                </a:extLst>
              </p:cNvPr>
              <p:cNvSpPr/>
              <p:nvPr/>
            </p:nvSpPr>
            <p:spPr>
              <a:xfrm>
                <a:off x="163080" y="381600"/>
                <a:ext cx="310320" cy="349920"/>
              </a:xfrm>
              <a:custGeom>
                <a:avLst/>
                <a:gdLst>
                  <a:gd name="f0" fmla="val 0"/>
                  <a:gd name="f1" fmla="val 158"/>
                  <a:gd name="f2" fmla="val 178"/>
                  <a:gd name="f3" fmla="val 84"/>
                  <a:gd name="f4" fmla="val 168"/>
                  <a:gd name="f5" fmla="val 79"/>
                  <a:gd name="f6" fmla="val 143"/>
                  <a:gd name="f7" fmla="val 75"/>
                  <a:gd name="f8" fmla="val 127"/>
                  <a:gd name="f9" fmla="val 73"/>
                  <a:gd name="f10" fmla="val 120"/>
                  <a:gd name="f11" fmla="val 71"/>
                  <a:gd name="f12" fmla="val 116"/>
                  <a:gd name="f13" fmla="val 39"/>
                  <a:gd name="f14" fmla="val 88"/>
                  <a:gd name="f15" fmla="val 18"/>
                  <a:gd name="f16" fmla="val 68"/>
                  <a:gd name="f17" fmla="val 4"/>
                  <a:gd name="f18" fmla="val 58"/>
                  <a:gd name="f19" fmla="val 2"/>
                  <a:gd name="f20" fmla="val 57"/>
                  <a:gd name="f21" fmla="val 1"/>
                  <a:gd name="f22" fmla="val 54"/>
                  <a:gd name="f23" fmla="val 46"/>
                  <a:gd name="f24" fmla="val 37"/>
                  <a:gd name="f25" fmla="val 27"/>
                  <a:gd name="f26" fmla="val 9"/>
                  <a:gd name="f27" fmla="val 6"/>
                  <a:gd name="f28" fmla="val 11"/>
                  <a:gd name="f29" fmla="val 14"/>
                  <a:gd name="f30" fmla="val 17"/>
                  <a:gd name="f31" fmla="val 5"/>
                  <a:gd name="f32" fmla="val 8"/>
                  <a:gd name="f33" fmla="val 10"/>
                  <a:gd name="f34" fmla="val 19"/>
                  <a:gd name="f35" fmla="val 13"/>
                  <a:gd name="f36" fmla="val 26"/>
                  <a:gd name="f37" fmla="val 33"/>
                  <a:gd name="f38" fmla="val 44"/>
                  <a:gd name="f39" fmla="val 63"/>
                  <a:gd name="f40" fmla="val 52"/>
                  <a:gd name="f41" fmla="val 81"/>
                  <a:gd name="f42" fmla="val 104"/>
                  <a:gd name="f43" fmla="val 62"/>
                  <a:gd name="f44" fmla="val 117"/>
                  <a:gd name="f45" fmla="val 66"/>
                  <a:gd name="f46" fmla="val 129"/>
                  <a:gd name="f47" fmla="val 72"/>
                  <a:gd name="f48" fmla="val 138"/>
                  <a:gd name="f49" fmla="val 77"/>
                  <a:gd name="f50" fmla="val 141"/>
                  <a:gd name="f51" fmla="val 147"/>
                  <a:gd name="f52" fmla="val 93"/>
                  <a:gd name="f53" fmla="val 150"/>
                  <a:gd name="f54" fmla="val 106"/>
                  <a:gd name="f55" fmla="val 154"/>
                  <a:gd name="f56" fmla="val 177"/>
                </a:gdLst>
                <a:ahLst/>
                <a:cxnLst>
                  <a:cxn ang="3cd4">
                    <a:pos x="hc" y="t"/>
                  </a:cxn>
                  <a:cxn ang="0">
                    <a:pos x="r" y="vc"/>
                  </a:cxn>
                  <a:cxn ang="cd4">
                    <a:pos x="hc" y="b"/>
                  </a:cxn>
                  <a:cxn ang="cd2">
                    <a:pos x="l" y="vc"/>
                  </a:cxn>
                </a:cxnLst>
                <a:rect l="l" t="t" r="r" b="b"/>
                <a:pathLst>
                  <a:path w="158" h="178">
                    <a:moveTo>
                      <a:pt x="f3" y="f4"/>
                    </a:moveTo>
                    <a:lnTo>
                      <a:pt x="f3" y="f4"/>
                    </a:lnTo>
                    <a:lnTo>
                      <a:pt x="f5" y="f6"/>
                    </a:lnTo>
                    <a:lnTo>
                      <a:pt x="f7" y="f8"/>
                    </a:lnTo>
                    <a:lnTo>
                      <a:pt x="f9" y="f10"/>
                    </a:lnTo>
                    <a:lnTo>
                      <a:pt x="f11" y="f12"/>
                    </a:lnTo>
                    <a:lnTo>
                      <a:pt x="f11" y="f12"/>
                    </a:lnTo>
                    <a:lnTo>
                      <a:pt x="f13" y="f14"/>
                    </a:lnTo>
                    <a:lnTo>
                      <a:pt x="f15" y="f16"/>
                    </a:lnTo>
                    <a:lnTo>
                      <a:pt x="f17" y="f18"/>
                    </a:lnTo>
                    <a:lnTo>
                      <a:pt x="f17" y="f18"/>
                    </a:lnTo>
                    <a:lnTo>
                      <a:pt x="f19" y="f20"/>
                    </a:lnTo>
                    <a:lnTo>
                      <a:pt x="f21" y="f22"/>
                    </a:lnTo>
                    <a:lnTo>
                      <a:pt x="f0" y="f23"/>
                    </a:lnTo>
                    <a:lnTo>
                      <a:pt x="f0" y="f24"/>
                    </a:lnTo>
                    <a:lnTo>
                      <a:pt x="f21" y="f25"/>
                    </a:lnTo>
                    <a:lnTo>
                      <a:pt x="f19" y="f26"/>
                    </a:lnTo>
                    <a:lnTo>
                      <a:pt x="f17" y="f21"/>
                    </a:lnTo>
                    <a:lnTo>
                      <a:pt x="f17" y="f21"/>
                    </a:lnTo>
                    <a:lnTo>
                      <a:pt x="f27" y="f0"/>
                    </a:lnTo>
                    <a:lnTo>
                      <a:pt x="f28" y="f0"/>
                    </a:lnTo>
                    <a:lnTo>
                      <a:pt x="f29" y="f21"/>
                    </a:lnTo>
                    <a:lnTo>
                      <a:pt x="f30" y="f19"/>
                    </a:lnTo>
                    <a:lnTo>
                      <a:pt x="f15" y="f31"/>
                    </a:lnTo>
                    <a:lnTo>
                      <a:pt x="f15" y="f32"/>
                    </a:lnTo>
                    <a:lnTo>
                      <a:pt x="f15" y="f32"/>
                    </a:lnTo>
                    <a:lnTo>
                      <a:pt x="f15" y="f33"/>
                    </a:lnTo>
                    <a:lnTo>
                      <a:pt x="f34" y="f35"/>
                    </a:lnTo>
                    <a:lnTo>
                      <a:pt x="f36" y="f34"/>
                    </a:lnTo>
                    <a:lnTo>
                      <a:pt x="f37" y="f36"/>
                    </a:lnTo>
                    <a:lnTo>
                      <a:pt x="f38" y="f37"/>
                    </a:lnTo>
                    <a:lnTo>
                      <a:pt x="f39" y="f23"/>
                    </a:lnTo>
                    <a:lnTo>
                      <a:pt x="f11" y="f40"/>
                    </a:lnTo>
                    <a:lnTo>
                      <a:pt x="f11" y="f40"/>
                    </a:lnTo>
                    <a:lnTo>
                      <a:pt x="f41" y="f22"/>
                    </a:lnTo>
                    <a:lnTo>
                      <a:pt x="f42" y="f43"/>
                    </a:lnTo>
                    <a:lnTo>
                      <a:pt x="f44" y="f45"/>
                    </a:lnTo>
                    <a:lnTo>
                      <a:pt x="f46" y="f47"/>
                    </a:lnTo>
                    <a:lnTo>
                      <a:pt x="f48" y="f49"/>
                    </a:lnTo>
                    <a:lnTo>
                      <a:pt x="f50" y="f41"/>
                    </a:lnTo>
                    <a:lnTo>
                      <a:pt x="f6" y="f3"/>
                    </a:lnTo>
                    <a:lnTo>
                      <a:pt x="f6" y="f3"/>
                    </a:lnTo>
                    <a:lnTo>
                      <a:pt x="f51" y="f52"/>
                    </a:lnTo>
                    <a:lnTo>
                      <a:pt x="f53" y="f54"/>
                    </a:lnTo>
                    <a:lnTo>
                      <a:pt x="f55" y="f48"/>
                    </a:lnTo>
                    <a:lnTo>
                      <a:pt x="f1" y="f2"/>
                    </a:lnTo>
                    <a:lnTo>
                      <a:pt x="f5" y="f56"/>
                    </a:lnTo>
                    <a:lnTo>
                      <a:pt x="f3" y="f4"/>
                    </a:lnTo>
                    <a:close/>
                  </a:path>
                </a:pathLst>
              </a:custGeom>
              <a:solidFill>
                <a:srgbClr val="FFC092"/>
              </a:solidFill>
              <a:ln>
                <a:noFill/>
                <a:prstDash val="solid"/>
              </a:ln>
            </p:spPr>
            <p:txBody>
              <a:bodyPr vert="horz" wrap="square" lIns="91440" tIns="45720" rIns="91440" bIns="45720" anchor="t" compatLnSpc="0">
                <a:noAutofit/>
              </a:bodyPr>
              <a:lstStyle/>
              <a:p>
                <a:endParaRPr lang="en-US"/>
              </a:p>
            </p:txBody>
          </p:sp>
          <p:sp>
            <p:nvSpPr>
              <p:cNvPr id="12" name="Freeform 25">
                <a:extLst>
                  <a:ext uri="{FF2B5EF4-FFF2-40B4-BE49-F238E27FC236}">
                    <a16:creationId xmlns:a16="http://schemas.microsoft.com/office/drawing/2014/main" id="{F6E12616-AE19-4D9C-8E5A-B7AD322F8F9F}"/>
                  </a:ext>
                </a:extLst>
              </p:cNvPr>
              <p:cNvSpPr/>
              <p:nvPr/>
            </p:nvSpPr>
            <p:spPr>
              <a:xfrm>
                <a:off x="163080" y="381600"/>
                <a:ext cx="310320" cy="349920"/>
              </a:xfrm>
              <a:custGeom>
                <a:avLst/>
                <a:gdLst>
                  <a:gd name="f0" fmla="val 0"/>
                  <a:gd name="f1" fmla="val 158"/>
                  <a:gd name="f2" fmla="val 178"/>
                  <a:gd name="f3" fmla="val 84"/>
                  <a:gd name="f4" fmla="val 168"/>
                  <a:gd name="f5" fmla="val 79"/>
                  <a:gd name="f6" fmla="val 143"/>
                  <a:gd name="f7" fmla="val 75"/>
                  <a:gd name="f8" fmla="val 127"/>
                  <a:gd name="f9" fmla="val 73"/>
                  <a:gd name="f10" fmla="val 120"/>
                  <a:gd name="f11" fmla="val 71"/>
                  <a:gd name="f12" fmla="val 116"/>
                  <a:gd name="f13" fmla="val 39"/>
                  <a:gd name="f14" fmla="val 88"/>
                  <a:gd name="f15" fmla="val 18"/>
                  <a:gd name="f16" fmla="val 68"/>
                  <a:gd name="f17" fmla="val 4"/>
                  <a:gd name="f18" fmla="val 58"/>
                  <a:gd name="f19" fmla="val 2"/>
                  <a:gd name="f20" fmla="val 57"/>
                  <a:gd name="f21" fmla="val 1"/>
                  <a:gd name="f22" fmla="val 54"/>
                  <a:gd name="f23" fmla="val 46"/>
                  <a:gd name="f24" fmla="val 37"/>
                  <a:gd name="f25" fmla="val 27"/>
                  <a:gd name="f26" fmla="val 9"/>
                  <a:gd name="f27" fmla="val 6"/>
                  <a:gd name="f28" fmla="val 11"/>
                  <a:gd name="f29" fmla="val 14"/>
                  <a:gd name="f30" fmla="val 17"/>
                  <a:gd name="f31" fmla="val 5"/>
                  <a:gd name="f32" fmla="val 8"/>
                  <a:gd name="f33" fmla="val 10"/>
                  <a:gd name="f34" fmla="val 19"/>
                  <a:gd name="f35" fmla="val 13"/>
                  <a:gd name="f36" fmla="val 26"/>
                  <a:gd name="f37" fmla="val 33"/>
                  <a:gd name="f38" fmla="val 44"/>
                  <a:gd name="f39" fmla="val 63"/>
                  <a:gd name="f40" fmla="val 52"/>
                  <a:gd name="f41" fmla="val 81"/>
                  <a:gd name="f42" fmla="val 104"/>
                  <a:gd name="f43" fmla="val 62"/>
                  <a:gd name="f44" fmla="val 117"/>
                  <a:gd name="f45" fmla="val 66"/>
                  <a:gd name="f46" fmla="val 129"/>
                  <a:gd name="f47" fmla="val 72"/>
                  <a:gd name="f48" fmla="val 138"/>
                  <a:gd name="f49" fmla="val 77"/>
                  <a:gd name="f50" fmla="val 141"/>
                  <a:gd name="f51" fmla="val 147"/>
                  <a:gd name="f52" fmla="val 93"/>
                  <a:gd name="f53" fmla="val 150"/>
                  <a:gd name="f54" fmla="val 106"/>
                  <a:gd name="f55" fmla="val 154"/>
                  <a:gd name="f56" fmla="val 177"/>
                </a:gdLst>
                <a:ahLst/>
                <a:cxnLst>
                  <a:cxn ang="3cd4">
                    <a:pos x="hc" y="t"/>
                  </a:cxn>
                  <a:cxn ang="0">
                    <a:pos x="r" y="vc"/>
                  </a:cxn>
                  <a:cxn ang="cd4">
                    <a:pos x="hc" y="b"/>
                  </a:cxn>
                  <a:cxn ang="cd2">
                    <a:pos x="l" y="vc"/>
                  </a:cxn>
                </a:cxnLst>
                <a:rect l="l" t="t" r="r" b="b"/>
                <a:pathLst>
                  <a:path w="158" h="178">
                    <a:moveTo>
                      <a:pt x="f3" y="f4"/>
                    </a:moveTo>
                    <a:lnTo>
                      <a:pt x="f3" y="f4"/>
                    </a:lnTo>
                    <a:lnTo>
                      <a:pt x="f5" y="f6"/>
                    </a:lnTo>
                    <a:lnTo>
                      <a:pt x="f7" y="f8"/>
                    </a:lnTo>
                    <a:lnTo>
                      <a:pt x="f9" y="f10"/>
                    </a:lnTo>
                    <a:lnTo>
                      <a:pt x="f11" y="f12"/>
                    </a:lnTo>
                    <a:lnTo>
                      <a:pt x="f11" y="f12"/>
                    </a:lnTo>
                    <a:lnTo>
                      <a:pt x="f13" y="f14"/>
                    </a:lnTo>
                    <a:lnTo>
                      <a:pt x="f15" y="f16"/>
                    </a:lnTo>
                    <a:lnTo>
                      <a:pt x="f17" y="f18"/>
                    </a:lnTo>
                    <a:lnTo>
                      <a:pt x="f17" y="f18"/>
                    </a:lnTo>
                    <a:lnTo>
                      <a:pt x="f19" y="f20"/>
                    </a:lnTo>
                    <a:lnTo>
                      <a:pt x="f21" y="f22"/>
                    </a:lnTo>
                    <a:lnTo>
                      <a:pt x="f0" y="f23"/>
                    </a:lnTo>
                    <a:lnTo>
                      <a:pt x="f0" y="f24"/>
                    </a:lnTo>
                    <a:lnTo>
                      <a:pt x="f21" y="f25"/>
                    </a:lnTo>
                    <a:lnTo>
                      <a:pt x="f19" y="f26"/>
                    </a:lnTo>
                    <a:lnTo>
                      <a:pt x="f17" y="f21"/>
                    </a:lnTo>
                    <a:lnTo>
                      <a:pt x="f17" y="f21"/>
                    </a:lnTo>
                    <a:lnTo>
                      <a:pt x="f27" y="f0"/>
                    </a:lnTo>
                    <a:lnTo>
                      <a:pt x="f28" y="f0"/>
                    </a:lnTo>
                    <a:lnTo>
                      <a:pt x="f29" y="f21"/>
                    </a:lnTo>
                    <a:lnTo>
                      <a:pt x="f30" y="f19"/>
                    </a:lnTo>
                    <a:lnTo>
                      <a:pt x="f15" y="f31"/>
                    </a:lnTo>
                    <a:lnTo>
                      <a:pt x="f15" y="f32"/>
                    </a:lnTo>
                    <a:lnTo>
                      <a:pt x="f15" y="f32"/>
                    </a:lnTo>
                    <a:lnTo>
                      <a:pt x="f15" y="f33"/>
                    </a:lnTo>
                    <a:lnTo>
                      <a:pt x="f34" y="f35"/>
                    </a:lnTo>
                    <a:lnTo>
                      <a:pt x="f36" y="f34"/>
                    </a:lnTo>
                    <a:lnTo>
                      <a:pt x="f37" y="f36"/>
                    </a:lnTo>
                    <a:lnTo>
                      <a:pt x="f38" y="f37"/>
                    </a:lnTo>
                    <a:lnTo>
                      <a:pt x="f39" y="f23"/>
                    </a:lnTo>
                    <a:lnTo>
                      <a:pt x="f11" y="f40"/>
                    </a:lnTo>
                    <a:lnTo>
                      <a:pt x="f11" y="f40"/>
                    </a:lnTo>
                    <a:lnTo>
                      <a:pt x="f41" y="f22"/>
                    </a:lnTo>
                    <a:lnTo>
                      <a:pt x="f42" y="f43"/>
                    </a:lnTo>
                    <a:lnTo>
                      <a:pt x="f44" y="f45"/>
                    </a:lnTo>
                    <a:lnTo>
                      <a:pt x="f46" y="f47"/>
                    </a:lnTo>
                    <a:lnTo>
                      <a:pt x="f48" y="f49"/>
                    </a:lnTo>
                    <a:lnTo>
                      <a:pt x="f50" y="f41"/>
                    </a:lnTo>
                    <a:lnTo>
                      <a:pt x="f6" y="f3"/>
                    </a:lnTo>
                    <a:lnTo>
                      <a:pt x="f6" y="f3"/>
                    </a:lnTo>
                    <a:lnTo>
                      <a:pt x="f51" y="f52"/>
                    </a:lnTo>
                    <a:lnTo>
                      <a:pt x="f53" y="f54"/>
                    </a:lnTo>
                    <a:lnTo>
                      <a:pt x="f55" y="f48"/>
                    </a:lnTo>
                    <a:lnTo>
                      <a:pt x="f1" y="f2"/>
                    </a:lnTo>
                    <a:lnTo>
                      <a:pt x="f5" y="f56"/>
                    </a:lnTo>
                  </a:path>
                </a:pathLst>
              </a:custGeom>
              <a:noFill/>
              <a:ln>
                <a:noFill/>
                <a:prstDash val="solid"/>
              </a:ln>
            </p:spPr>
            <p:txBody>
              <a:bodyPr vert="horz" wrap="square" lIns="91440" tIns="45720" rIns="91440" bIns="45720" anchor="t" compatLnSpc="0">
                <a:noAutofit/>
              </a:bodyPr>
              <a:lstStyle/>
              <a:p>
                <a:endParaRPr lang="en-US"/>
              </a:p>
            </p:txBody>
          </p:sp>
          <p:sp>
            <p:nvSpPr>
              <p:cNvPr id="13" name="Freeform 32">
                <a:extLst>
                  <a:ext uri="{FF2B5EF4-FFF2-40B4-BE49-F238E27FC236}">
                    <a16:creationId xmlns:a16="http://schemas.microsoft.com/office/drawing/2014/main" id="{7AE6354F-01CA-7029-CD58-A5716238D841}"/>
                  </a:ext>
                </a:extLst>
              </p:cNvPr>
              <p:cNvSpPr/>
              <p:nvPr/>
            </p:nvSpPr>
            <p:spPr>
              <a:xfrm>
                <a:off x="302759" y="686521"/>
                <a:ext cx="190440" cy="214200"/>
              </a:xfrm>
              <a:custGeom>
                <a:avLst/>
                <a:gdLst>
                  <a:gd name="f0" fmla="val 0"/>
                  <a:gd name="f1" fmla="val 97"/>
                  <a:gd name="f2" fmla="val 109"/>
                  <a:gd name="f3" fmla="val 83"/>
                  <a:gd name="f4" fmla="val 45"/>
                  <a:gd name="f5" fmla="val 3"/>
                  <a:gd name="f6" fmla="val 1"/>
                  <a:gd name="f7" fmla="val 2"/>
                  <a:gd name="f8" fmla="val 12"/>
                  <a:gd name="f9" fmla="val 22"/>
                  <a:gd name="f10" fmla="val 5"/>
                  <a:gd name="f11" fmla="val 33"/>
                  <a:gd name="f12" fmla="val 6"/>
                  <a:gd name="f13" fmla="val 65"/>
                  <a:gd name="f14" fmla="val 9"/>
                  <a:gd name="f15" fmla="val 81"/>
                  <a:gd name="f16" fmla="val 88"/>
                  <a:gd name="f17" fmla="val 8"/>
                  <a:gd name="f18" fmla="val 90"/>
                  <a:gd name="f19" fmla="val 92"/>
                  <a:gd name="f20" fmla="val 93"/>
                  <a:gd name="f21" fmla="val 94"/>
                  <a:gd name="f22" fmla="val 16"/>
                  <a:gd name="f23" fmla="val 96"/>
                  <a:gd name="f24" fmla="val 39"/>
                  <a:gd name="f25" fmla="val 72"/>
                  <a:gd name="f26" fmla="val 74"/>
                  <a:gd name="f27" fmla="val 57"/>
                  <a:gd name="f28" fmla="val 103"/>
                  <a:gd name="f29" fmla="val 49"/>
                  <a:gd name="f30" fmla="val 107"/>
                  <a:gd name="f31" fmla="val 44"/>
                  <a:gd name="f32" fmla="val 32"/>
                  <a:gd name="f33" fmla="val 105"/>
                  <a:gd name="f34" fmla="val 18"/>
                </a:gdLst>
                <a:ahLst/>
                <a:cxnLst>
                  <a:cxn ang="3cd4">
                    <a:pos x="hc" y="t"/>
                  </a:cxn>
                  <a:cxn ang="0">
                    <a:pos x="r" y="vc"/>
                  </a:cxn>
                  <a:cxn ang="cd4">
                    <a:pos x="hc" y="b"/>
                  </a:cxn>
                  <a:cxn ang="cd2">
                    <a:pos x="l" y="vc"/>
                  </a:cxn>
                </a:cxnLst>
                <a:rect l="l" t="t" r="r" b="b"/>
                <a:pathLst>
                  <a:path w="97" h="109">
                    <a:moveTo>
                      <a:pt x="f0" y="f3"/>
                    </a:moveTo>
                    <a:lnTo>
                      <a:pt x="f0" y="f3"/>
                    </a:lnTo>
                    <a:lnTo>
                      <a:pt x="f0" y="f4"/>
                    </a:lnTo>
                    <a:lnTo>
                      <a:pt x="f0" y="f5"/>
                    </a:lnTo>
                    <a:lnTo>
                      <a:pt x="f0" y="f5"/>
                    </a:lnTo>
                    <a:lnTo>
                      <a:pt x="f6" y="f6"/>
                    </a:lnTo>
                    <a:lnTo>
                      <a:pt x="f7" y="f0"/>
                    </a:lnTo>
                    <a:lnTo>
                      <a:pt x="f8" y="f5"/>
                    </a:lnTo>
                    <a:lnTo>
                      <a:pt x="f9" y="f10"/>
                    </a:lnTo>
                    <a:lnTo>
                      <a:pt x="f11" y="f12"/>
                    </a:lnTo>
                    <a:lnTo>
                      <a:pt x="f11" y="f12"/>
                    </a:lnTo>
                    <a:lnTo>
                      <a:pt x="f13" y="f14"/>
                    </a:lnTo>
                    <a:lnTo>
                      <a:pt x="f15" y="f14"/>
                    </a:lnTo>
                    <a:lnTo>
                      <a:pt x="f16" y="f17"/>
                    </a:lnTo>
                    <a:lnTo>
                      <a:pt x="f18" y="f17"/>
                    </a:lnTo>
                    <a:lnTo>
                      <a:pt x="f18" y="f17"/>
                    </a:lnTo>
                    <a:lnTo>
                      <a:pt x="f19" y="f17"/>
                    </a:lnTo>
                    <a:lnTo>
                      <a:pt x="f20" y="f14"/>
                    </a:lnTo>
                    <a:lnTo>
                      <a:pt x="f21" y="f22"/>
                    </a:lnTo>
                    <a:lnTo>
                      <a:pt x="f23" y="f24"/>
                    </a:lnTo>
                    <a:lnTo>
                      <a:pt x="f1" y="f25"/>
                    </a:lnTo>
                    <a:lnTo>
                      <a:pt x="f1" y="f25"/>
                    </a:lnTo>
                    <a:lnTo>
                      <a:pt x="f26" y="f19"/>
                    </a:lnTo>
                    <a:lnTo>
                      <a:pt x="f27" y="f28"/>
                    </a:lnTo>
                    <a:lnTo>
                      <a:pt x="f29" y="f30"/>
                    </a:lnTo>
                    <a:lnTo>
                      <a:pt x="f31" y="f2"/>
                    </a:lnTo>
                    <a:lnTo>
                      <a:pt x="f31" y="f2"/>
                    </a:lnTo>
                    <a:lnTo>
                      <a:pt x="f24" y="f30"/>
                    </a:lnTo>
                    <a:lnTo>
                      <a:pt x="f32" y="f33"/>
                    </a:lnTo>
                    <a:lnTo>
                      <a:pt x="f34" y="f23"/>
                    </a:lnTo>
                    <a:lnTo>
                      <a:pt x="f0" y="f3"/>
                    </a:lnTo>
                    <a:lnTo>
                      <a:pt x="f0" y="f3"/>
                    </a:lnTo>
                    <a:close/>
                  </a:path>
                </a:pathLst>
              </a:custGeom>
              <a:solidFill>
                <a:srgbClr val="8DC220"/>
              </a:solidFill>
              <a:ln>
                <a:noFill/>
                <a:prstDash val="solid"/>
              </a:ln>
            </p:spPr>
            <p:txBody>
              <a:bodyPr vert="horz" wrap="square" lIns="91440" tIns="45720" rIns="91440" bIns="45720" anchor="t" compatLnSpc="0">
                <a:noAutofit/>
              </a:bodyPr>
              <a:lstStyle/>
              <a:p>
                <a:endParaRPr lang="en-US"/>
              </a:p>
            </p:txBody>
          </p:sp>
          <p:sp>
            <p:nvSpPr>
              <p:cNvPr id="14" name="Freeform 33">
                <a:extLst>
                  <a:ext uri="{FF2B5EF4-FFF2-40B4-BE49-F238E27FC236}">
                    <a16:creationId xmlns:a16="http://schemas.microsoft.com/office/drawing/2014/main" id="{862894DD-91C0-F813-9E10-45E6AC016F49}"/>
                  </a:ext>
                </a:extLst>
              </p:cNvPr>
              <p:cNvSpPr/>
              <p:nvPr/>
            </p:nvSpPr>
            <p:spPr>
              <a:xfrm>
                <a:off x="0" y="180720"/>
                <a:ext cx="1764360" cy="3690000"/>
              </a:xfrm>
              <a:custGeom>
                <a:avLst/>
                <a:gdLst>
                  <a:gd name="f0" fmla="val 0"/>
                  <a:gd name="f1" fmla="val 897"/>
                  <a:gd name="f2" fmla="val 1876"/>
                  <a:gd name="f3" fmla="val 892"/>
                  <a:gd name="f4" fmla="val 1144"/>
                  <a:gd name="f5" fmla="val 891"/>
                  <a:gd name="f6" fmla="val 1132"/>
                  <a:gd name="f7" fmla="val 890"/>
                  <a:gd name="f8" fmla="val 1125"/>
                  <a:gd name="f9" fmla="val 887"/>
                  <a:gd name="f10" fmla="val 1117"/>
                  <a:gd name="f11" fmla="val 883"/>
                  <a:gd name="f12" fmla="val 1110"/>
                  <a:gd name="f13" fmla="val 878"/>
                  <a:gd name="f14" fmla="val 1104"/>
                  <a:gd name="f15" fmla="val 872"/>
                  <a:gd name="f16" fmla="val 1100"/>
                  <a:gd name="f17" fmla="val 864"/>
                  <a:gd name="f18" fmla="val 1098"/>
                  <a:gd name="f19" fmla="val 715"/>
                  <a:gd name="f20" fmla="val 1087"/>
                  <a:gd name="f21" fmla="val 1082"/>
                  <a:gd name="f22" fmla="val 714"/>
                  <a:gd name="f23" fmla="val 1069"/>
                  <a:gd name="f24" fmla="val 712"/>
                  <a:gd name="f25" fmla="val 1060"/>
                  <a:gd name="f26" fmla="val 710"/>
                  <a:gd name="f27" fmla="val 1051"/>
                  <a:gd name="f28" fmla="val 706"/>
                  <a:gd name="f29" fmla="val 1042"/>
                  <a:gd name="f30" fmla="val 702"/>
                  <a:gd name="f31" fmla="val 1033"/>
                  <a:gd name="f32" fmla="val 698"/>
                  <a:gd name="f33" fmla="val 1029"/>
                  <a:gd name="f34" fmla="val 693"/>
                  <a:gd name="f35" fmla="val 1026"/>
                  <a:gd name="f36" fmla="val 687"/>
                  <a:gd name="f37" fmla="val 1024"/>
                  <a:gd name="f38" fmla="val 679"/>
                  <a:gd name="f39" fmla="val 1021"/>
                  <a:gd name="f40" fmla="val 659"/>
                  <a:gd name="f41" fmla="val 1019"/>
                  <a:gd name="f42" fmla="val 640"/>
                  <a:gd name="f43" fmla="val 619"/>
                  <a:gd name="f44" fmla="val 1020"/>
                  <a:gd name="f45" fmla="val 600"/>
                  <a:gd name="f46" fmla="val 584"/>
                  <a:gd name="f47" fmla="val 1028"/>
                  <a:gd name="f48" fmla="val 579"/>
                  <a:gd name="f49" fmla="val 1030"/>
                  <a:gd name="f50" fmla="val 575"/>
                  <a:gd name="f51" fmla="val 569"/>
                  <a:gd name="f52" fmla="val 1039"/>
                  <a:gd name="f53" fmla="val 564"/>
                  <a:gd name="f54" fmla="val 1047"/>
                  <a:gd name="f55" fmla="val 560"/>
                  <a:gd name="f56" fmla="val 1056"/>
                  <a:gd name="f57" fmla="val 557"/>
                  <a:gd name="f58" fmla="val 1066"/>
                  <a:gd name="f59" fmla="val 553"/>
                  <a:gd name="f60" fmla="val 1088"/>
                  <a:gd name="f61" fmla="val 531"/>
                  <a:gd name="f62" fmla="val 1090"/>
                  <a:gd name="f63" fmla="val 506"/>
                  <a:gd name="f64" fmla="val 1094"/>
                  <a:gd name="f65" fmla="val 476"/>
                  <a:gd name="f66" fmla="val 481"/>
                  <a:gd name="f67" fmla="val 1059"/>
                  <a:gd name="f68" fmla="val 486"/>
                  <a:gd name="f69" fmla="val 1032"/>
                  <a:gd name="f70" fmla="val 487"/>
                  <a:gd name="f71" fmla="val 490"/>
                  <a:gd name="f72" fmla="val 1016"/>
                  <a:gd name="f73" fmla="val 495"/>
                  <a:gd name="f74" fmla="val 1003"/>
                  <a:gd name="f75" fmla="val 507"/>
                  <a:gd name="f76" fmla="val 982"/>
                  <a:gd name="f77" fmla="val 513"/>
                  <a:gd name="f78" fmla="val 972"/>
                  <a:gd name="f79" fmla="val 520"/>
                  <a:gd name="f80" fmla="val 962"/>
                  <a:gd name="f81" fmla="val 526"/>
                  <a:gd name="f82" fmla="val 954"/>
                  <a:gd name="f83" fmla="val 530"/>
                  <a:gd name="f84" fmla="val 951"/>
                  <a:gd name="f85" fmla="val 534"/>
                  <a:gd name="f86" fmla="val 950"/>
                  <a:gd name="f87" fmla="val 613"/>
                  <a:gd name="f88" fmla="val 927"/>
                  <a:gd name="f89" fmla="val 658"/>
                  <a:gd name="f90" fmla="val 913"/>
                  <a:gd name="f91" fmla="val 672"/>
                  <a:gd name="f92" fmla="val 907"/>
                  <a:gd name="f93" fmla="val 676"/>
                  <a:gd name="f94" fmla="val 906"/>
                  <a:gd name="f95" fmla="val 905"/>
                  <a:gd name="f96" fmla="val 896"/>
                  <a:gd name="f97" fmla="val 870"/>
                  <a:gd name="f98" fmla="val 862"/>
                  <a:gd name="f99" fmla="val 680"/>
                  <a:gd name="f100" fmla="val 861"/>
                  <a:gd name="f101" fmla="val 683"/>
                  <a:gd name="f102" fmla="val 690"/>
                  <a:gd name="f103" fmla="val 701"/>
                  <a:gd name="f104" fmla="val 863"/>
                  <a:gd name="f105" fmla="val 856"/>
                  <a:gd name="f106" fmla="val 847"/>
                  <a:gd name="f107" fmla="val 834"/>
                  <a:gd name="f108" fmla="val 763"/>
                  <a:gd name="f109" fmla="val 689"/>
                  <a:gd name="f110" fmla="val 719"/>
                  <a:gd name="f111" fmla="val 688"/>
                  <a:gd name="f112" fmla="val 685"/>
                  <a:gd name="f113" fmla="val 601"/>
                  <a:gd name="f114" fmla="val 549"/>
                  <a:gd name="f115" fmla="val 681"/>
                  <a:gd name="f116" fmla="val 522"/>
                  <a:gd name="f117" fmla="val 669"/>
                  <a:gd name="f118" fmla="val 466"/>
                  <a:gd name="f119" fmla="val 667"/>
                  <a:gd name="f120" fmla="val 454"/>
                  <a:gd name="f121" fmla="val 671"/>
                  <a:gd name="f122" fmla="val 425"/>
                  <a:gd name="f123" fmla="val 674"/>
                  <a:gd name="f124" fmla="val 403"/>
                  <a:gd name="f125" fmla="val 675"/>
                  <a:gd name="f126" fmla="val 380"/>
                  <a:gd name="f127" fmla="val 364"/>
                  <a:gd name="f128" fmla="val 670"/>
                  <a:gd name="f129" fmla="val 342"/>
                  <a:gd name="f130" fmla="val 289"/>
                  <a:gd name="f131" fmla="val 643"/>
                  <a:gd name="f132" fmla="val 214"/>
                  <a:gd name="f133" fmla="val 636"/>
                  <a:gd name="f134" fmla="val 195"/>
                  <a:gd name="f135" fmla="val 625"/>
                  <a:gd name="f136" fmla="val 164"/>
                  <a:gd name="f137" fmla="val 618"/>
                  <a:gd name="f138" fmla="val 148"/>
                  <a:gd name="f139" fmla="val 610"/>
                  <a:gd name="f140" fmla="val 133"/>
                  <a:gd name="f141" fmla="val 604"/>
                  <a:gd name="f142" fmla="val 123"/>
                  <a:gd name="f143" fmla="val 597"/>
                  <a:gd name="f144" fmla="val 115"/>
                  <a:gd name="f145" fmla="val 590"/>
                  <a:gd name="f146" fmla="val 110"/>
                  <a:gd name="f147" fmla="val 577"/>
                  <a:gd name="f148" fmla="val 104"/>
                  <a:gd name="f149" fmla="val 546"/>
                  <a:gd name="f150" fmla="val 91"/>
                  <a:gd name="f151" fmla="val 80"/>
                  <a:gd name="f152" fmla="val 499"/>
                  <a:gd name="f153" fmla="val 76"/>
                  <a:gd name="f154" fmla="val 489"/>
                  <a:gd name="f155" fmla="val 73"/>
                  <a:gd name="f156" fmla="val 72"/>
                  <a:gd name="f157" fmla="val 473"/>
                  <a:gd name="f158" fmla="val 68"/>
                  <a:gd name="f159" fmla="val 464"/>
                  <a:gd name="f160" fmla="val 64"/>
                  <a:gd name="f161" fmla="val 458"/>
                  <a:gd name="f162" fmla="val 59"/>
                  <a:gd name="f163" fmla="val 445"/>
                  <a:gd name="f164" fmla="val 48"/>
                  <a:gd name="f165" fmla="val 437"/>
                  <a:gd name="f166" fmla="val 38"/>
                  <a:gd name="f167" fmla="val 429"/>
                  <a:gd name="f168" fmla="val 29"/>
                  <a:gd name="f169" fmla="val 416"/>
                  <a:gd name="f170" fmla="val 18"/>
                  <a:gd name="f171" fmla="val 410"/>
                  <a:gd name="f172" fmla="val 11"/>
                  <a:gd name="f173" fmla="val 402"/>
                  <a:gd name="f174" fmla="val 6"/>
                  <a:gd name="f175" fmla="val 394"/>
                  <a:gd name="f176" fmla="val 2"/>
                  <a:gd name="f177" fmla="val 385"/>
                  <a:gd name="f178" fmla="val 1"/>
                  <a:gd name="f179" fmla="val 376"/>
                  <a:gd name="f180" fmla="val 366"/>
                  <a:gd name="f181" fmla="val 344"/>
                  <a:gd name="f182" fmla="val 326"/>
                  <a:gd name="f183" fmla="val 318"/>
                  <a:gd name="f184" fmla="val 14"/>
                  <a:gd name="f185" fmla="val 328"/>
                  <a:gd name="f186" fmla="val 15"/>
                  <a:gd name="f187" fmla="val 349"/>
                  <a:gd name="f188" fmla="val 20"/>
                  <a:gd name="f189" fmla="val 361"/>
                  <a:gd name="f190" fmla="val 24"/>
                  <a:gd name="f191" fmla="val 371"/>
                  <a:gd name="f192" fmla="val 28"/>
                  <a:gd name="f193" fmla="val 378"/>
                  <a:gd name="f194" fmla="val 33"/>
                  <a:gd name="f195" fmla="val 36"/>
                  <a:gd name="f196" fmla="val 379"/>
                  <a:gd name="f197" fmla="val 45"/>
                  <a:gd name="f198" fmla="val 372"/>
                  <a:gd name="f199" fmla="val 55"/>
                  <a:gd name="f200" fmla="val 365"/>
                  <a:gd name="f201" fmla="val 356"/>
                  <a:gd name="f202" fmla="val 81"/>
                  <a:gd name="f203" fmla="val 334"/>
                  <a:gd name="f204" fmla="val 108"/>
                  <a:gd name="f205" fmla="val 313"/>
                  <a:gd name="f206" fmla="val 304"/>
                  <a:gd name="f207" fmla="val 143"/>
                  <a:gd name="f208" fmla="val 295"/>
                  <a:gd name="f209" fmla="val 156"/>
                  <a:gd name="f210" fmla="val 286"/>
                  <a:gd name="f211" fmla="val 170"/>
                  <a:gd name="f212" fmla="val 278"/>
                  <a:gd name="f213" fmla="val 185"/>
                  <a:gd name="f214" fmla="val 272"/>
                  <a:gd name="f215" fmla="val 198"/>
                  <a:gd name="f216" fmla="val 266"/>
                  <a:gd name="f217" fmla="val 210"/>
                  <a:gd name="f218" fmla="val 262"/>
                  <a:gd name="f219" fmla="val 219"/>
                  <a:gd name="f220" fmla="val 261"/>
                  <a:gd name="f221" fmla="val 227"/>
                  <a:gd name="f222" fmla="val 260"/>
                  <a:gd name="f223" fmla="val 245"/>
                  <a:gd name="f224" fmla="val 257"/>
                  <a:gd name="f225" fmla="val 275"/>
                  <a:gd name="f226" fmla="val 253"/>
                  <a:gd name="f227" fmla="val 314"/>
                  <a:gd name="f228" fmla="val 247"/>
                  <a:gd name="f229" fmla="val 319"/>
                  <a:gd name="f230" fmla="val 231"/>
                  <a:gd name="f231" fmla="val 331"/>
                  <a:gd name="f232" fmla="val 222"/>
                  <a:gd name="f233" fmla="val 337"/>
                  <a:gd name="f234" fmla="val 213"/>
                  <a:gd name="f235" fmla="val 203"/>
                  <a:gd name="f236" fmla="val 346"/>
                  <a:gd name="f237" fmla="val 194"/>
                  <a:gd name="f238" fmla="val 348"/>
                  <a:gd name="f239" fmla="val 186"/>
                  <a:gd name="f240" fmla="val 177"/>
                  <a:gd name="f241" fmla="val 169"/>
                  <a:gd name="f242" fmla="val 338"/>
                  <a:gd name="f243" fmla="val 162"/>
                  <a:gd name="f244" fmla="val 335"/>
                  <a:gd name="f245" fmla="val 151"/>
                  <a:gd name="f246" fmla="val 146"/>
                  <a:gd name="f247" fmla="val 322"/>
                  <a:gd name="f248" fmla="val 129"/>
                  <a:gd name="f249" fmla="val 393"/>
                  <a:gd name="f250" fmla="val 127"/>
                  <a:gd name="f251" fmla="val 398"/>
                  <a:gd name="f252" fmla="val 124"/>
                  <a:gd name="f253" fmla="val 404"/>
                  <a:gd name="f254" fmla="val 424"/>
                  <a:gd name="f255" fmla="val 111"/>
                  <a:gd name="f256" fmla="val 434"/>
                  <a:gd name="f257" fmla="val 107"/>
                  <a:gd name="f258" fmla="val 446"/>
                  <a:gd name="f259" fmla="val 105"/>
                  <a:gd name="f260" fmla="val 457"/>
                  <a:gd name="f261" fmla="val 470"/>
                  <a:gd name="f262" fmla="val 106"/>
                  <a:gd name="f263" fmla="val 483"/>
                  <a:gd name="f264" fmla="val 116"/>
                  <a:gd name="f265" fmla="val 514"/>
                  <a:gd name="f266" fmla="val 544"/>
                  <a:gd name="f267" fmla="val 142"/>
                  <a:gd name="f268" fmla="val 566"/>
                  <a:gd name="f269" fmla="val 155"/>
                  <a:gd name="f270" fmla="val 159"/>
                  <a:gd name="f271" fmla="val 570"/>
                  <a:gd name="f272" fmla="val 167"/>
                  <a:gd name="f273" fmla="val 571"/>
                  <a:gd name="f274" fmla="val 176"/>
                  <a:gd name="f275" fmla="val 184"/>
                  <a:gd name="f276" fmla="val 567"/>
                  <a:gd name="f277" fmla="val 191"/>
                  <a:gd name="f278" fmla="val 563"/>
                  <a:gd name="f279" fmla="val 204"/>
                  <a:gd name="f280" fmla="val 558"/>
                  <a:gd name="f281" fmla="val 207"/>
                  <a:gd name="f282" fmla="val 208"/>
                  <a:gd name="f283" fmla="val 593"/>
                  <a:gd name="f284" fmla="val 202"/>
                  <a:gd name="f285" fmla="val 623"/>
                  <a:gd name="f286" fmla="val 150"/>
                  <a:gd name="f287" fmla="val 741"/>
                  <a:gd name="f288" fmla="val 134"/>
                  <a:gd name="f289" fmla="val 781"/>
                  <a:gd name="f290" fmla="val 114"/>
                  <a:gd name="f291" fmla="val 844"/>
                  <a:gd name="f292" fmla="val 96"/>
                  <a:gd name="f293" fmla="val 89"/>
                  <a:gd name="f294" fmla="val 928"/>
                  <a:gd name="f295" fmla="val 85"/>
                  <a:gd name="f296" fmla="val 942"/>
                  <a:gd name="f297" fmla="val 957"/>
                  <a:gd name="f298" fmla="val 87"/>
                  <a:gd name="f299" fmla="val 960"/>
                  <a:gd name="f300" fmla="val 963"/>
                  <a:gd name="f301" fmla="val 966"/>
                  <a:gd name="f302" fmla="val 1043"/>
                  <a:gd name="f303" fmla="val 70"/>
                  <a:gd name="f304" fmla="val 69"/>
                  <a:gd name="f305" fmla="val 1171"/>
                  <a:gd name="f306" fmla="val 67"/>
                  <a:gd name="f307" fmla="val 1201"/>
                  <a:gd name="f308" fmla="val 1228"/>
                  <a:gd name="f309" fmla="val 1249"/>
                  <a:gd name="f310" fmla="val 84"/>
                  <a:gd name="f311" fmla="val 1337"/>
                  <a:gd name="f312" fmla="val 102"/>
                  <a:gd name="f313" fmla="val 1440"/>
                  <a:gd name="f314" fmla="val 122"/>
                  <a:gd name="f315" fmla="val 1551"/>
                  <a:gd name="f316" fmla="val 137"/>
                  <a:gd name="f317" fmla="val 1648"/>
                  <a:gd name="f318" fmla="val 140"/>
                  <a:gd name="f319" fmla="val 1659"/>
                  <a:gd name="f320" fmla="val 144"/>
                  <a:gd name="f321" fmla="val 1670"/>
                  <a:gd name="f322" fmla="val 154"/>
                  <a:gd name="f323" fmla="val 1695"/>
                  <a:gd name="f324" fmla="val 1717"/>
                  <a:gd name="f325" fmla="val 171"/>
                  <a:gd name="f326" fmla="val 1732"/>
                  <a:gd name="f327" fmla="val 172"/>
                  <a:gd name="f328" fmla="val 1740"/>
                  <a:gd name="f329" fmla="val 1745"/>
                  <a:gd name="f330" fmla="val 1749"/>
                  <a:gd name="f331" fmla="val 1760"/>
                  <a:gd name="f332" fmla="val 1774"/>
                  <a:gd name="f333" fmla="val 1780"/>
                  <a:gd name="f334" fmla="val 136"/>
                  <a:gd name="f335" fmla="val 1787"/>
                  <a:gd name="f336" fmla="val 1792"/>
                  <a:gd name="f337" fmla="val 1797"/>
                  <a:gd name="f338" fmla="val 98"/>
                  <a:gd name="f339" fmla="val 1800"/>
                  <a:gd name="f340" fmla="val 1802"/>
                  <a:gd name="f341" fmla="val 74"/>
                  <a:gd name="f342" fmla="val 1804"/>
                  <a:gd name="f343" fmla="val 65"/>
                  <a:gd name="f344" fmla="val 1805"/>
                  <a:gd name="f345" fmla="val 49"/>
                  <a:gd name="f346" fmla="val 35"/>
                  <a:gd name="f347" fmla="val 1806"/>
                  <a:gd name="f348" fmla="val 27"/>
                  <a:gd name="f349" fmla="val 1807"/>
                  <a:gd name="f350" fmla="val 21"/>
                  <a:gd name="f351" fmla="val 1809"/>
                  <a:gd name="f352" fmla="val 16"/>
                  <a:gd name="f353" fmla="val 1813"/>
                  <a:gd name="f354" fmla="val 9"/>
                  <a:gd name="f355" fmla="val 1817"/>
                  <a:gd name="f356" fmla="val 5"/>
                  <a:gd name="f357" fmla="val 1820"/>
                  <a:gd name="f358" fmla="val 1826"/>
                  <a:gd name="f359" fmla="val 1831"/>
                  <a:gd name="f360" fmla="val 1836"/>
                  <a:gd name="f361" fmla="val 3"/>
                  <a:gd name="f362" fmla="val 1840"/>
                  <a:gd name="f363" fmla="val 1844"/>
                  <a:gd name="f364" fmla="val 12"/>
                  <a:gd name="f365" fmla="val 1846"/>
                  <a:gd name="f366" fmla="val 1849"/>
                  <a:gd name="f367" fmla="val 1854"/>
                  <a:gd name="f368" fmla="val 100"/>
                  <a:gd name="f369" fmla="val 1857"/>
                  <a:gd name="f370" fmla="val 163"/>
                  <a:gd name="f371" fmla="val 1853"/>
                  <a:gd name="f372" fmla="val 193"/>
                  <a:gd name="f373" fmla="val 209"/>
                  <a:gd name="f374" fmla="val 1845"/>
                  <a:gd name="f375" fmla="val 246"/>
                  <a:gd name="f376" fmla="val 1841"/>
                  <a:gd name="f377" fmla="val 274"/>
                  <a:gd name="f378" fmla="val 270"/>
                  <a:gd name="f379" fmla="val 268"/>
                  <a:gd name="f380" fmla="val 265"/>
                  <a:gd name="f381" fmla="val 1850"/>
                  <a:gd name="f382" fmla="val 1862"/>
                  <a:gd name="f383" fmla="val 1867"/>
                  <a:gd name="f384" fmla="val 264"/>
                  <a:gd name="f385" fmla="val 1871"/>
                  <a:gd name="f386" fmla="val 1873"/>
                  <a:gd name="f387" fmla="val 1875"/>
                  <a:gd name="f388" fmla="val 383"/>
                  <a:gd name="f389" fmla="val 420"/>
                  <a:gd name="f390" fmla="val 475"/>
                  <a:gd name="f391" fmla="val 1864"/>
                  <a:gd name="f392" fmla="val 547"/>
                  <a:gd name="f393" fmla="val 543"/>
                  <a:gd name="f394" fmla="val 1788"/>
                  <a:gd name="f395" fmla="val 540"/>
                  <a:gd name="f396" fmla="val 1776"/>
                  <a:gd name="f397" fmla="val 538"/>
                  <a:gd name="f398" fmla="val 1767"/>
                  <a:gd name="f399" fmla="val 533"/>
                  <a:gd name="f400" fmla="val 1756"/>
                  <a:gd name="f401" fmla="val 1751"/>
                  <a:gd name="f402" fmla="val 1714"/>
                  <a:gd name="f403" fmla="val 1661"/>
                  <a:gd name="f404" fmla="val 524"/>
                  <a:gd name="f405" fmla="val 1559"/>
                  <a:gd name="f406" fmla="val 517"/>
                  <a:gd name="f407" fmla="val 1475"/>
                  <a:gd name="f408" fmla="val 581"/>
                  <a:gd name="f409" fmla="val 1473"/>
                  <a:gd name="f410" fmla="val 1469"/>
                  <a:gd name="f411" fmla="val 778"/>
                  <a:gd name="f412" fmla="val 1465"/>
                  <a:gd name="f413" fmla="val 838"/>
                  <a:gd name="f414" fmla="val 1461"/>
                  <a:gd name="f415" fmla="val 879"/>
                  <a:gd name="f416" fmla="val 1457"/>
                  <a:gd name="f417" fmla="val 1456"/>
                  <a:gd name="f418" fmla="val 895"/>
                  <a:gd name="f419" fmla="val 1454"/>
                  <a:gd name="f420" fmla="val 1453"/>
                  <a:gd name="f421" fmla="val 1438"/>
                  <a:gd name="f422" fmla="val 1403"/>
                  <a:gd name="f423" fmla="val 1299"/>
                  <a:gd name="f424" fmla="val 387"/>
                  <a:gd name="f425" fmla="val 369"/>
                  <a:gd name="f426" fmla="val 1784"/>
                  <a:gd name="f427" fmla="val 367"/>
                  <a:gd name="f428" fmla="val 1754"/>
                  <a:gd name="f429" fmla="val 358"/>
                  <a:gd name="f430" fmla="val 1742"/>
                  <a:gd name="f431" fmla="val 352"/>
                  <a:gd name="f432" fmla="val 1722"/>
                  <a:gd name="f433" fmla="val 345"/>
                  <a:gd name="f434" fmla="val 1701"/>
                  <a:gd name="f435" fmla="val 343"/>
                  <a:gd name="f436" fmla="val 1685"/>
                  <a:gd name="f437" fmla="val 336"/>
                  <a:gd name="f438" fmla="val 1646"/>
                  <a:gd name="f439" fmla="val 325"/>
                  <a:gd name="f440" fmla="val 1572"/>
                  <a:gd name="f441" fmla="val 312"/>
                  <a:gd name="f442" fmla="val 1496"/>
                  <a:gd name="f443" fmla="val 306"/>
                  <a:gd name="f444" fmla="val 301"/>
                  <a:gd name="f445" fmla="val 1430"/>
                  <a:gd name="f446" fmla="val 1396"/>
                  <a:gd name="f447" fmla="val 288"/>
                  <a:gd name="f448" fmla="val 1363"/>
                  <a:gd name="f449" fmla="val 1347"/>
                  <a:gd name="f450" fmla="val 1335"/>
                  <a:gd name="f451" fmla="val 284"/>
                  <a:gd name="f452" fmla="val 1316"/>
                  <a:gd name="f453" fmla="val 282"/>
                  <a:gd name="f454" fmla="val 1298"/>
                  <a:gd name="f455" fmla="val 1284"/>
                  <a:gd name="f456" fmla="val 1273"/>
                  <a:gd name="f457" fmla="val 1264"/>
                  <a:gd name="f458" fmla="val 259"/>
                  <a:gd name="f459" fmla="val 1250"/>
                  <a:gd name="f460" fmla="val 1233"/>
                  <a:gd name="f461" fmla="val 1204"/>
                  <a:gd name="f462" fmla="val 1180"/>
                  <a:gd name="f463" fmla="val 279"/>
                  <a:gd name="f464" fmla="val 1173"/>
                  <a:gd name="f465" fmla="val 1167"/>
                  <a:gd name="f466" fmla="val 1178"/>
                  <a:gd name="f467" fmla="val 294"/>
                  <a:gd name="f468" fmla="val 1213"/>
                  <a:gd name="f469" fmla="val 305"/>
                  <a:gd name="f470" fmla="val 1255"/>
                  <a:gd name="f471" fmla="val 1289"/>
                  <a:gd name="f472" fmla="val 332"/>
                  <a:gd name="f473" fmla="val 354"/>
                  <a:gd name="f474" fmla="val 1517"/>
                  <a:gd name="f475" fmla="val 1606"/>
                  <a:gd name="f476" fmla="val 1647"/>
                  <a:gd name="f477" fmla="val 381"/>
                  <a:gd name="f478" fmla="val 1664"/>
                  <a:gd name="f479" fmla="val 1674"/>
                  <a:gd name="f480" fmla="val 1698"/>
                  <a:gd name="f481" fmla="val 1725"/>
                  <a:gd name="f482" fmla="val 392"/>
                  <a:gd name="f483" fmla="val 1763"/>
                  <a:gd name="f484" fmla="val 1779"/>
                  <a:gd name="f485" fmla="val 391"/>
                  <a:gd name="f486" fmla="val 1785"/>
                  <a:gd name="f487" fmla="val 388"/>
                  <a:gd name="f488" fmla="val 1789"/>
                  <a:gd name="f489" fmla="val 583"/>
                  <a:gd name="f490" fmla="val 587"/>
                  <a:gd name="f491" fmla="val 1048"/>
                  <a:gd name="f492" fmla="val 594"/>
                  <a:gd name="f493" fmla="val 605"/>
                  <a:gd name="f494" fmla="val 1046"/>
                  <a:gd name="f495" fmla="val 621"/>
                  <a:gd name="f496" fmla="val 1045"/>
                  <a:gd name="f497" fmla="val 637"/>
                  <a:gd name="f498" fmla="val 656"/>
                  <a:gd name="f499" fmla="val 684"/>
                  <a:gd name="f500" fmla="val 1050"/>
                  <a:gd name="f501" fmla="val 1052"/>
                  <a:gd name="f502" fmla="val 1055"/>
                  <a:gd name="f503" fmla="val 1061"/>
                  <a:gd name="f504" fmla="val 694"/>
                  <a:gd name="f505" fmla="val 1073"/>
                  <a:gd name="f506" fmla="val 1078"/>
                  <a:gd name="f507" fmla="val 692"/>
                  <a:gd name="f508" fmla="val 1086"/>
                </a:gdLst>
                <a:ahLst/>
                <a:cxnLst>
                  <a:cxn ang="3cd4">
                    <a:pos x="hc" y="t"/>
                  </a:cxn>
                  <a:cxn ang="0">
                    <a:pos x="r" y="vc"/>
                  </a:cxn>
                  <a:cxn ang="cd4">
                    <a:pos x="hc" y="b"/>
                  </a:cxn>
                  <a:cxn ang="cd2">
                    <a:pos x="l" y="vc"/>
                  </a:cxn>
                </a:cxnLst>
                <a:rect l="l" t="t" r="r" b="b"/>
                <a:pathLst>
                  <a:path w="897" h="1876">
                    <a:moveTo>
                      <a:pt x="f3" y="f4"/>
                    </a:moveTo>
                    <a:lnTo>
                      <a:pt x="f3" y="f4"/>
                    </a:lnTo>
                    <a:lnTo>
                      <a:pt x="f5" y="f6"/>
                    </a:lnTo>
                    <a:lnTo>
                      <a:pt x="f7" y="f8"/>
                    </a:lnTo>
                    <a:lnTo>
                      <a:pt x="f9" y="f10"/>
                    </a:lnTo>
                    <a:lnTo>
                      <a:pt x="f11" y="f12"/>
                    </a:lnTo>
                    <a:lnTo>
                      <a:pt x="f13" y="f14"/>
                    </a:lnTo>
                    <a:lnTo>
                      <a:pt x="f15" y="f16"/>
                    </a:lnTo>
                    <a:lnTo>
                      <a:pt x="f17" y="f18"/>
                    </a:lnTo>
                    <a:lnTo>
                      <a:pt x="f17" y="f18"/>
                    </a:lnTo>
                    <a:lnTo>
                      <a:pt x="f19" y="f20"/>
                    </a:lnTo>
                    <a:lnTo>
                      <a:pt x="f19" y="f20"/>
                    </a:lnTo>
                    <a:lnTo>
                      <a:pt x="f19" y="f21"/>
                    </a:lnTo>
                    <a:lnTo>
                      <a:pt x="f22" y="f23"/>
                    </a:lnTo>
                    <a:lnTo>
                      <a:pt x="f24" y="f25"/>
                    </a:lnTo>
                    <a:lnTo>
                      <a:pt x="f26" y="f27"/>
                    </a:lnTo>
                    <a:lnTo>
                      <a:pt x="f28" y="f29"/>
                    </a:lnTo>
                    <a:lnTo>
                      <a:pt x="f30" y="f31"/>
                    </a:lnTo>
                    <a:lnTo>
                      <a:pt x="f30" y="f31"/>
                    </a:lnTo>
                    <a:lnTo>
                      <a:pt x="f32" y="f33"/>
                    </a:lnTo>
                    <a:lnTo>
                      <a:pt x="f34" y="f35"/>
                    </a:lnTo>
                    <a:lnTo>
                      <a:pt x="f36" y="f37"/>
                    </a:lnTo>
                    <a:lnTo>
                      <a:pt x="f38" y="f39"/>
                    </a:lnTo>
                    <a:lnTo>
                      <a:pt x="f40" y="f41"/>
                    </a:lnTo>
                    <a:lnTo>
                      <a:pt x="f42" y="f41"/>
                    </a:lnTo>
                    <a:lnTo>
                      <a:pt x="f43" y="f44"/>
                    </a:lnTo>
                    <a:lnTo>
                      <a:pt x="f45" y="f37"/>
                    </a:lnTo>
                    <a:lnTo>
                      <a:pt x="f46" y="f47"/>
                    </a:lnTo>
                    <a:lnTo>
                      <a:pt x="f48" y="f49"/>
                    </a:lnTo>
                    <a:lnTo>
                      <a:pt x="f50" y="f31"/>
                    </a:lnTo>
                    <a:lnTo>
                      <a:pt x="f50" y="f31"/>
                    </a:lnTo>
                    <a:lnTo>
                      <a:pt x="f51" y="f52"/>
                    </a:lnTo>
                    <a:lnTo>
                      <a:pt x="f53" y="f54"/>
                    </a:lnTo>
                    <a:lnTo>
                      <a:pt x="f55" y="f56"/>
                    </a:lnTo>
                    <a:lnTo>
                      <a:pt x="f57" y="f58"/>
                    </a:lnTo>
                    <a:lnTo>
                      <a:pt x="f59" y="f21"/>
                    </a:lnTo>
                    <a:lnTo>
                      <a:pt x="f59" y="f60"/>
                    </a:lnTo>
                    <a:lnTo>
                      <a:pt x="f59" y="f60"/>
                    </a:lnTo>
                    <a:lnTo>
                      <a:pt x="f61" y="f62"/>
                    </a:lnTo>
                    <a:lnTo>
                      <a:pt x="f63" y="f64"/>
                    </a:lnTo>
                    <a:lnTo>
                      <a:pt x="f65" y="f18"/>
                    </a:lnTo>
                    <a:lnTo>
                      <a:pt x="f65" y="f18"/>
                    </a:lnTo>
                    <a:lnTo>
                      <a:pt x="f66" y="f67"/>
                    </a:lnTo>
                    <a:lnTo>
                      <a:pt x="f68" y="f69"/>
                    </a:lnTo>
                    <a:lnTo>
                      <a:pt x="f70" y="f39"/>
                    </a:lnTo>
                    <a:lnTo>
                      <a:pt x="f71" y="f72"/>
                    </a:lnTo>
                    <a:lnTo>
                      <a:pt x="f71" y="f72"/>
                    </a:lnTo>
                    <a:lnTo>
                      <a:pt x="f73" y="f74"/>
                    </a:lnTo>
                    <a:lnTo>
                      <a:pt x="f75" y="f76"/>
                    </a:lnTo>
                    <a:lnTo>
                      <a:pt x="f77" y="f78"/>
                    </a:lnTo>
                    <a:lnTo>
                      <a:pt x="f79" y="f80"/>
                    </a:lnTo>
                    <a:lnTo>
                      <a:pt x="f81" y="f82"/>
                    </a:lnTo>
                    <a:lnTo>
                      <a:pt x="f83" y="f84"/>
                    </a:lnTo>
                    <a:lnTo>
                      <a:pt x="f85" y="f86"/>
                    </a:lnTo>
                    <a:lnTo>
                      <a:pt x="f85" y="f86"/>
                    </a:lnTo>
                    <a:lnTo>
                      <a:pt x="f87" y="f88"/>
                    </a:lnTo>
                    <a:lnTo>
                      <a:pt x="f89" y="f90"/>
                    </a:lnTo>
                    <a:lnTo>
                      <a:pt x="f91" y="f92"/>
                    </a:lnTo>
                    <a:lnTo>
                      <a:pt x="f93" y="f94"/>
                    </a:lnTo>
                    <a:lnTo>
                      <a:pt x="f38" y="f95"/>
                    </a:lnTo>
                    <a:lnTo>
                      <a:pt x="f38" y="f95"/>
                    </a:lnTo>
                    <a:lnTo>
                      <a:pt x="f38" y="f96"/>
                    </a:lnTo>
                    <a:lnTo>
                      <a:pt x="f38" y="f11"/>
                    </a:lnTo>
                    <a:lnTo>
                      <a:pt x="f38" y="f97"/>
                    </a:lnTo>
                    <a:lnTo>
                      <a:pt x="f38" y="f98"/>
                    </a:lnTo>
                    <a:lnTo>
                      <a:pt x="f38" y="f98"/>
                    </a:lnTo>
                    <a:lnTo>
                      <a:pt x="f99" y="f100"/>
                    </a:lnTo>
                    <a:lnTo>
                      <a:pt x="f101" y="f100"/>
                    </a:lnTo>
                    <a:lnTo>
                      <a:pt x="f102" y="f100"/>
                    </a:lnTo>
                    <a:lnTo>
                      <a:pt x="f103" y="f104"/>
                    </a:lnTo>
                    <a:lnTo>
                      <a:pt x="f103" y="f104"/>
                    </a:lnTo>
                    <a:lnTo>
                      <a:pt x="f103" y="f105"/>
                    </a:lnTo>
                    <a:lnTo>
                      <a:pt x="f30" y="f106"/>
                    </a:lnTo>
                    <a:lnTo>
                      <a:pt x="f103" y="f107"/>
                    </a:lnTo>
                    <a:lnTo>
                      <a:pt x="f103" y="f107"/>
                    </a:lnTo>
                    <a:lnTo>
                      <a:pt x="f34" y="f108"/>
                    </a:lnTo>
                    <a:lnTo>
                      <a:pt x="f109" y="f110"/>
                    </a:lnTo>
                    <a:lnTo>
                      <a:pt x="f111" y="f109"/>
                    </a:lnTo>
                    <a:lnTo>
                      <a:pt x="f111" y="f109"/>
                    </a:lnTo>
                    <a:lnTo>
                      <a:pt x="f112" y="f113"/>
                    </a:lnTo>
                    <a:lnTo>
                      <a:pt x="f101" y="f114"/>
                    </a:lnTo>
                    <a:lnTo>
                      <a:pt x="f115" y="f116"/>
                    </a:lnTo>
                    <a:lnTo>
                      <a:pt x="f115" y="f116"/>
                    </a:lnTo>
                    <a:lnTo>
                      <a:pt x="f91" y="f68"/>
                    </a:lnTo>
                    <a:lnTo>
                      <a:pt x="f117" y="f118"/>
                    </a:lnTo>
                    <a:lnTo>
                      <a:pt x="f119" y="f120"/>
                    </a:lnTo>
                    <a:lnTo>
                      <a:pt x="f119" y="f120"/>
                    </a:lnTo>
                    <a:lnTo>
                      <a:pt x="f121" y="f122"/>
                    </a:lnTo>
                    <a:lnTo>
                      <a:pt x="f123" y="f124"/>
                    </a:lnTo>
                    <a:lnTo>
                      <a:pt x="f125" y="f126"/>
                    </a:lnTo>
                    <a:lnTo>
                      <a:pt x="f125" y="f126"/>
                    </a:lnTo>
                    <a:lnTo>
                      <a:pt x="f123" y="f127"/>
                    </a:lnTo>
                    <a:lnTo>
                      <a:pt x="f128" y="f129"/>
                    </a:lnTo>
                    <a:lnTo>
                      <a:pt x="f40" y="f130"/>
                    </a:lnTo>
                    <a:lnTo>
                      <a:pt x="f131" y="f132"/>
                    </a:lnTo>
                    <a:lnTo>
                      <a:pt x="f131" y="f132"/>
                    </a:lnTo>
                    <a:lnTo>
                      <a:pt x="f133" y="f134"/>
                    </a:lnTo>
                    <a:lnTo>
                      <a:pt x="f135" y="f136"/>
                    </a:lnTo>
                    <a:lnTo>
                      <a:pt x="f137" y="f138"/>
                    </a:lnTo>
                    <a:lnTo>
                      <a:pt x="f139" y="f140"/>
                    </a:lnTo>
                    <a:lnTo>
                      <a:pt x="f141" y="f142"/>
                    </a:lnTo>
                    <a:lnTo>
                      <a:pt x="f143" y="f144"/>
                    </a:lnTo>
                    <a:lnTo>
                      <a:pt x="f143" y="f144"/>
                    </a:lnTo>
                    <a:lnTo>
                      <a:pt x="f145" y="f146"/>
                    </a:lnTo>
                    <a:lnTo>
                      <a:pt x="f147" y="f148"/>
                    </a:lnTo>
                    <a:lnTo>
                      <a:pt x="f149" y="f150"/>
                    </a:lnTo>
                    <a:lnTo>
                      <a:pt x="f77" y="f151"/>
                    </a:lnTo>
                    <a:lnTo>
                      <a:pt x="f152" y="f153"/>
                    </a:lnTo>
                    <a:lnTo>
                      <a:pt x="f154" y="f155"/>
                    </a:lnTo>
                    <a:lnTo>
                      <a:pt x="f154" y="f155"/>
                    </a:lnTo>
                    <a:lnTo>
                      <a:pt x="f66" y="f156"/>
                    </a:lnTo>
                    <a:lnTo>
                      <a:pt x="f157" y="f158"/>
                    </a:lnTo>
                    <a:lnTo>
                      <a:pt x="f159" y="f160"/>
                    </a:lnTo>
                    <a:lnTo>
                      <a:pt x="f161" y="f162"/>
                    </a:lnTo>
                    <a:lnTo>
                      <a:pt x="f163" y="f164"/>
                    </a:lnTo>
                    <a:lnTo>
                      <a:pt x="f165" y="f166"/>
                    </a:lnTo>
                    <a:lnTo>
                      <a:pt x="f165" y="f166"/>
                    </a:lnTo>
                    <a:lnTo>
                      <a:pt x="f167" y="f168"/>
                    </a:lnTo>
                    <a:lnTo>
                      <a:pt x="f169" y="f170"/>
                    </a:lnTo>
                    <a:lnTo>
                      <a:pt x="f171" y="f172"/>
                    </a:lnTo>
                    <a:lnTo>
                      <a:pt x="f173" y="f174"/>
                    </a:lnTo>
                    <a:lnTo>
                      <a:pt x="f175" y="f176"/>
                    </a:lnTo>
                    <a:lnTo>
                      <a:pt x="f177" y="f178"/>
                    </a:lnTo>
                    <a:lnTo>
                      <a:pt x="f177" y="f178"/>
                    </a:lnTo>
                    <a:lnTo>
                      <a:pt x="f179" y="f0"/>
                    </a:lnTo>
                    <a:lnTo>
                      <a:pt x="f180" y="f178"/>
                    </a:lnTo>
                    <a:lnTo>
                      <a:pt x="f181" y="f174"/>
                    </a:lnTo>
                    <a:lnTo>
                      <a:pt x="f182" y="f172"/>
                    </a:lnTo>
                    <a:lnTo>
                      <a:pt x="f183" y="f184"/>
                    </a:lnTo>
                    <a:lnTo>
                      <a:pt x="f183" y="f184"/>
                    </a:lnTo>
                    <a:lnTo>
                      <a:pt x="f185" y="f186"/>
                    </a:lnTo>
                    <a:lnTo>
                      <a:pt x="f187" y="f188"/>
                    </a:lnTo>
                    <a:lnTo>
                      <a:pt x="f189" y="f190"/>
                    </a:lnTo>
                    <a:lnTo>
                      <a:pt x="f191" y="f192"/>
                    </a:lnTo>
                    <a:lnTo>
                      <a:pt x="f193" y="f194"/>
                    </a:lnTo>
                    <a:lnTo>
                      <a:pt x="f126" y="f195"/>
                    </a:lnTo>
                    <a:lnTo>
                      <a:pt x="f126" y="f166"/>
                    </a:lnTo>
                    <a:lnTo>
                      <a:pt x="f126" y="f166"/>
                    </a:lnTo>
                    <a:lnTo>
                      <a:pt x="f196" y="f197"/>
                    </a:lnTo>
                    <a:lnTo>
                      <a:pt x="f198" y="f199"/>
                    </a:lnTo>
                    <a:lnTo>
                      <a:pt x="f200" y="f158"/>
                    </a:lnTo>
                    <a:lnTo>
                      <a:pt x="f201" y="f202"/>
                    </a:lnTo>
                    <a:lnTo>
                      <a:pt x="f203" y="f204"/>
                    </a:lnTo>
                    <a:lnTo>
                      <a:pt x="f205" y="f140"/>
                    </a:lnTo>
                    <a:lnTo>
                      <a:pt x="f205" y="f140"/>
                    </a:lnTo>
                    <a:lnTo>
                      <a:pt x="f206" y="f207"/>
                    </a:lnTo>
                    <a:lnTo>
                      <a:pt x="f208" y="f209"/>
                    </a:lnTo>
                    <a:lnTo>
                      <a:pt x="f210" y="f211"/>
                    </a:lnTo>
                    <a:lnTo>
                      <a:pt x="f212" y="f213"/>
                    </a:lnTo>
                    <a:lnTo>
                      <a:pt x="f214" y="f215"/>
                    </a:lnTo>
                    <a:lnTo>
                      <a:pt x="f216" y="f217"/>
                    </a:lnTo>
                    <a:lnTo>
                      <a:pt x="f218" y="f219"/>
                    </a:lnTo>
                    <a:lnTo>
                      <a:pt x="f220" y="f221"/>
                    </a:lnTo>
                    <a:lnTo>
                      <a:pt x="f220" y="f221"/>
                    </a:lnTo>
                    <a:lnTo>
                      <a:pt x="f222" y="f223"/>
                    </a:lnTo>
                    <a:lnTo>
                      <a:pt x="f224" y="f225"/>
                    </a:lnTo>
                    <a:lnTo>
                      <a:pt x="f226" y="f227"/>
                    </a:lnTo>
                    <a:lnTo>
                      <a:pt x="f226" y="f227"/>
                    </a:lnTo>
                    <a:lnTo>
                      <a:pt x="f228" y="f229"/>
                    </a:lnTo>
                    <a:lnTo>
                      <a:pt x="f230" y="f231"/>
                    </a:lnTo>
                    <a:lnTo>
                      <a:pt x="f232" y="f233"/>
                    </a:lnTo>
                    <a:lnTo>
                      <a:pt x="f234" y="f129"/>
                    </a:lnTo>
                    <a:lnTo>
                      <a:pt x="f235" y="f236"/>
                    </a:lnTo>
                    <a:lnTo>
                      <a:pt x="f237" y="f238"/>
                    </a:lnTo>
                    <a:lnTo>
                      <a:pt x="f237" y="f238"/>
                    </a:lnTo>
                    <a:lnTo>
                      <a:pt x="f239" y="f236"/>
                    </a:lnTo>
                    <a:lnTo>
                      <a:pt x="f240" y="f181"/>
                    </a:lnTo>
                    <a:lnTo>
                      <a:pt x="f241" y="f242"/>
                    </a:lnTo>
                    <a:lnTo>
                      <a:pt x="f243" y="f244"/>
                    </a:lnTo>
                    <a:lnTo>
                      <a:pt x="f245" y="f182"/>
                    </a:lnTo>
                    <a:lnTo>
                      <a:pt x="f246" y="f247"/>
                    </a:lnTo>
                    <a:lnTo>
                      <a:pt x="f246" y="f247"/>
                    </a:lnTo>
                    <a:lnTo>
                      <a:pt x="f248" y="f249"/>
                    </a:lnTo>
                    <a:lnTo>
                      <a:pt x="f248" y="f249"/>
                    </a:lnTo>
                    <a:lnTo>
                      <a:pt x="f250" y="f251"/>
                    </a:lnTo>
                    <a:lnTo>
                      <a:pt x="f252" y="f253"/>
                    </a:lnTo>
                    <a:lnTo>
                      <a:pt x="f144" y="f254"/>
                    </a:lnTo>
                    <a:lnTo>
                      <a:pt x="f255" y="f256"/>
                    </a:lnTo>
                    <a:lnTo>
                      <a:pt x="f257" y="f258"/>
                    </a:lnTo>
                    <a:lnTo>
                      <a:pt x="f259" y="f260"/>
                    </a:lnTo>
                    <a:lnTo>
                      <a:pt x="f259" y="f261"/>
                    </a:lnTo>
                    <a:lnTo>
                      <a:pt x="f259" y="f261"/>
                    </a:lnTo>
                    <a:lnTo>
                      <a:pt x="f262" y="f263"/>
                    </a:lnTo>
                    <a:lnTo>
                      <a:pt x="f255" y="f152"/>
                    </a:lnTo>
                    <a:lnTo>
                      <a:pt x="f264" y="f265"/>
                    </a:lnTo>
                    <a:lnTo>
                      <a:pt x="f252" y="f83"/>
                    </a:lnTo>
                    <a:lnTo>
                      <a:pt x="f140" y="f266"/>
                    </a:lnTo>
                    <a:lnTo>
                      <a:pt x="f267" y="f57"/>
                    </a:lnTo>
                    <a:lnTo>
                      <a:pt x="f245" y="f268"/>
                    </a:lnTo>
                    <a:lnTo>
                      <a:pt x="f269" y="f51"/>
                    </a:lnTo>
                    <a:lnTo>
                      <a:pt x="f270" y="f271"/>
                    </a:lnTo>
                    <a:lnTo>
                      <a:pt x="f270" y="f271"/>
                    </a:lnTo>
                    <a:lnTo>
                      <a:pt x="f272" y="f273"/>
                    </a:lnTo>
                    <a:lnTo>
                      <a:pt x="f274" y="f271"/>
                    </a:lnTo>
                    <a:lnTo>
                      <a:pt x="f275" y="f276"/>
                    </a:lnTo>
                    <a:lnTo>
                      <a:pt x="f277" y="f278"/>
                    </a:lnTo>
                    <a:lnTo>
                      <a:pt x="f279" y="f280"/>
                    </a:lnTo>
                    <a:lnTo>
                      <a:pt x="f281" y="f57"/>
                    </a:lnTo>
                    <a:lnTo>
                      <a:pt x="f282" y="f57"/>
                    </a:lnTo>
                    <a:lnTo>
                      <a:pt x="f282" y="f280"/>
                    </a:lnTo>
                    <a:lnTo>
                      <a:pt x="f282" y="f280"/>
                    </a:lnTo>
                    <a:lnTo>
                      <a:pt x="f279" y="f283"/>
                    </a:lnTo>
                    <a:lnTo>
                      <a:pt x="f284" y="f285"/>
                    </a:lnTo>
                    <a:lnTo>
                      <a:pt x="f284" y="f285"/>
                    </a:lnTo>
                    <a:lnTo>
                      <a:pt x="f286" y="f287"/>
                    </a:lnTo>
                    <a:lnTo>
                      <a:pt x="f286" y="f287"/>
                    </a:lnTo>
                    <a:lnTo>
                      <a:pt x="f288" y="f289"/>
                    </a:lnTo>
                    <a:lnTo>
                      <a:pt x="f290" y="f291"/>
                    </a:lnTo>
                    <a:lnTo>
                      <a:pt x="f292" y="f95"/>
                    </a:lnTo>
                    <a:lnTo>
                      <a:pt x="f293" y="f294"/>
                    </a:lnTo>
                    <a:lnTo>
                      <a:pt x="f295" y="f296"/>
                    </a:lnTo>
                    <a:lnTo>
                      <a:pt x="f295" y="f296"/>
                    </a:lnTo>
                    <a:lnTo>
                      <a:pt x="f295" y="f86"/>
                    </a:lnTo>
                    <a:lnTo>
                      <a:pt x="f295" y="f297"/>
                    </a:lnTo>
                    <a:lnTo>
                      <a:pt x="f298" y="f299"/>
                    </a:lnTo>
                    <a:lnTo>
                      <a:pt x="f298" y="f300"/>
                    </a:lnTo>
                    <a:lnTo>
                      <a:pt x="f293" y="f301"/>
                    </a:lnTo>
                    <a:lnTo>
                      <a:pt x="f150" y="f301"/>
                    </a:lnTo>
                    <a:lnTo>
                      <a:pt x="f150" y="f301"/>
                    </a:lnTo>
                    <a:lnTo>
                      <a:pt x="f202" y="f302"/>
                    </a:lnTo>
                    <a:lnTo>
                      <a:pt x="f303" y="f4"/>
                    </a:lnTo>
                    <a:lnTo>
                      <a:pt x="f303" y="f4"/>
                    </a:lnTo>
                    <a:lnTo>
                      <a:pt x="f304" y="f305"/>
                    </a:lnTo>
                    <a:lnTo>
                      <a:pt x="f306" y="f307"/>
                    </a:lnTo>
                    <a:lnTo>
                      <a:pt x="f304" y="f308"/>
                    </a:lnTo>
                    <a:lnTo>
                      <a:pt x="f303" y="f309"/>
                    </a:lnTo>
                    <a:lnTo>
                      <a:pt x="f303" y="f309"/>
                    </a:lnTo>
                    <a:lnTo>
                      <a:pt x="f310" y="f311"/>
                    </a:lnTo>
                    <a:lnTo>
                      <a:pt x="f312" y="f313"/>
                    </a:lnTo>
                    <a:lnTo>
                      <a:pt x="f312" y="f313"/>
                    </a:lnTo>
                    <a:lnTo>
                      <a:pt x="f314" y="f315"/>
                    </a:lnTo>
                    <a:lnTo>
                      <a:pt x="f316" y="f317"/>
                    </a:lnTo>
                    <a:lnTo>
                      <a:pt x="f316" y="f317"/>
                    </a:lnTo>
                    <a:lnTo>
                      <a:pt x="f318" y="f319"/>
                    </a:lnTo>
                    <a:lnTo>
                      <a:pt x="f320" y="f321"/>
                    </a:lnTo>
                    <a:lnTo>
                      <a:pt x="f322" y="f323"/>
                    </a:lnTo>
                    <a:lnTo>
                      <a:pt x="f136" y="f324"/>
                    </a:lnTo>
                    <a:lnTo>
                      <a:pt x="f325" y="f326"/>
                    </a:lnTo>
                    <a:lnTo>
                      <a:pt x="f325" y="f326"/>
                    </a:lnTo>
                    <a:lnTo>
                      <a:pt x="f327" y="f328"/>
                    </a:lnTo>
                    <a:lnTo>
                      <a:pt x="f325" y="f329"/>
                    </a:lnTo>
                    <a:lnTo>
                      <a:pt x="f241" y="f330"/>
                    </a:lnTo>
                    <a:lnTo>
                      <a:pt x="f136" y="f331"/>
                    </a:lnTo>
                    <a:lnTo>
                      <a:pt x="f322" y="f332"/>
                    </a:lnTo>
                    <a:lnTo>
                      <a:pt x="f322" y="f332"/>
                    </a:lnTo>
                    <a:lnTo>
                      <a:pt x="f246" y="f333"/>
                    </a:lnTo>
                    <a:lnTo>
                      <a:pt x="f334" y="f335"/>
                    </a:lnTo>
                    <a:lnTo>
                      <a:pt x="f252" y="f336"/>
                    </a:lnTo>
                    <a:lnTo>
                      <a:pt x="f255" y="f337"/>
                    </a:lnTo>
                    <a:lnTo>
                      <a:pt x="f338" y="f339"/>
                    </a:lnTo>
                    <a:lnTo>
                      <a:pt x="f295" y="f340"/>
                    </a:lnTo>
                    <a:lnTo>
                      <a:pt x="f341" y="f342"/>
                    </a:lnTo>
                    <a:lnTo>
                      <a:pt x="f343" y="f344"/>
                    </a:lnTo>
                    <a:lnTo>
                      <a:pt x="f343" y="f344"/>
                    </a:lnTo>
                    <a:lnTo>
                      <a:pt x="f345" y="f344"/>
                    </a:lnTo>
                    <a:lnTo>
                      <a:pt x="f346" y="f347"/>
                    </a:lnTo>
                    <a:lnTo>
                      <a:pt x="f348" y="f349"/>
                    </a:lnTo>
                    <a:lnTo>
                      <a:pt x="f350" y="f351"/>
                    </a:lnTo>
                    <a:lnTo>
                      <a:pt x="f352" y="f353"/>
                    </a:lnTo>
                    <a:lnTo>
                      <a:pt x="f354" y="f355"/>
                    </a:lnTo>
                    <a:lnTo>
                      <a:pt x="f354" y="f355"/>
                    </a:lnTo>
                    <a:lnTo>
                      <a:pt x="f356" y="f357"/>
                    </a:lnTo>
                    <a:lnTo>
                      <a:pt x="f178" y="f358"/>
                    </a:lnTo>
                    <a:lnTo>
                      <a:pt x="f0" y="f359"/>
                    </a:lnTo>
                    <a:lnTo>
                      <a:pt x="f178" y="f360"/>
                    </a:lnTo>
                    <a:lnTo>
                      <a:pt x="f361" y="f362"/>
                    </a:lnTo>
                    <a:lnTo>
                      <a:pt x="f174" y="f363"/>
                    </a:lnTo>
                    <a:lnTo>
                      <a:pt x="f364" y="f365"/>
                    </a:lnTo>
                    <a:lnTo>
                      <a:pt x="f170" y="f366"/>
                    </a:lnTo>
                    <a:lnTo>
                      <a:pt x="f170" y="f366"/>
                    </a:lnTo>
                    <a:lnTo>
                      <a:pt x="f306" y="f367"/>
                    </a:lnTo>
                    <a:lnTo>
                      <a:pt x="f368" y="f369"/>
                    </a:lnTo>
                    <a:lnTo>
                      <a:pt x="f368" y="f369"/>
                    </a:lnTo>
                    <a:lnTo>
                      <a:pt x="f290" y="f369"/>
                    </a:lnTo>
                    <a:lnTo>
                      <a:pt x="f248" y="f369"/>
                    </a:lnTo>
                    <a:lnTo>
                      <a:pt x="f370" y="f371"/>
                    </a:lnTo>
                    <a:lnTo>
                      <a:pt x="f372" y="f366"/>
                    </a:lnTo>
                    <a:lnTo>
                      <a:pt x="f373" y="f374"/>
                    </a:lnTo>
                    <a:lnTo>
                      <a:pt x="f373" y="f374"/>
                    </a:lnTo>
                    <a:lnTo>
                      <a:pt x="f375" y="f376"/>
                    </a:lnTo>
                    <a:lnTo>
                      <a:pt x="f377" y="f362"/>
                    </a:lnTo>
                    <a:lnTo>
                      <a:pt x="f377" y="f362"/>
                    </a:lnTo>
                    <a:lnTo>
                      <a:pt x="f378" y="f376"/>
                    </a:lnTo>
                    <a:lnTo>
                      <a:pt x="f379" y="f374"/>
                    </a:lnTo>
                    <a:lnTo>
                      <a:pt x="f380" y="f381"/>
                    </a:lnTo>
                    <a:lnTo>
                      <a:pt x="f218" y="f369"/>
                    </a:lnTo>
                    <a:lnTo>
                      <a:pt x="f218" y="f382"/>
                    </a:lnTo>
                    <a:lnTo>
                      <a:pt x="f218" y="f383"/>
                    </a:lnTo>
                    <a:lnTo>
                      <a:pt x="f384" y="f385"/>
                    </a:lnTo>
                    <a:lnTo>
                      <a:pt x="f216" y="f386"/>
                    </a:lnTo>
                    <a:lnTo>
                      <a:pt x="f216" y="f386"/>
                    </a:lnTo>
                    <a:lnTo>
                      <a:pt x="f183" y="f387"/>
                    </a:lnTo>
                    <a:lnTo>
                      <a:pt x="f388" y="f2"/>
                    </a:lnTo>
                    <a:lnTo>
                      <a:pt x="f388" y="f2"/>
                    </a:lnTo>
                    <a:lnTo>
                      <a:pt x="f389" y="f387"/>
                    </a:lnTo>
                    <a:lnTo>
                      <a:pt x="f390" y="f385"/>
                    </a:lnTo>
                    <a:lnTo>
                      <a:pt x="f149" y="f391"/>
                    </a:lnTo>
                    <a:lnTo>
                      <a:pt x="f149" y="f391"/>
                    </a:lnTo>
                    <a:lnTo>
                      <a:pt x="f392" y="f376"/>
                    </a:lnTo>
                    <a:lnTo>
                      <a:pt x="f392" y="f357"/>
                    </a:lnTo>
                    <a:lnTo>
                      <a:pt x="f149" y="f340"/>
                    </a:lnTo>
                    <a:lnTo>
                      <a:pt x="f393" y="f394"/>
                    </a:lnTo>
                    <a:lnTo>
                      <a:pt x="f395" y="f396"/>
                    </a:lnTo>
                    <a:lnTo>
                      <a:pt x="f397" y="f398"/>
                    </a:lnTo>
                    <a:lnTo>
                      <a:pt x="f399" y="f400"/>
                    </a:lnTo>
                    <a:lnTo>
                      <a:pt x="f399" y="f400"/>
                    </a:lnTo>
                    <a:lnTo>
                      <a:pt x="f61" y="f401"/>
                    </a:lnTo>
                    <a:lnTo>
                      <a:pt x="f61" y="f328"/>
                    </a:lnTo>
                    <a:lnTo>
                      <a:pt x="f83" y="f402"/>
                    </a:lnTo>
                    <a:lnTo>
                      <a:pt x="f83" y="f403"/>
                    </a:lnTo>
                    <a:lnTo>
                      <a:pt x="f83" y="f403"/>
                    </a:lnTo>
                    <a:lnTo>
                      <a:pt x="f404" y="f405"/>
                    </a:lnTo>
                    <a:lnTo>
                      <a:pt x="f406" y="f407"/>
                    </a:lnTo>
                    <a:lnTo>
                      <a:pt x="f406" y="f407"/>
                    </a:lnTo>
                    <a:lnTo>
                      <a:pt x="f408" y="f409"/>
                    </a:lnTo>
                    <a:lnTo>
                      <a:pt x="f26" y="f410"/>
                    </a:lnTo>
                    <a:lnTo>
                      <a:pt x="f411" y="f412"/>
                    </a:lnTo>
                    <a:lnTo>
                      <a:pt x="f413" y="f414"/>
                    </a:lnTo>
                    <a:lnTo>
                      <a:pt x="f415" y="f416"/>
                    </a:lnTo>
                    <a:lnTo>
                      <a:pt x="f3" y="f417"/>
                    </a:lnTo>
                    <a:lnTo>
                      <a:pt x="f418" y="f419"/>
                    </a:lnTo>
                    <a:lnTo>
                      <a:pt x="f96" y="f420"/>
                    </a:lnTo>
                    <a:lnTo>
                      <a:pt x="f96" y="f420"/>
                    </a:lnTo>
                    <a:lnTo>
                      <a:pt x="f1" y="f421"/>
                    </a:lnTo>
                    <a:lnTo>
                      <a:pt x="f1" y="f422"/>
                    </a:lnTo>
                    <a:lnTo>
                      <a:pt x="f96" y="f423"/>
                    </a:lnTo>
                    <a:lnTo>
                      <a:pt x="f3" y="f4"/>
                    </a:lnTo>
                    <a:lnTo>
                      <a:pt x="f3" y="f4"/>
                    </a:lnTo>
                    <a:close/>
                    <a:moveTo>
                      <a:pt x="f424" y="f336"/>
                    </a:moveTo>
                    <a:lnTo>
                      <a:pt x="f424" y="f336"/>
                    </a:lnTo>
                    <a:lnTo>
                      <a:pt x="f425" y="f347"/>
                    </a:lnTo>
                    <a:lnTo>
                      <a:pt x="f425" y="f347"/>
                    </a:lnTo>
                    <a:lnTo>
                      <a:pt x="f425" y="f426"/>
                    </a:lnTo>
                    <a:lnTo>
                      <a:pt x="f427" y="f398"/>
                    </a:lnTo>
                    <a:lnTo>
                      <a:pt x="f180" y="f331"/>
                    </a:lnTo>
                    <a:lnTo>
                      <a:pt x="f200" y="f428"/>
                    </a:lnTo>
                    <a:lnTo>
                      <a:pt x="f200" y="f428"/>
                    </a:lnTo>
                    <a:lnTo>
                      <a:pt x="f429" y="f430"/>
                    </a:lnTo>
                    <a:lnTo>
                      <a:pt x="f431" y="f432"/>
                    </a:lnTo>
                    <a:lnTo>
                      <a:pt x="f433" y="f434"/>
                    </a:lnTo>
                    <a:lnTo>
                      <a:pt x="f435" y="f436"/>
                    </a:lnTo>
                    <a:lnTo>
                      <a:pt x="f435" y="f436"/>
                    </a:lnTo>
                    <a:lnTo>
                      <a:pt x="f437" y="f438"/>
                    </a:lnTo>
                    <a:lnTo>
                      <a:pt x="f439" y="f440"/>
                    </a:lnTo>
                    <a:lnTo>
                      <a:pt x="f441" y="f442"/>
                    </a:lnTo>
                    <a:lnTo>
                      <a:pt x="f443" y="f420"/>
                    </a:lnTo>
                    <a:lnTo>
                      <a:pt x="f443" y="f420"/>
                    </a:lnTo>
                    <a:lnTo>
                      <a:pt x="f444" y="f445"/>
                    </a:lnTo>
                    <a:lnTo>
                      <a:pt x="f208" y="f446"/>
                    </a:lnTo>
                    <a:lnTo>
                      <a:pt x="f447" y="f448"/>
                    </a:lnTo>
                    <a:lnTo>
                      <a:pt x="f210" y="f449"/>
                    </a:lnTo>
                    <a:lnTo>
                      <a:pt x="f210" y="f450"/>
                    </a:lnTo>
                    <a:lnTo>
                      <a:pt x="f210" y="f450"/>
                    </a:lnTo>
                    <a:lnTo>
                      <a:pt x="f451" y="f452"/>
                    </a:lnTo>
                    <a:lnTo>
                      <a:pt x="f453" y="f454"/>
                    </a:lnTo>
                    <a:lnTo>
                      <a:pt x="f212" y="f455"/>
                    </a:lnTo>
                    <a:lnTo>
                      <a:pt x="f377" y="f456"/>
                    </a:lnTo>
                    <a:lnTo>
                      <a:pt x="f377" y="f456"/>
                    </a:lnTo>
                    <a:lnTo>
                      <a:pt x="f379" y="f457"/>
                    </a:lnTo>
                    <a:lnTo>
                      <a:pt x="f458" y="f459"/>
                    </a:lnTo>
                    <a:lnTo>
                      <a:pt x="f375" y="f460"/>
                    </a:lnTo>
                    <a:lnTo>
                      <a:pt x="f375" y="f460"/>
                    </a:lnTo>
                    <a:lnTo>
                      <a:pt x="f218" y="f461"/>
                    </a:lnTo>
                    <a:lnTo>
                      <a:pt x="f225" y="f462"/>
                    </a:lnTo>
                    <a:lnTo>
                      <a:pt x="f463" y="f464"/>
                    </a:lnTo>
                    <a:lnTo>
                      <a:pt x="f463" y="f465"/>
                    </a:lnTo>
                    <a:lnTo>
                      <a:pt x="f463" y="f465"/>
                    </a:lnTo>
                    <a:lnTo>
                      <a:pt x="f451" y="f466"/>
                    </a:lnTo>
                    <a:lnTo>
                      <a:pt x="f467" y="f468"/>
                    </a:lnTo>
                    <a:lnTo>
                      <a:pt x="f469" y="f470"/>
                    </a:lnTo>
                    <a:lnTo>
                      <a:pt x="f205" y="f471"/>
                    </a:lnTo>
                    <a:lnTo>
                      <a:pt x="f205" y="f471"/>
                    </a:lnTo>
                    <a:lnTo>
                      <a:pt x="f472" y="f446"/>
                    </a:lnTo>
                    <a:lnTo>
                      <a:pt x="f473" y="f474"/>
                    </a:lnTo>
                    <a:lnTo>
                      <a:pt x="f473" y="f474"/>
                    </a:lnTo>
                    <a:lnTo>
                      <a:pt x="f191" y="f475"/>
                    </a:lnTo>
                    <a:lnTo>
                      <a:pt x="f196" y="f476"/>
                    </a:lnTo>
                    <a:lnTo>
                      <a:pt x="f477" y="f478"/>
                    </a:lnTo>
                    <a:lnTo>
                      <a:pt x="f477" y="f479"/>
                    </a:lnTo>
                    <a:lnTo>
                      <a:pt x="f477" y="f479"/>
                    </a:lnTo>
                    <a:lnTo>
                      <a:pt x="f388" y="f480"/>
                    </a:lnTo>
                    <a:lnTo>
                      <a:pt x="f424" y="f481"/>
                    </a:lnTo>
                    <a:lnTo>
                      <a:pt x="f482" y="f483"/>
                    </a:lnTo>
                    <a:lnTo>
                      <a:pt x="f482" y="f483"/>
                    </a:lnTo>
                    <a:lnTo>
                      <a:pt x="f482" y="f484"/>
                    </a:lnTo>
                    <a:lnTo>
                      <a:pt x="f485" y="f486"/>
                    </a:lnTo>
                    <a:lnTo>
                      <a:pt x="f487" y="f488"/>
                    </a:lnTo>
                    <a:lnTo>
                      <a:pt x="f424" y="f336"/>
                    </a:lnTo>
                    <a:lnTo>
                      <a:pt x="f424" y="f336"/>
                    </a:lnTo>
                    <a:close/>
                    <a:moveTo>
                      <a:pt x="f102" y="f60"/>
                    </a:moveTo>
                    <a:lnTo>
                      <a:pt x="f408" y="f60"/>
                    </a:lnTo>
                    <a:lnTo>
                      <a:pt x="f408" y="f60"/>
                    </a:lnTo>
                    <a:lnTo>
                      <a:pt x="f408" y="f23"/>
                    </a:lnTo>
                    <a:lnTo>
                      <a:pt x="f489" y="f56"/>
                    </a:lnTo>
                    <a:lnTo>
                      <a:pt x="f46" y="f27"/>
                    </a:lnTo>
                    <a:lnTo>
                      <a:pt x="f490" y="f491"/>
                    </a:lnTo>
                    <a:lnTo>
                      <a:pt x="f490" y="f491"/>
                    </a:lnTo>
                    <a:lnTo>
                      <a:pt x="f492" y="f54"/>
                    </a:lnTo>
                    <a:lnTo>
                      <a:pt x="f493" y="f494"/>
                    </a:lnTo>
                    <a:lnTo>
                      <a:pt x="f495" y="f496"/>
                    </a:lnTo>
                    <a:lnTo>
                      <a:pt x="f497" y="f496"/>
                    </a:lnTo>
                    <a:lnTo>
                      <a:pt x="f498" y="f496"/>
                    </a:lnTo>
                    <a:lnTo>
                      <a:pt x="f121" y="f494"/>
                    </a:lnTo>
                    <a:lnTo>
                      <a:pt x="f499" y="f500"/>
                    </a:lnTo>
                    <a:lnTo>
                      <a:pt x="f111" y="f501"/>
                    </a:lnTo>
                    <a:lnTo>
                      <a:pt x="f102" y="f502"/>
                    </a:lnTo>
                    <a:lnTo>
                      <a:pt x="f102" y="f502"/>
                    </a:lnTo>
                    <a:lnTo>
                      <a:pt x="f34" y="f503"/>
                    </a:lnTo>
                    <a:lnTo>
                      <a:pt x="f504" y="f58"/>
                    </a:lnTo>
                    <a:lnTo>
                      <a:pt x="f504" y="f505"/>
                    </a:lnTo>
                    <a:lnTo>
                      <a:pt x="f504" y="f506"/>
                    </a:lnTo>
                    <a:lnTo>
                      <a:pt x="f507" y="f508"/>
                    </a:lnTo>
                    <a:lnTo>
                      <a:pt x="f102" y="f60"/>
                    </a:lnTo>
                    <a:lnTo>
                      <a:pt x="f102" y="f60"/>
                    </a:lnTo>
                    <a:close/>
                  </a:path>
                </a:pathLst>
              </a:custGeom>
              <a:solidFill>
                <a:srgbClr val="000000"/>
              </a:solidFill>
              <a:ln>
                <a:noFill/>
                <a:prstDash val="solid"/>
              </a:ln>
            </p:spPr>
            <p:txBody>
              <a:bodyPr vert="horz" wrap="square" lIns="91440" tIns="45720" rIns="91440" bIns="45720" anchor="t" compatLnSpc="0">
                <a:noAutofit/>
              </a:bodyPr>
              <a:lstStyle/>
              <a:p>
                <a:endParaRPr lang="en-US"/>
              </a:p>
            </p:txBody>
          </p:sp>
          <p:sp>
            <p:nvSpPr>
              <p:cNvPr id="15" name="Freeform 133">
                <a:extLst>
                  <a:ext uri="{FF2B5EF4-FFF2-40B4-BE49-F238E27FC236}">
                    <a16:creationId xmlns:a16="http://schemas.microsoft.com/office/drawing/2014/main" id="{F330C5CE-001C-1149-137E-34CC3D592CE2}"/>
                  </a:ext>
                </a:extLst>
              </p:cNvPr>
              <p:cNvSpPr/>
              <p:nvPr/>
            </p:nvSpPr>
            <p:spPr>
              <a:xfrm>
                <a:off x="1136880" y="2006281"/>
                <a:ext cx="227880" cy="253440"/>
              </a:xfrm>
              <a:custGeom>
                <a:avLst/>
                <a:gdLst>
                  <a:gd name="f0" fmla="val 0"/>
                  <a:gd name="f1" fmla="val 116"/>
                  <a:gd name="f2" fmla="val 129"/>
                  <a:gd name="f3" fmla="val 5"/>
                  <a:gd name="f4" fmla="val 20"/>
                  <a:gd name="f5" fmla="val 76"/>
                  <a:gd name="f6" fmla="val 85"/>
                  <a:gd name="f7" fmla="val 3"/>
                  <a:gd name="f8" fmla="val 96"/>
                  <a:gd name="f9" fmla="val 111"/>
                  <a:gd name="f10" fmla="val 8"/>
                  <a:gd name="f11" fmla="val 117"/>
                  <a:gd name="f12" fmla="val 13"/>
                  <a:gd name="f13" fmla="val 122"/>
                  <a:gd name="f14" fmla="val 18"/>
                  <a:gd name="f15" fmla="val 127"/>
                  <a:gd name="f16" fmla="val 25"/>
                  <a:gd name="f17" fmla="val 30"/>
                  <a:gd name="f18" fmla="val 35"/>
                  <a:gd name="f19" fmla="val 128"/>
                  <a:gd name="f20" fmla="val 40"/>
                  <a:gd name="f21" fmla="val 126"/>
                  <a:gd name="f22" fmla="val 45"/>
                  <a:gd name="f23" fmla="val 124"/>
                  <a:gd name="f24" fmla="val 52"/>
                  <a:gd name="f25" fmla="val 58"/>
                  <a:gd name="f26" fmla="val 62"/>
                  <a:gd name="f27" fmla="val 66"/>
                  <a:gd name="f28" fmla="val 123"/>
                  <a:gd name="f29" fmla="val 74"/>
                  <a:gd name="f30" fmla="val 119"/>
                  <a:gd name="f31" fmla="val 80"/>
                  <a:gd name="f32" fmla="val 120"/>
                  <a:gd name="f33" fmla="val 83"/>
                  <a:gd name="f34" fmla="val 87"/>
                  <a:gd name="f35" fmla="val 98"/>
                  <a:gd name="f36" fmla="val 107"/>
                  <a:gd name="f37" fmla="val 114"/>
                  <a:gd name="f38" fmla="val 115"/>
                  <a:gd name="f39" fmla="val 106"/>
                  <a:gd name="f40" fmla="val 101"/>
                  <a:gd name="f41" fmla="val 84"/>
                  <a:gd name="f42" fmla="val 112"/>
                  <a:gd name="f43" fmla="val 110"/>
                  <a:gd name="f44" fmla="val 65"/>
                  <a:gd name="f45" fmla="val 57"/>
                  <a:gd name="f46" fmla="val 102"/>
                  <a:gd name="f47" fmla="val 51"/>
                  <a:gd name="f48" fmla="val 94"/>
                  <a:gd name="f49" fmla="val 91"/>
                  <a:gd name="f50" fmla="val 31"/>
                </a:gdLst>
                <a:ahLst/>
                <a:cxnLst>
                  <a:cxn ang="3cd4">
                    <a:pos x="hc" y="t"/>
                  </a:cxn>
                  <a:cxn ang="0">
                    <a:pos x="r" y="vc"/>
                  </a:cxn>
                  <a:cxn ang="cd4">
                    <a:pos x="hc" y="b"/>
                  </a:cxn>
                  <a:cxn ang="cd2">
                    <a:pos x="l" y="vc"/>
                  </a:cxn>
                </a:cxnLst>
                <a:rect l="l" t="t" r="r" b="b"/>
                <a:pathLst>
                  <a:path w="116" h="129">
                    <a:moveTo>
                      <a:pt x="f3" y="f4"/>
                    </a:moveTo>
                    <a:lnTo>
                      <a:pt x="f3" y="f4"/>
                    </a:lnTo>
                    <a:lnTo>
                      <a:pt x="f0" y="f5"/>
                    </a:lnTo>
                    <a:lnTo>
                      <a:pt x="f0" y="f5"/>
                    </a:lnTo>
                    <a:lnTo>
                      <a:pt x="f0" y="f6"/>
                    </a:lnTo>
                    <a:lnTo>
                      <a:pt x="f7" y="f8"/>
                    </a:lnTo>
                    <a:lnTo>
                      <a:pt x="f3" y="f9"/>
                    </a:lnTo>
                    <a:lnTo>
                      <a:pt x="f3" y="f9"/>
                    </a:lnTo>
                    <a:lnTo>
                      <a:pt x="f10" y="f11"/>
                    </a:lnTo>
                    <a:lnTo>
                      <a:pt x="f12" y="f13"/>
                    </a:lnTo>
                    <a:lnTo>
                      <a:pt x="f14" y="f15"/>
                    </a:lnTo>
                    <a:lnTo>
                      <a:pt x="f16" y="f2"/>
                    </a:lnTo>
                    <a:lnTo>
                      <a:pt x="f16" y="f2"/>
                    </a:lnTo>
                    <a:lnTo>
                      <a:pt x="f17" y="f2"/>
                    </a:lnTo>
                    <a:lnTo>
                      <a:pt x="f18" y="f19"/>
                    </a:lnTo>
                    <a:lnTo>
                      <a:pt x="f20" y="f21"/>
                    </a:lnTo>
                    <a:lnTo>
                      <a:pt x="f22" y="f23"/>
                    </a:lnTo>
                    <a:lnTo>
                      <a:pt x="f22" y="f23"/>
                    </a:lnTo>
                    <a:lnTo>
                      <a:pt x="f24" y="f23"/>
                    </a:lnTo>
                    <a:lnTo>
                      <a:pt x="f25" y="f21"/>
                    </a:lnTo>
                    <a:lnTo>
                      <a:pt x="f25" y="f21"/>
                    </a:lnTo>
                    <a:lnTo>
                      <a:pt x="f26" y="f21"/>
                    </a:lnTo>
                    <a:lnTo>
                      <a:pt x="f27" y="f28"/>
                    </a:lnTo>
                    <a:lnTo>
                      <a:pt x="f29" y="f30"/>
                    </a:lnTo>
                    <a:lnTo>
                      <a:pt x="f29" y="f30"/>
                    </a:lnTo>
                    <a:lnTo>
                      <a:pt x="f5" y="f30"/>
                    </a:lnTo>
                    <a:lnTo>
                      <a:pt x="f31" y="f32"/>
                    </a:lnTo>
                    <a:lnTo>
                      <a:pt x="f33" y="f13"/>
                    </a:lnTo>
                    <a:lnTo>
                      <a:pt x="f34" y="f28"/>
                    </a:lnTo>
                    <a:lnTo>
                      <a:pt x="f34" y="f28"/>
                    </a:lnTo>
                    <a:lnTo>
                      <a:pt x="f35" y="f32"/>
                    </a:lnTo>
                    <a:lnTo>
                      <a:pt x="f36" y="f30"/>
                    </a:lnTo>
                    <a:lnTo>
                      <a:pt x="f36" y="f30"/>
                    </a:lnTo>
                    <a:lnTo>
                      <a:pt x="f9" y="f11"/>
                    </a:lnTo>
                    <a:lnTo>
                      <a:pt x="f37" y="f9"/>
                    </a:lnTo>
                    <a:lnTo>
                      <a:pt x="f38" y="f39"/>
                    </a:lnTo>
                    <a:lnTo>
                      <a:pt x="f1" y="f40"/>
                    </a:lnTo>
                    <a:lnTo>
                      <a:pt x="f1" y="f40"/>
                    </a:lnTo>
                    <a:lnTo>
                      <a:pt x="f38" y="f41"/>
                    </a:lnTo>
                    <a:lnTo>
                      <a:pt x="f42" y="f29"/>
                    </a:lnTo>
                    <a:lnTo>
                      <a:pt x="f43" y="f44"/>
                    </a:lnTo>
                    <a:lnTo>
                      <a:pt x="f43" y="f44"/>
                    </a:lnTo>
                    <a:lnTo>
                      <a:pt x="f39" y="f45"/>
                    </a:lnTo>
                    <a:lnTo>
                      <a:pt x="f46" y="f47"/>
                    </a:lnTo>
                    <a:lnTo>
                      <a:pt x="f48" y="f20"/>
                    </a:lnTo>
                    <a:lnTo>
                      <a:pt x="f48" y="f20"/>
                    </a:lnTo>
                    <a:lnTo>
                      <a:pt x="f49" y="f50"/>
                    </a:lnTo>
                    <a:lnTo>
                      <a:pt x="f6" y="f14"/>
                    </a:lnTo>
                    <a:lnTo>
                      <a:pt x="f31" y="f0"/>
                    </a:lnTo>
                    <a:lnTo>
                      <a:pt x="f3" y="f4"/>
                    </a:lnTo>
                    <a:close/>
                  </a:path>
                </a:pathLst>
              </a:custGeom>
              <a:solidFill>
                <a:srgbClr val="FFC092"/>
              </a:solidFill>
              <a:ln>
                <a:noFill/>
                <a:prstDash val="solid"/>
              </a:ln>
            </p:spPr>
            <p:txBody>
              <a:bodyPr vert="horz" wrap="square" lIns="91440" tIns="45720" rIns="91440" bIns="45720" anchor="t" compatLnSpc="0">
                <a:noAutofit/>
              </a:bodyPr>
              <a:lstStyle/>
              <a:p>
                <a:endParaRPr lang="en-US"/>
              </a:p>
            </p:txBody>
          </p:sp>
          <p:sp>
            <p:nvSpPr>
              <p:cNvPr id="16" name="Freeform 149">
                <a:extLst>
                  <a:ext uri="{FF2B5EF4-FFF2-40B4-BE49-F238E27FC236}">
                    <a16:creationId xmlns:a16="http://schemas.microsoft.com/office/drawing/2014/main" id="{D64C8998-64A8-B5A0-2FEA-1AFB8688F29D}"/>
                  </a:ext>
                </a:extLst>
              </p:cNvPr>
              <p:cNvSpPr/>
              <p:nvPr/>
            </p:nvSpPr>
            <p:spPr>
              <a:xfrm>
                <a:off x="1111320" y="1847161"/>
                <a:ext cx="188640" cy="202320"/>
              </a:xfrm>
              <a:custGeom>
                <a:avLst/>
                <a:gdLst>
                  <a:gd name="f0" fmla="val 0"/>
                  <a:gd name="f1" fmla="val 96"/>
                  <a:gd name="f2" fmla="val 103"/>
                  <a:gd name="f3" fmla="val 1"/>
                  <a:gd name="f4" fmla="val 10"/>
                  <a:gd name="f5" fmla="val 9"/>
                  <a:gd name="f6" fmla="val 27"/>
                  <a:gd name="f7" fmla="val 5"/>
                  <a:gd name="f8" fmla="val 54"/>
                  <a:gd name="f9" fmla="val 70"/>
                  <a:gd name="f10" fmla="val 85"/>
                  <a:gd name="f11" fmla="val 91"/>
                  <a:gd name="f12" fmla="val 37"/>
                  <a:gd name="f13" fmla="val 94"/>
                  <a:gd name="f14" fmla="val 66"/>
                  <a:gd name="f15" fmla="val 82"/>
                  <a:gd name="f16" fmla="val 88"/>
                  <a:gd name="f17" fmla="val 86"/>
                  <a:gd name="f18" fmla="val 67"/>
                  <a:gd name="f19" fmla="val 93"/>
                  <a:gd name="f20" fmla="val 97"/>
                  <a:gd name="f21" fmla="val 40"/>
                  <a:gd name="f22" fmla="val 101"/>
                  <a:gd name="f23" fmla="val 25"/>
                  <a:gd name="f24" fmla="val 102"/>
                  <a:gd name="f25" fmla="val 8"/>
                  <a:gd name="f26" fmla="val 4"/>
                  <a:gd name="f27" fmla="val 69"/>
                  <a:gd name="f28" fmla="val 24"/>
                </a:gdLst>
                <a:ahLst/>
                <a:cxnLst>
                  <a:cxn ang="3cd4">
                    <a:pos x="hc" y="t"/>
                  </a:cxn>
                  <a:cxn ang="0">
                    <a:pos x="r" y="vc"/>
                  </a:cxn>
                  <a:cxn ang="cd4">
                    <a:pos x="hc" y="b"/>
                  </a:cxn>
                  <a:cxn ang="cd2">
                    <a:pos x="l" y="vc"/>
                  </a:cxn>
                </a:cxnLst>
                <a:rect l="l" t="t" r="r" b="b"/>
                <a:pathLst>
                  <a:path w="96" h="103">
                    <a:moveTo>
                      <a:pt x="f3" y="f4"/>
                    </a:moveTo>
                    <a:lnTo>
                      <a:pt x="f3" y="f4"/>
                    </a:lnTo>
                    <a:lnTo>
                      <a:pt x="f5" y="f5"/>
                    </a:lnTo>
                    <a:lnTo>
                      <a:pt x="f6" y="f7"/>
                    </a:lnTo>
                    <a:lnTo>
                      <a:pt x="f8" y="f3"/>
                    </a:lnTo>
                    <a:lnTo>
                      <a:pt x="f9" y="f0"/>
                    </a:lnTo>
                    <a:lnTo>
                      <a:pt x="f10" y="f0"/>
                    </a:lnTo>
                    <a:lnTo>
                      <a:pt x="f10" y="f0"/>
                    </a:lnTo>
                    <a:lnTo>
                      <a:pt x="f11" y="f12"/>
                    </a:lnTo>
                    <a:lnTo>
                      <a:pt x="f13" y="f14"/>
                    </a:lnTo>
                    <a:lnTo>
                      <a:pt x="f1" y="f15"/>
                    </a:lnTo>
                    <a:lnTo>
                      <a:pt x="f1" y="f15"/>
                    </a:lnTo>
                    <a:lnTo>
                      <a:pt x="f16" y="f17"/>
                    </a:lnTo>
                    <a:lnTo>
                      <a:pt x="f18" y="f19"/>
                    </a:lnTo>
                    <a:lnTo>
                      <a:pt x="f8" y="f20"/>
                    </a:lnTo>
                    <a:lnTo>
                      <a:pt x="f21" y="f22"/>
                    </a:lnTo>
                    <a:lnTo>
                      <a:pt x="f23" y="f24"/>
                    </a:lnTo>
                    <a:lnTo>
                      <a:pt x="f5" y="f2"/>
                    </a:lnTo>
                    <a:lnTo>
                      <a:pt x="f5" y="f2"/>
                    </a:lnTo>
                    <a:lnTo>
                      <a:pt x="f25" y="f13"/>
                    </a:lnTo>
                    <a:lnTo>
                      <a:pt x="f26" y="f27"/>
                    </a:lnTo>
                    <a:lnTo>
                      <a:pt x="f3" y="f21"/>
                    </a:lnTo>
                    <a:lnTo>
                      <a:pt x="f0" y="f28"/>
                    </a:lnTo>
                    <a:lnTo>
                      <a:pt x="f3" y="f4"/>
                    </a:lnTo>
                    <a:lnTo>
                      <a:pt x="f3" y="f4"/>
                    </a:lnTo>
                    <a:close/>
                  </a:path>
                </a:pathLst>
              </a:custGeom>
              <a:solidFill>
                <a:srgbClr val="8DC220"/>
              </a:solidFill>
              <a:ln>
                <a:noFill/>
                <a:prstDash val="solid"/>
              </a:ln>
            </p:spPr>
            <p:txBody>
              <a:bodyPr vert="horz" wrap="square" lIns="91440" tIns="45720" rIns="91440" bIns="45720" anchor="t" compatLnSpc="0">
                <a:noAutofit/>
              </a:bodyPr>
              <a:lstStyle/>
              <a:p>
                <a:endParaRPr lang="en-US"/>
              </a:p>
            </p:txBody>
          </p:sp>
        </p:grpSp>
      </p:grpSp>
      <p:sp>
        <p:nvSpPr>
          <p:cNvPr id="19" name="Rectangle 6">
            <a:extLst>
              <a:ext uri="{FF2B5EF4-FFF2-40B4-BE49-F238E27FC236}">
                <a16:creationId xmlns:a16="http://schemas.microsoft.com/office/drawing/2014/main" id="{C994F4EC-6192-941E-6113-706C11A23998}"/>
              </a:ext>
            </a:extLst>
          </p:cNvPr>
          <p:cNvSpPr/>
          <p:nvPr/>
        </p:nvSpPr>
        <p:spPr>
          <a:xfrm>
            <a:off x="1130606" y="346264"/>
            <a:ext cx="9159547" cy="718466"/>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marR="1079500" lvl="0" algn="l" rtl="0">
              <a:lnSpc>
                <a:spcPct val="200000"/>
              </a:lnSpc>
              <a:spcBef>
                <a:spcPts val="0"/>
              </a:spcBef>
              <a:spcAft>
                <a:spcPts val="0"/>
              </a:spcAft>
              <a:buClr>
                <a:srgbClr val="FFFFFF"/>
              </a:buClr>
              <a:buSzPts val="1100"/>
            </a:pPr>
            <a:r>
              <a:rPr lang="en-US" sz="2400" b="1" dirty="0">
                <a:solidFill>
                  <a:srgbClr val="FFFF00"/>
                </a:solidFill>
                <a:effectLst/>
                <a:uFill>
                  <a:solidFill>
                    <a:srgbClr val="5B9BD5"/>
                  </a:solidFill>
                </a:uFill>
                <a:latin typeface="Times New Roman" panose="02020603050405020304" pitchFamily="18" charset="0"/>
                <a:ea typeface="Calibri" panose="020F0502020204030204" pitchFamily="34" charset="0"/>
                <a:cs typeface="Times New Roman" panose="02020603050405020304" pitchFamily="18" charset="0"/>
              </a:rPr>
              <a:t>The difference between a short-term and long-term decision.</a:t>
            </a:r>
          </a:p>
        </p:txBody>
      </p:sp>
    </p:spTree>
    <p:extLst>
      <p:ext uri="{BB962C8B-B14F-4D97-AF65-F5344CB8AC3E}">
        <p14:creationId xmlns:p14="http://schemas.microsoft.com/office/powerpoint/2010/main" val="1914375958"/>
      </p:ext>
    </p:extLst>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spd="slow" advClick="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fade">
                                      <p:cBhvr>
                                        <p:cTn id="7" dur="1000"/>
                                        <p:tgtEl>
                                          <p:spTgt spid="20">
                                            <p:txEl>
                                              <p:pRg st="0" end="0"/>
                                            </p:txEl>
                                          </p:spTgt>
                                        </p:tgtEl>
                                      </p:cBhvr>
                                    </p:animEffect>
                                    <p:anim calcmode="lin" valueType="num">
                                      <p:cBhvr>
                                        <p:cTn id="8" dur="10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0">
                                            <p:txEl>
                                              <p:pRg st="10" end="10"/>
                                            </p:txEl>
                                          </p:spTgt>
                                        </p:tgtEl>
                                        <p:attrNameLst>
                                          <p:attrName>style.visibility</p:attrName>
                                        </p:attrNameLst>
                                      </p:cBhvr>
                                      <p:to>
                                        <p:strVal val="visible"/>
                                      </p:to>
                                    </p:set>
                                    <p:animEffect transition="in" filter="fade">
                                      <p:cBhvr>
                                        <p:cTn id="21" dur="1000"/>
                                        <p:tgtEl>
                                          <p:spTgt spid="20">
                                            <p:txEl>
                                              <p:pRg st="10" end="10"/>
                                            </p:txEl>
                                          </p:spTgt>
                                        </p:tgtEl>
                                      </p:cBhvr>
                                    </p:animEffect>
                                    <p:anim calcmode="lin" valueType="num">
                                      <p:cBhvr>
                                        <p:cTn id="22" dur="1000" fill="hold"/>
                                        <p:tgtEl>
                                          <p:spTgt spid="20">
                                            <p:txEl>
                                              <p:pRg st="10" end="10"/>
                                            </p:txEl>
                                          </p:spTgt>
                                        </p:tgtEl>
                                        <p:attrNameLst>
                                          <p:attrName>ppt_x</p:attrName>
                                        </p:attrNameLst>
                                      </p:cBhvr>
                                      <p:tavLst>
                                        <p:tav tm="0">
                                          <p:val>
                                            <p:strVal val="#ppt_x"/>
                                          </p:val>
                                        </p:tav>
                                        <p:tav tm="100000">
                                          <p:val>
                                            <p:strVal val="#ppt_x"/>
                                          </p:val>
                                        </p:tav>
                                      </p:tavLst>
                                    </p:anim>
                                    <p:anim calcmode="lin" valueType="num">
                                      <p:cBhvr>
                                        <p:cTn id="23" dur="1000" fill="hold"/>
                                        <p:tgtEl>
                                          <p:spTgt spid="20">
                                            <p:txEl>
                                              <p:pRg st="10" end="10"/>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20">
                                            <p:txEl>
                                              <p:pRg st="11" end="11"/>
                                            </p:txEl>
                                          </p:spTgt>
                                        </p:tgtEl>
                                        <p:attrNameLst>
                                          <p:attrName>style.visibility</p:attrName>
                                        </p:attrNameLst>
                                      </p:cBhvr>
                                      <p:to>
                                        <p:strVal val="visible"/>
                                      </p:to>
                                    </p:set>
                                    <p:animEffect transition="in" filter="fade">
                                      <p:cBhvr>
                                        <p:cTn id="26" dur="1000"/>
                                        <p:tgtEl>
                                          <p:spTgt spid="20">
                                            <p:txEl>
                                              <p:pRg st="11" end="11"/>
                                            </p:txEl>
                                          </p:spTgt>
                                        </p:tgtEl>
                                      </p:cBhvr>
                                    </p:animEffect>
                                    <p:anim calcmode="lin" valueType="num">
                                      <p:cBhvr>
                                        <p:cTn id="27" dur="1000" fill="hold"/>
                                        <p:tgtEl>
                                          <p:spTgt spid="20">
                                            <p:txEl>
                                              <p:pRg st="11" end="11"/>
                                            </p:txEl>
                                          </p:spTgt>
                                        </p:tgtEl>
                                        <p:attrNameLst>
                                          <p:attrName>ppt_x</p:attrName>
                                        </p:attrNameLst>
                                      </p:cBhvr>
                                      <p:tavLst>
                                        <p:tav tm="0">
                                          <p:val>
                                            <p:strVal val="#ppt_x"/>
                                          </p:val>
                                        </p:tav>
                                        <p:tav tm="100000">
                                          <p:val>
                                            <p:strVal val="#ppt_x"/>
                                          </p:val>
                                        </p:tav>
                                      </p:tavLst>
                                    </p:anim>
                                    <p:anim calcmode="lin" valueType="num">
                                      <p:cBhvr>
                                        <p:cTn id="28" dur="1000" fill="hold"/>
                                        <p:tgtEl>
                                          <p:spTgt spid="20">
                                            <p:txEl>
                                              <p:pRg st="11" end="11"/>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20">
                                            <p:txEl>
                                              <p:pRg st="12" end="12"/>
                                            </p:txEl>
                                          </p:spTgt>
                                        </p:tgtEl>
                                        <p:attrNameLst>
                                          <p:attrName>style.visibility</p:attrName>
                                        </p:attrNameLst>
                                      </p:cBhvr>
                                      <p:to>
                                        <p:strVal val="visible"/>
                                      </p:to>
                                    </p:set>
                                    <p:animEffect transition="in" filter="fade">
                                      <p:cBhvr>
                                        <p:cTn id="31" dur="1000"/>
                                        <p:tgtEl>
                                          <p:spTgt spid="20">
                                            <p:txEl>
                                              <p:pRg st="12" end="12"/>
                                            </p:txEl>
                                          </p:spTgt>
                                        </p:tgtEl>
                                      </p:cBhvr>
                                    </p:animEffect>
                                    <p:anim calcmode="lin" valueType="num">
                                      <p:cBhvr>
                                        <p:cTn id="32" dur="1000" fill="hold"/>
                                        <p:tgtEl>
                                          <p:spTgt spid="20">
                                            <p:txEl>
                                              <p:pRg st="12" end="12"/>
                                            </p:txEl>
                                          </p:spTgt>
                                        </p:tgtEl>
                                        <p:attrNameLst>
                                          <p:attrName>ppt_x</p:attrName>
                                        </p:attrNameLst>
                                      </p:cBhvr>
                                      <p:tavLst>
                                        <p:tav tm="0">
                                          <p:val>
                                            <p:strVal val="#ppt_x"/>
                                          </p:val>
                                        </p:tav>
                                        <p:tav tm="100000">
                                          <p:val>
                                            <p:strVal val="#ppt_x"/>
                                          </p:val>
                                        </p:tav>
                                      </p:tavLst>
                                    </p:anim>
                                    <p:anim calcmode="lin" valueType="num">
                                      <p:cBhvr>
                                        <p:cTn id="33" dur="1000" fill="hold"/>
                                        <p:tgtEl>
                                          <p:spTgt spid="20">
                                            <p:txEl>
                                              <p:pRg st="12" end="12"/>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20">
                                            <p:txEl>
                                              <p:pRg st="13" end="13"/>
                                            </p:txEl>
                                          </p:spTgt>
                                        </p:tgtEl>
                                        <p:attrNameLst>
                                          <p:attrName>style.visibility</p:attrName>
                                        </p:attrNameLst>
                                      </p:cBhvr>
                                      <p:to>
                                        <p:strVal val="visible"/>
                                      </p:to>
                                    </p:set>
                                    <p:animEffect transition="in" filter="fade">
                                      <p:cBhvr>
                                        <p:cTn id="36" dur="1000"/>
                                        <p:tgtEl>
                                          <p:spTgt spid="20">
                                            <p:txEl>
                                              <p:pRg st="13" end="13"/>
                                            </p:txEl>
                                          </p:spTgt>
                                        </p:tgtEl>
                                      </p:cBhvr>
                                    </p:animEffect>
                                    <p:anim calcmode="lin" valueType="num">
                                      <p:cBhvr>
                                        <p:cTn id="37" dur="1000" fill="hold"/>
                                        <p:tgtEl>
                                          <p:spTgt spid="20">
                                            <p:txEl>
                                              <p:pRg st="13" end="13"/>
                                            </p:txEl>
                                          </p:spTgt>
                                        </p:tgtEl>
                                        <p:attrNameLst>
                                          <p:attrName>ppt_x</p:attrName>
                                        </p:attrNameLst>
                                      </p:cBhvr>
                                      <p:tavLst>
                                        <p:tav tm="0">
                                          <p:val>
                                            <p:strVal val="#ppt_x"/>
                                          </p:val>
                                        </p:tav>
                                        <p:tav tm="100000">
                                          <p:val>
                                            <p:strVal val="#ppt_x"/>
                                          </p:val>
                                        </p:tav>
                                      </p:tavLst>
                                    </p:anim>
                                    <p:anim calcmode="lin" valueType="num">
                                      <p:cBhvr>
                                        <p:cTn id="38" dur="1000" fill="hold"/>
                                        <p:tgtEl>
                                          <p:spTgt spid="20">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مستطيل مستدير الزوايا 15">
            <a:extLst>
              <a:ext uri="{FF2B5EF4-FFF2-40B4-BE49-F238E27FC236}">
                <a16:creationId xmlns:a16="http://schemas.microsoft.com/office/drawing/2014/main" id="{C7CA628E-402E-4ECD-83CD-2C5BD377C6C5}"/>
              </a:ext>
            </a:extLst>
          </p:cNvPr>
          <p:cNvSpPr/>
          <p:nvPr/>
        </p:nvSpPr>
        <p:spPr>
          <a:xfrm>
            <a:off x="262496" y="1733082"/>
            <a:ext cx="9613408" cy="4557185"/>
          </a:xfrm>
          <a:prstGeom prst="roundRect">
            <a:avLst>
              <a:gd name="adj" fmla="val 1416"/>
            </a:avLst>
          </a:prstGeom>
          <a:solidFill>
            <a:srgbClr val="BFD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L="0" marR="0" algn="l" rtl="1">
              <a:lnSpc>
                <a:spcPct val="130000"/>
              </a:lnSpc>
              <a:spcBef>
                <a:spcPts val="0"/>
              </a:spcBef>
              <a:spcAft>
                <a:spcPts val="0"/>
              </a:spcAft>
              <a:tabLst>
                <a:tab pos="1571625" algn="l"/>
              </a:tabLst>
            </a:pPr>
            <a:r>
              <a:rPr lang="en-US" sz="1800" u="sng" dirty="0">
                <a:solidFill>
                  <a:srgbClr val="C00000"/>
                </a:solidFill>
                <a:effectLst/>
                <a:latin typeface="Arial Black" panose="020B0A04020102020204" pitchFamily="34" charset="0"/>
                <a:ea typeface="Calibri" panose="020F0502020204030204" pitchFamily="34" charset="0"/>
                <a:cs typeface="Arial" panose="020B0604020202020204" pitchFamily="34" charset="0"/>
              </a:rPr>
              <a:t>Advantages and Disadvantages of Payback Method:</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rtl="1">
              <a:lnSpc>
                <a:spcPct val="130000"/>
              </a:lnSpc>
              <a:spcBef>
                <a:spcPts val="0"/>
              </a:spcBef>
              <a:spcAft>
                <a:spcPts val="0"/>
              </a:spcAft>
              <a:tabLst>
                <a:tab pos="1571625" algn="l"/>
              </a:tabLst>
            </a:pPr>
            <a:r>
              <a:rPr lang="en-US" sz="1800" spc="5" dirty="0">
                <a:solidFill>
                  <a:srgbClr val="002060"/>
                </a:solidFill>
                <a:effectLst/>
                <a:latin typeface="Arial Black" panose="020B0A04020102020204" pitchFamily="34" charset="0"/>
                <a:ea typeface="Calibri" panose="020F0502020204030204" pitchFamily="34" charset="0"/>
                <a:cs typeface="Sultan bold"/>
              </a:rPr>
              <a:t>Advantages of the Payback Method</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30000"/>
              </a:lnSpc>
              <a:spcBef>
                <a:spcPts val="0"/>
              </a:spcBef>
              <a:spcAft>
                <a:spcPts val="0"/>
              </a:spcAft>
            </a:pPr>
            <a:r>
              <a:rPr lang="en-US" sz="1800" spc="10" dirty="0">
                <a:solidFill>
                  <a:srgbClr val="222222"/>
                </a:solidFill>
                <a:effectLst/>
                <a:latin typeface="Times New Roman" panose="02020603050405020304" pitchFamily="18" charset="0"/>
                <a:ea typeface="Times New Roman" panose="02020603050405020304" pitchFamily="18" charset="0"/>
              </a:rPr>
              <a:t>The most significant advantage of the payback method is its simplicity. It's an easy way to compare several projects and then to take the project that has the shortest payback time. However, the payback has several practical and theoretical drawbacks.</a:t>
            </a:r>
            <a:endParaRPr lang="en-US" sz="1800" dirty="0">
              <a:effectLst/>
              <a:latin typeface="Times New Roman" panose="02020603050405020304" pitchFamily="18" charset="0"/>
              <a:ea typeface="Times New Roman" panose="02020603050405020304" pitchFamily="18" charset="0"/>
            </a:endParaRPr>
          </a:p>
          <a:p>
            <a:pPr marL="540385" marR="0" indent="-540385">
              <a:lnSpc>
                <a:spcPct val="130000"/>
              </a:lnSpc>
            </a:pPr>
            <a:r>
              <a:rPr lang="en-US" sz="1800" b="1" spc="5" dirty="0">
                <a:solidFill>
                  <a:srgbClr val="002060"/>
                </a:solidFill>
                <a:effectLst/>
                <a:latin typeface="Arial Black" panose="020B0A04020102020204" pitchFamily="34" charset="0"/>
                <a:ea typeface="Times New Roman" panose="02020603050405020304" pitchFamily="18" charset="0"/>
                <a:cs typeface="Sultan bold"/>
              </a:rPr>
              <a:t>Disadvantages of the Payback Method</a:t>
            </a:r>
            <a:endParaRPr lang="en-US" sz="1800" b="1" dirty="0">
              <a:effectLst/>
              <a:latin typeface="Times New Roman" panose="02020603050405020304" pitchFamily="18" charset="0"/>
              <a:ea typeface="Times New Roman" panose="02020603050405020304" pitchFamily="18" charset="0"/>
            </a:endParaRPr>
          </a:p>
          <a:p>
            <a:pPr marL="342900" marR="0" lvl="0" indent="-342900">
              <a:lnSpc>
                <a:spcPct val="130000"/>
              </a:lnSpc>
              <a:spcBef>
                <a:spcPts val="0"/>
              </a:spcBef>
              <a:spcAft>
                <a:spcPts val="0"/>
              </a:spcAft>
              <a:buClr>
                <a:srgbClr val="000000"/>
              </a:buClr>
              <a:buFont typeface="+mj-lt"/>
              <a:buAutoNum type="arabicPeriod"/>
            </a:pPr>
            <a:r>
              <a:rPr lang="en-US" sz="1800" b="1" spc="10" dirty="0">
                <a:solidFill>
                  <a:srgbClr val="000000"/>
                </a:solidFill>
                <a:effectLst/>
                <a:latin typeface="Times New Roman" panose="02020603050405020304" pitchFamily="18" charset="0"/>
                <a:ea typeface="Times New Roman" panose="02020603050405020304" pitchFamily="18" charset="0"/>
              </a:rPr>
              <a:t>Ignores the time value of money</a:t>
            </a:r>
            <a:r>
              <a:rPr lang="en-US" sz="1800" spc="10" dirty="0">
                <a:solidFill>
                  <a:srgbClr val="000000"/>
                </a:solidFill>
                <a:effectLst/>
                <a:latin typeface="Times New Roman" panose="02020603050405020304" pitchFamily="18" charset="0"/>
                <a:ea typeface="Times New Roman" panose="02020603050405020304" pitchFamily="18" charset="0"/>
              </a:rPr>
              <a:t>:</a:t>
            </a:r>
            <a:r>
              <a:rPr lang="en-US" sz="1800" spc="10" dirty="0">
                <a:solidFill>
                  <a:srgbClr val="222222"/>
                </a:solidFill>
                <a:effectLst/>
                <a:latin typeface="Times New Roman" panose="02020603050405020304" pitchFamily="18" charset="0"/>
                <a:ea typeface="Times New Roman" panose="02020603050405020304" pitchFamily="18" charset="0"/>
              </a:rPr>
              <a:t> The most serious disadvantage of the payback method is that it does not consider the time value of money. Cash flows received during the early years of a project get a higher weight than cash flows received in later years. Two projects could have the same payback period, but one project generates more cash flow in the early years, whereas the other project has higher cash flows in the later years. In this instance, the payback method does not provide a clear determination as to which project to select.</a:t>
            </a:r>
            <a:endParaRPr lang="en-US" sz="1800" dirty="0">
              <a:effectLst/>
              <a:latin typeface="Times New Roman" panose="02020603050405020304" pitchFamily="18" charset="0"/>
              <a:ea typeface="Times New Roman" panose="02020603050405020304" pitchFamily="18" charset="0"/>
            </a:endParaRPr>
          </a:p>
          <a:p>
            <a:pPr marL="266700" rtl="1"/>
            <a:endParaRPr lang="en-US" sz="3200" dirty="0">
              <a:solidFill>
                <a:schemeClr val="tx1"/>
              </a:solidFill>
              <a:latin typeface="Times New Roman" panose="02020603050405020304" pitchFamily="18" charset="0"/>
              <a:cs typeface="Times New Roman" panose="02020603050405020304" pitchFamily="18" charset="0"/>
            </a:endParaRPr>
          </a:p>
        </p:txBody>
      </p:sp>
      <p:grpSp>
        <p:nvGrpSpPr>
          <p:cNvPr id="29" name="Shape 631">
            <a:extLst>
              <a:ext uri="{FF2B5EF4-FFF2-40B4-BE49-F238E27FC236}">
                <a16:creationId xmlns:a16="http://schemas.microsoft.com/office/drawing/2014/main" id="{9DE0399B-6A40-495E-B773-BA7B46FB702D}"/>
              </a:ext>
            </a:extLst>
          </p:cNvPr>
          <p:cNvGrpSpPr/>
          <p:nvPr/>
        </p:nvGrpSpPr>
        <p:grpSpPr>
          <a:xfrm flipH="1">
            <a:off x="303082" y="399185"/>
            <a:ext cx="827524" cy="848823"/>
            <a:chOff x="5961125" y="1623900"/>
            <a:chExt cx="427450" cy="448175"/>
          </a:xfrm>
          <a:solidFill>
            <a:srgbClr val="7030A0"/>
          </a:solidFill>
        </p:grpSpPr>
        <p:sp>
          <p:nvSpPr>
            <p:cNvPr id="30" name="Shape 632">
              <a:extLst>
                <a:ext uri="{FF2B5EF4-FFF2-40B4-BE49-F238E27FC236}">
                  <a16:creationId xmlns:a16="http://schemas.microsoft.com/office/drawing/2014/main" id="{8DB2B578-EBFB-49B2-A74B-ADFD83430321}"/>
                </a:ext>
              </a:extLst>
            </p:cNvPr>
            <p:cNvSpPr/>
            <p:nvPr/>
          </p:nvSpPr>
          <p:spPr>
            <a:xfrm>
              <a:off x="5961125" y="1678700"/>
              <a:ext cx="376925" cy="376925"/>
            </a:xfrm>
            <a:custGeom>
              <a:avLst/>
              <a:gdLst/>
              <a:ahLst/>
              <a:cxnLst/>
              <a:rect l="0" t="0" r="0" b="0"/>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1" name="Shape 633">
              <a:extLst>
                <a:ext uri="{FF2B5EF4-FFF2-40B4-BE49-F238E27FC236}">
                  <a16:creationId xmlns:a16="http://schemas.microsoft.com/office/drawing/2014/main" id="{A7E0F7CD-81DA-4CE7-AFE9-AFC01237AB36}"/>
                </a:ext>
              </a:extLst>
            </p:cNvPr>
            <p:cNvSpPr/>
            <p:nvPr/>
          </p:nvSpPr>
          <p:spPr>
            <a:xfrm>
              <a:off x="6009825" y="1727425"/>
              <a:ext cx="279500" cy="279500"/>
            </a:xfrm>
            <a:custGeom>
              <a:avLst/>
              <a:gdLst/>
              <a:ahLst/>
              <a:cxnLst/>
              <a:rect l="0" t="0" r="0" b="0"/>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sp>
          <p:nvSpPr>
            <p:cNvPr id="32" name="Shape 634">
              <a:extLst>
                <a:ext uri="{FF2B5EF4-FFF2-40B4-BE49-F238E27FC236}">
                  <a16:creationId xmlns:a16="http://schemas.microsoft.com/office/drawing/2014/main" id="{8C63DF95-20CA-45C3-B9C8-3978774FAE2C}"/>
                </a:ext>
              </a:extLst>
            </p:cNvPr>
            <p:cNvSpPr/>
            <p:nvPr/>
          </p:nvSpPr>
          <p:spPr>
            <a:xfrm>
              <a:off x="6107250" y="1824850"/>
              <a:ext cx="84650" cy="84650"/>
            </a:xfrm>
            <a:custGeom>
              <a:avLst/>
              <a:gdLst/>
              <a:ahLst/>
              <a:cxnLst/>
              <a:rect l="0" t="0" r="0" b="0"/>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3" name="Shape 635">
              <a:extLst>
                <a:ext uri="{FF2B5EF4-FFF2-40B4-BE49-F238E27FC236}">
                  <a16:creationId xmlns:a16="http://schemas.microsoft.com/office/drawing/2014/main" id="{BC2F4953-4B4C-4B90-BBBA-EE9C42DB550B}"/>
                </a:ext>
              </a:extLst>
            </p:cNvPr>
            <p:cNvSpPr/>
            <p:nvPr/>
          </p:nvSpPr>
          <p:spPr>
            <a:xfrm>
              <a:off x="6058550" y="1776125"/>
              <a:ext cx="182075" cy="182075"/>
            </a:xfrm>
            <a:custGeom>
              <a:avLst/>
              <a:gdLst/>
              <a:ahLst/>
              <a:cxnLst/>
              <a:rect l="0" t="0" r="0" b="0"/>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4" name="Shape 636">
              <a:extLst>
                <a:ext uri="{FF2B5EF4-FFF2-40B4-BE49-F238E27FC236}">
                  <a16:creationId xmlns:a16="http://schemas.microsoft.com/office/drawing/2014/main" id="{B909C533-5819-46B5-9B5D-EE88750598EE}"/>
                </a:ext>
              </a:extLst>
            </p:cNvPr>
            <p:cNvSpPr/>
            <p:nvPr/>
          </p:nvSpPr>
          <p:spPr>
            <a:xfrm>
              <a:off x="5971475" y="2001400"/>
              <a:ext cx="74925" cy="70675"/>
            </a:xfrm>
            <a:custGeom>
              <a:avLst/>
              <a:gdLst/>
              <a:ahLst/>
              <a:cxnLst/>
              <a:rect l="0" t="0" r="0" b="0"/>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5" name="Shape 637">
              <a:extLst>
                <a:ext uri="{FF2B5EF4-FFF2-40B4-BE49-F238E27FC236}">
                  <a16:creationId xmlns:a16="http://schemas.microsoft.com/office/drawing/2014/main" id="{B8E44603-02C8-45C3-AFCF-46EBC9134B2A}"/>
                </a:ext>
              </a:extLst>
            </p:cNvPr>
            <p:cNvSpPr/>
            <p:nvPr/>
          </p:nvSpPr>
          <p:spPr>
            <a:xfrm>
              <a:off x="6253375" y="2001400"/>
              <a:ext cx="74325" cy="70675"/>
            </a:xfrm>
            <a:custGeom>
              <a:avLst/>
              <a:gdLst/>
              <a:ahLst/>
              <a:cxnLst/>
              <a:rect l="0" t="0" r="0" b="0"/>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6" name="Shape 638">
              <a:extLst>
                <a:ext uri="{FF2B5EF4-FFF2-40B4-BE49-F238E27FC236}">
                  <a16:creationId xmlns:a16="http://schemas.microsoft.com/office/drawing/2014/main" id="{F10FA17C-5DE5-44AB-81DB-C83C2A648EC9}"/>
                </a:ext>
              </a:extLst>
            </p:cNvPr>
            <p:cNvSpPr/>
            <p:nvPr/>
          </p:nvSpPr>
          <p:spPr>
            <a:xfrm>
              <a:off x="6137700" y="1623900"/>
              <a:ext cx="250875" cy="255150"/>
            </a:xfrm>
            <a:custGeom>
              <a:avLst/>
              <a:gdLst/>
              <a:ahLst/>
              <a:cxnLst/>
              <a:rect l="0" t="0" r="0" b="0"/>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grpSp>
      <p:sp>
        <p:nvSpPr>
          <p:cNvPr id="27" name="مستطيل مستدير الزوايا 5">
            <a:hlinkClick r:id="rId2" action="ppaction://hlinksldjump"/>
            <a:extLst>
              <a:ext uri="{FF2B5EF4-FFF2-40B4-BE49-F238E27FC236}">
                <a16:creationId xmlns:a16="http://schemas.microsoft.com/office/drawing/2014/main" id="{D466B943-7A06-4ADB-8B37-06D4C56A4898}"/>
              </a:ext>
            </a:extLst>
          </p:cNvPr>
          <p:cNvSpPr/>
          <p:nvPr/>
        </p:nvSpPr>
        <p:spPr>
          <a:xfrm>
            <a:off x="9875904" y="2536801"/>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INITIATION ACTIVITY </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37" name="مستطيل مستدير الزوايا 11">
            <a:hlinkClick r:id="rId3" action="ppaction://hlinksldjump"/>
            <a:extLst>
              <a:ext uri="{FF2B5EF4-FFF2-40B4-BE49-F238E27FC236}">
                <a16:creationId xmlns:a16="http://schemas.microsoft.com/office/drawing/2014/main" id="{23D3EE09-8411-4223-ABFE-66C8968A89D0}"/>
              </a:ext>
            </a:extLst>
          </p:cNvPr>
          <p:cNvSpPr/>
          <p:nvPr/>
        </p:nvSpPr>
        <p:spPr>
          <a:xfrm>
            <a:off x="9875904" y="3457200"/>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1</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38" name="مستطيل مستدير الزوايا 12">
            <a:hlinkClick r:id="rId4" action="ppaction://hlinksldjump"/>
            <a:extLst>
              <a:ext uri="{FF2B5EF4-FFF2-40B4-BE49-F238E27FC236}">
                <a16:creationId xmlns:a16="http://schemas.microsoft.com/office/drawing/2014/main" id="{C35558C1-9FDC-49BD-A8F5-9241D1C65BC7}"/>
              </a:ext>
            </a:extLst>
          </p:cNvPr>
          <p:cNvSpPr/>
          <p:nvPr/>
        </p:nvSpPr>
        <p:spPr>
          <a:xfrm>
            <a:off x="9838921" y="4329127"/>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2</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40" name="مستطيل مستدير الزوايا 17">
            <a:hlinkClick r:id="" action="ppaction://noaction"/>
            <a:extLst>
              <a:ext uri="{FF2B5EF4-FFF2-40B4-BE49-F238E27FC236}">
                <a16:creationId xmlns:a16="http://schemas.microsoft.com/office/drawing/2014/main" id="{5073015B-1E83-4FE7-BF02-65CBBB9E092C}"/>
              </a:ext>
            </a:extLst>
          </p:cNvPr>
          <p:cNvSpPr/>
          <p:nvPr/>
        </p:nvSpPr>
        <p:spPr>
          <a:xfrm>
            <a:off x="9857413" y="5207256"/>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FINAL EVALUATION</a:t>
            </a:r>
            <a:endParaRPr lang="ar-BH" sz="1400" dirty="0">
              <a:solidFill>
                <a:srgbClr val="3F5378"/>
              </a:solidFill>
              <a:latin typeface="Arial Black" panose="020B0A04020102020204" pitchFamily="34" charset="0"/>
              <a:cs typeface="PT Bold Heading" panose="02010400000000000000" pitchFamily="2" charset="-78"/>
            </a:endParaRPr>
          </a:p>
        </p:txBody>
      </p:sp>
      <p:grpSp>
        <p:nvGrpSpPr>
          <p:cNvPr id="2" name="Group 1">
            <a:extLst>
              <a:ext uri="{FF2B5EF4-FFF2-40B4-BE49-F238E27FC236}">
                <a16:creationId xmlns:a16="http://schemas.microsoft.com/office/drawing/2014/main" id="{D9389EC1-9A9F-6557-CAE4-6F4BF3654BDA}"/>
              </a:ext>
            </a:extLst>
          </p:cNvPr>
          <p:cNvGrpSpPr/>
          <p:nvPr/>
        </p:nvGrpSpPr>
        <p:grpSpPr>
          <a:xfrm>
            <a:off x="0" y="6502121"/>
            <a:ext cx="12192000" cy="381000"/>
            <a:chOff x="0" y="6502121"/>
            <a:chExt cx="12192000" cy="381000"/>
          </a:xfrm>
        </p:grpSpPr>
        <p:sp>
          <p:nvSpPr>
            <p:cNvPr id="21" name="TextBox 20">
              <a:extLst>
                <a:ext uri="{FF2B5EF4-FFF2-40B4-BE49-F238E27FC236}">
                  <a16:creationId xmlns:a16="http://schemas.microsoft.com/office/drawing/2014/main" id="{B02AF472-30F5-4B87-8E68-52F177A24201}"/>
                </a:ext>
              </a:extLst>
            </p:cNvPr>
            <p:cNvSpPr txBox="1"/>
            <p:nvPr/>
          </p:nvSpPr>
          <p:spPr>
            <a:xfrm>
              <a:off x="716844" y="6505941"/>
              <a:ext cx="7798277" cy="307777"/>
            </a:xfrm>
            <a:prstGeom prst="rect">
              <a:avLst/>
            </a:prstGeom>
            <a:noFill/>
          </p:spPr>
          <p:txBody>
            <a:bodyPr wrap="square" rtlCol="1">
              <a:spAutoFit/>
            </a:bodyPr>
            <a:lstStyle/>
            <a:p>
              <a:r>
                <a:rPr lang="en-US" sz="1400" b="1" dirty="0">
                  <a:solidFill>
                    <a:srgbClr val="002060"/>
                  </a:solidFill>
                  <a:latin typeface="Sakkal Majalla" panose="02000000000000000000" pitchFamily="2" charset="-78"/>
                  <a:cs typeface="Sakkal Majalla" panose="02000000000000000000" pitchFamily="2" charset="-78"/>
                </a:rPr>
                <a:t>FIN 316/806                                                   UNIT 3                                                             CAPITAL BUDGET DECISION MODEL</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22" name="Group 21"/>
            <p:cNvGrpSpPr/>
            <p:nvPr/>
          </p:nvGrpSpPr>
          <p:grpSpPr>
            <a:xfrm>
              <a:off x="0" y="6502121"/>
              <a:ext cx="12192000" cy="381000"/>
              <a:chOff x="0" y="6502121"/>
              <a:chExt cx="12192000" cy="381000"/>
            </a:xfrm>
          </p:grpSpPr>
          <p:cxnSp>
            <p:nvCxnSpPr>
              <p:cNvPr id="23" name="Straight Connector 22"/>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4" name="Rectangle 23"/>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4</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sp>
        <p:nvSpPr>
          <p:cNvPr id="3" name="Rectangle 6">
            <a:extLst>
              <a:ext uri="{FF2B5EF4-FFF2-40B4-BE49-F238E27FC236}">
                <a16:creationId xmlns:a16="http://schemas.microsoft.com/office/drawing/2014/main" id="{389FB0E2-9240-3758-0D6E-2292AF7C9C38}"/>
              </a:ext>
            </a:extLst>
          </p:cNvPr>
          <p:cNvSpPr/>
          <p:nvPr/>
        </p:nvSpPr>
        <p:spPr>
          <a:xfrm>
            <a:off x="1257150" y="514842"/>
            <a:ext cx="9159547" cy="718466"/>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marR="1079500" lvl="0" algn="l" rtl="0">
              <a:lnSpc>
                <a:spcPct val="200000"/>
              </a:lnSpc>
              <a:spcBef>
                <a:spcPts val="0"/>
              </a:spcBef>
              <a:spcAft>
                <a:spcPts val="0"/>
              </a:spcAft>
              <a:buClr>
                <a:srgbClr val="FFFFFF"/>
              </a:buClr>
              <a:buSzPts val="1100"/>
            </a:pPr>
            <a:r>
              <a:rPr lang="en-US" sz="2400" b="1" dirty="0">
                <a:solidFill>
                  <a:srgbClr val="FFFF00"/>
                </a:solidFill>
                <a:effectLst/>
                <a:uFill>
                  <a:solidFill>
                    <a:srgbClr val="5B9BD5"/>
                  </a:solidFill>
                </a:uFill>
                <a:latin typeface="Times New Roman" panose="02020603050405020304" pitchFamily="18" charset="0"/>
                <a:ea typeface="Calibri" panose="020F0502020204030204" pitchFamily="34" charset="0"/>
                <a:cs typeface="Times New Roman" panose="02020603050405020304" pitchFamily="18" charset="0"/>
              </a:rPr>
              <a:t>The difference between a short-term and long-term decision.</a:t>
            </a:r>
          </a:p>
        </p:txBody>
      </p:sp>
    </p:spTree>
    <p:extLst>
      <p:ext uri="{BB962C8B-B14F-4D97-AF65-F5344CB8AC3E}">
        <p14:creationId xmlns:p14="http://schemas.microsoft.com/office/powerpoint/2010/main" val="3795966862"/>
      </p:ext>
    </p:extLst>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spd="slow" advClick="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
                                            <p:txEl>
                                              <p:pRg st="1" end="1"/>
                                            </p:txEl>
                                          </p:spTgt>
                                        </p:tgtEl>
                                        <p:attrNameLst>
                                          <p:attrName>style.visibility</p:attrName>
                                        </p:attrNameLst>
                                      </p:cBhvr>
                                      <p:to>
                                        <p:strVal val="visible"/>
                                      </p:to>
                                    </p:set>
                                    <p:animEffect transition="in" filter="fade">
                                      <p:cBhvr>
                                        <p:cTn id="7" dur="1000"/>
                                        <p:tgtEl>
                                          <p:spTgt spid="20">
                                            <p:txEl>
                                              <p:pRg st="1" end="1"/>
                                            </p:txEl>
                                          </p:spTgt>
                                        </p:tgtEl>
                                      </p:cBhvr>
                                    </p:animEffect>
                                    <p:anim calcmode="lin" valueType="num">
                                      <p:cBhvr>
                                        <p:cTn id="8" dur="1000" fill="hold"/>
                                        <p:tgtEl>
                                          <p:spTgt spid="20">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0">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0">
                                            <p:txEl>
                                              <p:pRg st="2" end="2"/>
                                            </p:txEl>
                                          </p:spTgt>
                                        </p:tgtEl>
                                        <p:attrNameLst>
                                          <p:attrName>style.visibility</p:attrName>
                                        </p:attrNameLst>
                                      </p:cBhvr>
                                      <p:to>
                                        <p:strVal val="visible"/>
                                      </p:to>
                                    </p:set>
                                    <p:animEffect transition="in" filter="fade">
                                      <p:cBhvr>
                                        <p:cTn id="12" dur="1000"/>
                                        <p:tgtEl>
                                          <p:spTgt spid="20">
                                            <p:txEl>
                                              <p:pRg st="2" end="2"/>
                                            </p:txEl>
                                          </p:spTgt>
                                        </p:tgtEl>
                                      </p:cBhvr>
                                    </p:animEffect>
                                    <p:anim calcmode="lin" valueType="num">
                                      <p:cBhvr>
                                        <p:cTn id="13" dur="1000" fill="hold"/>
                                        <p:tgtEl>
                                          <p:spTgt spid="20">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0">
                                            <p:txEl>
                                              <p:pRg st="3" end="3"/>
                                            </p:txEl>
                                          </p:spTgt>
                                        </p:tgtEl>
                                        <p:attrNameLst>
                                          <p:attrName>style.visibility</p:attrName>
                                        </p:attrNameLst>
                                      </p:cBhvr>
                                      <p:to>
                                        <p:strVal val="visible"/>
                                      </p:to>
                                    </p:set>
                                    <p:animEffect transition="in" filter="fade">
                                      <p:cBhvr>
                                        <p:cTn id="19" dur="1000"/>
                                        <p:tgtEl>
                                          <p:spTgt spid="20">
                                            <p:txEl>
                                              <p:pRg st="3" end="3"/>
                                            </p:txEl>
                                          </p:spTgt>
                                        </p:tgtEl>
                                      </p:cBhvr>
                                    </p:animEffect>
                                    <p:anim calcmode="lin" valueType="num">
                                      <p:cBhvr>
                                        <p:cTn id="20" dur="1000" fill="hold"/>
                                        <p:tgtEl>
                                          <p:spTgt spid="20">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20">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0">
                                            <p:txEl>
                                              <p:pRg st="4" end="4"/>
                                            </p:txEl>
                                          </p:spTgt>
                                        </p:tgtEl>
                                        <p:attrNameLst>
                                          <p:attrName>style.visibility</p:attrName>
                                        </p:attrNameLst>
                                      </p:cBhvr>
                                      <p:to>
                                        <p:strVal val="visible"/>
                                      </p:to>
                                    </p:set>
                                    <p:animEffect transition="in" filter="fade">
                                      <p:cBhvr>
                                        <p:cTn id="24" dur="1000"/>
                                        <p:tgtEl>
                                          <p:spTgt spid="20">
                                            <p:txEl>
                                              <p:pRg st="4" end="4"/>
                                            </p:txEl>
                                          </p:spTgt>
                                        </p:tgtEl>
                                      </p:cBhvr>
                                    </p:animEffect>
                                    <p:anim calcmode="lin" valueType="num">
                                      <p:cBhvr>
                                        <p:cTn id="25" dur="1000" fill="hold"/>
                                        <p:tgtEl>
                                          <p:spTgt spid="20">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2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مستطيل مستدير الزوايا 15">
            <a:extLst>
              <a:ext uri="{FF2B5EF4-FFF2-40B4-BE49-F238E27FC236}">
                <a16:creationId xmlns:a16="http://schemas.microsoft.com/office/drawing/2014/main" id="{C7CA628E-402E-4ECD-83CD-2C5BD377C6C5}"/>
              </a:ext>
            </a:extLst>
          </p:cNvPr>
          <p:cNvSpPr/>
          <p:nvPr/>
        </p:nvSpPr>
        <p:spPr>
          <a:xfrm>
            <a:off x="262496" y="1733082"/>
            <a:ext cx="9613408" cy="4557185"/>
          </a:xfrm>
          <a:prstGeom prst="roundRect">
            <a:avLst>
              <a:gd name="adj" fmla="val 1416"/>
            </a:avLst>
          </a:prstGeom>
          <a:solidFill>
            <a:srgbClr val="BFD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L="266700" rtl="1">
              <a:lnSpc>
                <a:spcPct val="130000"/>
              </a:lnSpc>
            </a:pPr>
            <a:r>
              <a:rPr lang="en-US" sz="1800" spc="5" dirty="0">
                <a:solidFill>
                  <a:srgbClr val="002060"/>
                </a:solidFill>
                <a:effectLst/>
                <a:latin typeface="Arial Black" panose="020B0A04020102020204" pitchFamily="34" charset="0"/>
                <a:ea typeface="Calibri" panose="020F0502020204030204" pitchFamily="34" charset="0"/>
                <a:cs typeface="Sultan bold"/>
              </a:rPr>
              <a:t>Disadvantages of the Payback Method</a:t>
            </a:r>
            <a:endParaRPr lang="ar-SA" sz="3200" b="1" dirty="0">
              <a:latin typeface="Sakkal Majalla" panose="02000000000000000000" pitchFamily="2" charset="-78"/>
              <a:cs typeface="Sakkal Majalla" panose="02000000000000000000" pitchFamily="2" charset="-78"/>
            </a:endParaRPr>
          </a:p>
          <a:p>
            <a:pPr marL="266700" rtl="1">
              <a:lnSpc>
                <a:spcPct val="130000"/>
              </a:lnSpc>
            </a:pPr>
            <a:r>
              <a:rPr lang="en-US" sz="1800" b="1" spc="10" dirty="0">
                <a:solidFill>
                  <a:srgbClr val="000000"/>
                </a:solidFill>
                <a:effectLst/>
                <a:latin typeface="Times New Roman" panose="02020603050405020304" pitchFamily="18" charset="0"/>
                <a:ea typeface="Times New Roman" panose="02020603050405020304" pitchFamily="18" charset="0"/>
              </a:rPr>
              <a:t>2. Neglects cash flows received after payback period</a:t>
            </a:r>
            <a:r>
              <a:rPr lang="en-US" sz="1800" spc="10" dirty="0">
                <a:solidFill>
                  <a:srgbClr val="000000"/>
                </a:solidFill>
                <a:effectLst/>
                <a:latin typeface="Times New Roman" panose="02020603050405020304" pitchFamily="18" charset="0"/>
                <a:ea typeface="Times New Roman" panose="02020603050405020304" pitchFamily="18" charset="0"/>
              </a:rPr>
              <a:t>:</a:t>
            </a:r>
            <a:r>
              <a:rPr lang="en-US" sz="1800" spc="10" dirty="0">
                <a:solidFill>
                  <a:srgbClr val="222222"/>
                </a:solidFill>
                <a:effectLst/>
                <a:latin typeface="Times New Roman" panose="02020603050405020304" pitchFamily="18" charset="0"/>
                <a:ea typeface="Times New Roman" panose="02020603050405020304" pitchFamily="18" charset="0"/>
              </a:rPr>
              <a:t> For some projects, the largest cash flows may not occur until after the payback period has ended. These projects could have higher returns on investment and may be preferable to projects that have shorter payback times.</a:t>
            </a:r>
            <a:endParaRPr lang="en-US" dirty="0">
              <a:latin typeface="Times New Roman" panose="02020603050405020304" pitchFamily="18" charset="0"/>
              <a:ea typeface="Times New Roman" panose="02020603050405020304" pitchFamily="18" charset="0"/>
            </a:endParaRPr>
          </a:p>
          <a:p>
            <a:pPr marL="266700" rtl="1">
              <a:lnSpc>
                <a:spcPct val="130000"/>
              </a:lnSpc>
            </a:pPr>
            <a:endParaRPr lang="en-US" sz="1800" b="1" spc="10" dirty="0">
              <a:solidFill>
                <a:srgbClr val="000000"/>
              </a:solidFill>
              <a:effectLst/>
              <a:latin typeface="Times New Roman" panose="02020603050405020304" pitchFamily="18" charset="0"/>
              <a:ea typeface="Times New Roman" panose="02020603050405020304" pitchFamily="18" charset="0"/>
            </a:endParaRPr>
          </a:p>
          <a:p>
            <a:pPr marL="266700" rtl="1">
              <a:lnSpc>
                <a:spcPct val="130000"/>
              </a:lnSpc>
            </a:pPr>
            <a:r>
              <a:rPr lang="en-US" b="1" spc="10" dirty="0">
                <a:solidFill>
                  <a:srgbClr val="000000"/>
                </a:solidFill>
                <a:latin typeface="Times New Roman" panose="02020603050405020304" pitchFamily="18" charset="0"/>
                <a:ea typeface="Times New Roman" panose="02020603050405020304" pitchFamily="18" charset="0"/>
              </a:rPr>
              <a:t>3. </a:t>
            </a:r>
            <a:r>
              <a:rPr lang="en-US" sz="1800" b="1" spc="10" dirty="0">
                <a:solidFill>
                  <a:srgbClr val="000000"/>
                </a:solidFill>
                <a:effectLst/>
                <a:latin typeface="Times New Roman" panose="02020603050405020304" pitchFamily="18" charset="0"/>
                <a:ea typeface="Times New Roman" panose="02020603050405020304" pitchFamily="18" charset="0"/>
              </a:rPr>
              <a:t>Ignores a project's profitability</a:t>
            </a:r>
            <a:r>
              <a:rPr lang="en-US" sz="1800" spc="10" dirty="0">
                <a:solidFill>
                  <a:srgbClr val="000000"/>
                </a:solidFill>
                <a:effectLst/>
                <a:latin typeface="Times New Roman" panose="02020603050405020304" pitchFamily="18" charset="0"/>
                <a:ea typeface="Times New Roman" panose="02020603050405020304" pitchFamily="18" charset="0"/>
              </a:rPr>
              <a:t>:</a:t>
            </a:r>
            <a:r>
              <a:rPr lang="en-US" sz="1800" spc="10" dirty="0">
                <a:solidFill>
                  <a:srgbClr val="222222"/>
                </a:solidFill>
                <a:effectLst/>
                <a:latin typeface="Times New Roman" panose="02020603050405020304" pitchFamily="18" charset="0"/>
                <a:ea typeface="Times New Roman" panose="02020603050405020304" pitchFamily="18" charset="0"/>
              </a:rPr>
              <a:t> Just because a project has a short payback period does not mean that it is profitable. If the cash flows end at the payback period or are drastically reduced, a project might never return a profit and therefore, it would be an unwise investment.</a:t>
            </a:r>
            <a:endParaRPr lang="en-US" sz="1800" dirty="0">
              <a:effectLst/>
              <a:latin typeface="Times New Roman" panose="02020603050405020304" pitchFamily="18" charset="0"/>
              <a:ea typeface="Times New Roman" panose="02020603050405020304" pitchFamily="18" charset="0"/>
            </a:endParaRPr>
          </a:p>
          <a:p>
            <a:pPr marL="0" marR="0">
              <a:lnSpc>
                <a:spcPct val="130000"/>
              </a:lnSpc>
            </a:pPr>
            <a:r>
              <a:rPr lang="en-US" sz="1800" spc="10" dirty="0">
                <a:solidFill>
                  <a:srgbClr val="222222"/>
                </a:solidFill>
                <a:effectLst/>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marL="0" marR="0">
              <a:lnSpc>
                <a:spcPct val="130000"/>
              </a:lnSpc>
            </a:pPr>
            <a:r>
              <a:rPr lang="en-US" sz="1800" b="1" spc="10" dirty="0">
                <a:solidFill>
                  <a:srgbClr val="000000"/>
                </a:solidFill>
                <a:effectLst/>
                <a:latin typeface="Times New Roman" panose="02020603050405020304" pitchFamily="18" charset="0"/>
                <a:ea typeface="Times New Roman" panose="02020603050405020304" pitchFamily="18" charset="0"/>
              </a:rPr>
              <a:t>4. Does not consider a project's return on investment:</a:t>
            </a:r>
            <a:r>
              <a:rPr lang="en-US" sz="1800" spc="10" dirty="0">
                <a:solidFill>
                  <a:srgbClr val="222222"/>
                </a:solidFill>
                <a:effectLst/>
                <a:latin typeface="Times New Roman" panose="02020603050405020304" pitchFamily="18" charset="0"/>
                <a:ea typeface="Times New Roman" panose="02020603050405020304" pitchFamily="18" charset="0"/>
              </a:rPr>
              <a:t> Some companies require capital investments to exceed a certain hurdle of rate of return; otherwise, the project is declined. The payback method does not consider a project's rate of return.</a:t>
            </a:r>
            <a:endParaRPr lang="en-US" sz="1800" dirty="0">
              <a:effectLst/>
              <a:latin typeface="Times New Roman" panose="02020603050405020304" pitchFamily="18" charset="0"/>
              <a:ea typeface="Times New Roman" panose="02020603050405020304" pitchFamily="18" charset="0"/>
            </a:endParaRPr>
          </a:p>
          <a:p>
            <a:pPr marL="266700" rtl="1"/>
            <a:endParaRPr lang="en-US" sz="3200" dirty="0">
              <a:solidFill>
                <a:schemeClr val="tx1"/>
              </a:solidFill>
              <a:latin typeface="Times New Roman" panose="02020603050405020304" pitchFamily="18" charset="0"/>
              <a:cs typeface="Times New Roman" panose="02020603050405020304" pitchFamily="18" charset="0"/>
            </a:endParaRPr>
          </a:p>
        </p:txBody>
      </p:sp>
      <p:grpSp>
        <p:nvGrpSpPr>
          <p:cNvPr id="29" name="Shape 631">
            <a:extLst>
              <a:ext uri="{FF2B5EF4-FFF2-40B4-BE49-F238E27FC236}">
                <a16:creationId xmlns:a16="http://schemas.microsoft.com/office/drawing/2014/main" id="{9DE0399B-6A40-495E-B773-BA7B46FB702D}"/>
              </a:ext>
            </a:extLst>
          </p:cNvPr>
          <p:cNvGrpSpPr/>
          <p:nvPr/>
        </p:nvGrpSpPr>
        <p:grpSpPr>
          <a:xfrm flipH="1">
            <a:off x="303082" y="399185"/>
            <a:ext cx="827524" cy="848823"/>
            <a:chOff x="5961125" y="1623900"/>
            <a:chExt cx="427450" cy="448175"/>
          </a:xfrm>
          <a:solidFill>
            <a:srgbClr val="7030A0"/>
          </a:solidFill>
        </p:grpSpPr>
        <p:sp>
          <p:nvSpPr>
            <p:cNvPr id="30" name="Shape 632">
              <a:extLst>
                <a:ext uri="{FF2B5EF4-FFF2-40B4-BE49-F238E27FC236}">
                  <a16:creationId xmlns:a16="http://schemas.microsoft.com/office/drawing/2014/main" id="{8DB2B578-EBFB-49B2-A74B-ADFD83430321}"/>
                </a:ext>
              </a:extLst>
            </p:cNvPr>
            <p:cNvSpPr/>
            <p:nvPr/>
          </p:nvSpPr>
          <p:spPr>
            <a:xfrm>
              <a:off x="5961125" y="1678700"/>
              <a:ext cx="376925" cy="376925"/>
            </a:xfrm>
            <a:custGeom>
              <a:avLst/>
              <a:gdLst/>
              <a:ahLst/>
              <a:cxnLst/>
              <a:rect l="0" t="0" r="0" b="0"/>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1" name="Shape 633">
              <a:extLst>
                <a:ext uri="{FF2B5EF4-FFF2-40B4-BE49-F238E27FC236}">
                  <a16:creationId xmlns:a16="http://schemas.microsoft.com/office/drawing/2014/main" id="{A7E0F7CD-81DA-4CE7-AFE9-AFC01237AB36}"/>
                </a:ext>
              </a:extLst>
            </p:cNvPr>
            <p:cNvSpPr/>
            <p:nvPr/>
          </p:nvSpPr>
          <p:spPr>
            <a:xfrm>
              <a:off x="6009825" y="1727425"/>
              <a:ext cx="279500" cy="279500"/>
            </a:xfrm>
            <a:custGeom>
              <a:avLst/>
              <a:gdLst/>
              <a:ahLst/>
              <a:cxnLst/>
              <a:rect l="0" t="0" r="0" b="0"/>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sp>
          <p:nvSpPr>
            <p:cNvPr id="32" name="Shape 634">
              <a:extLst>
                <a:ext uri="{FF2B5EF4-FFF2-40B4-BE49-F238E27FC236}">
                  <a16:creationId xmlns:a16="http://schemas.microsoft.com/office/drawing/2014/main" id="{8C63DF95-20CA-45C3-B9C8-3978774FAE2C}"/>
                </a:ext>
              </a:extLst>
            </p:cNvPr>
            <p:cNvSpPr/>
            <p:nvPr/>
          </p:nvSpPr>
          <p:spPr>
            <a:xfrm>
              <a:off x="6107250" y="1824850"/>
              <a:ext cx="84650" cy="84650"/>
            </a:xfrm>
            <a:custGeom>
              <a:avLst/>
              <a:gdLst/>
              <a:ahLst/>
              <a:cxnLst/>
              <a:rect l="0" t="0" r="0" b="0"/>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3" name="Shape 635">
              <a:extLst>
                <a:ext uri="{FF2B5EF4-FFF2-40B4-BE49-F238E27FC236}">
                  <a16:creationId xmlns:a16="http://schemas.microsoft.com/office/drawing/2014/main" id="{BC2F4953-4B4C-4B90-BBBA-EE9C42DB550B}"/>
                </a:ext>
              </a:extLst>
            </p:cNvPr>
            <p:cNvSpPr/>
            <p:nvPr/>
          </p:nvSpPr>
          <p:spPr>
            <a:xfrm>
              <a:off x="6058550" y="1776125"/>
              <a:ext cx="182075" cy="182075"/>
            </a:xfrm>
            <a:custGeom>
              <a:avLst/>
              <a:gdLst/>
              <a:ahLst/>
              <a:cxnLst/>
              <a:rect l="0" t="0" r="0" b="0"/>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4" name="Shape 636">
              <a:extLst>
                <a:ext uri="{FF2B5EF4-FFF2-40B4-BE49-F238E27FC236}">
                  <a16:creationId xmlns:a16="http://schemas.microsoft.com/office/drawing/2014/main" id="{B909C533-5819-46B5-9B5D-EE88750598EE}"/>
                </a:ext>
              </a:extLst>
            </p:cNvPr>
            <p:cNvSpPr/>
            <p:nvPr/>
          </p:nvSpPr>
          <p:spPr>
            <a:xfrm>
              <a:off x="5971475" y="2001400"/>
              <a:ext cx="74925" cy="70675"/>
            </a:xfrm>
            <a:custGeom>
              <a:avLst/>
              <a:gdLst/>
              <a:ahLst/>
              <a:cxnLst/>
              <a:rect l="0" t="0" r="0" b="0"/>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5" name="Shape 637">
              <a:extLst>
                <a:ext uri="{FF2B5EF4-FFF2-40B4-BE49-F238E27FC236}">
                  <a16:creationId xmlns:a16="http://schemas.microsoft.com/office/drawing/2014/main" id="{B8E44603-02C8-45C3-AFCF-46EBC9134B2A}"/>
                </a:ext>
              </a:extLst>
            </p:cNvPr>
            <p:cNvSpPr/>
            <p:nvPr/>
          </p:nvSpPr>
          <p:spPr>
            <a:xfrm>
              <a:off x="6253375" y="2001400"/>
              <a:ext cx="74325" cy="70675"/>
            </a:xfrm>
            <a:custGeom>
              <a:avLst/>
              <a:gdLst/>
              <a:ahLst/>
              <a:cxnLst/>
              <a:rect l="0" t="0" r="0" b="0"/>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6" name="Shape 638">
              <a:extLst>
                <a:ext uri="{FF2B5EF4-FFF2-40B4-BE49-F238E27FC236}">
                  <a16:creationId xmlns:a16="http://schemas.microsoft.com/office/drawing/2014/main" id="{F10FA17C-5DE5-44AB-81DB-C83C2A648EC9}"/>
                </a:ext>
              </a:extLst>
            </p:cNvPr>
            <p:cNvSpPr/>
            <p:nvPr/>
          </p:nvSpPr>
          <p:spPr>
            <a:xfrm>
              <a:off x="6137700" y="1623900"/>
              <a:ext cx="250875" cy="255150"/>
            </a:xfrm>
            <a:custGeom>
              <a:avLst/>
              <a:gdLst/>
              <a:ahLst/>
              <a:cxnLst/>
              <a:rect l="0" t="0" r="0" b="0"/>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grpSp>
      <p:sp>
        <p:nvSpPr>
          <p:cNvPr id="27" name="مستطيل مستدير الزوايا 5">
            <a:hlinkClick r:id="rId2" action="ppaction://hlinksldjump"/>
            <a:extLst>
              <a:ext uri="{FF2B5EF4-FFF2-40B4-BE49-F238E27FC236}">
                <a16:creationId xmlns:a16="http://schemas.microsoft.com/office/drawing/2014/main" id="{D466B943-7A06-4ADB-8B37-06D4C56A4898}"/>
              </a:ext>
            </a:extLst>
          </p:cNvPr>
          <p:cNvSpPr/>
          <p:nvPr/>
        </p:nvSpPr>
        <p:spPr>
          <a:xfrm>
            <a:off x="9875904" y="2576664"/>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INITIATION ACTIVITY </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37" name="مستطيل مستدير الزوايا 11">
            <a:hlinkClick r:id="rId3" action="ppaction://hlinksldjump"/>
            <a:extLst>
              <a:ext uri="{FF2B5EF4-FFF2-40B4-BE49-F238E27FC236}">
                <a16:creationId xmlns:a16="http://schemas.microsoft.com/office/drawing/2014/main" id="{23D3EE09-8411-4223-ABFE-66C8968A89D0}"/>
              </a:ext>
            </a:extLst>
          </p:cNvPr>
          <p:cNvSpPr/>
          <p:nvPr/>
        </p:nvSpPr>
        <p:spPr>
          <a:xfrm>
            <a:off x="9838921" y="3485286"/>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1</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38" name="مستطيل مستدير الزوايا 12">
            <a:hlinkClick r:id="rId4" action="ppaction://hlinksldjump"/>
            <a:extLst>
              <a:ext uri="{FF2B5EF4-FFF2-40B4-BE49-F238E27FC236}">
                <a16:creationId xmlns:a16="http://schemas.microsoft.com/office/drawing/2014/main" id="{C35558C1-9FDC-49BD-A8F5-9241D1C65BC7}"/>
              </a:ext>
            </a:extLst>
          </p:cNvPr>
          <p:cNvSpPr/>
          <p:nvPr/>
        </p:nvSpPr>
        <p:spPr>
          <a:xfrm>
            <a:off x="9875904" y="4323153"/>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2</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40" name="مستطيل مستدير الزوايا 17">
            <a:hlinkClick r:id="" action="ppaction://noaction"/>
            <a:extLst>
              <a:ext uri="{FF2B5EF4-FFF2-40B4-BE49-F238E27FC236}">
                <a16:creationId xmlns:a16="http://schemas.microsoft.com/office/drawing/2014/main" id="{5073015B-1E83-4FE7-BF02-65CBBB9E092C}"/>
              </a:ext>
            </a:extLst>
          </p:cNvPr>
          <p:cNvSpPr/>
          <p:nvPr/>
        </p:nvSpPr>
        <p:spPr>
          <a:xfrm>
            <a:off x="9838921" y="5231775"/>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FINAL EVALUATION</a:t>
            </a:r>
            <a:endParaRPr lang="ar-BH" sz="1400" dirty="0">
              <a:solidFill>
                <a:srgbClr val="3F5378"/>
              </a:solidFill>
              <a:latin typeface="Arial Black" panose="020B0A04020102020204" pitchFamily="34" charset="0"/>
              <a:cs typeface="PT Bold Heading" panose="02010400000000000000" pitchFamily="2" charset="-78"/>
            </a:endParaRPr>
          </a:p>
        </p:txBody>
      </p:sp>
      <p:grpSp>
        <p:nvGrpSpPr>
          <p:cNvPr id="2" name="Group 1">
            <a:extLst>
              <a:ext uri="{FF2B5EF4-FFF2-40B4-BE49-F238E27FC236}">
                <a16:creationId xmlns:a16="http://schemas.microsoft.com/office/drawing/2014/main" id="{D9389EC1-9A9F-6557-CAE4-6F4BF3654BDA}"/>
              </a:ext>
            </a:extLst>
          </p:cNvPr>
          <p:cNvGrpSpPr/>
          <p:nvPr/>
        </p:nvGrpSpPr>
        <p:grpSpPr>
          <a:xfrm>
            <a:off x="0" y="6502121"/>
            <a:ext cx="12192000" cy="381000"/>
            <a:chOff x="0" y="6502121"/>
            <a:chExt cx="12192000" cy="381000"/>
          </a:xfrm>
        </p:grpSpPr>
        <p:sp>
          <p:nvSpPr>
            <p:cNvPr id="21" name="TextBox 20">
              <a:extLst>
                <a:ext uri="{FF2B5EF4-FFF2-40B4-BE49-F238E27FC236}">
                  <a16:creationId xmlns:a16="http://schemas.microsoft.com/office/drawing/2014/main" id="{B02AF472-30F5-4B87-8E68-52F177A24201}"/>
                </a:ext>
              </a:extLst>
            </p:cNvPr>
            <p:cNvSpPr txBox="1"/>
            <p:nvPr/>
          </p:nvSpPr>
          <p:spPr>
            <a:xfrm>
              <a:off x="716844" y="6505941"/>
              <a:ext cx="7798277" cy="307777"/>
            </a:xfrm>
            <a:prstGeom prst="rect">
              <a:avLst/>
            </a:prstGeom>
            <a:noFill/>
          </p:spPr>
          <p:txBody>
            <a:bodyPr wrap="square" rtlCol="1">
              <a:spAutoFit/>
            </a:bodyPr>
            <a:lstStyle/>
            <a:p>
              <a:r>
                <a:rPr lang="en-US" sz="1400" b="1" dirty="0">
                  <a:solidFill>
                    <a:srgbClr val="002060"/>
                  </a:solidFill>
                  <a:latin typeface="Sakkal Majalla" panose="02000000000000000000" pitchFamily="2" charset="-78"/>
                  <a:cs typeface="Sakkal Majalla" panose="02000000000000000000" pitchFamily="2" charset="-78"/>
                </a:rPr>
                <a:t>FIN 316/806                                                   UNIT 3                                                             CAPITAL BUDGET DECISION MODEL</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22" name="Group 21"/>
            <p:cNvGrpSpPr/>
            <p:nvPr/>
          </p:nvGrpSpPr>
          <p:grpSpPr>
            <a:xfrm>
              <a:off x="0" y="6502121"/>
              <a:ext cx="12192000" cy="381000"/>
              <a:chOff x="0" y="6502121"/>
              <a:chExt cx="12192000" cy="381000"/>
            </a:xfrm>
          </p:grpSpPr>
          <p:cxnSp>
            <p:nvCxnSpPr>
              <p:cNvPr id="23" name="Straight Connector 22"/>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4" name="Rectangle 23"/>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4</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sp>
        <p:nvSpPr>
          <p:cNvPr id="19" name="Rectangle 6">
            <a:extLst>
              <a:ext uri="{FF2B5EF4-FFF2-40B4-BE49-F238E27FC236}">
                <a16:creationId xmlns:a16="http://schemas.microsoft.com/office/drawing/2014/main" id="{4885B8D7-22A7-A08B-C511-3E9A63C3B941}"/>
              </a:ext>
            </a:extLst>
          </p:cNvPr>
          <p:cNvSpPr/>
          <p:nvPr/>
        </p:nvSpPr>
        <p:spPr>
          <a:xfrm>
            <a:off x="1257150" y="514842"/>
            <a:ext cx="9159547" cy="718466"/>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marR="1079500" lvl="0" algn="l" rtl="0">
              <a:lnSpc>
                <a:spcPct val="200000"/>
              </a:lnSpc>
              <a:spcBef>
                <a:spcPts val="0"/>
              </a:spcBef>
              <a:spcAft>
                <a:spcPts val="0"/>
              </a:spcAft>
              <a:buClr>
                <a:srgbClr val="FFFFFF"/>
              </a:buClr>
              <a:buSzPts val="1100"/>
            </a:pPr>
            <a:r>
              <a:rPr lang="en-US" sz="2400" b="1" dirty="0">
                <a:solidFill>
                  <a:srgbClr val="FFFF00"/>
                </a:solidFill>
                <a:effectLst/>
                <a:uFill>
                  <a:solidFill>
                    <a:srgbClr val="5B9BD5"/>
                  </a:solidFill>
                </a:uFill>
                <a:latin typeface="Times New Roman" panose="02020603050405020304" pitchFamily="18" charset="0"/>
                <a:ea typeface="Calibri" panose="020F0502020204030204" pitchFamily="34" charset="0"/>
                <a:cs typeface="Times New Roman" panose="02020603050405020304" pitchFamily="18" charset="0"/>
              </a:rPr>
              <a:t>The difference between a short-term and long-term decision.</a:t>
            </a:r>
          </a:p>
        </p:txBody>
      </p:sp>
    </p:spTree>
    <p:extLst>
      <p:ext uri="{BB962C8B-B14F-4D97-AF65-F5344CB8AC3E}">
        <p14:creationId xmlns:p14="http://schemas.microsoft.com/office/powerpoint/2010/main" val="3858927151"/>
      </p:ext>
    </p:extLst>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spd="slow" advClick="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
                                            <p:txEl>
                                              <p:pRg st="1" end="1"/>
                                            </p:txEl>
                                          </p:spTgt>
                                        </p:tgtEl>
                                        <p:attrNameLst>
                                          <p:attrName>style.visibility</p:attrName>
                                        </p:attrNameLst>
                                      </p:cBhvr>
                                      <p:to>
                                        <p:strVal val="visible"/>
                                      </p:to>
                                    </p:set>
                                    <p:animEffect transition="in" filter="fade">
                                      <p:cBhvr>
                                        <p:cTn id="7" dur="1000"/>
                                        <p:tgtEl>
                                          <p:spTgt spid="20">
                                            <p:txEl>
                                              <p:pRg st="1" end="1"/>
                                            </p:txEl>
                                          </p:spTgt>
                                        </p:tgtEl>
                                      </p:cBhvr>
                                    </p:animEffect>
                                    <p:anim calcmode="lin" valueType="num">
                                      <p:cBhvr>
                                        <p:cTn id="8" dur="1000" fill="hold"/>
                                        <p:tgtEl>
                                          <p:spTgt spid="20">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0">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0">
                                            <p:txEl>
                                              <p:pRg st="3" end="3"/>
                                            </p:txEl>
                                          </p:spTgt>
                                        </p:tgtEl>
                                        <p:attrNameLst>
                                          <p:attrName>style.visibility</p:attrName>
                                        </p:attrNameLst>
                                      </p:cBhvr>
                                      <p:to>
                                        <p:strVal val="visible"/>
                                      </p:to>
                                    </p:set>
                                    <p:animEffect transition="in" filter="fade">
                                      <p:cBhvr>
                                        <p:cTn id="12" dur="1000"/>
                                        <p:tgtEl>
                                          <p:spTgt spid="20">
                                            <p:txEl>
                                              <p:pRg st="3" end="3"/>
                                            </p:txEl>
                                          </p:spTgt>
                                        </p:tgtEl>
                                      </p:cBhvr>
                                    </p:animEffect>
                                    <p:anim calcmode="lin" valueType="num">
                                      <p:cBhvr>
                                        <p:cTn id="13" dur="1000" fill="hold"/>
                                        <p:tgtEl>
                                          <p:spTgt spid="20">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20">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0">
                                            <p:txEl>
                                              <p:pRg st="4" end="4"/>
                                            </p:txEl>
                                          </p:spTgt>
                                        </p:tgtEl>
                                        <p:attrNameLst>
                                          <p:attrName>style.visibility</p:attrName>
                                        </p:attrNameLst>
                                      </p:cBhvr>
                                      <p:to>
                                        <p:strVal val="visible"/>
                                      </p:to>
                                    </p:set>
                                    <p:animEffect transition="in" filter="fade">
                                      <p:cBhvr>
                                        <p:cTn id="17" dur="1000"/>
                                        <p:tgtEl>
                                          <p:spTgt spid="20">
                                            <p:txEl>
                                              <p:pRg st="4" end="4"/>
                                            </p:txEl>
                                          </p:spTgt>
                                        </p:tgtEl>
                                      </p:cBhvr>
                                    </p:animEffect>
                                    <p:anim calcmode="lin" valueType="num">
                                      <p:cBhvr>
                                        <p:cTn id="18" dur="1000" fill="hold"/>
                                        <p:tgtEl>
                                          <p:spTgt spid="20">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20">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0">
                                            <p:txEl>
                                              <p:pRg st="5" end="5"/>
                                            </p:txEl>
                                          </p:spTgt>
                                        </p:tgtEl>
                                        <p:attrNameLst>
                                          <p:attrName>style.visibility</p:attrName>
                                        </p:attrNameLst>
                                      </p:cBhvr>
                                      <p:to>
                                        <p:strVal val="visible"/>
                                      </p:to>
                                    </p:set>
                                    <p:animEffect transition="in" filter="fade">
                                      <p:cBhvr>
                                        <p:cTn id="22" dur="1000"/>
                                        <p:tgtEl>
                                          <p:spTgt spid="20">
                                            <p:txEl>
                                              <p:pRg st="5" end="5"/>
                                            </p:txEl>
                                          </p:spTgt>
                                        </p:tgtEl>
                                      </p:cBhvr>
                                    </p:animEffect>
                                    <p:anim calcmode="lin" valueType="num">
                                      <p:cBhvr>
                                        <p:cTn id="23" dur="1000" fill="hold"/>
                                        <p:tgtEl>
                                          <p:spTgt spid="20">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20">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9B6F7093-7B83-4D0A-BC1F-683D122F6A48}" vid="{1FAA4335-E554-4125-ACCC-D1CCCAA2166B}"/>
    </a:ext>
  </a:extLst>
</a:theme>
</file>

<file path=docProps/app.xml><?xml version="1.0" encoding="utf-8"?>
<Properties xmlns="http://schemas.openxmlformats.org/officeDocument/2006/extended-properties" xmlns:vt="http://schemas.openxmlformats.org/officeDocument/2006/docPropsVTypes">
  <Template>PPT TMPLT (2)</Template>
  <TotalTime>1708</TotalTime>
  <Words>2071</Words>
  <Application>Microsoft Office PowerPoint</Application>
  <PresentationFormat>Widescreen</PresentationFormat>
  <Paragraphs>492</Paragraphs>
  <Slides>17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Arial</vt:lpstr>
      <vt:lpstr>Arial Black</vt:lpstr>
      <vt:lpstr>Calibri</vt:lpstr>
      <vt:lpstr>Calibri Light</vt:lpstr>
      <vt:lpstr>Cambria Math</vt:lpstr>
      <vt:lpstr>Sakkal Majalla</vt:lpstr>
      <vt:lpstr>Simplified Arabic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Amro Hussain Ali Salama</cp:lastModifiedBy>
  <cp:revision>271</cp:revision>
  <dcterms:created xsi:type="dcterms:W3CDTF">2020-03-09T08:29:54Z</dcterms:created>
  <dcterms:modified xsi:type="dcterms:W3CDTF">2023-11-19T05:08:22Z</dcterms:modified>
</cp:coreProperties>
</file>