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2" r:id="rId2"/>
    <p:sldId id="305" r:id="rId3"/>
    <p:sldId id="333" r:id="rId4"/>
    <p:sldId id="349" r:id="rId5"/>
    <p:sldId id="351" r:id="rId6"/>
    <p:sldId id="358" r:id="rId7"/>
    <p:sldId id="359" r:id="rId8"/>
    <p:sldId id="360" r:id="rId9"/>
    <p:sldId id="361" r:id="rId10"/>
    <p:sldId id="362" r:id="rId11"/>
    <p:sldId id="363" r:id="rId12"/>
    <p:sldId id="364" r:id="rId13"/>
    <p:sldId id="31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EEEEEE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636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067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229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749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70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561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307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030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593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518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427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ECECEC"/>
            </a:gs>
            <a:gs pos="39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B54EE-DF0D-4FA1-B48F-C292469C25C4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65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5FEC52-9DEB-4428-8327-046A2FEE6CA1}"/>
              </a:ext>
            </a:extLst>
          </p:cNvPr>
          <p:cNvSpPr/>
          <p:nvPr/>
        </p:nvSpPr>
        <p:spPr>
          <a:xfrm>
            <a:off x="533452" y="5877169"/>
            <a:ext cx="3142207" cy="461665"/>
          </a:xfrm>
          <a:prstGeom prst="rect">
            <a:avLst/>
          </a:prstGeom>
          <a:solidFill>
            <a:srgbClr val="C000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  <a:cs typeface="PT Bold Heading" panose="02010400000000000000" pitchFamily="2" charset="-78"/>
              </a:rPr>
              <a:t>Second Semester</a:t>
            </a: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8404" y="305774"/>
            <a:ext cx="927328" cy="1075075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0946" y="181626"/>
            <a:ext cx="1049333" cy="1212998"/>
          </a:xfrm>
          <a:prstGeom prst="rect">
            <a:avLst/>
          </a:prstGeom>
        </p:spPr>
      </p:pic>
      <p:grpSp>
        <p:nvGrpSpPr>
          <p:cNvPr id="33" name="Group 32"/>
          <p:cNvGrpSpPr/>
          <p:nvPr/>
        </p:nvGrpSpPr>
        <p:grpSpPr>
          <a:xfrm>
            <a:off x="-23932" y="6541028"/>
            <a:ext cx="12192000" cy="384957"/>
            <a:chOff x="0" y="6498164"/>
            <a:chExt cx="12192000" cy="384957"/>
          </a:xfrm>
        </p:grpSpPr>
        <p:cxnSp>
          <p:nvCxnSpPr>
            <p:cNvPr id="34" name="Straight Connector 33"/>
            <p:cNvCxnSpPr/>
            <p:nvPr/>
          </p:nvCxnSpPr>
          <p:spPr>
            <a:xfrm flipV="1">
              <a:off x="0" y="6498164"/>
              <a:ext cx="12192000" cy="521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34"/>
            <p:cNvSpPr/>
            <p:nvPr/>
          </p:nvSpPr>
          <p:spPr>
            <a:xfrm>
              <a:off x="943286" y="6550223"/>
              <a:ext cx="3996608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rtl="1"/>
              <a:r>
                <a:rPr lang="ar-BH" sz="1400" b="1" dirty="0"/>
                <a:t>المرحلة الثانوية - المستوى </a:t>
              </a:r>
              <a:r>
                <a:rPr lang="ar-SA" sz="1400" b="1" dirty="0"/>
                <a:t>الثا</a:t>
              </a:r>
              <a:r>
                <a:rPr lang="ar-BH" sz="1400" b="1" dirty="0"/>
                <a:t>لث</a:t>
              </a:r>
              <a:r>
                <a:rPr lang="ar-SA" sz="1400" b="1" dirty="0"/>
                <a:t> (توحيد ) – الثالث (فني ومهني)</a:t>
              </a:r>
              <a:endParaRPr lang="ar-BH" sz="1400" b="1" dirty="0"/>
            </a:p>
          </p:txBody>
        </p:sp>
        <p:sp>
          <p:nvSpPr>
            <p:cNvPr id="36" name="Rectangle 35"/>
            <p:cNvSpPr>
              <a:spLocks/>
            </p:cNvSpPr>
            <p:nvPr/>
          </p:nvSpPr>
          <p:spPr>
            <a:xfrm>
              <a:off x="7703229" y="6502121"/>
              <a:ext cx="4106028" cy="38100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r">
                <a:lnSpc>
                  <a:spcPct val="106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ar-BH" sz="1400" b="1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Sakkal Majalla" panose="02000000000000000000" pitchFamily="2" charset="-78"/>
                </a:rPr>
                <a:t>وزارة التربية والتعليم –</a:t>
              </a:r>
              <a:r>
                <a:rPr lang="ar-SA" sz="1400" b="1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Sakkal Majalla" panose="02000000000000000000" pitchFamily="2" charset="-78"/>
                </a:rPr>
                <a:t>العام الدراسي </a:t>
              </a:r>
              <a:r>
                <a:rPr lang="ar-BH" sz="1400" b="1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Sakkal Majalla" panose="02000000000000000000" pitchFamily="2" charset="-78"/>
                </a:rPr>
                <a:t>2023-2024م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4" name="Table 8">
            <a:extLst>
              <a:ext uri="{FF2B5EF4-FFF2-40B4-BE49-F238E27FC236}">
                <a16:creationId xmlns:a16="http://schemas.microsoft.com/office/drawing/2014/main" id="{62132F14-90F2-64FD-2925-1B5F1CF239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8861329"/>
              </p:ext>
            </p:extLst>
          </p:nvPr>
        </p:nvGraphicFramePr>
        <p:xfrm>
          <a:off x="244973" y="2215341"/>
          <a:ext cx="8530046" cy="3504969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700298">
                  <a:extLst>
                    <a:ext uri="{9D8B030D-6E8A-4147-A177-3AD203B41FA5}">
                      <a16:colId xmlns:a16="http://schemas.microsoft.com/office/drawing/2014/main" val="1153488245"/>
                    </a:ext>
                  </a:extLst>
                </a:gridCol>
                <a:gridCol w="6829748">
                  <a:extLst>
                    <a:ext uri="{9D8B030D-6E8A-4147-A177-3AD203B41FA5}">
                      <a16:colId xmlns:a16="http://schemas.microsoft.com/office/drawing/2014/main" val="2424581035"/>
                    </a:ext>
                  </a:extLst>
                </a:gridCol>
              </a:tblGrid>
              <a:tr h="971862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Commercial Subjects Group </a:t>
                      </a:r>
                    </a:p>
                    <a:p>
                      <a:pPr algn="ctr"/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 3</a:t>
                      </a:r>
                      <a:endParaRPr lang="en-GB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8585072"/>
                  </a:ext>
                </a:extLst>
              </a:tr>
              <a:tr h="74106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Subject</a:t>
                      </a:r>
                      <a:endParaRPr lang="en-GB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Financial Mathematics 2 – (Fin 316/806)</a:t>
                      </a:r>
                      <a:endParaRPr lang="en-GB" sz="24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cell3D prstMaterial="dkEdge">
                      <a:bevel prst="relaxedIns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4090189103"/>
                  </a:ext>
                </a:extLst>
              </a:tr>
              <a:tr h="10509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Chapter</a:t>
                      </a:r>
                      <a:endParaRPr lang="en-GB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 2</a:t>
                      </a:r>
                      <a:endParaRPr lang="en-GB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cell3D prstMaterial="dkEdge">
                      <a:bevel prst="relaxedIns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4244890864"/>
                  </a:ext>
                </a:extLst>
              </a:tr>
              <a:tr h="74106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Title</a:t>
                      </a:r>
                      <a:endParaRPr lang="en-GB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Annuities and Amortization Loan – part</a:t>
                      </a:r>
                      <a:r>
                        <a:rPr lang="ar-BH" sz="22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2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22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cell3D prstMaterial="dkEdge">
                      <a:bevel prst="relaxedInset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4216000624"/>
                  </a:ext>
                </a:extLst>
              </a:tr>
            </a:tbl>
          </a:graphicData>
        </a:graphic>
      </p:graphicFrame>
      <p:pic>
        <p:nvPicPr>
          <p:cNvPr id="14" name="Picture 13">
            <a:extLst>
              <a:ext uri="{FF2B5EF4-FFF2-40B4-BE49-F238E27FC236}">
                <a16:creationId xmlns:a16="http://schemas.microsoft.com/office/drawing/2014/main" id="{B81452C6-11E3-011B-EBFE-6603F75E6B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890888">
            <a:off x="8544435" y="2351667"/>
            <a:ext cx="3079042" cy="3857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2116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مستطيل مستدير الزوايا 15">
            <a:extLst>
              <a:ext uri="{FF2B5EF4-FFF2-40B4-BE49-F238E27FC236}">
                <a16:creationId xmlns:a16="http://schemas.microsoft.com/office/drawing/2014/main" id="{C7CA628E-402E-4ECD-83CD-2C5BD377C6C5}"/>
              </a:ext>
            </a:extLst>
          </p:cNvPr>
          <p:cNvSpPr/>
          <p:nvPr/>
        </p:nvSpPr>
        <p:spPr>
          <a:xfrm>
            <a:off x="179819" y="998889"/>
            <a:ext cx="9576424" cy="5366857"/>
          </a:xfrm>
          <a:prstGeom prst="roundRect">
            <a:avLst>
              <a:gd name="adj" fmla="val 1416"/>
            </a:avLst>
          </a:prstGeom>
          <a:solidFill>
            <a:srgbClr val="BFD4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0" marR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3674110" algn="l"/>
              </a:tabLst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3674110" algn="l"/>
              </a:tabLst>
            </a:pPr>
            <a:r>
              <a:rPr lang="en-US" sz="2000" b="1" u="sng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Example 2-5-2</a:t>
            </a:r>
          </a:p>
          <a:p>
            <a:pPr marR="0" lvl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002060"/>
              </a:solidFill>
            </a:endParaRPr>
          </a:p>
          <a:p>
            <a:pPr lvl="0"/>
            <a:endParaRPr lang="en-US" dirty="0">
              <a:solidFill>
                <a:srgbClr val="002060"/>
              </a:solidFill>
            </a:endParaRPr>
          </a:p>
        </p:txBody>
      </p:sp>
      <p:grpSp>
        <p:nvGrpSpPr>
          <p:cNvPr id="29" name="Shape 631">
            <a:extLst>
              <a:ext uri="{FF2B5EF4-FFF2-40B4-BE49-F238E27FC236}">
                <a16:creationId xmlns:a16="http://schemas.microsoft.com/office/drawing/2014/main" id="{9DE0399B-6A40-495E-B773-BA7B46FB702D}"/>
              </a:ext>
            </a:extLst>
          </p:cNvPr>
          <p:cNvGrpSpPr/>
          <p:nvPr/>
        </p:nvGrpSpPr>
        <p:grpSpPr>
          <a:xfrm flipH="1">
            <a:off x="303082" y="41731"/>
            <a:ext cx="827524" cy="848823"/>
            <a:chOff x="5961125" y="1623900"/>
            <a:chExt cx="427450" cy="448175"/>
          </a:xfrm>
          <a:solidFill>
            <a:srgbClr val="7030A0"/>
          </a:solidFill>
        </p:grpSpPr>
        <p:sp>
          <p:nvSpPr>
            <p:cNvPr id="30" name="Shape 632">
              <a:extLst>
                <a:ext uri="{FF2B5EF4-FFF2-40B4-BE49-F238E27FC236}">
                  <a16:creationId xmlns:a16="http://schemas.microsoft.com/office/drawing/2014/main" id="{8DB2B578-EBFB-49B2-A74B-ADFD83430321}"/>
                </a:ext>
              </a:extLst>
            </p:cNvPr>
            <p:cNvSpPr/>
            <p:nvPr/>
          </p:nvSpPr>
          <p:spPr>
            <a:xfrm>
              <a:off x="5961125" y="1678700"/>
              <a:ext cx="376925" cy="376925"/>
            </a:xfrm>
            <a:custGeom>
              <a:avLst/>
              <a:gdLst/>
              <a:ahLst/>
              <a:cxnLst/>
              <a:rect l="0" t="0" r="0" b="0"/>
              <a:pathLst>
                <a:path w="15077" h="15077" fill="none" extrusionOk="0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1" name="Shape 633">
              <a:extLst>
                <a:ext uri="{FF2B5EF4-FFF2-40B4-BE49-F238E27FC236}">
                  <a16:creationId xmlns:a16="http://schemas.microsoft.com/office/drawing/2014/main" id="{A7E0F7CD-81DA-4CE7-AFE9-AFC01237AB36}"/>
                </a:ext>
              </a:extLst>
            </p:cNvPr>
            <p:cNvSpPr/>
            <p:nvPr/>
          </p:nvSpPr>
          <p:spPr>
            <a:xfrm>
              <a:off x="6009825" y="1727425"/>
              <a:ext cx="279500" cy="279500"/>
            </a:xfrm>
            <a:custGeom>
              <a:avLst/>
              <a:gdLst/>
              <a:ahLst/>
              <a:cxnLst/>
              <a:rect l="0" t="0" r="0" b="0"/>
              <a:pathLst>
                <a:path w="11180" h="11180" fill="none" extrusionOk="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  <p:sp>
          <p:nvSpPr>
            <p:cNvPr id="32" name="Shape 634">
              <a:extLst>
                <a:ext uri="{FF2B5EF4-FFF2-40B4-BE49-F238E27FC236}">
                  <a16:creationId xmlns:a16="http://schemas.microsoft.com/office/drawing/2014/main" id="{8C63DF95-20CA-45C3-B9C8-3978774FAE2C}"/>
                </a:ext>
              </a:extLst>
            </p:cNvPr>
            <p:cNvSpPr/>
            <p:nvPr/>
          </p:nvSpPr>
          <p:spPr>
            <a:xfrm>
              <a:off x="6107250" y="1824850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3" name="Shape 635">
              <a:extLst>
                <a:ext uri="{FF2B5EF4-FFF2-40B4-BE49-F238E27FC236}">
                  <a16:creationId xmlns:a16="http://schemas.microsoft.com/office/drawing/2014/main" id="{BC2F4953-4B4C-4B90-BBBA-EE9C42DB550B}"/>
                </a:ext>
              </a:extLst>
            </p:cNvPr>
            <p:cNvSpPr/>
            <p:nvPr/>
          </p:nvSpPr>
          <p:spPr>
            <a:xfrm>
              <a:off x="6058550" y="1776125"/>
              <a:ext cx="182075" cy="182075"/>
            </a:xfrm>
            <a:custGeom>
              <a:avLst/>
              <a:gdLst/>
              <a:ahLst/>
              <a:cxnLst/>
              <a:rect l="0" t="0" r="0" b="0"/>
              <a:pathLst>
                <a:path w="7283" h="7283" fill="none" extrusionOk="0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4" name="Shape 636">
              <a:extLst>
                <a:ext uri="{FF2B5EF4-FFF2-40B4-BE49-F238E27FC236}">
                  <a16:creationId xmlns:a16="http://schemas.microsoft.com/office/drawing/2014/main" id="{B909C533-5819-46B5-9B5D-EE88750598EE}"/>
                </a:ext>
              </a:extLst>
            </p:cNvPr>
            <p:cNvSpPr/>
            <p:nvPr/>
          </p:nvSpPr>
          <p:spPr>
            <a:xfrm>
              <a:off x="5971475" y="2001400"/>
              <a:ext cx="74925" cy="70675"/>
            </a:xfrm>
            <a:custGeom>
              <a:avLst/>
              <a:gdLst/>
              <a:ahLst/>
              <a:cxnLst/>
              <a:rect l="0" t="0" r="0" b="0"/>
              <a:pathLst>
                <a:path w="2997" h="2827" fill="none" extrusionOk="0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5" name="Shape 637">
              <a:extLst>
                <a:ext uri="{FF2B5EF4-FFF2-40B4-BE49-F238E27FC236}">
                  <a16:creationId xmlns:a16="http://schemas.microsoft.com/office/drawing/2014/main" id="{B8E44603-02C8-45C3-AFCF-46EBC9134B2A}"/>
                </a:ext>
              </a:extLst>
            </p:cNvPr>
            <p:cNvSpPr/>
            <p:nvPr/>
          </p:nvSpPr>
          <p:spPr>
            <a:xfrm>
              <a:off x="6253375" y="2001400"/>
              <a:ext cx="74325" cy="70675"/>
            </a:xfrm>
            <a:custGeom>
              <a:avLst/>
              <a:gdLst/>
              <a:ahLst/>
              <a:cxnLst/>
              <a:rect l="0" t="0" r="0" b="0"/>
              <a:pathLst>
                <a:path w="2973" h="2827" fill="none" extrusionOk="0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6" name="Shape 638">
              <a:extLst>
                <a:ext uri="{FF2B5EF4-FFF2-40B4-BE49-F238E27FC236}">
                  <a16:creationId xmlns:a16="http://schemas.microsoft.com/office/drawing/2014/main" id="{F10FA17C-5DE5-44AB-81DB-C83C2A648EC9}"/>
                </a:ext>
              </a:extLst>
            </p:cNvPr>
            <p:cNvSpPr/>
            <p:nvPr/>
          </p:nvSpPr>
          <p:spPr>
            <a:xfrm>
              <a:off x="6137700" y="1623900"/>
              <a:ext cx="250875" cy="255150"/>
            </a:xfrm>
            <a:custGeom>
              <a:avLst/>
              <a:gdLst/>
              <a:ahLst/>
              <a:cxnLst/>
              <a:rect l="0" t="0" r="0" b="0"/>
              <a:pathLst>
                <a:path w="10035" h="10206" fill="none" extrusionOk="0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7" name="مستطيل مستدير الزوايا 5">
            <a:hlinkClick r:id="rId2" action="ppaction://hlinksldjump"/>
            <a:extLst>
              <a:ext uri="{FF2B5EF4-FFF2-40B4-BE49-F238E27FC236}">
                <a16:creationId xmlns:a16="http://schemas.microsoft.com/office/drawing/2014/main" id="{D466B943-7A06-4ADB-8B37-06D4C56A4898}"/>
              </a:ext>
            </a:extLst>
          </p:cNvPr>
          <p:cNvSpPr/>
          <p:nvPr/>
        </p:nvSpPr>
        <p:spPr>
          <a:xfrm>
            <a:off x="9838920" y="1862449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INITIATION ACTIVITY 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7" name="مستطيل مستدير الزوايا 11">
            <a:hlinkClick r:id="rId3" action="ppaction://hlinksldjump"/>
            <a:extLst>
              <a:ext uri="{FF2B5EF4-FFF2-40B4-BE49-F238E27FC236}">
                <a16:creationId xmlns:a16="http://schemas.microsoft.com/office/drawing/2014/main" id="{23D3EE09-8411-4223-ABFE-66C8968A89D0}"/>
              </a:ext>
            </a:extLst>
          </p:cNvPr>
          <p:cNvSpPr/>
          <p:nvPr/>
        </p:nvSpPr>
        <p:spPr>
          <a:xfrm>
            <a:off x="9875904" y="2837647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1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8" name="مستطيل مستدير الزوايا 12">
            <a:hlinkClick r:id="" action="ppaction://noaction"/>
            <a:extLst>
              <a:ext uri="{FF2B5EF4-FFF2-40B4-BE49-F238E27FC236}">
                <a16:creationId xmlns:a16="http://schemas.microsoft.com/office/drawing/2014/main" id="{C35558C1-9FDC-49BD-A8F5-9241D1C65BC7}"/>
              </a:ext>
            </a:extLst>
          </p:cNvPr>
          <p:cNvSpPr/>
          <p:nvPr/>
        </p:nvSpPr>
        <p:spPr>
          <a:xfrm>
            <a:off x="9875904" y="3651672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2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40" name="مستطيل مستدير الزوايا 17">
            <a:hlinkClick r:id="" action="ppaction://noaction"/>
            <a:extLst>
              <a:ext uri="{FF2B5EF4-FFF2-40B4-BE49-F238E27FC236}">
                <a16:creationId xmlns:a16="http://schemas.microsoft.com/office/drawing/2014/main" id="{5073015B-1E83-4FE7-BF02-65CBBB9E092C}"/>
              </a:ext>
            </a:extLst>
          </p:cNvPr>
          <p:cNvSpPr/>
          <p:nvPr/>
        </p:nvSpPr>
        <p:spPr>
          <a:xfrm>
            <a:off x="9875904" y="5284180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FINAL EVALUATION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9" name="مستطيل مستدير الزوايا 11">
            <a:hlinkClick r:id="rId3" action="ppaction://hlinksldjump"/>
            <a:extLst>
              <a:ext uri="{FF2B5EF4-FFF2-40B4-BE49-F238E27FC236}">
                <a16:creationId xmlns:a16="http://schemas.microsoft.com/office/drawing/2014/main" id="{0DFE9340-316F-EF21-36B5-A01BFC1442C5}"/>
              </a:ext>
            </a:extLst>
          </p:cNvPr>
          <p:cNvSpPr/>
          <p:nvPr/>
        </p:nvSpPr>
        <p:spPr>
          <a:xfrm>
            <a:off x="9838921" y="4404958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3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A66DF9A-2CC9-0F60-722E-AC38D1F9C56E}"/>
              </a:ext>
            </a:extLst>
          </p:cNvPr>
          <p:cNvGrpSpPr/>
          <p:nvPr/>
        </p:nvGrpSpPr>
        <p:grpSpPr>
          <a:xfrm>
            <a:off x="34867" y="6499773"/>
            <a:ext cx="12192000" cy="383348"/>
            <a:chOff x="34867" y="6499773"/>
            <a:chExt cx="12192000" cy="383348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FDC34CC-7FD8-9C04-953E-079F34E0CAC8}"/>
                </a:ext>
              </a:extLst>
            </p:cNvPr>
            <p:cNvSpPr txBox="1"/>
            <p:nvPr/>
          </p:nvSpPr>
          <p:spPr>
            <a:xfrm>
              <a:off x="716844" y="6505941"/>
              <a:ext cx="7798277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400" b="1" dirty="0">
                  <a:solidFill>
                    <a:srgbClr val="00206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FIN 316/806                                                   UNIT 2                                                            Annuities and Amortization Loan</a:t>
              </a:r>
              <a:endParaRPr lang="ar-SA" sz="14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41538516-A71E-3316-304D-9C38858F8DE4}"/>
                </a:ext>
              </a:extLst>
            </p:cNvPr>
            <p:cNvGrpSpPr/>
            <p:nvPr/>
          </p:nvGrpSpPr>
          <p:grpSpPr>
            <a:xfrm>
              <a:off x="34867" y="6499773"/>
              <a:ext cx="12192000" cy="383348"/>
              <a:chOff x="34867" y="6499773"/>
              <a:chExt cx="12192000" cy="383348"/>
            </a:xfrm>
          </p:grpSpPr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146DF47E-76D9-F557-27B0-CD5D1D24AA53}"/>
                  </a:ext>
                </a:extLst>
              </p:cNvPr>
              <p:cNvCxnSpPr/>
              <p:nvPr/>
            </p:nvCxnSpPr>
            <p:spPr>
              <a:xfrm flipV="1">
                <a:off x="34867" y="6499773"/>
                <a:ext cx="12192000" cy="5217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4966BC4C-A69E-73EE-1847-705F12088F41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7703229" y="6502121"/>
                <a:ext cx="4106028" cy="38100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وزارة التربية والتعليم –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العام الدراسي 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2023-2024م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92D9A129-1A5E-FC1A-D82F-F4F5374C9A3E}"/>
              </a:ext>
            </a:extLst>
          </p:cNvPr>
          <p:cNvSpPr/>
          <p:nvPr/>
        </p:nvSpPr>
        <p:spPr>
          <a:xfrm>
            <a:off x="420933" y="1834993"/>
            <a:ext cx="9138630" cy="4530753"/>
          </a:xfrm>
          <a:prstGeom prst="rect">
            <a:avLst/>
          </a:prstGeom>
          <a:solidFill>
            <a:srgbClr val="CED6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82880" marR="0" rtl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849630" algn="l"/>
                <a:tab pos="1140460" algn="l"/>
              </a:tabLst>
            </a:pPr>
            <a:endParaRPr lang="en-US" sz="14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B2F6E09-CCAE-6853-B41C-D7FE46F079E2}"/>
              </a:ext>
            </a:extLst>
          </p:cNvPr>
          <p:cNvSpPr/>
          <p:nvPr/>
        </p:nvSpPr>
        <p:spPr>
          <a:xfrm>
            <a:off x="1384938" y="277159"/>
            <a:ext cx="8141834" cy="60490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marL="342900" marR="198120" indent="-342900" algn="justLow">
              <a:lnSpc>
                <a:spcPct val="130000"/>
              </a:lnSpc>
              <a:buClr>
                <a:srgbClr val="FFFFFF"/>
              </a:buClr>
              <a:buSzPts val="1100"/>
              <a:buFont typeface="Times New Roman" panose="02020603050405020304" pitchFamily="18" charset="0"/>
              <a:buChar char="►"/>
            </a:pPr>
            <a:r>
              <a:rPr lang="en-US" sz="2800" b="1" dirty="0">
                <a:solidFill>
                  <a:srgbClr val="FFFF00"/>
                </a:solidFill>
                <a:effectLst/>
                <a:uFill>
                  <a:solidFill>
                    <a:srgbClr val="5B9BD5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preparation of amortized loan schedule </a:t>
            </a:r>
            <a:endParaRPr lang="en-US" sz="2800" b="1" dirty="0">
              <a:solidFill>
                <a:srgbClr val="FFFF00"/>
              </a:solidFill>
              <a:effectLst/>
              <a:uFill>
                <a:solidFill>
                  <a:srgbClr val="5B9BD5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1525532545">
            <a:extLst>
              <a:ext uri="{FF2B5EF4-FFF2-40B4-BE49-F238E27FC236}">
                <a16:creationId xmlns:a16="http://schemas.microsoft.com/office/drawing/2014/main" id="{9FF4743C-7E79-A4D0-5B06-3BAED6B8F9DF}"/>
              </a:ext>
            </a:extLst>
          </p:cNvPr>
          <p:cNvSpPr txBox="1">
            <a:spLocks noChangeArrowheads="1" noChangeShapeType="1" noTextEdit="1"/>
          </p:cNvSpPr>
          <p:nvPr/>
        </p:nvSpPr>
        <p:spPr bwMode="auto">
          <a:xfrm>
            <a:off x="303082" y="1088044"/>
            <a:ext cx="3028950" cy="30607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square" numCol="1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ln w="9525" cap="flat" cmpd="sng" algn="ctr">
                  <a:solidFill>
                    <a:srgbClr val="FF0000"/>
                  </a:solidFill>
                  <a:prstDash val="solid"/>
                  <a:round/>
                </a:ln>
                <a:solidFill>
                  <a:srgbClr val="FF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Loan Amortization Schedule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EDAA7B4-4D5E-B5AF-3CCB-9E22394BAA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8539177"/>
              </p:ext>
            </p:extLst>
          </p:nvPr>
        </p:nvGraphicFramePr>
        <p:xfrm>
          <a:off x="564823" y="1935019"/>
          <a:ext cx="8728032" cy="4362704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834553">
                  <a:extLst>
                    <a:ext uri="{9D8B030D-6E8A-4147-A177-3AD203B41FA5}">
                      <a16:colId xmlns:a16="http://schemas.microsoft.com/office/drawing/2014/main" val="4152967046"/>
                    </a:ext>
                  </a:extLst>
                </a:gridCol>
                <a:gridCol w="1428440">
                  <a:extLst>
                    <a:ext uri="{9D8B030D-6E8A-4147-A177-3AD203B41FA5}">
                      <a16:colId xmlns:a16="http://schemas.microsoft.com/office/drawing/2014/main" val="1194944357"/>
                    </a:ext>
                  </a:extLst>
                </a:gridCol>
                <a:gridCol w="1428440">
                  <a:extLst>
                    <a:ext uri="{9D8B030D-6E8A-4147-A177-3AD203B41FA5}">
                      <a16:colId xmlns:a16="http://schemas.microsoft.com/office/drawing/2014/main" val="357258815"/>
                    </a:ext>
                  </a:extLst>
                </a:gridCol>
                <a:gridCol w="1512626">
                  <a:extLst>
                    <a:ext uri="{9D8B030D-6E8A-4147-A177-3AD203B41FA5}">
                      <a16:colId xmlns:a16="http://schemas.microsoft.com/office/drawing/2014/main" val="134064576"/>
                    </a:ext>
                  </a:extLst>
                </a:gridCol>
                <a:gridCol w="1764274">
                  <a:extLst>
                    <a:ext uri="{9D8B030D-6E8A-4147-A177-3AD203B41FA5}">
                      <a16:colId xmlns:a16="http://schemas.microsoft.com/office/drawing/2014/main" val="1065186734"/>
                    </a:ext>
                  </a:extLst>
                </a:gridCol>
                <a:gridCol w="1759699">
                  <a:extLst>
                    <a:ext uri="{9D8B030D-6E8A-4147-A177-3AD203B41FA5}">
                      <a16:colId xmlns:a16="http://schemas.microsoft.com/office/drawing/2014/main" val="4002093511"/>
                    </a:ext>
                  </a:extLst>
                </a:gridCol>
              </a:tblGrid>
              <a:tr h="94234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600">
                          <a:effectLst/>
                        </a:rPr>
                        <a:t>Year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600">
                          <a:effectLst/>
                        </a:rPr>
                        <a:t>Beginning</a:t>
                      </a:r>
                    </a:p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600">
                          <a:effectLst/>
                        </a:rPr>
                        <a:t>Principal</a:t>
                      </a:r>
                    </a:p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6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600">
                          <a:effectLst/>
                        </a:rPr>
                        <a:t>Annual</a:t>
                      </a:r>
                    </a:p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600">
                          <a:effectLst/>
                        </a:rPr>
                        <a:t>Payment</a:t>
                      </a:r>
                    </a:p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6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600">
                          <a:effectLst/>
                        </a:rPr>
                        <a:t>Interest</a:t>
                      </a:r>
                    </a:p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600">
                          <a:effectLst/>
                        </a:rPr>
                        <a:t>Expense</a:t>
                      </a:r>
                    </a:p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600">
                          <a:effectLst/>
                          <a:highlight>
                            <a:srgbClr val="FFFF00"/>
                          </a:highlight>
                        </a:rPr>
                        <a:t>3 = 1 ×10%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600">
                          <a:effectLst/>
                        </a:rPr>
                        <a:t>Principal</a:t>
                      </a:r>
                    </a:p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600">
                          <a:effectLst/>
                        </a:rPr>
                        <a:t>Reduction</a:t>
                      </a:r>
                    </a:p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600">
                          <a:effectLst/>
                          <a:highlight>
                            <a:srgbClr val="FFFF00"/>
                          </a:highlight>
                        </a:rPr>
                        <a:t>4 = 2 - 3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600">
                          <a:effectLst/>
                        </a:rPr>
                        <a:t>Remaining</a:t>
                      </a:r>
                    </a:p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600">
                          <a:effectLst/>
                        </a:rPr>
                        <a:t>Principal</a:t>
                      </a:r>
                    </a:p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600">
                          <a:effectLst/>
                          <a:highlight>
                            <a:srgbClr val="FFFF00"/>
                          </a:highlight>
                        </a:rPr>
                        <a:t>5 = 1 - 4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35254478"/>
                  </a:ext>
                </a:extLst>
              </a:tr>
              <a:tr h="43624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600">
                          <a:effectLst/>
                        </a:rPr>
                        <a:t>97,368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600">
                          <a:effectLst/>
                        </a:rPr>
                        <a:t>20,000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600">
                          <a:effectLst/>
                        </a:rPr>
                        <a:t>9,736.8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600">
                          <a:effectLst/>
                        </a:rPr>
                        <a:t>10,263.2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600">
                          <a:effectLst/>
                        </a:rPr>
                        <a:t>87,104.8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67896677"/>
                  </a:ext>
                </a:extLst>
              </a:tr>
              <a:tr h="41084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600">
                          <a:effectLst/>
                        </a:rPr>
                        <a:t>87,104.8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600" dirty="0">
                          <a:effectLst/>
                        </a:rPr>
                        <a:t>20,000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600">
                          <a:effectLst/>
                        </a:rPr>
                        <a:t>8,710.48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600">
                          <a:effectLst/>
                        </a:rPr>
                        <a:t>11,289.52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600">
                          <a:effectLst/>
                        </a:rPr>
                        <a:t>75,815.28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12778704"/>
                  </a:ext>
                </a:extLst>
              </a:tr>
              <a:tr h="43624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600">
                          <a:effectLst/>
                        </a:rPr>
                        <a:t>75,815.28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600">
                          <a:effectLst/>
                        </a:rPr>
                        <a:t>20,000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600">
                          <a:effectLst/>
                        </a:rPr>
                        <a:t>7,581.53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600">
                          <a:effectLst/>
                        </a:rPr>
                        <a:t>12,418.47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600">
                          <a:effectLst/>
                        </a:rPr>
                        <a:t>63,396.81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00765924"/>
                  </a:ext>
                </a:extLst>
              </a:tr>
              <a:tr h="43624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600">
                          <a:effectLst/>
                        </a:rPr>
                        <a:t>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600">
                          <a:effectLst/>
                        </a:rPr>
                        <a:t>63,396.81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600">
                          <a:effectLst/>
                        </a:rPr>
                        <a:t>20,000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600">
                          <a:effectLst/>
                        </a:rPr>
                        <a:t>6,339.68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600">
                          <a:effectLst/>
                        </a:rPr>
                        <a:t>13660.32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600">
                          <a:effectLst/>
                        </a:rPr>
                        <a:t>49,736.49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08963185"/>
                  </a:ext>
                </a:extLst>
              </a:tr>
              <a:tr h="43624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600">
                          <a:effectLst/>
                        </a:rPr>
                        <a:t>49,736.49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600">
                          <a:effectLst/>
                        </a:rPr>
                        <a:t>20,000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600">
                          <a:effectLst/>
                        </a:rPr>
                        <a:t>4,973.65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600">
                          <a:effectLst/>
                        </a:rPr>
                        <a:t>15,026.35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600">
                          <a:effectLst/>
                        </a:rPr>
                        <a:t>34,710.14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29088448"/>
                  </a:ext>
                </a:extLst>
              </a:tr>
              <a:tr h="41084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600">
                          <a:effectLst/>
                        </a:rPr>
                        <a:t>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600">
                          <a:effectLst/>
                        </a:rPr>
                        <a:t>34,710.14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600">
                          <a:effectLst/>
                        </a:rPr>
                        <a:t>20,000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600">
                          <a:effectLst/>
                        </a:rPr>
                        <a:t>3,471.01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600">
                          <a:effectLst/>
                        </a:rPr>
                        <a:t>16,528.99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600">
                          <a:effectLst/>
                        </a:rPr>
                        <a:t>1,8181.15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17989994"/>
                  </a:ext>
                </a:extLst>
              </a:tr>
              <a:tr h="41084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600">
                          <a:effectLst/>
                        </a:rPr>
                        <a:t>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600">
                          <a:effectLst/>
                        </a:rPr>
                        <a:t>18,181.15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600">
                          <a:effectLst/>
                        </a:rPr>
                        <a:t>20,000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600">
                          <a:effectLst/>
                        </a:rPr>
                        <a:t>1,818.85*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600">
                          <a:effectLst/>
                        </a:rPr>
                        <a:t>18,181.15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75448326"/>
                  </a:ext>
                </a:extLst>
              </a:tr>
              <a:tr h="41084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600">
                          <a:effectLst/>
                        </a:rPr>
                        <a:t>Total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600">
                          <a:effectLst/>
                        </a:rPr>
                        <a:t>140,000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600">
                          <a:effectLst/>
                        </a:rPr>
                        <a:t>42,632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600">
                          <a:effectLst/>
                        </a:rPr>
                        <a:t>97368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184911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210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مستطيل مستدير الزوايا 15">
            <a:extLst>
              <a:ext uri="{FF2B5EF4-FFF2-40B4-BE49-F238E27FC236}">
                <a16:creationId xmlns:a16="http://schemas.microsoft.com/office/drawing/2014/main" id="{C7CA628E-402E-4ECD-83CD-2C5BD377C6C5}"/>
              </a:ext>
            </a:extLst>
          </p:cNvPr>
          <p:cNvSpPr/>
          <p:nvPr/>
        </p:nvSpPr>
        <p:spPr>
          <a:xfrm>
            <a:off x="179819" y="1091126"/>
            <a:ext cx="9576424" cy="5274620"/>
          </a:xfrm>
          <a:prstGeom prst="roundRect">
            <a:avLst>
              <a:gd name="adj" fmla="val 1416"/>
            </a:avLst>
          </a:prstGeom>
          <a:solidFill>
            <a:srgbClr val="BFD4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0" marR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3674110" algn="l"/>
              </a:tabLst>
            </a:pPr>
            <a:endParaRPr lang="en-US" sz="1800" b="1" u="sng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3674110" algn="l"/>
              </a:tabLst>
            </a:pPr>
            <a:r>
              <a:rPr lang="en-US" sz="1800" b="1" u="sng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Activity</a:t>
            </a:r>
          </a:p>
          <a:p>
            <a:pPr marL="0" marR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3674110" algn="l"/>
              </a:tabLst>
            </a:pPr>
            <a:endParaRPr lang="en-US" sz="1800" b="1" u="sng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29" name="Shape 631">
            <a:extLst>
              <a:ext uri="{FF2B5EF4-FFF2-40B4-BE49-F238E27FC236}">
                <a16:creationId xmlns:a16="http://schemas.microsoft.com/office/drawing/2014/main" id="{9DE0399B-6A40-495E-B773-BA7B46FB702D}"/>
              </a:ext>
            </a:extLst>
          </p:cNvPr>
          <p:cNvGrpSpPr/>
          <p:nvPr/>
        </p:nvGrpSpPr>
        <p:grpSpPr>
          <a:xfrm flipH="1">
            <a:off x="303082" y="41731"/>
            <a:ext cx="827524" cy="848823"/>
            <a:chOff x="5961125" y="1623900"/>
            <a:chExt cx="427450" cy="448175"/>
          </a:xfrm>
          <a:solidFill>
            <a:srgbClr val="7030A0"/>
          </a:solidFill>
        </p:grpSpPr>
        <p:sp>
          <p:nvSpPr>
            <p:cNvPr id="30" name="Shape 632">
              <a:extLst>
                <a:ext uri="{FF2B5EF4-FFF2-40B4-BE49-F238E27FC236}">
                  <a16:creationId xmlns:a16="http://schemas.microsoft.com/office/drawing/2014/main" id="{8DB2B578-EBFB-49B2-A74B-ADFD83430321}"/>
                </a:ext>
              </a:extLst>
            </p:cNvPr>
            <p:cNvSpPr/>
            <p:nvPr/>
          </p:nvSpPr>
          <p:spPr>
            <a:xfrm>
              <a:off x="5961125" y="1678700"/>
              <a:ext cx="376925" cy="376925"/>
            </a:xfrm>
            <a:custGeom>
              <a:avLst/>
              <a:gdLst/>
              <a:ahLst/>
              <a:cxnLst/>
              <a:rect l="0" t="0" r="0" b="0"/>
              <a:pathLst>
                <a:path w="15077" h="15077" fill="none" extrusionOk="0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1" name="Shape 633">
              <a:extLst>
                <a:ext uri="{FF2B5EF4-FFF2-40B4-BE49-F238E27FC236}">
                  <a16:creationId xmlns:a16="http://schemas.microsoft.com/office/drawing/2014/main" id="{A7E0F7CD-81DA-4CE7-AFE9-AFC01237AB36}"/>
                </a:ext>
              </a:extLst>
            </p:cNvPr>
            <p:cNvSpPr/>
            <p:nvPr/>
          </p:nvSpPr>
          <p:spPr>
            <a:xfrm>
              <a:off x="6009825" y="1727425"/>
              <a:ext cx="279500" cy="279500"/>
            </a:xfrm>
            <a:custGeom>
              <a:avLst/>
              <a:gdLst/>
              <a:ahLst/>
              <a:cxnLst/>
              <a:rect l="0" t="0" r="0" b="0"/>
              <a:pathLst>
                <a:path w="11180" h="11180" fill="none" extrusionOk="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  <p:sp>
          <p:nvSpPr>
            <p:cNvPr id="32" name="Shape 634">
              <a:extLst>
                <a:ext uri="{FF2B5EF4-FFF2-40B4-BE49-F238E27FC236}">
                  <a16:creationId xmlns:a16="http://schemas.microsoft.com/office/drawing/2014/main" id="{8C63DF95-20CA-45C3-B9C8-3978774FAE2C}"/>
                </a:ext>
              </a:extLst>
            </p:cNvPr>
            <p:cNvSpPr/>
            <p:nvPr/>
          </p:nvSpPr>
          <p:spPr>
            <a:xfrm>
              <a:off x="6107250" y="1824850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3" name="Shape 635">
              <a:extLst>
                <a:ext uri="{FF2B5EF4-FFF2-40B4-BE49-F238E27FC236}">
                  <a16:creationId xmlns:a16="http://schemas.microsoft.com/office/drawing/2014/main" id="{BC2F4953-4B4C-4B90-BBBA-EE9C42DB550B}"/>
                </a:ext>
              </a:extLst>
            </p:cNvPr>
            <p:cNvSpPr/>
            <p:nvPr/>
          </p:nvSpPr>
          <p:spPr>
            <a:xfrm>
              <a:off x="6058550" y="1776125"/>
              <a:ext cx="182075" cy="182075"/>
            </a:xfrm>
            <a:custGeom>
              <a:avLst/>
              <a:gdLst/>
              <a:ahLst/>
              <a:cxnLst/>
              <a:rect l="0" t="0" r="0" b="0"/>
              <a:pathLst>
                <a:path w="7283" h="7283" fill="none" extrusionOk="0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4" name="Shape 636">
              <a:extLst>
                <a:ext uri="{FF2B5EF4-FFF2-40B4-BE49-F238E27FC236}">
                  <a16:creationId xmlns:a16="http://schemas.microsoft.com/office/drawing/2014/main" id="{B909C533-5819-46B5-9B5D-EE88750598EE}"/>
                </a:ext>
              </a:extLst>
            </p:cNvPr>
            <p:cNvSpPr/>
            <p:nvPr/>
          </p:nvSpPr>
          <p:spPr>
            <a:xfrm>
              <a:off x="5971475" y="2001400"/>
              <a:ext cx="74925" cy="70675"/>
            </a:xfrm>
            <a:custGeom>
              <a:avLst/>
              <a:gdLst/>
              <a:ahLst/>
              <a:cxnLst/>
              <a:rect l="0" t="0" r="0" b="0"/>
              <a:pathLst>
                <a:path w="2997" h="2827" fill="none" extrusionOk="0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5" name="Shape 637">
              <a:extLst>
                <a:ext uri="{FF2B5EF4-FFF2-40B4-BE49-F238E27FC236}">
                  <a16:creationId xmlns:a16="http://schemas.microsoft.com/office/drawing/2014/main" id="{B8E44603-02C8-45C3-AFCF-46EBC9134B2A}"/>
                </a:ext>
              </a:extLst>
            </p:cNvPr>
            <p:cNvSpPr/>
            <p:nvPr/>
          </p:nvSpPr>
          <p:spPr>
            <a:xfrm>
              <a:off x="6253375" y="2001400"/>
              <a:ext cx="74325" cy="70675"/>
            </a:xfrm>
            <a:custGeom>
              <a:avLst/>
              <a:gdLst/>
              <a:ahLst/>
              <a:cxnLst/>
              <a:rect l="0" t="0" r="0" b="0"/>
              <a:pathLst>
                <a:path w="2973" h="2827" fill="none" extrusionOk="0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6" name="Shape 638">
              <a:extLst>
                <a:ext uri="{FF2B5EF4-FFF2-40B4-BE49-F238E27FC236}">
                  <a16:creationId xmlns:a16="http://schemas.microsoft.com/office/drawing/2014/main" id="{F10FA17C-5DE5-44AB-81DB-C83C2A648EC9}"/>
                </a:ext>
              </a:extLst>
            </p:cNvPr>
            <p:cNvSpPr/>
            <p:nvPr/>
          </p:nvSpPr>
          <p:spPr>
            <a:xfrm>
              <a:off x="6137700" y="1623900"/>
              <a:ext cx="250875" cy="255150"/>
            </a:xfrm>
            <a:custGeom>
              <a:avLst/>
              <a:gdLst/>
              <a:ahLst/>
              <a:cxnLst/>
              <a:rect l="0" t="0" r="0" b="0"/>
              <a:pathLst>
                <a:path w="10035" h="10206" fill="none" extrusionOk="0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7" name="مستطيل مستدير الزوايا 5">
            <a:hlinkClick r:id="rId2" action="ppaction://hlinksldjump"/>
            <a:extLst>
              <a:ext uri="{FF2B5EF4-FFF2-40B4-BE49-F238E27FC236}">
                <a16:creationId xmlns:a16="http://schemas.microsoft.com/office/drawing/2014/main" id="{D466B943-7A06-4ADB-8B37-06D4C56A4898}"/>
              </a:ext>
            </a:extLst>
          </p:cNvPr>
          <p:cNvSpPr/>
          <p:nvPr/>
        </p:nvSpPr>
        <p:spPr>
          <a:xfrm>
            <a:off x="9838920" y="1862449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INITIATION ACTIVITY 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7" name="مستطيل مستدير الزوايا 11">
            <a:hlinkClick r:id="rId3" action="ppaction://hlinksldjump"/>
            <a:extLst>
              <a:ext uri="{FF2B5EF4-FFF2-40B4-BE49-F238E27FC236}">
                <a16:creationId xmlns:a16="http://schemas.microsoft.com/office/drawing/2014/main" id="{23D3EE09-8411-4223-ABFE-66C8968A89D0}"/>
              </a:ext>
            </a:extLst>
          </p:cNvPr>
          <p:cNvSpPr/>
          <p:nvPr/>
        </p:nvSpPr>
        <p:spPr>
          <a:xfrm>
            <a:off x="9875904" y="2837647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1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8" name="مستطيل مستدير الزوايا 12">
            <a:hlinkClick r:id="" action="ppaction://noaction"/>
            <a:extLst>
              <a:ext uri="{FF2B5EF4-FFF2-40B4-BE49-F238E27FC236}">
                <a16:creationId xmlns:a16="http://schemas.microsoft.com/office/drawing/2014/main" id="{C35558C1-9FDC-49BD-A8F5-9241D1C65BC7}"/>
              </a:ext>
            </a:extLst>
          </p:cNvPr>
          <p:cNvSpPr/>
          <p:nvPr/>
        </p:nvSpPr>
        <p:spPr>
          <a:xfrm>
            <a:off x="9875904" y="3651672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2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40" name="مستطيل مستدير الزوايا 17">
            <a:hlinkClick r:id="" action="ppaction://noaction"/>
            <a:extLst>
              <a:ext uri="{FF2B5EF4-FFF2-40B4-BE49-F238E27FC236}">
                <a16:creationId xmlns:a16="http://schemas.microsoft.com/office/drawing/2014/main" id="{5073015B-1E83-4FE7-BF02-65CBBB9E092C}"/>
              </a:ext>
            </a:extLst>
          </p:cNvPr>
          <p:cNvSpPr/>
          <p:nvPr/>
        </p:nvSpPr>
        <p:spPr>
          <a:xfrm>
            <a:off x="9875904" y="5284180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FINAL EVALUATION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604B2B2F-9411-AA9E-A604-4EBD15F18989}"/>
              </a:ext>
            </a:extLst>
          </p:cNvPr>
          <p:cNvSpPr/>
          <p:nvPr/>
        </p:nvSpPr>
        <p:spPr>
          <a:xfrm>
            <a:off x="1384938" y="323383"/>
            <a:ext cx="3123267" cy="60490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marL="342900" marR="198120" indent="-342900" algn="justLow">
              <a:lnSpc>
                <a:spcPct val="130000"/>
              </a:lnSpc>
              <a:buClr>
                <a:srgbClr val="FFFFFF"/>
              </a:buClr>
              <a:buSzPts val="1100"/>
              <a:buFont typeface="Times New Roman" panose="02020603050405020304" pitchFamily="18" charset="0"/>
              <a:buChar char="►"/>
            </a:pPr>
            <a:r>
              <a:rPr lang="en-US" sz="2800" b="1" dirty="0">
                <a:solidFill>
                  <a:srgbClr val="FFFF00"/>
                </a:solidFill>
                <a:effectLst/>
                <a:uFill>
                  <a:solidFill>
                    <a:srgbClr val="5B9BD5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EVALUATION</a:t>
            </a:r>
            <a:endParaRPr lang="en-US" sz="2800" b="1" dirty="0">
              <a:solidFill>
                <a:srgbClr val="FFFF00"/>
              </a:solidFill>
              <a:effectLst/>
              <a:uFill>
                <a:solidFill>
                  <a:srgbClr val="5B9BD5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مستطيل مستدير الزوايا 11">
            <a:hlinkClick r:id="rId3" action="ppaction://hlinksldjump"/>
            <a:extLst>
              <a:ext uri="{FF2B5EF4-FFF2-40B4-BE49-F238E27FC236}">
                <a16:creationId xmlns:a16="http://schemas.microsoft.com/office/drawing/2014/main" id="{0DFE9340-316F-EF21-36B5-A01BFC1442C5}"/>
              </a:ext>
            </a:extLst>
          </p:cNvPr>
          <p:cNvSpPr/>
          <p:nvPr/>
        </p:nvSpPr>
        <p:spPr>
          <a:xfrm>
            <a:off x="9838921" y="4404958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3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A66DF9A-2CC9-0F60-722E-AC38D1F9C56E}"/>
              </a:ext>
            </a:extLst>
          </p:cNvPr>
          <p:cNvGrpSpPr/>
          <p:nvPr/>
        </p:nvGrpSpPr>
        <p:grpSpPr>
          <a:xfrm>
            <a:off x="34867" y="6499773"/>
            <a:ext cx="12192000" cy="383348"/>
            <a:chOff x="34867" y="6499773"/>
            <a:chExt cx="12192000" cy="383348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FDC34CC-7FD8-9C04-953E-079F34E0CAC8}"/>
                </a:ext>
              </a:extLst>
            </p:cNvPr>
            <p:cNvSpPr txBox="1"/>
            <p:nvPr/>
          </p:nvSpPr>
          <p:spPr>
            <a:xfrm>
              <a:off x="716844" y="6505941"/>
              <a:ext cx="7798277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400" b="1" dirty="0">
                  <a:solidFill>
                    <a:srgbClr val="00206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FIN 316/806                                                   UNIT 2                                                            Annuities and Amortization Loan</a:t>
              </a:r>
              <a:endParaRPr lang="ar-SA" sz="14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41538516-A71E-3316-304D-9C38858F8DE4}"/>
                </a:ext>
              </a:extLst>
            </p:cNvPr>
            <p:cNvGrpSpPr/>
            <p:nvPr/>
          </p:nvGrpSpPr>
          <p:grpSpPr>
            <a:xfrm>
              <a:off x="34867" y="6499773"/>
              <a:ext cx="12192000" cy="383348"/>
              <a:chOff x="34867" y="6499773"/>
              <a:chExt cx="12192000" cy="383348"/>
            </a:xfrm>
          </p:grpSpPr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146DF47E-76D9-F557-27B0-CD5D1D24AA53}"/>
                  </a:ext>
                </a:extLst>
              </p:cNvPr>
              <p:cNvCxnSpPr/>
              <p:nvPr/>
            </p:nvCxnSpPr>
            <p:spPr>
              <a:xfrm flipV="1">
                <a:off x="34867" y="6499773"/>
                <a:ext cx="12192000" cy="5217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4966BC4C-A69E-73EE-1847-705F12088F41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7703229" y="6502121"/>
                <a:ext cx="4106028" cy="38100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وزارة التربية والتعليم –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العام الدراسي 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2023-2024م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5" name="Text Box 1711">
            <a:extLst>
              <a:ext uri="{FF2B5EF4-FFF2-40B4-BE49-F238E27FC236}">
                <a16:creationId xmlns:a16="http://schemas.microsoft.com/office/drawing/2014/main" id="{9330CA91-4325-0D5A-EC8A-21018B5DFBDE}"/>
              </a:ext>
            </a:extLst>
          </p:cNvPr>
          <p:cNvSpPr txBox="1">
            <a:spLocks noChangeArrowheads="1" noChangeShapeType="1" noTextEdit="1"/>
          </p:cNvSpPr>
          <p:nvPr/>
        </p:nvSpPr>
        <p:spPr bwMode="auto">
          <a:xfrm>
            <a:off x="187857" y="1136152"/>
            <a:ext cx="2247900" cy="30607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square" numCol="1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n w="9525" cap="flat" cmpd="sng" algn="ctr">
                  <a:solidFill>
                    <a:srgbClr val="FF0000"/>
                  </a:solidFill>
                  <a:prstDash val="solid"/>
                  <a:round/>
                </a:ln>
                <a:solidFill>
                  <a:srgbClr val="FF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Amortized Loan 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05545120-0A6A-9C4A-FB19-61BDF22A1FF2}"/>
                  </a:ext>
                </a:extLst>
              </p:cNvPr>
              <p:cNvSpPr/>
              <p:nvPr/>
            </p:nvSpPr>
            <p:spPr>
              <a:xfrm>
                <a:off x="420934" y="1895071"/>
                <a:ext cx="9105838" cy="4470675"/>
              </a:xfrm>
              <a:prstGeom prst="rect">
                <a:avLst/>
              </a:prstGeom>
              <a:solidFill>
                <a:srgbClr val="CED6E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68580" tIns="34290" rIns="68580" bIns="3429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R="0" lvl="0" algn="l" rtl="0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tabLst>
                    <a:tab pos="630555" algn="l"/>
                    <a:tab pos="1440180" algn="l"/>
                  </a:tabLst>
                </a:pPr>
                <a:r>
                  <a:rPr lang="en-US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1- </a:t>
                </a:r>
                <a:r>
                  <a:rPr lang="en-US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Set up amortization loan schedule for a BD25,000 loan to be repaid in equal instalments at the end of each of the next five years. The interest rate is 10% annually.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algn="l" rtl="1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u="sng" dirty="0">
                    <a:solidFill>
                      <a:srgbClr val="002060"/>
                    </a:solidFill>
                    <a:effectLst/>
                    <a:latin typeface="Arial Black" panose="020B0A040201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Answer:</a:t>
                </a:r>
                <a:endParaRPr lang="en-US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 algn="just" rtl="0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dirty="0">
                    <a:solidFill>
                      <a:srgbClr val="7030A0"/>
                    </a:solidFill>
                    <a:effectLst/>
                    <a:ea typeface="Calibri" panose="020F0502020204030204" pitchFamily="34" charset="0"/>
                    <a:cs typeface="Arial" panose="020B0604020202020204" pitchFamily="34" charset="0"/>
                  </a:rPr>
                  <a:t>             </a:t>
                </a:r>
                <a:r>
                  <a:rPr lang="en-US" sz="1600" dirty="0">
                    <a:solidFill>
                      <a:srgbClr val="000000"/>
                    </a:solidFill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PMT = </a:t>
                </a:r>
                <a:r>
                  <a:rPr lang="en-US" sz="1600" dirty="0">
                    <a:solidFill>
                      <a:srgbClr val="000000"/>
                    </a:solidFill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2</a:t>
                </a:r>
                <a14:m>
                  <m:oMath xmlns:m="http://schemas.openxmlformats.org/officeDocument/2006/math">
                    <m:r>
                      <a:rPr lang="en-US" sz="1600" b="0" i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5000</m:t>
                    </m:r>
                    <m:r>
                      <a:rPr lang="en-US" sz="1600" b="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÷[</m:t>
                    </m:r>
                    <m:f>
                      <m:fPr>
                        <m:ctrlPr>
                          <a:rPr lang="en-US" sz="16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6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  <m:r>
                              <a:rPr lang="en-US" sz="1600" b="0" i="1" smtClean="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d>
                              <m:dPr>
                                <m:ctrlPr>
                                  <a:rPr lang="en-US" sz="16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600" b="0" i="1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  <m:r>
                                  <a:rPr lang="en-US" sz="1600" b="0" i="1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+.</m:t>
                                </m:r>
                                <m:r>
                                  <a:rPr lang="en-US" sz="1600" b="0" i="1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10</m:t>
                                </m:r>
                              </m:e>
                            </m:d>
                          </m:e>
                          <m:sup>
                            <m:r>
                              <a:rPr lang="en-US" sz="1600" b="0" i="1" smtClean="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1600" b="0" i="1" smtClean="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5</m:t>
                            </m:r>
                          </m:sup>
                        </m:sSup>
                      </m:num>
                      <m:den>
                        <m:r>
                          <a:rPr lang="en-US" sz="1600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</m:t>
                        </m:r>
                        <m:r>
                          <a:rPr lang="en-US" sz="1600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en-US" sz="1600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sz="1600" dirty="0">
                    <a:solidFill>
                      <a:srgbClr val="000000"/>
                    </a:solidFill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]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1600" dirty="0">
                    <a:solidFill>
                      <a:srgbClr val="000000"/>
                    </a:solidFill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 </a:t>
                </a:r>
                <a:endParaRPr lang="en-US" sz="1600" dirty="0">
                  <a:effectLst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685800" marR="0" algn="l" rtl="1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dirty="0">
                    <a:solidFill>
                      <a:srgbClr val="000000"/>
                    </a:solidFill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            = 2</a:t>
                </a:r>
                <a14:m>
                  <m:oMath xmlns:m="http://schemas.openxmlformats.org/officeDocument/2006/math">
                    <m:r>
                      <a:rPr lang="en-US" sz="1600" b="0" i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5000</m:t>
                    </m:r>
                    <m:r>
                      <a:rPr lang="en-US" sz="1600" b="0" i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1600" b="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÷[</m:t>
                    </m:r>
                    <m:f>
                      <m:fPr>
                        <m:ctrlPr>
                          <a:rPr lang="en-US" sz="16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en-US" sz="1600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1600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</m:t>
                        </m:r>
                        <m:r>
                          <a:rPr lang="en-US" sz="1600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en-US" sz="1600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6209</m:t>
                        </m:r>
                      </m:num>
                      <m:den>
                        <m:r>
                          <a:rPr lang="en-US" sz="1600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</m:t>
                        </m:r>
                        <m:r>
                          <a:rPr lang="en-US" sz="1600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en-US" sz="1600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sz="1600" dirty="0">
                    <a:solidFill>
                      <a:srgbClr val="000000"/>
                    </a:solidFill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]</a:t>
                </a:r>
                <a:endParaRPr lang="en-US" sz="1600" dirty="0">
                  <a:effectLst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685800" marR="0" algn="l" rtl="1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dirty="0">
                    <a:solidFill>
                      <a:srgbClr val="000000"/>
                    </a:solidFill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            = 25000 ÷ 3.79079  </a:t>
                </a:r>
                <a:endParaRPr lang="en-US" sz="1600" dirty="0">
                  <a:effectLst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685800" marR="0" algn="l" rtl="1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dirty="0">
                    <a:solidFill>
                      <a:srgbClr val="000000"/>
                    </a:solidFill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            = BD20,000</a:t>
                </a:r>
                <a:endParaRPr lang="en-US" sz="1600" dirty="0">
                  <a:effectLst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457200" marR="0" indent="-457200" algn="just" rtl="0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i="1" u="sng" dirty="0">
                    <a:solidFill>
                      <a:srgbClr val="FF0000"/>
                    </a:solidFill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OR: </a:t>
                </a:r>
                <a:r>
                  <a:rPr lang="en-US" sz="1600" i="1" dirty="0">
                    <a:solidFill>
                      <a:srgbClr val="FF0000"/>
                    </a:solidFill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</a:t>
                </a:r>
                <a:r>
                  <a:rPr lang="en-US" sz="1600" dirty="0">
                    <a:solidFill>
                      <a:srgbClr val="002060"/>
                    </a:solidFill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PMT  =  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600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600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1600" i="1">
                                    <a:solidFill>
                                      <a:srgbClr val="00206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b="0" i="1" smtClean="0">
                                    <a:solidFill>
                                      <a:srgbClr val="00206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𝑃𝑉</m:t>
                                </m:r>
                              </m:e>
                              <m:sub>
                                <m:r>
                                  <a:rPr lang="en-US" sz="1600" b="0" i="1" smtClean="0">
                                    <a:solidFill>
                                      <a:srgbClr val="00206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𝑛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1600" b="0" smtClean="0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n-US" sz="1600" b="0" i="1" smtClean="0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𝑃𝑉𝐼𝐹</m:t>
                            </m:r>
                            <m:r>
                              <a:rPr lang="en-US" sz="1600" b="0" smtClean="0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  </m:t>
                            </m:r>
                            <m:r>
                              <a:rPr lang="en-US" sz="1600" b="0" i="1" smtClean="0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  <m:r>
                              <a:rPr lang="en-US" sz="1600" b="0" smtClean="0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 ,</m:t>
                            </m:r>
                            <m:r>
                              <a:rPr lang="en-US" sz="1600" b="0" i="1" smtClean="0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  <m:r>
                              <a:rPr lang="en-US" sz="1600" b="0" smtClean="0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 ) </m:t>
                            </m:r>
                          </m:den>
                        </m:f>
                      </m:e>
                    </m:d>
                  </m:oMath>
                </a14:m>
                <a:endParaRPr lang="en-US" sz="1600" dirty="0">
                  <a:effectLst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algn="l" rtl="1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dirty="0">
                    <a:solidFill>
                      <a:srgbClr val="002060"/>
                    </a:solidFill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            =  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600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600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0" i="1" smtClean="0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97</m:t>
                            </m:r>
                            <m:r>
                              <a:rPr lang="en-US" sz="1600" b="0" smtClean="0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en-US" sz="1600" b="0" i="1" smtClean="0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368</m:t>
                            </m:r>
                          </m:num>
                          <m:den>
                            <m:r>
                              <a:rPr lang="en-US" sz="1600" b="0" smtClean="0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n-US" sz="1600" b="0" i="1" smtClean="0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𝑃𝑉𝐼𝐹</m:t>
                            </m:r>
                            <m:r>
                              <a:rPr lang="en-US" sz="1600" b="0" smtClean="0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  </m:t>
                            </m:r>
                            <m:r>
                              <a:rPr lang="en-US" sz="1600" b="0" i="1" smtClean="0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7</m:t>
                            </m:r>
                            <m:r>
                              <a:rPr lang="en-US" sz="1600" b="0" smtClean="0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 ,</m:t>
                            </m:r>
                            <m:r>
                              <a:rPr lang="en-US" sz="1600" b="0" i="1" smtClean="0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10</m:t>
                            </m:r>
                            <m:r>
                              <a:rPr lang="en-US" sz="1600" b="0" smtClean="0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% ) </m:t>
                            </m:r>
                          </m:den>
                        </m:f>
                      </m:e>
                    </m:d>
                  </m:oMath>
                </a14:m>
                <a:endParaRPr lang="en-US" sz="1600" dirty="0">
                  <a:effectLst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algn="l" rtl="1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dirty="0">
                    <a:solidFill>
                      <a:srgbClr val="002060"/>
                    </a:solidFill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            =  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600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600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0" i="1" smtClean="0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25000</m:t>
                            </m:r>
                          </m:num>
                          <m:den>
                            <m:r>
                              <a:rPr lang="en-US" sz="1600" b="0" i="1" smtClean="0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  <m:r>
                              <a:rPr lang="en-US" sz="1600" b="0" i="1" smtClean="0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.</m:t>
                            </m:r>
                            <m:r>
                              <a:rPr lang="en-US" sz="1600" b="0" i="1" smtClean="0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79079</m:t>
                            </m:r>
                            <m:r>
                              <a:rPr lang="en-US" sz="1600" b="0" smtClean="0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</m:den>
                        </m:f>
                      </m:e>
                    </m:d>
                  </m:oMath>
                </a14:m>
                <a:endParaRPr lang="en-US" sz="1600" dirty="0">
                  <a:effectLst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algn="l" rtl="1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dirty="0">
                    <a:solidFill>
                      <a:srgbClr val="002060"/>
                    </a:solidFill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            = BD6594.931 </a:t>
                </a:r>
                <a:r>
                  <a:rPr lang="en-US" sz="1600" dirty="0">
                    <a:solidFill>
                      <a:srgbClr val="002060"/>
                    </a:solidFill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≌</a:t>
                </a:r>
              </a:p>
              <a:p>
                <a:pPr marL="0" marR="0" algn="l" rtl="1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dirty="0">
                    <a:solidFill>
                      <a:srgbClr val="002060"/>
                    </a:solidFill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           </a:t>
                </a:r>
                <a:r>
                  <a:rPr lang="en-US" sz="1600" dirty="0">
                    <a:solidFill>
                      <a:srgbClr val="002060"/>
                    </a:solidFill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 BD6595</a:t>
                </a:r>
                <a:r>
                  <a:rPr lang="ar-BH" sz="1600" dirty="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600" dirty="0">
                  <a:effectLst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05545120-0A6A-9C4A-FB19-61BDF22A1FF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934" y="1895071"/>
                <a:ext cx="9105838" cy="4470675"/>
              </a:xfrm>
              <a:prstGeom prst="rect">
                <a:avLst/>
              </a:prstGeom>
              <a:blipFill>
                <a:blip r:embed="rId4"/>
                <a:stretch>
                  <a:fillRect l="-803" r="-33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ADA585B-0FFA-B528-8C81-67DE76829F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314712"/>
              </p:ext>
            </p:extLst>
          </p:nvPr>
        </p:nvGraphicFramePr>
        <p:xfrm>
          <a:off x="3582773" y="3110703"/>
          <a:ext cx="6173470" cy="30692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1470">
                  <a:extLst>
                    <a:ext uri="{9D8B030D-6E8A-4147-A177-3AD203B41FA5}">
                      <a16:colId xmlns:a16="http://schemas.microsoft.com/office/drawing/2014/main" val="3270805334"/>
                    </a:ext>
                  </a:extLst>
                </a:gridCol>
                <a:gridCol w="730250">
                  <a:extLst>
                    <a:ext uri="{9D8B030D-6E8A-4147-A177-3AD203B41FA5}">
                      <a16:colId xmlns:a16="http://schemas.microsoft.com/office/drawing/2014/main" val="1069181893"/>
                    </a:ext>
                  </a:extLst>
                </a:gridCol>
                <a:gridCol w="730250">
                  <a:extLst>
                    <a:ext uri="{9D8B030D-6E8A-4147-A177-3AD203B41FA5}">
                      <a16:colId xmlns:a16="http://schemas.microsoft.com/office/drawing/2014/main" val="2683936275"/>
                    </a:ext>
                  </a:extLst>
                </a:gridCol>
                <a:gridCol w="730250">
                  <a:extLst>
                    <a:ext uri="{9D8B030D-6E8A-4147-A177-3AD203B41FA5}">
                      <a16:colId xmlns:a16="http://schemas.microsoft.com/office/drawing/2014/main" val="439252763"/>
                    </a:ext>
                  </a:extLst>
                </a:gridCol>
                <a:gridCol w="730250">
                  <a:extLst>
                    <a:ext uri="{9D8B030D-6E8A-4147-A177-3AD203B41FA5}">
                      <a16:colId xmlns:a16="http://schemas.microsoft.com/office/drawing/2014/main" val="1540731086"/>
                    </a:ext>
                  </a:extLst>
                </a:gridCol>
                <a:gridCol w="730250">
                  <a:extLst>
                    <a:ext uri="{9D8B030D-6E8A-4147-A177-3AD203B41FA5}">
                      <a16:colId xmlns:a16="http://schemas.microsoft.com/office/drawing/2014/main" val="2564774582"/>
                    </a:ext>
                  </a:extLst>
                </a:gridCol>
                <a:gridCol w="730250">
                  <a:extLst>
                    <a:ext uri="{9D8B030D-6E8A-4147-A177-3AD203B41FA5}">
                      <a16:colId xmlns:a16="http://schemas.microsoft.com/office/drawing/2014/main" val="2118894268"/>
                    </a:ext>
                  </a:extLst>
                </a:gridCol>
                <a:gridCol w="730250">
                  <a:extLst>
                    <a:ext uri="{9D8B030D-6E8A-4147-A177-3AD203B41FA5}">
                      <a16:colId xmlns:a16="http://schemas.microsoft.com/office/drawing/2014/main" val="192526242"/>
                    </a:ext>
                  </a:extLst>
                </a:gridCol>
                <a:gridCol w="730250">
                  <a:extLst>
                    <a:ext uri="{9D8B030D-6E8A-4147-A177-3AD203B41FA5}">
                      <a16:colId xmlns:a16="http://schemas.microsoft.com/office/drawing/2014/main" val="1734425797"/>
                    </a:ext>
                  </a:extLst>
                </a:gridCol>
              </a:tblGrid>
              <a:tr h="307340">
                <a:tc gridSpan="9"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br>
                        <a:rPr lang="en-US" sz="10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TABLE (PV of Ordinary Annuity)       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n w="9525" cap="flat" cmpd="sng" algn="ctr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  <a:effectLst/>
                        </a:rPr>
                        <a:t>n 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ln w="9525" cap="flat" cmpd="sng" algn="ctr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  <a:effectLst/>
                        </a:rPr>
                        <a:t>i</a:t>
                      </a:r>
                      <a:endParaRPr lang="en-US" sz="11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US" sz="1400" dirty="0">
                          <a:effectLst/>
                        </a:rPr>
                        <a:t>  (annuity in arrears … end of period)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326709"/>
                  </a:ext>
                </a:extLst>
              </a:tr>
              <a:tr h="30734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5.00%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6.00%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7.00%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8.00%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9.00%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10.00%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11.00%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12.00%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67236529"/>
                  </a:ext>
                </a:extLst>
              </a:tr>
              <a:tr h="24638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0.95238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0.94340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0.93458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0.92593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0.91743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0.90909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0.90090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0.89286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44729774"/>
                  </a:ext>
                </a:extLst>
              </a:tr>
              <a:tr h="24638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1.85941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1.83339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1.80802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1.78326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1.75911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1.73554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1.71252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1.69005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83083518"/>
                  </a:ext>
                </a:extLst>
              </a:tr>
              <a:tr h="24638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2.72325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2.67301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2.62432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2.57710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2.53129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2.48685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2.44371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2.40183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59405541"/>
                  </a:ext>
                </a:extLst>
              </a:tr>
              <a:tr h="24638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3.54595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3.46511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3.38721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3.31213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3.23972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3.16987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3.10245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3.03735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61385931"/>
                  </a:ext>
                </a:extLst>
              </a:tr>
              <a:tr h="24638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4.32948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4.21236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4.10020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3.99271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3.88965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3.79079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3.69590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3.60478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93863160"/>
                  </a:ext>
                </a:extLst>
              </a:tr>
              <a:tr h="24638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5.07569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4.91732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4.76654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4.62288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4.48592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3.35526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4.23054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4.11141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25561438"/>
                  </a:ext>
                </a:extLst>
              </a:tr>
              <a:tr h="24638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5.78637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5.58238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5.38929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5.20637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5.03295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4.86842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4.71220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4.56376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896903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7972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مستطيل مستدير الزوايا 15">
            <a:extLst>
              <a:ext uri="{FF2B5EF4-FFF2-40B4-BE49-F238E27FC236}">
                <a16:creationId xmlns:a16="http://schemas.microsoft.com/office/drawing/2014/main" id="{C7CA628E-402E-4ECD-83CD-2C5BD377C6C5}"/>
              </a:ext>
            </a:extLst>
          </p:cNvPr>
          <p:cNvSpPr/>
          <p:nvPr/>
        </p:nvSpPr>
        <p:spPr>
          <a:xfrm>
            <a:off x="179819" y="998889"/>
            <a:ext cx="9576424" cy="5366857"/>
          </a:xfrm>
          <a:prstGeom prst="roundRect">
            <a:avLst>
              <a:gd name="adj" fmla="val 1416"/>
            </a:avLst>
          </a:prstGeom>
          <a:solidFill>
            <a:srgbClr val="BFD4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0" marR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3674110" algn="l"/>
              </a:tabLst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3674110" algn="l"/>
              </a:tabLst>
            </a:pPr>
            <a:r>
              <a:rPr lang="en-US" sz="2000" b="1" u="sng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Example 2-5-1</a:t>
            </a:r>
          </a:p>
          <a:p>
            <a:pPr marR="0" lvl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002060"/>
              </a:solidFill>
            </a:endParaRPr>
          </a:p>
          <a:p>
            <a:pPr lvl="0"/>
            <a:endParaRPr lang="en-US" dirty="0">
              <a:solidFill>
                <a:srgbClr val="002060"/>
              </a:solidFill>
            </a:endParaRPr>
          </a:p>
        </p:txBody>
      </p:sp>
      <p:grpSp>
        <p:nvGrpSpPr>
          <p:cNvPr id="29" name="Shape 631">
            <a:extLst>
              <a:ext uri="{FF2B5EF4-FFF2-40B4-BE49-F238E27FC236}">
                <a16:creationId xmlns:a16="http://schemas.microsoft.com/office/drawing/2014/main" id="{9DE0399B-6A40-495E-B773-BA7B46FB702D}"/>
              </a:ext>
            </a:extLst>
          </p:cNvPr>
          <p:cNvGrpSpPr/>
          <p:nvPr/>
        </p:nvGrpSpPr>
        <p:grpSpPr>
          <a:xfrm flipH="1">
            <a:off x="303082" y="41731"/>
            <a:ext cx="827524" cy="848823"/>
            <a:chOff x="5961125" y="1623900"/>
            <a:chExt cx="427450" cy="448175"/>
          </a:xfrm>
          <a:solidFill>
            <a:srgbClr val="7030A0"/>
          </a:solidFill>
        </p:grpSpPr>
        <p:sp>
          <p:nvSpPr>
            <p:cNvPr id="30" name="Shape 632">
              <a:extLst>
                <a:ext uri="{FF2B5EF4-FFF2-40B4-BE49-F238E27FC236}">
                  <a16:creationId xmlns:a16="http://schemas.microsoft.com/office/drawing/2014/main" id="{8DB2B578-EBFB-49B2-A74B-ADFD83430321}"/>
                </a:ext>
              </a:extLst>
            </p:cNvPr>
            <p:cNvSpPr/>
            <p:nvPr/>
          </p:nvSpPr>
          <p:spPr>
            <a:xfrm>
              <a:off x="5961125" y="1678700"/>
              <a:ext cx="376925" cy="376925"/>
            </a:xfrm>
            <a:custGeom>
              <a:avLst/>
              <a:gdLst/>
              <a:ahLst/>
              <a:cxnLst/>
              <a:rect l="0" t="0" r="0" b="0"/>
              <a:pathLst>
                <a:path w="15077" h="15077" fill="none" extrusionOk="0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1" name="Shape 633">
              <a:extLst>
                <a:ext uri="{FF2B5EF4-FFF2-40B4-BE49-F238E27FC236}">
                  <a16:creationId xmlns:a16="http://schemas.microsoft.com/office/drawing/2014/main" id="{A7E0F7CD-81DA-4CE7-AFE9-AFC01237AB36}"/>
                </a:ext>
              </a:extLst>
            </p:cNvPr>
            <p:cNvSpPr/>
            <p:nvPr/>
          </p:nvSpPr>
          <p:spPr>
            <a:xfrm>
              <a:off x="6009825" y="1727425"/>
              <a:ext cx="279500" cy="279500"/>
            </a:xfrm>
            <a:custGeom>
              <a:avLst/>
              <a:gdLst/>
              <a:ahLst/>
              <a:cxnLst/>
              <a:rect l="0" t="0" r="0" b="0"/>
              <a:pathLst>
                <a:path w="11180" h="11180" fill="none" extrusionOk="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  <p:sp>
          <p:nvSpPr>
            <p:cNvPr id="32" name="Shape 634">
              <a:extLst>
                <a:ext uri="{FF2B5EF4-FFF2-40B4-BE49-F238E27FC236}">
                  <a16:creationId xmlns:a16="http://schemas.microsoft.com/office/drawing/2014/main" id="{8C63DF95-20CA-45C3-B9C8-3978774FAE2C}"/>
                </a:ext>
              </a:extLst>
            </p:cNvPr>
            <p:cNvSpPr/>
            <p:nvPr/>
          </p:nvSpPr>
          <p:spPr>
            <a:xfrm>
              <a:off x="6107250" y="1824850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3" name="Shape 635">
              <a:extLst>
                <a:ext uri="{FF2B5EF4-FFF2-40B4-BE49-F238E27FC236}">
                  <a16:creationId xmlns:a16="http://schemas.microsoft.com/office/drawing/2014/main" id="{BC2F4953-4B4C-4B90-BBBA-EE9C42DB550B}"/>
                </a:ext>
              </a:extLst>
            </p:cNvPr>
            <p:cNvSpPr/>
            <p:nvPr/>
          </p:nvSpPr>
          <p:spPr>
            <a:xfrm>
              <a:off x="6058550" y="1776125"/>
              <a:ext cx="182075" cy="182075"/>
            </a:xfrm>
            <a:custGeom>
              <a:avLst/>
              <a:gdLst/>
              <a:ahLst/>
              <a:cxnLst/>
              <a:rect l="0" t="0" r="0" b="0"/>
              <a:pathLst>
                <a:path w="7283" h="7283" fill="none" extrusionOk="0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4" name="Shape 636">
              <a:extLst>
                <a:ext uri="{FF2B5EF4-FFF2-40B4-BE49-F238E27FC236}">
                  <a16:creationId xmlns:a16="http://schemas.microsoft.com/office/drawing/2014/main" id="{B909C533-5819-46B5-9B5D-EE88750598EE}"/>
                </a:ext>
              </a:extLst>
            </p:cNvPr>
            <p:cNvSpPr/>
            <p:nvPr/>
          </p:nvSpPr>
          <p:spPr>
            <a:xfrm>
              <a:off x="5971475" y="2001400"/>
              <a:ext cx="74925" cy="70675"/>
            </a:xfrm>
            <a:custGeom>
              <a:avLst/>
              <a:gdLst/>
              <a:ahLst/>
              <a:cxnLst/>
              <a:rect l="0" t="0" r="0" b="0"/>
              <a:pathLst>
                <a:path w="2997" h="2827" fill="none" extrusionOk="0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5" name="Shape 637">
              <a:extLst>
                <a:ext uri="{FF2B5EF4-FFF2-40B4-BE49-F238E27FC236}">
                  <a16:creationId xmlns:a16="http://schemas.microsoft.com/office/drawing/2014/main" id="{B8E44603-02C8-45C3-AFCF-46EBC9134B2A}"/>
                </a:ext>
              </a:extLst>
            </p:cNvPr>
            <p:cNvSpPr/>
            <p:nvPr/>
          </p:nvSpPr>
          <p:spPr>
            <a:xfrm>
              <a:off x="6253375" y="2001400"/>
              <a:ext cx="74325" cy="70675"/>
            </a:xfrm>
            <a:custGeom>
              <a:avLst/>
              <a:gdLst/>
              <a:ahLst/>
              <a:cxnLst/>
              <a:rect l="0" t="0" r="0" b="0"/>
              <a:pathLst>
                <a:path w="2973" h="2827" fill="none" extrusionOk="0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6" name="Shape 638">
              <a:extLst>
                <a:ext uri="{FF2B5EF4-FFF2-40B4-BE49-F238E27FC236}">
                  <a16:creationId xmlns:a16="http://schemas.microsoft.com/office/drawing/2014/main" id="{F10FA17C-5DE5-44AB-81DB-C83C2A648EC9}"/>
                </a:ext>
              </a:extLst>
            </p:cNvPr>
            <p:cNvSpPr/>
            <p:nvPr/>
          </p:nvSpPr>
          <p:spPr>
            <a:xfrm>
              <a:off x="6137700" y="1623900"/>
              <a:ext cx="250875" cy="255150"/>
            </a:xfrm>
            <a:custGeom>
              <a:avLst/>
              <a:gdLst/>
              <a:ahLst/>
              <a:cxnLst/>
              <a:rect l="0" t="0" r="0" b="0"/>
              <a:pathLst>
                <a:path w="10035" h="10206" fill="none" extrusionOk="0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7" name="مستطيل مستدير الزوايا 5">
            <a:hlinkClick r:id="rId2" action="ppaction://hlinksldjump"/>
            <a:extLst>
              <a:ext uri="{FF2B5EF4-FFF2-40B4-BE49-F238E27FC236}">
                <a16:creationId xmlns:a16="http://schemas.microsoft.com/office/drawing/2014/main" id="{D466B943-7A06-4ADB-8B37-06D4C56A4898}"/>
              </a:ext>
            </a:extLst>
          </p:cNvPr>
          <p:cNvSpPr/>
          <p:nvPr/>
        </p:nvSpPr>
        <p:spPr>
          <a:xfrm>
            <a:off x="9838920" y="1862449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INITIATION ACTIVITY 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7" name="مستطيل مستدير الزوايا 11">
            <a:hlinkClick r:id="rId3" action="ppaction://hlinksldjump"/>
            <a:extLst>
              <a:ext uri="{FF2B5EF4-FFF2-40B4-BE49-F238E27FC236}">
                <a16:creationId xmlns:a16="http://schemas.microsoft.com/office/drawing/2014/main" id="{23D3EE09-8411-4223-ABFE-66C8968A89D0}"/>
              </a:ext>
            </a:extLst>
          </p:cNvPr>
          <p:cNvSpPr/>
          <p:nvPr/>
        </p:nvSpPr>
        <p:spPr>
          <a:xfrm>
            <a:off x="9875904" y="2837647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1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8" name="مستطيل مستدير الزوايا 12">
            <a:hlinkClick r:id="" action="ppaction://noaction"/>
            <a:extLst>
              <a:ext uri="{FF2B5EF4-FFF2-40B4-BE49-F238E27FC236}">
                <a16:creationId xmlns:a16="http://schemas.microsoft.com/office/drawing/2014/main" id="{C35558C1-9FDC-49BD-A8F5-9241D1C65BC7}"/>
              </a:ext>
            </a:extLst>
          </p:cNvPr>
          <p:cNvSpPr/>
          <p:nvPr/>
        </p:nvSpPr>
        <p:spPr>
          <a:xfrm>
            <a:off x="9875904" y="3651672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2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40" name="مستطيل مستدير الزوايا 17">
            <a:hlinkClick r:id="" action="ppaction://noaction"/>
            <a:extLst>
              <a:ext uri="{FF2B5EF4-FFF2-40B4-BE49-F238E27FC236}">
                <a16:creationId xmlns:a16="http://schemas.microsoft.com/office/drawing/2014/main" id="{5073015B-1E83-4FE7-BF02-65CBBB9E092C}"/>
              </a:ext>
            </a:extLst>
          </p:cNvPr>
          <p:cNvSpPr/>
          <p:nvPr/>
        </p:nvSpPr>
        <p:spPr>
          <a:xfrm>
            <a:off x="9875904" y="5284180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FINAL EVALUATION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9" name="مستطيل مستدير الزوايا 11">
            <a:hlinkClick r:id="rId3" action="ppaction://hlinksldjump"/>
            <a:extLst>
              <a:ext uri="{FF2B5EF4-FFF2-40B4-BE49-F238E27FC236}">
                <a16:creationId xmlns:a16="http://schemas.microsoft.com/office/drawing/2014/main" id="{0DFE9340-316F-EF21-36B5-A01BFC1442C5}"/>
              </a:ext>
            </a:extLst>
          </p:cNvPr>
          <p:cNvSpPr/>
          <p:nvPr/>
        </p:nvSpPr>
        <p:spPr>
          <a:xfrm>
            <a:off x="9838921" y="4404958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3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A66DF9A-2CC9-0F60-722E-AC38D1F9C56E}"/>
              </a:ext>
            </a:extLst>
          </p:cNvPr>
          <p:cNvGrpSpPr/>
          <p:nvPr/>
        </p:nvGrpSpPr>
        <p:grpSpPr>
          <a:xfrm>
            <a:off x="34867" y="6499773"/>
            <a:ext cx="12192000" cy="383348"/>
            <a:chOff x="34867" y="6499773"/>
            <a:chExt cx="12192000" cy="383348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FDC34CC-7FD8-9C04-953E-079F34E0CAC8}"/>
                </a:ext>
              </a:extLst>
            </p:cNvPr>
            <p:cNvSpPr txBox="1"/>
            <p:nvPr/>
          </p:nvSpPr>
          <p:spPr>
            <a:xfrm>
              <a:off x="716844" y="6505941"/>
              <a:ext cx="7798277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400" b="1" dirty="0">
                  <a:solidFill>
                    <a:srgbClr val="00206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FIN 316/806                                                   UNIT 2                                                            Annuities and Amortization Loan</a:t>
              </a:r>
              <a:endParaRPr lang="ar-SA" sz="14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41538516-A71E-3316-304D-9C38858F8DE4}"/>
                </a:ext>
              </a:extLst>
            </p:cNvPr>
            <p:cNvGrpSpPr/>
            <p:nvPr/>
          </p:nvGrpSpPr>
          <p:grpSpPr>
            <a:xfrm>
              <a:off x="34867" y="6499773"/>
              <a:ext cx="12192000" cy="383348"/>
              <a:chOff x="34867" y="6499773"/>
              <a:chExt cx="12192000" cy="383348"/>
            </a:xfrm>
          </p:grpSpPr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146DF47E-76D9-F557-27B0-CD5D1D24AA53}"/>
                  </a:ext>
                </a:extLst>
              </p:cNvPr>
              <p:cNvCxnSpPr/>
              <p:nvPr/>
            </p:nvCxnSpPr>
            <p:spPr>
              <a:xfrm flipV="1">
                <a:off x="34867" y="6499773"/>
                <a:ext cx="12192000" cy="5217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4966BC4C-A69E-73EE-1847-705F12088F41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7703229" y="6502121"/>
                <a:ext cx="4106028" cy="38100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وزارة التربية والتعليم –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العام الدراسي 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2023-2024م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92D9A129-1A5E-FC1A-D82F-F4F5374C9A3E}"/>
              </a:ext>
            </a:extLst>
          </p:cNvPr>
          <p:cNvSpPr/>
          <p:nvPr/>
        </p:nvSpPr>
        <p:spPr>
          <a:xfrm>
            <a:off x="420933" y="2126276"/>
            <a:ext cx="9138630" cy="3995366"/>
          </a:xfrm>
          <a:prstGeom prst="rect">
            <a:avLst/>
          </a:prstGeom>
          <a:solidFill>
            <a:srgbClr val="CED6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82880" marR="0" rtl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849630" algn="l"/>
                <a:tab pos="1140460" algn="l"/>
              </a:tabLst>
            </a:pPr>
            <a:endParaRPr lang="en-US" sz="14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B2F6E09-CCAE-6853-B41C-D7FE46F079E2}"/>
              </a:ext>
            </a:extLst>
          </p:cNvPr>
          <p:cNvSpPr/>
          <p:nvPr/>
        </p:nvSpPr>
        <p:spPr>
          <a:xfrm>
            <a:off x="1384938" y="277159"/>
            <a:ext cx="8141834" cy="60490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marL="342900" marR="198120" indent="-342900" algn="justLow">
              <a:lnSpc>
                <a:spcPct val="130000"/>
              </a:lnSpc>
              <a:buClr>
                <a:srgbClr val="FFFFFF"/>
              </a:buClr>
              <a:buSzPts val="1100"/>
              <a:buFont typeface="Times New Roman" panose="02020603050405020304" pitchFamily="18" charset="0"/>
              <a:buChar char="►"/>
            </a:pPr>
            <a:r>
              <a:rPr lang="en-US" sz="2800" b="1" dirty="0">
                <a:solidFill>
                  <a:srgbClr val="FFFF00"/>
                </a:solidFill>
                <a:effectLst/>
                <a:uFill>
                  <a:solidFill>
                    <a:srgbClr val="5B9BD5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preparation of amortized loan schedule </a:t>
            </a:r>
            <a:endParaRPr lang="en-US" sz="2800" b="1" dirty="0">
              <a:solidFill>
                <a:srgbClr val="FFFF00"/>
              </a:solidFill>
              <a:effectLst/>
              <a:uFill>
                <a:solidFill>
                  <a:srgbClr val="5B9BD5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1525532545">
            <a:extLst>
              <a:ext uri="{FF2B5EF4-FFF2-40B4-BE49-F238E27FC236}">
                <a16:creationId xmlns:a16="http://schemas.microsoft.com/office/drawing/2014/main" id="{9FF4743C-7E79-A4D0-5B06-3BAED6B8F9DF}"/>
              </a:ext>
            </a:extLst>
          </p:cNvPr>
          <p:cNvSpPr txBox="1">
            <a:spLocks noChangeArrowheads="1" noChangeShapeType="1" noTextEdit="1"/>
          </p:cNvSpPr>
          <p:nvPr/>
        </p:nvSpPr>
        <p:spPr bwMode="auto">
          <a:xfrm>
            <a:off x="303082" y="1088044"/>
            <a:ext cx="3028950" cy="30607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square" numCol="1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ln w="9525" cap="flat" cmpd="sng" algn="ctr">
                  <a:solidFill>
                    <a:srgbClr val="FF0000"/>
                  </a:solidFill>
                  <a:prstDash val="solid"/>
                  <a:round/>
                </a:ln>
                <a:solidFill>
                  <a:srgbClr val="FF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Loan Amortization Schedule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6FE4935-3F85-4EB5-5419-9CF33F1882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5884655"/>
              </p:ext>
            </p:extLst>
          </p:nvPr>
        </p:nvGraphicFramePr>
        <p:xfrm>
          <a:off x="716844" y="2273057"/>
          <a:ext cx="8639807" cy="3758298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825080">
                  <a:extLst>
                    <a:ext uri="{9D8B030D-6E8A-4147-A177-3AD203B41FA5}">
                      <a16:colId xmlns:a16="http://schemas.microsoft.com/office/drawing/2014/main" val="124386434"/>
                    </a:ext>
                  </a:extLst>
                </a:gridCol>
                <a:gridCol w="1414033">
                  <a:extLst>
                    <a:ext uri="{9D8B030D-6E8A-4147-A177-3AD203B41FA5}">
                      <a16:colId xmlns:a16="http://schemas.microsoft.com/office/drawing/2014/main" val="3496682159"/>
                    </a:ext>
                  </a:extLst>
                </a:gridCol>
                <a:gridCol w="1414033">
                  <a:extLst>
                    <a:ext uri="{9D8B030D-6E8A-4147-A177-3AD203B41FA5}">
                      <a16:colId xmlns:a16="http://schemas.microsoft.com/office/drawing/2014/main" val="1275968648"/>
                    </a:ext>
                  </a:extLst>
                </a:gridCol>
                <a:gridCol w="1497265">
                  <a:extLst>
                    <a:ext uri="{9D8B030D-6E8A-4147-A177-3AD203B41FA5}">
                      <a16:colId xmlns:a16="http://schemas.microsoft.com/office/drawing/2014/main" val="1812755639"/>
                    </a:ext>
                  </a:extLst>
                </a:gridCol>
                <a:gridCol w="1746961">
                  <a:extLst>
                    <a:ext uri="{9D8B030D-6E8A-4147-A177-3AD203B41FA5}">
                      <a16:colId xmlns:a16="http://schemas.microsoft.com/office/drawing/2014/main" val="4229760637"/>
                    </a:ext>
                  </a:extLst>
                </a:gridCol>
                <a:gridCol w="1742435">
                  <a:extLst>
                    <a:ext uri="{9D8B030D-6E8A-4147-A177-3AD203B41FA5}">
                      <a16:colId xmlns:a16="http://schemas.microsoft.com/office/drawing/2014/main" val="2340245060"/>
                    </a:ext>
                  </a:extLst>
                </a:gridCol>
              </a:tblGrid>
              <a:tr h="89843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800">
                          <a:effectLst/>
                        </a:rPr>
                        <a:t>year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800">
                          <a:effectLst/>
                        </a:rPr>
                        <a:t>Beginning</a:t>
                      </a:r>
                    </a:p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800">
                          <a:effectLst/>
                        </a:rPr>
                        <a:t>Principal</a:t>
                      </a:r>
                    </a:p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8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800" dirty="0">
                          <a:effectLst/>
                        </a:rPr>
                        <a:t>Annual</a:t>
                      </a:r>
                    </a:p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800" dirty="0">
                          <a:effectLst/>
                        </a:rPr>
                        <a:t>Payment</a:t>
                      </a:r>
                    </a:p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800" dirty="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800" dirty="0">
                          <a:effectLst/>
                        </a:rPr>
                        <a:t>Interest</a:t>
                      </a:r>
                    </a:p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800" dirty="0">
                          <a:effectLst/>
                        </a:rPr>
                        <a:t>Expense</a:t>
                      </a:r>
                    </a:p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800" dirty="0">
                          <a:effectLst/>
                          <a:highlight>
                            <a:srgbClr val="FFFF00"/>
                          </a:highlight>
                        </a:rPr>
                        <a:t>3 = 1×10%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800">
                          <a:effectLst/>
                        </a:rPr>
                        <a:t>Principal</a:t>
                      </a:r>
                    </a:p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800">
                          <a:effectLst/>
                        </a:rPr>
                        <a:t>Reduction</a:t>
                      </a:r>
                    </a:p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800">
                          <a:effectLst/>
                          <a:highlight>
                            <a:srgbClr val="FFFF00"/>
                          </a:highlight>
                        </a:rPr>
                        <a:t>4 = 2 - 3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800">
                          <a:effectLst/>
                        </a:rPr>
                        <a:t>Remaining</a:t>
                      </a:r>
                    </a:p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800">
                          <a:effectLst/>
                        </a:rPr>
                        <a:t>Principal</a:t>
                      </a:r>
                    </a:p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800">
                          <a:effectLst/>
                          <a:highlight>
                            <a:srgbClr val="FFFF00"/>
                          </a:highlight>
                        </a:rPr>
                        <a:t>5 = 1 - 4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63002389"/>
                  </a:ext>
                </a:extLst>
              </a:tr>
              <a:tr h="45681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25000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800" dirty="0">
                          <a:effectLst/>
                        </a:rPr>
                        <a:t>6595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4095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20905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13892971"/>
                  </a:ext>
                </a:extLst>
              </a:tr>
              <a:tr h="43017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20905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>
                          <a:tab pos="1571625" algn="l"/>
                        </a:tabLst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6595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2090.5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4504.5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16400.5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05520455"/>
                  </a:ext>
                </a:extLst>
              </a:tr>
              <a:tr h="45681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16400.5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>
                          <a:tab pos="1571625" algn="l"/>
                        </a:tabLst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6595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1640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4955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11445.5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10860768"/>
                  </a:ext>
                </a:extLst>
              </a:tr>
              <a:tr h="45681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11455.5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>
                          <a:tab pos="1571625" algn="l"/>
                        </a:tabLst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6595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1144.55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5450.45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6005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52892103"/>
                  </a:ext>
                </a:extLst>
              </a:tr>
              <a:tr h="45681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6005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>
                          <a:tab pos="1571625" algn="l"/>
                        </a:tabLst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6595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800" dirty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590*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6005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17547363"/>
                  </a:ext>
                </a:extLst>
              </a:tr>
              <a:tr h="43017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800">
                          <a:effectLst/>
                        </a:rPr>
                        <a:t>Total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800">
                          <a:effectLst/>
                        </a:rPr>
                        <a:t>-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800" dirty="0">
                          <a:effectLst/>
                        </a:rPr>
                        <a:t>32975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800">
                          <a:effectLst/>
                          <a:highlight>
                            <a:srgbClr val="FFFF00"/>
                          </a:highlight>
                        </a:rPr>
                        <a:t>7975*</a:t>
                      </a:r>
                      <a:endParaRPr lang="en-US" sz="18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800" dirty="0">
                          <a:effectLst/>
                        </a:rPr>
                        <a:t>25000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800" dirty="0">
                          <a:effectLst/>
                        </a:rPr>
                        <a:t>-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433334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1338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amond 12">
            <a:extLst>
              <a:ext uri="{FF2B5EF4-FFF2-40B4-BE49-F238E27FC236}">
                <a16:creationId xmlns:a16="http://schemas.microsoft.com/office/drawing/2014/main" id="{BDD17388-A0DF-412C-A2B4-570FBBC5ACF4}"/>
              </a:ext>
            </a:extLst>
          </p:cNvPr>
          <p:cNvSpPr/>
          <p:nvPr/>
        </p:nvSpPr>
        <p:spPr>
          <a:xfrm>
            <a:off x="6330171" y="3521887"/>
            <a:ext cx="2547047" cy="2534492"/>
          </a:xfrm>
          <a:prstGeom prst="diamond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Diamond 9">
            <a:extLst>
              <a:ext uri="{FF2B5EF4-FFF2-40B4-BE49-F238E27FC236}">
                <a16:creationId xmlns:a16="http://schemas.microsoft.com/office/drawing/2014/main" id="{F4F03380-86CB-4C66-875E-8AA503C599BC}"/>
              </a:ext>
            </a:extLst>
          </p:cNvPr>
          <p:cNvSpPr/>
          <p:nvPr/>
        </p:nvSpPr>
        <p:spPr>
          <a:xfrm>
            <a:off x="5846853" y="1021330"/>
            <a:ext cx="2547047" cy="2534492"/>
          </a:xfrm>
          <a:prstGeom prst="diamond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Diamond 8">
            <a:extLst>
              <a:ext uri="{FF2B5EF4-FFF2-40B4-BE49-F238E27FC236}">
                <a16:creationId xmlns:a16="http://schemas.microsoft.com/office/drawing/2014/main" id="{ADDD23E7-9E9B-4511-8EBE-57ACE20E5DDA}"/>
              </a:ext>
            </a:extLst>
          </p:cNvPr>
          <p:cNvSpPr/>
          <p:nvPr/>
        </p:nvSpPr>
        <p:spPr>
          <a:xfrm>
            <a:off x="2816488" y="2060119"/>
            <a:ext cx="2547047" cy="2534492"/>
          </a:xfrm>
          <a:prstGeom prst="diamond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Diamond 11">
            <a:extLst>
              <a:ext uri="{FF2B5EF4-FFF2-40B4-BE49-F238E27FC236}">
                <a16:creationId xmlns:a16="http://schemas.microsoft.com/office/drawing/2014/main" id="{87DFBFF2-F813-4502-94B7-DD609DA6F5CE}"/>
              </a:ext>
            </a:extLst>
          </p:cNvPr>
          <p:cNvSpPr/>
          <p:nvPr/>
        </p:nvSpPr>
        <p:spPr>
          <a:xfrm>
            <a:off x="5741231" y="131108"/>
            <a:ext cx="684000" cy="684000"/>
          </a:xfrm>
          <a:prstGeom prst="diamond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Diamond 4">
            <a:extLst>
              <a:ext uri="{FF2B5EF4-FFF2-40B4-BE49-F238E27FC236}">
                <a16:creationId xmlns:a16="http://schemas.microsoft.com/office/drawing/2014/main" id="{CFA413BD-DC4E-4AB9-971A-4238138F2EBA}"/>
              </a:ext>
            </a:extLst>
          </p:cNvPr>
          <p:cNvSpPr/>
          <p:nvPr/>
        </p:nvSpPr>
        <p:spPr>
          <a:xfrm>
            <a:off x="3136764" y="394895"/>
            <a:ext cx="5893994" cy="5864941"/>
          </a:xfrm>
          <a:prstGeom prst="diamond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Diamond 7">
            <a:extLst>
              <a:ext uri="{FF2B5EF4-FFF2-40B4-BE49-F238E27FC236}">
                <a16:creationId xmlns:a16="http://schemas.microsoft.com/office/drawing/2014/main" id="{6476A3AB-C9BB-4585-8E4F-1EB85D77CD2A}"/>
              </a:ext>
            </a:extLst>
          </p:cNvPr>
          <p:cNvSpPr/>
          <p:nvPr/>
        </p:nvSpPr>
        <p:spPr>
          <a:xfrm>
            <a:off x="3473034" y="696461"/>
            <a:ext cx="5220395" cy="5194662"/>
          </a:xfrm>
          <a:prstGeom prst="diamond">
            <a:avLst/>
          </a:prstGeom>
          <a:solidFill>
            <a:schemeClr val="bg1"/>
          </a:solidFill>
          <a:ln w="76200"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1375641-91DF-4F61-8B2A-234662AF2201}"/>
              </a:ext>
            </a:extLst>
          </p:cNvPr>
          <p:cNvGrpSpPr/>
          <p:nvPr/>
        </p:nvGrpSpPr>
        <p:grpSpPr>
          <a:xfrm>
            <a:off x="5140851" y="995486"/>
            <a:ext cx="1818511" cy="942048"/>
            <a:chOff x="5140851" y="893888"/>
            <a:chExt cx="1818511" cy="942048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83BEFCC4-CA99-4B3D-AAA0-0F0D9FFD6122}"/>
                </a:ext>
              </a:extLst>
            </p:cNvPr>
            <p:cNvCxnSpPr/>
            <p:nvPr/>
          </p:nvCxnSpPr>
          <p:spPr>
            <a:xfrm flipH="1">
              <a:off x="5140851" y="945807"/>
              <a:ext cx="890129" cy="890129"/>
            </a:xfrm>
            <a:prstGeom prst="line">
              <a:avLst/>
            </a:prstGeom>
            <a:ln w="38100">
              <a:solidFill>
                <a:schemeClr val="accent2"/>
              </a:soli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1BAE017C-45AC-4E5A-A909-D1A9D66A6A8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069233" y="893888"/>
              <a:ext cx="890129" cy="890129"/>
            </a:xfrm>
            <a:prstGeom prst="line">
              <a:avLst/>
            </a:prstGeom>
            <a:ln w="38100">
              <a:solidFill>
                <a:schemeClr val="accent2"/>
              </a:soli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12DF14E-CC8E-4D1D-9C1F-D1ADFFB24A83}"/>
              </a:ext>
            </a:extLst>
          </p:cNvPr>
          <p:cNvGrpSpPr/>
          <p:nvPr/>
        </p:nvGrpSpPr>
        <p:grpSpPr>
          <a:xfrm flipV="1">
            <a:off x="5140851" y="4691354"/>
            <a:ext cx="1818511" cy="942048"/>
            <a:chOff x="5140851" y="893888"/>
            <a:chExt cx="1818511" cy="942048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B0371ED2-1A6F-4B25-877C-C7F7F0AFEE7D}"/>
                </a:ext>
              </a:extLst>
            </p:cNvPr>
            <p:cNvCxnSpPr/>
            <p:nvPr/>
          </p:nvCxnSpPr>
          <p:spPr>
            <a:xfrm flipH="1">
              <a:off x="5140851" y="945807"/>
              <a:ext cx="890129" cy="890129"/>
            </a:xfrm>
            <a:prstGeom prst="line">
              <a:avLst/>
            </a:prstGeom>
            <a:ln w="38100">
              <a:solidFill>
                <a:schemeClr val="accent2"/>
              </a:soli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DC0024C-2434-4AC8-9949-00B701AED96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069233" y="893888"/>
              <a:ext cx="890129" cy="890129"/>
            </a:xfrm>
            <a:prstGeom prst="line">
              <a:avLst/>
            </a:prstGeom>
            <a:ln w="38100">
              <a:solidFill>
                <a:schemeClr val="accent2"/>
              </a:soli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Google Shape;503;p34"/>
          <p:cNvSpPr txBox="1">
            <a:spLocks/>
          </p:cNvSpPr>
          <p:nvPr/>
        </p:nvSpPr>
        <p:spPr>
          <a:xfrm>
            <a:off x="2688047" y="2600635"/>
            <a:ext cx="6762371" cy="1722005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  <a:defRPr/>
            </a:pPr>
            <a:r>
              <a:rPr lang="en-US" sz="4000" dirty="0">
                <a:solidFill>
                  <a:srgbClr val="3C607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PT Bold Heading" panose="02010400000000000000" pitchFamily="2" charset="-78"/>
              </a:rPr>
              <a:t>END OF LESSON</a:t>
            </a:r>
            <a:endParaRPr lang="ar-BH" sz="4000" dirty="0">
              <a:solidFill>
                <a:srgbClr val="3C60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anose="02020603050405020304" pitchFamily="18" charset="-78"/>
              <a:cs typeface="PT Bold Heading" panose="02010400000000000000" pitchFamily="2" charset="-78"/>
            </a:endParaRPr>
          </a:p>
          <a:p>
            <a:pPr algn="ctr" rtl="1">
              <a:lnSpc>
                <a:spcPct val="150000"/>
              </a:lnSpc>
              <a:defRPr/>
            </a:pPr>
            <a:r>
              <a:rPr lang="en-US" sz="4000" dirty="0">
                <a:solidFill>
                  <a:srgbClr val="3C607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anose="02020603050405020304" pitchFamily="18" charset="-78"/>
                <a:cs typeface="PT Bold Heading" panose="02010400000000000000" pitchFamily="2" charset="-78"/>
              </a:rPr>
              <a:t>Thanks</a:t>
            </a:r>
            <a:endParaRPr lang="ar-BH" sz="4000" dirty="0">
              <a:solidFill>
                <a:srgbClr val="3C607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anose="02020603050405020304" pitchFamily="18" charset="-78"/>
              <a:cs typeface="PT Bold Heading" panose="02010400000000000000" pitchFamily="2" charset="-78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6CD49765-90D3-CA1E-A07B-7718FB4E937F}"/>
              </a:ext>
            </a:extLst>
          </p:cNvPr>
          <p:cNvGrpSpPr/>
          <p:nvPr/>
        </p:nvGrpSpPr>
        <p:grpSpPr>
          <a:xfrm>
            <a:off x="34867" y="6499773"/>
            <a:ext cx="12192000" cy="383348"/>
            <a:chOff x="34867" y="6499773"/>
            <a:chExt cx="12192000" cy="383348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7CE07BF-03F5-9A9A-804B-4FCAF21B5CF3}"/>
                </a:ext>
              </a:extLst>
            </p:cNvPr>
            <p:cNvSpPr txBox="1"/>
            <p:nvPr/>
          </p:nvSpPr>
          <p:spPr>
            <a:xfrm>
              <a:off x="716844" y="6505941"/>
              <a:ext cx="7798277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400" b="1" dirty="0">
                  <a:solidFill>
                    <a:srgbClr val="00206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FIN 316/806                                                   UNIT 2                                                            Annuities and Amortization Loan</a:t>
              </a:r>
              <a:endParaRPr lang="ar-SA" sz="14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4D4D1304-3560-00D2-903B-432172542B88}"/>
                </a:ext>
              </a:extLst>
            </p:cNvPr>
            <p:cNvGrpSpPr/>
            <p:nvPr/>
          </p:nvGrpSpPr>
          <p:grpSpPr>
            <a:xfrm>
              <a:off x="34867" y="6499773"/>
              <a:ext cx="12192000" cy="383348"/>
              <a:chOff x="34867" y="6499773"/>
              <a:chExt cx="12192000" cy="383348"/>
            </a:xfrm>
          </p:grpSpPr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6B67A1A7-2B8A-822F-32CA-BF58AAB873B0}"/>
                  </a:ext>
                </a:extLst>
              </p:cNvPr>
              <p:cNvCxnSpPr/>
              <p:nvPr/>
            </p:nvCxnSpPr>
            <p:spPr>
              <a:xfrm flipV="1">
                <a:off x="34867" y="6499773"/>
                <a:ext cx="12192000" cy="5217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DB9D0D60-8E0C-7C3F-206B-8A0F4241C13A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7703229" y="6502121"/>
                <a:ext cx="4106028" cy="38100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وزارة التربية والتعليم –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العام الدراسي 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2023-2024م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892421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 advClick="0">
        <p15:prstTrans prst="origami"/>
      </p:transition>
    </mc:Choice>
    <mc:Fallback xmlns="">
      <p:transition spd="slow" advClick="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مستطيل مستدير الزوايا 15">
            <a:extLst>
              <a:ext uri="{FF2B5EF4-FFF2-40B4-BE49-F238E27FC236}">
                <a16:creationId xmlns:a16="http://schemas.microsoft.com/office/drawing/2014/main" id="{C7CA628E-402E-4ECD-83CD-2C5BD377C6C5}"/>
              </a:ext>
            </a:extLst>
          </p:cNvPr>
          <p:cNvSpPr/>
          <p:nvPr/>
        </p:nvSpPr>
        <p:spPr>
          <a:xfrm>
            <a:off x="96388" y="2075432"/>
            <a:ext cx="9604312" cy="3764394"/>
          </a:xfrm>
          <a:prstGeom prst="roundRect">
            <a:avLst>
              <a:gd name="adj" fmla="val 1416"/>
            </a:avLst>
          </a:prstGeom>
          <a:solidFill>
            <a:srgbClr val="BFD4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266700" algn="r" rtl="1"/>
            <a:endParaRPr lang="ar-SA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algn="just" rtl="0">
              <a:lnSpc>
                <a:spcPct val="130000"/>
              </a:lnSpc>
              <a:spcBef>
                <a:spcPts val="0"/>
              </a:spcBef>
            </a:pPr>
            <a:r>
              <a:rPr lang="en-US" sz="2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 this unit, our students will learn:</a:t>
            </a:r>
            <a:endParaRPr lang="en-US" sz="2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198120" indent="-342900" algn="justLow">
              <a:lnSpc>
                <a:spcPct val="130000"/>
              </a:lnSpc>
              <a:buClr>
                <a:srgbClr val="FFFFFF"/>
              </a:buClr>
              <a:buSzPts val="1100"/>
              <a:buFont typeface="Times New Roman" panose="02020603050405020304" pitchFamily="18" charset="0"/>
              <a:buChar char="►"/>
            </a:pPr>
            <a:r>
              <a:rPr lang="en-US" sz="2400" dirty="0">
                <a:solidFill>
                  <a:schemeClr val="tx1"/>
                </a:solidFill>
                <a:uFill>
                  <a:solidFill>
                    <a:srgbClr val="5B9BD5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Method of amortized loan.</a:t>
            </a:r>
            <a:endParaRPr lang="en-US" sz="2400" dirty="0">
              <a:solidFill>
                <a:schemeClr val="tx1"/>
              </a:solidFill>
              <a:uFill>
                <a:solidFill>
                  <a:srgbClr val="5B9BD5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198120" indent="-342900" algn="justLow">
              <a:lnSpc>
                <a:spcPct val="130000"/>
              </a:lnSpc>
              <a:buClr>
                <a:srgbClr val="FFFFFF"/>
              </a:buClr>
              <a:buSzPts val="1100"/>
              <a:buFont typeface="Times New Roman" panose="02020603050405020304" pitchFamily="18" charset="0"/>
              <a:buChar char="►"/>
            </a:pPr>
            <a:r>
              <a:rPr lang="en-US" sz="2400" dirty="0">
                <a:solidFill>
                  <a:schemeClr val="tx1"/>
                </a:solidFill>
                <a:effectLst/>
                <a:uFill>
                  <a:solidFill>
                    <a:srgbClr val="5B9BD5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preparation of amortized loan schedule </a:t>
            </a:r>
            <a:endParaRPr lang="en-US" sz="2400" dirty="0">
              <a:solidFill>
                <a:schemeClr val="tx1"/>
              </a:solidFill>
              <a:effectLst/>
              <a:uFill>
                <a:solidFill>
                  <a:srgbClr val="5B9BD5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198120" lvl="0" algn="justLow" rtl="0">
              <a:lnSpc>
                <a:spcPct val="130000"/>
              </a:lnSpc>
              <a:spcBef>
                <a:spcPts val="0"/>
              </a:spcBef>
              <a:buClr>
                <a:srgbClr val="FFFFFF"/>
              </a:buClr>
              <a:buSzPts val="1100"/>
            </a:pPr>
            <a:endParaRPr lang="en-US" sz="2400" dirty="0">
              <a:solidFill>
                <a:schemeClr val="tx1"/>
              </a:solidFill>
              <a:effectLst/>
              <a:uFill>
                <a:solidFill>
                  <a:srgbClr val="5B9BD5"/>
                </a:solidFill>
              </a:u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6700" algn="r" rtl="1"/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9" name="Shape 631">
            <a:extLst>
              <a:ext uri="{FF2B5EF4-FFF2-40B4-BE49-F238E27FC236}">
                <a16:creationId xmlns:a16="http://schemas.microsoft.com/office/drawing/2014/main" id="{9DE0399B-6A40-495E-B773-BA7B46FB702D}"/>
              </a:ext>
            </a:extLst>
          </p:cNvPr>
          <p:cNvGrpSpPr/>
          <p:nvPr/>
        </p:nvGrpSpPr>
        <p:grpSpPr>
          <a:xfrm flipH="1">
            <a:off x="293225" y="531453"/>
            <a:ext cx="827524" cy="848823"/>
            <a:chOff x="5961125" y="1623900"/>
            <a:chExt cx="427450" cy="448175"/>
          </a:xfrm>
          <a:solidFill>
            <a:srgbClr val="7030A0"/>
          </a:solidFill>
        </p:grpSpPr>
        <p:sp>
          <p:nvSpPr>
            <p:cNvPr id="30" name="Shape 632">
              <a:extLst>
                <a:ext uri="{FF2B5EF4-FFF2-40B4-BE49-F238E27FC236}">
                  <a16:creationId xmlns:a16="http://schemas.microsoft.com/office/drawing/2014/main" id="{8DB2B578-EBFB-49B2-A74B-ADFD83430321}"/>
                </a:ext>
              </a:extLst>
            </p:cNvPr>
            <p:cNvSpPr/>
            <p:nvPr/>
          </p:nvSpPr>
          <p:spPr>
            <a:xfrm>
              <a:off x="5961125" y="1678700"/>
              <a:ext cx="376925" cy="376925"/>
            </a:xfrm>
            <a:custGeom>
              <a:avLst/>
              <a:gdLst/>
              <a:ahLst/>
              <a:cxnLst/>
              <a:rect l="0" t="0" r="0" b="0"/>
              <a:pathLst>
                <a:path w="15077" h="15077" fill="none" extrusionOk="0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1" name="Shape 633">
              <a:extLst>
                <a:ext uri="{FF2B5EF4-FFF2-40B4-BE49-F238E27FC236}">
                  <a16:creationId xmlns:a16="http://schemas.microsoft.com/office/drawing/2014/main" id="{A7E0F7CD-81DA-4CE7-AFE9-AFC01237AB36}"/>
                </a:ext>
              </a:extLst>
            </p:cNvPr>
            <p:cNvSpPr/>
            <p:nvPr/>
          </p:nvSpPr>
          <p:spPr>
            <a:xfrm>
              <a:off x="6009825" y="1727425"/>
              <a:ext cx="279500" cy="279500"/>
            </a:xfrm>
            <a:custGeom>
              <a:avLst/>
              <a:gdLst/>
              <a:ahLst/>
              <a:cxnLst/>
              <a:rect l="0" t="0" r="0" b="0"/>
              <a:pathLst>
                <a:path w="11180" h="11180" fill="none" extrusionOk="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2" name="Shape 634">
              <a:extLst>
                <a:ext uri="{FF2B5EF4-FFF2-40B4-BE49-F238E27FC236}">
                  <a16:creationId xmlns:a16="http://schemas.microsoft.com/office/drawing/2014/main" id="{8C63DF95-20CA-45C3-B9C8-3978774FAE2C}"/>
                </a:ext>
              </a:extLst>
            </p:cNvPr>
            <p:cNvSpPr/>
            <p:nvPr/>
          </p:nvSpPr>
          <p:spPr>
            <a:xfrm>
              <a:off x="6107250" y="1824850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3" name="Shape 635">
              <a:extLst>
                <a:ext uri="{FF2B5EF4-FFF2-40B4-BE49-F238E27FC236}">
                  <a16:creationId xmlns:a16="http://schemas.microsoft.com/office/drawing/2014/main" id="{BC2F4953-4B4C-4B90-BBBA-EE9C42DB550B}"/>
                </a:ext>
              </a:extLst>
            </p:cNvPr>
            <p:cNvSpPr/>
            <p:nvPr/>
          </p:nvSpPr>
          <p:spPr>
            <a:xfrm>
              <a:off x="6058550" y="1776125"/>
              <a:ext cx="182075" cy="182075"/>
            </a:xfrm>
            <a:custGeom>
              <a:avLst/>
              <a:gdLst/>
              <a:ahLst/>
              <a:cxnLst/>
              <a:rect l="0" t="0" r="0" b="0"/>
              <a:pathLst>
                <a:path w="7283" h="7283" fill="none" extrusionOk="0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4" name="Shape 636">
              <a:extLst>
                <a:ext uri="{FF2B5EF4-FFF2-40B4-BE49-F238E27FC236}">
                  <a16:creationId xmlns:a16="http://schemas.microsoft.com/office/drawing/2014/main" id="{B909C533-5819-46B5-9B5D-EE88750598EE}"/>
                </a:ext>
              </a:extLst>
            </p:cNvPr>
            <p:cNvSpPr/>
            <p:nvPr/>
          </p:nvSpPr>
          <p:spPr>
            <a:xfrm>
              <a:off x="5971475" y="2001400"/>
              <a:ext cx="74925" cy="70675"/>
            </a:xfrm>
            <a:custGeom>
              <a:avLst/>
              <a:gdLst/>
              <a:ahLst/>
              <a:cxnLst/>
              <a:rect l="0" t="0" r="0" b="0"/>
              <a:pathLst>
                <a:path w="2997" h="2827" fill="none" extrusionOk="0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5" name="Shape 637">
              <a:extLst>
                <a:ext uri="{FF2B5EF4-FFF2-40B4-BE49-F238E27FC236}">
                  <a16:creationId xmlns:a16="http://schemas.microsoft.com/office/drawing/2014/main" id="{B8E44603-02C8-45C3-AFCF-46EBC9134B2A}"/>
                </a:ext>
              </a:extLst>
            </p:cNvPr>
            <p:cNvSpPr/>
            <p:nvPr/>
          </p:nvSpPr>
          <p:spPr>
            <a:xfrm>
              <a:off x="6253375" y="2001400"/>
              <a:ext cx="74325" cy="70675"/>
            </a:xfrm>
            <a:custGeom>
              <a:avLst/>
              <a:gdLst/>
              <a:ahLst/>
              <a:cxnLst/>
              <a:rect l="0" t="0" r="0" b="0"/>
              <a:pathLst>
                <a:path w="2973" h="2827" fill="none" extrusionOk="0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6" name="Shape 638">
              <a:extLst>
                <a:ext uri="{FF2B5EF4-FFF2-40B4-BE49-F238E27FC236}">
                  <a16:creationId xmlns:a16="http://schemas.microsoft.com/office/drawing/2014/main" id="{F10FA17C-5DE5-44AB-81DB-C83C2A648EC9}"/>
                </a:ext>
              </a:extLst>
            </p:cNvPr>
            <p:cNvSpPr/>
            <p:nvPr/>
          </p:nvSpPr>
          <p:spPr>
            <a:xfrm>
              <a:off x="6137700" y="1623900"/>
              <a:ext cx="250875" cy="255150"/>
            </a:xfrm>
            <a:custGeom>
              <a:avLst/>
              <a:gdLst/>
              <a:ahLst/>
              <a:cxnLst/>
              <a:rect l="0" t="0" r="0" b="0"/>
              <a:pathLst>
                <a:path w="10035" h="10206" fill="none" extrusionOk="0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7" name="مستطيل مستدير الزوايا 5">
            <a:hlinkClick r:id="rId2" action="ppaction://hlinksldjump"/>
            <a:extLst>
              <a:ext uri="{FF2B5EF4-FFF2-40B4-BE49-F238E27FC236}">
                <a16:creationId xmlns:a16="http://schemas.microsoft.com/office/drawing/2014/main" id="{D466B943-7A06-4ADB-8B37-06D4C56A4898}"/>
              </a:ext>
            </a:extLst>
          </p:cNvPr>
          <p:cNvSpPr/>
          <p:nvPr/>
        </p:nvSpPr>
        <p:spPr>
          <a:xfrm>
            <a:off x="10149037" y="2189174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INITIATION ACTIVITY 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7" name="مستطيل مستدير الزوايا 11">
            <a:hlinkClick r:id="rId3" action="ppaction://hlinksldjump"/>
            <a:extLst>
              <a:ext uri="{FF2B5EF4-FFF2-40B4-BE49-F238E27FC236}">
                <a16:creationId xmlns:a16="http://schemas.microsoft.com/office/drawing/2014/main" id="{23D3EE09-8411-4223-ABFE-66C8968A89D0}"/>
              </a:ext>
            </a:extLst>
          </p:cNvPr>
          <p:cNvSpPr/>
          <p:nvPr/>
        </p:nvSpPr>
        <p:spPr>
          <a:xfrm>
            <a:off x="10149037" y="3140957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1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8" name="مستطيل مستدير الزوايا 12">
            <a:hlinkClick r:id="" action="ppaction://noaction"/>
            <a:extLst>
              <a:ext uri="{FF2B5EF4-FFF2-40B4-BE49-F238E27FC236}">
                <a16:creationId xmlns:a16="http://schemas.microsoft.com/office/drawing/2014/main" id="{C35558C1-9FDC-49BD-A8F5-9241D1C65BC7}"/>
              </a:ext>
            </a:extLst>
          </p:cNvPr>
          <p:cNvSpPr/>
          <p:nvPr/>
        </p:nvSpPr>
        <p:spPr>
          <a:xfrm>
            <a:off x="10149037" y="3974240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2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40" name="مستطيل مستدير الزوايا 17">
            <a:hlinkClick r:id="" action="ppaction://noaction"/>
            <a:extLst>
              <a:ext uri="{FF2B5EF4-FFF2-40B4-BE49-F238E27FC236}">
                <a16:creationId xmlns:a16="http://schemas.microsoft.com/office/drawing/2014/main" id="{5073015B-1E83-4FE7-BF02-65CBBB9E092C}"/>
              </a:ext>
            </a:extLst>
          </p:cNvPr>
          <p:cNvSpPr/>
          <p:nvPr/>
        </p:nvSpPr>
        <p:spPr>
          <a:xfrm>
            <a:off x="10149038" y="4920707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FINAL EVALUATION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D9389EC1-9A9F-6557-CAE4-6F4BF3654BDA}"/>
              </a:ext>
            </a:extLst>
          </p:cNvPr>
          <p:cNvGrpSpPr/>
          <p:nvPr/>
        </p:nvGrpSpPr>
        <p:grpSpPr>
          <a:xfrm>
            <a:off x="34867" y="6499773"/>
            <a:ext cx="12192000" cy="383348"/>
            <a:chOff x="34867" y="6499773"/>
            <a:chExt cx="12192000" cy="383348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02AF472-30F5-4B87-8E68-52F177A24201}"/>
                </a:ext>
              </a:extLst>
            </p:cNvPr>
            <p:cNvSpPr txBox="1"/>
            <p:nvPr/>
          </p:nvSpPr>
          <p:spPr>
            <a:xfrm>
              <a:off x="716844" y="6505941"/>
              <a:ext cx="7798277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400" b="1" dirty="0">
                  <a:solidFill>
                    <a:srgbClr val="00206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FIN 316/806                                                   UNIT 2                                                            Annuities and Amortization Loan</a:t>
              </a:r>
              <a:endParaRPr lang="ar-SA" sz="14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34867" y="6499773"/>
              <a:ext cx="12192000" cy="383348"/>
              <a:chOff x="34867" y="6499773"/>
              <a:chExt cx="12192000" cy="383348"/>
            </a:xfrm>
          </p:grpSpPr>
          <p:cxnSp>
            <p:nvCxnSpPr>
              <p:cNvPr id="23" name="Straight Connector 22"/>
              <p:cNvCxnSpPr/>
              <p:nvPr/>
            </p:nvCxnSpPr>
            <p:spPr>
              <a:xfrm flipV="1">
                <a:off x="34867" y="6499773"/>
                <a:ext cx="12192000" cy="5217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Rectangle 23"/>
              <p:cNvSpPr>
                <a:spLocks/>
              </p:cNvSpPr>
              <p:nvPr/>
            </p:nvSpPr>
            <p:spPr>
              <a:xfrm>
                <a:off x="7703229" y="6502121"/>
                <a:ext cx="4106028" cy="38100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وزارة التربية والتعليم –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العام الدراسي 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2023-2024م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7DA20D5-B771-C839-7343-76EE20AA689B}"/>
              </a:ext>
            </a:extLst>
          </p:cNvPr>
          <p:cNvGrpSpPr/>
          <p:nvPr/>
        </p:nvGrpSpPr>
        <p:grpSpPr>
          <a:xfrm>
            <a:off x="1521443" y="593322"/>
            <a:ext cx="5731388" cy="797718"/>
            <a:chOff x="0" y="1065358"/>
            <a:chExt cx="8153400" cy="1080000"/>
          </a:xfrm>
          <a:solidFill>
            <a:schemeClr val="accent1">
              <a:lumMod val="50000"/>
            </a:schemeClr>
          </a:solidFill>
        </p:grpSpPr>
        <p:sp>
          <p:nvSpPr>
            <p:cNvPr id="7" name="مستطيل مستدير الزوايا 13">
              <a:extLst>
                <a:ext uri="{FF2B5EF4-FFF2-40B4-BE49-F238E27FC236}">
                  <a16:creationId xmlns:a16="http://schemas.microsoft.com/office/drawing/2014/main" id="{A38400FD-02D1-4C38-5589-928AE640C3F6}"/>
                </a:ext>
              </a:extLst>
            </p:cNvPr>
            <p:cNvSpPr/>
            <p:nvPr/>
          </p:nvSpPr>
          <p:spPr>
            <a:xfrm>
              <a:off x="0" y="1065358"/>
              <a:ext cx="8153400" cy="1080000"/>
            </a:xfrm>
            <a:prstGeom prst="roundRect">
              <a:avLst>
                <a:gd name="adj" fmla="val 10356"/>
              </a:avLst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 dirty="0"/>
            </a:p>
          </p:txBody>
        </p:sp>
        <p:sp>
          <p:nvSpPr>
            <p:cNvPr id="8" name="Rectangle 6">
              <a:extLst>
                <a:ext uri="{FF2B5EF4-FFF2-40B4-BE49-F238E27FC236}">
                  <a16:creationId xmlns:a16="http://schemas.microsoft.com/office/drawing/2014/main" id="{19808989-D401-6146-6A35-83CB6B3633D5}"/>
                </a:ext>
              </a:extLst>
            </p:cNvPr>
            <p:cNvSpPr/>
            <p:nvPr/>
          </p:nvSpPr>
          <p:spPr>
            <a:xfrm>
              <a:off x="1173790" y="1243827"/>
              <a:ext cx="5805820" cy="707886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algn="ctr"/>
              <a:r>
                <a:rPr lang="en-US" sz="4000" b="1" dirty="0">
                  <a:ln w="9525">
                    <a:noFill/>
                    <a:prstDash val="solid"/>
                  </a:ln>
                  <a:solidFill>
                    <a:srgbClr val="FFFF00"/>
                  </a:solidFill>
                  <a:latin typeface="Arial Black" panose="020B0A04020102020204" pitchFamily="34" charset="0"/>
                  <a:cs typeface="PT Bold Heading" panose="02010400000000000000" pitchFamily="2" charset="-78"/>
                </a:rPr>
                <a:t>Learning Objectives</a:t>
              </a:r>
            </a:p>
          </p:txBody>
        </p:sp>
      </p:grpSp>
      <p:pic>
        <p:nvPicPr>
          <p:cNvPr id="62" name="Picture 61">
            <a:extLst>
              <a:ext uri="{FF2B5EF4-FFF2-40B4-BE49-F238E27FC236}">
                <a16:creationId xmlns:a16="http://schemas.microsoft.com/office/drawing/2014/main" id="{99880578-9015-184B-6F34-9A7A5FCAE08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7328" y="4125388"/>
            <a:ext cx="4071006" cy="17144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98505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مستطيل مستدير الزوايا 15">
            <a:extLst>
              <a:ext uri="{FF2B5EF4-FFF2-40B4-BE49-F238E27FC236}">
                <a16:creationId xmlns:a16="http://schemas.microsoft.com/office/drawing/2014/main" id="{C7CA628E-402E-4ECD-83CD-2C5BD377C6C5}"/>
              </a:ext>
            </a:extLst>
          </p:cNvPr>
          <p:cNvSpPr/>
          <p:nvPr/>
        </p:nvSpPr>
        <p:spPr>
          <a:xfrm>
            <a:off x="39686" y="1656590"/>
            <a:ext cx="9654183" cy="4370409"/>
          </a:xfrm>
          <a:prstGeom prst="roundRect">
            <a:avLst>
              <a:gd name="adj" fmla="val 1416"/>
            </a:avLst>
          </a:prstGeom>
          <a:solidFill>
            <a:srgbClr val="BFD4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0" marR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1571625" algn="l"/>
              </a:tabLst>
            </a:pP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What is the methods of loan payment?</a:t>
            </a:r>
          </a:p>
          <a:p>
            <a:pPr marL="0" marR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1571625" algn="l"/>
              </a:tabLst>
            </a:pPr>
            <a:endParaRPr lang="en-US" sz="24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683895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5029200" algn="r"/>
              </a:tabLst>
            </a:pP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When you borrow money, there are three different ways to repay the loan: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683895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5029200" algn="r"/>
              </a:tabLst>
            </a:pP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You can pay off the </a:t>
            </a:r>
            <a:r>
              <a:rPr lang="en-GB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principal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(the original loan amount that you borrowed) and all the </a:t>
            </a:r>
            <a:r>
              <a:rPr lang="en-GB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interest (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amount the lender charges you for borrowing money) at one time at the maturity date of the loan. This kind of loan is called a </a:t>
            </a:r>
            <a:r>
              <a:rPr lang="en-GB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discount loan.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683895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5029200" algn="r"/>
              </a:tabLst>
            </a:pP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You can make interest payments as you go and then pay the principal and final interest payment at the maturity date. This kind of loan is called </a:t>
            </a:r>
            <a:r>
              <a:rPr lang="en-GB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interest-only loan</a:t>
            </a: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683895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5029200" algn="r"/>
              </a:tabLst>
            </a:pPr>
            <a:r>
              <a:rPr lang="en-GB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 You can pay both principal and interest as you go by making equal payments each period. This kind of loan is called </a:t>
            </a:r>
            <a:r>
              <a:rPr lang="en-GB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amortized loan.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66700" rtl="1"/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9" name="Shape 631">
            <a:extLst>
              <a:ext uri="{FF2B5EF4-FFF2-40B4-BE49-F238E27FC236}">
                <a16:creationId xmlns:a16="http://schemas.microsoft.com/office/drawing/2014/main" id="{9DE0399B-6A40-495E-B773-BA7B46FB702D}"/>
              </a:ext>
            </a:extLst>
          </p:cNvPr>
          <p:cNvGrpSpPr/>
          <p:nvPr/>
        </p:nvGrpSpPr>
        <p:grpSpPr>
          <a:xfrm flipH="1">
            <a:off x="246088" y="184834"/>
            <a:ext cx="827524" cy="848823"/>
            <a:chOff x="5961125" y="1623900"/>
            <a:chExt cx="427450" cy="448175"/>
          </a:xfrm>
          <a:solidFill>
            <a:srgbClr val="7030A0"/>
          </a:solidFill>
        </p:grpSpPr>
        <p:sp>
          <p:nvSpPr>
            <p:cNvPr id="30" name="Shape 632">
              <a:extLst>
                <a:ext uri="{FF2B5EF4-FFF2-40B4-BE49-F238E27FC236}">
                  <a16:creationId xmlns:a16="http://schemas.microsoft.com/office/drawing/2014/main" id="{8DB2B578-EBFB-49B2-A74B-ADFD83430321}"/>
                </a:ext>
              </a:extLst>
            </p:cNvPr>
            <p:cNvSpPr/>
            <p:nvPr/>
          </p:nvSpPr>
          <p:spPr>
            <a:xfrm>
              <a:off x="5961125" y="1678700"/>
              <a:ext cx="376925" cy="376925"/>
            </a:xfrm>
            <a:custGeom>
              <a:avLst/>
              <a:gdLst/>
              <a:ahLst/>
              <a:cxnLst/>
              <a:rect l="0" t="0" r="0" b="0"/>
              <a:pathLst>
                <a:path w="15077" h="15077" fill="none" extrusionOk="0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1" name="Shape 633">
              <a:extLst>
                <a:ext uri="{FF2B5EF4-FFF2-40B4-BE49-F238E27FC236}">
                  <a16:creationId xmlns:a16="http://schemas.microsoft.com/office/drawing/2014/main" id="{A7E0F7CD-81DA-4CE7-AFE9-AFC01237AB36}"/>
                </a:ext>
              </a:extLst>
            </p:cNvPr>
            <p:cNvSpPr/>
            <p:nvPr/>
          </p:nvSpPr>
          <p:spPr>
            <a:xfrm>
              <a:off x="6009825" y="1727425"/>
              <a:ext cx="279500" cy="279500"/>
            </a:xfrm>
            <a:custGeom>
              <a:avLst/>
              <a:gdLst/>
              <a:ahLst/>
              <a:cxnLst/>
              <a:rect l="0" t="0" r="0" b="0"/>
              <a:pathLst>
                <a:path w="11180" h="11180" fill="none" extrusionOk="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  <p:sp>
          <p:nvSpPr>
            <p:cNvPr id="32" name="Shape 634">
              <a:extLst>
                <a:ext uri="{FF2B5EF4-FFF2-40B4-BE49-F238E27FC236}">
                  <a16:creationId xmlns:a16="http://schemas.microsoft.com/office/drawing/2014/main" id="{8C63DF95-20CA-45C3-B9C8-3978774FAE2C}"/>
                </a:ext>
              </a:extLst>
            </p:cNvPr>
            <p:cNvSpPr/>
            <p:nvPr/>
          </p:nvSpPr>
          <p:spPr>
            <a:xfrm>
              <a:off x="6107250" y="1824850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3" name="Shape 635">
              <a:extLst>
                <a:ext uri="{FF2B5EF4-FFF2-40B4-BE49-F238E27FC236}">
                  <a16:creationId xmlns:a16="http://schemas.microsoft.com/office/drawing/2014/main" id="{BC2F4953-4B4C-4B90-BBBA-EE9C42DB550B}"/>
                </a:ext>
              </a:extLst>
            </p:cNvPr>
            <p:cNvSpPr/>
            <p:nvPr/>
          </p:nvSpPr>
          <p:spPr>
            <a:xfrm>
              <a:off x="6058550" y="1776125"/>
              <a:ext cx="182075" cy="182075"/>
            </a:xfrm>
            <a:custGeom>
              <a:avLst/>
              <a:gdLst/>
              <a:ahLst/>
              <a:cxnLst/>
              <a:rect l="0" t="0" r="0" b="0"/>
              <a:pathLst>
                <a:path w="7283" h="7283" fill="none" extrusionOk="0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4" name="Shape 636">
              <a:extLst>
                <a:ext uri="{FF2B5EF4-FFF2-40B4-BE49-F238E27FC236}">
                  <a16:creationId xmlns:a16="http://schemas.microsoft.com/office/drawing/2014/main" id="{B909C533-5819-46B5-9B5D-EE88750598EE}"/>
                </a:ext>
              </a:extLst>
            </p:cNvPr>
            <p:cNvSpPr/>
            <p:nvPr/>
          </p:nvSpPr>
          <p:spPr>
            <a:xfrm>
              <a:off x="5971475" y="2001400"/>
              <a:ext cx="74925" cy="70675"/>
            </a:xfrm>
            <a:custGeom>
              <a:avLst/>
              <a:gdLst/>
              <a:ahLst/>
              <a:cxnLst/>
              <a:rect l="0" t="0" r="0" b="0"/>
              <a:pathLst>
                <a:path w="2997" h="2827" fill="none" extrusionOk="0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5" name="Shape 637">
              <a:extLst>
                <a:ext uri="{FF2B5EF4-FFF2-40B4-BE49-F238E27FC236}">
                  <a16:creationId xmlns:a16="http://schemas.microsoft.com/office/drawing/2014/main" id="{B8E44603-02C8-45C3-AFCF-46EBC9134B2A}"/>
                </a:ext>
              </a:extLst>
            </p:cNvPr>
            <p:cNvSpPr/>
            <p:nvPr/>
          </p:nvSpPr>
          <p:spPr>
            <a:xfrm>
              <a:off x="6253375" y="2001400"/>
              <a:ext cx="74325" cy="70675"/>
            </a:xfrm>
            <a:custGeom>
              <a:avLst/>
              <a:gdLst/>
              <a:ahLst/>
              <a:cxnLst/>
              <a:rect l="0" t="0" r="0" b="0"/>
              <a:pathLst>
                <a:path w="2973" h="2827" fill="none" extrusionOk="0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6" name="Shape 638">
              <a:extLst>
                <a:ext uri="{FF2B5EF4-FFF2-40B4-BE49-F238E27FC236}">
                  <a16:creationId xmlns:a16="http://schemas.microsoft.com/office/drawing/2014/main" id="{F10FA17C-5DE5-44AB-81DB-C83C2A648EC9}"/>
                </a:ext>
              </a:extLst>
            </p:cNvPr>
            <p:cNvSpPr/>
            <p:nvPr/>
          </p:nvSpPr>
          <p:spPr>
            <a:xfrm>
              <a:off x="6137700" y="1623900"/>
              <a:ext cx="250875" cy="255150"/>
            </a:xfrm>
            <a:custGeom>
              <a:avLst/>
              <a:gdLst/>
              <a:ahLst/>
              <a:cxnLst/>
              <a:rect l="0" t="0" r="0" b="0"/>
              <a:pathLst>
                <a:path w="10035" h="10206" fill="none" extrusionOk="0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7" name="مستطيل مستدير الزوايا 5">
            <a:hlinkClick r:id="rId2" action="ppaction://hlinksldjump"/>
            <a:extLst>
              <a:ext uri="{FF2B5EF4-FFF2-40B4-BE49-F238E27FC236}">
                <a16:creationId xmlns:a16="http://schemas.microsoft.com/office/drawing/2014/main" id="{D466B943-7A06-4ADB-8B37-06D4C56A4898}"/>
              </a:ext>
            </a:extLst>
          </p:cNvPr>
          <p:cNvSpPr/>
          <p:nvPr/>
        </p:nvSpPr>
        <p:spPr>
          <a:xfrm>
            <a:off x="9838921" y="1951467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INITIATION ACTIVITY 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7" name="مستطيل مستدير الزوايا 11">
            <a:hlinkClick r:id="rId3" action="ppaction://hlinksldjump"/>
            <a:extLst>
              <a:ext uri="{FF2B5EF4-FFF2-40B4-BE49-F238E27FC236}">
                <a16:creationId xmlns:a16="http://schemas.microsoft.com/office/drawing/2014/main" id="{23D3EE09-8411-4223-ABFE-66C8968A89D0}"/>
              </a:ext>
            </a:extLst>
          </p:cNvPr>
          <p:cNvSpPr/>
          <p:nvPr/>
        </p:nvSpPr>
        <p:spPr>
          <a:xfrm>
            <a:off x="9838921" y="2796623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1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8" name="مستطيل مستدير الزوايا 12">
            <a:hlinkClick r:id="" action="ppaction://noaction"/>
            <a:extLst>
              <a:ext uri="{FF2B5EF4-FFF2-40B4-BE49-F238E27FC236}">
                <a16:creationId xmlns:a16="http://schemas.microsoft.com/office/drawing/2014/main" id="{C35558C1-9FDC-49BD-A8F5-9241D1C65BC7}"/>
              </a:ext>
            </a:extLst>
          </p:cNvPr>
          <p:cNvSpPr/>
          <p:nvPr/>
        </p:nvSpPr>
        <p:spPr>
          <a:xfrm>
            <a:off x="9838921" y="3679235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2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40" name="مستطيل مستدير الزوايا 17">
            <a:hlinkClick r:id="" action="ppaction://noaction"/>
            <a:extLst>
              <a:ext uri="{FF2B5EF4-FFF2-40B4-BE49-F238E27FC236}">
                <a16:creationId xmlns:a16="http://schemas.microsoft.com/office/drawing/2014/main" id="{5073015B-1E83-4FE7-BF02-65CBBB9E092C}"/>
              </a:ext>
            </a:extLst>
          </p:cNvPr>
          <p:cNvSpPr/>
          <p:nvPr/>
        </p:nvSpPr>
        <p:spPr>
          <a:xfrm>
            <a:off x="9838921" y="5289582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FINAL EVALUATION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01BD7FE-F36D-9C46-D0BA-135DB7A220B3}"/>
              </a:ext>
            </a:extLst>
          </p:cNvPr>
          <p:cNvGrpSpPr/>
          <p:nvPr/>
        </p:nvGrpSpPr>
        <p:grpSpPr>
          <a:xfrm>
            <a:off x="1248409" y="390370"/>
            <a:ext cx="5731388" cy="797718"/>
            <a:chOff x="0" y="1065358"/>
            <a:chExt cx="8153400" cy="1080000"/>
          </a:xfrm>
          <a:solidFill>
            <a:schemeClr val="accent1">
              <a:lumMod val="50000"/>
            </a:schemeClr>
          </a:solidFill>
        </p:grpSpPr>
        <p:sp>
          <p:nvSpPr>
            <p:cNvPr id="7" name="مستطيل مستدير الزوايا 13">
              <a:extLst>
                <a:ext uri="{FF2B5EF4-FFF2-40B4-BE49-F238E27FC236}">
                  <a16:creationId xmlns:a16="http://schemas.microsoft.com/office/drawing/2014/main" id="{1E9DCA5E-249E-7E44-32EC-76189D424B67}"/>
                </a:ext>
              </a:extLst>
            </p:cNvPr>
            <p:cNvSpPr/>
            <p:nvPr/>
          </p:nvSpPr>
          <p:spPr>
            <a:xfrm>
              <a:off x="0" y="1065358"/>
              <a:ext cx="8153400" cy="1080000"/>
            </a:xfrm>
            <a:prstGeom prst="roundRect">
              <a:avLst>
                <a:gd name="adj" fmla="val 10356"/>
              </a:avLst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 dirty="0"/>
            </a:p>
          </p:txBody>
        </p:sp>
        <p:sp>
          <p:nvSpPr>
            <p:cNvPr id="8" name="Rectangle 6">
              <a:extLst>
                <a:ext uri="{FF2B5EF4-FFF2-40B4-BE49-F238E27FC236}">
                  <a16:creationId xmlns:a16="http://schemas.microsoft.com/office/drawing/2014/main" id="{604B2B2F-9411-AA9E-A604-4EBD15F18989}"/>
                </a:ext>
              </a:extLst>
            </p:cNvPr>
            <p:cNvSpPr/>
            <p:nvPr/>
          </p:nvSpPr>
          <p:spPr>
            <a:xfrm>
              <a:off x="837291" y="1243827"/>
              <a:ext cx="6478833" cy="708368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algn="ctr"/>
              <a:r>
                <a:rPr lang="en-US" sz="2800" b="1" dirty="0">
                  <a:ln w="9525">
                    <a:noFill/>
                    <a:prstDash val="solid"/>
                  </a:ln>
                  <a:solidFill>
                    <a:srgbClr val="FFFF00"/>
                  </a:solidFill>
                  <a:latin typeface="Arial Black" panose="020B0A04020102020204" pitchFamily="34" charset="0"/>
                  <a:cs typeface="PT Bold Heading" panose="02010400000000000000" pitchFamily="2" charset="-78"/>
                </a:rPr>
                <a:t>INATIATION ACTIVITY</a:t>
              </a:r>
            </a:p>
          </p:txBody>
        </p:sp>
      </p:grpSp>
      <p:sp>
        <p:nvSpPr>
          <p:cNvPr id="3" name="مستطيل مستدير الزوايا 11">
            <a:hlinkClick r:id="rId3" action="ppaction://hlinksldjump"/>
            <a:extLst>
              <a:ext uri="{FF2B5EF4-FFF2-40B4-BE49-F238E27FC236}">
                <a16:creationId xmlns:a16="http://schemas.microsoft.com/office/drawing/2014/main" id="{9FF17DDE-1BE0-1AB9-848F-CC26AD7D9EDE}"/>
              </a:ext>
            </a:extLst>
          </p:cNvPr>
          <p:cNvSpPr/>
          <p:nvPr/>
        </p:nvSpPr>
        <p:spPr>
          <a:xfrm>
            <a:off x="9838921" y="4516846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3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A7F18B3D-2A89-1FB9-B5B8-70701C74AA4B}"/>
              </a:ext>
            </a:extLst>
          </p:cNvPr>
          <p:cNvGrpSpPr/>
          <p:nvPr/>
        </p:nvGrpSpPr>
        <p:grpSpPr>
          <a:xfrm>
            <a:off x="34867" y="6499773"/>
            <a:ext cx="12192000" cy="383348"/>
            <a:chOff x="34867" y="6499773"/>
            <a:chExt cx="12192000" cy="383348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1F9FEDE9-3B44-BD91-AA51-796292CAA4D6}"/>
                </a:ext>
              </a:extLst>
            </p:cNvPr>
            <p:cNvSpPr txBox="1"/>
            <p:nvPr/>
          </p:nvSpPr>
          <p:spPr>
            <a:xfrm>
              <a:off x="716844" y="6505941"/>
              <a:ext cx="7798277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400" b="1" dirty="0">
                  <a:solidFill>
                    <a:srgbClr val="00206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FIN 316/806                                                   UNIT 2                                                            Annuities and Amortization Loan</a:t>
              </a:r>
              <a:endParaRPr lang="ar-SA" sz="14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2FF55D2B-FA58-4D7D-3163-140445FCB372}"/>
                </a:ext>
              </a:extLst>
            </p:cNvPr>
            <p:cNvGrpSpPr/>
            <p:nvPr/>
          </p:nvGrpSpPr>
          <p:grpSpPr>
            <a:xfrm>
              <a:off x="34867" y="6499773"/>
              <a:ext cx="12192000" cy="383348"/>
              <a:chOff x="34867" y="6499773"/>
              <a:chExt cx="12192000" cy="383348"/>
            </a:xfrm>
          </p:grpSpPr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F93F4B0F-57CE-3CCD-15C2-1E31E62AAF7B}"/>
                  </a:ext>
                </a:extLst>
              </p:cNvPr>
              <p:cNvCxnSpPr/>
              <p:nvPr/>
            </p:nvCxnSpPr>
            <p:spPr>
              <a:xfrm flipV="1">
                <a:off x="34867" y="6499773"/>
                <a:ext cx="12192000" cy="5217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5B470465-45E0-CA85-ABFB-E3F443F1DF0D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7703229" y="6502121"/>
                <a:ext cx="4106028" cy="38100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وزارة التربية والتعليم –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العام الدراسي 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2023-2024م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44945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مستطيل مستدير الزوايا 15">
            <a:extLst>
              <a:ext uri="{FF2B5EF4-FFF2-40B4-BE49-F238E27FC236}">
                <a16:creationId xmlns:a16="http://schemas.microsoft.com/office/drawing/2014/main" id="{C7CA628E-402E-4ECD-83CD-2C5BD377C6C5}"/>
              </a:ext>
            </a:extLst>
          </p:cNvPr>
          <p:cNvSpPr/>
          <p:nvPr/>
        </p:nvSpPr>
        <p:spPr>
          <a:xfrm>
            <a:off x="179819" y="1091126"/>
            <a:ext cx="9576424" cy="5274620"/>
          </a:xfrm>
          <a:prstGeom prst="roundRect">
            <a:avLst>
              <a:gd name="adj" fmla="val 1416"/>
            </a:avLst>
          </a:prstGeom>
          <a:solidFill>
            <a:srgbClr val="BFD4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0" marR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3674110" algn="l"/>
              </a:tabLst>
            </a:pPr>
            <a:endParaRPr lang="en-US" sz="1800" b="1" u="sng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3674110" algn="l"/>
              </a:tabLst>
            </a:pPr>
            <a:r>
              <a:rPr lang="en-US" sz="1800" b="1" u="sng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Example 2-5-1</a:t>
            </a:r>
          </a:p>
          <a:p>
            <a:pPr marL="0" marR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3674110" algn="l"/>
              </a:tabLst>
            </a:pPr>
            <a:endParaRPr lang="en-US" sz="1800" b="1" u="sng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29" name="Shape 631">
            <a:extLst>
              <a:ext uri="{FF2B5EF4-FFF2-40B4-BE49-F238E27FC236}">
                <a16:creationId xmlns:a16="http://schemas.microsoft.com/office/drawing/2014/main" id="{9DE0399B-6A40-495E-B773-BA7B46FB702D}"/>
              </a:ext>
            </a:extLst>
          </p:cNvPr>
          <p:cNvGrpSpPr/>
          <p:nvPr/>
        </p:nvGrpSpPr>
        <p:grpSpPr>
          <a:xfrm flipH="1">
            <a:off x="303082" y="41731"/>
            <a:ext cx="827524" cy="848823"/>
            <a:chOff x="5961125" y="1623900"/>
            <a:chExt cx="427450" cy="448175"/>
          </a:xfrm>
          <a:solidFill>
            <a:srgbClr val="7030A0"/>
          </a:solidFill>
        </p:grpSpPr>
        <p:sp>
          <p:nvSpPr>
            <p:cNvPr id="30" name="Shape 632">
              <a:extLst>
                <a:ext uri="{FF2B5EF4-FFF2-40B4-BE49-F238E27FC236}">
                  <a16:creationId xmlns:a16="http://schemas.microsoft.com/office/drawing/2014/main" id="{8DB2B578-EBFB-49B2-A74B-ADFD83430321}"/>
                </a:ext>
              </a:extLst>
            </p:cNvPr>
            <p:cNvSpPr/>
            <p:nvPr/>
          </p:nvSpPr>
          <p:spPr>
            <a:xfrm>
              <a:off x="5961125" y="1678700"/>
              <a:ext cx="376925" cy="376925"/>
            </a:xfrm>
            <a:custGeom>
              <a:avLst/>
              <a:gdLst/>
              <a:ahLst/>
              <a:cxnLst/>
              <a:rect l="0" t="0" r="0" b="0"/>
              <a:pathLst>
                <a:path w="15077" h="15077" fill="none" extrusionOk="0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1" name="Shape 633">
              <a:extLst>
                <a:ext uri="{FF2B5EF4-FFF2-40B4-BE49-F238E27FC236}">
                  <a16:creationId xmlns:a16="http://schemas.microsoft.com/office/drawing/2014/main" id="{A7E0F7CD-81DA-4CE7-AFE9-AFC01237AB36}"/>
                </a:ext>
              </a:extLst>
            </p:cNvPr>
            <p:cNvSpPr/>
            <p:nvPr/>
          </p:nvSpPr>
          <p:spPr>
            <a:xfrm>
              <a:off x="6009825" y="1727425"/>
              <a:ext cx="279500" cy="279500"/>
            </a:xfrm>
            <a:custGeom>
              <a:avLst/>
              <a:gdLst/>
              <a:ahLst/>
              <a:cxnLst/>
              <a:rect l="0" t="0" r="0" b="0"/>
              <a:pathLst>
                <a:path w="11180" h="11180" fill="none" extrusionOk="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  <p:sp>
          <p:nvSpPr>
            <p:cNvPr id="32" name="Shape 634">
              <a:extLst>
                <a:ext uri="{FF2B5EF4-FFF2-40B4-BE49-F238E27FC236}">
                  <a16:creationId xmlns:a16="http://schemas.microsoft.com/office/drawing/2014/main" id="{8C63DF95-20CA-45C3-B9C8-3978774FAE2C}"/>
                </a:ext>
              </a:extLst>
            </p:cNvPr>
            <p:cNvSpPr/>
            <p:nvPr/>
          </p:nvSpPr>
          <p:spPr>
            <a:xfrm>
              <a:off x="6107250" y="1824850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3" name="Shape 635">
              <a:extLst>
                <a:ext uri="{FF2B5EF4-FFF2-40B4-BE49-F238E27FC236}">
                  <a16:creationId xmlns:a16="http://schemas.microsoft.com/office/drawing/2014/main" id="{BC2F4953-4B4C-4B90-BBBA-EE9C42DB550B}"/>
                </a:ext>
              </a:extLst>
            </p:cNvPr>
            <p:cNvSpPr/>
            <p:nvPr/>
          </p:nvSpPr>
          <p:spPr>
            <a:xfrm>
              <a:off x="6058550" y="1776125"/>
              <a:ext cx="182075" cy="182075"/>
            </a:xfrm>
            <a:custGeom>
              <a:avLst/>
              <a:gdLst/>
              <a:ahLst/>
              <a:cxnLst/>
              <a:rect l="0" t="0" r="0" b="0"/>
              <a:pathLst>
                <a:path w="7283" h="7283" fill="none" extrusionOk="0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4" name="Shape 636">
              <a:extLst>
                <a:ext uri="{FF2B5EF4-FFF2-40B4-BE49-F238E27FC236}">
                  <a16:creationId xmlns:a16="http://schemas.microsoft.com/office/drawing/2014/main" id="{B909C533-5819-46B5-9B5D-EE88750598EE}"/>
                </a:ext>
              </a:extLst>
            </p:cNvPr>
            <p:cNvSpPr/>
            <p:nvPr/>
          </p:nvSpPr>
          <p:spPr>
            <a:xfrm>
              <a:off x="5971475" y="2001400"/>
              <a:ext cx="74925" cy="70675"/>
            </a:xfrm>
            <a:custGeom>
              <a:avLst/>
              <a:gdLst/>
              <a:ahLst/>
              <a:cxnLst/>
              <a:rect l="0" t="0" r="0" b="0"/>
              <a:pathLst>
                <a:path w="2997" h="2827" fill="none" extrusionOk="0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5" name="Shape 637">
              <a:extLst>
                <a:ext uri="{FF2B5EF4-FFF2-40B4-BE49-F238E27FC236}">
                  <a16:creationId xmlns:a16="http://schemas.microsoft.com/office/drawing/2014/main" id="{B8E44603-02C8-45C3-AFCF-46EBC9134B2A}"/>
                </a:ext>
              </a:extLst>
            </p:cNvPr>
            <p:cNvSpPr/>
            <p:nvPr/>
          </p:nvSpPr>
          <p:spPr>
            <a:xfrm>
              <a:off x="6253375" y="2001400"/>
              <a:ext cx="74325" cy="70675"/>
            </a:xfrm>
            <a:custGeom>
              <a:avLst/>
              <a:gdLst/>
              <a:ahLst/>
              <a:cxnLst/>
              <a:rect l="0" t="0" r="0" b="0"/>
              <a:pathLst>
                <a:path w="2973" h="2827" fill="none" extrusionOk="0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6" name="Shape 638">
              <a:extLst>
                <a:ext uri="{FF2B5EF4-FFF2-40B4-BE49-F238E27FC236}">
                  <a16:creationId xmlns:a16="http://schemas.microsoft.com/office/drawing/2014/main" id="{F10FA17C-5DE5-44AB-81DB-C83C2A648EC9}"/>
                </a:ext>
              </a:extLst>
            </p:cNvPr>
            <p:cNvSpPr/>
            <p:nvPr/>
          </p:nvSpPr>
          <p:spPr>
            <a:xfrm>
              <a:off x="6137700" y="1623900"/>
              <a:ext cx="250875" cy="255150"/>
            </a:xfrm>
            <a:custGeom>
              <a:avLst/>
              <a:gdLst/>
              <a:ahLst/>
              <a:cxnLst/>
              <a:rect l="0" t="0" r="0" b="0"/>
              <a:pathLst>
                <a:path w="10035" h="10206" fill="none" extrusionOk="0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7" name="مستطيل مستدير الزوايا 5">
            <a:hlinkClick r:id="rId2" action="ppaction://hlinksldjump"/>
            <a:extLst>
              <a:ext uri="{FF2B5EF4-FFF2-40B4-BE49-F238E27FC236}">
                <a16:creationId xmlns:a16="http://schemas.microsoft.com/office/drawing/2014/main" id="{D466B943-7A06-4ADB-8B37-06D4C56A4898}"/>
              </a:ext>
            </a:extLst>
          </p:cNvPr>
          <p:cNvSpPr/>
          <p:nvPr/>
        </p:nvSpPr>
        <p:spPr>
          <a:xfrm>
            <a:off x="9838920" y="1862449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INITIATION ACTIVITY 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7" name="مستطيل مستدير الزوايا 11">
            <a:hlinkClick r:id="rId3" action="ppaction://hlinksldjump"/>
            <a:extLst>
              <a:ext uri="{FF2B5EF4-FFF2-40B4-BE49-F238E27FC236}">
                <a16:creationId xmlns:a16="http://schemas.microsoft.com/office/drawing/2014/main" id="{23D3EE09-8411-4223-ABFE-66C8968A89D0}"/>
              </a:ext>
            </a:extLst>
          </p:cNvPr>
          <p:cNvSpPr/>
          <p:nvPr/>
        </p:nvSpPr>
        <p:spPr>
          <a:xfrm>
            <a:off x="9875904" y="2837647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1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8" name="مستطيل مستدير الزوايا 12">
            <a:hlinkClick r:id="" action="ppaction://noaction"/>
            <a:extLst>
              <a:ext uri="{FF2B5EF4-FFF2-40B4-BE49-F238E27FC236}">
                <a16:creationId xmlns:a16="http://schemas.microsoft.com/office/drawing/2014/main" id="{C35558C1-9FDC-49BD-A8F5-9241D1C65BC7}"/>
              </a:ext>
            </a:extLst>
          </p:cNvPr>
          <p:cNvSpPr/>
          <p:nvPr/>
        </p:nvSpPr>
        <p:spPr>
          <a:xfrm>
            <a:off x="9875904" y="3651672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2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40" name="مستطيل مستدير الزوايا 17">
            <a:hlinkClick r:id="" action="ppaction://noaction"/>
            <a:extLst>
              <a:ext uri="{FF2B5EF4-FFF2-40B4-BE49-F238E27FC236}">
                <a16:creationId xmlns:a16="http://schemas.microsoft.com/office/drawing/2014/main" id="{5073015B-1E83-4FE7-BF02-65CBBB9E092C}"/>
              </a:ext>
            </a:extLst>
          </p:cNvPr>
          <p:cNvSpPr/>
          <p:nvPr/>
        </p:nvSpPr>
        <p:spPr>
          <a:xfrm>
            <a:off x="9875904" y="5284180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FINAL EVALUATION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604B2B2F-9411-AA9E-A604-4EBD15F18989}"/>
              </a:ext>
            </a:extLst>
          </p:cNvPr>
          <p:cNvSpPr/>
          <p:nvPr/>
        </p:nvSpPr>
        <p:spPr>
          <a:xfrm>
            <a:off x="1384938" y="277159"/>
            <a:ext cx="8141834" cy="60490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marL="342900" marR="198120" indent="-342900" algn="justLow">
              <a:lnSpc>
                <a:spcPct val="130000"/>
              </a:lnSpc>
              <a:buClr>
                <a:srgbClr val="FFFFFF"/>
              </a:buClr>
              <a:buSzPts val="1100"/>
              <a:buFont typeface="Times New Roman" panose="02020603050405020304" pitchFamily="18" charset="0"/>
              <a:buChar char="►"/>
            </a:pPr>
            <a:r>
              <a:rPr lang="en-US" sz="2800" b="1" dirty="0">
                <a:solidFill>
                  <a:srgbClr val="FFFF00"/>
                </a:solidFill>
                <a:effectLst/>
                <a:uFill>
                  <a:solidFill>
                    <a:srgbClr val="5B9BD5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preparation of amortized loan schedule </a:t>
            </a:r>
            <a:endParaRPr lang="en-US" sz="2800" b="1" dirty="0">
              <a:solidFill>
                <a:srgbClr val="FFFF00"/>
              </a:solidFill>
              <a:effectLst/>
              <a:uFill>
                <a:solidFill>
                  <a:srgbClr val="5B9BD5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مستطيل مستدير الزوايا 11">
            <a:hlinkClick r:id="rId3" action="ppaction://hlinksldjump"/>
            <a:extLst>
              <a:ext uri="{FF2B5EF4-FFF2-40B4-BE49-F238E27FC236}">
                <a16:creationId xmlns:a16="http://schemas.microsoft.com/office/drawing/2014/main" id="{0DFE9340-316F-EF21-36B5-A01BFC1442C5}"/>
              </a:ext>
            </a:extLst>
          </p:cNvPr>
          <p:cNvSpPr/>
          <p:nvPr/>
        </p:nvSpPr>
        <p:spPr>
          <a:xfrm>
            <a:off x="9838921" y="4404958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3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A66DF9A-2CC9-0F60-722E-AC38D1F9C56E}"/>
              </a:ext>
            </a:extLst>
          </p:cNvPr>
          <p:cNvGrpSpPr/>
          <p:nvPr/>
        </p:nvGrpSpPr>
        <p:grpSpPr>
          <a:xfrm>
            <a:off x="34867" y="6499773"/>
            <a:ext cx="12192000" cy="383348"/>
            <a:chOff x="34867" y="6499773"/>
            <a:chExt cx="12192000" cy="383348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FDC34CC-7FD8-9C04-953E-079F34E0CAC8}"/>
                </a:ext>
              </a:extLst>
            </p:cNvPr>
            <p:cNvSpPr txBox="1"/>
            <p:nvPr/>
          </p:nvSpPr>
          <p:spPr>
            <a:xfrm>
              <a:off x="716844" y="6505941"/>
              <a:ext cx="7798277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400" b="1" dirty="0">
                  <a:solidFill>
                    <a:srgbClr val="00206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FIN 316/806                                                   UNIT 2                                                            Annuities and Amortization Loan</a:t>
              </a:r>
              <a:endParaRPr lang="ar-SA" sz="14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41538516-A71E-3316-304D-9C38858F8DE4}"/>
                </a:ext>
              </a:extLst>
            </p:cNvPr>
            <p:cNvGrpSpPr/>
            <p:nvPr/>
          </p:nvGrpSpPr>
          <p:grpSpPr>
            <a:xfrm>
              <a:off x="34867" y="6499773"/>
              <a:ext cx="12192000" cy="383348"/>
              <a:chOff x="34867" y="6499773"/>
              <a:chExt cx="12192000" cy="383348"/>
            </a:xfrm>
          </p:grpSpPr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146DF47E-76D9-F557-27B0-CD5D1D24AA53}"/>
                  </a:ext>
                </a:extLst>
              </p:cNvPr>
              <p:cNvCxnSpPr/>
              <p:nvPr/>
            </p:nvCxnSpPr>
            <p:spPr>
              <a:xfrm flipV="1">
                <a:off x="34867" y="6499773"/>
                <a:ext cx="12192000" cy="5217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4966BC4C-A69E-73EE-1847-705F12088F41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7703229" y="6502121"/>
                <a:ext cx="4106028" cy="38100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وزارة التربية والتعليم –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العام الدراسي 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2023-2024م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5" name="Text Box 1711">
            <a:extLst>
              <a:ext uri="{FF2B5EF4-FFF2-40B4-BE49-F238E27FC236}">
                <a16:creationId xmlns:a16="http://schemas.microsoft.com/office/drawing/2014/main" id="{9330CA91-4325-0D5A-EC8A-21018B5DFBDE}"/>
              </a:ext>
            </a:extLst>
          </p:cNvPr>
          <p:cNvSpPr txBox="1">
            <a:spLocks noChangeArrowheads="1" noChangeShapeType="1" noTextEdit="1"/>
          </p:cNvSpPr>
          <p:nvPr/>
        </p:nvSpPr>
        <p:spPr bwMode="auto">
          <a:xfrm>
            <a:off x="187857" y="1136152"/>
            <a:ext cx="2247900" cy="30607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square" numCol="1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n w="9525" cap="flat" cmpd="sng" algn="ctr">
                  <a:solidFill>
                    <a:srgbClr val="FF0000"/>
                  </a:solidFill>
                  <a:prstDash val="solid"/>
                  <a:round/>
                </a:ln>
                <a:solidFill>
                  <a:srgbClr val="FF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Amortized Loan 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0D243571-5EEB-01ED-337F-51C0DEB1A19D}"/>
                  </a:ext>
                </a:extLst>
              </p:cNvPr>
              <p:cNvSpPr/>
              <p:nvPr/>
            </p:nvSpPr>
            <p:spPr>
              <a:xfrm>
                <a:off x="303081" y="1862449"/>
                <a:ext cx="9223691" cy="4576445"/>
              </a:xfrm>
              <a:prstGeom prst="rect">
                <a:avLst/>
              </a:prstGeom>
              <a:solidFill>
                <a:srgbClr val="CED6E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68580" tIns="34290" rIns="68580" bIns="3429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82880" marR="0" rtl="1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  <a:tabLst>
                    <a:tab pos="849630" algn="l"/>
                    <a:tab pos="1140460" algn="l"/>
                  </a:tabLst>
                </a:pPr>
                <a:r>
                  <a:rPr lang="en-US" sz="16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A trader borrowed BD50,548.320 from a bank at compound interest rate 6% annually with 5 equal annual payments.</a:t>
                </a:r>
                <a:endParaRPr lang="en-US" sz="1600" dirty="0">
                  <a:effectLst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228600" marR="0" algn="l" rtl="0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u="sng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REQUIRED:</a:t>
                </a:r>
                <a:endParaRPr lang="en-US" sz="1600" dirty="0">
                  <a:effectLst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685800" marR="0" indent="-228600" algn="l" rtl="0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Compute annual payments.</a:t>
                </a:r>
                <a:endParaRPr lang="en-US" sz="1600" dirty="0">
                  <a:effectLst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685800" marR="0" indent="-228600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Prepare amortization loan schedule</a:t>
                </a:r>
                <a:endParaRPr lang="en-US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 algn="l" rtl="1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u="sng" dirty="0">
                    <a:solidFill>
                      <a:srgbClr val="002060"/>
                    </a:solidFill>
                    <a:effectLst/>
                    <a:latin typeface="Arial Black" panose="020B0A040201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Answer:</a:t>
                </a:r>
                <a:endParaRPr lang="en-US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457200" marR="0" indent="-457200" algn="just" rtl="0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dirty="0">
                    <a:solidFill>
                      <a:srgbClr val="7030A0"/>
                    </a:solidFill>
                    <a:effectLst/>
                    <a:ea typeface="Calibri" panose="020F0502020204030204" pitchFamily="34" charset="0"/>
                    <a:cs typeface="Arial" panose="020B0604020202020204" pitchFamily="34" charset="0"/>
                  </a:rPr>
                  <a:t>            </a:t>
                </a:r>
                <a:r>
                  <a:rPr lang="en-US" sz="1600" b="1" dirty="0">
                    <a:solidFill>
                      <a:srgbClr val="7030A0"/>
                    </a:solidFill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b="1" dirty="0">
                    <a:solidFill>
                      <a:srgbClr val="000000"/>
                    </a:solidFill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PMT </a:t>
                </a:r>
                <a:r>
                  <a:rPr lang="en-US" sz="1600" dirty="0">
                    <a:solidFill>
                      <a:srgbClr val="000000"/>
                    </a:solidFill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 50,548.320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÷[</m:t>
                    </m:r>
                    <m:f>
                      <m:fPr>
                        <m:ctrlPr>
                          <a:rPr lang="en-US" sz="16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6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6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  <m:r>
                              <a:rPr lang="en-US" sz="16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d>
                              <m:dPr>
                                <m:ctrlPr>
                                  <a:rPr lang="en-US" sz="16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6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  <m:r>
                                  <a:rPr lang="en-US" sz="16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+.</m:t>
                                </m:r>
                                <m:r>
                                  <a:rPr lang="en-US" sz="16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06</m:t>
                                </m:r>
                              </m:e>
                            </m:d>
                          </m:e>
                          <m:sup>
                            <m:r>
                              <a:rPr lang="en-US" sz="16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16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5</m:t>
                            </m:r>
                          </m:sup>
                        </m:sSup>
                      </m:num>
                      <m:den>
                        <m:r>
                          <a:rPr lang="en-US" sz="16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</m:t>
                        </m:r>
                        <m:r>
                          <a:rPr lang="en-US" sz="16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en-US" sz="16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06</m:t>
                        </m:r>
                      </m:den>
                    </m:f>
                  </m:oMath>
                </a14:m>
                <a:r>
                  <a:rPr lang="en-US" sz="1600" dirty="0">
                    <a:solidFill>
                      <a:srgbClr val="000000"/>
                    </a:solidFill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]</a:t>
                </a:r>
                <a:r>
                  <a:rPr lang="en-US" sz="1600" i="1" dirty="0">
                    <a:solidFill>
                      <a:srgbClr val="000000"/>
                    </a:solidFill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>
                    <a:solidFill>
                      <a:srgbClr val="000000"/>
                    </a:solidFill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endParaRPr lang="en-US" sz="1600" dirty="0">
                  <a:effectLst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685800" marR="0" indent="-866140" algn="l" rtl="1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dirty="0">
                    <a:solidFill>
                      <a:srgbClr val="000000"/>
                    </a:solidFill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              = 50,548.320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÷[</m:t>
                    </m:r>
                    <m:f>
                      <m:fPr>
                        <m:ctrlPr>
                          <a:rPr lang="en-US" sz="16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6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en-US" sz="16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16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</m:t>
                        </m:r>
                        <m:r>
                          <a:rPr lang="en-US" sz="16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en-US" sz="16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7473</m:t>
                        </m:r>
                      </m:num>
                      <m:den>
                        <m:r>
                          <a:rPr lang="en-US" sz="16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</m:t>
                        </m:r>
                        <m:r>
                          <a:rPr lang="en-US" sz="16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en-US" sz="16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06</m:t>
                        </m:r>
                      </m:den>
                    </m:f>
                  </m:oMath>
                </a14:m>
                <a:r>
                  <a:rPr lang="en-US" sz="1600" dirty="0">
                    <a:solidFill>
                      <a:srgbClr val="000000"/>
                    </a:solidFill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]</a:t>
                </a:r>
                <a:endParaRPr lang="en-US" sz="1600" dirty="0">
                  <a:effectLst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685800" marR="0" indent="-866140" algn="l" rtl="1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dirty="0">
                    <a:solidFill>
                      <a:srgbClr val="000000"/>
                    </a:solidFill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             = 50,548.320÷ 4.21236</a:t>
                </a:r>
                <a:endParaRPr lang="en-US" sz="1600" dirty="0">
                  <a:effectLst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685800" marR="0" indent="-866140" algn="l" rtl="1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dirty="0">
                    <a:solidFill>
                      <a:srgbClr val="000000"/>
                    </a:solidFill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             = BD12000</a:t>
                </a:r>
                <a:endParaRPr lang="en-US" sz="1600" dirty="0">
                  <a:effectLst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algn="l" rtl="1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b="1" i="1" u="sng" dirty="0">
                    <a:solidFill>
                      <a:srgbClr val="FF0000"/>
                    </a:solidFill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OR: </a:t>
                </a:r>
                <a:r>
                  <a:rPr lang="en-US" sz="1600" b="1" i="1" dirty="0">
                    <a:solidFill>
                      <a:srgbClr val="FF0000"/>
                    </a:solidFill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</a:t>
                </a:r>
                <a:r>
                  <a:rPr lang="en-US" sz="1600" b="1" dirty="0">
                    <a:solidFill>
                      <a:srgbClr val="002060"/>
                    </a:solidFill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PMT </a:t>
                </a:r>
                <a:r>
                  <a:rPr lang="en-US" sz="1600" dirty="0">
                    <a:solidFill>
                      <a:srgbClr val="002060"/>
                    </a:solidFill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  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600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600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1600" i="1">
                                    <a:solidFill>
                                      <a:srgbClr val="00206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1600">
                                    <a:solidFill>
                                      <a:srgbClr val="00206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PV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sz="1600">
                                    <a:solidFill>
                                      <a:srgbClr val="00206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n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1600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m:rPr>
                                <m:sty m:val="p"/>
                              </m:rPr>
                              <a:rPr lang="en-US" sz="1600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PVIF</m:t>
                            </m:r>
                            <m:r>
                              <a:rPr lang="en-US" sz="1600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  </m:t>
                            </m:r>
                            <m:r>
                              <m:rPr>
                                <m:sty m:val="p"/>
                              </m:rPr>
                              <a:rPr lang="en-US" sz="1600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n</m:t>
                            </m:r>
                            <m:r>
                              <a:rPr lang="en-US" sz="1600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 ,</m:t>
                            </m:r>
                            <m:r>
                              <m:rPr>
                                <m:sty m:val="p"/>
                              </m:rPr>
                              <a:rPr lang="en-US" sz="1600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i</m:t>
                            </m:r>
                            <m:r>
                              <a:rPr lang="en-US" sz="1600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 ) </m:t>
                            </m:r>
                          </m:den>
                        </m:f>
                      </m:e>
                    </m:d>
                  </m:oMath>
                </a14:m>
                <a:endParaRPr lang="en-US" sz="1600" dirty="0">
                  <a:effectLst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algn="l" rtl="1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dirty="0">
                    <a:solidFill>
                      <a:srgbClr val="002060"/>
                    </a:solidFill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            =  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600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600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1600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50548</m:t>
                            </m:r>
                            <m:r>
                              <a:rPr lang="en-US" sz="1600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.</m:t>
                            </m:r>
                            <m:r>
                              <a:rPr lang="en-US" sz="1600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320</m:t>
                            </m:r>
                          </m:num>
                          <m:den>
                            <m:r>
                              <a:rPr lang="en-US" sz="1600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m:rPr>
                                <m:sty m:val="p"/>
                              </m:rPr>
                              <a:rPr lang="en-US" sz="1600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PVIF</m:t>
                            </m:r>
                            <m:r>
                              <a:rPr lang="en-US" sz="1600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  </m:t>
                            </m:r>
                            <m:r>
                              <a:rPr lang="en-US" sz="1600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5</m:t>
                            </m:r>
                            <m:r>
                              <a:rPr lang="en-US" sz="1600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 ,</m:t>
                            </m:r>
                            <m:r>
                              <a:rPr lang="en-US" sz="1600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6</m:t>
                            </m:r>
                            <m:r>
                              <a:rPr lang="en-US" sz="1600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% ) </m:t>
                            </m:r>
                          </m:den>
                        </m:f>
                      </m:e>
                    </m:d>
                  </m:oMath>
                </a14:m>
                <a:endParaRPr lang="en-US" sz="1600" dirty="0">
                  <a:effectLst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algn="l" rtl="1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dirty="0">
                    <a:solidFill>
                      <a:srgbClr val="002060"/>
                    </a:solidFill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            =  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600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600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1600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50548</m:t>
                            </m:r>
                            <m:r>
                              <a:rPr lang="en-US" sz="1600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.</m:t>
                            </m:r>
                            <m:r>
                              <a:rPr lang="en-US" sz="1600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320</m:t>
                            </m:r>
                          </m:num>
                          <m:den>
                            <m:r>
                              <a:rPr lang="en-US" sz="1600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  <m:r>
                              <a:rPr lang="en-US" sz="1600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.</m:t>
                            </m:r>
                            <m:r>
                              <a:rPr lang="en-US" sz="1600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21236</m:t>
                            </m:r>
                            <m:r>
                              <a:rPr lang="en-US" sz="1600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</m:den>
                        </m:f>
                      </m:e>
                    </m:d>
                  </m:oMath>
                </a14:m>
                <a:endParaRPr lang="en-US" sz="1600" dirty="0">
                  <a:effectLst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algn="l" rtl="1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dirty="0">
                    <a:solidFill>
                      <a:srgbClr val="002060"/>
                    </a:solidFill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            </a:t>
                </a:r>
                <a:r>
                  <a:rPr lang="en-US" sz="1600" b="1" dirty="0">
                    <a:solidFill>
                      <a:srgbClr val="002060"/>
                    </a:solidFill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</a:t>
                </a:r>
                <a:r>
                  <a:rPr lang="en-US" sz="1600" dirty="0">
                    <a:solidFill>
                      <a:srgbClr val="002060"/>
                    </a:solidFill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BD12,000</a:t>
                </a:r>
                <a:endParaRPr lang="en-US" sz="1600" dirty="0">
                  <a:effectLst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228600" marR="0" algn="just" rtl="0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ar-BH" sz="1600" dirty="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600" dirty="0">
                  <a:effectLst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0D243571-5EEB-01ED-337F-51C0DEB1A1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081" y="1862449"/>
                <a:ext cx="9223691" cy="4576445"/>
              </a:xfrm>
              <a:prstGeom prst="rect">
                <a:avLst/>
              </a:prstGeom>
              <a:blipFill>
                <a:blip r:embed="rId4"/>
                <a:stretch>
                  <a:fillRect l="-595" t="-533" b="-76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AEA4D8F-2601-1D32-471F-EB936C2CD2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621188"/>
              </p:ext>
            </p:extLst>
          </p:nvPr>
        </p:nvGraphicFramePr>
        <p:xfrm>
          <a:off x="3891518" y="3042305"/>
          <a:ext cx="5864725" cy="31376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4893">
                  <a:extLst>
                    <a:ext uri="{9D8B030D-6E8A-4147-A177-3AD203B41FA5}">
                      <a16:colId xmlns:a16="http://schemas.microsoft.com/office/drawing/2014/main" val="2584552111"/>
                    </a:ext>
                  </a:extLst>
                </a:gridCol>
                <a:gridCol w="693729">
                  <a:extLst>
                    <a:ext uri="{9D8B030D-6E8A-4147-A177-3AD203B41FA5}">
                      <a16:colId xmlns:a16="http://schemas.microsoft.com/office/drawing/2014/main" val="2148813791"/>
                    </a:ext>
                  </a:extLst>
                </a:gridCol>
                <a:gridCol w="693729">
                  <a:extLst>
                    <a:ext uri="{9D8B030D-6E8A-4147-A177-3AD203B41FA5}">
                      <a16:colId xmlns:a16="http://schemas.microsoft.com/office/drawing/2014/main" val="3283695344"/>
                    </a:ext>
                  </a:extLst>
                </a:gridCol>
                <a:gridCol w="693729">
                  <a:extLst>
                    <a:ext uri="{9D8B030D-6E8A-4147-A177-3AD203B41FA5}">
                      <a16:colId xmlns:a16="http://schemas.microsoft.com/office/drawing/2014/main" val="4290405226"/>
                    </a:ext>
                  </a:extLst>
                </a:gridCol>
                <a:gridCol w="693729">
                  <a:extLst>
                    <a:ext uri="{9D8B030D-6E8A-4147-A177-3AD203B41FA5}">
                      <a16:colId xmlns:a16="http://schemas.microsoft.com/office/drawing/2014/main" val="1146035274"/>
                    </a:ext>
                  </a:extLst>
                </a:gridCol>
                <a:gridCol w="693729">
                  <a:extLst>
                    <a:ext uri="{9D8B030D-6E8A-4147-A177-3AD203B41FA5}">
                      <a16:colId xmlns:a16="http://schemas.microsoft.com/office/drawing/2014/main" val="1017297142"/>
                    </a:ext>
                  </a:extLst>
                </a:gridCol>
                <a:gridCol w="693729">
                  <a:extLst>
                    <a:ext uri="{9D8B030D-6E8A-4147-A177-3AD203B41FA5}">
                      <a16:colId xmlns:a16="http://schemas.microsoft.com/office/drawing/2014/main" val="1465066513"/>
                    </a:ext>
                  </a:extLst>
                </a:gridCol>
                <a:gridCol w="693729">
                  <a:extLst>
                    <a:ext uri="{9D8B030D-6E8A-4147-A177-3AD203B41FA5}">
                      <a16:colId xmlns:a16="http://schemas.microsoft.com/office/drawing/2014/main" val="3424088657"/>
                    </a:ext>
                  </a:extLst>
                </a:gridCol>
                <a:gridCol w="693729">
                  <a:extLst>
                    <a:ext uri="{9D8B030D-6E8A-4147-A177-3AD203B41FA5}">
                      <a16:colId xmlns:a16="http://schemas.microsoft.com/office/drawing/2014/main" val="3174580397"/>
                    </a:ext>
                  </a:extLst>
                </a:gridCol>
              </a:tblGrid>
              <a:tr h="900026">
                <a:tc gridSpan="9"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br>
                        <a:rPr lang="en-US" sz="1000">
                          <a:effectLst/>
                        </a:rPr>
                      </a:br>
                      <a:r>
                        <a:rPr lang="en-US" sz="1400">
                          <a:effectLst/>
                        </a:rPr>
                        <a:t>TABLE (PV of Ordinary Annuity)       </a:t>
                      </a:r>
                      <a:endParaRPr lang="en-US" sz="1100">
                        <a:effectLst/>
                      </a:endParaRPr>
                    </a:p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  (annuity in arrears … end of period)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9639733"/>
                  </a:ext>
                </a:extLst>
              </a:tr>
              <a:tr h="67853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1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n w="9525" cap="flat" cmpd="sng" algn="ctr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  <a:effectLst/>
                        </a:rPr>
                        <a:t>n </a:t>
                      </a:r>
                      <a:endParaRPr lang="en-US" sz="11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n w="9525" cap="flat" cmpd="sng" algn="ctr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  <a:effectLst/>
                        </a:rPr>
                        <a:t>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5.00%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6.00%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7.00%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8.00%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9.00%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10.00%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11.00%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12.00%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69848171"/>
                  </a:ext>
                </a:extLst>
              </a:tr>
              <a:tr h="311822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0.95238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0.94340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0.93458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0.92593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0.91743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0.90909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0.90090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0.89286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95440251"/>
                  </a:ext>
                </a:extLst>
              </a:tr>
              <a:tr h="311822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1.85941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1.83339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1.80802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1.78326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1.75911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1.73554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1.71252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1.69005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7465607"/>
                  </a:ext>
                </a:extLst>
              </a:tr>
              <a:tr h="311822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2.72325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2.67301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2.62432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2.57710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2.53129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2.48685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2.44371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2.40183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02874446"/>
                  </a:ext>
                </a:extLst>
              </a:tr>
              <a:tr h="311822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3.54595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3.46511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3.38721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3.31213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3.23972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3.16987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3.10245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3.03735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43339204"/>
                  </a:ext>
                </a:extLst>
              </a:tr>
              <a:tr h="311822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4.32948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4.21236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4.10020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3.99271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3.88965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3.79079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3.69590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3.60478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45794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6397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مستطيل مستدير الزوايا 15">
            <a:extLst>
              <a:ext uri="{FF2B5EF4-FFF2-40B4-BE49-F238E27FC236}">
                <a16:creationId xmlns:a16="http://schemas.microsoft.com/office/drawing/2014/main" id="{C7CA628E-402E-4ECD-83CD-2C5BD377C6C5}"/>
              </a:ext>
            </a:extLst>
          </p:cNvPr>
          <p:cNvSpPr/>
          <p:nvPr/>
        </p:nvSpPr>
        <p:spPr>
          <a:xfrm>
            <a:off x="179819" y="998889"/>
            <a:ext cx="9576424" cy="5366857"/>
          </a:xfrm>
          <a:prstGeom prst="roundRect">
            <a:avLst>
              <a:gd name="adj" fmla="val 1416"/>
            </a:avLst>
          </a:prstGeom>
          <a:solidFill>
            <a:srgbClr val="BFD4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0" marR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3674110" algn="l"/>
              </a:tabLst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3674110" algn="l"/>
              </a:tabLst>
            </a:pPr>
            <a:r>
              <a:rPr lang="en-US" sz="2000" b="1" u="sng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Example 2-5-1</a:t>
            </a:r>
          </a:p>
          <a:p>
            <a:pPr marR="0" lvl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002060"/>
              </a:solidFill>
            </a:endParaRPr>
          </a:p>
          <a:p>
            <a:pPr lvl="0"/>
            <a:endParaRPr lang="en-US" dirty="0">
              <a:solidFill>
                <a:srgbClr val="002060"/>
              </a:solidFill>
            </a:endParaRPr>
          </a:p>
        </p:txBody>
      </p:sp>
      <p:grpSp>
        <p:nvGrpSpPr>
          <p:cNvPr id="29" name="Shape 631">
            <a:extLst>
              <a:ext uri="{FF2B5EF4-FFF2-40B4-BE49-F238E27FC236}">
                <a16:creationId xmlns:a16="http://schemas.microsoft.com/office/drawing/2014/main" id="{9DE0399B-6A40-495E-B773-BA7B46FB702D}"/>
              </a:ext>
            </a:extLst>
          </p:cNvPr>
          <p:cNvGrpSpPr/>
          <p:nvPr/>
        </p:nvGrpSpPr>
        <p:grpSpPr>
          <a:xfrm flipH="1">
            <a:off x="303082" y="41731"/>
            <a:ext cx="827524" cy="848823"/>
            <a:chOff x="5961125" y="1623900"/>
            <a:chExt cx="427450" cy="448175"/>
          </a:xfrm>
          <a:solidFill>
            <a:srgbClr val="7030A0"/>
          </a:solidFill>
        </p:grpSpPr>
        <p:sp>
          <p:nvSpPr>
            <p:cNvPr id="30" name="Shape 632">
              <a:extLst>
                <a:ext uri="{FF2B5EF4-FFF2-40B4-BE49-F238E27FC236}">
                  <a16:creationId xmlns:a16="http://schemas.microsoft.com/office/drawing/2014/main" id="{8DB2B578-EBFB-49B2-A74B-ADFD83430321}"/>
                </a:ext>
              </a:extLst>
            </p:cNvPr>
            <p:cNvSpPr/>
            <p:nvPr/>
          </p:nvSpPr>
          <p:spPr>
            <a:xfrm>
              <a:off x="5961125" y="1678700"/>
              <a:ext cx="376925" cy="376925"/>
            </a:xfrm>
            <a:custGeom>
              <a:avLst/>
              <a:gdLst/>
              <a:ahLst/>
              <a:cxnLst/>
              <a:rect l="0" t="0" r="0" b="0"/>
              <a:pathLst>
                <a:path w="15077" h="15077" fill="none" extrusionOk="0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1" name="Shape 633">
              <a:extLst>
                <a:ext uri="{FF2B5EF4-FFF2-40B4-BE49-F238E27FC236}">
                  <a16:creationId xmlns:a16="http://schemas.microsoft.com/office/drawing/2014/main" id="{A7E0F7CD-81DA-4CE7-AFE9-AFC01237AB36}"/>
                </a:ext>
              </a:extLst>
            </p:cNvPr>
            <p:cNvSpPr/>
            <p:nvPr/>
          </p:nvSpPr>
          <p:spPr>
            <a:xfrm>
              <a:off x="6009825" y="1727425"/>
              <a:ext cx="279500" cy="279500"/>
            </a:xfrm>
            <a:custGeom>
              <a:avLst/>
              <a:gdLst/>
              <a:ahLst/>
              <a:cxnLst/>
              <a:rect l="0" t="0" r="0" b="0"/>
              <a:pathLst>
                <a:path w="11180" h="11180" fill="none" extrusionOk="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  <p:sp>
          <p:nvSpPr>
            <p:cNvPr id="32" name="Shape 634">
              <a:extLst>
                <a:ext uri="{FF2B5EF4-FFF2-40B4-BE49-F238E27FC236}">
                  <a16:creationId xmlns:a16="http://schemas.microsoft.com/office/drawing/2014/main" id="{8C63DF95-20CA-45C3-B9C8-3978774FAE2C}"/>
                </a:ext>
              </a:extLst>
            </p:cNvPr>
            <p:cNvSpPr/>
            <p:nvPr/>
          </p:nvSpPr>
          <p:spPr>
            <a:xfrm>
              <a:off x="6107250" y="1824850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3" name="Shape 635">
              <a:extLst>
                <a:ext uri="{FF2B5EF4-FFF2-40B4-BE49-F238E27FC236}">
                  <a16:creationId xmlns:a16="http://schemas.microsoft.com/office/drawing/2014/main" id="{BC2F4953-4B4C-4B90-BBBA-EE9C42DB550B}"/>
                </a:ext>
              </a:extLst>
            </p:cNvPr>
            <p:cNvSpPr/>
            <p:nvPr/>
          </p:nvSpPr>
          <p:spPr>
            <a:xfrm>
              <a:off x="6058550" y="1776125"/>
              <a:ext cx="182075" cy="182075"/>
            </a:xfrm>
            <a:custGeom>
              <a:avLst/>
              <a:gdLst/>
              <a:ahLst/>
              <a:cxnLst/>
              <a:rect l="0" t="0" r="0" b="0"/>
              <a:pathLst>
                <a:path w="7283" h="7283" fill="none" extrusionOk="0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4" name="Shape 636">
              <a:extLst>
                <a:ext uri="{FF2B5EF4-FFF2-40B4-BE49-F238E27FC236}">
                  <a16:creationId xmlns:a16="http://schemas.microsoft.com/office/drawing/2014/main" id="{B909C533-5819-46B5-9B5D-EE88750598EE}"/>
                </a:ext>
              </a:extLst>
            </p:cNvPr>
            <p:cNvSpPr/>
            <p:nvPr/>
          </p:nvSpPr>
          <p:spPr>
            <a:xfrm>
              <a:off x="5971475" y="2001400"/>
              <a:ext cx="74925" cy="70675"/>
            </a:xfrm>
            <a:custGeom>
              <a:avLst/>
              <a:gdLst/>
              <a:ahLst/>
              <a:cxnLst/>
              <a:rect l="0" t="0" r="0" b="0"/>
              <a:pathLst>
                <a:path w="2997" h="2827" fill="none" extrusionOk="0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5" name="Shape 637">
              <a:extLst>
                <a:ext uri="{FF2B5EF4-FFF2-40B4-BE49-F238E27FC236}">
                  <a16:creationId xmlns:a16="http://schemas.microsoft.com/office/drawing/2014/main" id="{B8E44603-02C8-45C3-AFCF-46EBC9134B2A}"/>
                </a:ext>
              </a:extLst>
            </p:cNvPr>
            <p:cNvSpPr/>
            <p:nvPr/>
          </p:nvSpPr>
          <p:spPr>
            <a:xfrm>
              <a:off x="6253375" y="2001400"/>
              <a:ext cx="74325" cy="70675"/>
            </a:xfrm>
            <a:custGeom>
              <a:avLst/>
              <a:gdLst/>
              <a:ahLst/>
              <a:cxnLst/>
              <a:rect l="0" t="0" r="0" b="0"/>
              <a:pathLst>
                <a:path w="2973" h="2827" fill="none" extrusionOk="0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6" name="Shape 638">
              <a:extLst>
                <a:ext uri="{FF2B5EF4-FFF2-40B4-BE49-F238E27FC236}">
                  <a16:creationId xmlns:a16="http://schemas.microsoft.com/office/drawing/2014/main" id="{F10FA17C-5DE5-44AB-81DB-C83C2A648EC9}"/>
                </a:ext>
              </a:extLst>
            </p:cNvPr>
            <p:cNvSpPr/>
            <p:nvPr/>
          </p:nvSpPr>
          <p:spPr>
            <a:xfrm>
              <a:off x="6137700" y="1623900"/>
              <a:ext cx="250875" cy="255150"/>
            </a:xfrm>
            <a:custGeom>
              <a:avLst/>
              <a:gdLst/>
              <a:ahLst/>
              <a:cxnLst/>
              <a:rect l="0" t="0" r="0" b="0"/>
              <a:pathLst>
                <a:path w="10035" h="10206" fill="none" extrusionOk="0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7" name="مستطيل مستدير الزوايا 5">
            <a:hlinkClick r:id="rId2" action="ppaction://hlinksldjump"/>
            <a:extLst>
              <a:ext uri="{FF2B5EF4-FFF2-40B4-BE49-F238E27FC236}">
                <a16:creationId xmlns:a16="http://schemas.microsoft.com/office/drawing/2014/main" id="{D466B943-7A06-4ADB-8B37-06D4C56A4898}"/>
              </a:ext>
            </a:extLst>
          </p:cNvPr>
          <p:cNvSpPr/>
          <p:nvPr/>
        </p:nvSpPr>
        <p:spPr>
          <a:xfrm>
            <a:off x="9838920" y="1862449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INITIATION ACTIVITY 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7" name="مستطيل مستدير الزوايا 11">
            <a:hlinkClick r:id="rId3" action="ppaction://hlinksldjump"/>
            <a:extLst>
              <a:ext uri="{FF2B5EF4-FFF2-40B4-BE49-F238E27FC236}">
                <a16:creationId xmlns:a16="http://schemas.microsoft.com/office/drawing/2014/main" id="{23D3EE09-8411-4223-ABFE-66C8968A89D0}"/>
              </a:ext>
            </a:extLst>
          </p:cNvPr>
          <p:cNvSpPr/>
          <p:nvPr/>
        </p:nvSpPr>
        <p:spPr>
          <a:xfrm>
            <a:off x="9875904" y="2837647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1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8" name="مستطيل مستدير الزوايا 12">
            <a:hlinkClick r:id="" action="ppaction://noaction"/>
            <a:extLst>
              <a:ext uri="{FF2B5EF4-FFF2-40B4-BE49-F238E27FC236}">
                <a16:creationId xmlns:a16="http://schemas.microsoft.com/office/drawing/2014/main" id="{C35558C1-9FDC-49BD-A8F5-9241D1C65BC7}"/>
              </a:ext>
            </a:extLst>
          </p:cNvPr>
          <p:cNvSpPr/>
          <p:nvPr/>
        </p:nvSpPr>
        <p:spPr>
          <a:xfrm>
            <a:off x="9875904" y="3651672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2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40" name="مستطيل مستدير الزوايا 17">
            <a:hlinkClick r:id="" action="ppaction://noaction"/>
            <a:extLst>
              <a:ext uri="{FF2B5EF4-FFF2-40B4-BE49-F238E27FC236}">
                <a16:creationId xmlns:a16="http://schemas.microsoft.com/office/drawing/2014/main" id="{5073015B-1E83-4FE7-BF02-65CBBB9E092C}"/>
              </a:ext>
            </a:extLst>
          </p:cNvPr>
          <p:cNvSpPr/>
          <p:nvPr/>
        </p:nvSpPr>
        <p:spPr>
          <a:xfrm>
            <a:off x="9875904" y="5284180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FINAL EVALUATION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9" name="مستطيل مستدير الزوايا 11">
            <a:hlinkClick r:id="rId3" action="ppaction://hlinksldjump"/>
            <a:extLst>
              <a:ext uri="{FF2B5EF4-FFF2-40B4-BE49-F238E27FC236}">
                <a16:creationId xmlns:a16="http://schemas.microsoft.com/office/drawing/2014/main" id="{0DFE9340-316F-EF21-36B5-A01BFC1442C5}"/>
              </a:ext>
            </a:extLst>
          </p:cNvPr>
          <p:cNvSpPr/>
          <p:nvPr/>
        </p:nvSpPr>
        <p:spPr>
          <a:xfrm>
            <a:off x="9838921" y="4404958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3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A66DF9A-2CC9-0F60-722E-AC38D1F9C56E}"/>
              </a:ext>
            </a:extLst>
          </p:cNvPr>
          <p:cNvGrpSpPr/>
          <p:nvPr/>
        </p:nvGrpSpPr>
        <p:grpSpPr>
          <a:xfrm>
            <a:off x="34867" y="6499773"/>
            <a:ext cx="12192000" cy="383348"/>
            <a:chOff x="34867" y="6499773"/>
            <a:chExt cx="12192000" cy="383348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FDC34CC-7FD8-9C04-953E-079F34E0CAC8}"/>
                </a:ext>
              </a:extLst>
            </p:cNvPr>
            <p:cNvSpPr txBox="1"/>
            <p:nvPr/>
          </p:nvSpPr>
          <p:spPr>
            <a:xfrm>
              <a:off x="716844" y="6505941"/>
              <a:ext cx="7798277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400" b="1" dirty="0">
                  <a:solidFill>
                    <a:srgbClr val="00206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FIN 316/806                                                   UNIT 2                                                            Annuities and Amortization Loan</a:t>
              </a:r>
              <a:endParaRPr lang="ar-SA" sz="14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41538516-A71E-3316-304D-9C38858F8DE4}"/>
                </a:ext>
              </a:extLst>
            </p:cNvPr>
            <p:cNvGrpSpPr/>
            <p:nvPr/>
          </p:nvGrpSpPr>
          <p:grpSpPr>
            <a:xfrm>
              <a:off x="34867" y="6499773"/>
              <a:ext cx="12192000" cy="383348"/>
              <a:chOff x="34867" y="6499773"/>
              <a:chExt cx="12192000" cy="383348"/>
            </a:xfrm>
          </p:grpSpPr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146DF47E-76D9-F557-27B0-CD5D1D24AA53}"/>
                  </a:ext>
                </a:extLst>
              </p:cNvPr>
              <p:cNvCxnSpPr/>
              <p:nvPr/>
            </p:nvCxnSpPr>
            <p:spPr>
              <a:xfrm flipV="1">
                <a:off x="34867" y="6499773"/>
                <a:ext cx="12192000" cy="5217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4966BC4C-A69E-73EE-1847-705F12088F41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7703229" y="6502121"/>
                <a:ext cx="4106028" cy="38100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وزارة التربية والتعليم –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العام الدراسي 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2023-2024م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3EB5EF17-A624-D768-4698-8AC57E4B101B}"/>
              </a:ext>
            </a:extLst>
          </p:cNvPr>
          <p:cNvSpPr/>
          <p:nvPr/>
        </p:nvSpPr>
        <p:spPr>
          <a:xfrm>
            <a:off x="303082" y="1927075"/>
            <a:ext cx="9223690" cy="4503295"/>
          </a:xfrm>
          <a:prstGeom prst="rect">
            <a:avLst/>
          </a:prstGeom>
          <a:solidFill>
            <a:srgbClr val="CED6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450215" marR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u="sng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Year 1:</a:t>
            </a:r>
            <a:endParaRPr lang="en-US" b="1" u="sng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0215" marR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b="1" u="sng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0215" marR="0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1-</a:t>
            </a:r>
            <a:r>
              <a:rPr lang="en-US" sz="1800" b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Simple Interest (SI) = 50,548.320 ×6%×1 =BD3032.899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0215" marR="0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2- 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Principal Reduction = PMT – SI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85800" marR="0" indent="221615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= 12000 – 3032.899 =BD8967.101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3- Remaining Principal = Beginning Year Principal - Principal Reduction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  = 50,548.320 - 8967.101 =BD41581.219</a:t>
            </a:r>
          </a:p>
          <a:p>
            <a:pPr marL="457200" marR="0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</a:t>
            </a:r>
            <a:r>
              <a:rPr lang="en-US" sz="1800" b="1" u="sng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Year 2: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1- 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Remaining Principal year1 = Beginning Principal Year2 = BD41581.219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2-Simple Interest (SI) = 41581.219×6%×1 =BD2494.873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3- Principal Reduction = PMT – SI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85800" marR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= 12000 – 2494.873=BD9505.127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4- Remaining Principal = Beginning Year Principal - Principal Reduction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85800" marR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= 41581.219- 9505.127=BD32076.092</a:t>
            </a:r>
            <a:r>
              <a:rPr lang="en-US" sz="18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6695" marR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ar-BH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Box 1711">
            <a:extLst>
              <a:ext uri="{FF2B5EF4-FFF2-40B4-BE49-F238E27FC236}">
                <a16:creationId xmlns:a16="http://schemas.microsoft.com/office/drawing/2014/main" id="{44C43275-6E1D-B47A-CF8B-FEC462A892A9}"/>
              </a:ext>
            </a:extLst>
          </p:cNvPr>
          <p:cNvSpPr txBox="1">
            <a:spLocks noChangeArrowheads="1" noChangeShapeType="1" noTextEdit="1"/>
          </p:cNvSpPr>
          <p:nvPr/>
        </p:nvSpPr>
        <p:spPr bwMode="auto">
          <a:xfrm>
            <a:off x="187857" y="1136152"/>
            <a:ext cx="2247900" cy="30607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square" numCol="1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n w="9525" cap="flat" cmpd="sng" algn="ctr">
                  <a:solidFill>
                    <a:srgbClr val="FF0000"/>
                  </a:solidFill>
                  <a:prstDash val="solid"/>
                  <a:round/>
                </a:ln>
                <a:solidFill>
                  <a:srgbClr val="FF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Amortized Loan 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1D757A5-54FC-2D65-19F3-D6ACE411B286}"/>
              </a:ext>
            </a:extLst>
          </p:cNvPr>
          <p:cNvSpPr/>
          <p:nvPr/>
        </p:nvSpPr>
        <p:spPr>
          <a:xfrm>
            <a:off x="1384938" y="277159"/>
            <a:ext cx="8141834" cy="60490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marL="342900" marR="198120" indent="-342900" algn="justLow">
              <a:lnSpc>
                <a:spcPct val="130000"/>
              </a:lnSpc>
              <a:buClr>
                <a:srgbClr val="FFFFFF"/>
              </a:buClr>
              <a:buSzPts val="1100"/>
              <a:buFont typeface="Times New Roman" panose="02020603050405020304" pitchFamily="18" charset="0"/>
              <a:buChar char="►"/>
            </a:pPr>
            <a:r>
              <a:rPr lang="en-US" sz="2800" b="1" dirty="0">
                <a:solidFill>
                  <a:srgbClr val="FFFF00"/>
                </a:solidFill>
                <a:effectLst/>
                <a:uFill>
                  <a:solidFill>
                    <a:srgbClr val="5B9BD5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preparation of amortized loan schedule </a:t>
            </a:r>
            <a:endParaRPr lang="en-US" sz="2800" b="1" dirty="0">
              <a:solidFill>
                <a:srgbClr val="FFFF00"/>
              </a:solidFill>
              <a:effectLst/>
              <a:uFill>
                <a:solidFill>
                  <a:srgbClr val="5B9BD5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815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مستطيل مستدير الزوايا 15">
            <a:extLst>
              <a:ext uri="{FF2B5EF4-FFF2-40B4-BE49-F238E27FC236}">
                <a16:creationId xmlns:a16="http://schemas.microsoft.com/office/drawing/2014/main" id="{C7CA628E-402E-4ECD-83CD-2C5BD377C6C5}"/>
              </a:ext>
            </a:extLst>
          </p:cNvPr>
          <p:cNvSpPr/>
          <p:nvPr/>
        </p:nvSpPr>
        <p:spPr>
          <a:xfrm>
            <a:off x="179819" y="998889"/>
            <a:ext cx="9576424" cy="5366857"/>
          </a:xfrm>
          <a:prstGeom prst="roundRect">
            <a:avLst>
              <a:gd name="adj" fmla="val 1416"/>
            </a:avLst>
          </a:prstGeom>
          <a:solidFill>
            <a:srgbClr val="BFD4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0" marR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3674110" algn="l"/>
              </a:tabLst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3674110" algn="l"/>
              </a:tabLst>
            </a:pPr>
            <a:r>
              <a:rPr lang="en-US" sz="2000" b="1" u="sng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Example 2-5-1</a:t>
            </a:r>
          </a:p>
          <a:p>
            <a:pPr marR="0" lvl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002060"/>
              </a:solidFill>
            </a:endParaRPr>
          </a:p>
          <a:p>
            <a:pPr lvl="0"/>
            <a:endParaRPr lang="en-US" dirty="0">
              <a:solidFill>
                <a:srgbClr val="002060"/>
              </a:solidFill>
            </a:endParaRPr>
          </a:p>
        </p:txBody>
      </p:sp>
      <p:grpSp>
        <p:nvGrpSpPr>
          <p:cNvPr id="29" name="Shape 631">
            <a:extLst>
              <a:ext uri="{FF2B5EF4-FFF2-40B4-BE49-F238E27FC236}">
                <a16:creationId xmlns:a16="http://schemas.microsoft.com/office/drawing/2014/main" id="{9DE0399B-6A40-495E-B773-BA7B46FB702D}"/>
              </a:ext>
            </a:extLst>
          </p:cNvPr>
          <p:cNvGrpSpPr/>
          <p:nvPr/>
        </p:nvGrpSpPr>
        <p:grpSpPr>
          <a:xfrm flipH="1">
            <a:off x="303082" y="41731"/>
            <a:ext cx="827524" cy="848823"/>
            <a:chOff x="5961125" y="1623900"/>
            <a:chExt cx="427450" cy="448175"/>
          </a:xfrm>
          <a:solidFill>
            <a:srgbClr val="7030A0"/>
          </a:solidFill>
        </p:grpSpPr>
        <p:sp>
          <p:nvSpPr>
            <p:cNvPr id="30" name="Shape 632">
              <a:extLst>
                <a:ext uri="{FF2B5EF4-FFF2-40B4-BE49-F238E27FC236}">
                  <a16:creationId xmlns:a16="http://schemas.microsoft.com/office/drawing/2014/main" id="{8DB2B578-EBFB-49B2-A74B-ADFD83430321}"/>
                </a:ext>
              </a:extLst>
            </p:cNvPr>
            <p:cNvSpPr/>
            <p:nvPr/>
          </p:nvSpPr>
          <p:spPr>
            <a:xfrm>
              <a:off x="5961125" y="1678700"/>
              <a:ext cx="376925" cy="376925"/>
            </a:xfrm>
            <a:custGeom>
              <a:avLst/>
              <a:gdLst/>
              <a:ahLst/>
              <a:cxnLst/>
              <a:rect l="0" t="0" r="0" b="0"/>
              <a:pathLst>
                <a:path w="15077" h="15077" fill="none" extrusionOk="0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1" name="Shape 633">
              <a:extLst>
                <a:ext uri="{FF2B5EF4-FFF2-40B4-BE49-F238E27FC236}">
                  <a16:creationId xmlns:a16="http://schemas.microsoft.com/office/drawing/2014/main" id="{A7E0F7CD-81DA-4CE7-AFE9-AFC01237AB36}"/>
                </a:ext>
              </a:extLst>
            </p:cNvPr>
            <p:cNvSpPr/>
            <p:nvPr/>
          </p:nvSpPr>
          <p:spPr>
            <a:xfrm>
              <a:off x="6009825" y="1727425"/>
              <a:ext cx="279500" cy="279500"/>
            </a:xfrm>
            <a:custGeom>
              <a:avLst/>
              <a:gdLst/>
              <a:ahLst/>
              <a:cxnLst/>
              <a:rect l="0" t="0" r="0" b="0"/>
              <a:pathLst>
                <a:path w="11180" h="11180" fill="none" extrusionOk="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  <p:sp>
          <p:nvSpPr>
            <p:cNvPr id="32" name="Shape 634">
              <a:extLst>
                <a:ext uri="{FF2B5EF4-FFF2-40B4-BE49-F238E27FC236}">
                  <a16:creationId xmlns:a16="http://schemas.microsoft.com/office/drawing/2014/main" id="{8C63DF95-20CA-45C3-B9C8-3978774FAE2C}"/>
                </a:ext>
              </a:extLst>
            </p:cNvPr>
            <p:cNvSpPr/>
            <p:nvPr/>
          </p:nvSpPr>
          <p:spPr>
            <a:xfrm>
              <a:off x="6107250" y="1824850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3" name="Shape 635">
              <a:extLst>
                <a:ext uri="{FF2B5EF4-FFF2-40B4-BE49-F238E27FC236}">
                  <a16:creationId xmlns:a16="http://schemas.microsoft.com/office/drawing/2014/main" id="{BC2F4953-4B4C-4B90-BBBA-EE9C42DB550B}"/>
                </a:ext>
              </a:extLst>
            </p:cNvPr>
            <p:cNvSpPr/>
            <p:nvPr/>
          </p:nvSpPr>
          <p:spPr>
            <a:xfrm>
              <a:off x="6058550" y="1776125"/>
              <a:ext cx="182075" cy="182075"/>
            </a:xfrm>
            <a:custGeom>
              <a:avLst/>
              <a:gdLst/>
              <a:ahLst/>
              <a:cxnLst/>
              <a:rect l="0" t="0" r="0" b="0"/>
              <a:pathLst>
                <a:path w="7283" h="7283" fill="none" extrusionOk="0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4" name="Shape 636">
              <a:extLst>
                <a:ext uri="{FF2B5EF4-FFF2-40B4-BE49-F238E27FC236}">
                  <a16:creationId xmlns:a16="http://schemas.microsoft.com/office/drawing/2014/main" id="{B909C533-5819-46B5-9B5D-EE88750598EE}"/>
                </a:ext>
              </a:extLst>
            </p:cNvPr>
            <p:cNvSpPr/>
            <p:nvPr/>
          </p:nvSpPr>
          <p:spPr>
            <a:xfrm>
              <a:off x="5971475" y="2001400"/>
              <a:ext cx="74925" cy="70675"/>
            </a:xfrm>
            <a:custGeom>
              <a:avLst/>
              <a:gdLst/>
              <a:ahLst/>
              <a:cxnLst/>
              <a:rect l="0" t="0" r="0" b="0"/>
              <a:pathLst>
                <a:path w="2997" h="2827" fill="none" extrusionOk="0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5" name="Shape 637">
              <a:extLst>
                <a:ext uri="{FF2B5EF4-FFF2-40B4-BE49-F238E27FC236}">
                  <a16:creationId xmlns:a16="http://schemas.microsoft.com/office/drawing/2014/main" id="{B8E44603-02C8-45C3-AFCF-46EBC9134B2A}"/>
                </a:ext>
              </a:extLst>
            </p:cNvPr>
            <p:cNvSpPr/>
            <p:nvPr/>
          </p:nvSpPr>
          <p:spPr>
            <a:xfrm>
              <a:off x="6253375" y="2001400"/>
              <a:ext cx="74325" cy="70675"/>
            </a:xfrm>
            <a:custGeom>
              <a:avLst/>
              <a:gdLst/>
              <a:ahLst/>
              <a:cxnLst/>
              <a:rect l="0" t="0" r="0" b="0"/>
              <a:pathLst>
                <a:path w="2973" h="2827" fill="none" extrusionOk="0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6" name="Shape 638">
              <a:extLst>
                <a:ext uri="{FF2B5EF4-FFF2-40B4-BE49-F238E27FC236}">
                  <a16:creationId xmlns:a16="http://schemas.microsoft.com/office/drawing/2014/main" id="{F10FA17C-5DE5-44AB-81DB-C83C2A648EC9}"/>
                </a:ext>
              </a:extLst>
            </p:cNvPr>
            <p:cNvSpPr/>
            <p:nvPr/>
          </p:nvSpPr>
          <p:spPr>
            <a:xfrm>
              <a:off x="6137700" y="1623900"/>
              <a:ext cx="250875" cy="255150"/>
            </a:xfrm>
            <a:custGeom>
              <a:avLst/>
              <a:gdLst/>
              <a:ahLst/>
              <a:cxnLst/>
              <a:rect l="0" t="0" r="0" b="0"/>
              <a:pathLst>
                <a:path w="10035" h="10206" fill="none" extrusionOk="0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7" name="مستطيل مستدير الزوايا 5">
            <a:hlinkClick r:id="rId2" action="ppaction://hlinksldjump"/>
            <a:extLst>
              <a:ext uri="{FF2B5EF4-FFF2-40B4-BE49-F238E27FC236}">
                <a16:creationId xmlns:a16="http://schemas.microsoft.com/office/drawing/2014/main" id="{D466B943-7A06-4ADB-8B37-06D4C56A4898}"/>
              </a:ext>
            </a:extLst>
          </p:cNvPr>
          <p:cNvSpPr/>
          <p:nvPr/>
        </p:nvSpPr>
        <p:spPr>
          <a:xfrm>
            <a:off x="9838920" y="1862449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INITIATION ACTIVITY 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7" name="مستطيل مستدير الزوايا 11">
            <a:hlinkClick r:id="rId3" action="ppaction://hlinksldjump"/>
            <a:extLst>
              <a:ext uri="{FF2B5EF4-FFF2-40B4-BE49-F238E27FC236}">
                <a16:creationId xmlns:a16="http://schemas.microsoft.com/office/drawing/2014/main" id="{23D3EE09-8411-4223-ABFE-66C8968A89D0}"/>
              </a:ext>
            </a:extLst>
          </p:cNvPr>
          <p:cNvSpPr/>
          <p:nvPr/>
        </p:nvSpPr>
        <p:spPr>
          <a:xfrm>
            <a:off x="9875904" y="2837647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1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8" name="مستطيل مستدير الزوايا 12">
            <a:hlinkClick r:id="" action="ppaction://noaction"/>
            <a:extLst>
              <a:ext uri="{FF2B5EF4-FFF2-40B4-BE49-F238E27FC236}">
                <a16:creationId xmlns:a16="http://schemas.microsoft.com/office/drawing/2014/main" id="{C35558C1-9FDC-49BD-A8F5-9241D1C65BC7}"/>
              </a:ext>
            </a:extLst>
          </p:cNvPr>
          <p:cNvSpPr/>
          <p:nvPr/>
        </p:nvSpPr>
        <p:spPr>
          <a:xfrm>
            <a:off x="9875904" y="3651672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2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40" name="مستطيل مستدير الزوايا 17">
            <a:hlinkClick r:id="" action="ppaction://noaction"/>
            <a:extLst>
              <a:ext uri="{FF2B5EF4-FFF2-40B4-BE49-F238E27FC236}">
                <a16:creationId xmlns:a16="http://schemas.microsoft.com/office/drawing/2014/main" id="{5073015B-1E83-4FE7-BF02-65CBBB9E092C}"/>
              </a:ext>
            </a:extLst>
          </p:cNvPr>
          <p:cNvSpPr/>
          <p:nvPr/>
        </p:nvSpPr>
        <p:spPr>
          <a:xfrm>
            <a:off x="9875904" y="5284180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FINAL EVALUATION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9" name="مستطيل مستدير الزوايا 11">
            <a:hlinkClick r:id="rId3" action="ppaction://hlinksldjump"/>
            <a:extLst>
              <a:ext uri="{FF2B5EF4-FFF2-40B4-BE49-F238E27FC236}">
                <a16:creationId xmlns:a16="http://schemas.microsoft.com/office/drawing/2014/main" id="{0DFE9340-316F-EF21-36B5-A01BFC1442C5}"/>
              </a:ext>
            </a:extLst>
          </p:cNvPr>
          <p:cNvSpPr/>
          <p:nvPr/>
        </p:nvSpPr>
        <p:spPr>
          <a:xfrm>
            <a:off x="9838921" y="4404958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3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A66DF9A-2CC9-0F60-722E-AC38D1F9C56E}"/>
              </a:ext>
            </a:extLst>
          </p:cNvPr>
          <p:cNvGrpSpPr/>
          <p:nvPr/>
        </p:nvGrpSpPr>
        <p:grpSpPr>
          <a:xfrm>
            <a:off x="34867" y="6499773"/>
            <a:ext cx="12192000" cy="383348"/>
            <a:chOff x="34867" y="6499773"/>
            <a:chExt cx="12192000" cy="383348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FDC34CC-7FD8-9C04-953E-079F34E0CAC8}"/>
                </a:ext>
              </a:extLst>
            </p:cNvPr>
            <p:cNvSpPr txBox="1"/>
            <p:nvPr/>
          </p:nvSpPr>
          <p:spPr>
            <a:xfrm>
              <a:off x="716844" y="6505941"/>
              <a:ext cx="7798277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400" b="1" dirty="0">
                  <a:solidFill>
                    <a:srgbClr val="00206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FIN 316/806                                                   UNIT 2                                                            Annuities and Amortization Loan</a:t>
              </a:r>
              <a:endParaRPr lang="ar-SA" sz="14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41538516-A71E-3316-304D-9C38858F8DE4}"/>
                </a:ext>
              </a:extLst>
            </p:cNvPr>
            <p:cNvGrpSpPr/>
            <p:nvPr/>
          </p:nvGrpSpPr>
          <p:grpSpPr>
            <a:xfrm>
              <a:off x="34867" y="6499773"/>
              <a:ext cx="12192000" cy="383348"/>
              <a:chOff x="34867" y="6499773"/>
              <a:chExt cx="12192000" cy="383348"/>
            </a:xfrm>
          </p:grpSpPr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146DF47E-76D9-F557-27B0-CD5D1D24AA53}"/>
                  </a:ext>
                </a:extLst>
              </p:cNvPr>
              <p:cNvCxnSpPr/>
              <p:nvPr/>
            </p:nvCxnSpPr>
            <p:spPr>
              <a:xfrm flipV="1">
                <a:off x="34867" y="6499773"/>
                <a:ext cx="12192000" cy="5217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4966BC4C-A69E-73EE-1847-705F12088F41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7703229" y="6502121"/>
                <a:ext cx="4106028" cy="38100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وزارة التربية والتعليم –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العام الدراسي 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2023-2024م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3EB5EF17-A624-D768-4698-8AC57E4B101B}"/>
              </a:ext>
            </a:extLst>
          </p:cNvPr>
          <p:cNvSpPr/>
          <p:nvPr/>
        </p:nvSpPr>
        <p:spPr>
          <a:xfrm>
            <a:off x="303082" y="1927075"/>
            <a:ext cx="9223690" cy="4503295"/>
          </a:xfrm>
          <a:prstGeom prst="rect">
            <a:avLst/>
          </a:prstGeom>
          <a:solidFill>
            <a:srgbClr val="CED6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ar-BH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l-Mohanad"/>
              </a:rPr>
              <a:t> </a:t>
            </a:r>
            <a:r>
              <a:rPr lang="en-US" sz="1800" b="1" u="sng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Year 3: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Remaining Principal year1 = Beginning Principal Year2 = BD32076.092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Simple Interest (SI) = 32076.092×6%×1 =BD1924.566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Principal Reduction = PMT – SI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85800" marR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= 12000 – 1924.566=BD10075.434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Remaining Principal = Beginning Year Principal - Principal Reduction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= 32076.092- 10075.434=BD22000.658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</a:t>
            </a:r>
            <a:r>
              <a:rPr lang="en-US" sz="1800" b="1" u="sng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Year 4: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Remaining Principal year1 = Beginning Principal Year2 = BD22000.658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Simple Interest (SI) = 22000.658×6%×1 =BD1320.039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Principal Reduction = PMT – SI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85800" marR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= 12000 – 1320.039=BD10679.961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Remaining Principal = Beginning Year Principal - Principal Reduction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685800" algn="l">
              <a:spcBef>
                <a:spcPts val="0"/>
              </a:spcBef>
              <a:spcAft>
                <a:spcPts val="0"/>
              </a:spcAft>
              <a:tabLst>
                <a:tab pos="5029200" algn="r"/>
              </a:tabLst>
            </a:pPr>
            <a:r>
              <a:rPr lang="en-GB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= 22000.658- 10679.961=BD11320.697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2880" marR="0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849630" algn="l"/>
                <a:tab pos="1140460" algn="l"/>
              </a:tabLst>
            </a:pPr>
            <a:endParaRPr lang="en-US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Box 1711">
            <a:extLst>
              <a:ext uri="{FF2B5EF4-FFF2-40B4-BE49-F238E27FC236}">
                <a16:creationId xmlns:a16="http://schemas.microsoft.com/office/drawing/2014/main" id="{C2C05407-A193-B59F-B199-660FEE295C7A}"/>
              </a:ext>
            </a:extLst>
          </p:cNvPr>
          <p:cNvSpPr txBox="1">
            <a:spLocks noChangeArrowheads="1" noChangeShapeType="1" noTextEdit="1"/>
          </p:cNvSpPr>
          <p:nvPr/>
        </p:nvSpPr>
        <p:spPr bwMode="auto">
          <a:xfrm>
            <a:off x="187857" y="1136152"/>
            <a:ext cx="2247900" cy="30607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square" numCol="1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n w="9525" cap="flat" cmpd="sng" algn="ctr">
                  <a:solidFill>
                    <a:srgbClr val="FF0000"/>
                  </a:solidFill>
                  <a:prstDash val="solid"/>
                  <a:round/>
                </a:ln>
                <a:solidFill>
                  <a:srgbClr val="FF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Amortized Loan 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4D1A7B0-9039-45F9-758E-33B58BF30946}"/>
              </a:ext>
            </a:extLst>
          </p:cNvPr>
          <p:cNvSpPr/>
          <p:nvPr/>
        </p:nvSpPr>
        <p:spPr>
          <a:xfrm>
            <a:off x="1384938" y="277159"/>
            <a:ext cx="8141834" cy="60490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marL="342900" marR="198120" indent="-342900" algn="justLow">
              <a:lnSpc>
                <a:spcPct val="130000"/>
              </a:lnSpc>
              <a:buClr>
                <a:srgbClr val="FFFFFF"/>
              </a:buClr>
              <a:buSzPts val="1100"/>
              <a:buFont typeface="Times New Roman" panose="02020603050405020304" pitchFamily="18" charset="0"/>
              <a:buChar char="►"/>
            </a:pPr>
            <a:r>
              <a:rPr lang="en-US" sz="2800" b="1" dirty="0">
                <a:solidFill>
                  <a:srgbClr val="FFFF00"/>
                </a:solidFill>
                <a:effectLst/>
                <a:uFill>
                  <a:solidFill>
                    <a:srgbClr val="5B9BD5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preparation of amortized loan schedule </a:t>
            </a:r>
            <a:endParaRPr lang="en-US" sz="2800" b="1" dirty="0">
              <a:solidFill>
                <a:srgbClr val="FFFF00"/>
              </a:solidFill>
              <a:effectLst/>
              <a:uFill>
                <a:solidFill>
                  <a:srgbClr val="5B9BD5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989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مستطيل مستدير الزوايا 15">
            <a:extLst>
              <a:ext uri="{FF2B5EF4-FFF2-40B4-BE49-F238E27FC236}">
                <a16:creationId xmlns:a16="http://schemas.microsoft.com/office/drawing/2014/main" id="{C7CA628E-402E-4ECD-83CD-2C5BD377C6C5}"/>
              </a:ext>
            </a:extLst>
          </p:cNvPr>
          <p:cNvSpPr/>
          <p:nvPr/>
        </p:nvSpPr>
        <p:spPr>
          <a:xfrm>
            <a:off x="179819" y="998889"/>
            <a:ext cx="9576424" cy="5366857"/>
          </a:xfrm>
          <a:prstGeom prst="roundRect">
            <a:avLst>
              <a:gd name="adj" fmla="val 1416"/>
            </a:avLst>
          </a:prstGeom>
          <a:solidFill>
            <a:srgbClr val="BFD4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0" marR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3674110" algn="l"/>
              </a:tabLst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3674110" algn="l"/>
              </a:tabLst>
            </a:pPr>
            <a:r>
              <a:rPr lang="en-US" sz="2000" b="1" u="sng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Example 2-5-1</a:t>
            </a:r>
          </a:p>
          <a:p>
            <a:pPr marR="0" lvl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002060"/>
              </a:solidFill>
            </a:endParaRPr>
          </a:p>
          <a:p>
            <a:pPr lvl="0"/>
            <a:endParaRPr lang="en-US" dirty="0">
              <a:solidFill>
                <a:srgbClr val="002060"/>
              </a:solidFill>
            </a:endParaRPr>
          </a:p>
        </p:txBody>
      </p:sp>
      <p:grpSp>
        <p:nvGrpSpPr>
          <p:cNvPr id="29" name="Shape 631">
            <a:extLst>
              <a:ext uri="{FF2B5EF4-FFF2-40B4-BE49-F238E27FC236}">
                <a16:creationId xmlns:a16="http://schemas.microsoft.com/office/drawing/2014/main" id="{9DE0399B-6A40-495E-B773-BA7B46FB702D}"/>
              </a:ext>
            </a:extLst>
          </p:cNvPr>
          <p:cNvGrpSpPr/>
          <p:nvPr/>
        </p:nvGrpSpPr>
        <p:grpSpPr>
          <a:xfrm flipH="1">
            <a:off x="303082" y="41731"/>
            <a:ext cx="827524" cy="848823"/>
            <a:chOff x="5961125" y="1623900"/>
            <a:chExt cx="427450" cy="448175"/>
          </a:xfrm>
          <a:solidFill>
            <a:srgbClr val="7030A0"/>
          </a:solidFill>
        </p:grpSpPr>
        <p:sp>
          <p:nvSpPr>
            <p:cNvPr id="30" name="Shape 632">
              <a:extLst>
                <a:ext uri="{FF2B5EF4-FFF2-40B4-BE49-F238E27FC236}">
                  <a16:creationId xmlns:a16="http://schemas.microsoft.com/office/drawing/2014/main" id="{8DB2B578-EBFB-49B2-A74B-ADFD83430321}"/>
                </a:ext>
              </a:extLst>
            </p:cNvPr>
            <p:cNvSpPr/>
            <p:nvPr/>
          </p:nvSpPr>
          <p:spPr>
            <a:xfrm>
              <a:off x="5961125" y="1678700"/>
              <a:ext cx="376925" cy="376925"/>
            </a:xfrm>
            <a:custGeom>
              <a:avLst/>
              <a:gdLst/>
              <a:ahLst/>
              <a:cxnLst/>
              <a:rect l="0" t="0" r="0" b="0"/>
              <a:pathLst>
                <a:path w="15077" h="15077" fill="none" extrusionOk="0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1" name="Shape 633">
              <a:extLst>
                <a:ext uri="{FF2B5EF4-FFF2-40B4-BE49-F238E27FC236}">
                  <a16:creationId xmlns:a16="http://schemas.microsoft.com/office/drawing/2014/main" id="{A7E0F7CD-81DA-4CE7-AFE9-AFC01237AB36}"/>
                </a:ext>
              </a:extLst>
            </p:cNvPr>
            <p:cNvSpPr/>
            <p:nvPr/>
          </p:nvSpPr>
          <p:spPr>
            <a:xfrm>
              <a:off x="6009825" y="1727425"/>
              <a:ext cx="279500" cy="279500"/>
            </a:xfrm>
            <a:custGeom>
              <a:avLst/>
              <a:gdLst/>
              <a:ahLst/>
              <a:cxnLst/>
              <a:rect l="0" t="0" r="0" b="0"/>
              <a:pathLst>
                <a:path w="11180" h="11180" fill="none" extrusionOk="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  <p:sp>
          <p:nvSpPr>
            <p:cNvPr id="32" name="Shape 634">
              <a:extLst>
                <a:ext uri="{FF2B5EF4-FFF2-40B4-BE49-F238E27FC236}">
                  <a16:creationId xmlns:a16="http://schemas.microsoft.com/office/drawing/2014/main" id="{8C63DF95-20CA-45C3-B9C8-3978774FAE2C}"/>
                </a:ext>
              </a:extLst>
            </p:cNvPr>
            <p:cNvSpPr/>
            <p:nvPr/>
          </p:nvSpPr>
          <p:spPr>
            <a:xfrm>
              <a:off x="6107250" y="1824850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3" name="Shape 635">
              <a:extLst>
                <a:ext uri="{FF2B5EF4-FFF2-40B4-BE49-F238E27FC236}">
                  <a16:creationId xmlns:a16="http://schemas.microsoft.com/office/drawing/2014/main" id="{BC2F4953-4B4C-4B90-BBBA-EE9C42DB550B}"/>
                </a:ext>
              </a:extLst>
            </p:cNvPr>
            <p:cNvSpPr/>
            <p:nvPr/>
          </p:nvSpPr>
          <p:spPr>
            <a:xfrm>
              <a:off x="6058550" y="1776125"/>
              <a:ext cx="182075" cy="182075"/>
            </a:xfrm>
            <a:custGeom>
              <a:avLst/>
              <a:gdLst/>
              <a:ahLst/>
              <a:cxnLst/>
              <a:rect l="0" t="0" r="0" b="0"/>
              <a:pathLst>
                <a:path w="7283" h="7283" fill="none" extrusionOk="0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4" name="Shape 636">
              <a:extLst>
                <a:ext uri="{FF2B5EF4-FFF2-40B4-BE49-F238E27FC236}">
                  <a16:creationId xmlns:a16="http://schemas.microsoft.com/office/drawing/2014/main" id="{B909C533-5819-46B5-9B5D-EE88750598EE}"/>
                </a:ext>
              </a:extLst>
            </p:cNvPr>
            <p:cNvSpPr/>
            <p:nvPr/>
          </p:nvSpPr>
          <p:spPr>
            <a:xfrm>
              <a:off x="5971475" y="2001400"/>
              <a:ext cx="74925" cy="70675"/>
            </a:xfrm>
            <a:custGeom>
              <a:avLst/>
              <a:gdLst/>
              <a:ahLst/>
              <a:cxnLst/>
              <a:rect l="0" t="0" r="0" b="0"/>
              <a:pathLst>
                <a:path w="2997" h="2827" fill="none" extrusionOk="0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5" name="Shape 637">
              <a:extLst>
                <a:ext uri="{FF2B5EF4-FFF2-40B4-BE49-F238E27FC236}">
                  <a16:creationId xmlns:a16="http://schemas.microsoft.com/office/drawing/2014/main" id="{B8E44603-02C8-45C3-AFCF-46EBC9134B2A}"/>
                </a:ext>
              </a:extLst>
            </p:cNvPr>
            <p:cNvSpPr/>
            <p:nvPr/>
          </p:nvSpPr>
          <p:spPr>
            <a:xfrm>
              <a:off x="6253375" y="2001400"/>
              <a:ext cx="74325" cy="70675"/>
            </a:xfrm>
            <a:custGeom>
              <a:avLst/>
              <a:gdLst/>
              <a:ahLst/>
              <a:cxnLst/>
              <a:rect l="0" t="0" r="0" b="0"/>
              <a:pathLst>
                <a:path w="2973" h="2827" fill="none" extrusionOk="0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6" name="Shape 638">
              <a:extLst>
                <a:ext uri="{FF2B5EF4-FFF2-40B4-BE49-F238E27FC236}">
                  <a16:creationId xmlns:a16="http://schemas.microsoft.com/office/drawing/2014/main" id="{F10FA17C-5DE5-44AB-81DB-C83C2A648EC9}"/>
                </a:ext>
              </a:extLst>
            </p:cNvPr>
            <p:cNvSpPr/>
            <p:nvPr/>
          </p:nvSpPr>
          <p:spPr>
            <a:xfrm>
              <a:off x="6137700" y="1623900"/>
              <a:ext cx="250875" cy="255150"/>
            </a:xfrm>
            <a:custGeom>
              <a:avLst/>
              <a:gdLst/>
              <a:ahLst/>
              <a:cxnLst/>
              <a:rect l="0" t="0" r="0" b="0"/>
              <a:pathLst>
                <a:path w="10035" h="10206" fill="none" extrusionOk="0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7" name="مستطيل مستدير الزوايا 5">
            <a:hlinkClick r:id="rId2" action="ppaction://hlinksldjump"/>
            <a:extLst>
              <a:ext uri="{FF2B5EF4-FFF2-40B4-BE49-F238E27FC236}">
                <a16:creationId xmlns:a16="http://schemas.microsoft.com/office/drawing/2014/main" id="{D466B943-7A06-4ADB-8B37-06D4C56A4898}"/>
              </a:ext>
            </a:extLst>
          </p:cNvPr>
          <p:cNvSpPr/>
          <p:nvPr/>
        </p:nvSpPr>
        <p:spPr>
          <a:xfrm>
            <a:off x="9838920" y="1862449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INITIATION ACTIVITY 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7" name="مستطيل مستدير الزوايا 11">
            <a:hlinkClick r:id="rId3" action="ppaction://hlinksldjump"/>
            <a:extLst>
              <a:ext uri="{FF2B5EF4-FFF2-40B4-BE49-F238E27FC236}">
                <a16:creationId xmlns:a16="http://schemas.microsoft.com/office/drawing/2014/main" id="{23D3EE09-8411-4223-ABFE-66C8968A89D0}"/>
              </a:ext>
            </a:extLst>
          </p:cNvPr>
          <p:cNvSpPr/>
          <p:nvPr/>
        </p:nvSpPr>
        <p:spPr>
          <a:xfrm>
            <a:off x="9875904" y="2837647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1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8" name="مستطيل مستدير الزوايا 12">
            <a:hlinkClick r:id="" action="ppaction://noaction"/>
            <a:extLst>
              <a:ext uri="{FF2B5EF4-FFF2-40B4-BE49-F238E27FC236}">
                <a16:creationId xmlns:a16="http://schemas.microsoft.com/office/drawing/2014/main" id="{C35558C1-9FDC-49BD-A8F5-9241D1C65BC7}"/>
              </a:ext>
            </a:extLst>
          </p:cNvPr>
          <p:cNvSpPr/>
          <p:nvPr/>
        </p:nvSpPr>
        <p:spPr>
          <a:xfrm>
            <a:off x="9875904" y="3651672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2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40" name="مستطيل مستدير الزوايا 17">
            <a:hlinkClick r:id="" action="ppaction://noaction"/>
            <a:extLst>
              <a:ext uri="{FF2B5EF4-FFF2-40B4-BE49-F238E27FC236}">
                <a16:creationId xmlns:a16="http://schemas.microsoft.com/office/drawing/2014/main" id="{5073015B-1E83-4FE7-BF02-65CBBB9E092C}"/>
              </a:ext>
            </a:extLst>
          </p:cNvPr>
          <p:cNvSpPr/>
          <p:nvPr/>
        </p:nvSpPr>
        <p:spPr>
          <a:xfrm>
            <a:off x="9875904" y="5284180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FINAL EVALUATION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9" name="مستطيل مستدير الزوايا 11">
            <a:hlinkClick r:id="rId3" action="ppaction://hlinksldjump"/>
            <a:extLst>
              <a:ext uri="{FF2B5EF4-FFF2-40B4-BE49-F238E27FC236}">
                <a16:creationId xmlns:a16="http://schemas.microsoft.com/office/drawing/2014/main" id="{0DFE9340-316F-EF21-36B5-A01BFC1442C5}"/>
              </a:ext>
            </a:extLst>
          </p:cNvPr>
          <p:cNvSpPr/>
          <p:nvPr/>
        </p:nvSpPr>
        <p:spPr>
          <a:xfrm>
            <a:off x="9838921" y="4404958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3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A66DF9A-2CC9-0F60-722E-AC38D1F9C56E}"/>
              </a:ext>
            </a:extLst>
          </p:cNvPr>
          <p:cNvGrpSpPr/>
          <p:nvPr/>
        </p:nvGrpSpPr>
        <p:grpSpPr>
          <a:xfrm>
            <a:off x="34867" y="6499773"/>
            <a:ext cx="12192000" cy="383348"/>
            <a:chOff x="34867" y="6499773"/>
            <a:chExt cx="12192000" cy="383348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FDC34CC-7FD8-9C04-953E-079F34E0CAC8}"/>
                </a:ext>
              </a:extLst>
            </p:cNvPr>
            <p:cNvSpPr txBox="1"/>
            <p:nvPr/>
          </p:nvSpPr>
          <p:spPr>
            <a:xfrm>
              <a:off x="716844" y="6505941"/>
              <a:ext cx="7798277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400" b="1" dirty="0">
                  <a:solidFill>
                    <a:srgbClr val="00206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FIN 316/806                                                   UNIT 2                                                            Annuities and Amortization Loan</a:t>
              </a:r>
              <a:endParaRPr lang="ar-SA" sz="14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41538516-A71E-3316-304D-9C38858F8DE4}"/>
                </a:ext>
              </a:extLst>
            </p:cNvPr>
            <p:cNvGrpSpPr/>
            <p:nvPr/>
          </p:nvGrpSpPr>
          <p:grpSpPr>
            <a:xfrm>
              <a:off x="34867" y="6499773"/>
              <a:ext cx="12192000" cy="383348"/>
              <a:chOff x="34867" y="6499773"/>
              <a:chExt cx="12192000" cy="383348"/>
            </a:xfrm>
          </p:grpSpPr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146DF47E-76D9-F557-27B0-CD5D1D24AA53}"/>
                  </a:ext>
                </a:extLst>
              </p:cNvPr>
              <p:cNvCxnSpPr/>
              <p:nvPr/>
            </p:nvCxnSpPr>
            <p:spPr>
              <a:xfrm flipV="1">
                <a:off x="34867" y="6499773"/>
                <a:ext cx="12192000" cy="5217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4966BC4C-A69E-73EE-1847-705F12088F41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7703229" y="6502121"/>
                <a:ext cx="4106028" cy="38100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وزارة التربية والتعليم –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العام الدراسي 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2023-2024م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92D9A129-1A5E-FC1A-D82F-F4F5374C9A3E}"/>
              </a:ext>
            </a:extLst>
          </p:cNvPr>
          <p:cNvSpPr/>
          <p:nvPr/>
        </p:nvSpPr>
        <p:spPr>
          <a:xfrm>
            <a:off x="420933" y="2126276"/>
            <a:ext cx="9138630" cy="2794448"/>
          </a:xfrm>
          <a:prstGeom prst="rect">
            <a:avLst/>
          </a:prstGeom>
          <a:solidFill>
            <a:srgbClr val="CED6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u="sng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Year 5:</a:t>
            </a:r>
          </a:p>
          <a:p>
            <a:pPr marL="0" marR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Remaining Principal year1 = Beginning Principal Year2 = BD11320.697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Simple Interest (SI) = 11320.697×6%×1 =BD6</a:t>
            </a:r>
            <a:r>
              <a:rPr lang="ar-S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7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9.</a:t>
            </a:r>
            <a:r>
              <a:rPr lang="ar-S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242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*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Principal Reduction = PMT – SI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85800" marR="0" algn="l" rtl="0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= 12000 – 6</a:t>
            </a:r>
            <a:r>
              <a:rPr lang="ar-S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7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9.</a:t>
            </a:r>
            <a:r>
              <a:rPr lang="ar-S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242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=BD11320.697*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Remaining Principal = Beginning Year Principal - Principal Reduction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6858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tabLst>
                <a:tab pos="5029200" algn="r"/>
              </a:tabLst>
            </a:pPr>
            <a:r>
              <a:rPr lang="en-GB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= 11320.697- 11320.697=BD0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2880" marR="0" rtl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849630" algn="l"/>
                <a:tab pos="1140460" algn="l"/>
              </a:tabLst>
            </a:pPr>
            <a:endParaRPr lang="en-US" sz="14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Box 1711">
            <a:extLst>
              <a:ext uri="{FF2B5EF4-FFF2-40B4-BE49-F238E27FC236}">
                <a16:creationId xmlns:a16="http://schemas.microsoft.com/office/drawing/2014/main" id="{99AF6927-A8AC-1800-EA96-BE0D5809291A}"/>
              </a:ext>
            </a:extLst>
          </p:cNvPr>
          <p:cNvSpPr txBox="1">
            <a:spLocks noChangeArrowheads="1" noChangeShapeType="1" noTextEdit="1"/>
          </p:cNvSpPr>
          <p:nvPr/>
        </p:nvSpPr>
        <p:spPr bwMode="auto">
          <a:xfrm>
            <a:off x="187857" y="1136152"/>
            <a:ext cx="2247900" cy="30607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square" numCol="1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n w="9525" cap="flat" cmpd="sng" algn="ctr">
                  <a:solidFill>
                    <a:srgbClr val="FF0000"/>
                  </a:solidFill>
                  <a:prstDash val="solid"/>
                  <a:round/>
                </a:ln>
                <a:solidFill>
                  <a:srgbClr val="FF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Amortized Loan 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B2F6E09-CCAE-6853-B41C-D7FE46F079E2}"/>
              </a:ext>
            </a:extLst>
          </p:cNvPr>
          <p:cNvSpPr/>
          <p:nvPr/>
        </p:nvSpPr>
        <p:spPr>
          <a:xfrm>
            <a:off x="1384938" y="277159"/>
            <a:ext cx="8141834" cy="60490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marL="342900" marR="198120" indent="-342900" algn="justLow">
              <a:lnSpc>
                <a:spcPct val="130000"/>
              </a:lnSpc>
              <a:buClr>
                <a:srgbClr val="FFFFFF"/>
              </a:buClr>
              <a:buSzPts val="1100"/>
              <a:buFont typeface="Times New Roman" panose="02020603050405020304" pitchFamily="18" charset="0"/>
              <a:buChar char="►"/>
            </a:pPr>
            <a:r>
              <a:rPr lang="en-US" sz="2800" b="1" dirty="0">
                <a:solidFill>
                  <a:srgbClr val="FFFF00"/>
                </a:solidFill>
                <a:effectLst/>
                <a:uFill>
                  <a:solidFill>
                    <a:srgbClr val="5B9BD5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preparation of amortized loan schedule </a:t>
            </a:r>
            <a:endParaRPr lang="en-US" sz="2800" b="1" dirty="0">
              <a:solidFill>
                <a:srgbClr val="FFFF00"/>
              </a:solidFill>
              <a:effectLst/>
              <a:uFill>
                <a:solidFill>
                  <a:srgbClr val="5B9BD5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901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مستطيل مستدير الزوايا 15">
            <a:extLst>
              <a:ext uri="{FF2B5EF4-FFF2-40B4-BE49-F238E27FC236}">
                <a16:creationId xmlns:a16="http://schemas.microsoft.com/office/drawing/2014/main" id="{C7CA628E-402E-4ECD-83CD-2C5BD377C6C5}"/>
              </a:ext>
            </a:extLst>
          </p:cNvPr>
          <p:cNvSpPr/>
          <p:nvPr/>
        </p:nvSpPr>
        <p:spPr>
          <a:xfrm>
            <a:off x="179819" y="998889"/>
            <a:ext cx="9576424" cy="5366857"/>
          </a:xfrm>
          <a:prstGeom prst="roundRect">
            <a:avLst>
              <a:gd name="adj" fmla="val 1416"/>
            </a:avLst>
          </a:prstGeom>
          <a:solidFill>
            <a:srgbClr val="BFD4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0" marR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3674110" algn="l"/>
              </a:tabLst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3674110" algn="l"/>
              </a:tabLst>
            </a:pPr>
            <a:r>
              <a:rPr lang="en-US" sz="2000" b="1" u="sng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Example 2-5-1</a:t>
            </a:r>
          </a:p>
          <a:p>
            <a:pPr marR="0" lvl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002060"/>
              </a:solidFill>
            </a:endParaRPr>
          </a:p>
          <a:p>
            <a:pPr lvl="0"/>
            <a:endParaRPr lang="en-US" dirty="0">
              <a:solidFill>
                <a:srgbClr val="002060"/>
              </a:solidFill>
            </a:endParaRPr>
          </a:p>
        </p:txBody>
      </p:sp>
      <p:grpSp>
        <p:nvGrpSpPr>
          <p:cNvPr id="29" name="Shape 631">
            <a:extLst>
              <a:ext uri="{FF2B5EF4-FFF2-40B4-BE49-F238E27FC236}">
                <a16:creationId xmlns:a16="http://schemas.microsoft.com/office/drawing/2014/main" id="{9DE0399B-6A40-495E-B773-BA7B46FB702D}"/>
              </a:ext>
            </a:extLst>
          </p:cNvPr>
          <p:cNvGrpSpPr/>
          <p:nvPr/>
        </p:nvGrpSpPr>
        <p:grpSpPr>
          <a:xfrm flipH="1">
            <a:off x="303082" y="41731"/>
            <a:ext cx="827524" cy="848823"/>
            <a:chOff x="5961125" y="1623900"/>
            <a:chExt cx="427450" cy="448175"/>
          </a:xfrm>
          <a:solidFill>
            <a:srgbClr val="7030A0"/>
          </a:solidFill>
        </p:grpSpPr>
        <p:sp>
          <p:nvSpPr>
            <p:cNvPr id="30" name="Shape 632">
              <a:extLst>
                <a:ext uri="{FF2B5EF4-FFF2-40B4-BE49-F238E27FC236}">
                  <a16:creationId xmlns:a16="http://schemas.microsoft.com/office/drawing/2014/main" id="{8DB2B578-EBFB-49B2-A74B-ADFD83430321}"/>
                </a:ext>
              </a:extLst>
            </p:cNvPr>
            <p:cNvSpPr/>
            <p:nvPr/>
          </p:nvSpPr>
          <p:spPr>
            <a:xfrm>
              <a:off x="5961125" y="1678700"/>
              <a:ext cx="376925" cy="376925"/>
            </a:xfrm>
            <a:custGeom>
              <a:avLst/>
              <a:gdLst/>
              <a:ahLst/>
              <a:cxnLst/>
              <a:rect l="0" t="0" r="0" b="0"/>
              <a:pathLst>
                <a:path w="15077" h="15077" fill="none" extrusionOk="0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1" name="Shape 633">
              <a:extLst>
                <a:ext uri="{FF2B5EF4-FFF2-40B4-BE49-F238E27FC236}">
                  <a16:creationId xmlns:a16="http://schemas.microsoft.com/office/drawing/2014/main" id="{A7E0F7CD-81DA-4CE7-AFE9-AFC01237AB36}"/>
                </a:ext>
              </a:extLst>
            </p:cNvPr>
            <p:cNvSpPr/>
            <p:nvPr/>
          </p:nvSpPr>
          <p:spPr>
            <a:xfrm>
              <a:off x="6009825" y="1727425"/>
              <a:ext cx="279500" cy="279500"/>
            </a:xfrm>
            <a:custGeom>
              <a:avLst/>
              <a:gdLst/>
              <a:ahLst/>
              <a:cxnLst/>
              <a:rect l="0" t="0" r="0" b="0"/>
              <a:pathLst>
                <a:path w="11180" h="11180" fill="none" extrusionOk="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  <p:sp>
          <p:nvSpPr>
            <p:cNvPr id="32" name="Shape 634">
              <a:extLst>
                <a:ext uri="{FF2B5EF4-FFF2-40B4-BE49-F238E27FC236}">
                  <a16:creationId xmlns:a16="http://schemas.microsoft.com/office/drawing/2014/main" id="{8C63DF95-20CA-45C3-B9C8-3978774FAE2C}"/>
                </a:ext>
              </a:extLst>
            </p:cNvPr>
            <p:cNvSpPr/>
            <p:nvPr/>
          </p:nvSpPr>
          <p:spPr>
            <a:xfrm>
              <a:off x="6107250" y="1824850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3" name="Shape 635">
              <a:extLst>
                <a:ext uri="{FF2B5EF4-FFF2-40B4-BE49-F238E27FC236}">
                  <a16:creationId xmlns:a16="http://schemas.microsoft.com/office/drawing/2014/main" id="{BC2F4953-4B4C-4B90-BBBA-EE9C42DB550B}"/>
                </a:ext>
              </a:extLst>
            </p:cNvPr>
            <p:cNvSpPr/>
            <p:nvPr/>
          </p:nvSpPr>
          <p:spPr>
            <a:xfrm>
              <a:off x="6058550" y="1776125"/>
              <a:ext cx="182075" cy="182075"/>
            </a:xfrm>
            <a:custGeom>
              <a:avLst/>
              <a:gdLst/>
              <a:ahLst/>
              <a:cxnLst/>
              <a:rect l="0" t="0" r="0" b="0"/>
              <a:pathLst>
                <a:path w="7283" h="7283" fill="none" extrusionOk="0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4" name="Shape 636">
              <a:extLst>
                <a:ext uri="{FF2B5EF4-FFF2-40B4-BE49-F238E27FC236}">
                  <a16:creationId xmlns:a16="http://schemas.microsoft.com/office/drawing/2014/main" id="{B909C533-5819-46B5-9B5D-EE88750598EE}"/>
                </a:ext>
              </a:extLst>
            </p:cNvPr>
            <p:cNvSpPr/>
            <p:nvPr/>
          </p:nvSpPr>
          <p:spPr>
            <a:xfrm>
              <a:off x="5971475" y="2001400"/>
              <a:ext cx="74925" cy="70675"/>
            </a:xfrm>
            <a:custGeom>
              <a:avLst/>
              <a:gdLst/>
              <a:ahLst/>
              <a:cxnLst/>
              <a:rect l="0" t="0" r="0" b="0"/>
              <a:pathLst>
                <a:path w="2997" h="2827" fill="none" extrusionOk="0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5" name="Shape 637">
              <a:extLst>
                <a:ext uri="{FF2B5EF4-FFF2-40B4-BE49-F238E27FC236}">
                  <a16:creationId xmlns:a16="http://schemas.microsoft.com/office/drawing/2014/main" id="{B8E44603-02C8-45C3-AFCF-46EBC9134B2A}"/>
                </a:ext>
              </a:extLst>
            </p:cNvPr>
            <p:cNvSpPr/>
            <p:nvPr/>
          </p:nvSpPr>
          <p:spPr>
            <a:xfrm>
              <a:off x="6253375" y="2001400"/>
              <a:ext cx="74325" cy="70675"/>
            </a:xfrm>
            <a:custGeom>
              <a:avLst/>
              <a:gdLst/>
              <a:ahLst/>
              <a:cxnLst/>
              <a:rect l="0" t="0" r="0" b="0"/>
              <a:pathLst>
                <a:path w="2973" h="2827" fill="none" extrusionOk="0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6" name="Shape 638">
              <a:extLst>
                <a:ext uri="{FF2B5EF4-FFF2-40B4-BE49-F238E27FC236}">
                  <a16:creationId xmlns:a16="http://schemas.microsoft.com/office/drawing/2014/main" id="{F10FA17C-5DE5-44AB-81DB-C83C2A648EC9}"/>
                </a:ext>
              </a:extLst>
            </p:cNvPr>
            <p:cNvSpPr/>
            <p:nvPr/>
          </p:nvSpPr>
          <p:spPr>
            <a:xfrm>
              <a:off x="6137700" y="1623900"/>
              <a:ext cx="250875" cy="255150"/>
            </a:xfrm>
            <a:custGeom>
              <a:avLst/>
              <a:gdLst/>
              <a:ahLst/>
              <a:cxnLst/>
              <a:rect l="0" t="0" r="0" b="0"/>
              <a:pathLst>
                <a:path w="10035" h="10206" fill="none" extrusionOk="0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7" name="مستطيل مستدير الزوايا 5">
            <a:hlinkClick r:id="rId2" action="ppaction://hlinksldjump"/>
            <a:extLst>
              <a:ext uri="{FF2B5EF4-FFF2-40B4-BE49-F238E27FC236}">
                <a16:creationId xmlns:a16="http://schemas.microsoft.com/office/drawing/2014/main" id="{D466B943-7A06-4ADB-8B37-06D4C56A4898}"/>
              </a:ext>
            </a:extLst>
          </p:cNvPr>
          <p:cNvSpPr/>
          <p:nvPr/>
        </p:nvSpPr>
        <p:spPr>
          <a:xfrm>
            <a:off x="9838920" y="1862449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INITIATION ACTIVITY 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7" name="مستطيل مستدير الزوايا 11">
            <a:hlinkClick r:id="rId3" action="ppaction://hlinksldjump"/>
            <a:extLst>
              <a:ext uri="{FF2B5EF4-FFF2-40B4-BE49-F238E27FC236}">
                <a16:creationId xmlns:a16="http://schemas.microsoft.com/office/drawing/2014/main" id="{23D3EE09-8411-4223-ABFE-66C8968A89D0}"/>
              </a:ext>
            </a:extLst>
          </p:cNvPr>
          <p:cNvSpPr/>
          <p:nvPr/>
        </p:nvSpPr>
        <p:spPr>
          <a:xfrm>
            <a:off x="9875904" y="2837647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1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8" name="مستطيل مستدير الزوايا 12">
            <a:hlinkClick r:id="" action="ppaction://noaction"/>
            <a:extLst>
              <a:ext uri="{FF2B5EF4-FFF2-40B4-BE49-F238E27FC236}">
                <a16:creationId xmlns:a16="http://schemas.microsoft.com/office/drawing/2014/main" id="{C35558C1-9FDC-49BD-A8F5-9241D1C65BC7}"/>
              </a:ext>
            </a:extLst>
          </p:cNvPr>
          <p:cNvSpPr/>
          <p:nvPr/>
        </p:nvSpPr>
        <p:spPr>
          <a:xfrm>
            <a:off x="9875904" y="3651672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2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40" name="مستطيل مستدير الزوايا 17">
            <a:hlinkClick r:id="" action="ppaction://noaction"/>
            <a:extLst>
              <a:ext uri="{FF2B5EF4-FFF2-40B4-BE49-F238E27FC236}">
                <a16:creationId xmlns:a16="http://schemas.microsoft.com/office/drawing/2014/main" id="{5073015B-1E83-4FE7-BF02-65CBBB9E092C}"/>
              </a:ext>
            </a:extLst>
          </p:cNvPr>
          <p:cNvSpPr/>
          <p:nvPr/>
        </p:nvSpPr>
        <p:spPr>
          <a:xfrm>
            <a:off x="9875904" y="5284180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FINAL EVALUATION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9" name="مستطيل مستدير الزوايا 11">
            <a:hlinkClick r:id="rId3" action="ppaction://hlinksldjump"/>
            <a:extLst>
              <a:ext uri="{FF2B5EF4-FFF2-40B4-BE49-F238E27FC236}">
                <a16:creationId xmlns:a16="http://schemas.microsoft.com/office/drawing/2014/main" id="{0DFE9340-316F-EF21-36B5-A01BFC1442C5}"/>
              </a:ext>
            </a:extLst>
          </p:cNvPr>
          <p:cNvSpPr/>
          <p:nvPr/>
        </p:nvSpPr>
        <p:spPr>
          <a:xfrm>
            <a:off x="9838921" y="4404958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3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A66DF9A-2CC9-0F60-722E-AC38D1F9C56E}"/>
              </a:ext>
            </a:extLst>
          </p:cNvPr>
          <p:cNvGrpSpPr/>
          <p:nvPr/>
        </p:nvGrpSpPr>
        <p:grpSpPr>
          <a:xfrm>
            <a:off x="34867" y="6499773"/>
            <a:ext cx="12192000" cy="383348"/>
            <a:chOff x="34867" y="6499773"/>
            <a:chExt cx="12192000" cy="383348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FDC34CC-7FD8-9C04-953E-079F34E0CAC8}"/>
                </a:ext>
              </a:extLst>
            </p:cNvPr>
            <p:cNvSpPr txBox="1"/>
            <p:nvPr/>
          </p:nvSpPr>
          <p:spPr>
            <a:xfrm>
              <a:off x="716844" y="6505941"/>
              <a:ext cx="7798277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400" b="1" dirty="0">
                  <a:solidFill>
                    <a:srgbClr val="00206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FIN 316/806                                                   UNIT 2                                                            Annuities and Amortization Loan</a:t>
              </a:r>
              <a:endParaRPr lang="ar-SA" sz="14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41538516-A71E-3316-304D-9C38858F8DE4}"/>
                </a:ext>
              </a:extLst>
            </p:cNvPr>
            <p:cNvGrpSpPr/>
            <p:nvPr/>
          </p:nvGrpSpPr>
          <p:grpSpPr>
            <a:xfrm>
              <a:off x="34867" y="6499773"/>
              <a:ext cx="12192000" cy="383348"/>
              <a:chOff x="34867" y="6499773"/>
              <a:chExt cx="12192000" cy="383348"/>
            </a:xfrm>
          </p:grpSpPr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146DF47E-76D9-F557-27B0-CD5D1D24AA53}"/>
                  </a:ext>
                </a:extLst>
              </p:cNvPr>
              <p:cNvCxnSpPr/>
              <p:nvPr/>
            </p:nvCxnSpPr>
            <p:spPr>
              <a:xfrm flipV="1">
                <a:off x="34867" y="6499773"/>
                <a:ext cx="12192000" cy="5217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4966BC4C-A69E-73EE-1847-705F12088F41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7703229" y="6502121"/>
                <a:ext cx="4106028" cy="38100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وزارة التربية والتعليم –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العام الدراسي 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2023-2024م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92D9A129-1A5E-FC1A-D82F-F4F5374C9A3E}"/>
              </a:ext>
            </a:extLst>
          </p:cNvPr>
          <p:cNvSpPr/>
          <p:nvPr/>
        </p:nvSpPr>
        <p:spPr>
          <a:xfrm>
            <a:off x="420933" y="2126276"/>
            <a:ext cx="9138630" cy="3995366"/>
          </a:xfrm>
          <a:prstGeom prst="rect">
            <a:avLst/>
          </a:prstGeom>
          <a:solidFill>
            <a:srgbClr val="CED6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82880" marR="0" rtl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849630" algn="l"/>
                <a:tab pos="1140460" algn="l"/>
              </a:tabLst>
            </a:pPr>
            <a:endParaRPr lang="en-US" sz="14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B2F6E09-CCAE-6853-B41C-D7FE46F079E2}"/>
              </a:ext>
            </a:extLst>
          </p:cNvPr>
          <p:cNvSpPr/>
          <p:nvPr/>
        </p:nvSpPr>
        <p:spPr>
          <a:xfrm>
            <a:off x="1384938" y="277159"/>
            <a:ext cx="8141834" cy="60490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marL="342900" marR="198120" indent="-342900" algn="justLow">
              <a:lnSpc>
                <a:spcPct val="130000"/>
              </a:lnSpc>
              <a:buClr>
                <a:srgbClr val="FFFFFF"/>
              </a:buClr>
              <a:buSzPts val="1100"/>
              <a:buFont typeface="Times New Roman" panose="02020603050405020304" pitchFamily="18" charset="0"/>
              <a:buChar char="►"/>
            </a:pPr>
            <a:r>
              <a:rPr lang="en-US" sz="2800" b="1" dirty="0">
                <a:solidFill>
                  <a:srgbClr val="FFFF00"/>
                </a:solidFill>
                <a:effectLst/>
                <a:uFill>
                  <a:solidFill>
                    <a:srgbClr val="5B9BD5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preparation of amortized loan schedule </a:t>
            </a:r>
            <a:endParaRPr lang="en-US" sz="2800" b="1" dirty="0">
              <a:solidFill>
                <a:srgbClr val="FFFF00"/>
              </a:solidFill>
              <a:effectLst/>
              <a:uFill>
                <a:solidFill>
                  <a:srgbClr val="5B9BD5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1525532545">
            <a:extLst>
              <a:ext uri="{FF2B5EF4-FFF2-40B4-BE49-F238E27FC236}">
                <a16:creationId xmlns:a16="http://schemas.microsoft.com/office/drawing/2014/main" id="{9FF4743C-7E79-A4D0-5B06-3BAED6B8F9DF}"/>
              </a:ext>
            </a:extLst>
          </p:cNvPr>
          <p:cNvSpPr txBox="1">
            <a:spLocks noChangeArrowheads="1" noChangeShapeType="1" noTextEdit="1"/>
          </p:cNvSpPr>
          <p:nvPr/>
        </p:nvSpPr>
        <p:spPr bwMode="auto">
          <a:xfrm>
            <a:off x="303082" y="1088044"/>
            <a:ext cx="3028950" cy="30607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square" numCol="1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1200">
                <a:ln w="9525" cap="flat" cmpd="sng" algn="ctr">
                  <a:solidFill>
                    <a:srgbClr val="FF0000"/>
                  </a:solidFill>
                  <a:prstDash val="solid"/>
                  <a:round/>
                </a:ln>
                <a:solidFill>
                  <a:srgbClr val="FF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Loan Amortization Schedule</a:t>
            </a:r>
            <a:endParaRPr lang="en-US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6FE4935-3F85-4EB5-5419-9CF33F1882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9900986"/>
              </p:ext>
            </p:extLst>
          </p:nvPr>
        </p:nvGraphicFramePr>
        <p:xfrm>
          <a:off x="716844" y="2273057"/>
          <a:ext cx="8639807" cy="3758298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825080">
                  <a:extLst>
                    <a:ext uri="{9D8B030D-6E8A-4147-A177-3AD203B41FA5}">
                      <a16:colId xmlns:a16="http://schemas.microsoft.com/office/drawing/2014/main" val="124386434"/>
                    </a:ext>
                  </a:extLst>
                </a:gridCol>
                <a:gridCol w="1414033">
                  <a:extLst>
                    <a:ext uri="{9D8B030D-6E8A-4147-A177-3AD203B41FA5}">
                      <a16:colId xmlns:a16="http://schemas.microsoft.com/office/drawing/2014/main" val="3496682159"/>
                    </a:ext>
                  </a:extLst>
                </a:gridCol>
                <a:gridCol w="1414033">
                  <a:extLst>
                    <a:ext uri="{9D8B030D-6E8A-4147-A177-3AD203B41FA5}">
                      <a16:colId xmlns:a16="http://schemas.microsoft.com/office/drawing/2014/main" val="1275968648"/>
                    </a:ext>
                  </a:extLst>
                </a:gridCol>
                <a:gridCol w="1497265">
                  <a:extLst>
                    <a:ext uri="{9D8B030D-6E8A-4147-A177-3AD203B41FA5}">
                      <a16:colId xmlns:a16="http://schemas.microsoft.com/office/drawing/2014/main" val="1812755639"/>
                    </a:ext>
                  </a:extLst>
                </a:gridCol>
                <a:gridCol w="1746961">
                  <a:extLst>
                    <a:ext uri="{9D8B030D-6E8A-4147-A177-3AD203B41FA5}">
                      <a16:colId xmlns:a16="http://schemas.microsoft.com/office/drawing/2014/main" val="4229760637"/>
                    </a:ext>
                  </a:extLst>
                </a:gridCol>
                <a:gridCol w="1742435">
                  <a:extLst>
                    <a:ext uri="{9D8B030D-6E8A-4147-A177-3AD203B41FA5}">
                      <a16:colId xmlns:a16="http://schemas.microsoft.com/office/drawing/2014/main" val="2340245060"/>
                    </a:ext>
                  </a:extLst>
                </a:gridCol>
              </a:tblGrid>
              <a:tr h="89843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800">
                          <a:effectLst/>
                        </a:rPr>
                        <a:t>year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800">
                          <a:effectLst/>
                        </a:rPr>
                        <a:t>Beginning</a:t>
                      </a:r>
                    </a:p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800">
                          <a:effectLst/>
                        </a:rPr>
                        <a:t>Principal</a:t>
                      </a:r>
                    </a:p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80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800">
                          <a:effectLst/>
                        </a:rPr>
                        <a:t>Annual</a:t>
                      </a:r>
                    </a:p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800">
                          <a:effectLst/>
                        </a:rPr>
                        <a:t>Payment</a:t>
                      </a:r>
                    </a:p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800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800">
                          <a:effectLst/>
                        </a:rPr>
                        <a:t>Interest</a:t>
                      </a:r>
                    </a:p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800">
                          <a:effectLst/>
                        </a:rPr>
                        <a:t>Expense</a:t>
                      </a:r>
                    </a:p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800">
                          <a:effectLst/>
                          <a:highlight>
                            <a:srgbClr val="FFFF00"/>
                          </a:highlight>
                        </a:rPr>
                        <a:t>3 = 1×6%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800">
                          <a:effectLst/>
                        </a:rPr>
                        <a:t>Principal</a:t>
                      </a:r>
                    </a:p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800">
                          <a:effectLst/>
                        </a:rPr>
                        <a:t>Reduction</a:t>
                      </a:r>
                    </a:p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800">
                          <a:effectLst/>
                          <a:highlight>
                            <a:srgbClr val="FFFF00"/>
                          </a:highlight>
                        </a:rPr>
                        <a:t>4 = 2 - 3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800">
                          <a:effectLst/>
                        </a:rPr>
                        <a:t>Remaining</a:t>
                      </a:r>
                    </a:p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800">
                          <a:effectLst/>
                        </a:rPr>
                        <a:t>Principal</a:t>
                      </a:r>
                    </a:p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800">
                          <a:effectLst/>
                          <a:highlight>
                            <a:srgbClr val="FFFF00"/>
                          </a:highlight>
                        </a:rPr>
                        <a:t>5 = 1 - 4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63002389"/>
                  </a:ext>
                </a:extLst>
              </a:tr>
              <a:tr h="45681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800">
                          <a:effectLst/>
                        </a:rPr>
                        <a:t>50,548.320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800">
                          <a:effectLst/>
                        </a:rPr>
                        <a:t>12,000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800">
                          <a:effectLst/>
                        </a:rPr>
                        <a:t>3,032.899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800">
                          <a:effectLst/>
                        </a:rPr>
                        <a:t>8967.101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800">
                          <a:effectLst/>
                        </a:rPr>
                        <a:t>41,581.219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13892971"/>
                  </a:ext>
                </a:extLst>
              </a:tr>
              <a:tr h="43017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800">
                          <a:effectLst/>
                        </a:rPr>
                        <a:t>41,581.219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800">
                          <a:effectLst/>
                        </a:rPr>
                        <a:t>12,000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800">
                          <a:effectLst/>
                        </a:rPr>
                        <a:t>2,494.873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800">
                          <a:effectLst/>
                        </a:rPr>
                        <a:t>9505.127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800">
                          <a:effectLst/>
                        </a:rPr>
                        <a:t>32,076.092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05520455"/>
                  </a:ext>
                </a:extLst>
              </a:tr>
              <a:tr h="45681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800">
                          <a:effectLst/>
                        </a:rPr>
                        <a:t>32,076.092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800">
                          <a:effectLst/>
                        </a:rPr>
                        <a:t>12,000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800">
                          <a:effectLst/>
                        </a:rPr>
                        <a:t>1,924.566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800">
                          <a:effectLst/>
                        </a:rPr>
                        <a:t>10075.434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800">
                          <a:effectLst/>
                        </a:rPr>
                        <a:t>22,000.658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10860768"/>
                  </a:ext>
                </a:extLst>
              </a:tr>
              <a:tr h="45681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800">
                          <a:effectLst/>
                        </a:rPr>
                        <a:t>22,000.658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800">
                          <a:effectLst/>
                        </a:rPr>
                        <a:t>12,000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800">
                          <a:effectLst/>
                        </a:rPr>
                        <a:t>1,320.039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800">
                          <a:effectLst/>
                        </a:rPr>
                        <a:t>10679.961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800">
                          <a:effectLst/>
                        </a:rPr>
                        <a:t>11,320.697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52892103"/>
                  </a:ext>
                </a:extLst>
              </a:tr>
              <a:tr h="45681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800">
                          <a:effectLst/>
                        </a:rPr>
                        <a:t>11,320.697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800">
                          <a:effectLst/>
                        </a:rPr>
                        <a:t>12,000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800">
                          <a:effectLst/>
                        </a:rPr>
                        <a:t>679.303*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800">
                          <a:effectLst/>
                        </a:rPr>
                        <a:t>11,320.697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17547363"/>
                  </a:ext>
                </a:extLst>
              </a:tr>
              <a:tr h="43017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800">
                          <a:effectLst/>
                        </a:rPr>
                        <a:t>Total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800">
                          <a:effectLst/>
                        </a:rPr>
                        <a:t>-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800">
                          <a:effectLst/>
                        </a:rPr>
                        <a:t>60,000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800">
                          <a:effectLst/>
                        </a:rPr>
                        <a:t>9451.680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800">
                          <a:effectLst/>
                        </a:rPr>
                        <a:t>50,548.320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1571625" algn="l"/>
                        </a:tabLst>
                      </a:pPr>
                      <a:r>
                        <a:rPr lang="en-US" sz="1800" dirty="0">
                          <a:effectLst/>
                        </a:rPr>
                        <a:t>-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433334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0263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مستطيل مستدير الزوايا 15">
            <a:extLst>
              <a:ext uri="{FF2B5EF4-FFF2-40B4-BE49-F238E27FC236}">
                <a16:creationId xmlns:a16="http://schemas.microsoft.com/office/drawing/2014/main" id="{C7CA628E-402E-4ECD-83CD-2C5BD377C6C5}"/>
              </a:ext>
            </a:extLst>
          </p:cNvPr>
          <p:cNvSpPr/>
          <p:nvPr/>
        </p:nvSpPr>
        <p:spPr>
          <a:xfrm>
            <a:off x="179819" y="1091126"/>
            <a:ext cx="9576424" cy="5274620"/>
          </a:xfrm>
          <a:prstGeom prst="roundRect">
            <a:avLst>
              <a:gd name="adj" fmla="val 1416"/>
            </a:avLst>
          </a:prstGeom>
          <a:solidFill>
            <a:srgbClr val="BFD4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/>
          <a:lstStyle/>
          <a:p>
            <a:pPr marL="0" marR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3674110" algn="l"/>
              </a:tabLst>
            </a:pPr>
            <a:endParaRPr lang="en-US" sz="1800" b="1" u="sng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3674110" algn="l"/>
              </a:tabLst>
            </a:pPr>
            <a:r>
              <a:rPr lang="en-US" sz="1800" b="1" u="sng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Example 2-5-2</a:t>
            </a:r>
          </a:p>
          <a:p>
            <a:pPr marL="0" marR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tabLst>
                <a:tab pos="3674110" algn="l"/>
              </a:tabLst>
            </a:pPr>
            <a:endParaRPr lang="en-US" sz="1800" b="1" u="sng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29" name="Shape 631">
            <a:extLst>
              <a:ext uri="{FF2B5EF4-FFF2-40B4-BE49-F238E27FC236}">
                <a16:creationId xmlns:a16="http://schemas.microsoft.com/office/drawing/2014/main" id="{9DE0399B-6A40-495E-B773-BA7B46FB702D}"/>
              </a:ext>
            </a:extLst>
          </p:cNvPr>
          <p:cNvGrpSpPr/>
          <p:nvPr/>
        </p:nvGrpSpPr>
        <p:grpSpPr>
          <a:xfrm flipH="1">
            <a:off x="303082" y="41731"/>
            <a:ext cx="827524" cy="848823"/>
            <a:chOff x="5961125" y="1623900"/>
            <a:chExt cx="427450" cy="448175"/>
          </a:xfrm>
          <a:solidFill>
            <a:srgbClr val="7030A0"/>
          </a:solidFill>
        </p:grpSpPr>
        <p:sp>
          <p:nvSpPr>
            <p:cNvPr id="30" name="Shape 632">
              <a:extLst>
                <a:ext uri="{FF2B5EF4-FFF2-40B4-BE49-F238E27FC236}">
                  <a16:creationId xmlns:a16="http://schemas.microsoft.com/office/drawing/2014/main" id="{8DB2B578-EBFB-49B2-A74B-ADFD83430321}"/>
                </a:ext>
              </a:extLst>
            </p:cNvPr>
            <p:cNvSpPr/>
            <p:nvPr/>
          </p:nvSpPr>
          <p:spPr>
            <a:xfrm>
              <a:off x="5961125" y="1678700"/>
              <a:ext cx="376925" cy="376925"/>
            </a:xfrm>
            <a:custGeom>
              <a:avLst/>
              <a:gdLst/>
              <a:ahLst/>
              <a:cxnLst/>
              <a:rect l="0" t="0" r="0" b="0"/>
              <a:pathLst>
                <a:path w="15077" h="15077" fill="none" extrusionOk="0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1" name="Shape 633">
              <a:extLst>
                <a:ext uri="{FF2B5EF4-FFF2-40B4-BE49-F238E27FC236}">
                  <a16:creationId xmlns:a16="http://schemas.microsoft.com/office/drawing/2014/main" id="{A7E0F7CD-81DA-4CE7-AFE9-AFC01237AB36}"/>
                </a:ext>
              </a:extLst>
            </p:cNvPr>
            <p:cNvSpPr/>
            <p:nvPr/>
          </p:nvSpPr>
          <p:spPr>
            <a:xfrm>
              <a:off x="6009825" y="1727425"/>
              <a:ext cx="279500" cy="279500"/>
            </a:xfrm>
            <a:custGeom>
              <a:avLst/>
              <a:gdLst/>
              <a:ahLst/>
              <a:cxnLst/>
              <a:rect l="0" t="0" r="0" b="0"/>
              <a:pathLst>
                <a:path w="11180" h="11180" fill="none" extrusionOk="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  <p:sp>
          <p:nvSpPr>
            <p:cNvPr id="32" name="Shape 634">
              <a:extLst>
                <a:ext uri="{FF2B5EF4-FFF2-40B4-BE49-F238E27FC236}">
                  <a16:creationId xmlns:a16="http://schemas.microsoft.com/office/drawing/2014/main" id="{8C63DF95-20CA-45C3-B9C8-3978774FAE2C}"/>
                </a:ext>
              </a:extLst>
            </p:cNvPr>
            <p:cNvSpPr/>
            <p:nvPr/>
          </p:nvSpPr>
          <p:spPr>
            <a:xfrm>
              <a:off x="6107250" y="1824850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3" name="Shape 635">
              <a:extLst>
                <a:ext uri="{FF2B5EF4-FFF2-40B4-BE49-F238E27FC236}">
                  <a16:creationId xmlns:a16="http://schemas.microsoft.com/office/drawing/2014/main" id="{BC2F4953-4B4C-4B90-BBBA-EE9C42DB550B}"/>
                </a:ext>
              </a:extLst>
            </p:cNvPr>
            <p:cNvSpPr/>
            <p:nvPr/>
          </p:nvSpPr>
          <p:spPr>
            <a:xfrm>
              <a:off x="6058550" y="1776125"/>
              <a:ext cx="182075" cy="182075"/>
            </a:xfrm>
            <a:custGeom>
              <a:avLst/>
              <a:gdLst/>
              <a:ahLst/>
              <a:cxnLst/>
              <a:rect l="0" t="0" r="0" b="0"/>
              <a:pathLst>
                <a:path w="7283" h="7283" fill="none" extrusionOk="0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4" name="Shape 636">
              <a:extLst>
                <a:ext uri="{FF2B5EF4-FFF2-40B4-BE49-F238E27FC236}">
                  <a16:creationId xmlns:a16="http://schemas.microsoft.com/office/drawing/2014/main" id="{B909C533-5819-46B5-9B5D-EE88750598EE}"/>
                </a:ext>
              </a:extLst>
            </p:cNvPr>
            <p:cNvSpPr/>
            <p:nvPr/>
          </p:nvSpPr>
          <p:spPr>
            <a:xfrm>
              <a:off x="5971475" y="2001400"/>
              <a:ext cx="74925" cy="70675"/>
            </a:xfrm>
            <a:custGeom>
              <a:avLst/>
              <a:gdLst/>
              <a:ahLst/>
              <a:cxnLst/>
              <a:rect l="0" t="0" r="0" b="0"/>
              <a:pathLst>
                <a:path w="2997" h="2827" fill="none" extrusionOk="0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5" name="Shape 637">
              <a:extLst>
                <a:ext uri="{FF2B5EF4-FFF2-40B4-BE49-F238E27FC236}">
                  <a16:creationId xmlns:a16="http://schemas.microsoft.com/office/drawing/2014/main" id="{B8E44603-02C8-45C3-AFCF-46EBC9134B2A}"/>
                </a:ext>
              </a:extLst>
            </p:cNvPr>
            <p:cNvSpPr/>
            <p:nvPr/>
          </p:nvSpPr>
          <p:spPr>
            <a:xfrm>
              <a:off x="6253375" y="2001400"/>
              <a:ext cx="74325" cy="70675"/>
            </a:xfrm>
            <a:custGeom>
              <a:avLst/>
              <a:gdLst/>
              <a:ahLst/>
              <a:cxnLst/>
              <a:rect l="0" t="0" r="0" b="0"/>
              <a:pathLst>
                <a:path w="2973" h="2827" fill="none" extrusionOk="0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>
                <a:solidFill>
                  <a:schemeClr val="accent2"/>
                </a:solidFill>
              </a:endParaRPr>
            </a:p>
          </p:txBody>
        </p:sp>
        <p:sp>
          <p:nvSpPr>
            <p:cNvPr id="36" name="Shape 638">
              <a:extLst>
                <a:ext uri="{FF2B5EF4-FFF2-40B4-BE49-F238E27FC236}">
                  <a16:creationId xmlns:a16="http://schemas.microsoft.com/office/drawing/2014/main" id="{F10FA17C-5DE5-44AB-81DB-C83C2A648EC9}"/>
                </a:ext>
              </a:extLst>
            </p:cNvPr>
            <p:cNvSpPr/>
            <p:nvPr/>
          </p:nvSpPr>
          <p:spPr>
            <a:xfrm>
              <a:off x="6137700" y="1623900"/>
              <a:ext cx="250875" cy="255150"/>
            </a:xfrm>
            <a:custGeom>
              <a:avLst/>
              <a:gdLst/>
              <a:ahLst/>
              <a:cxnLst/>
              <a:rect l="0" t="0" r="0" b="0"/>
              <a:pathLst>
                <a:path w="10035" h="10206" fill="none" extrusionOk="0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grpFill/>
            <a:ln w="19050" cap="rnd" cmpd="sng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buNone/>
              </a:pPr>
              <a:endParaRPr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7" name="مستطيل مستدير الزوايا 5">
            <a:hlinkClick r:id="rId2" action="ppaction://hlinksldjump"/>
            <a:extLst>
              <a:ext uri="{FF2B5EF4-FFF2-40B4-BE49-F238E27FC236}">
                <a16:creationId xmlns:a16="http://schemas.microsoft.com/office/drawing/2014/main" id="{D466B943-7A06-4ADB-8B37-06D4C56A4898}"/>
              </a:ext>
            </a:extLst>
          </p:cNvPr>
          <p:cNvSpPr/>
          <p:nvPr/>
        </p:nvSpPr>
        <p:spPr>
          <a:xfrm>
            <a:off x="9838920" y="1862449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INITIATION ACTIVITY 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7" name="مستطيل مستدير الزوايا 11">
            <a:hlinkClick r:id="rId3" action="ppaction://hlinksldjump"/>
            <a:extLst>
              <a:ext uri="{FF2B5EF4-FFF2-40B4-BE49-F238E27FC236}">
                <a16:creationId xmlns:a16="http://schemas.microsoft.com/office/drawing/2014/main" id="{23D3EE09-8411-4223-ABFE-66C8968A89D0}"/>
              </a:ext>
            </a:extLst>
          </p:cNvPr>
          <p:cNvSpPr/>
          <p:nvPr/>
        </p:nvSpPr>
        <p:spPr>
          <a:xfrm>
            <a:off x="9875904" y="2837647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1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38" name="مستطيل مستدير الزوايا 12">
            <a:hlinkClick r:id="" action="ppaction://noaction"/>
            <a:extLst>
              <a:ext uri="{FF2B5EF4-FFF2-40B4-BE49-F238E27FC236}">
                <a16:creationId xmlns:a16="http://schemas.microsoft.com/office/drawing/2014/main" id="{C35558C1-9FDC-49BD-A8F5-9241D1C65BC7}"/>
              </a:ext>
            </a:extLst>
          </p:cNvPr>
          <p:cNvSpPr/>
          <p:nvPr/>
        </p:nvSpPr>
        <p:spPr>
          <a:xfrm>
            <a:off x="9875904" y="3651672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2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40" name="مستطيل مستدير الزوايا 17">
            <a:hlinkClick r:id="" action="ppaction://noaction"/>
            <a:extLst>
              <a:ext uri="{FF2B5EF4-FFF2-40B4-BE49-F238E27FC236}">
                <a16:creationId xmlns:a16="http://schemas.microsoft.com/office/drawing/2014/main" id="{5073015B-1E83-4FE7-BF02-65CBBB9E092C}"/>
              </a:ext>
            </a:extLst>
          </p:cNvPr>
          <p:cNvSpPr/>
          <p:nvPr/>
        </p:nvSpPr>
        <p:spPr>
          <a:xfrm>
            <a:off x="9875904" y="5284180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FINAL EVALUATION</a:t>
            </a:r>
            <a:endParaRPr lang="ar-BH" sz="14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604B2B2F-9411-AA9E-A604-4EBD15F18989}"/>
              </a:ext>
            </a:extLst>
          </p:cNvPr>
          <p:cNvSpPr/>
          <p:nvPr/>
        </p:nvSpPr>
        <p:spPr>
          <a:xfrm>
            <a:off x="1384938" y="277159"/>
            <a:ext cx="8141834" cy="60490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marL="342900" marR="198120" indent="-342900" algn="justLow">
              <a:lnSpc>
                <a:spcPct val="130000"/>
              </a:lnSpc>
              <a:buClr>
                <a:srgbClr val="FFFFFF"/>
              </a:buClr>
              <a:buSzPts val="1100"/>
              <a:buFont typeface="Times New Roman" panose="02020603050405020304" pitchFamily="18" charset="0"/>
              <a:buChar char="►"/>
            </a:pPr>
            <a:r>
              <a:rPr lang="en-US" sz="2800" b="1" dirty="0">
                <a:solidFill>
                  <a:srgbClr val="FFFF00"/>
                </a:solidFill>
                <a:effectLst/>
                <a:uFill>
                  <a:solidFill>
                    <a:srgbClr val="5B9BD5"/>
                  </a:solidFill>
                </a:u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preparation of amortized loan schedule </a:t>
            </a:r>
            <a:endParaRPr lang="en-US" sz="2800" b="1" dirty="0">
              <a:solidFill>
                <a:srgbClr val="FFFF00"/>
              </a:solidFill>
              <a:effectLst/>
              <a:uFill>
                <a:solidFill>
                  <a:srgbClr val="5B9BD5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مستطيل مستدير الزوايا 11">
            <a:hlinkClick r:id="rId3" action="ppaction://hlinksldjump"/>
            <a:extLst>
              <a:ext uri="{FF2B5EF4-FFF2-40B4-BE49-F238E27FC236}">
                <a16:creationId xmlns:a16="http://schemas.microsoft.com/office/drawing/2014/main" id="{0DFE9340-316F-EF21-36B5-A01BFC1442C5}"/>
              </a:ext>
            </a:extLst>
          </p:cNvPr>
          <p:cNvSpPr/>
          <p:nvPr/>
        </p:nvSpPr>
        <p:spPr>
          <a:xfrm>
            <a:off x="9838921" y="4404958"/>
            <a:ext cx="2353079" cy="576000"/>
          </a:xfrm>
          <a:prstGeom prst="roundRect">
            <a:avLst>
              <a:gd name="adj" fmla="val 10356"/>
            </a:avLst>
          </a:prstGeom>
          <a:solidFill>
            <a:srgbClr val="F7931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OBJECTIVE 3</a:t>
            </a:r>
            <a:r>
              <a:rPr lang="ar-SA" sz="1600" dirty="0">
                <a:solidFill>
                  <a:srgbClr val="3F5378"/>
                </a:solidFill>
                <a:latin typeface="Arial Black" panose="020B0A04020102020204" pitchFamily="34" charset="0"/>
                <a:cs typeface="PT Bold Heading" panose="02010400000000000000" pitchFamily="2" charset="-78"/>
              </a:rPr>
              <a:t>    </a:t>
            </a:r>
            <a:endParaRPr lang="ar-BH" sz="1600" dirty="0">
              <a:solidFill>
                <a:srgbClr val="3F5378"/>
              </a:solidFill>
              <a:latin typeface="Arial Black" panose="020B0A04020102020204" pitchFamily="34" charset="0"/>
              <a:cs typeface="PT Bold Heading" panose="02010400000000000000" pitchFamily="2" charset="-78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A66DF9A-2CC9-0F60-722E-AC38D1F9C56E}"/>
              </a:ext>
            </a:extLst>
          </p:cNvPr>
          <p:cNvGrpSpPr/>
          <p:nvPr/>
        </p:nvGrpSpPr>
        <p:grpSpPr>
          <a:xfrm>
            <a:off x="34867" y="6499773"/>
            <a:ext cx="12192000" cy="383348"/>
            <a:chOff x="34867" y="6499773"/>
            <a:chExt cx="12192000" cy="383348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FDC34CC-7FD8-9C04-953E-079F34E0CAC8}"/>
                </a:ext>
              </a:extLst>
            </p:cNvPr>
            <p:cNvSpPr txBox="1"/>
            <p:nvPr/>
          </p:nvSpPr>
          <p:spPr>
            <a:xfrm>
              <a:off x="716844" y="6505941"/>
              <a:ext cx="7798277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400" b="1" dirty="0">
                  <a:solidFill>
                    <a:srgbClr val="00206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FIN 316/806                                                   UNIT 2                                                            Annuities and Amortization Loan</a:t>
              </a:r>
              <a:endParaRPr lang="ar-SA" sz="1400" b="1" dirty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41538516-A71E-3316-304D-9C38858F8DE4}"/>
                </a:ext>
              </a:extLst>
            </p:cNvPr>
            <p:cNvGrpSpPr/>
            <p:nvPr/>
          </p:nvGrpSpPr>
          <p:grpSpPr>
            <a:xfrm>
              <a:off x="34867" y="6499773"/>
              <a:ext cx="12192000" cy="383348"/>
              <a:chOff x="34867" y="6499773"/>
              <a:chExt cx="12192000" cy="383348"/>
            </a:xfrm>
          </p:grpSpPr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146DF47E-76D9-F557-27B0-CD5D1D24AA53}"/>
                  </a:ext>
                </a:extLst>
              </p:cNvPr>
              <p:cNvCxnSpPr/>
              <p:nvPr/>
            </p:nvCxnSpPr>
            <p:spPr>
              <a:xfrm flipV="1">
                <a:off x="34867" y="6499773"/>
                <a:ext cx="12192000" cy="5217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4966BC4C-A69E-73EE-1847-705F12088F41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7703229" y="6502121"/>
                <a:ext cx="4106028" cy="381000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r">
                  <a:lnSpc>
                    <a:spcPct val="106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وزارة التربية والتعليم –</a:t>
                </a:r>
                <a:r>
                  <a:rPr lang="ar-SA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العام الدراسي </a:t>
                </a:r>
                <a:r>
                  <a:rPr lang="ar-BH" sz="14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Sakkal Majalla" panose="02000000000000000000" pitchFamily="2" charset="-78"/>
                  </a:rPr>
                  <a:t>2023-2024م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5" name="Text Box 1711">
            <a:extLst>
              <a:ext uri="{FF2B5EF4-FFF2-40B4-BE49-F238E27FC236}">
                <a16:creationId xmlns:a16="http://schemas.microsoft.com/office/drawing/2014/main" id="{9330CA91-4325-0D5A-EC8A-21018B5DFBDE}"/>
              </a:ext>
            </a:extLst>
          </p:cNvPr>
          <p:cNvSpPr txBox="1">
            <a:spLocks noChangeArrowheads="1" noChangeShapeType="1" noTextEdit="1"/>
          </p:cNvSpPr>
          <p:nvPr/>
        </p:nvSpPr>
        <p:spPr bwMode="auto">
          <a:xfrm>
            <a:off x="187857" y="1136152"/>
            <a:ext cx="2247900" cy="30607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square" numCol="1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n w="9525" cap="flat" cmpd="sng" algn="ctr">
                  <a:solidFill>
                    <a:srgbClr val="FF0000"/>
                  </a:solidFill>
                  <a:prstDash val="solid"/>
                  <a:round/>
                </a:ln>
                <a:solidFill>
                  <a:srgbClr val="FF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Amortized Loan 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05545120-0A6A-9C4A-FB19-61BDF22A1FF2}"/>
                  </a:ext>
                </a:extLst>
              </p:cNvPr>
              <p:cNvSpPr/>
              <p:nvPr/>
            </p:nvSpPr>
            <p:spPr>
              <a:xfrm>
                <a:off x="420934" y="1895071"/>
                <a:ext cx="9105838" cy="4470675"/>
              </a:xfrm>
              <a:prstGeom prst="rect">
                <a:avLst/>
              </a:prstGeom>
              <a:solidFill>
                <a:srgbClr val="CED6E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68580" tIns="34290" rIns="68580" bIns="3429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182880" marR="0" rtl="1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  <a:tabLst>
                    <a:tab pos="849630" algn="l"/>
                    <a:tab pos="1140460" algn="l"/>
                  </a:tabLst>
                </a:pPr>
                <a:r>
                  <a:rPr lang="ar-BH" sz="16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l-Mohanad"/>
                  </a:rPr>
                  <a:t> </a:t>
                </a:r>
                <a:r>
                  <a:rPr lang="en-US" sz="16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  Ahmed borrowed BD97,368 from a bank at compound interest rate 10% annually for 7 years.</a:t>
                </a:r>
                <a:endParaRPr lang="en-US" sz="1600" dirty="0">
                  <a:effectLst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228600" marR="0" algn="l" rtl="0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u="sng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REQUIRED:</a:t>
                </a:r>
                <a:endParaRPr lang="en-US" sz="1600" dirty="0">
                  <a:effectLst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342900" marR="0" lvl="0" indent="-342900" algn="l" rtl="0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lphaLcPeriod"/>
                </a:pPr>
                <a:r>
                  <a:rPr lang="en-US" sz="16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Compute annual payments.</a:t>
                </a:r>
                <a:endParaRPr lang="en-US" sz="1600" dirty="0">
                  <a:effectLst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342900" marR="0" lvl="0" indent="-342900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  <a:buFont typeface="+mj-lt"/>
                  <a:buAutoNum type="alphaLcPeriod"/>
                </a:pPr>
                <a:r>
                  <a:rPr lang="en-US" sz="16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Prepare amortization loan schedule</a:t>
                </a:r>
                <a:endParaRPr lang="en-US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 algn="l" rtl="1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u="sng" dirty="0">
                    <a:solidFill>
                      <a:srgbClr val="002060"/>
                    </a:solidFill>
                    <a:effectLst/>
                    <a:latin typeface="Arial Black" panose="020B0A040201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Answer:</a:t>
                </a:r>
                <a:endParaRPr lang="en-US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0" marR="0" algn="just" rtl="0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dirty="0">
                    <a:solidFill>
                      <a:srgbClr val="7030A0"/>
                    </a:solidFill>
                    <a:effectLst/>
                    <a:ea typeface="Calibri" panose="020F0502020204030204" pitchFamily="34" charset="0"/>
                    <a:cs typeface="Arial" panose="020B0604020202020204" pitchFamily="34" charset="0"/>
                  </a:rPr>
                  <a:t>             </a:t>
                </a:r>
                <a:r>
                  <a:rPr lang="en-US" sz="1600" dirty="0">
                    <a:solidFill>
                      <a:srgbClr val="000000"/>
                    </a:solidFill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PMT = </a:t>
                </a:r>
                <a:r>
                  <a:rPr lang="en-US" sz="1600" dirty="0">
                    <a:solidFill>
                      <a:srgbClr val="000000"/>
                    </a:solidFill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97368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÷[</m:t>
                    </m:r>
                    <m:f>
                      <m:fPr>
                        <m:ctrlPr>
                          <a:rPr lang="en-US" sz="16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6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  <m:r>
                              <a:rPr lang="en-US" sz="1600" b="0" i="1" smtClean="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d>
                              <m:dPr>
                                <m:ctrlPr>
                                  <a:rPr lang="en-US" sz="16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600" b="0" i="1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  <m:r>
                                  <a:rPr lang="en-US" sz="1600" b="0" i="1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+.</m:t>
                                </m:r>
                                <m:r>
                                  <a:rPr lang="en-US" sz="1600" b="0" i="1" smtClean="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10</m:t>
                                </m:r>
                              </m:e>
                            </m:d>
                          </m:e>
                          <m:sup>
                            <m:r>
                              <a:rPr lang="en-US" sz="1600" b="0" i="1" smtClean="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1600" b="0" i="1" smtClean="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7</m:t>
                            </m:r>
                          </m:sup>
                        </m:sSup>
                      </m:num>
                      <m:den>
                        <m:r>
                          <a:rPr lang="en-US" sz="1600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</m:t>
                        </m:r>
                        <m:r>
                          <a:rPr lang="en-US" sz="1600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en-US" sz="1600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sz="1600" dirty="0">
                    <a:solidFill>
                      <a:srgbClr val="000000"/>
                    </a:solidFill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]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1600" dirty="0">
                    <a:solidFill>
                      <a:srgbClr val="000000"/>
                    </a:solidFill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 </a:t>
                </a:r>
                <a:endParaRPr lang="en-US" sz="1600" dirty="0">
                  <a:effectLst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685800" marR="0" algn="l" rtl="1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dirty="0">
                    <a:solidFill>
                      <a:srgbClr val="000000"/>
                    </a:solidFill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            = 97368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÷[</m:t>
                    </m:r>
                    <m:f>
                      <m:fPr>
                        <m:ctrlPr>
                          <a:rPr lang="en-US" sz="16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en-US" sz="1600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1600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</m:t>
                        </m:r>
                        <m:r>
                          <a:rPr lang="en-US" sz="1600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en-US" sz="1600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5132</m:t>
                        </m:r>
                      </m:num>
                      <m:den>
                        <m:r>
                          <a:rPr lang="en-US" sz="1600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</m:t>
                        </m:r>
                        <m:r>
                          <a:rPr lang="en-US" sz="1600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en-US" sz="1600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sz="1600" dirty="0">
                    <a:solidFill>
                      <a:srgbClr val="000000"/>
                    </a:solidFill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]</a:t>
                </a:r>
                <a:endParaRPr lang="en-US" sz="1600" dirty="0">
                  <a:effectLst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685800" marR="0" algn="l" rtl="1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dirty="0">
                    <a:solidFill>
                      <a:srgbClr val="000000"/>
                    </a:solidFill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            = 97368÷ 4.8684  </a:t>
                </a:r>
                <a:endParaRPr lang="en-US" sz="1600" dirty="0">
                  <a:effectLst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685800" marR="0" algn="l" rtl="1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dirty="0">
                    <a:solidFill>
                      <a:srgbClr val="000000"/>
                    </a:solidFill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            = BD20,000</a:t>
                </a:r>
                <a:endParaRPr lang="en-US" sz="1600" dirty="0">
                  <a:effectLst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457200" marR="0" indent="-457200" algn="just" rtl="0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i="1" u="sng" dirty="0">
                    <a:solidFill>
                      <a:srgbClr val="FF0000"/>
                    </a:solidFill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OR: </a:t>
                </a:r>
                <a:r>
                  <a:rPr lang="en-US" sz="1600" i="1" dirty="0">
                    <a:solidFill>
                      <a:srgbClr val="FF0000"/>
                    </a:solidFill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</a:t>
                </a:r>
                <a:r>
                  <a:rPr lang="en-US" sz="1600" dirty="0">
                    <a:solidFill>
                      <a:srgbClr val="002060"/>
                    </a:solidFill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PMT  =  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600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600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1600" i="1">
                                    <a:solidFill>
                                      <a:srgbClr val="00206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b="0" i="1" smtClean="0">
                                    <a:solidFill>
                                      <a:srgbClr val="00206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𝑃𝑉</m:t>
                                </m:r>
                              </m:e>
                              <m:sub>
                                <m:r>
                                  <a:rPr lang="en-US" sz="1600" b="0" i="1" smtClean="0">
                                    <a:solidFill>
                                      <a:srgbClr val="00206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𝑛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1600" b="0" smtClean="0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n-US" sz="1600" b="0" i="1" smtClean="0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𝑃𝑉𝐼𝐹</m:t>
                            </m:r>
                            <m:r>
                              <a:rPr lang="en-US" sz="1600" b="0" smtClean="0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  </m:t>
                            </m:r>
                            <m:r>
                              <a:rPr lang="en-US" sz="1600" b="0" i="1" smtClean="0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  <m:r>
                              <a:rPr lang="en-US" sz="1600" b="0" smtClean="0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 ,</m:t>
                            </m:r>
                            <m:r>
                              <a:rPr lang="en-US" sz="1600" b="0" i="1" smtClean="0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  <m:r>
                              <a:rPr lang="en-US" sz="1600" b="0" smtClean="0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 ) </m:t>
                            </m:r>
                          </m:den>
                        </m:f>
                      </m:e>
                    </m:d>
                  </m:oMath>
                </a14:m>
                <a:endParaRPr lang="en-US" sz="1600" dirty="0">
                  <a:effectLst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algn="l" rtl="1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dirty="0">
                    <a:solidFill>
                      <a:srgbClr val="002060"/>
                    </a:solidFill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            =  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600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600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0" i="1" smtClean="0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97</m:t>
                            </m:r>
                            <m:r>
                              <a:rPr lang="en-US" sz="1600" b="0" smtClean="0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en-US" sz="1600" b="0" i="1" smtClean="0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368</m:t>
                            </m:r>
                          </m:num>
                          <m:den>
                            <m:r>
                              <a:rPr lang="en-US" sz="1600" b="0" smtClean="0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n-US" sz="1600" b="0" i="1" smtClean="0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𝑃𝑉𝐼𝐹</m:t>
                            </m:r>
                            <m:r>
                              <a:rPr lang="en-US" sz="1600" b="0" smtClean="0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  </m:t>
                            </m:r>
                            <m:r>
                              <a:rPr lang="en-US" sz="1600" b="0" i="1" smtClean="0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7</m:t>
                            </m:r>
                            <m:r>
                              <a:rPr lang="en-US" sz="1600" b="0" smtClean="0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 ,</m:t>
                            </m:r>
                            <m:r>
                              <a:rPr lang="en-US" sz="1600" b="0" i="1" smtClean="0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10</m:t>
                            </m:r>
                            <m:r>
                              <a:rPr lang="en-US" sz="1600" b="0" smtClean="0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% ) </m:t>
                            </m:r>
                          </m:den>
                        </m:f>
                      </m:e>
                    </m:d>
                  </m:oMath>
                </a14:m>
                <a:endParaRPr lang="en-US" sz="1600" dirty="0">
                  <a:effectLst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algn="l" rtl="1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dirty="0">
                    <a:solidFill>
                      <a:srgbClr val="002060"/>
                    </a:solidFill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            =  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600" i="1">
                            <a:solidFill>
                              <a:srgbClr val="00206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600" i="1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0" i="1" smtClean="0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97</m:t>
                            </m:r>
                            <m:r>
                              <a:rPr lang="en-US" sz="1600" b="0" smtClean="0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en-US" sz="1600" b="0" i="1" smtClean="0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368</m:t>
                            </m:r>
                          </m:num>
                          <m:den>
                            <m:r>
                              <a:rPr lang="en-US" sz="1600" b="0" i="1" smtClean="0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  <m:r>
                              <a:rPr lang="en-US" sz="1600" b="0" smtClean="0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.</m:t>
                            </m:r>
                            <m:r>
                              <a:rPr lang="en-US" sz="1600" b="0" i="1" smtClean="0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8684</m:t>
                            </m:r>
                            <m:r>
                              <a:rPr lang="en-US" sz="1600" b="0" smtClean="0">
                                <a:solidFill>
                                  <a:srgbClr val="00206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</m:den>
                        </m:f>
                      </m:e>
                    </m:d>
                  </m:oMath>
                </a14:m>
                <a:endParaRPr lang="en-US" sz="1600" dirty="0">
                  <a:effectLst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algn="l" rtl="1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600" dirty="0">
                    <a:solidFill>
                      <a:srgbClr val="002060"/>
                    </a:solidFill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            = BD20,000</a:t>
                </a:r>
                <a:endParaRPr lang="en-US" sz="1600" dirty="0">
                  <a:effectLst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marR="0" algn="l" rtl="1">
                  <a:lnSpc>
                    <a:spcPct val="13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ar-BH" sz="1600" dirty="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600" dirty="0">
                  <a:effectLst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05545120-0A6A-9C4A-FB19-61BDF22A1FF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934" y="1895071"/>
                <a:ext cx="9105838" cy="4470675"/>
              </a:xfrm>
              <a:prstGeom prst="rect">
                <a:avLst/>
              </a:prstGeom>
              <a:blipFill>
                <a:blip r:embed="rId4"/>
                <a:stretch>
                  <a:fillRect l="-602" t="-546" b="-409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ADA585B-0FFA-B528-8C81-67DE76829F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065948"/>
              </p:ext>
            </p:extLst>
          </p:nvPr>
        </p:nvGraphicFramePr>
        <p:xfrm>
          <a:off x="3582773" y="3110703"/>
          <a:ext cx="6173470" cy="30692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1470">
                  <a:extLst>
                    <a:ext uri="{9D8B030D-6E8A-4147-A177-3AD203B41FA5}">
                      <a16:colId xmlns:a16="http://schemas.microsoft.com/office/drawing/2014/main" val="3270805334"/>
                    </a:ext>
                  </a:extLst>
                </a:gridCol>
                <a:gridCol w="730250">
                  <a:extLst>
                    <a:ext uri="{9D8B030D-6E8A-4147-A177-3AD203B41FA5}">
                      <a16:colId xmlns:a16="http://schemas.microsoft.com/office/drawing/2014/main" val="1069181893"/>
                    </a:ext>
                  </a:extLst>
                </a:gridCol>
                <a:gridCol w="730250">
                  <a:extLst>
                    <a:ext uri="{9D8B030D-6E8A-4147-A177-3AD203B41FA5}">
                      <a16:colId xmlns:a16="http://schemas.microsoft.com/office/drawing/2014/main" val="2683936275"/>
                    </a:ext>
                  </a:extLst>
                </a:gridCol>
                <a:gridCol w="730250">
                  <a:extLst>
                    <a:ext uri="{9D8B030D-6E8A-4147-A177-3AD203B41FA5}">
                      <a16:colId xmlns:a16="http://schemas.microsoft.com/office/drawing/2014/main" val="439252763"/>
                    </a:ext>
                  </a:extLst>
                </a:gridCol>
                <a:gridCol w="730250">
                  <a:extLst>
                    <a:ext uri="{9D8B030D-6E8A-4147-A177-3AD203B41FA5}">
                      <a16:colId xmlns:a16="http://schemas.microsoft.com/office/drawing/2014/main" val="1540731086"/>
                    </a:ext>
                  </a:extLst>
                </a:gridCol>
                <a:gridCol w="730250">
                  <a:extLst>
                    <a:ext uri="{9D8B030D-6E8A-4147-A177-3AD203B41FA5}">
                      <a16:colId xmlns:a16="http://schemas.microsoft.com/office/drawing/2014/main" val="2564774582"/>
                    </a:ext>
                  </a:extLst>
                </a:gridCol>
                <a:gridCol w="730250">
                  <a:extLst>
                    <a:ext uri="{9D8B030D-6E8A-4147-A177-3AD203B41FA5}">
                      <a16:colId xmlns:a16="http://schemas.microsoft.com/office/drawing/2014/main" val="2118894268"/>
                    </a:ext>
                  </a:extLst>
                </a:gridCol>
                <a:gridCol w="730250">
                  <a:extLst>
                    <a:ext uri="{9D8B030D-6E8A-4147-A177-3AD203B41FA5}">
                      <a16:colId xmlns:a16="http://schemas.microsoft.com/office/drawing/2014/main" val="192526242"/>
                    </a:ext>
                  </a:extLst>
                </a:gridCol>
                <a:gridCol w="730250">
                  <a:extLst>
                    <a:ext uri="{9D8B030D-6E8A-4147-A177-3AD203B41FA5}">
                      <a16:colId xmlns:a16="http://schemas.microsoft.com/office/drawing/2014/main" val="1734425797"/>
                    </a:ext>
                  </a:extLst>
                </a:gridCol>
              </a:tblGrid>
              <a:tr h="307340">
                <a:tc gridSpan="9"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br>
                        <a:rPr lang="en-US" sz="1000">
                          <a:effectLst/>
                        </a:rPr>
                      </a:br>
                      <a:r>
                        <a:rPr lang="en-US" sz="1400">
                          <a:effectLst/>
                        </a:rPr>
                        <a:t>TABLE (PV of Ordinary Annuity)       </a:t>
                      </a:r>
                      <a:endParaRPr lang="en-US" sz="11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n w="9525" cap="flat" cmpd="sng" algn="ctr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  <a:effectLst/>
                        </a:rPr>
                        <a:t>n </a:t>
                      </a:r>
                      <a:endParaRPr lang="en-US" sz="110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n w="9525" cap="flat" cmpd="sng" algn="ctr">
                            <a:solidFill>
                              <a:srgbClr val="000000"/>
                            </a:solidFill>
                            <a:prstDash val="solid"/>
                            <a:round/>
                          </a:ln>
                          <a:effectLst/>
                        </a:rPr>
                        <a:t>i</a:t>
                      </a:r>
                      <a:endParaRPr lang="en-US" sz="110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</a:pPr>
                      <a:r>
                        <a:rPr lang="en-US" sz="1400">
                          <a:effectLst/>
                        </a:rPr>
                        <a:t>  (annuity in arrears … end of period)</a:t>
                      </a:r>
                      <a:r>
                        <a:rPr lang="en-US" sz="1100">
                          <a:effectLst/>
                        </a:rPr>
                        <a:t> </a:t>
                      </a:r>
                      <a:endParaRPr lang="en-US" sz="110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326709"/>
                  </a:ext>
                </a:extLst>
              </a:tr>
              <a:tr h="30734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5.00%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6.00%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7.00%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8.00%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9.00%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10.00%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11.00%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12.00%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67236529"/>
                  </a:ext>
                </a:extLst>
              </a:tr>
              <a:tr h="24638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0.95238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0.94340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0.93458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0.92593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0.91743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0.90909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0.90090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0.89286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44729774"/>
                  </a:ext>
                </a:extLst>
              </a:tr>
              <a:tr h="24638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1.85941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1.83339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1.80802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1.78326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1.75911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1.73554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1.71252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1.69005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83083518"/>
                  </a:ext>
                </a:extLst>
              </a:tr>
              <a:tr h="24638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2.72325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2.67301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2.62432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2.57710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2.53129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2.48685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2.44371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2.40183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59405541"/>
                  </a:ext>
                </a:extLst>
              </a:tr>
              <a:tr h="24638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3.54595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3.46511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3.38721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3.31213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3.23972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3.16987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3.10245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3.03735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61385931"/>
                  </a:ext>
                </a:extLst>
              </a:tr>
              <a:tr h="24638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4.32948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4.21236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4.10020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3.99271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3.88965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3.79079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3.69590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3.60478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93863160"/>
                  </a:ext>
                </a:extLst>
              </a:tr>
              <a:tr h="24638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5.07569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4.91732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4.76654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4.62288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4.48592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3.35526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4.23054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4.11141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25561438"/>
                  </a:ext>
                </a:extLst>
              </a:tr>
              <a:tr h="24638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5.78637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5.58238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5.38929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5.20637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5.03295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4.86842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4.71220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4.56376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896903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1735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split orient="vert"/>
      </p:transition>
    </mc:Choice>
    <mc:Fallback xmlns="">
      <p:transition spd="slow" advClick="0">
        <p:split orient="vert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9B6F7093-7B83-4D0A-BC1F-683D122F6A48}" vid="{1FAA4335-E554-4125-ACCC-D1CCCAA2166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TMPLT (2)</Template>
  <TotalTime>2396</TotalTime>
  <Words>1555</Words>
  <Application>Microsoft Office PowerPoint</Application>
  <PresentationFormat>Widescreen</PresentationFormat>
  <Paragraphs>594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Arial Black</vt:lpstr>
      <vt:lpstr>Calibri</vt:lpstr>
      <vt:lpstr>Calibri Light</vt:lpstr>
      <vt:lpstr>Cambria Math</vt:lpstr>
      <vt:lpstr>Sakkal Majalla</vt:lpstr>
      <vt:lpstr>Simplified Arabic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Amro Hussain Ali Salama</cp:lastModifiedBy>
  <cp:revision>350</cp:revision>
  <dcterms:created xsi:type="dcterms:W3CDTF">2020-03-09T08:29:54Z</dcterms:created>
  <dcterms:modified xsi:type="dcterms:W3CDTF">2023-11-14T10:34:58Z</dcterms:modified>
</cp:coreProperties>
</file>