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02" r:id="rId2"/>
    <p:sldId id="305" r:id="rId3"/>
    <p:sldId id="333" r:id="rId4"/>
    <p:sldId id="349" r:id="rId5"/>
    <p:sldId id="351" r:id="rId6"/>
    <p:sldId id="358" r:id="rId7"/>
    <p:sldId id="359" r:id="rId8"/>
    <p:sldId id="350" r:id="rId9"/>
    <p:sldId id="352" r:id="rId10"/>
    <p:sldId id="360" r:id="rId11"/>
    <p:sldId id="363" r:id="rId12"/>
    <p:sldId id="365" r:id="rId13"/>
    <p:sldId id="361" r:id="rId14"/>
    <p:sldId id="362" r:id="rId15"/>
    <p:sldId id="317"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B4F53"/>
    <a:srgbClr val="FFFF66"/>
    <a:srgbClr val="EEEEEE"/>
    <a:srgbClr val="EAEA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576"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95BB54EE-DF0D-4FA1-B48F-C292469C25C4}" type="datetimeFigureOut">
              <a:rPr lang="en-US" smtClean="0"/>
              <a:t>11/14/2023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9056367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BB54EE-DF0D-4FA1-B48F-C292469C25C4}" type="datetimeFigureOut">
              <a:rPr lang="en-US" smtClean="0"/>
              <a:t>11/14/2023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34950672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BB54EE-DF0D-4FA1-B48F-C292469C25C4}" type="datetimeFigureOut">
              <a:rPr lang="en-US" smtClean="0"/>
              <a:t>11/14/2023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11042296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BB54EE-DF0D-4FA1-B48F-C292469C25C4}" type="datetimeFigureOut">
              <a:rPr lang="en-US" smtClean="0"/>
              <a:t>11/14/2023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41077490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5BB54EE-DF0D-4FA1-B48F-C292469C25C4}" type="datetimeFigureOut">
              <a:rPr lang="en-US" smtClean="0"/>
              <a:t>11/14/2023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3581707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5BB54EE-DF0D-4FA1-B48F-C292469C25C4}" type="datetimeFigureOut">
              <a:rPr lang="en-US" smtClean="0"/>
              <a:t>11/14/2023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19345611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5BB54EE-DF0D-4FA1-B48F-C292469C25C4}" type="datetimeFigureOut">
              <a:rPr lang="en-US" smtClean="0"/>
              <a:t>11/14/2023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29223078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5BB54EE-DF0D-4FA1-B48F-C292469C25C4}" type="datetimeFigureOut">
              <a:rPr lang="en-US" smtClean="0"/>
              <a:t>11/14/2023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10950306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BB54EE-DF0D-4FA1-B48F-C292469C25C4}" type="datetimeFigureOut">
              <a:rPr lang="en-US" smtClean="0"/>
              <a:t>11/14/2023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32155930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5BB54EE-DF0D-4FA1-B48F-C292469C25C4}" type="datetimeFigureOut">
              <a:rPr lang="en-US" smtClean="0"/>
              <a:t>11/14/2023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28105181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5BB54EE-DF0D-4FA1-B48F-C292469C25C4}" type="datetimeFigureOut">
              <a:rPr lang="en-US" smtClean="0"/>
              <a:t>11/14/2023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18054275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78000">
              <a:srgbClr val="ECECEC"/>
            </a:gs>
            <a:gs pos="39000">
              <a:schemeClr val="bg1"/>
            </a:gs>
            <a:gs pos="0">
              <a:schemeClr val="bg1">
                <a:lumMod val="95000"/>
              </a:schemeClr>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BB54EE-DF0D-4FA1-B48F-C292469C25C4}" type="datetimeFigureOut">
              <a:rPr lang="en-US" smtClean="0"/>
              <a:t>11/14/2023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F20112-F681-4D23-BAD6-386DBC2EFDE9}" type="slidenum">
              <a:rPr lang="en-US" smtClean="0"/>
              <a:t>‹#›</a:t>
            </a:fld>
            <a:endParaRPr lang="en-US"/>
          </a:p>
        </p:txBody>
      </p:sp>
    </p:spTree>
    <p:extLst>
      <p:ext uri="{BB962C8B-B14F-4D97-AF65-F5344CB8AC3E}">
        <p14:creationId xmlns:p14="http://schemas.microsoft.com/office/powerpoint/2010/main" val="42807650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slide" Target="slide4.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slide" Target="slide4.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slide" Target="slide4.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slide" Target="slide4.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slide" Target="slide4.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slide" Target="slide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slide" Target="slide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slide" Target="slide8.xml"/></Relationships>
</file>

<file path=ppt/slides/_rels/slide5.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slide" Target="slide4.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slide" Target="slide4.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slide" Target="slide4.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slide" Target="slide4.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slide" Target="slide4.xml"/><Relationship Id="rId1" Type="http://schemas.openxmlformats.org/officeDocument/2006/relationships/slideLayout" Target="../slideLayouts/slideLayout2.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 xmlns:a16="http://schemas.microsoft.com/office/drawing/2014/main" id="{8D5FEC52-9DEB-4428-8327-046A2FEE6CA1}"/>
              </a:ext>
            </a:extLst>
          </p:cNvPr>
          <p:cNvSpPr/>
          <p:nvPr/>
        </p:nvSpPr>
        <p:spPr>
          <a:xfrm>
            <a:off x="533452" y="5877169"/>
            <a:ext cx="3142207" cy="461665"/>
          </a:xfrm>
          <a:prstGeom prst="rect">
            <a:avLst/>
          </a:prstGeom>
          <a:solidFill>
            <a:srgbClr val="C00000"/>
          </a:solidFill>
        </p:spPr>
        <p:txBody>
          <a:bodyPr wrap="none" lIns="91440" tIns="45720" rIns="91440" bIns="45720">
            <a:spAutoFit/>
          </a:bodyPr>
          <a:lstStyle/>
          <a:p>
            <a:pPr algn="ctr"/>
            <a:r>
              <a:rPr lang="en-US" sz="2400" b="0" cap="none" spc="0" dirty="0">
                <a:ln w="0"/>
                <a:solidFill>
                  <a:schemeClr val="bg1"/>
                </a:solidFill>
                <a:effectLst>
                  <a:outerShdw blurRad="38100" dist="19050" dir="2700000" algn="tl" rotWithShape="0">
                    <a:schemeClr val="dk1">
                      <a:alpha val="40000"/>
                    </a:schemeClr>
                  </a:outerShdw>
                </a:effectLst>
                <a:latin typeface="Arial Black" panose="020B0A04020102020204" pitchFamily="34" charset="0"/>
                <a:cs typeface="PT Bold Heading" panose="02010400000000000000" pitchFamily="2" charset="-78"/>
              </a:rPr>
              <a:t>Second Semester</a:t>
            </a:r>
          </a:p>
        </p:txBody>
      </p:sp>
      <p:grpSp>
        <p:nvGrpSpPr>
          <p:cNvPr id="33" name="Group 32"/>
          <p:cNvGrpSpPr/>
          <p:nvPr/>
        </p:nvGrpSpPr>
        <p:grpSpPr>
          <a:xfrm>
            <a:off x="-23932" y="6541028"/>
            <a:ext cx="12192000" cy="384957"/>
            <a:chOff x="0" y="6498164"/>
            <a:chExt cx="12192000" cy="384957"/>
          </a:xfrm>
        </p:grpSpPr>
        <p:cxnSp>
          <p:nvCxnSpPr>
            <p:cNvPr id="34" name="Straight Connector 33"/>
            <p:cNvCxnSpPr/>
            <p:nvPr/>
          </p:nvCxnSpPr>
          <p:spPr>
            <a:xfrm flipV="1">
              <a:off x="0" y="6498164"/>
              <a:ext cx="12192000" cy="521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35" name="Rectangle 34"/>
            <p:cNvSpPr/>
            <p:nvPr/>
          </p:nvSpPr>
          <p:spPr>
            <a:xfrm>
              <a:off x="943286" y="6550223"/>
              <a:ext cx="3996608" cy="307777"/>
            </a:xfrm>
            <a:prstGeom prst="rect">
              <a:avLst/>
            </a:prstGeom>
          </p:spPr>
          <p:txBody>
            <a:bodyPr wrap="none">
              <a:spAutoFit/>
            </a:bodyPr>
            <a:lstStyle/>
            <a:p>
              <a:pPr algn="ctr" rtl="1"/>
              <a:r>
                <a:rPr lang="ar-BH" sz="1400" b="1" dirty="0"/>
                <a:t>المرحلة الثانوية - المستوى </a:t>
              </a:r>
              <a:r>
                <a:rPr lang="ar-SA" sz="1400" b="1" dirty="0"/>
                <a:t>الثا</a:t>
              </a:r>
              <a:r>
                <a:rPr lang="ar-BH" sz="1400" b="1" dirty="0"/>
                <a:t>لث</a:t>
              </a:r>
              <a:r>
                <a:rPr lang="ar-SA" sz="1400" b="1" dirty="0"/>
                <a:t> (توحيد ) – الثالث (فني ومهني)</a:t>
              </a:r>
              <a:endParaRPr lang="ar-BH" sz="1400" b="1" dirty="0"/>
            </a:p>
          </p:txBody>
        </p:sp>
        <p:sp>
          <p:nvSpPr>
            <p:cNvPr id="36" name="Rectangle 35"/>
            <p:cNvSpPr>
              <a:spLocks/>
            </p:cNvSpPr>
            <p:nvPr/>
          </p:nvSpPr>
          <p:spPr>
            <a:xfrm>
              <a:off x="7703229" y="6502121"/>
              <a:ext cx="4106028"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a:t>
              </a:r>
              <a:r>
                <a:rPr lang="ar-SA"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العام الدراسي </a:t>
              </a: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2023-2024م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grpSp>
      <p:graphicFrame>
        <p:nvGraphicFramePr>
          <p:cNvPr id="4" name="Table 8">
            <a:extLst>
              <a:ext uri="{FF2B5EF4-FFF2-40B4-BE49-F238E27FC236}">
                <a16:creationId xmlns="" xmlns:a16="http://schemas.microsoft.com/office/drawing/2014/main" id="{62132F14-90F2-64FD-2925-1B5F1CF23972}"/>
              </a:ext>
            </a:extLst>
          </p:cNvPr>
          <p:cNvGraphicFramePr>
            <a:graphicFrameLocks noGrp="1"/>
          </p:cNvGraphicFramePr>
          <p:nvPr>
            <p:extLst>
              <p:ext uri="{D42A27DB-BD31-4B8C-83A1-F6EECF244321}">
                <p14:modId xmlns:p14="http://schemas.microsoft.com/office/powerpoint/2010/main" val="454187712"/>
              </p:ext>
            </p:extLst>
          </p:nvPr>
        </p:nvGraphicFramePr>
        <p:xfrm>
          <a:off x="244973" y="2215341"/>
          <a:ext cx="8530046" cy="3504969"/>
        </p:xfrm>
        <a:graphic>
          <a:graphicData uri="http://schemas.openxmlformats.org/drawingml/2006/table">
            <a:tbl>
              <a:tblPr firstRow="1" bandRow="1">
                <a:tableStyleId>{22838BEF-8BB2-4498-84A7-C5851F593DF1}</a:tableStyleId>
              </a:tblPr>
              <a:tblGrid>
                <a:gridCol w="1700298">
                  <a:extLst>
                    <a:ext uri="{9D8B030D-6E8A-4147-A177-3AD203B41FA5}">
                      <a16:colId xmlns="" xmlns:a16="http://schemas.microsoft.com/office/drawing/2014/main" val="1153488245"/>
                    </a:ext>
                  </a:extLst>
                </a:gridCol>
                <a:gridCol w="6829748">
                  <a:extLst>
                    <a:ext uri="{9D8B030D-6E8A-4147-A177-3AD203B41FA5}">
                      <a16:colId xmlns="" xmlns:a16="http://schemas.microsoft.com/office/drawing/2014/main" val="2424581035"/>
                    </a:ext>
                  </a:extLst>
                </a:gridCol>
              </a:tblGrid>
              <a:tr h="971862">
                <a:tc gridSpan="2">
                  <a:txBody>
                    <a:bodyPr/>
                    <a:lstStyle/>
                    <a:p>
                      <a:pPr algn="ctr"/>
                      <a:r>
                        <a:rPr lang="en-US" sz="2400" b="1" dirty="0">
                          <a:latin typeface="Arial" panose="020B0604020202020204" pitchFamily="34" charset="0"/>
                          <a:cs typeface="Arial" panose="020B0604020202020204" pitchFamily="34" charset="0"/>
                        </a:rPr>
                        <a:t>Commercial Subjects Group </a:t>
                      </a:r>
                    </a:p>
                    <a:p>
                      <a:pPr algn="ctr"/>
                      <a:r>
                        <a:rPr lang="en-US" sz="2400" b="1" dirty="0">
                          <a:latin typeface="Arial" panose="020B0604020202020204" pitchFamily="34" charset="0"/>
                          <a:cs typeface="Arial" panose="020B0604020202020204" pitchFamily="34" charset="0"/>
                        </a:rPr>
                        <a:t>Level 3</a:t>
                      </a:r>
                      <a:endParaRPr lang="en-GB" sz="2400" b="1" dirty="0">
                        <a:latin typeface="Arial" panose="020B0604020202020204" pitchFamily="34" charset="0"/>
                        <a:cs typeface="Arial" panose="020B0604020202020204" pitchFamily="34" charset="0"/>
                      </a:endParaRPr>
                    </a:p>
                  </a:txBody>
                  <a:tcPr marL="68580" marR="68580" marT="34290" marB="34290" anchor="ctr">
                    <a:cell3D prstMaterial="dkEdge">
                      <a:bevel prst="relaxedInset"/>
                      <a:lightRig rig="flood" dir="t"/>
                    </a:cell3D>
                  </a:tcPr>
                </a:tc>
                <a:tc hMerge="1">
                  <a:txBody>
                    <a:bodyPr/>
                    <a:lstStyle/>
                    <a:p>
                      <a:endParaRPr lang="en-GB" dirty="0"/>
                    </a:p>
                  </a:txBody>
                  <a:tcPr/>
                </a:tc>
                <a:extLst>
                  <a:ext uri="{0D108BD9-81ED-4DB2-BD59-A6C34878D82A}">
                    <a16:rowId xmlns="" xmlns:a16="http://schemas.microsoft.com/office/drawing/2014/main" val="3128585072"/>
                  </a:ext>
                </a:extLst>
              </a:tr>
              <a:tr h="74106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dirty="0">
                          <a:latin typeface="Arial" panose="020B0604020202020204" pitchFamily="34" charset="0"/>
                          <a:cs typeface="Arial" panose="020B0604020202020204" pitchFamily="34" charset="0"/>
                        </a:rPr>
                        <a:t>Subject</a:t>
                      </a:r>
                      <a:endParaRPr lang="en-GB" sz="2400" b="1" dirty="0">
                        <a:latin typeface="Arial" panose="020B0604020202020204" pitchFamily="34" charset="0"/>
                        <a:cs typeface="Arial" panose="020B0604020202020204" pitchFamily="34" charset="0"/>
                      </a:endParaRPr>
                    </a:p>
                  </a:txBody>
                  <a:tcPr marL="68580" marR="68580" marT="34290" marB="34290" anchor="ctr">
                    <a:cell3D prstMaterial="dkEdge">
                      <a:bevel prst="relaxedInset"/>
                      <a:lightRig rig="flood" dir="t"/>
                    </a:cell3D>
                  </a:tcPr>
                </a:tc>
                <a:tc>
                  <a:txBody>
                    <a:bodyPr/>
                    <a:lstStyle/>
                    <a:p>
                      <a:pPr algn="ctr"/>
                      <a:r>
                        <a:rPr lang="en-US" sz="2400" b="1" dirty="0">
                          <a:solidFill>
                            <a:srgbClr val="002060"/>
                          </a:solidFill>
                          <a:latin typeface="Arial" panose="020B0604020202020204" pitchFamily="34" charset="0"/>
                          <a:cs typeface="Arial" panose="020B0604020202020204" pitchFamily="34" charset="0"/>
                        </a:rPr>
                        <a:t>Financial Mathematics 2 – (Fin 316/806)</a:t>
                      </a:r>
                      <a:endParaRPr lang="en-GB" sz="2400" b="1" dirty="0">
                        <a:solidFill>
                          <a:srgbClr val="002060"/>
                        </a:solidFill>
                        <a:latin typeface="Arial" panose="020B0604020202020204" pitchFamily="34" charset="0"/>
                        <a:cs typeface="Arial" panose="020B0604020202020204" pitchFamily="34" charset="0"/>
                      </a:endParaRPr>
                    </a:p>
                  </a:txBody>
                  <a:tcPr marL="68580" marR="68580" marT="34290" marB="34290" anchor="ctr">
                    <a:cell3D prstMaterial="dkEdge">
                      <a:bevel prst="relaxedInset"/>
                      <a:lightRig rig="flood" dir="t"/>
                    </a:cell3D>
                  </a:tcPr>
                </a:tc>
                <a:extLst>
                  <a:ext uri="{0D108BD9-81ED-4DB2-BD59-A6C34878D82A}">
                    <a16:rowId xmlns="" xmlns:a16="http://schemas.microsoft.com/office/drawing/2014/main" val="4090189103"/>
                  </a:ext>
                </a:extLst>
              </a:tr>
              <a:tr h="105097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dirty="0">
                          <a:latin typeface="Arial" panose="020B0604020202020204" pitchFamily="34" charset="0"/>
                          <a:cs typeface="Arial" panose="020B0604020202020204" pitchFamily="34" charset="0"/>
                        </a:rPr>
                        <a:t>Chapter</a:t>
                      </a:r>
                      <a:endParaRPr lang="en-GB" sz="2400" b="1" dirty="0">
                        <a:latin typeface="Arial" panose="020B0604020202020204" pitchFamily="34" charset="0"/>
                        <a:cs typeface="Arial" panose="020B0604020202020204" pitchFamily="34" charset="0"/>
                      </a:endParaRPr>
                    </a:p>
                  </a:txBody>
                  <a:tcPr marL="68580" marR="68580" marT="34290" marB="34290" anchor="ctr">
                    <a:cell3D prstMaterial="dkEdge">
                      <a:bevel prst="relaxedInset"/>
                      <a:lightRig rig="flood" dir="t"/>
                    </a:cell3D>
                  </a:tcPr>
                </a:tc>
                <a:tc>
                  <a:txBody>
                    <a:bodyPr/>
                    <a:lstStyle/>
                    <a:p>
                      <a:pPr algn="ctr"/>
                      <a:r>
                        <a:rPr lang="en-US" sz="2400" b="1" dirty="0">
                          <a:latin typeface="Arial" panose="020B0604020202020204" pitchFamily="34" charset="0"/>
                          <a:cs typeface="Arial" panose="020B0604020202020204" pitchFamily="34" charset="0"/>
                        </a:rPr>
                        <a:t>Unit 2</a:t>
                      </a:r>
                      <a:endParaRPr lang="en-GB" sz="2400" b="1" dirty="0">
                        <a:latin typeface="Arial" panose="020B0604020202020204" pitchFamily="34" charset="0"/>
                        <a:cs typeface="Arial" panose="020B0604020202020204" pitchFamily="34" charset="0"/>
                      </a:endParaRPr>
                    </a:p>
                  </a:txBody>
                  <a:tcPr marL="68580" marR="68580" marT="34290" marB="34290" anchor="ctr">
                    <a:cell3D prstMaterial="dkEdge">
                      <a:bevel prst="relaxedInset"/>
                      <a:lightRig rig="flood" dir="t"/>
                    </a:cell3D>
                  </a:tcPr>
                </a:tc>
                <a:extLst>
                  <a:ext uri="{0D108BD9-81ED-4DB2-BD59-A6C34878D82A}">
                    <a16:rowId xmlns="" xmlns:a16="http://schemas.microsoft.com/office/drawing/2014/main" val="4244890864"/>
                  </a:ext>
                </a:extLst>
              </a:tr>
              <a:tr h="74106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dirty="0">
                          <a:latin typeface="Arial" panose="020B0604020202020204" pitchFamily="34" charset="0"/>
                          <a:cs typeface="Arial" panose="020B0604020202020204" pitchFamily="34" charset="0"/>
                        </a:rPr>
                        <a:t>Title</a:t>
                      </a:r>
                      <a:endParaRPr lang="en-GB" sz="2400" b="1" dirty="0">
                        <a:latin typeface="Arial" panose="020B0604020202020204" pitchFamily="34" charset="0"/>
                        <a:cs typeface="Arial" panose="020B0604020202020204" pitchFamily="34" charset="0"/>
                      </a:endParaRPr>
                    </a:p>
                  </a:txBody>
                  <a:tcPr marL="68580" marR="68580" marT="34290" marB="34290" anchor="ctr">
                    <a:cell3D prstMaterial="dkEdge">
                      <a:bevel prst="relaxedInset"/>
                      <a:lightRig rig="flood" dir="t"/>
                    </a:cell3D>
                  </a:tcPr>
                </a:tc>
                <a:tc>
                  <a:txBody>
                    <a:bodyPr/>
                    <a:lstStyle/>
                    <a:p>
                      <a:pPr algn="ctr"/>
                      <a:r>
                        <a:rPr lang="en-GB" sz="2200" b="1" dirty="0">
                          <a:solidFill>
                            <a:srgbClr val="FF0000"/>
                          </a:solidFill>
                          <a:latin typeface="Arial" panose="020B0604020202020204" pitchFamily="34" charset="0"/>
                          <a:cs typeface="Arial" panose="020B0604020202020204" pitchFamily="34" charset="0"/>
                        </a:rPr>
                        <a:t>Annuities and Amortization Loan – part</a:t>
                      </a:r>
                      <a:r>
                        <a:rPr lang="ar-BH" sz="2200" b="1" dirty="0">
                          <a:solidFill>
                            <a:srgbClr val="FF0000"/>
                          </a:solidFill>
                          <a:latin typeface="Arial" panose="020B0604020202020204" pitchFamily="34" charset="0"/>
                          <a:cs typeface="Arial" panose="020B0604020202020204" pitchFamily="34" charset="0"/>
                        </a:rPr>
                        <a:t> </a:t>
                      </a:r>
                      <a:r>
                        <a:rPr lang="en-US" sz="2200" b="1" dirty="0">
                          <a:solidFill>
                            <a:srgbClr val="FF0000"/>
                          </a:solidFill>
                          <a:latin typeface="Arial" panose="020B0604020202020204" pitchFamily="34" charset="0"/>
                          <a:cs typeface="Arial" panose="020B0604020202020204" pitchFamily="34" charset="0"/>
                        </a:rPr>
                        <a:t>2</a:t>
                      </a:r>
                      <a:endParaRPr lang="en-GB" sz="2200" b="1" dirty="0">
                        <a:solidFill>
                          <a:srgbClr val="FF0000"/>
                        </a:solidFill>
                        <a:latin typeface="Arial" panose="020B0604020202020204" pitchFamily="34" charset="0"/>
                        <a:cs typeface="Arial" panose="020B0604020202020204" pitchFamily="34" charset="0"/>
                      </a:endParaRPr>
                    </a:p>
                  </a:txBody>
                  <a:tcPr marL="68580" marR="68580" marT="34290" marB="34290" anchor="ctr">
                    <a:cell3D prstMaterial="dkEdge">
                      <a:bevel prst="relaxedInset"/>
                      <a:lightRig rig="flood" dir="t"/>
                    </a:cell3D>
                  </a:tcPr>
                </a:tc>
                <a:extLst>
                  <a:ext uri="{0D108BD9-81ED-4DB2-BD59-A6C34878D82A}">
                    <a16:rowId xmlns="" xmlns:a16="http://schemas.microsoft.com/office/drawing/2014/main" val="4216000624"/>
                  </a:ext>
                </a:extLst>
              </a:tr>
            </a:tbl>
          </a:graphicData>
        </a:graphic>
      </p:graphicFrame>
      <p:pic>
        <p:nvPicPr>
          <p:cNvPr id="14" name="Picture 13">
            <a:extLst>
              <a:ext uri="{FF2B5EF4-FFF2-40B4-BE49-F238E27FC236}">
                <a16:creationId xmlns="" xmlns:a16="http://schemas.microsoft.com/office/drawing/2014/main" id="{B81452C6-11E3-011B-EBFE-6603F75E6B45}"/>
              </a:ext>
            </a:extLst>
          </p:cNvPr>
          <p:cNvPicPr>
            <a:picLocks noChangeAspect="1"/>
          </p:cNvPicPr>
          <p:nvPr/>
        </p:nvPicPr>
        <p:blipFill>
          <a:blip r:embed="rId2"/>
          <a:stretch>
            <a:fillRect/>
          </a:stretch>
        </p:blipFill>
        <p:spPr>
          <a:xfrm rot="890888">
            <a:off x="8544435" y="2351667"/>
            <a:ext cx="3079042" cy="3857268"/>
          </a:xfrm>
          <a:prstGeom prst="rect">
            <a:avLst/>
          </a:prstGeom>
        </p:spPr>
      </p:pic>
      <p:pic>
        <p:nvPicPr>
          <p:cNvPr id="11" name="Picture 10">
            <a:extLst>
              <a:ext uri="{FF2B5EF4-FFF2-40B4-BE49-F238E27FC236}">
                <a16:creationId xmlns="" xmlns:a16="http://schemas.microsoft.com/office/drawing/2014/main" id="{BA49C5AB-5BEC-440B-A1DB-C149F618A59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23328" y="170618"/>
            <a:ext cx="6897479" cy="1074434"/>
          </a:xfrm>
          <a:prstGeom prst="rect">
            <a:avLst/>
          </a:prstGeom>
        </p:spPr>
      </p:pic>
    </p:spTree>
    <p:extLst>
      <p:ext uri="{BB962C8B-B14F-4D97-AF65-F5344CB8AC3E}">
        <p14:creationId xmlns:p14="http://schemas.microsoft.com/office/powerpoint/2010/main" val="378621161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مستطيل مستدير الزوايا 15">
            <a:extLst>
              <a:ext uri="{FF2B5EF4-FFF2-40B4-BE49-F238E27FC236}">
                <a16:creationId xmlns="" xmlns:a16="http://schemas.microsoft.com/office/drawing/2014/main" id="{C7CA628E-402E-4ECD-83CD-2C5BD377C6C5}"/>
              </a:ext>
            </a:extLst>
          </p:cNvPr>
          <p:cNvSpPr/>
          <p:nvPr/>
        </p:nvSpPr>
        <p:spPr>
          <a:xfrm>
            <a:off x="179819" y="998889"/>
            <a:ext cx="9576424" cy="5366856"/>
          </a:xfrm>
          <a:prstGeom prst="roundRect">
            <a:avLst>
              <a:gd name="adj" fmla="val 1416"/>
            </a:avLst>
          </a:prstGeom>
          <a:solidFill>
            <a:srgbClr val="BFD4D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marL="0" marR="0" algn="l" rtl="0">
              <a:lnSpc>
                <a:spcPct val="130000"/>
              </a:lnSpc>
              <a:spcBef>
                <a:spcPts val="0"/>
              </a:spcBef>
              <a:spcAft>
                <a:spcPts val="0"/>
              </a:spcAft>
              <a:tabLst>
                <a:tab pos="3674110" algn="l"/>
              </a:tabLst>
            </a:pPr>
            <a:endParaRPr lang="en-US" dirty="0">
              <a:effectLst/>
              <a:latin typeface="Calibri" panose="020F0502020204030204" pitchFamily="34" charset="0"/>
              <a:ea typeface="Calibri" panose="020F0502020204030204" pitchFamily="34" charset="0"/>
              <a:cs typeface="Arial" panose="020B0604020202020204" pitchFamily="34" charset="0"/>
            </a:endParaRPr>
          </a:p>
          <a:p>
            <a:pPr marL="0" marR="0" algn="l" rtl="0">
              <a:lnSpc>
                <a:spcPct val="130000"/>
              </a:lnSpc>
              <a:spcBef>
                <a:spcPts val="0"/>
              </a:spcBef>
              <a:spcAft>
                <a:spcPts val="0"/>
              </a:spcAft>
              <a:tabLst>
                <a:tab pos="3674110" algn="l"/>
              </a:tabLst>
            </a:pPr>
            <a:r>
              <a:rPr lang="en-US" sz="2000" b="1" u="sng"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Example 2-4-2</a:t>
            </a:r>
          </a:p>
          <a:p>
            <a:r>
              <a:rPr lang="ar-BH" dirty="0"/>
              <a:t> </a:t>
            </a:r>
            <a:endParaRPr lang="en-US" dirty="0">
              <a:solidFill>
                <a:srgbClr val="002060"/>
              </a:solidFill>
            </a:endParaRPr>
          </a:p>
          <a:p>
            <a:pPr lvl="0"/>
            <a:endParaRPr lang="en-US" dirty="0">
              <a:solidFill>
                <a:srgbClr val="002060"/>
              </a:solidFill>
            </a:endParaRPr>
          </a:p>
        </p:txBody>
      </p:sp>
      <p:grpSp>
        <p:nvGrpSpPr>
          <p:cNvPr id="29" name="Shape 631">
            <a:extLst>
              <a:ext uri="{FF2B5EF4-FFF2-40B4-BE49-F238E27FC236}">
                <a16:creationId xmlns="" xmlns:a16="http://schemas.microsoft.com/office/drawing/2014/main" id="{9DE0399B-6A40-495E-B773-BA7B46FB702D}"/>
              </a:ext>
            </a:extLst>
          </p:cNvPr>
          <p:cNvGrpSpPr/>
          <p:nvPr/>
        </p:nvGrpSpPr>
        <p:grpSpPr>
          <a:xfrm flipH="1">
            <a:off x="303082" y="41731"/>
            <a:ext cx="827524" cy="848823"/>
            <a:chOff x="5961125" y="1623900"/>
            <a:chExt cx="427450" cy="448175"/>
          </a:xfrm>
          <a:solidFill>
            <a:srgbClr val="7030A0"/>
          </a:solidFill>
        </p:grpSpPr>
        <p:sp>
          <p:nvSpPr>
            <p:cNvPr id="30" name="Shape 632">
              <a:extLst>
                <a:ext uri="{FF2B5EF4-FFF2-40B4-BE49-F238E27FC236}">
                  <a16:creationId xmlns="" xmlns:a16="http://schemas.microsoft.com/office/drawing/2014/main" id="{8DB2B578-EBFB-49B2-A74B-ADFD83430321}"/>
                </a:ext>
              </a:extLst>
            </p:cNvPr>
            <p:cNvSpPr/>
            <p:nvPr/>
          </p:nvSpPr>
          <p:spPr>
            <a:xfrm>
              <a:off x="5961125" y="1678700"/>
              <a:ext cx="376925" cy="376925"/>
            </a:xfrm>
            <a:custGeom>
              <a:avLst/>
              <a:gdLst/>
              <a:ahLst/>
              <a:cxnLst/>
              <a:rect l="0" t="0" r="0" b="0"/>
              <a:pathLst>
                <a:path w="15077" h="15077" fill="none" extrusionOk="0">
                  <a:moveTo>
                    <a:pt x="11813" y="1340"/>
                  </a:moveTo>
                  <a:lnTo>
                    <a:pt x="11813" y="1340"/>
                  </a:lnTo>
                  <a:lnTo>
                    <a:pt x="11350" y="1024"/>
                  </a:lnTo>
                  <a:lnTo>
                    <a:pt x="10863" y="780"/>
                  </a:lnTo>
                  <a:lnTo>
                    <a:pt x="10351" y="537"/>
                  </a:lnTo>
                  <a:lnTo>
                    <a:pt x="9816" y="342"/>
                  </a:lnTo>
                  <a:lnTo>
                    <a:pt x="9280" y="196"/>
                  </a:lnTo>
                  <a:lnTo>
                    <a:pt x="8720" y="98"/>
                  </a:lnTo>
                  <a:lnTo>
                    <a:pt x="8135" y="25"/>
                  </a:lnTo>
                  <a:lnTo>
                    <a:pt x="7551" y="1"/>
                  </a:lnTo>
                  <a:lnTo>
                    <a:pt x="7551" y="1"/>
                  </a:lnTo>
                  <a:lnTo>
                    <a:pt x="7161" y="1"/>
                  </a:lnTo>
                  <a:lnTo>
                    <a:pt x="6771" y="50"/>
                  </a:lnTo>
                  <a:lnTo>
                    <a:pt x="6406" y="98"/>
                  </a:lnTo>
                  <a:lnTo>
                    <a:pt x="6041" y="147"/>
                  </a:lnTo>
                  <a:lnTo>
                    <a:pt x="5675" y="244"/>
                  </a:lnTo>
                  <a:lnTo>
                    <a:pt x="5310" y="342"/>
                  </a:lnTo>
                  <a:lnTo>
                    <a:pt x="4969" y="464"/>
                  </a:lnTo>
                  <a:lnTo>
                    <a:pt x="4628" y="585"/>
                  </a:lnTo>
                  <a:lnTo>
                    <a:pt x="4287" y="731"/>
                  </a:lnTo>
                  <a:lnTo>
                    <a:pt x="3970" y="902"/>
                  </a:lnTo>
                  <a:lnTo>
                    <a:pt x="3654" y="1097"/>
                  </a:lnTo>
                  <a:lnTo>
                    <a:pt x="3337" y="1292"/>
                  </a:lnTo>
                  <a:lnTo>
                    <a:pt x="3045" y="1486"/>
                  </a:lnTo>
                  <a:lnTo>
                    <a:pt x="2753" y="1730"/>
                  </a:lnTo>
                  <a:lnTo>
                    <a:pt x="2485" y="1949"/>
                  </a:lnTo>
                  <a:lnTo>
                    <a:pt x="2217" y="2217"/>
                  </a:lnTo>
                  <a:lnTo>
                    <a:pt x="1973" y="2461"/>
                  </a:lnTo>
                  <a:lnTo>
                    <a:pt x="1730" y="2753"/>
                  </a:lnTo>
                  <a:lnTo>
                    <a:pt x="1510" y="3021"/>
                  </a:lnTo>
                  <a:lnTo>
                    <a:pt x="1291" y="3313"/>
                  </a:lnTo>
                  <a:lnTo>
                    <a:pt x="1096" y="3630"/>
                  </a:lnTo>
                  <a:lnTo>
                    <a:pt x="926" y="3946"/>
                  </a:lnTo>
                  <a:lnTo>
                    <a:pt x="755" y="4263"/>
                  </a:lnTo>
                  <a:lnTo>
                    <a:pt x="609" y="4604"/>
                  </a:lnTo>
                  <a:lnTo>
                    <a:pt x="463" y="4945"/>
                  </a:lnTo>
                  <a:lnTo>
                    <a:pt x="341" y="5286"/>
                  </a:lnTo>
                  <a:lnTo>
                    <a:pt x="244" y="5651"/>
                  </a:lnTo>
                  <a:lnTo>
                    <a:pt x="171" y="6016"/>
                  </a:lnTo>
                  <a:lnTo>
                    <a:pt x="98" y="6382"/>
                  </a:lnTo>
                  <a:lnTo>
                    <a:pt x="49" y="6771"/>
                  </a:lnTo>
                  <a:lnTo>
                    <a:pt x="25" y="7137"/>
                  </a:lnTo>
                  <a:lnTo>
                    <a:pt x="0" y="7526"/>
                  </a:lnTo>
                  <a:lnTo>
                    <a:pt x="0" y="7526"/>
                  </a:lnTo>
                  <a:lnTo>
                    <a:pt x="25" y="7916"/>
                  </a:lnTo>
                  <a:lnTo>
                    <a:pt x="49" y="8306"/>
                  </a:lnTo>
                  <a:lnTo>
                    <a:pt x="98" y="8671"/>
                  </a:lnTo>
                  <a:lnTo>
                    <a:pt x="171" y="9061"/>
                  </a:lnTo>
                  <a:lnTo>
                    <a:pt x="244" y="9426"/>
                  </a:lnTo>
                  <a:lnTo>
                    <a:pt x="341" y="9767"/>
                  </a:lnTo>
                  <a:lnTo>
                    <a:pt x="463" y="10132"/>
                  </a:lnTo>
                  <a:lnTo>
                    <a:pt x="609" y="10473"/>
                  </a:lnTo>
                  <a:lnTo>
                    <a:pt x="755" y="10790"/>
                  </a:lnTo>
                  <a:lnTo>
                    <a:pt x="926" y="11131"/>
                  </a:lnTo>
                  <a:lnTo>
                    <a:pt x="1096" y="11448"/>
                  </a:lnTo>
                  <a:lnTo>
                    <a:pt x="1291" y="11740"/>
                  </a:lnTo>
                  <a:lnTo>
                    <a:pt x="1510" y="12032"/>
                  </a:lnTo>
                  <a:lnTo>
                    <a:pt x="1730" y="12324"/>
                  </a:lnTo>
                  <a:lnTo>
                    <a:pt x="1973" y="12592"/>
                  </a:lnTo>
                  <a:lnTo>
                    <a:pt x="2217" y="12860"/>
                  </a:lnTo>
                  <a:lnTo>
                    <a:pt x="2485" y="13104"/>
                  </a:lnTo>
                  <a:lnTo>
                    <a:pt x="2753" y="13347"/>
                  </a:lnTo>
                  <a:lnTo>
                    <a:pt x="3045" y="13567"/>
                  </a:lnTo>
                  <a:lnTo>
                    <a:pt x="3337" y="13786"/>
                  </a:lnTo>
                  <a:lnTo>
                    <a:pt x="3654" y="13981"/>
                  </a:lnTo>
                  <a:lnTo>
                    <a:pt x="3970" y="14151"/>
                  </a:lnTo>
                  <a:lnTo>
                    <a:pt x="4287" y="14322"/>
                  </a:lnTo>
                  <a:lnTo>
                    <a:pt x="4628" y="14468"/>
                  </a:lnTo>
                  <a:lnTo>
                    <a:pt x="4969" y="14614"/>
                  </a:lnTo>
                  <a:lnTo>
                    <a:pt x="5310" y="14736"/>
                  </a:lnTo>
                  <a:lnTo>
                    <a:pt x="5675" y="14833"/>
                  </a:lnTo>
                  <a:lnTo>
                    <a:pt x="6041" y="14906"/>
                  </a:lnTo>
                  <a:lnTo>
                    <a:pt x="6406" y="14979"/>
                  </a:lnTo>
                  <a:lnTo>
                    <a:pt x="6771" y="15028"/>
                  </a:lnTo>
                  <a:lnTo>
                    <a:pt x="7161" y="15052"/>
                  </a:lnTo>
                  <a:lnTo>
                    <a:pt x="7551" y="15077"/>
                  </a:lnTo>
                  <a:lnTo>
                    <a:pt x="7551" y="15077"/>
                  </a:lnTo>
                  <a:lnTo>
                    <a:pt x="7940" y="15052"/>
                  </a:lnTo>
                  <a:lnTo>
                    <a:pt x="8306" y="15028"/>
                  </a:lnTo>
                  <a:lnTo>
                    <a:pt x="8695" y="14979"/>
                  </a:lnTo>
                  <a:lnTo>
                    <a:pt x="9061" y="14906"/>
                  </a:lnTo>
                  <a:lnTo>
                    <a:pt x="9426" y="14833"/>
                  </a:lnTo>
                  <a:lnTo>
                    <a:pt x="9791" y="14736"/>
                  </a:lnTo>
                  <a:lnTo>
                    <a:pt x="10132" y="14614"/>
                  </a:lnTo>
                  <a:lnTo>
                    <a:pt x="10473" y="14468"/>
                  </a:lnTo>
                  <a:lnTo>
                    <a:pt x="10814" y="14322"/>
                  </a:lnTo>
                  <a:lnTo>
                    <a:pt x="11131" y="14151"/>
                  </a:lnTo>
                  <a:lnTo>
                    <a:pt x="11447" y="13981"/>
                  </a:lnTo>
                  <a:lnTo>
                    <a:pt x="11764" y="13786"/>
                  </a:lnTo>
                  <a:lnTo>
                    <a:pt x="12056" y="13567"/>
                  </a:lnTo>
                  <a:lnTo>
                    <a:pt x="12348" y="13347"/>
                  </a:lnTo>
                  <a:lnTo>
                    <a:pt x="12616" y="13104"/>
                  </a:lnTo>
                  <a:lnTo>
                    <a:pt x="12884" y="12860"/>
                  </a:lnTo>
                  <a:lnTo>
                    <a:pt x="13128" y="12592"/>
                  </a:lnTo>
                  <a:lnTo>
                    <a:pt x="13371" y="12324"/>
                  </a:lnTo>
                  <a:lnTo>
                    <a:pt x="13591" y="12032"/>
                  </a:lnTo>
                  <a:lnTo>
                    <a:pt x="13785" y="11740"/>
                  </a:lnTo>
                  <a:lnTo>
                    <a:pt x="13980" y="11448"/>
                  </a:lnTo>
                  <a:lnTo>
                    <a:pt x="14175" y="11131"/>
                  </a:lnTo>
                  <a:lnTo>
                    <a:pt x="14346" y="10790"/>
                  </a:lnTo>
                  <a:lnTo>
                    <a:pt x="14492" y="10473"/>
                  </a:lnTo>
                  <a:lnTo>
                    <a:pt x="14613" y="10132"/>
                  </a:lnTo>
                  <a:lnTo>
                    <a:pt x="14735" y="9767"/>
                  </a:lnTo>
                  <a:lnTo>
                    <a:pt x="14857" y="9426"/>
                  </a:lnTo>
                  <a:lnTo>
                    <a:pt x="14930" y="9061"/>
                  </a:lnTo>
                  <a:lnTo>
                    <a:pt x="15003" y="8671"/>
                  </a:lnTo>
                  <a:lnTo>
                    <a:pt x="15052" y="8306"/>
                  </a:lnTo>
                  <a:lnTo>
                    <a:pt x="15076" y="7916"/>
                  </a:lnTo>
                  <a:lnTo>
                    <a:pt x="15076" y="7526"/>
                  </a:lnTo>
                  <a:lnTo>
                    <a:pt x="15076" y="7526"/>
                  </a:lnTo>
                  <a:lnTo>
                    <a:pt x="15052" y="6918"/>
                  </a:lnTo>
                  <a:lnTo>
                    <a:pt x="14979" y="6309"/>
                  </a:lnTo>
                  <a:lnTo>
                    <a:pt x="14857" y="5724"/>
                  </a:lnTo>
                  <a:lnTo>
                    <a:pt x="14687" y="5164"/>
                  </a:lnTo>
                  <a:lnTo>
                    <a:pt x="14492" y="4604"/>
                  </a:lnTo>
                  <a:lnTo>
                    <a:pt x="14248" y="4068"/>
                  </a:lnTo>
                  <a:lnTo>
                    <a:pt x="13956" y="3581"/>
                  </a:lnTo>
                  <a:lnTo>
                    <a:pt x="13615" y="3094"/>
                  </a:lnTo>
                </a:path>
              </a:pathLst>
            </a:custGeom>
            <a:grpFill/>
            <a:ln w="19050" cap="rnd" cmpd="sng">
              <a:solidFill>
                <a:srgbClr val="00206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solidFill>
                  <a:schemeClr val="accent2"/>
                </a:solidFill>
              </a:endParaRPr>
            </a:p>
          </p:txBody>
        </p:sp>
        <p:sp>
          <p:nvSpPr>
            <p:cNvPr id="31" name="Shape 633">
              <a:extLst>
                <a:ext uri="{FF2B5EF4-FFF2-40B4-BE49-F238E27FC236}">
                  <a16:creationId xmlns="" xmlns:a16="http://schemas.microsoft.com/office/drawing/2014/main" id="{A7E0F7CD-81DA-4CE7-AFE9-AFC01237AB36}"/>
                </a:ext>
              </a:extLst>
            </p:cNvPr>
            <p:cNvSpPr/>
            <p:nvPr/>
          </p:nvSpPr>
          <p:spPr>
            <a:xfrm>
              <a:off x="6009825" y="1727425"/>
              <a:ext cx="279500" cy="279500"/>
            </a:xfrm>
            <a:custGeom>
              <a:avLst/>
              <a:gdLst/>
              <a:ahLst/>
              <a:cxnLst/>
              <a:rect l="0" t="0" r="0" b="0"/>
              <a:pathLst>
                <a:path w="11180" h="11180" fill="none" extrusionOk="0">
                  <a:moveTo>
                    <a:pt x="10181" y="2387"/>
                  </a:moveTo>
                  <a:lnTo>
                    <a:pt x="10181" y="2387"/>
                  </a:lnTo>
                  <a:lnTo>
                    <a:pt x="10400" y="2728"/>
                  </a:lnTo>
                  <a:lnTo>
                    <a:pt x="10595" y="3093"/>
                  </a:lnTo>
                  <a:lnTo>
                    <a:pt x="10766" y="3483"/>
                  </a:lnTo>
                  <a:lnTo>
                    <a:pt x="10912" y="3873"/>
                  </a:lnTo>
                  <a:lnTo>
                    <a:pt x="11034" y="4287"/>
                  </a:lnTo>
                  <a:lnTo>
                    <a:pt x="11107" y="4701"/>
                  </a:lnTo>
                  <a:lnTo>
                    <a:pt x="11180" y="5139"/>
                  </a:lnTo>
                  <a:lnTo>
                    <a:pt x="11180" y="5577"/>
                  </a:lnTo>
                  <a:lnTo>
                    <a:pt x="11180" y="5577"/>
                  </a:lnTo>
                  <a:lnTo>
                    <a:pt x="11155" y="6162"/>
                  </a:lnTo>
                  <a:lnTo>
                    <a:pt x="11082" y="6722"/>
                  </a:lnTo>
                  <a:lnTo>
                    <a:pt x="10936" y="7234"/>
                  </a:lnTo>
                  <a:lnTo>
                    <a:pt x="10741" y="7769"/>
                  </a:lnTo>
                  <a:lnTo>
                    <a:pt x="10522" y="8257"/>
                  </a:lnTo>
                  <a:lnTo>
                    <a:pt x="10230" y="8695"/>
                  </a:lnTo>
                  <a:lnTo>
                    <a:pt x="9913" y="9133"/>
                  </a:lnTo>
                  <a:lnTo>
                    <a:pt x="9548" y="9523"/>
                  </a:lnTo>
                  <a:lnTo>
                    <a:pt x="9158" y="9888"/>
                  </a:lnTo>
                  <a:lnTo>
                    <a:pt x="8720" y="10205"/>
                  </a:lnTo>
                  <a:lnTo>
                    <a:pt x="8257" y="10497"/>
                  </a:lnTo>
                  <a:lnTo>
                    <a:pt x="7770" y="10741"/>
                  </a:lnTo>
                  <a:lnTo>
                    <a:pt x="7259" y="10911"/>
                  </a:lnTo>
                  <a:lnTo>
                    <a:pt x="6723" y="11057"/>
                  </a:lnTo>
                  <a:lnTo>
                    <a:pt x="6163" y="11155"/>
                  </a:lnTo>
                  <a:lnTo>
                    <a:pt x="5603" y="11179"/>
                  </a:lnTo>
                  <a:lnTo>
                    <a:pt x="5603" y="11179"/>
                  </a:lnTo>
                  <a:lnTo>
                    <a:pt x="5018" y="11155"/>
                  </a:lnTo>
                  <a:lnTo>
                    <a:pt x="4482" y="11057"/>
                  </a:lnTo>
                  <a:lnTo>
                    <a:pt x="3946" y="10911"/>
                  </a:lnTo>
                  <a:lnTo>
                    <a:pt x="3435" y="10741"/>
                  </a:lnTo>
                  <a:lnTo>
                    <a:pt x="2948" y="10497"/>
                  </a:lnTo>
                  <a:lnTo>
                    <a:pt x="2485" y="10205"/>
                  </a:lnTo>
                  <a:lnTo>
                    <a:pt x="2047" y="9888"/>
                  </a:lnTo>
                  <a:lnTo>
                    <a:pt x="1657" y="9523"/>
                  </a:lnTo>
                  <a:lnTo>
                    <a:pt x="1292" y="9133"/>
                  </a:lnTo>
                  <a:lnTo>
                    <a:pt x="975" y="8695"/>
                  </a:lnTo>
                  <a:lnTo>
                    <a:pt x="683" y="8257"/>
                  </a:lnTo>
                  <a:lnTo>
                    <a:pt x="464" y="7769"/>
                  </a:lnTo>
                  <a:lnTo>
                    <a:pt x="269" y="7234"/>
                  </a:lnTo>
                  <a:lnTo>
                    <a:pt x="123" y="6722"/>
                  </a:lnTo>
                  <a:lnTo>
                    <a:pt x="50" y="6162"/>
                  </a:lnTo>
                  <a:lnTo>
                    <a:pt x="1" y="5577"/>
                  </a:lnTo>
                  <a:lnTo>
                    <a:pt x="1" y="5577"/>
                  </a:lnTo>
                  <a:lnTo>
                    <a:pt x="50" y="5017"/>
                  </a:lnTo>
                  <a:lnTo>
                    <a:pt x="123" y="4457"/>
                  </a:lnTo>
                  <a:lnTo>
                    <a:pt x="269" y="3921"/>
                  </a:lnTo>
                  <a:lnTo>
                    <a:pt x="464" y="3410"/>
                  </a:lnTo>
                  <a:lnTo>
                    <a:pt x="683" y="2923"/>
                  </a:lnTo>
                  <a:lnTo>
                    <a:pt x="975" y="2460"/>
                  </a:lnTo>
                  <a:lnTo>
                    <a:pt x="1292" y="2046"/>
                  </a:lnTo>
                  <a:lnTo>
                    <a:pt x="1657" y="1632"/>
                  </a:lnTo>
                  <a:lnTo>
                    <a:pt x="2047" y="1267"/>
                  </a:lnTo>
                  <a:lnTo>
                    <a:pt x="2485" y="950"/>
                  </a:lnTo>
                  <a:lnTo>
                    <a:pt x="2948" y="682"/>
                  </a:lnTo>
                  <a:lnTo>
                    <a:pt x="3435" y="439"/>
                  </a:lnTo>
                  <a:lnTo>
                    <a:pt x="3946" y="244"/>
                  </a:lnTo>
                  <a:lnTo>
                    <a:pt x="4482" y="122"/>
                  </a:lnTo>
                  <a:lnTo>
                    <a:pt x="5018" y="25"/>
                  </a:lnTo>
                  <a:lnTo>
                    <a:pt x="5603" y="0"/>
                  </a:lnTo>
                  <a:lnTo>
                    <a:pt x="5603" y="0"/>
                  </a:lnTo>
                  <a:lnTo>
                    <a:pt x="6041" y="25"/>
                  </a:lnTo>
                  <a:lnTo>
                    <a:pt x="6479" y="73"/>
                  </a:lnTo>
                  <a:lnTo>
                    <a:pt x="6893" y="146"/>
                  </a:lnTo>
                  <a:lnTo>
                    <a:pt x="7307" y="268"/>
                  </a:lnTo>
                  <a:lnTo>
                    <a:pt x="7697" y="414"/>
                  </a:lnTo>
                  <a:lnTo>
                    <a:pt x="8087" y="585"/>
                  </a:lnTo>
                  <a:lnTo>
                    <a:pt x="8452" y="780"/>
                  </a:lnTo>
                  <a:lnTo>
                    <a:pt x="8793" y="999"/>
                  </a:lnTo>
                </a:path>
              </a:pathLst>
            </a:custGeom>
            <a:grpFill/>
            <a:ln w="19050" cap="rnd" cmpd="sng">
              <a:solidFill>
                <a:srgbClr val="00206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dirty="0">
                <a:solidFill>
                  <a:schemeClr val="accent2"/>
                </a:solidFill>
              </a:endParaRPr>
            </a:p>
          </p:txBody>
        </p:sp>
        <p:sp>
          <p:nvSpPr>
            <p:cNvPr id="32" name="Shape 634">
              <a:extLst>
                <a:ext uri="{FF2B5EF4-FFF2-40B4-BE49-F238E27FC236}">
                  <a16:creationId xmlns="" xmlns:a16="http://schemas.microsoft.com/office/drawing/2014/main" id="{8C63DF95-20CA-45C3-B9C8-3978774FAE2C}"/>
                </a:ext>
              </a:extLst>
            </p:cNvPr>
            <p:cNvSpPr/>
            <p:nvPr/>
          </p:nvSpPr>
          <p:spPr>
            <a:xfrm>
              <a:off x="6107250" y="1824850"/>
              <a:ext cx="84650" cy="84650"/>
            </a:xfrm>
            <a:custGeom>
              <a:avLst/>
              <a:gdLst/>
              <a:ahLst/>
              <a:cxnLst/>
              <a:rect l="0" t="0" r="0" b="0"/>
              <a:pathLst>
                <a:path w="3386" h="3386" fill="none" extrusionOk="0">
                  <a:moveTo>
                    <a:pt x="3362" y="1388"/>
                  </a:moveTo>
                  <a:lnTo>
                    <a:pt x="3362" y="1388"/>
                  </a:lnTo>
                  <a:lnTo>
                    <a:pt x="3386" y="1680"/>
                  </a:lnTo>
                  <a:lnTo>
                    <a:pt x="3386" y="1680"/>
                  </a:lnTo>
                  <a:lnTo>
                    <a:pt x="3386" y="1851"/>
                  </a:lnTo>
                  <a:lnTo>
                    <a:pt x="3362" y="2021"/>
                  </a:lnTo>
                  <a:lnTo>
                    <a:pt x="3313" y="2192"/>
                  </a:lnTo>
                  <a:lnTo>
                    <a:pt x="3264" y="2338"/>
                  </a:lnTo>
                  <a:lnTo>
                    <a:pt x="3191" y="2484"/>
                  </a:lnTo>
                  <a:lnTo>
                    <a:pt x="3118" y="2630"/>
                  </a:lnTo>
                  <a:lnTo>
                    <a:pt x="3021" y="2776"/>
                  </a:lnTo>
                  <a:lnTo>
                    <a:pt x="2899" y="2898"/>
                  </a:lnTo>
                  <a:lnTo>
                    <a:pt x="2777" y="2996"/>
                  </a:lnTo>
                  <a:lnTo>
                    <a:pt x="2655" y="3093"/>
                  </a:lnTo>
                  <a:lnTo>
                    <a:pt x="2509" y="3191"/>
                  </a:lnTo>
                  <a:lnTo>
                    <a:pt x="2363" y="3239"/>
                  </a:lnTo>
                  <a:lnTo>
                    <a:pt x="2217" y="3312"/>
                  </a:lnTo>
                  <a:lnTo>
                    <a:pt x="2046" y="3337"/>
                  </a:lnTo>
                  <a:lnTo>
                    <a:pt x="1876" y="3385"/>
                  </a:lnTo>
                  <a:lnTo>
                    <a:pt x="1706" y="3385"/>
                  </a:lnTo>
                  <a:lnTo>
                    <a:pt x="1706" y="3385"/>
                  </a:lnTo>
                  <a:lnTo>
                    <a:pt x="1535" y="3385"/>
                  </a:lnTo>
                  <a:lnTo>
                    <a:pt x="1365" y="3337"/>
                  </a:lnTo>
                  <a:lnTo>
                    <a:pt x="1194" y="3312"/>
                  </a:lnTo>
                  <a:lnTo>
                    <a:pt x="1048" y="3239"/>
                  </a:lnTo>
                  <a:lnTo>
                    <a:pt x="902" y="3191"/>
                  </a:lnTo>
                  <a:lnTo>
                    <a:pt x="756" y="3093"/>
                  </a:lnTo>
                  <a:lnTo>
                    <a:pt x="634" y="2996"/>
                  </a:lnTo>
                  <a:lnTo>
                    <a:pt x="512" y="2898"/>
                  </a:lnTo>
                  <a:lnTo>
                    <a:pt x="390" y="2776"/>
                  </a:lnTo>
                  <a:lnTo>
                    <a:pt x="293" y="2630"/>
                  </a:lnTo>
                  <a:lnTo>
                    <a:pt x="220" y="2484"/>
                  </a:lnTo>
                  <a:lnTo>
                    <a:pt x="147" y="2338"/>
                  </a:lnTo>
                  <a:lnTo>
                    <a:pt x="74" y="2192"/>
                  </a:lnTo>
                  <a:lnTo>
                    <a:pt x="49" y="2021"/>
                  </a:lnTo>
                  <a:lnTo>
                    <a:pt x="25" y="1851"/>
                  </a:lnTo>
                  <a:lnTo>
                    <a:pt x="1" y="1680"/>
                  </a:lnTo>
                  <a:lnTo>
                    <a:pt x="1" y="1680"/>
                  </a:lnTo>
                  <a:lnTo>
                    <a:pt x="25" y="1510"/>
                  </a:lnTo>
                  <a:lnTo>
                    <a:pt x="49" y="1340"/>
                  </a:lnTo>
                  <a:lnTo>
                    <a:pt x="74" y="1193"/>
                  </a:lnTo>
                  <a:lnTo>
                    <a:pt x="147" y="1023"/>
                  </a:lnTo>
                  <a:lnTo>
                    <a:pt x="220" y="877"/>
                  </a:lnTo>
                  <a:lnTo>
                    <a:pt x="293" y="731"/>
                  </a:lnTo>
                  <a:lnTo>
                    <a:pt x="390" y="609"/>
                  </a:lnTo>
                  <a:lnTo>
                    <a:pt x="512" y="487"/>
                  </a:lnTo>
                  <a:lnTo>
                    <a:pt x="634" y="390"/>
                  </a:lnTo>
                  <a:lnTo>
                    <a:pt x="756" y="292"/>
                  </a:lnTo>
                  <a:lnTo>
                    <a:pt x="902" y="195"/>
                  </a:lnTo>
                  <a:lnTo>
                    <a:pt x="1048" y="122"/>
                  </a:lnTo>
                  <a:lnTo>
                    <a:pt x="1194" y="73"/>
                  </a:lnTo>
                  <a:lnTo>
                    <a:pt x="1365" y="24"/>
                  </a:lnTo>
                  <a:lnTo>
                    <a:pt x="1535" y="0"/>
                  </a:lnTo>
                  <a:lnTo>
                    <a:pt x="1706" y="0"/>
                  </a:lnTo>
                  <a:lnTo>
                    <a:pt x="1706" y="0"/>
                  </a:lnTo>
                  <a:lnTo>
                    <a:pt x="1998" y="24"/>
                  </a:lnTo>
                </a:path>
              </a:pathLst>
            </a:custGeom>
            <a:grpFill/>
            <a:ln w="19050" cap="rnd" cmpd="sng">
              <a:solidFill>
                <a:srgbClr val="00206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solidFill>
                  <a:schemeClr val="accent2"/>
                </a:solidFill>
              </a:endParaRPr>
            </a:p>
          </p:txBody>
        </p:sp>
        <p:sp>
          <p:nvSpPr>
            <p:cNvPr id="33" name="Shape 635">
              <a:extLst>
                <a:ext uri="{FF2B5EF4-FFF2-40B4-BE49-F238E27FC236}">
                  <a16:creationId xmlns="" xmlns:a16="http://schemas.microsoft.com/office/drawing/2014/main" id="{BC2F4953-4B4C-4B90-BBBA-EE9C42DB550B}"/>
                </a:ext>
              </a:extLst>
            </p:cNvPr>
            <p:cNvSpPr/>
            <p:nvPr/>
          </p:nvSpPr>
          <p:spPr>
            <a:xfrm>
              <a:off x="6058550" y="1776125"/>
              <a:ext cx="182075" cy="182075"/>
            </a:xfrm>
            <a:custGeom>
              <a:avLst/>
              <a:gdLst/>
              <a:ahLst/>
              <a:cxnLst/>
              <a:rect l="0" t="0" r="0" b="0"/>
              <a:pathLst>
                <a:path w="7283" h="7283" fill="none" extrusionOk="0">
                  <a:moveTo>
                    <a:pt x="5431" y="463"/>
                  </a:moveTo>
                  <a:lnTo>
                    <a:pt x="5431" y="463"/>
                  </a:lnTo>
                  <a:lnTo>
                    <a:pt x="5042" y="269"/>
                  </a:lnTo>
                  <a:lnTo>
                    <a:pt x="4823" y="195"/>
                  </a:lnTo>
                  <a:lnTo>
                    <a:pt x="4603" y="122"/>
                  </a:lnTo>
                  <a:lnTo>
                    <a:pt x="4360" y="74"/>
                  </a:lnTo>
                  <a:lnTo>
                    <a:pt x="4141" y="25"/>
                  </a:lnTo>
                  <a:lnTo>
                    <a:pt x="3897" y="1"/>
                  </a:lnTo>
                  <a:lnTo>
                    <a:pt x="3654" y="1"/>
                  </a:lnTo>
                  <a:lnTo>
                    <a:pt x="3654" y="1"/>
                  </a:lnTo>
                  <a:lnTo>
                    <a:pt x="3288" y="25"/>
                  </a:lnTo>
                  <a:lnTo>
                    <a:pt x="2923" y="74"/>
                  </a:lnTo>
                  <a:lnTo>
                    <a:pt x="2558" y="147"/>
                  </a:lnTo>
                  <a:lnTo>
                    <a:pt x="2241" y="293"/>
                  </a:lnTo>
                  <a:lnTo>
                    <a:pt x="1924" y="439"/>
                  </a:lnTo>
                  <a:lnTo>
                    <a:pt x="1608" y="609"/>
                  </a:lnTo>
                  <a:lnTo>
                    <a:pt x="1340" y="829"/>
                  </a:lnTo>
                  <a:lnTo>
                    <a:pt x="1072" y="1072"/>
                  </a:lnTo>
                  <a:lnTo>
                    <a:pt x="828" y="1316"/>
                  </a:lnTo>
                  <a:lnTo>
                    <a:pt x="633" y="1608"/>
                  </a:lnTo>
                  <a:lnTo>
                    <a:pt x="439" y="1900"/>
                  </a:lnTo>
                  <a:lnTo>
                    <a:pt x="293" y="2217"/>
                  </a:lnTo>
                  <a:lnTo>
                    <a:pt x="171" y="2558"/>
                  </a:lnTo>
                  <a:lnTo>
                    <a:pt x="73" y="2899"/>
                  </a:lnTo>
                  <a:lnTo>
                    <a:pt x="25" y="3264"/>
                  </a:lnTo>
                  <a:lnTo>
                    <a:pt x="0" y="3629"/>
                  </a:lnTo>
                  <a:lnTo>
                    <a:pt x="0" y="3629"/>
                  </a:lnTo>
                  <a:lnTo>
                    <a:pt x="25" y="4019"/>
                  </a:lnTo>
                  <a:lnTo>
                    <a:pt x="73" y="4360"/>
                  </a:lnTo>
                  <a:lnTo>
                    <a:pt x="171" y="4725"/>
                  </a:lnTo>
                  <a:lnTo>
                    <a:pt x="293" y="5066"/>
                  </a:lnTo>
                  <a:lnTo>
                    <a:pt x="439" y="5383"/>
                  </a:lnTo>
                  <a:lnTo>
                    <a:pt x="633" y="5675"/>
                  </a:lnTo>
                  <a:lnTo>
                    <a:pt x="828" y="5943"/>
                  </a:lnTo>
                  <a:lnTo>
                    <a:pt x="1072" y="6211"/>
                  </a:lnTo>
                  <a:lnTo>
                    <a:pt x="1340" y="6455"/>
                  </a:lnTo>
                  <a:lnTo>
                    <a:pt x="1608" y="6650"/>
                  </a:lnTo>
                  <a:lnTo>
                    <a:pt x="1924" y="6844"/>
                  </a:lnTo>
                  <a:lnTo>
                    <a:pt x="2241" y="6990"/>
                  </a:lnTo>
                  <a:lnTo>
                    <a:pt x="2558" y="7112"/>
                  </a:lnTo>
                  <a:lnTo>
                    <a:pt x="2923" y="7210"/>
                  </a:lnTo>
                  <a:lnTo>
                    <a:pt x="3288" y="7258"/>
                  </a:lnTo>
                  <a:lnTo>
                    <a:pt x="3654" y="7283"/>
                  </a:lnTo>
                  <a:lnTo>
                    <a:pt x="3654" y="7283"/>
                  </a:lnTo>
                  <a:lnTo>
                    <a:pt x="4019" y="7258"/>
                  </a:lnTo>
                  <a:lnTo>
                    <a:pt x="4384" y="7210"/>
                  </a:lnTo>
                  <a:lnTo>
                    <a:pt x="4725" y="7112"/>
                  </a:lnTo>
                  <a:lnTo>
                    <a:pt x="5066" y="6990"/>
                  </a:lnTo>
                  <a:lnTo>
                    <a:pt x="5383" y="6844"/>
                  </a:lnTo>
                  <a:lnTo>
                    <a:pt x="5675" y="6650"/>
                  </a:lnTo>
                  <a:lnTo>
                    <a:pt x="5967" y="6455"/>
                  </a:lnTo>
                  <a:lnTo>
                    <a:pt x="6235" y="6211"/>
                  </a:lnTo>
                  <a:lnTo>
                    <a:pt x="6454" y="5943"/>
                  </a:lnTo>
                  <a:lnTo>
                    <a:pt x="6674" y="5675"/>
                  </a:lnTo>
                  <a:lnTo>
                    <a:pt x="6844" y="5383"/>
                  </a:lnTo>
                  <a:lnTo>
                    <a:pt x="7014" y="5066"/>
                  </a:lnTo>
                  <a:lnTo>
                    <a:pt x="7136" y="4725"/>
                  </a:lnTo>
                  <a:lnTo>
                    <a:pt x="7209" y="4360"/>
                  </a:lnTo>
                  <a:lnTo>
                    <a:pt x="7282" y="4019"/>
                  </a:lnTo>
                  <a:lnTo>
                    <a:pt x="7282" y="3629"/>
                  </a:lnTo>
                  <a:lnTo>
                    <a:pt x="7282" y="3629"/>
                  </a:lnTo>
                  <a:lnTo>
                    <a:pt x="7282" y="3386"/>
                  </a:lnTo>
                  <a:lnTo>
                    <a:pt x="7258" y="3167"/>
                  </a:lnTo>
                  <a:lnTo>
                    <a:pt x="7234" y="2923"/>
                  </a:lnTo>
                  <a:lnTo>
                    <a:pt x="7161" y="2704"/>
                  </a:lnTo>
                  <a:lnTo>
                    <a:pt x="7112" y="2485"/>
                  </a:lnTo>
                  <a:lnTo>
                    <a:pt x="7014" y="2266"/>
                  </a:lnTo>
                  <a:lnTo>
                    <a:pt x="6820" y="1852"/>
                  </a:lnTo>
                </a:path>
              </a:pathLst>
            </a:custGeom>
            <a:grpFill/>
            <a:ln w="19050" cap="rnd" cmpd="sng">
              <a:solidFill>
                <a:srgbClr val="00206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solidFill>
                  <a:schemeClr val="accent2"/>
                </a:solidFill>
              </a:endParaRPr>
            </a:p>
          </p:txBody>
        </p:sp>
        <p:sp>
          <p:nvSpPr>
            <p:cNvPr id="34" name="Shape 636">
              <a:extLst>
                <a:ext uri="{FF2B5EF4-FFF2-40B4-BE49-F238E27FC236}">
                  <a16:creationId xmlns="" xmlns:a16="http://schemas.microsoft.com/office/drawing/2014/main" id="{B909C533-5819-46B5-9B5D-EE88750598EE}"/>
                </a:ext>
              </a:extLst>
            </p:cNvPr>
            <p:cNvSpPr/>
            <p:nvPr/>
          </p:nvSpPr>
          <p:spPr>
            <a:xfrm>
              <a:off x="5971475" y="2001400"/>
              <a:ext cx="74925" cy="70675"/>
            </a:xfrm>
            <a:custGeom>
              <a:avLst/>
              <a:gdLst/>
              <a:ahLst/>
              <a:cxnLst/>
              <a:rect l="0" t="0" r="0" b="0"/>
              <a:pathLst>
                <a:path w="2997" h="2827" fill="none" extrusionOk="0">
                  <a:moveTo>
                    <a:pt x="1462" y="1"/>
                  </a:moveTo>
                  <a:lnTo>
                    <a:pt x="293" y="1170"/>
                  </a:lnTo>
                  <a:lnTo>
                    <a:pt x="293" y="1170"/>
                  </a:lnTo>
                  <a:lnTo>
                    <a:pt x="171" y="1316"/>
                  </a:lnTo>
                  <a:lnTo>
                    <a:pt x="74" y="1487"/>
                  </a:lnTo>
                  <a:lnTo>
                    <a:pt x="25" y="1657"/>
                  </a:lnTo>
                  <a:lnTo>
                    <a:pt x="1" y="1852"/>
                  </a:lnTo>
                  <a:lnTo>
                    <a:pt x="25" y="2047"/>
                  </a:lnTo>
                  <a:lnTo>
                    <a:pt x="74" y="2217"/>
                  </a:lnTo>
                  <a:lnTo>
                    <a:pt x="171" y="2388"/>
                  </a:lnTo>
                  <a:lnTo>
                    <a:pt x="293" y="2534"/>
                  </a:lnTo>
                  <a:lnTo>
                    <a:pt x="293" y="2534"/>
                  </a:lnTo>
                  <a:lnTo>
                    <a:pt x="439" y="2656"/>
                  </a:lnTo>
                  <a:lnTo>
                    <a:pt x="609" y="2753"/>
                  </a:lnTo>
                  <a:lnTo>
                    <a:pt x="804" y="2802"/>
                  </a:lnTo>
                  <a:lnTo>
                    <a:pt x="975" y="2826"/>
                  </a:lnTo>
                  <a:lnTo>
                    <a:pt x="975" y="2826"/>
                  </a:lnTo>
                  <a:lnTo>
                    <a:pt x="1170" y="2802"/>
                  </a:lnTo>
                  <a:lnTo>
                    <a:pt x="1340" y="2753"/>
                  </a:lnTo>
                  <a:lnTo>
                    <a:pt x="1511" y="2656"/>
                  </a:lnTo>
                  <a:lnTo>
                    <a:pt x="1681" y="2534"/>
                  </a:lnTo>
                  <a:lnTo>
                    <a:pt x="2850" y="1365"/>
                  </a:lnTo>
                  <a:lnTo>
                    <a:pt x="2850" y="1365"/>
                  </a:lnTo>
                  <a:lnTo>
                    <a:pt x="2996" y="1194"/>
                  </a:lnTo>
                </a:path>
              </a:pathLst>
            </a:custGeom>
            <a:grpFill/>
            <a:ln w="19050" cap="rnd" cmpd="sng">
              <a:solidFill>
                <a:srgbClr val="00206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solidFill>
                  <a:schemeClr val="accent2"/>
                </a:solidFill>
              </a:endParaRPr>
            </a:p>
          </p:txBody>
        </p:sp>
        <p:sp>
          <p:nvSpPr>
            <p:cNvPr id="35" name="Shape 637">
              <a:extLst>
                <a:ext uri="{FF2B5EF4-FFF2-40B4-BE49-F238E27FC236}">
                  <a16:creationId xmlns="" xmlns:a16="http://schemas.microsoft.com/office/drawing/2014/main" id="{B8E44603-02C8-45C3-AFCF-46EBC9134B2A}"/>
                </a:ext>
              </a:extLst>
            </p:cNvPr>
            <p:cNvSpPr/>
            <p:nvPr/>
          </p:nvSpPr>
          <p:spPr>
            <a:xfrm>
              <a:off x="6253375" y="2001400"/>
              <a:ext cx="74325" cy="70675"/>
            </a:xfrm>
            <a:custGeom>
              <a:avLst/>
              <a:gdLst/>
              <a:ahLst/>
              <a:cxnLst/>
              <a:rect l="0" t="0" r="0" b="0"/>
              <a:pathLst>
                <a:path w="2973" h="2827" fill="none" extrusionOk="0">
                  <a:moveTo>
                    <a:pt x="1" y="1194"/>
                  </a:moveTo>
                  <a:lnTo>
                    <a:pt x="1" y="1194"/>
                  </a:lnTo>
                  <a:lnTo>
                    <a:pt x="123" y="1365"/>
                  </a:lnTo>
                  <a:lnTo>
                    <a:pt x="1316" y="2534"/>
                  </a:lnTo>
                  <a:lnTo>
                    <a:pt x="1316" y="2534"/>
                  </a:lnTo>
                  <a:lnTo>
                    <a:pt x="1462" y="2656"/>
                  </a:lnTo>
                  <a:lnTo>
                    <a:pt x="1633" y="2753"/>
                  </a:lnTo>
                  <a:lnTo>
                    <a:pt x="1827" y="2802"/>
                  </a:lnTo>
                  <a:lnTo>
                    <a:pt x="1998" y="2826"/>
                  </a:lnTo>
                  <a:lnTo>
                    <a:pt x="1998" y="2826"/>
                  </a:lnTo>
                  <a:lnTo>
                    <a:pt x="2193" y="2802"/>
                  </a:lnTo>
                  <a:lnTo>
                    <a:pt x="2363" y="2753"/>
                  </a:lnTo>
                  <a:lnTo>
                    <a:pt x="2534" y="2656"/>
                  </a:lnTo>
                  <a:lnTo>
                    <a:pt x="2704" y="2534"/>
                  </a:lnTo>
                  <a:lnTo>
                    <a:pt x="2704" y="2534"/>
                  </a:lnTo>
                  <a:lnTo>
                    <a:pt x="2826" y="2388"/>
                  </a:lnTo>
                  <a:lnTo>
                    <a:pt x="2923" y="2217"/>
                  </a:lnTo>
                  <a:lnTo>
                    <a:pt x="2972" y="2047"/>
                  </a:lnTo>
                  <a:lnTo>
                    <a:pt x="2972" y="1852"/>
                  </a:lnTo>
                  <a:lnTo>
                    <a:pt x="2972" y="1657"/>
                  </a:lnTo>
                  <a:lnTo>
                    <a:pt x="2923" y="1487"/>
                  </a:lnTo>
                  <a:lnTo>
                    <a:pt x="2826" y="1316"/>
                  </a:lnTo>
                  <a:lnTo>
                    <a:pt x="2704" y="1170"/>
                  </a:lnTo>
                  <a:lnTo>
                    <a:pt x="1535" y="1"/>
                  </a:lnTo>
                </a:path>
              </a:pathLst>
            </a:custGeom>
            <a:grpFill/>
            <a:ln w="19050" cap="rnd" cmpd="sng">
              <a:solidFill>
                <a:srgbClr val="00206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solidFill>
                  <a:schemeClr val="accent2"/>
                </a:solidFill>
              </a:endParaRPr>
            </a:p>
          </p:txBody>
        </p:sp>
        <p:sp>
          <p:nvSpPr>
            <p:cNvPr id="36" name="Shape 638">
              <a:extLst>
                <a:ext uri="{FF2B5EF4-FFF2-40B4-BE49-F238E27FC236}">
                  <a16:creationId xmlns="" xmlns:a16="http://schemas.microsoft.com/office/drawing/2014/main" id="{F10FA17C-5DE5-44AB-81DB-C83C2A648EC9}"/>
                </a:ext>
              </a:extLst>
            </p:cNvPr>
            <p:cNvSpPr/>
            <p:nvPr/>
          </p:nvSpPr>
          <p:spPr>
            <a:xfrm>
              <a:off x="6137700" y="1623900"/>
              <a:ext cx="250875" cy="255150"/>
            </a:xfrm>
            <a:custGeom>
              <a:avLst/>
              <a:gdLst/>
              <a:ahLst/>
              <a:cxnLst/>
              <a:rect l="0" t="0" r="0" b="0"/>
              <a:pathLst>
                <a:path w="10035" h="10206" fill="none" extrusionOk="0">
                  <a:moveTo>
                    <a:pt x="9718" y="2412"/>
                  </a:moveTo>
                  <a:lnTo>
                    <a:pt x="8671" y="2217"/>
                  </a:lnTo>
                  <a:lnTo>
                    <a:pt x="9694" y="1194"/>
                  </a:lnTo>
                  <a:lnTo>
                    <a:pt x="9694" y="1194"/>
                  </a:lnTo>
                  <a:lnTo>
                    <a:pt x="9767" y="1121"/>
                  </a:lnTo>
                  <a:lnTo>
                    <a:pt x="9815" y="1024"/>
                  </a:lnTo>
                  <a:lnTo>
                    <a:pt x="9840" y="951"/>
                  </a:lnTo>
                  <a:lnTo>
                    <a:pt x="9840" y="853"/>
                  </a:lnTo>
                  <a:lnTo>
                    <a:pt x="9840" y="756"/>
                  </a:lnTo>
                  <a:lnTo>
                    <a:pt x="9815" y="658"/>
                  </a:lnTo>
                  <a:lnTo>
                    <a:pt x="9767" y="585"/>
                  </a:lnTo>
                  <a:lnTo>
                    <a:pt x="9694" y="512"/>
                  </a:lnTo>
                  <a:lnTo>
                    <a:pt x="9694" y="512"/>
                  </a:lnTo>
                  <a:lnTo>
                    <a:pt x="9621" y="439"/>
                  </a:lnTo>
                  <a:lnTo>
                    <a:pt x="9548" y="391"/>
                  </a:lnTo>
                  <a:lnTo>
                    <a:pt x="9450" y="366"/>
                  </a:lnTo>
                  <a:lnTo>
                    <a:pt x="9353" y="366"/>
                  </a:lnTo>
                  <a:lnTo>
                    <a:pt x="9255" y="366"/>
                  </a:lnTo>
                  <a:lnTo>
                    <a:pt x="9182" y="391"/>
                  </a:lnTo>
                  <a:lnTo>
                    <a:pt x="9085" y="439"/>
                  </a:lnTo>
                  <a:lnTo>
                    <a:pt x="9012" y="512"/>
                  </a:lnTo>
                  <a:lnTo>
                    <a:pt x="7867" y="1657"/>
                  </a:lnTo>
                  <a:lnTo>
                    <a:pt x="7867" y="1657"/>
                  </a:lnTo>
                  <a:lnTo>
                    <a:pt x="7818" y="1487"/>
                  </a:lnTo>
                  <a:lnTo>
                    <a:pt x="7599" y="317"/>
                  </a:lnTo>
                  <a:lnTo>
                    <a:pt x="7599" y="317"/>
                  </a:lnTo>
                  <a:lnTo>
                    <a:pt x="7575" y="196"/>
                  </a:lnTo>
                  <a:lnTo>
                    <a:pt x="7526" y="98"/>
                  </a:lnTo>
                  <a:lnTo>
                    <a:pt x="7477" y="50"/>
                  </a:lnTo>
                  <a:lnTo>
                    <a:pt x="7404" y="1"/>
                  </a:lnTo>
                  <a:lnTo>
                    <a:pt x="7331" y="1"/>
                  </a:lnTo>
                  <a:lnTo>
                    <a:pt x="7234" y="25"/>
                  </a:lnTo>
                  <a:lnTo>
                    <a:pt x="7161" y="74"/>
                  </a:lnTo>
                  <a:lnTo>
                    <a:pt x="7063" y="147"/>
                  </a:lnTo>
                  <a:lnTo>
                    <a:pt x="5432" y="1754"/>
                  </a:lnTo>
                  <a:lnTo>
                    <a:pt x="5432" y="1754"/>
                  </a:lnTo>
                  <a:lnTo>
                    <a:pt x="5358" y="1852"/>
                  </a:lnTo>
                  <a:lnTo>
                    <a:pt x="5285" y="1974"/>
                  </a:lnTo>
                  <a:lnTo>
                    <a:pt x="5212" y="2120"/>
                  </a:lnTo>
                  <a:lnTo>
                    <a:pt x="5164" y="2242"/>
                  </a:lnTo>
                  <a:lnTo>
                    <a:pt x="5139" y="2388"/>
                  </a:lnTo>
                  <a:lnTo>
                    <a:pt x="5115" y="2534"/>
                  </a:lnTo>
                  <a:lnTo>
                    <a:pt x="5115" y="2680"/>
                  </a:lnTo>
                  <a:lnTo>
                    <a:pt x="5115" y="2802"/>
                  </a:lnTo>
                  <a:lnTo>
                    <a:pt x="5334" y="3971"/>
                  </a:lnTo>
                  <a:lnTo>
                    <a:pt x="5334" y="3971"/>
                  </a:lnTo>
                  <a:lnTo>
                    <a:pt x="5383" y="4141"/>
                  </a:lnTo>
                  <a:lnTo>
                    <a:pt x="147" y="9378"/>
                  </a:lnTo>
                  <a:lnTo>
                    <a:pt x="147" y="9378"/>
                  </a:lnTo>
                  <a:lnTo>
                    <a:pt x="73" y="9451"/>
                  </a:lnTo>
                  <a:lnTo>
                    <a:pt x="25" y="9548"/>
                  </a:lnTo>
                  <a:lnTo>
                    <a:pt x="0" y="9645"/>
                  </a:lnTo>
                  <a:lnTo>
                    <a:pt x="0" y="9718"/>
                  </a:lnTo>
                  <a:lnTo>
                    <a:pt x="0" y="9816"/>
                  </a:lnTo>
                  <a:lnTo>
                    <a:pt x="25" y="9913"/>
                  </a:lnTo>
                  <a:lnTo>
                    <a:pt x="73" y="9986"/>
                  </a:lnTo>
                  <a:lnTo>
                    <a:pt x="147" y="10059"/>
                  </a:lnTo>
                  <a:lnTo>
                    <a:pt x="147" y="10059"/>
                  </a:lnTo>
                  <a:lnTo>
                    <a:pt x="220" y="10133"/>
                  </a:lnTo>
                  <a:lnTo>
                    <a:pt x="293" y="10181"/>
                  </a:lnTo>
                  <a:lnTo>
                    <a:pt x="390" y="10206"/>
                  </a:lnTo>
                  <a:lnTo>
                    <a:pt x="488" y="10206"/>
                  </a:lnTo>
                  <a:lnTo>
                    <a:pt x="488" y="10206"/>
                  </a:lnTo>
                  <a:lnTo>
                    <a:pt x="585" y="10206"/>
                  </a:lnTo>
                  <a:lnTo>
                    <a:pt x="658" y="10181"/>
                  </a:lnTo>
                  <a:lnTo>
                    <a:pt x="755" y="10133"/>
                  </a:lnTo>
                  <a:lnTo>
                    <a:pt x="828" y="10059"/>
                  </a:lnTo>
                  <a:lnTo>
                    <a:pt x="6187" y="4726"/>
                  </a:lnTo>
                  <a:lnTo>
                    <a:pt x="7234" y="4896"/>
                  </a:lnTo>
                  <a:lnTo>
                    <a:pt x="7234" y="4896"/>
                  </a:lnTo>
                  <a:lnTo>
                    <a:pt x="7356" y="4921"/>
                  </a:lnTo>
                  <a:lnTo>
                    <a:pt x="7502" y="4921"/>
                  </a:lnTo>
                  <a:lnTo>
                    <a:pt x="7624" y="4896"/>
                  </a:lnTo>
                  <a:lnTo>
                    <a:pt x="7770" y="4848"/>
                  </a:lnTo>
                  <a:lnTo>
                    <a:pt x="7916" y="4799"/>
                  </a:lnTo>
                  <a:lnTo>
                    <a:pt x="8038" y="4750"/>
                  </a:lnTo>
                  <a:lnTo>
                    <a:pt x="8159" y="4677"/>
                  </a:lnTo>
                  <a:lnTo>
                    <a:pt x="8257" y="4580"/>
                  </a:lnTo>
                  <a:lnTo>
                    <a:pt x="9889" y="2948"/>
                  </a:lnTo>
                  <a:lnTo>
                    <a:pt x="9889" y="2948"/>
                  </a:lnTo>
                  <a:lnTo>
                    <a:pt x="9962" y="2875"/>
                  </a:lnTo>
                  <a:lnTo>
                    <a:pt x="10010" y="2777"/>
                  </a:lnTo>
                  <a:lnTo>
                    <a:pt x="10035" y="2704"/>
                  </a:lnTo>
                  <a:lnTo>
                    <a:pt x="10010" y="2607"/>
                  </a:lnTo>
                  <a:lnTo>
                    <a:pt x="9986" y="2558"/>
                  </a:lnTo>
                  <a:lnTo>
                    <a:pt x="9913" y="2485"/>
                  </a:lnTo>
                  <a:lnTo>
                    <a:pt x="9815" y="2436"/>
                  </a:lnTo>
                  <a:lnTo>
                    <a:pt x="9718" y="2412"/>
                  </a:lnTo>
                  <a:lnTo>
                    <a:pt x="9718" y="2412"/>
                  </a:lnTo>
                  <a:close/>
                </a:path>
              </a:pathLst>
            </a:custGeom>
            <a:grpFill/>
            <a:ln w="19050" cap="rnd" cmpd="sng">
              <a:solidFill>
                <a:srgbClr val="00206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dirty="0">
                <a:solidFill>
                  <a:schemeClr val="accent2"/>
                </a:solidFill>
              </a:endParaRPr>
            </a:p>
          </p:txBody>
        </p:sp>
      </p:grpSp>
      <p:sp>
        <p:nvSpPr>
          <p:cNvPr id="27" name="مستطيل مستدير الزوايا 5">
            <a:hlinkClick r:id="rId2" action="ppaction://hlinksldjump"/>
            <a:extLst>
              <a:ext uri="{FF2B5EF4-FFF2-40B4-BE49-F238E27FC236}">
                <a16:creationId xmlns="" xmlns:a16="http://schemas.microsoft.com/office/drawing/2014/main" id="{D466B943-7A06-4ADB-8B37-06D4C56A4898}"/>
              </a:ext>
            </a:extLst>
          </p:cNvPr>
          <p:cNvSpPr/>
          <p:nvPr/>
        </p:nvSpPr>
        <p:spPr>
          <a:xfrm>
            <a:off x="9838920" y="1862449"/>
            <a:ext cx="2353079" cy="57600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1400" dirty="0">
                <a:solidFill>
                  <a:srgbClr val="3F5378"/>
                </a:solidFill>
                <a:latin typeface="Arial Black" panose="020B0A04020102020204" pitchFamily="34" charset="0"/>
                <a:cs typeface="PT Bold Heading" panose="02010400000000000000" pitchFamily="2" charset="-78"/>
              </a:rPr>
              <a:t>INITIATION ACTIVITY </a:t>
            </a:r>
            <a:endParaRPr lang="ar-BH" sz="1400" dirty="0">
              <a:solidFill>
                <a:srgbClr val="3F5378"/>
              </a:solidFill>
              <a:latin typeface="Arial Black" panose="020B0A04020102020204" pitchFamily="34" charset="0"/>
              <a:cs typeface="PT Bold Heading" panose="02010400000000000000" pitchFamily="2" charset="-78"/>
            </a:endParaRPr>
          </a:p>
        </p:txBody>
      </p:sp>
      <p:sp>
        <p:nvSpPr>
          <p:cNvPr id="37" name="مستطيل مستدير الزوايا 11">
            <a:hlinkClick r:id="rId3" action="ppaction://hlinksldjump"/>
            <a:extLst>
              <a:ext uri="{FF2B5EF4-FFF2-40B4-BE49-F238E27FC236}">
                <a16:creationId xmlns="" xmlns:a16="http://schemas.microsoft.com/office/drawing/2014/main" id="{23D3EE09-8411-4223-ABFE-66C8968A89D0}"/>
              </a:ext>
            </a:extLst>
          </p:cNvPr>
          <p:cNvSpPr/>
          <p:nvPr/>
        </p:nvSpPr>
        <p:spPr>
          <a:xfrm>
            <a:off x="9875904" y="2837647"/>
            <a:ext cx="2353079" cy="57600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1600" dirty="0">
                <a:solidFill>
                  <a:srgbClr val="3F5378"/>
                </a:solidFill>
                <a:latin typeface="Arial Black" panose="020B0A04020102020204" pitchFamily="34" charset="0"/>
                <a:cs typeface="PT Bold Heading" panose="02010400000000000000" pitchFamily="2" charset="-78"/>
              </a:rPr>
              <a:t>OBJECTIVE 1</a:t>
            </a:r>
            <a:r>
              <a:rPr lang="ar-SA" sz="1600" dirty="0">
                <a:solidFill>
                  <a:srgbClr val="3F5378"/>
                </a:solidFill>
                <a:latin typeface="Arial Black" panose="020B0A04020102020204" pitchFamily="34" charset="0"/>
                <a:cs typeface="PT Bold Heading" panose="02010400000000000000" pitchFamily="2" charset="-78"/>
              </a:rPr>
              <a:t>    </a:t>
            </a:r>
            <a:endParaRPr lang="ar-BH" sz="1600" dirty="0">
              <a:solidFill>
                <a:srgbClr val="3F5378"/>
              </a:solidFill>
              <a:latin typeface="Arial Black" panose="020B0A04020102020204" pitchFamily="34" charset="0"/>
              <a:cs typeface="PT Bold Heading" panose="02010400000000000000" pitchFamily="2" charset="-78"/>
            </a:endParaRPr>
          </a:p>
        </p:txBody>
      </p:sp>
      <p:sp>
        <p:nvSpPr>
          <p:cNvPr id="38" name="مستطيل مستدير الزوايا 12">
            <a:hlinkClick r:id="" action="ppaction://noaction"/>
            <a:extLst>
              <a:ext uri="{FF2B5EF4-FFF2-40B4-BE49-F238E27FC236}">
                <a16:creationId xmlns="" xmlns:a16="http://schemas.microsoft.com/office/drawing/2014/main" id="{C35558C1-9FDC-49BD-A8F5-9241D1C65BC7}"/>
              </a:ext>
            </a:extLst>
          </p:cNvPr>
          <p:cNvSpPr/>
          <p:nvPr/>
        </p:nvSpPr>
        <p:spPr>
          <a:xfrm>
            <a:off x="9875904" y="3651672"/>
            <a:ext cx="2353079" cy="57600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1600" dirty="0">
                <a:solidFill>
                  <a:srgbClr val="3F5378"/>
                </a:solidFill>
                <a:latin typeface="Arial Black" panose="020B0A04020102020204" pitchFamily="34" charset="0"/>
                <a:cs typeface="PT Bold Heading" panose="02010400000000000000" pitchFamily="2" charset="-78"/>
              </a:rPr>
              <a:t>OBJECTIVE 2</a:t>
            </a:r>
            <a:r>
              <a:rPr lang="ar-SA" sz="1600" dirty="0">
                <a:solidFill>
                  <a:srgbClr val="3F5378"/>
                </a:solidFill>
                <a:latin typeface="Arial Black" panose="020B0A04020102020204" pitchFamily="34" charset="0"/>
                <a:cs typeface="PT Bold Heading" panose="02010400000000000000" pitchFamily="2" charset="-78"/>
              </a:rPr>
              <a:t>    </a:t>
            </a:r>
            <a:endParaRPr lang="ar-BH" sz="1600" dirty="0">
              <a:solidFill>
                <a:srgbClr val="3F5378"/>
              </a:solidFill>
              <a:latin typeface="Arial Black" panose="020B0A04020102020204" pitchFamily="34" charset="0"/>
              <a:cs typeface="PT Bold Heading" panose="02010400000000000000" pitchFamily="2" charset="-78"/>
            </a:endParaRPr>
          </a:p>
        </p:txBody>
      </p:sp>
      <p:sp>
        <p:nvSpPr>
          <p:cNvPr id="40" name="مستطيل مستدير الزوايا 17">
            <a:hlinkClick r:id="" action="ppaction://noaction"/>
            <a:extLst>
              <a:ext uri="{FF2B5EF4-FFF2-40B4-BE49-F238E27FC236}">
                <a16:creationId xmlns="" xmlns:a16="http://schemas.microsoft.com/office/drawing/2014/main" id="{5073015B-1E83-4FE7-BF02-65CBBB9E092C}"/>
              </a:ext>
            </a:extLst>
          </p:cNvPr>
          <p:cNvSpPr/>
          <p:nvPr/>
        </p:nvSpPr>
        <p:spPr>
          <a:xfrm>
            <a:off x="9875904" y="5284180"/>
            <a:ext cx="2353079" cy="57600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1400" dirty="0">
                <a:solidFill>
                  <a:srgbClr val="3F5378"/>
                </a:solidFill>
                <a:latin typeface="Arial Black" panose="020B0A04020102020204" pitchFamily="34" charset="0"/>
                <a:cs typeface="PT Bold Heading" panose="02010400000000000000" pitchFamily="2" charset="-78"/>
              </a:rPr>
              <a:t>FINAL EVALUATION</a:t>
            </a:r>
            <a:endParaRPr lang="ar-BH" sz="1400" dirty="0">
              <a:solidFill>
                <a:srgbClr val="3F5378"/>
              </a:solidFill>
              <a:latin typeface="Arial Black" panose="020B0A04020102020204" pitchFamily="34" charset="0"/>
              <a:cs typeface="PT Bold Heading" panose="02010400000000000000" pitchFamily="2" charset="-78"/>
            </a:endParaRPr>
          </a:p>
        </p:txBody>
      </p:sp>
      <p:sp>
        <p:nvSpPr>
          <p:cNvPr id="9" name="مستطيل مستدير الزوايا 11">
            <a:hlinkClick r:id="rId3" action="ppaction://hlinksldjump"/>
            <a:extLst>
              <a:ext uri="{FF2B5EF4-FFF2-40B4-BE49-F238E27FC236}">
                <a16:creationId xmlns="" xmlns:a16="http://schemas.microsoft.com/office/drawing/2014/main" id="{0DFE9340-316F-EF21-36B5-A01BFC1442C5}"/>
              </a:ext>
            </a:extLst>
          </p:cNvPr>
          <p:cNvSpPr/>
          <p:nvPr/>
        </p:nvSpPr>
        <p:spPr>
          <a:xfrm>
            <a:off x="9838921" y="4404958"/>
            <a:ext cx="2353079" cy="57600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1600" dirty="0">
                <a:solidFill>
                  <a:srgbClr val="3F5378"/>
                </a:solidFill>
                <a:latin typeface="Arial Black" panose="020B0A04020102020204" pitchFamily="34" charset="0"/>
                <a:cs typeface="PT Bold Heading" panose="02010400000000000000" pitchFamily="2" charset="-78"/>
              </a:rPr>
              <a:t>OBJECTIVE 3</a:t>
            </a:r>
            <a:r>
              <a:rPr lang="ar-SA" sz="1600" dirty="0">
                <a:solidFill>
                  <a:srgbClr val="3F5378"/>
                </a:solidFill>
                <a:latin typeface="Arial Black" panose="020B0A04020102020204" pitchFamily="34" charset="0"/>
                <a:cs typeface="PT Bold Heading" panose="02010400000000000000" pitchFamily="2" charset="-78"/>
              </a:rPr>
              <a:t>    </a:t>
            </a:r>
            <a:endParaRPr lang="ar-BH" sz="1600" dirty="0">
              <a:solidFill>
                <a:srgbClr val="3F5378"/>
              </a:solidFill>
              <a:latin typeface="Arial Black" panose="020B0A04020102020204" pitchFamily="34" charset="0"/>
              <a:cs typeface="PT Bold Heading" panose="02010400000000000000" pitchFamily="2" charset="-78"/>
            </a:endParaRPr>
          </a:p>
        </p:txBody>
      </p:sp>
      <p:grpSp>
        <p:nvGrpSpPr>
          <p:cNvPr id="2" name="Group 1">
            <a:extLst>
              <a:ext uri="{FF2B5EF4-FFF2-40B4-BE49-F238E27FC236}">
                <a16:creationId xmlns="" xmlns:a16="http://schemas.microsoft.com/office/drawing/2014/main" id="{7A66DF9A-2CC9-0F60-722E-AC38D1F9C56E}"/>
              </a:ext>
            </a:extLst>
          </p:cNvPr>
          <p:cNvGrpSpPr/>
          <p:nvPr/>
        </p:nvGrpSpPr>
        <p:grpSpPr>
          <a:xfrm>
            <a:off x="34867" y="6499773"/>
            <a:ext cx="12192000" cy="383348"/>
            <a:chOff x="34867" y="6499773"/>
            <a:chExt cx="12192000" cy="383348"/>
          </a:xfrm>
        </p:grpSpPr>
        <p:sp>
          <p:nvSpPr>
            <p:cNvPr id="11" name="TextBox 10">
              <a:extLst>
                <a:ext uri="{FF2B5EF4-FFF2-40B4-BE49-F238E27FC236}">
                  <a16:creationId xmlns="" xmlns:a16="http://schemas.microsoft.com/office/drawing/2014/main" id="{7FDC34CC-7FD8-9C04-953E-079F34E0CAC8}"/>
                </a:ext>
              </a:extLst>
            </p:cNvPr>
            <p:cNvSpPr txBox="1"/>
            <p:nvPr/>
          </p:nvSpPr>
          <p:spPr>
            <a:xfrm>
              <a:off x="716844" y="6505941"/>
              <a:ext cx="7798277" cy="307777"/>
            </a:xfrm>
            <a:prstGeom prst="rect">
              <a:avLst/>
            </a:prstGeom>
            <a:noFill/>
          </p:spPr>
          <p:txBody>
            <a:bodyPr wrap="square" rtlCol="1">
              <a:spAutoFit/>
            </a:bodyPr>
            <a:lstStyle/>
            <a:p>
              <a:r>
                <a:rPr lang="en-US" sz="1400" b="1" dirty="0">
                  <a:solidFill>
                    <a:srgbClr val="002060"/>
                  </a:solidFill>
                  <a:latin typeface="Sakkal Majalla" panose="02000000000000000000" pitchFamily="2" charset="-78"/>
                  <a:cs typeface="Sakkal Majalla" panose="02000000000000000000" pitchFamily="2" charset="-78"/>
                </a:rPr>
                <a:t>FIN 316/806                                                   UNIT 2                   </a:t>
              </a:r>
              <a:r>
                <a:rPr lang="en-US" sz="1400" b="1" dirty="0" smtClean="0">
                  <a:solidFill>
                    <a:srgbClr val="002060"/>
                  </a:solidFill>
                  <a:latin typeface="Sakkal Majalla" panose="02000000000000000000" pitchFamily="2" charset="-78"/>
                  <a:cs typeface="Sakkal Majalla" panose="02000000000000000000" pitchFamily="2" charset="-78"/>
                </a:rPr>
                <a:t>                     </a:t>
              </a:r>
              <a:r>
                <a:rPr lang="en-US" sz="1400" b="1" dirty="0">
                  <a:solidFill>
                    <a:srgbClr val="002060"/>
                  </a:solidFill>
                  <a:latin typeface="Sakkal Majalla" panose="02000000000000000000" pitchFamily="2" charset="-78"/>
                  <a:cs typeface="Sakkal Majalla" panose="02000000000000000000" pitchFamily="2" charset="-78"/>
                </a:rPr>
                <a:t>Annuities and Amortization Loan</a:t>
              </a:r>
              <a:endParaRPr lang="ar-SA" sz="1400" b="1" dirty="0">
                <a:solidFill>
                  <a:srgbClr val="002060"/>
                </a:solidFill>
                <a:latin typeface="Sakkal Majalla" panose="02000000000000000000" pitchFamily="2" charset="-78"/>
                <a:cs typeface="Sakkal Majalla" panose="02000000000000000000" pitchFamily="2" charset="-78"/>
              </a:endParaRPr>
            </a:p>
          </p:txBody>
        </p:sp>
        <p:grpSp>
          <p:nvGrpSpPr>
            <p:cNvPr id="12" name="Group 11">
              <a:extLst>
                <a:ext uri="{FF2B5EF4-FFF2-40B4-BE49-F238E27FC236}">
                  <a16:creationId xmlns="" xmlns:a16="http://schemas.microsoft.com/office/drawing/2014/main" id="{41538516-A71E-3316-304D-9C38858F8DE4}"/>
                </a:ext>
              </a:extLst>
            </p:cNvPr>
            <p:cNvGrpSpPr/>
            <p:nvPr/>
          </p:nvGrpSpPr>
          <p:grpSpPr>
            <a:xfrm>
              <a:off x="34867" y="6499773"/>
              <a:ext cx="12192000" cy="383348"/>
              <a:chOff x="34867" y="6499773"/>
              <a:chExt cx="12192000" cy="383348"/>
            </a:xfrm>
          </p:grpSpPr>
          <p:cxnSp>
            <p:nvCxnSpPr>
              <p:cNvPr id="13" name="Straight Connector 12">
                <a:extLst>
                  <a:ext uri="{FF2B5EF4-FFF2-40B4-BE49-F238E27FC236}">
                    <a16:creationId xmlns="" xmlns:a16="http://schemas.microsoft.com/office/drawing/2014/main" id="{146DF47E-76D9-F557-27B0-CD5D1D24AA53}"/>
                  </a:ext>
                </a:extLst>
              </p:cNvPr>
              <p:cNvCxnSpPr/>
              <p:nvPr/>
            </p:nvCxnSpPr>
            <p:spPr>
              <a:xfrm flipV="1">
                <a:off x="34867" y="6499773"/>
                <a:ext cx="12192000" cy="521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 xmlns:a16="http://schemas.microsoft.com/office/drawing/2014/main" id="{4966BC4C-A69E-73EE-1847-705F12088F41}"/>
                  </a:ext>
                </a:extLst>
              </p:cNvPr>
              <p:cNvSpPr>
                <a:spLocks/>
              </p:cNvSpPr>
              <p:nvPr/>
            </p:nvSpPr>
            <p:spPr>
              <a:xfrm>
                <a:off x="7703229" y="6502121"/>
                <a:ext cx="4106028"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a:t>
                </a:r>
                <a:r>
                  <a:rPr lang="ar-SA"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العام الدراسي </a:t>
                </a: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2023-2024م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grpSp>
      </p:grpSp>
      <p:sp>
        <p:nvSpPr>
          <p:cNvPr id="6" name="Text Box 1525532491">
            <a:extLst>
              <a:ext uri="{FF2B5EF4-FFF2-40B4-BE49-F238E27FC236}">
                <a16:creationId xmlns="" xmlns:a16="http://schemas.microsoft.com/office/drawing/2014/main" id="{B2E772B9-197A-7AEF-BFBA-CF87E743C33B}"/>
              </a:ext>
            </a:extLst>
          </p:cNvPr>
          <p:cNvSpPr txBox="1">
            <a:spLocks noChangeArrowheads="1" noChangeShapeType="1" noTextEdit="1"/>
          </p:cNvSpPr>
          <p:nvPr/>
        </p:nvSpPr>
        <p:spPr bwMode="auto">
          <a:xfrm>
            <a:off x="179819" y="1129789"/>
            <a:ext cx="3714750" cy="306070"/>
          </a:xfrm>
          <a:prstGeom prst="rect">
            <a:avLst/>
          </a:prstGeom>
          <a:extLst>
            <a:ext uri="{AF507438-7753-43E0-B8FC-AC1667EBCBE1}">
              <a14:hiddenEffects xmlns:a14="http://schemas.microsoft.com/office/drawing/2010/main">
                <a:effectLst/>
              </a14:hiddenEffects>
            </a:ext>
          </a:extLst>
        </p:spPr>
        <p:txBody>
          <a:bodyPr wrap="square" numCol="1" fromWordArt="1">
            <a:prstTxWarp prst="textPlain">
              <a:avLst>
                <a:gd name="adj" fmla="val 50000"/>
              </a:avLst>
            </a:prstTxWarp>
            <a:spAutoFit/>
          </a:bodyPr>
          <a:lstStyle/>
          <a:p>
            <a:pPr marL="457200" marR="0" indent="-228600" algn="ctr" rtl="0">
              <a:spcBef>
                <a:spcPts val="0"/>
              </a:spcBef>
              <a:spcAft>
                <a:spcPts val="0"/>
              </a:spcAft>
            </a:pPr>
            <a:r>
              <a:rPr lang="en-US" sz="1200">
                <a:ln w="9525" cap="flat" cmpd="sng" algn="ctr">
                  <a:solidFill>
                    <a:srgbClr val="FF0000"/>
                  </a:solidFill>
                  <a:prstDash val="solid"/>
                  <a:round/>
                </a:ln>
                <a:solidFill>
                  <a:srgbClr val="FF0000"/>
                </a:solidFill>
                <a:effectLst/>
                <a:latin typeface="Arial Black" panose="020B0A04020102020204" pitchFamily="34" charset="0"/>
                <a:ea typeface="Times New Roman" panose="02020603050405020304" pitchFamily="18" charset="0"/>
              </a:rPr>
              <a:t>Finding Value of Annuities Due</a:t>
            </a:r>
            <a:endParaRPr lang="en-US" sz="1200">
              <a:effectLst/>
              <a:latin typeface="Times New Roman" panose="02020603050405020304" pitchFamily="18" charset="0"/>
              <a:ea typeface="Times New Roman" panose="02020603050405020304" pitchFamily="18" charset="0"/>
            </a:endParaRPr>
          </a:p>
        </p:txBody>
      </p:sp>
      <mc:AlternateContent xmlns:mc="http://schemas.openxmlformats.org/markup-compatibility/2006" xmlns:a14="http://schemas.microsoft.com/office/drawing/2010/main">
        <mc:Choice Requires="a14">
          <p:sp>
            <p:nvSpPr>
              <p:cNvPr id="7" name="Rectangle 6">
                <a:extLst>
                  <a:ext uri="{FF2B5EF4-FFF2-40B4-BE49-F238E27FC236}">
                    <a16:creationId xmlns="" xmlns:a16="http://schemas.microsoft.com/office/drawing/2014/main" id="{F1AD3AE9-EEB6-35AB-68F3-F652D0EC60A3}"/>
                  </a:ext>
                </a:extLst>
              </p:cNvPr>
              <p:cNvSpPr/>
              <p:nvPr/>
            </p:nvSpPr>
            <p:spPr>
              <a:xfrm>
                <a:off x="179819" y="1820357"/>
                <a:ext cx="9491481" cy="4453151"/>
              </a:xfrm>
              <a:prstGeom prst="rect">
                <a:avLst/>
              </a:prstGeom>
              <a:solidFill>
                <a:srgbClr val="CED6E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t" anchorCtr="0" forceAA="0" compatLnSpc="1">
                <a:prstTxWarp prst="textNoShape">
                  <a:avLst/>
                </a:prstTxWarp>
                <a:noAutofit/>
              </a:bodyPr>
              <a:lstStyle/>
              <a:p>
                <a:pPr marL="182880" marR="0" algn="just" rtl="1">
                  <a:lnSpc>
                    <a:spcPct val="130000"/>
                  </a:lnSpc>
                  <a:spcBef>
                    <a:spcPts val="0"/>
                  </a:spcBef>
                  <a:spcAft>
                    <a:spcPts val="0"/>
                  </a:spcAft>
                  <a:tabLst>
                    <a:tab pos="849630" algn="l"/>
                    <a:tab pos="1140460" algn="l"/>
                  </a:tabLst>
                </a:pPr>
                <a:r>
                  <a:rPr lang="ar-BH" dirty="0">
                    <a:solidFill>
                      <a:srgbClr val="000000"/>
                    </a:solidFill>
                    <a:effectLst/>
                    <a:latin typeface="Times New Roman" panose="02020603050405020304" pitchFamily="18" charset="0"/>
                    <a:ea typeface="Calibri" panose="020F0502020204030204" pitchFamily="34" charset="0"/>
                    <a:cs typeface="Al-Mohanad"/>
                  </a:rPr>
                  <a:t> </a:t>
                </a:r>
                <a:endParaRPr lang="en-US" dirty="0">
                  <a:effectLst/>
                  <a:ea typeface="Calibri" panose="020F0502020204030204" pitchFamily="34" charset="0"/>
                  <a:cs typeface="Arial" panose="020B0604020202020204" pitchFamily="34" charset="0"/>
                </a:endParaRPr>
              </a:p>
              <a:p>
                <a:pPr marL="0" marR="0">
                  <a:lnSpc>
                    <a:spcPct val="130000"/>
                  </a:lnSpc>
                  <a:spcBef>
                    <a:spcPts val="0"/>
                  </a:spcBef>
                  <a:spcAft>
                    <a:spcPts val="0"/>
                  </a:spcAft>
                </a:pPr>
                <a:r>
                  <a:rPr lang="en-US" dirty="0">
                    <a:solidFill>
                      <a:srgbClr val="000000"/>
                    </a:solidFill>
                    <a:effectLst/>
                    <a:latin typeface="Times New Roman" panose="02020603050405020304" pitchFamily="18" charset="0"/>
                    <a:ea typeface="Times New Roman" panose="02020603050405020304" pitchFamily="18" charset="0"/>
                  </a:rPr>
                  <a:t>   What is annually annuity paid at the beginning of each year, if the future value    </a:t>
                </a:r>
                <a:endParaRPr lang="en-US" dirty="0">
                  <a:effectLst/>
                  <a:latin typeface="Times New Roman" panose="02020603050405020304" pitchFamily="18" charset="0"/>
                  <a:ea typeface="Times New Roman" panose="02020603050405020304" pitchFamily="18" charset="0"/>
                </a:endParaRPr>
              </a:p>
              <a:p>
                <a:pPr marL="0" marR="0">
                  <a:lnSpc>
                    <a:spcPct val="130000"/>
                  </a:lnSpc>
                  <a:spcBef>
                    <a:spcPts val="0"/>
                  </a:spcBef>
                  <a:spcAft>
                    <a:spcPts val="0"/>
                  </a:spcAft>
                </a:pPr>
                <a:r>
                  <a:rPr lang="en-US" dirty="0">
                    <a:solidFill>
                      <a:srgbClr val="000000"/>
                    </a:solidFill>
                    <a:effectLst/>
                    <a:latin typeface="Times New Roman" panose="02020603050405020304" pitchFamily="18" charset="0"/>
                    <a:ea typeface="Times New Roman" panose="02020603050405020304" pitchFamily="18" charset="0"/>
                  </a:rPr>
                  <a:t>    is BD2794.329 in 10 years at 6 % annually?</a:t>
                </a:r>
                <a:endParaRPr lang="en-US" dirty="0">
                  <a:effectLst/>
                  <a:latin typeface="Times New Roman" panose="02020603050405020304" pitchFamily="18" charset="0"/>
                  <a:ea typeface="Times New Roman" panose="02020603050405020304" pitchFamily="18" charset="0"/>
                </a:endParaRPr>
              </a:p>
              <a:p>
                <a:pPr marL="0" marR="0" algn="l" rtl="1">
                  <a:lnSpc>
                    <a:spcPct val="130000"/>
                  </a:lnSpc>
                  <a:spcBef>
                    <a:spcPts val="0"/>
                  </a:spcBef>
                  <a:spcAft>
                    <a:spcPts val="0"/>
                  </a:spcAft>
                </a:pPr>
                <a:r>
                  <a:rPr lang="en-US" b="1" u="sng" dirty="0">
                    <a:solidFill>
                      <a:srgbClr val="002060"/>
                    </a:solidFill>
                    <a:effectLst/>
                    <a:latin typeface="Arial Black" panose="020B0A04020102020204" pitchFamily="34" charset="0"/>
                    <a:ea typeface="Times New Roman" panose="02020603050405020304" pitchFamily="18" charset="0"/>
                    <a:cs typeface="Times New Roman" panose="02020603050405020304" pitchFamily="18" charset="0"/>
                  </a:rPr>
                  <a:t>Answer:</a:t>
                </a:r>
                <a:endParaRPr lang="en-US" dirty="0">
                  <a:effectLst/>
                  <a:latin typeface="Times New Roman" panose="02020603050405020304" pitchFamily="18" charset="0"/>
                  <a:ea typeface="Times New Roman" panose="02020603050405020304" pitchFamily="18" charset="0"/>
                </a:endParaRPr>
              </a:p>
              <a:p>
                <a:pPr marL="0" marR="0" algn="l">
                  <a:lnSpc>
                    <a:spcPct val="130000"/>
                  </a:lnSpc>
                  <a:spcBef>
                    <a:spcPts val="0"/>
                  </a:spcBef>
                  <a:spcAft>
                    <a:spcPts val="0"/>
                  </a:spcAft>
                </a:pPr>
                <a:r>
                  <a:rPr lang="en-GB" dirty="0" err="1">
                    <a:solidFill>
                      <a:srgbClr val="FF0000"/>
                    </a:solidFill>
                    <a:effectLst/>
                    <a:latin typeface="Cambria Math" panose="02040503050406030204" pitchFamily="18" charset="0"/>
                    <a:ea typeface="Times New Roman" panose="02020603050405020304" pitchFamily="18" charset="0"/>
                  </a:rPr>
                  <a:t>i</a:t>
                </a:r>
                <a:r>
                  <a:rPr lang="en-GB" dirty="0">
                    <a:solidFill>
                      <a:srgbClr val="FF0000"/>
                    </a:solidFill>
                    <a:effectLst/>
                    <a:latin typeface="Cambria Math" panose="02040503050406030204" pitchFamily="18" charset="0"/>
                    <a:ea typeface="Times New Roman" panose="02020603050405020304" pitchFamily="18" charset="0"/>
                  </a:rPr>
                  <a:t> = 6%</a:t>
                </a:r>
                <a:r>
                  <a:rPr lang="ar-SA" dirty="0">
                    <a:solidFill>
                      <a:srgbClr val="FF0000"/>
                    </a:solidFill>
                    <a:effectLst/>
                    <a:latin typeface="Cambria Math" panose="02040503050406030204" pitchFamily="18" charset="0"/>
                    <a:ea typeface="Times New Roman" panose="02020603050405020304" pitchFamily="18" charset="0"/>
                  </a:rPr>
                  <a:t>                        </a:t>
                </a:r>
                <a:r>
                  <a:rPr lang="en-GB" dirty="0">
                    <a:solidFill>
                      <a:srgbClr val="FF0000"/>
                    </a:solidFill>
                    <a:effectLst/>
                    <a:latin typeface="Cambria Math" panose="02040503050406030204" pitchFamily="18" charset="0"/>
                    <a:ea typeface="Times New Roman" panose="02020603050405020304" pitchFamily="18" charset="0"/>
                  </a:rPr>
                  <a:t> n= 10</a:t>
                </a:r>
                <a:endParaRPr lang="en-US" dirty="0">
                  <a:effectLst/>
                  <a:latin typeface="Times New Roman" panose="02020603050405020304" pitchFamily="18" charset="0"/>
                  <a:ea typeface="Times New Roman" panose="02020603050405020304" pitchFamily="18" charset="0"/>
                </a:endParaRPr>
              </a:p>
              <a:p>
                <a:pPr marL="0" marR="0" algn="l" rtl="0">
                  <a:lnSpc>
                    <a:spcPct val="130000"/>
                  </a:lnSpc>
                  <a:spcBef>
                    <a:spcPts val="0"/>
                  </a:spcBef>
                  <a:spcAft>
                    <a:spcPts val="0"/>
                  </a:spcAft>
                </a:pPr>
                <a:r>
                  <a:rPr lang="en-US" dirty="0">
                    <a:solidFill>
                      <a:srgbClr val="FF0000"/>
                    </a:solidFill>
                    <a:effectLst/>
                    <a:latin typeface="Cambria Math" panose="02040503050406030204" pitchFamily="18" charset="0"/>
                    <a:ea typeface="Calibri" panose="020F0502020204030204" pitchFamily="34" charset="0"/>
                    <a:cs typeface="Arial" panose="020B0604020202020204" pitchFamily="34" charset="0"/>
                  </a:rPr>
                  <a:t>PMT = </a:t>
                </a:r>
                <a14:m>
                  <m:oMath xmlns:m="http://schemas.openxmlformats.org/officeDocument/2006/math">
                    <m:sSub>
                      <m:sSubPr>
                        <m:ctrlPr>
                          <a:rPr lang="en-US"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𝐅𝐕</m:t>
                        </m:r>
                      </m:e>
                      <m:sub>
                        <m:r>
                          <a:rPr lang="en-US"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𝐧𝐝</m:t>
                        </m:r>
                      </m:sub>
                    </m:sSub>
                  </m:oMath>
                </a14:m>
                <a:r>
                  <a:rPr lang="en-US" dirty="0">
                    <a:solidFill>
                      <a:srgbClr val="FF0000"/>
                    </a:solidFill>
                    <a:effectLst/>
                    <a:latin typeface="Cambria Math" panose="02040503050406030204" pitchFamily="18" charset="0"/>
                    <a:ea typeface="Calibri" panose="020F0502020204030204" pitchFamily="34" charset="0"/>
                    <a:cs typeface="Arial" panose="020B0604020202020204" pitchFamily="34" charset="0"/>
                  </a:rPr>
                  <a:t> </a:t>
                </a:r>
                <a:r>
                  <a:rPr lang="ar-BH" dirty="0">
                    <a:solidFill>
                      <a:srgbClr val="FF0000"/>
                    </a:solidFill>
                    <a:effectLst/>
                    <a:latin typeface="Cambria Math" panose="02040503050406030204" pitchFamily="18" charset="0"/>
                    <a:ea typeface="Calibri" panose="020F0502020204030204" pitchFamily="34" charset="0"/>
                    <a:cs typeface="Arial" panose="020B0604020202020204" pitchFamily="34" charset="0"/>
                  </a:rPr>
                  <a:t>÷</a:t>
                </a:r>
                <a:r>
                  <a:rPr lang="ar-BH" dirty="0">
                    <a:solidFill>
                      <a:srgbClr val="FF0000"/>
                    </a:solidFill>
                    <a:effectLst/>
                    <a:ea typeface="Calibri" panose="020F0502020204030204" pitchFamily="34" charset="0"/>
                    <a:cs typeface="Cambria Math" panose="02040503050406030204" pitchFamily="18" charset="0"/>
                  </a:rPr>
                  <a:t> </a:t>
                </a:r>
                <a14:m>
                  <m:oMath xmlns:m="http://schemas.openxmlformats.org/officeDocument/2006/math">
                    <m:d>
                      <m:dPr>
                        <m:begChr m:val="["/>
                        <m:endChr m:val="]"/>
                        <m:ctrlPr>
                          <a:rPr lang="en-US" i="1">
                            <a:solidFill>
                              <a:srgbClr val="FF0000"/>
                            </a:solidFill>
                            <a:effectLst/>
                            <a:latin typeface="Cambria Math" panose="02040503050406030204" pitchFamily="18" charset="0"/>
                            <a:ea typeface="Calibri" panose="020F0502020204030204" pitchFamily="34" charset="0"/>
                            <a:cs typeface="Arial" panose="020B0604020202020204" pitchFamily="34" charset="0"/>
                          </a:rPr>
                        </m:ctrlPr>
                      </m:dPr>
                      <m:e>
                        <m:f>
                          <m:fPr>
                            <m:ctrlPr>
                              <a:rPr lang="en-US" i="1">
                                <a:solidFill>
                                  <a:srgbClr val="FF0000"/>
                                </a:solidFill>
                                <a:effectLst/>
                                <a:latin typeface="Cambria Math" panose="02040503050406030204" pitchFamily="18" charset="0"/>
                                <a:ea typeface="Calibri" panose="020F0502020204030204" pitchFamily="34" charset="0"/>
                                <a:cs typeface="Arial" panose="020B0604020202020204" pitchFamily="34" charset="0"/>
                              </a:rPr>
                            </m:ctrlPr>
                          </m:fPr>
                          <m:num>
                            <m:sSup>
                              <m:sSupPr>
                                <m:ctrlPr>
                                  <a:rPr lang="en-US" i="1">
                                    <a:solidFill>
                                      <a:srgbClr val="FF0000"/>
                                    </a:solidFill>
                                    <a:effectLst/>
                                    <a:latin typeface="Cambria Math" panose="02040503050406030204" pitchFamily="18" charset="0"/>
                                    <a:ea typeface="Calibri" panose="020F0502020204030204" pitchFamily="34" charset="0"/>
                                    <a:cs typeface="Arial" panose="020B0604020202020204" pitchFamily="34" charset="0"/>
                                  </a:rPr>
                                </m:ctrlPr>
                              </m:sSupPr>
                              <m:e>
                                <m:d>
                                  <m:dPr>
                                    <m:ctrlPr>
                                      <a:rPr lang="en-US" i="1">
                                        <a:solidFill>
                                          <a:srgbClr val="FF0000"/>
                                        </a:solidFill>
                                        <a:effectLst/>
                                        <a:latin typeface="Cambria Math" panose="02040503050406030204" pitchFamily="18" charset="0"/>
                                        <a:ea typeface="Calibri" panose="020F0502020204030204" pitchFamily="34" charset="0"/>
                                        <a:cs typeface="Arial" panose="020B0604020202020204" pitchFamily="34" charset="0"/>
                                      </a:rPr>
                                    </m:ctrlPr>
                                  </m:dPr>
                                  <m:e>
                                    <m:r>
                                      <a:rPr lang="en-US">
                                        <a:solidFill>
                                          <a:srgbClr val="FF0000"/>
                                        </a:solidFill>
                                        <a:effectLst/>
                                        <a:latin typeface="Cambria Math" panose="02040503050406030204" pitchFamily="18" charset="0"/>
                                        <a:ea typeface="Calibri" panose="020F0502020204030204" pitchFamily="34" charset="0"/>
                                        <a:cs typeface="Arial" panose="020B0604020202020204" pitchFamily="34" charset="0"/>
                                      </a:rPr>
                                      <m:t>1</m:t>
                                    </m:r>
                                    <m:r>
                                      <a:rPr lang="en-US">
                                        <a:solidFill>
                                          <a:srgbClr val="FF0000"/>
                                        </a:solidFill>
                                        <a:effectLst/>
                                        <a:latin typeface="Cambria Math" panose="02040503050406030204" pitchFamily="18" charset="0"/>
                                        <a:ea typeface="Calibri" panose="020F0502020204030204" pitchFamily="34" charset="0"/>
                                        <a:cs typeface="Arial" panose="020B0604020202020204" pitchFamily="34" charset="0"/>
                                      </a:rPr>
                                      <m:t>+</m:t>
                                    </m:r>
                                    <m:r>
                                      <m:rPr>
                                        <m:sty m:val="p"/>
                                      </m:rPr>
                                      <a:rPr lang="en-US">
                                        <a:solidFill>
                                          <a:srgbClr val="FF0000"/>
                                        </a:solidFill>
                                        <a:effectLst/>
                                        <a:latin typeface="Cambria Math" panose="02040503050406030204" pitchFamily="18" charset="0"/>
                                        <a:ea typeface="Calibri" panose="020F0502020204030204" pitchFamily="34" charset="0"/>
                                        <a:cs typeface="Arial" panose="020B0604020202020204" pitchFamily="34" charset="0"/>
                                      </a:rPr>
                                      <m:t>i</m:t>
                                    </m:r>
                                  </m:e>
                                </m:d>
                              </m:e>
                              <m:sup>
                                <m:r>
                                  <m:rPr>
                                    <m:sty m:val="p"/>
                                  </m:rPr>
                                  <a:rPr lang="en-US">
                                    <a:solidFill>
                                      <a:srgbClr val="FF0000"/>
                                    </a:solidFill>
                                    <a:effectLst/>
                                    <a:latin typeface="Cambria Math" panose="02040503050406030204" pitchFamily="18" charset="0"/>
                                    <a:ea typeface="Calibri" panose="020F0502020204030204" pitchFamily="34" charset="0"/>
                                    <a:cs typeface="Arial" panose="020B0604020202020204" pitchFamily="34" charset="0"/>
                                  </a:rPr>
                                  <m:t>n</m:t>
                                </m:r>
                              </m:sup>
                            </m:sSup>
                            <m:r>
                              <a:rPr lang="en-US" i="1">
                                <a:solidFill>
                                  <a:srgbClr val="FF0000"/>
                                </a:solidFill>
                                <a:effectLst/>
                                <a:latin typeface="Cambria Math" panose="02040503050406030204" pitchFamily="18" charset="0"/>
                                <a:ea typeface="Calibri" panose="020F0502020204030204" pitchFamily="34" charset="0"/>
                                <a:cs typeface="Arial" panose="020B0604020202020204" pitchFamily="34" charset="0"/>
                              </a:rPr>
                              <m:t>−</m:t>
                            </m:r>
                            <m:r>
                              <a:rPr lang="en-US">
                                <a:solidFill>
                                  <a:srgbClr val="FF0000"/>
                                </a:solidFill>
                                <a:effectLst/>
                                <a:latin typeface="Cambria Math" panose="02040503050406030204" pitchFamily="18" charset="0"/>
                                <a:ea typeface="Calibri" panose="020F0502020204030204" pitchFamily="34" charset="0"/>
                                <a:cs typeface="Arial" panose="020B0604020202020204" pitchFamily="34" charset="0"/>
                              </a:rPr>
                              <m:t>1</m:t>
                            </m:r>
                          </m:num>
                          <m:den>
                            <m:r>
                              <m:rPr>
                                <m:sty m:val="p"/>
                              </m:rPr>
                              <a:rPr lang="en-US">
                                <a:solidFill>
                                  <a:srgbClr val="FF0000"/>
                                </a:solidFill>
                                <a:effectLst/>
                                <a:latin typeface="Cambria Math" panose="02040503050406030204" pitchFamily="18" charset="0"/>
                                <a:ea typeface="Calibri" panose="020F0502020204030204" pitchFamily="34" charset="0"/>
                                <a:cs typeface="Arial" panose="020B0604020202020204" pitchFamily="34" charset="0"/>
                              </a:rPr>
                              <m:t>i</m:t>
                            </m:r>
                          </m:den>
                        </m:f>
                      </m:e>
                    </m:d>
                  </m:oMath>
                </a14:m>
                <a:r>
                  <a:rPr lang="ar-BH" dirty="0">
                    <a:solidFill>
                      <a:srgbClr val="FF0000"/>
                    </a:solidFill>
                    <a:effectLst/>
                    <a:latin typeface="Cambria Math" panose="02040503050406030204" pitchFamily="18" charset="0"/>
                    <a:ea typeface="Calibri" panose="020F0502020204030204" pitchFamily="34" charset="0"/>
                    <a:cs typeface="Arial" panose="020B0604020202020204" pitchFamily="34" charset="0"/>
                  </a:rPr>
                  <a:t>÷</a:t>
                </a:r>
                <a:r>
                  <a:rPr lang="en-US" dirty="0">
                    <a:solidFill>
                      <a:srgbClr val="FF0000"/>
                    </a:solidFill>
                    <a:effectLst/>
                    <a:latin typeface="Cambria Math" panose="02040503050406030204" pitchFamily="18" charset="0"/>
                    <a:ea typeface="Calibri" panose="020F0502020204030204" pitchFamily="34" charset="0"/>
                    <a:cs typeface="Arial" panose="020B0604020202020204" pitchFamily="34" charset="0"/>
                  </a:rPr>
                  <a:t> (1+i) </a:t>
                </a:r>
                <a:endParaRPr lang="en-US" dirty="0">
                  <a:effectLst/>
                  <a:ea typeface="Calibri" panose="020F0502020204030204" pitchFamily="34" charset="0"/>
                  <a:cs typeface="Arial" panose="020B0604020202020204" pitchFamily="34" charset="0"/>
                </a:endParaRPr>
              </a:p>
              <a:p>
                <a:pPr marL="228600" marR="0" algn="l" rtl="0">
                  <a:lnSpc>
                    <a:spcPct val="130000"/>
                  </a:lnSpc>
                  <a:spcBef>
                    <a:spcPts val="0"/>
                  </a:spcBef>
                  <a:spcAft>
                    <a:spcPts val="0"/>
                  </a:spcAft>
                </a:pPr>
                <a:r>
                  <a:rPr lang="en-US" dirty="0">
                    <a:solidFill>
                      <a:srgbClr val="000000"/>
                    </a:solidFill>
                    <a:effectLst/>
                    <a:latin typeface="Cambria Math" panose="02040503050406030204" pitchFamily="18" charset="0"/>
                    <a:ea typeface="Calibri" panose="020F0502020204030204" pitchFamily="34" charset="0"/>
                    <a:cs typeface="Arial" panose="020B0604020202020204" pitchFamily="34" charset="0"/>
                  </a:rPr>
                  <a:t>           = 2794.329 ÷</a:t>
                </a:r>
                <a:r>
                  <a:rPr lang="en-US"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dirty="0">
                    <a:solidFill>
                      <a:srgbClr val="000000"/>
                    </a:solidFill>
                    <a:effectLst/>
                    <a:latin typeface="Cambria Math" panose="02040503050406030204" pitchFamily="18" charset="0"/>
                    <a:ea typeface="Calibri" panose="020F0502020204030204" pitchFamily="34" charset="0"/>
                    <a:cs typeface="Arial" panose="020B0604020202020204" pitchFamily="34" charset="0"/>
                  </a:rPr>
                  <a:t>  </a:t>
                </a:r>
                <a14:m>
                  <m:oMath xmlns:m="http://schemas.openxmlformats.org/officeDocument/2006/math">
                    <m:d>
                      <m:dPr>
                        <m:begChr m:val="["/>
                        <m:endChr m:val="]"/>
                        <m:ctrlPr>
                          <a:rPr lang="en-US" i="1">
                            <a:solidFill>
                              <a:srgbClr val="000000"/>
                            </a:solidFill>
                            <a:effectLst/>
                            <a:latin typeface="Cambria Math" panose="02040503050406030204" pitchFamily="18" charset="0"/>
                            <a:ea typeface="Calibri" panose="020F0502020204030204" pitchFamily="34" charset="0"/>
                            <a:cs typeface="Arial" panose="020B0604020202020204" pitchFamily="34" charset="0"/>
                          </a:rPr>
                        </m:ctrlPr>
                      </m:dPr>
                      <m:e>
                        <m:f>
                          <m:fPr>
                            <m:ctrlPr>
                              <a:rPr lang="en-US" i="1">
                                <a:solidFill>
                                  <a:srgbClr val="000000"/>
                                </a:solidFill>
                                <a:effectLst/>
                                <a:latin typeface="Cambria Math" panose="02040503050406030204" pitchFamily="18" charset="0"/>
                                <a:ea typeface="Calibri" panose="020F0502020204030204" pitchFamily="34" charset="0"/>
                                <a:cs typeface="Arial" panose="020B0604020202020204" pitchFamily="34" charset="0"/>
                              </a:rPr>
                            </m:ctrlPr>
                          </m:fPr>
                          <m:num>
                            <m:sSup>
                              <m:sSupPr>
                                <m:ctrlPr>
                                  <a:rPr lang="en-US" i="1">
                                    <a:solidFill>
                                      <a:srgbClr val="000000"/>
                                    </a:solidFill>
                                    <a:effectLst/>
                                    <a:latin typeface="Cambria Math" panose="02040503050406030204" pitchFamily="18" charset="0"/>
                                    <a:ea typeface="Calibri" panose="020F0502020204030204" pitchFamily="34" charset="0"/>
                                    <a:cs typeface="Arial" panose="020B0604020202020204" pitchFamily="34" charset="0"/>
                                  </a:rPr>
                                </m:ctrlPr>
                              </m:sSupPr>
                              <m:e>
                                <m:d>
                                  <m:dPr>
                                    <m:ctrlPr>
                                      <a:rPr lang="en-US" i="1">
                                        <a:solidFill>
                                          <a:srgbClr val="000000"/>
                                        </a:solidFill>
                                        <a:effectLst/>
                                        <a:latin typeface="Cambria Math" panose="02040503050406030204" pitchFamily="18" charset="0"/>
                                        <a:ea typeface="Calibri" panose="020F0502020204030204" pitchFamily="34" charset="0"/>
                                        <a:cs typeface="Arial" panose="020B0604020202020204" pitchFamily="34" charset="0"/>
                                      </a:rPr>
                                    </m:ctrlPr>
                                  </m:dPr>
                                  <m:e>
                                    <m:r>
                                      <a:rPr lang="en-US" i="1">
                                        <a:solidFill>
                                          <a:srgbClr val="000000"/>
                                        </a:solidFill>
                                        <a:effectLst/>
                                        <a:latin typeface="Cambria Math" panose="02040503050406030204" pitchFamily="18" charset="0"/>
                                        <a:ea typeface="Calibri" panose="020F0502020204030204" pitchFamily="34" charset="0"/>
                                        <a:cs typeface="Arial" panose="020B0604020202020204" pitchFamily="34" charset="0"/>
                                      </a:rPr>
                                      <m:t>1</m:t>
                                    </m:r>
                                    <m:r>
                                      <a:rPr lang="en-US" i="1">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r>
                                      <a:rPr lang="en-US" i="1">
                                        <a:solidFill>
                                          <a:srgbClr val="000000"/>
                                        </a:solidFill>
                                        <a:effectLst/>
                                        <a:latin typeface="Cambria Math" panose="02040503050406030204" pitchFamily="18" charset="0"/>
                                        <a:ea typeface="Calibri" panose="020F0502020204030204" pitchFamily="34" charset="0"/>
                                        <a:cs typeface="Arial" panose="020B0604020202020204" pitchFamily="34" charset="0"/>
                                      </a:rPr>
                                      <m:t>6</m:t>
                                    </m:r>
                                    <m:r>
                                      <a:rPr lang="en-US" i="1">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e>
                                </m:d>
                              </m:e>
                              <m:sup>
                                <m:r>
                                  <a:rPr lang="en-US" i="1">
                                    <a:solidFill>
                                      <a:srgbClr val="000000"/>
                                    </a:solidFill>
                                    <a:effectLst/>
                                    <a:latin typeface="Cambria Math" panose="02040503050406030204" pitchFamily="18" charset="0"/>
                                    <a:ea typeface="Calibri" panose="020F0502020204030204" pitchFamily="34" charset="0"/>
                                    <a:cs typeface="Arial" panose="020B0604020202020204" pitchFamily="34" charset="0"/>
                                  </a:rPr>
                                  <m:t>10</m:t>
                                </m:r>
                              </m:sup>
                            </m:sSup>
                            <m:r>
                              <a:rPr lang="en-US" i="1">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r>
                              <a:rPr lang="en-US" i="1">
                                <a:solidFill>
                                  <a:srgbClr val="000000"/>
                                </a:solidFill>
                                <a:effectLst/>
                                <a:latin typeface="Cambria Math" panose="02040503050406030204" pitchFamily="18" charset="0"/>
                                <a:ea typeface="Calibri" panose="020F0502020204030204" pitchFamily="34" charset="0"/>
                                <a:cs typeface="Arial" panose="020B0604020202020204" pitchFamily="34" charset="0"/>
                              </a:rPr>
                              <m:t>1</m:t>
                            </m:r>
                          </m:num>
                          <m:den>
                            <m:r>
                              <a:rPr lang="en-US" i="1">
                                <a:solidFill>
                                  <a:srgbClr val="000000"/>
                                </a:solidFill>
                                <a:effectLst/>
                                <a:latin typeface="Cambria Math" panose="02040503050406030204" pitchFamily="18" charset="0"/>
                                <a:ea typeface="Calibri" panose="020F0502020204030204" pitchFamily="34" charset="0"/>
                                <a:cs typeface="Arial" panose="020B0604020202020204" pitchFamily="34" charset="0"/>
                              </a:rPr>
                              <m:t>6</m:t>
                            </m:r>
                            <m:r>
                              <a:rPr lang="en-US" i="1">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den>
                        </m:f>
                      </m:e>
                    </m:d>
                  </m:oMath>
                </a14:m>
                <a:r>
                  <a:rPr lang="ar-BH" dirty="0">
                    <a:solidFill>
                      <a:srgbClr val="000000"/>
                    </a:solidFill>
                    <a:effectLst/>
                    <a:latin typeface="Cambria Math" panose="02040503050406030204" pitchFamily="18" charset="0"/>
                    <a:ea typeface="Calibri" panose="020F0502020204030204" pitchFamily="34" charset="0"/>
                    <a:cs typeface="Arial" panose="020B0604020202020204" pitchFamily="34" charset="0"/>
                  </a:rPr>
                  <a:t>÷ </a:t>
                </a:r>
                <a:r>
                  <a:rPr lang="en-US" dirty="0">
                    <a:solidFill>
                      <a:srgbClr val="000000"/>
                    </a:solidFill>
                    <a:effectLst/>
                    <a:latin typeface="Cambria Math" panose="02040503050406030204" pitchFamily="18" charset="0"/>
                    <a:ea typeface="Calibri" panose="020F0502020204030204" pitchFamily="34" charset="0"/>
                    <a:cs typeface="Arial" panose="020B0604020202020204" pitchFamily="34" charset="0"/>
                  </a:rPr>
                  <a:t>  (1+6%)</a:t>
                </a:r>
                <a:endParaRPr lang="en-US" dirty="0">
                  <a:ea typeface="Calibri" panose="020F0502020204030204" pitchFamily="34" charset="0"/>
                  <a:cs typeface="Arial" panose="020B0604020202020204" pitchFamily="34" charset="0"/>
                </a:endParaRPr>
              </a:p>
              <a:p>
                <a:pPr marL="228600" marR="0" algn="l" rtl="0">
                  <a:lnSpc>
                    <a:spcPct val="130000"/>
                  </a:lnSpc>
                  <a:spcBef>
                    <a:spcPts val="0"/>
                  </a:spcBef>
                  <a:spcAft>
                    <a:spcPts val="0"/>
                  </a:spcAft>
                </a:pPr>
                <a:r>
                  <a:rPr lang="en-US" dirty="0">
                    <a:solidFill>
                      <a:srgbClr val="FF0000"/>
                    </a:solidFill>
                    <a:effectLst/>
                    <a:latin typeface="Cambria Math" panose="02040503050406030204" pitchFamily="18" charset="0"/>
                    <a:ea typeface="Calibri" panose="020F0502020204030204" pitchFamily="34" charset="0"/>
                    <a:cs typeface="Arial" panose="020B0604020202020204" pitchFamily="34" charset="0"/>
                  </a:rPr>
                  <a:t>PMT  </a:t>
                </a:r>
                <a:r>
                  <a:rPr lang="en-US" dirty="0">
                    <a:solidFill>
                      <a:srgbClr val="000000"/>
                    </a:solidFill>
                    <a:effectLst/>
                    <a:latin typeface="Cambria Math" panose="02040503050406030204" pitchFamily="18" charset="0"/>
                    <a:ea typeface="Calibri" panose="020F0502020204030204" pitchFamily="34" charset="0"/>
                    <a:cs typeface="Arial" panose="020B0604020202020204" pitchFamily="34" charset="0"/>
                  </a:rPr>
                  <a:t> = 2794.329 ÷</a:t>
                </a:r>
                <a:r>
                  <a:rPr lang="en-US"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dirty="0">
                    <a:solidFill>
                      <a:srgbClr val="000000"/>
                    </a:solidFill>
                    <a:effectLst/>
                    <a:latin typeface="Cambria Math" panose="02040503050406030204" pitchFamily="18" charset="0"/>
                    <a:ea typeface="Calibri" panose="020F0502020204030204" pitchFamily="34" charset="0"/>
                    <a:cs typeface="Arial" panose="020B0604020202020204" pitchFamily="34" charset="0"/>
                  </a:rPr>
                  <a:t>  13.1808 </a:t>
                </a:r>
                <a:r>
                  <a:rPr lang="en-US" dirty="0">
                    <a:solidFill>
                      <a:srgbClr val="000000"/>
                    </a:solidFill>
                    <a:effectLst/>
                    <a:latin typeface="Cambria Math" panose="02040503050406030204" pitchFamily="18" charset="0"/>
                    <a:ea typeface="Calibri" panose="020F0502020204030204" pitchFamily="34" charset="0"/>
                    <a:cs typeface="Calibri" panose="020F0502020204030204" pitchFamily="34" charset="0"/>
                  </a:rPr>
                  <a:t>÷ </a:t>
                </a:r>
                <a:r>
                  <a:rPr lang="en-US" dirty="0">
                    <a:solidFill>
                      <a:srgbClr val="000000"/>
                    </a:solidFill>
                    <a:effectLst/>
                    <a:latin typeface="Cambria Math" panose="02040503050406030204" pitchFamily="18" charset="0"/>
                    <a:ea typeface="Calibri" panose="020F0502020204030204" pitchFamily="34" charset="0"/>
                    <a:cs typeface="Arial" panose="020B0604020202020204" pitchFamily="34" charset="0"/>
                  </a:rPr>
                  <a:t>1.06 = BD 200</a:t>
                </a:r>
              </a:p>
              <a:p>
                <a:pPr marL="228600" marR="0" algn="l" rtl="0">
                  <a:lnSpc>
                    <a:spcPct val="130000"/>
                  </a:lnSpc>
                  <a:spcBef>
                    <a:spcPts val="0"/>
                  </a:spcBef>
                  <a:spcAft>
                    <a:spcPts val="0"/>
                  </a:spcAft>
                </a:pPr>
                <a:endParaRPr lang="en-US" dirty="0">
                  <a:effectLst/>
                  <a:ea typeface="Calibri" panose="020F0502020204030204" pitchFamily="34" charset="0"/>
                  <a:cs typeface="Arial" panose="020B0604020202020204" pitchFamily="34" charset="0"/>
                </a:endParaRPr>
              </a:p>
              <a:p>
                <a:pPr marL="0" marR="0" algn="l" rtl="0">
                  <a:lnSpc>
                    <a:spcPct val="130000"/>
                  </a:lnSpc>
                  <a:spcBef>
                    <a:spcPts val="0"/>
                  </a:spcBef>
                  <a:spcAft>
                    <a:spcPts val="0"/>
                  </a:spcAft>
                </a:pPr>
                <a:r>
                  <a:rPr lang="en-US" b="1" dirty="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a:t>OR</a:t>
                </a:r>
                <a:r>
                  <a:rPr lang="en-US" dirty="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a:t> by using interest table</a:t>
                </a:r>
                <a:r>
                  <a:rPr lang="en-US" dirty="0">
                    <a:solidFill>
                      <a:srgbClr val="000000"/>
                    </a:solidFill>
                    <a:effectLst/>
                    <a:latin typeface="Cambria Math" panose="02040503050406030204" pitchFamily="18" charset="0"/>
                    <a:ea typeface="Calibri" panose="020F0502020204030204" pitchFamily="34" charset="0"/>
                    <a:cs typeface="Arial" panose="020B0604020202020204" pitchFamily="34" charset="0"/>
                  </a:rPr>
                  <a:t> = 2794.329 ÷</a:t>
                </a:r>
                <a:r>
                  <a:rPr lang="en-US"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dirty="0">
                    <a:solidFill>
                      <a:srgbClr val="000000"/>
                    </a:solidFill>
                    <a:effectLst/>
                    <a:latin typeface="Cambria Math" panose="02040503050406030204" pitchFamily="18" charset="0"/>
                    <a:ea typeface="Calibri" panose="020F0502020204030204" pitchFamily="34" charset="0"/>
                    <a:cs typeface="Arial" panose="020B0604020202020204" pitchFamily="34" charset="0"/>
                  </a:rPr>
                  <a:t>  13.97164 = BD 200</a:t>
                </a:r>
                <a:endParaRPr lang="en-US" dirty="0">
                  <a:effectLst/>
                  <a:ea typeface="Calibri" panose="020F0502020204030204" pitchFamily="34" charset="0"/>
                  <a:cs typeface="Arial" panose="020B0604020202020204" pitchFamily="34" charset="0"/>
                </a:endParaRPr>
              </a:p>
              <a:p>
                <a:pPr marL="228600" marR="0" algn="l" rtl="0">
                  <a:lnSpc>
                    <a:spcPct val="130000"/>
                  </a:lnSpc>
                  <a:spcBef>
                    <a:spcPts val="0"/>
                  </a:spcBef>
                  <a:spcAft>
                    <a:spcPts val="0"/>
                  </a:spcAft>
                </a:pPr>
                <a:r>
                  <a:rPr lang="ar-BH" dirty="0">
                    <a:solidFill>
                      <a:srgbClr val="000000"/>
                    </a:solidFill>
                    <a:effectLst/>
                    <a:ea typeface="Calibri" panose="020F0502020204030204" pitchFamily="34" charset="0"/>
                    <a:cs typeface="Times New Roman" panose="02020603050405020304" pitchFamily="18" charset="0"/>
                  </a:rPr>
                  <a:t> </a:t>
                </a:r>
                <a:endParaRPr lang="en-US" dirty="0">
                  <a:effectLst/>
                  <a:ea typeface="Calibri" panose="020F0502020204030204" pitchFamily="34" charset="0"/>
                  <a:cs typeface="Arial" panose="020B0604020202020204" pitchFamily="34" charset="0"/>
                </a:endParaRPr>
              </a:p>
            </p:txBody>
          </p:sp>
        </mc:Choice>
        <mc:Fallback xmlns="">
          <p:sp>
            <p:nvSpPr>
              <p:cNvPr id="7" name="Rectangle 6">
                <a:extLst>
                  <a:ext uri="{FF2B5EF4-FFF2-40B4-BE49-F238E27FC236}">
                    <a16:creationId xmlns:a16="http://schemas.microsoft.com/office/drawing/2014/main" id="{F1AD3AE9-EEB6-35AB-68F3-F652D0EC60A3}"/>
                  </a:ext>
                </a:extLst>
              </p:cNvPr>
              <p:cNvSpPr>
                <a:spLocks noRot="1" noChangeAspect="1" noMove="1" noResize="1" noEditPoints="1" noAdjustHandles="1" noChangeArrowheads="1" noChangeShapeType="1" noTextEdit="1"/>
              </p:cNvSpPr>
              <p:nvPr/>
            </p:nvSpPr>
            <p:spPr>
              <a:xfrm>
                <a:off x="179819" y="1820357"/>
                <a:ext cx="9491481" cy="4453151"/>
              </a:xfrm>
              <a:prstGeom prst="rect">
                <a:avLst/>
              </a:prstGeom>
              <a:blipFill>
                <a:blip r:embed="rId4"/>
                <a:stretch>
                  <a:fillRect l="-771" b="-411"/>
                </a:stretch>
              </a:blipFill>
              <a:ln>
                <a:noFill/>
              </a:ln>
            </p:spPr>
            <p:txBody>
              <a:bodyPr/>
              <a:lstStyle/>
              <a:p>
                <a:r>
                  <a:rPr lang="en-US">
                    <a:noFill/>
                  </a:rPr>
                  <a:t> </a:t>
                </a:r>
              </a:p>
            </p:txBody>
          </p:sp>
        </mc:Fallback>
      </mc:AlternateContent>
      <p:graphicFrame>
        <p:nvGraphicFramePr>
          <p:cNvPr id="10" name="Table 9">
            <a:extLst>
              <a:ext uri="{FF2B5EF4-FFF2-40B4-BE49-F238E27FC236}">
                <a16:creationId xmlns="" xmlns:a16="http://schemas.microsoft.com/office/drawing/2014/main" id="{7C7BD887-05E7-95AB-A4DA-EAEE49B09540}"/>
              </a:ext>
            </a:extLst>
          </p:cNvPr>
          <p:cNvGraphicFramePr>
            <a:graphicFrameLocks noGrp="1"/>
          </p:cNvGraphicFramePr>
          <p:nvPr>
            <p:extLst>
              <p:ext uri="{D42A27DB-BD31-4B8C-83A1-F6EECF244321}">
                <p14:modId xmlns:p14="http://schemas.microsoft.com/office/powerpoint/2010/main" val="3965050986"/>
              </p:ext>
            </p:extLst>
          </p:nvPr>
        </p:nvGraphicFramePr>
        <p:xfrm>
          <a:off x="5096189" y="2623101"/>
          <a:ext cx="4575111" cy="2849743"/>
        </p:xfrm>
        <a:graphic>
          <a:graphicData uri="http://schemas.openxmlformats.org/drawingml/2006/table">
            <a:tbl>
              <a:tblPr>
                <a:tableStyleId>{5C22544A-7EE6-4342-B048-85BDC9FD1C3A}</a:tableStyleId>
              </a:tblPr>
              <a:tblGrid>
                <a:gridCol w="221797">
                  <a:extLst>
                    <a:ext uri="{9D8B030D-6E8A-4147-A177-3AD203B41FA5}">
                      <a16:colId xmlns="" xmlns:a16="http://schemas.microsoft.com/office/drawing/2014/main" val="635416882"/>
                    </a:ext>
                  </a:extLst>
                </a:gridCol>
                <a:gridCol w="488240">
                  <a:extLst>
                    <a:ext uri="{9D8B030D-6E8A-4147-A177-3AD203B41FA5}">
                      <a16:colId xmlns="" xmlns:a16="http://schemas.microsoft.com/office/drawing/2014/main" val="2716547503"/>
                    </a:ext>
                  </a:extLst>
                </a:gridCol>
                <a:gridCol w="506288">
                  <a:extLst>
                    <a:ext uri="{9D8B030D-6E8A-4147-A177-3AD203B41FA5}">
                      <a16:colId xmlns="" xmlns:a16="http://schemas.microsoft.com/office/drawing/2014/main" val="406227739"/>
                    </a:ext>
                  </a:extLst>
                </a:gridCol>
                <a:gridCol w="488240">
                  <a:extLst>
                    <a:ext uri="{9D8B030D-6E8A-4147-A177-3AD203B41FA5}">
                      <a16:colId xmlns="" xmlns:a16="http://schemas.microsoft.com/office/drawing/2014/main" val="3373880112"/>
                    </a:ext>
                  </a:extLst>
                </a:gridCol>
                <a:gridCol w="488240">
                  <a:extLst>
                    <a:ext uri="{9D8B030D-6E8A-4147-A177-3AD203B41FA5}">
                      <a16:colId xmlns="" xmlns:a16="http://schemas.microsoft.com/office/drawing/2014/main" val="1058897826"/>
                    </a:ext>
                  </a:extLst>
                </a:gridCol>
                <a:gridCol w="488240">
                  <a:extLst>
                    <a:ext uri="{9D8B030D-6E8A-4147-A177-3AD203B41FA5}">
                      <a16:colId xmlns="" xmlns:a16="http://schemas.microsoft.com/office/drawing/2014/main" val="94835216"/>
                    </a:ext>
                  </a:extLst>
                </a:gridCol>
                <a:gridCol w="488240">
                  <a:extLst>
                    <a:ext uri="{9D8B030D-6E8A-4147-A177-3AD203B41FA5}">
                      <a16:colId xmlns="" xmlns:a16="http://schemas.microsoft.com/office/drawing/2014/main" val="2669226875"/>
                    </a:ext>
                  </a:extLst>
                </a:gridCol>
                <a:gridCol w="488240">
                  <a:extLst>
                    <a:ext uri="{9D8B030D-6E8A-4147-A177-3AD203B41FA5}">
                      <a16:colId xmlns="" xmlns:a16="http://schemas.microsoft.com/office/drawing/2014/main" val="1826503524"/>
                    </a:ext>
                  </a:extLst>
                </a:gridCol>
                <a:gridCol w="458793">
                  <a:extLst>
                    <a:ext uri="{9D8B030D-6E8A-4147-A177-3AD203B41FA5}">
                      <a16:colId xmlns="" xmlns:a16="http://schemas.microsoft.com/office/drawing/2014/main" val="1177485453"/>
                    </a:ext>
                  </a:extLst>
                </a:gridCol>
                <a:gridCol w="458793">
                  <a:extLst>
                    <a:ext uri="{9D8B030D-6E8A-4147-A177-3AD203B41FA5}">
                      <a16:colId xmlns="" xmlns:a16="http://schemas.microsoft.com/office/drawing/2014/main" val="2772400630"/>
                    </a:ext>
                  </a:extLst>
                </a:gridCol>
              </a:tblGrid>
              <a:tr h="394120">
                <a:tc gridSpan="10">
                  <a:txBody>
                    <a:bodyPr/>
                    <a:lstStyle/>
                    <a:p>
                      <a:pPr marL="0" marR="0" algn="ctr" rtl="1">
                        <a:lnSpc>
                          <a:spcPct val="107000"/>
                        </a:lnSpc>
                        <a:spcBef>
                          <a:spcPts val="0"/>
                        </a:spcBef>
                        <a:spcAft>
                          <a:spcPts val="800"/>
                        </a:spcAft>
                      </a:pPr>
                      <a:r>
                        <a:rPr lang="en-US" sz="600" dirty="0">
                          <a:effectLst/>
                        </a:rPr>
                        <a:t/>
                      </a:r>
                      <a:br>
                        <a:rPr lang="en-US" sz="600" dirty="0">
                          <a:effectLst/>
                        </a:rPr>
                      </a:br>
                      <a:r>
                        <a:rPr lang="en-US" sz="600" dirty="0">
                          <a:effectLst/>
                        </a:rPr>
                        <a:t> TABLE (FV of  Annuity Due)</a:t>
                      </a:r>
                    </a:p>
                    <a:p>
                      <a:pPr marL="0" marR="0" algn="ctr" rtl="1">
                        <a:lnSpc>
                          <a:spcPct val="107000"/>
                        </a:lnSpc>
                        <a:spcBef>
                          <a:spcPts val="0"/>
                        </a:spcBef>
                        <a:spcAft>
                          <a:spcPts val="800"/>
                        </a:spcAft>
                      </a:pPr>
                      <a:r>
                        <a:rPr lang="en-US" sz="600" dirty="0">
                          <a:effectLst/>
                        </a:rPr>
                        <a:t>(annuity in advance – beginning of period payment)</a:t>
                      </a:r>
                      <a:endParaRPr lang="en-US" sz="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 xmlns:a16="http://schemas.microsoft.com/office/drawing/2014/main" val="351802434"/>
                  </a:ext>
                </a:extLst>
              </a:tr>
              <a:tr h="394120">
                <a:tc>
                  <a:txBody>
                    <a:bodyPr/>
                    <a:lstStyle/>
                    <a:p>
                      <a:pPr marL="0" marR="0" algn="ctr" rtl="1">
                        <a:lnSpc>
                          <a:spcPct val="107000"/>
                        </a:lnSpc>
                        <a:spcBef>
                          <a:spcPts val="0"/>
                        </a:spcBef>
                        <a:spcAft>
                          <a:spcPts val="800"/>
                        </a:spcAft>
                      </a:pPr>
                      <a:endParaRPr lang="en-US" sz="600">
                        <a:effectLst/>
                      </a:endParaRPr>
                    </a:p>
                    <a:p>
                      <a:pPr marL="0" marR="0" algn="ctr">
                        <a:lnSpc>
                          <a:spcPct val="107000"/>
                        </a:lnSpc>
                        <a:spcBef>
                          <a:spcPts val="0"/>
                        </a:spcBef>
                        <a:spcAft>
                          <a:spcPts val="0"/>
                        </a:spcAft>
                      </a:pPr>
                      <a:r>
                        <a:rPr lang="en-US" sz="600">
                          <a:ln w="9525" cap="flat" cmpd="sng" algn="ctr">
                            <a:solidFill>
                              <a:srgbClr val="000000"/>
                            </a:solidFill>
                            <a:prstDash val="solid"/>
                            <a:round/>
                          </a:ln>
                          <a:effectLst/>
                        </a:rPr>
                        <a:t>n </a:t>
                      </a:r>
                      <a:endParaRPr lang="en-US" sz="600">
                        <a:effectLst/>
                      </a:endParaRPr>
                    </a:p>
                    <a:p>
                      <a:pPr marL="0" marR="0" algn="ctr">
                        <a:lnSpc>
                          <a:spcPct val="107000"/>
                        </a:lnSpc>
                        <a:spcBef>
                          <a:spcPts val="0"/>
                        </a:spcBef>
                        <a:spcAft>
                          <a:spcPts val="0"/>
                        </a:spcAft>
                      </a:pPr>
                      <a:r>
                        <a:rPr lang="en-US" sz="600">
                          <a:ln w="9525" cap="flat" cmpd="sng" algn="ctr">
                            <a:solidFill>
                              <a:srgbClr val="000000"/>
                            </a:solidFill>
                            <a:prstDash val="solid"/>
                            <a:round/>
                          </a:ln>
                          <a:effectLst/>
                        </a:rPr>
                        <a:t>i</a:t>
                      </a:r>
                      <a:endParaRPr lang="en-US" sz="6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rtl="1">
                        <a:lnSpc>
                          <a:spcPct val="107000"/>
                        </a:lnSpc>
                        <a:spcBef>
                          <a:spcPts val="0"/>
                        </a:spcBef>
                        <a:spcAft>
                          <a:spcPts val="800"/>
                        </a:spcAft>
                      </a:pPr>
                      <a:r>
                        <a:rPr lang="en-US" sz="600">
                          <a:effectLst/>
                        </a:rPr>
                        <a:t>4.00%</a:t>
                      </a:r>
                      <a:endParaRPr lang="en-US" sz="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07000"/>
                        </a:lnSpc>
                        <a:spcBef>
                          <a:spcPts val="0"/>
                        </a:spcBef>
                        <a:spcAft>
                          <a:spcPts val="800"/>
                        </a:spcAft>
                      </a:pPr>
                      <a:r>
                        <a:rPr lang="en-US" sz="600" dirty="0">
                          <a:effectLst/>
                        </a:rPr>
                        <a:t>5.00%</a:t>
                      </a:r>
                      <a:endParaRPr lang="en-US" sz="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07000"/>
                        </a:lnSpc>
                        <a:spcBef>
                          <a:spcPts val="0"/>
                        </a:spcBef>
                        <a:spcAft>
                          <a:spcPts val="800"/>
                        </a:spcAft>
                      </a:pPr>
                      <a:r>
                        <a:rPr lang="en-US" sz="600" dirty="0">
                          <a:effectLst/>
                        </a:rPr>
                        <a:t>6.00%</a:t>
                      </a:r>
                      <a:endParaRPr lang="en-US" sz="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chemeClr val="accent2"/>
                    </a:solidFill>
                  </a:tcPr>
                </a:tc>
                <a:tc>
                  <a:txBody>
                    <a:bodyPr/>
                    <a:lstStyle/>
                    <a:p>
                      <a:pPr marL="0" marR="0" algn="ctr" rtl="1">
                        <a:lnSpc>
                          <a:spcPct val="107000"/>
                        </a:lnSpc>
                        <a:spcBef>
                          <a:spcPts val="0"/>
                        </a:spcBef>
                        <a:spcAft>
                          <a:spcPts val="800"/>
                        </a:spcAft>
                      </a:pPr>
                      <a:r>
                        <a:rPr lang="en-US" sz="600">
                          <a:effectLst/>
                        </a:rPr>
                        <a:t>7.00%</a:t>
                      </a:r>
                      <a:endParaRPr lang="en-US" sz="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07000"/>
                        </a:lnSpc>
                        <a:spcBef>
                          <a:spcPts val="0"/>
                        </a:spcBef>
                        <a:spcAft>
                          <a:spcPts val="800"/>
                        </a:spcAft>
                      </a:pPr>
                      <a:r>
                        <a:rPr lang="en-US" sz="600">
                          <a:effectLst/>
                        </a:rPr>
                        <a:t>8.00%</a:t>
                      </a:r>
                      <a:endParaRPr lang="en-US" sz="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07000"/>
                        </a:lnSpc>
                        <a:spcBef>
                          <a:spcPts val="0"/>
                        </a:spcBef>
                        <a:spcAft>
                          <a:spcPts val="800"/>
                        </a:spcAft>
                      </a:pPr>
                      <a:r>
                        <a:rPr lang="en-US" sz="600">
                          <a:effectLst/>
                        </a:rPr>
                        <a:t>9.00%</a:t>
                      </a:r>
                      <a:endParaRPr lang="en-US" sz="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07000"/>
                        </a:lnSpc>
                        <a:spcBef>
                          <a:spcPts val="0"/>
                        </a:spcBef>
                        <a:spcAft>
                          <a:spcPts val="800"/>
                        </a:spcAft>
                      </a:pPr>
                      <a:r>
                        <a:rPr lang="en-US" sz="600">
                          <a:effectLst/>
                        </a:rPr>
                        <a:t>10.00%</a:t>
                      </a:r>
                      <a:endParaRPr lang="en-US" sz="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07000"/>
                        </a:lnSpc>
                        <a:spcBef>
                          <a:spcPts val="0"/>
                        </a:spcBef>
                        <a:spcAft>
                          <a:spcPts val="800"/>
                        </a:spcAft>
                      </a:pPr>
                      <a:r>
                        <a:rPr lang="ar-SA" sz="600">
                          <a:effectLst/>
                        </a:rPr>
                        <a:t>11.00%</a:t>
                      </a:r>
                      <a:endParaRPr lang="en-US" sz="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07000"/>
                        </a:lnSpc>
                        <a:spcBef>
                          <a:spcPts val="0"/>
                        </a:spcBef>
                        <a:spcAft>
                          <a:spcPts val="800"/>
                        </a:spcAft>
                      </a:pPr>
                      <a:r>
                        <a:rPr lang="en-US" sz="600">
                          <a:effectLst/>
                        </a:rPr>
                        <a:t>12.00%</a:t>
                      </a:r>
                      <a:endParaRPr lang="en-US" sz="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 xmlns:a16="http://schemas.microsoft.com/office/drawing/2014/main" val="560242793"/>
                  </a:ext>
                </a:extLst>
              </a:tr>
              <a:tr h="205742">
                <a:tc>
                  <a:txBody>
                    <a:bodyPr/>
                    <a:lstStyle/>
                    <a:p>
                      <a:pPr marL="0" marR="0" algn="ctr" rtl="1">
                        <a:lnSpc>
                          <a:spcPct val="107000"/>
                        </a:lnSpc>
                        <a:spcBef>
                          <a:spcPts val="0"/>
                        </a:spcBef>
                        <a:spcAft>
                          <a:spcPts val="800"/>
                        </a:spcAft>
                      </a:pPr>
                      <a:r>
                        <a:rPr lang="en-US" sz="600">
                          <a:effectLst/>
                        </a:rPr>
                        <a:t>1</a:t>
                      </a:r>
                      <a:endParaRPr lang="en-US" sz="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07000"/>
                        </a:lnSpc>
                        <a:spcBef>
                          <a:spcPts val="0"/>
                        </a:spcBef>
                        <a:spcAft>
                          <a:spcPts val="800"/>
                        </a:spcAft>
                      </a:pPr>
                      <a:r>
                        <a:rPr lang="en-US" sz="600">
                          <a:effectLst/>
                        </a:rPr>
                        <a:t>1.04000</a:t>
                      </a:r>
                      <a:endParaRPr lang="en-US" sz="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07000"/>
                        </a:lnSpc>
                        <a:spcBef>
                          <a:spcPts val="0"/>
                        </a:spcBef>
                        <a:spcAft>
                          <a:spcPts val="800"/>
                        </a:spcAft>
                      </a:pPr>
                      <a:r>
                        <a:rPr lang="ar-BH" sz="600">
                          <a:effectLst/>
                        </a:rPr>
                        <a:t>1.05000</a:t>
                      </a:r>
                      <a:endParaRPr lang="en-US" sz="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07000"/>
                        </a:lnSpc>
                        <a:spcBef>
                          <a:spcPts val="0"/>
                        </a:spcBef>
                        <a:spcAft>
                          <a:spcPts val="800"/>
                        </a:spcAft>
                      </a:pPr>
                      <a:r>
                        <a:rPr lang="ar-SA" sz="600" dirty="0">
                          <a:effectLst/>
                        </a:rPr>
                        <a:t>1.06000</a:t>
                      </a:r>
                      <a:endParaRPr lang="en-US" sz="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chemeClr val="accent2"/>
                    </a:solidFill>
                  </a:tcPr>
                </a:tc>
                <a:tc>
                  <a:txBody>
                    <a:bodyPr/>
                    <a:lstStyle/>
                    <a:p>
                      <a:pPr marL="0" marR="0" algn="ctr" rtl="1">
                        <a:lnSpc>
                          <a:spcPct val="107000"/>
                        </a:lnSpc>
                        <a:spcBef>
                          <a:spcPts val="0"/>
                        </a:spcBef>
                        <a:spcAft>
                          <a:spcPts val="800"/>
                        </a:spcAft>
                      </a:pPr>
                      <a:r>
                        <a:rPr lang="ar-SA" sz="600">
                          <a:effectLst/>
                        </a:rPr>
                        <a:t>1.07000</a:t>
                      </a:r>
                      <a:endParaRPr lang="en-US" sz="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07000"/>
                        </a:lnSpc>
                        <a:spcBef>
                          <a:spcPts val="0"/>
                        </a:spcBef>
                        <a:spcAft>
                          <a:spcPts val="800"/>
                        </a:spcAft>
                      </a:pPr>
                      <a:r>
                        <a:rPr lang="ar-SA" sz="600">
                          <a:effectLst/>
                        </a:rPr>
                        <a:t>1.08000</a:t>
                      </a:r>
                      <a:endParaRPr lang="en-US" sz="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07000"/>
                        </a:lnSpc>
                        <a:spcBef>
                          <a:spcPts val="0"/>
                        </a:spcBef>
                        <a:spcAft>
                          <a:spcPts val="800"/>
                        </a:spcAft>
                      </a:pPr>
                      <a:r>
                        <a:rPr lang="ar-SA" sz="600">
                          <a:effectLst/>
                        </a:rPr>
                        <a:t>1.09000</a:t>
                      </a:r>
                      <a:endParaRPr lang="en-US" sz="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07000"/>
                        </a:lnSpc>
                        <a:spcBef>
                          <a:spcPts val="0"/>
                        </a:spcBef>
                        <a:spcAft>
                          <a:spcPts val="800"/>
                        </a:spcAft>
                      </a:pPr>
                      <a:r>
                        <a:rPr lang="ar-BH" sz="600">
                          <a:effectLst/>
                        </a:rPr>
                        <a:t>1.10000</a:t>
                      </a:r>
                      <a:endParaRPr lang="en-US" sz="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07000"/>
                        </a:lnSpc>
                        <a:spcBef>
                          <a:spcPts val="0"/>
                        </a:spcBef>
                        <a:spcAft>
                          <a:spcPts val="800"/>
                        </a:spcAft>
                      </a:pPr>
                      <a:r>
                        <a:rPr lang="ar-SA" sz="600">
                          <a:effectLst/>
                        </a:rPr>
                        <a:t>1.11000</a:t>
                      </a:r>
                      <a:endParaRPr lang="en-US" sz="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07000"/>
                        </a:lnSpc>
                        <a:spcBef>
                          <a:spcPts val="0"/>
                        </a:spcBef>
                        <a:spcAft>
                          <a:spcPts val="800"/>
                        </a:spcAft>
                      </a:pPr>
                      <a:r>
                        <a:rPr lang="ar-SA" sz="600">
                          <a:effectLst/>
                        </a:rPr>
                        <a:t>1.12000</a:t>
                      </a:r>
                      <a:endParaRPr lang="en-US" sz="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 xmlns:a16="http://schemas.microsoft.com/office/drawing/2014/main" val="874498395"/>
                  </a:ext>
                </a:extLst>
              </a:tr>
              <a:tr h="205742">
                <a:tc>
                  <a:txBody>
                    <a:bodyPr/>
                    <a:lstStyle/>
                    <a:p>
                      <a:pPr marL="0" marR="0" algn="ctr" rtl="1">
                        <a:lnSpc>
                          <a:spcPct val="107000"/>
                        </a:lnSpc>
                        <a:spcBef>
                          <a:spcPts val="0"/>
                        </a:spcBef>
                        <a:spcAft>
                          <a:spcPts val="800"/>
                        </a:spcAft>
                      </a:pPr>
                      <a:r>
                        <a:rPr lang="en-US" sz="600">
                          <a:effectLst/>
                        </a:rPr>
                        <a:t>2</a:t>
                      </a:r>
                      <a:endParaRPr lang="en-US" sz="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07000"/>
                        </a:lnSpc>
                        <a:spcBef>
                          <a:spcPts val="0"/>
                        </a:spcBef>
                        <a:spcAft>
                          <a:spcPts val="800"/>
                        </a:spcAft>
                      </a:pPr>
                      <a:r>
                        <a:rPr lang="ar-SA" sz="600">
                          <a:effectLst/>
                        </a:rPr>
                        <a:t>2.12160</a:t>
                      </a:r>
                      <a:endParaRPr lang="en-US" sz="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07000"/>
                        </a:lnSpc>
                        <a:spcBef>
                          <a:spcPts val="0"/>
                        </a:spcBef>
                        <a:spcAft>
                          <a:spcPts val="800"/>
                        </a:spcAft>
                      </a:pPr>
                      <a:r>
                        <a:rPr lang="ar-SA" sz="600">
                          <a:effectLst/>
                        </a:rPr>
                        <a:t>2.15250</a:t>
                      </a:r>
                      <a:endParaRPr lang="en-US" sz="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07000"/>
                        </a:lnSpc>
                        <a:spcBef>
                          <a:spcPts val="0"/>
                        </a:spcBef>
                        <a:spcAft>
                          <a:spcPts val="800"/>
                        </a:spcAft>
                      </a:pPr>
                      <a:r>
                        <a:rPr lang="ar-SA" sz="600" dirty="0">
                          <a:effectLst/>
                        </a:rPr>
                        <a:t>2.18360</a:t>
                      </a:r>
                      <a:endParaRPr lang="en-US" sz="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chemeClr val="accent2"/>
                    </a:solidFill>
                  </a:tcPr>
                </a:tc>
                <a:tc>
                  <a:txBody>
                    <a:bodyPr/>
                    <a:lstStyle/>
                    <a:p>
                      <a:pPr marL="0" marR="0" algn="ctr" rtl="1">
                        <a:lnSpc>
                          <a:spcPct val="107000"/>
                        </a:lnSpc>
                        <a:spcBef>
                          <a:spcPts val="0"/>
                        </a:spcBef>
                        <a:spcAft>
                          <a:spcPts val="800"/>
                        </a:spcAft>
                      </a:pPr>
                      <a:r>
                        <a:rPr lang="ar-SA" sz="600">
                          <a:effectLst/>
                        </a:rPr>
                        <a:t>2.21490</a:t>
                      </a:r>
                      <a:endParaRPr lang="en-US" sz="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07000"/>
                        </a:lnSpc>
                        <a:spcBef>
                          <a:spcPts val="0"/>
                        </a:spcBef>
                        <a:spcAft>
                          <a:spcPts val="800"/>
                        </a:spcAft>
                      </a:pPr>
                      <a:r>
                        <a:rPr lang="ar-SA" sz="600">
                          <a:effectLst/>
                        </a:rPr>
                        <a:t>2.24640</a:t>
                      </a:r>
                      <a:endParaRPr lang="en-US" sz="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07000"/>
                        </a:lnSpc>
                        <a:spcBef>
                          <a:spcPts val="0"/>
                        </a:spcBef>
                        <a:spcAft>
                          <a:spcPts val="800"/>
                        </a:spcAft>
                      </a:pPr>
                      <a:r>
                        <a:rPr lang="ar-SA" sz="600">
                          <a:effectLst/>
                        </a:rPr>
                        <a:t>2.27810</a:t>
                      </a:r>
                      <a:endParaRPr lang="en-US" sz="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07000"/>
                        </a:lnSpc>
                        <a:spcBef>
                          <a:spcPts val="0"/>
                        </a:spcBef>
                        <a:spcAft>
                          <a:spcPts val="800"/>
                        </a:spcAft>
                      </a:pPr>
                      <a:r>
                        <a:rPr lang="ar-SA" sz="600">
                          <a:effectLst/>
                        </a:rPr>
                        <a:t>2.31000</a:t>
                      </a:r>
                      <a:endParaRPr lang="en-US" sz="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07000"/>
                        </a:lnSpc>
                        <a:spcBef>
                          <a:spcPts val="0"/>
                        </a:spcBef>
                        <a:spcAft>
                          <a:spcPts val="800"/>
                        </a:spcAft>
                      </a:pPr>
                      <a:r>
                        <a:rPr lang="ar-BH" sz="600">
                          <a:effectLst/>
                        </a:rPr>
                        <a:t>2.34210</a:t>
                      </a:r>
                      <a:endParaRPr lang="en-US" sz="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07000"/>
                        </a:lnSpc>
                        <a:spcBef>
                          <a:spcPts val="0"/>
                        </a:spcBef>
                        <a:spcAft>
                          <a:spcPts val="800"/>
                        </a:spcAft>
                      </a:pPr>
                      <a:r>
                        <a:rPr lang="ar-SA" sz="600">
                          <a:effectLst/>
                        </a:rPr>
                        <a:t>2.37440</a:t>
                      </a:r>
                      <a:endParaRPr lang="en-US" sz="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 xmlns:a16="http://schemas.microsoft.com/office/drawing/2014/main" val="366026186"/>
                  </a:ext>
                </a:extLst>
              </a:tr>
              <a:tr h="205742">
                <a:tc>
                  <a:txBody>
                    <a:bodyPr/>
                    <a:lstStyle/>
                    <a:p>
                      <a:pPr marL="0" marR="0" algn="ctr" rtl="1">
                        <a:lnSpc>
                          <a:spcPct val="107000"/>
                        </a:lnSpc>
                        <a:spcBef>
                          <a:spcPts val="0"/>
                        </a:spcBef>
                        <a:spcAft>
                          <a:spcPts val="800"/>
                        </a:spcAft>
                      </a:pPr>
                      <a:r>
                        <a:rPr lang="en-US" sz="600">
                          <a:effectLst/>
                        </a:rPr>
                        <a:t>3</a:t>
                      </a:r>
                      <a:endParaRPr lang="en-US" sz="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07000"/>
                        </a:lnSpc>
                        <a:spcBef>
                          <a:spcPts val="0"/>
                        </a:spcBef>
                        <a:spcAft>
                          <a:spcPts val="800"/>
                        </a:spcAft>
                      </a:pPr>
                      <a:r>
                        <a:rPr lang="ar-SA" sz="600">
                          <a:effectLst/>
                        </a:rPr>
                        <a:t>3.24646</a:t>
                      </a:r>
                      <a:endParaRPr lang="en-US" sz="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07000"/>
                        </a:lnSpc>
                        <a:spcBef>
                          <a:spcPts val="0"/>
                        </a:spcBef>
                        <a:spcAft>
                          <a:spcPts val="800"/>
                        </a:spcAft>
                      </a:pPr>
                      <a:r>
                        <a:rPr lang="ar-BH" sz="600">
                          <a:effectLst/>
                        </a:rPr>
                        <a:t>3.31013</a:t>
                      </a:r>
                      <a:endParaRPr lang="en-US" sz="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07000"/>
                        </a:lnSpc>
                        <a:spcBef>
                          <a:spcPts val="0"/>
                        </a:spcBef>
                        <a:spcAft>
                          <a:spcPts val="800"/>
                        </a:spcAft>
                      </a:pPr>
                      <a:r>
                        <a:rPr lang="ar-SA" sz="600" dirty="0">
                          <a:effectLst/>
                        </a:rPr>
                        <a:t>3.37462</a:t>
                      </a:r>
                      <a:endParaRPr lang="en-US" sz="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chemeClr val="accent2"/>
                    </a:solidFill>
                  </a:tcPr>
                </a:tc>
                <a:tc>
                  <a:txBody>
                    <a:bodyPr/>
                    <a:lstStyle/>
                    <a:p>
                      <a:pPr marL="0" marR="0" algn="ctr" rtl="1">
                        <a:lnSpc>
                          <a:spcPct val="107000"/>
                        </a:lnSpc>
                        <a:spcBef>
                          <a:spcPts val="0"/>
                        </a:spcBef>
                        <a:spcAft>
                          <a:spcPts val="800"/>
                        </a:spcAft>
                      </a:pPr>
                      <a:r>
                        <a:rPr lang="ar-SA" sz="600">
                          <a:effectLst/>
                        </a:rPr>
                        <a:t>3.43994</a:t>
                      </a:r>
                      <a:endParaRPr lang="en-US" sz="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07000"/>
                        </a:lnSpc>
                        <a:spcBef>
                          <a:spcPts val="0"/>
                        </a:spcBef>
                        <a:spcAft>
                          <a:spcPts val="800"/>
                        </a:spcAft>
                      </a:pPr>
                      <a:r>
                        <a:rPr lang="ar-SA" sz="600">
                          <a:effectLst/>
                        </a:rPr>
                        <a:t>3.50611</a:t>
                      </a:r>
                      <a:endParaRPr lang="en-US" sz="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07000"/>
                        </a:lnSpc>
                        <a:spcBef>
                          <a:spcPts val="0"/>
                        </a:spcBef>
                        <a:spcAft>
                          <a:spcPts val="800"/>
                        </a:spcAft>
                      </a:pPr>
                      <a:r>
                        <a:rPr lang="ar-SA" sz="600">
                          <a:effectLst/>
                        </a:rPr>
                        <a:t>3.7313</a:t>
                      </a:r>
                      <a:endParaRPr lang="en-US" sz="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07000"/>
                        </a:lnSpc>
                        <a:spcBef>
                          <a:spcPts val="0"/>
                        </a:spcBef>
                        <a:spcAft>
                          <a:spcPts val="800"/>
                        </a:spcAft>
                      </a:pPr>
                      <a:r>
                        <a:rPr lang="ar-SA" sz="600">
                          <a:effectLst/>
                        </a:rPr>
                        <a:t>3.64100</a:t>
                      </a:r>
                      <a:endParaRPr lang="en-US" sz="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07000"/>
                        </a:lnSpc>
                        <a:spcBef>
                          <a:spcPts val="0"/>
                        </a:spcBef>
                        <a:spcAft>
                          <a:spcPts val="800"/>
                        </a:spcAft>
                      </a:pPr>
                      <a:r>
                        <a:rPr lang="ar-SA" sz="600">
                          <a:effectLst/>
                        </a:rPr>
                        <a:t>3.70973</a:t>
                      </a:r>
                      <a:endParaRPr lang="en-US" sz="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07000"/>
                        </a:lnSpc>
                        <a:spcBef>
                          <a:spcPts val="0"/>
                        </a:spcBef>
                        <a:spcAft>
                          <a:spcPts val="800"/>
                        </a:spcAft>
                      </a:pPr>
                      <a:r>
                        <a:rPr lang="ar-SA" sz="600">
                          <a:effectLst/>
                        </a:rPr>
                        <a:t>3.77933</a:t>
                      </a:r>
                      <a:endParaRPr lang="en-US" sz="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 xmlns:a16="http://schemas.microsoft.com/office/drawing/2014/main" val="645317765"/>
                  </a:ext>
                </a:extLst>
              </a:tr>
              <a:tr h="205742">
                <a:tc>
                  <a:txBody>
                    <a:bodyPr/>
                    <a:lstStyle/>
                    <a:p>
                      <a:pPr marL="0" marR="0" algn="ctr" rtl="1">
                        <a:lnSpc>
                          <a:spcPct val="107000"/>
                        </a:lnSpc>
                        <a:spcBef>
                          <a:spcPts val="0"/>
                        </a:spcBef>
                        <a:spcAft>
                          <a:spcPts val="800"/>
                        </a:spcAft>
                      </a:pPr>
                      <a:r>
                        <a:rPr lang="en-US" sz="600">
                          <a:effectLst/>
                        </a:rPr>
                        <a:t>4</a:t>
                      </a:r>
                      <a:endParaRPr lang="en-US" sz="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07000"/>
                        </a:lnSpc>
                        <a:spcBef>
                          <a:spcPts val="0"/>
                        </a:spcBef>
                        <a:spcAft>
                          <a:spcPts val="800"/>
                        </a:spcAft>
                      </a:pPr>
                      <a:r>
                        <a:rPr lang="ar-SA" sz="600">
                          <a:effectLst/>
                        </a:rPr>
                        <a:t>4.41632</a:t>
                      </a:r>
                      <a:endParaRPr lang="en-US" sz="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07000"/>
                        </a:lnSpc>
                        <a:spcBef>
                          <a:spcPts val="0"/>
                        </a:spcBef>
                        <a:spcAft>
                          <a:spcPts val="800"/>
                        </a:spcAft>
                      </a:pPr>
                      <a:r>
                        <a:rPr lang="ar-SA" sz="600">
                          <a:effectLst/>
                        </a:rPr>
                        <a:t>4.52563</a:t>
                      </a:r>
                      <a:endParaRPr lang="en-US" sz="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07000"/>
                        </a:lnSpc>
                        <a:spcBef>
                          <a:spcPts val="0"/>
                        </a:spcBef>
                        <a:spcAft>
                          <a:spcPts val="800"/>
                        </a:spcAft>
                      </a:pPr>
                      <a:r>
                        <a:rPr lang="ar-SA" sz="600" dirty="0">
                          <a:effectLst/>
                        </a:rPr>
                        <a:t>4.63709</a:t>
                      </a:r>
                      <a:endParaRPr lang="en-US" sz="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chemeClr val="accent2"/>
                    </a:solidFill>
                  </a:tcPr>
                </a:tc>
                <a:tc>
                  <a:txBody>
                    <a:bodyPr/>
                    <a:lstStyle/>
                    <a:p>
                      <a:pPr marL="0" marR="0" algn="ctr" rtl="1">
                        <a:lnSpc>
                          <a:spcPct val="107000"/>
                        </a:lnSpc>
                        <a:spcBef>
                          <a:spcPts val="0"/>
                        </a:spcBef>
                        <a:spcAft>
                          <a:spcPts val="800"/>
                        </a:spcAft>
                      </a:pPr>
                      <a:r>
                        <a:rPr lang="ar-SA" sz="600">
                          <a:effectLst/>
                        </a:rPr>
                        <a:t>4.75074</a:t>
                      </a:r>
                      <a:endParaRPr lang="en-US" sz="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07000"/>
                        </a:lnSpc>
                        <a:spcBef>
                          <a:spcPts val="0"/>
                        </a:spcBef>
                        <a:spcAft>
                          <a:spcPts val="800"/>
                        </a:spcAft>
                      </a:pPr>
                      <a:r>
                        <a:rPr lang="ar-SA" sz="600">
                          <a:effectLst/>
                        </a:rPr>
                        <a:t>4.86660</a:t>
                      </a:r>
                      <a:endParaRPr lang="en-US" sz="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07000"/>
                        </a:lnSpc>
                        <a:spcBef>
                          <a:spcPts val="0"/>
                        </a:spcBef>
                        <a:spcAft>
                          <a:spcPts val="800"/>
                        </a:spcAft>
                      </a:pPr>
                      <a:r>
                        <a:rPr lang="ar-SA" sz="600">
                          <a:effectLst/>
                        </a:rPr>
                        <a:t>4.98471</a:t>
                      </a:r>
                      <a:endParaRPr lang="en-US" sz="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07000"/>
                        </a:lnSpc>
                        <a:spcBef>
                          <a:spcPts val="0"/>
                        </a:spcBef>
                        <a:spcAft>
                          <a:spcPts val="800"/>
                        </a:spcAft>
                      </a:pPr>
                      <a:r>
                        <a:rPr lang="ar-SA" sz="600">
                          <a:effectLst/>
                        </a:rPr>
                        <a:t>5.10510</a:t>
                      </a:r>
                      <a:endParaRPr lang="en-US" sz="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07000"/>
                        </a:lnSpc>
                        <a:spcBef>
                          <a:spcPts val="0"/>
                        </a:spcBef>
                        <a:spcAft>
                          <a:spcPts val="800"/>
                        </a:spcAft>
                      </a:pPr>
                      <a:r>
                        <a:rPr lang="ar-SA" sz="600">
                          <a:effectLst/>
                        </a:rPr>
                        <a:t>5.22780</a:t>
                      </a:r>
                      <a:endParaRPr lang="en-US" sz="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07000"/>
                        </a:lnSpc>
                        <a:spcBef>
                          <a:spcPts val="0"/>
                        </a:spcBef>
                        <a:spcAft>
                          <a:spcPts val="800"/>
                        </a:spcAft>
                      </a:pPr>
                      <a:r>
                        <a:rPr lang="ar-SA" sz="600">
                          <a:effectLst/>
                        </a:rPr>
                        <a:t>5.35285</a:t>
                      </a:r>
                      <a:endParaRPr lang="en-US" sz="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 xmlns:a16="http://schemas.microsoft.com/office/drawing/2014/main" val="3909764597"/>
                  </a:ext>
                </a:extLst>
              </a:tr>
              <a:tr h="205742">
                <a:tc>
                  <a:txBody>
                    <a:bodyPr/>
                    <a:lstStyle/>
                    <a:p>
                      <a:pPr marL="0" marR="0" algn="ctr" rtl="1">
                        <a:lnSpc>
                          <a:spcPct val="107000"/>
                        </a:lnSpc>
                        <a:spcBef>
                          <a:spcPts val="0"/>
                        </a:spcBef>
                        <a:spcAft>
                          <a:spcPts val="800"/>
                        </a:spcAft>
                      </a:pPr>
                      <a:r>
                        <a:rPr lang="en-US" sz="600">
                          <a:effectLst/>
                        </a:rPr>
                        <a:t>5</a:t>
                      </a:r>
                      <a:endParaRPr lang="en-US" sz="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07000"/>
                        </a:lnSpc>
                        <a:spcBef>
                          <a:spcPts val="0"/>
                        </a:spcBef>
                        <a:spcAft>
                          <a:spcPts val="800"/>
                        </a:spcAft>
                      </a:pPr>
                      <a:r>
                        <a:rPr lang="ar-SA" sz="600">
                          <a:effectLst/>
                        </a:rPr>
                        <a:t>5.63298</a:t>
                      </a:r>
                      <a:endParaRPr lang="en-US" sz="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07000"/>
                        </a:lnSpc>
                        <a:spcBef>
                          <a:spcPts val="0"/>
                        </a:spcBef>
                        <a:spcAft>
                          <a:spcPts val="800"/>
                        </a:spcAft>
                      </a:pPr>
                      <a:r>
                        <a:rPr lang="ar-SA" sz="600">
                          <a:effectLst/>
                        </a:rPr>
                        <a:t>5.80191</a:t>
                      </a:r>
                      <a:endParaRPr lang="en-US" sz="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07000"/>
                        </a:lnSpc>
                        <a:spcBef>
                          <a:spcPts val="0"/>
                        </a:spcBef>
                        <a:spcAft>
                          <a:spcPts val="800"/>
                        </a:spcAft>
                      </a:pPr>
                      <a:r>
                        <a:rPr lang="ar-SA" sz="600" dirty="0">
                          <a:effectLst/>
                        </a:rPr>
                        <a:t>5.97532</a:t>
                      </a:r>
                      <a:endParaRPr lang="en-US" sz="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chemeClr val="accent2"/>
                    </a:solidFill>
                  </a:tcPr>
                </a:tc>
                <a:tc>
                  <a:txBody>
                    <a:bodyPr/>
                    <a:lstStyle/>
                    <a:p>
                      <a:pPr marL="0" marR="0" algn="ctr" rtl="1">
                        <a:lnSpc>
                          <a:spcPct val="107000"/>
                        </a:lnSpc>
                        <a:spcBef>
                          <a:spcPts val="0"/>
                        </a:spcBef>
                        <a:spcAft>
                          <a:spcPts val="800"/>
                        </a:spcAft>
                      </a:pPr>
                      <a:r>
                        <a:rPr lang="ar-SA" sz="600">
                          <a:effectLst/>
                        </a:rPr>
                        <a:t>6.15329</a:t>
                      </a:r>
                      <a:endParaRPr lang="en-US" sz="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07000"/>
                        </a:lnSpc>
                        <a:spcBef>
                          <a:spcPts val="0"/>
                        </a:spcBef>
                        <a:spcAft>
                          <a:spcPts val="800"/>
                        </a:spcAft>
                      </a:pPr>
                      <a:r>
                        <a:rPr lang="ar-SA" sz="600">
                          <a:effectLst/>
                        </a:rPr>
                        <a:t>6.33593</a:t>
                      </a:r>
                      <a:endParaRPr lang="en-US" sz="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07000"/>
                        </a:lnSpc>
                        <a:spcBef>
                          <a:spcPts val="0"/>
                        </a:spcBef>
                        <a:spcAft>
                          <a:spcPts val="800"/>
                        </a:spcAft>
                      </a:pPr>
                      <a:r>
                        <a:rPr lang="ar-SA" sz="600">
                          <a:effectLst/>
                        </a:rPr>
                        <a:t>6.52333</a:t>
                      </a:r>
                      <a:endParaRPr lang="en-US" sz="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07000"/>
                        </a:lnSpc>
                        <a:spcBef>
                          <a:spcPts val="0"/>
                        </a:spcBef>
                        <a:spcAft>
                          <a:spcPts val="800"/>
                        </a:spcAft>
                      </a:pPr>
                      <a:r>
                        <a:rPr lang="ar-SA" sz="600">
                          <a:effectLst/>
                        </a:rPr>
                        <a:t>6.71561</a:t>
                      </a:r>
                      <a:endParaRPr lang="en-US" sz="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07000"/>
                        </a:lnSpc>
                        <a:spcBef>
                          <a:spcPts val="0"/>
                        </a:spcBef>
                        <a:spcAft>
                          <a:spcPts val="800"/>
                        </a:spcAft>
                      </a:pPr>
                      <a:r>
                        <a:rPr lang="ar-SA" sz="600">
                          <a:effectLst/>
                        </a:rPr>
                        <a:t>6.91286</a:t>
                      </a:r>
                      <a:endParaRPr lang="en-US" sz="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07000"/>
                        </a:lnSpc>
                        <a:spcBef>
                          <a:spcPts val="0"/>
                        </a:spcBef>
                        <a:spcAft>
                          <a:spcPts val="800"/>
                        </a:spcAft>
                      </a:pPr>
                      <a:r>
                        <a:rPr lang="ar-SA" sz="600">
                          <a:effectLst/>
                        </a:rPr>
                        <a:t>7.11519</a:t>
                      </a:r>
                      <a:endParaRPr lang="en-US" sz="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 xmlns:a16="http://schemas.microsoft.com/office/drawing/2014/main" val="3814273788"/>
                  </a:ext>
                </a:extLst>
              </a:tr>
              <a:tr h="205742">
                <a:tc>
                  <a:txBody>
                    <a:bodyPr/>
                    <a:lstStyle/>
                    <a:p>
                      <a:pPr marL="0" marR="0" algn="ctr" rtl="1">
                        <a:lnSpc>
                          <a:spcPct val="107000"/>
                        </a:lnSpc>
                        <a:spcBef>
                          <a:spcPts val="0"/>
                        </a:spcBef>
                        <a:spcAft>
                          <a:spcPts val="800"/>
                        </a:spcAft>
                      </a:pPr>
                      <a:r>
                        <a:rPr lang="en-US" sz="600">
                          <a:effectLst/>
                        </a:rPr>
                        <a:t>6</a:t>
                      </a:r>
                      <a:endParaRPr lang="en-US" sz="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07000"/>
                        </a:lnSpc>
                        <a:spcBef>
                          <a:spcPts val="0"/>
                        </a:spcBef>
                        <a:spcAft>
                          <a:spcPts val="800"/>
                        </a:spcAft>
                      </a:pPr>
                      <a:r>
                        <a:rPr lang="ar-SA" sz="600">
                          <a:effectLst/>
                        </a:rPr>
                        <a:t>6.89829</a:t>
                      </a:r>
                      <a:endParaRPr lang="en-US" sz="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07000"/>
                        </a:lnSpc>
                        <a:spcBef>
                          <a:spcPts val="0"/>
                        </a:spcBef>
                        <a:spcAft>
                          <a:spcPts val="800"/>
                        </a:spcAft>
                      </a:pPr>
                      <a:r>
                        <a:rPr lang="ar-SA" sz="600">
                          <a:effectLst/>
                        </a:rPr>
                        <a:t>7.14201</a:t>
                      </a:r>
                      <a:endParaRPr lang="en-US" sz="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07000"/>
                        </a:lnSpc>
                        <a:spcBef>
                          <a:spcPts val="0"/>
                        </a:spcBef>
                        <a:spcAft>
                          <a:spcPts val="800"/>
                        </a:spcAft>
                      </a:pPr>
                      <a:r>
                        <a:rPr lang="ar-SA" sz="600" dirty="0">
                          <a:effectLst/>
                        </a:rPr>
                        <a:t>7.39384</a:t>
                      </a:r>
                      <a:endParaRPr lang="en-US" sz="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chemeClr val="accent2"/>
                    </a:solidFill>
                  </a:tcPr>
                </a:tc>
                <a:tc>
                  <a:txBody>
                    <a:bodyPr/>
                    <a:lstStyle/>
                    <a:p>
                      <a:pPr marL="0" marR="0" algn="ctr" rtl="1">
                        <a:lnSpc>
                          <a:spcPct val="107000"/>
                        </a:lnSpc>
                        <a:spcBef>
                          <a:spcPts val="0"/>
                        </a:spcBef>
                        <a:spcAft>
                          <a:spcPts val="800"/>
                        </a:spcAft>
                      </a:pPr>
                      <a:r>
                        <a:rPr lang="ar-SA" sz="600">
                          <a:effectLst/>
                        </a:rPr>
                        <a:t>7.65402</a:t>
                      </a:r>
                      <a:endParaRPr lang="en-US" sz="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07000"/>
                        </a:lnSpc>
                        <a:spcBef>
                          <a:spcPts val="0"/>
                        </a:spcBef>
                        <a:spcAft>
                          <a:spcPts val="800"/>
                        </a:spcAft>
                      </a:pPr>
                      <a:r>
                        <a:rPr lang="ar-SA" sz="600" dirty="0">
                          <a:effectLst/>
                        </a:rPr>
                        <a:t>7.92282</a:t>
                      </a:r>
                      <a:endParaRPr lang="en-US" sz="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07000"/>
                        </a:lnSpc>
                        <a:spcBef>
                          <a:spcPts val="0"/>
                        </a:spcBef>
                        <a:spcAft>
                          <a:spcPts val="800"/>
                        </a:spcAft>
                      </a:pPr>
                      <a:r>
                        <a:rPr lang="ar-SA" sz="600">
                          <a:effectLst/>
                        </a:rPr>
                        <a:t>8.20043</a:t>
                      </a:r>
                      <a:endParaRPr lang="en-US" sz="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07000"/>
                        </a:lnSpc>
                        <a:spcBef>
                          <a:spcPts val="0"/>
                        </a:spcBef>
                        <a:spcAft>
                          <a:spcPts val="800"/>
                        </a:spcAft>
                      </a:pPr>
                      <a:r>
                        <a:rPr lang="ar-SA" sz="600">
                          <a:effectLst/>
                        </a:rPr>
                        <a:t>8.48717</a:t>
                      </a:r>
                      <a:endParaRPr lang="en-US" sz="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07000"/>
                        </a:lnSpc>
                        <a:spcBef>
                          <a:spcPts val="0"/>
                        </a:spcBef>
                        <a:spcAft>
                          <a:spcPts val="800"/>
                        </a:spcAft>
                      </a:pPr>
                      <a:r>
                        <a:rPr lang="ar-SA" sz="600">
                          <a:effectLst/>
                        </a:rPr>
                        <a:t>8.78327</a:t>
                      </a:r>
                      <a:endParaRPr lang="en-US" sz="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07000"/>
                        </a:lnSpc>
                        <a:spcBef>
                          <a:spcPts val="0"/>
                        </a:spcBef>
                        <a:spcAft>
                          <a:spcPts val="800"/>
                        </a:spcAft>
                      </a:pPr>
                      <a:r>
                        <a:rPr lang="ar-SA" sz="600">
                          <a:effectLst/>
                        </a:rPr>
                        <a:t>9.08901</a:t>
                      </a:r>
                      <a:endParaRPr lang="en-US" sz="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 xmlns:a16="http://schemas.microsoft.com/office/drawing/2014/main" val="1570598854"/>
                  </a:ext>
                </a:extLst>
              </a:tr>
              <a:tr h="205742">
                <a:tc>
                  <a:txBody>
                    <a:bodyPr/>
                    <a:lstStyle/>
                    <a:p>
                      <a:pPr marL="0" marR="0" algn="ctr" rtl="1">
                        <a:lnSpc>
                          <a:spcPct val="107000"/>
                        </a:lnSpc>
                        <a:spcBef>
                          <a:spcPts val="0"/>
                        </a:spcBef>
                        <a:spcAft>
                          <a:spcPts val="800"/>
                        </a:spcAft>
                      </a:pPr>
                      <a:r>
                        <a:rPr lang="en-US" sz="600">
                          <a:effectLst/>
                        </a:rPr>
                        <a:t>7</a:t>
                      </a:r>
                      <a:endParaRPr lang="en-US" sz="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07000"/>
                        </a:lnSpc>
                        <a:spcBef>
                          <a:spcPts val="0"/>
                        </a:spcBef>
                        <a:spcAft>
                          <a:spcPts val="800"/>
                        </a:spcAft>
                      </a:pPr>
                      <a:r>
                        <a:rPr lang="ar-SA" sz="600">
                          <a:effectLst/>
                        </a:rPr>
                        <a:t>8.21423</a:t>
                      </a:r>
                      <a:endParaRPr lang="en-US" sz="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07000"/>
                        </a:lnSpc>
                        <a:spcBef>
                          <a:spcPts val="0"/>
                        </a:spcBef>
                        <a:spcAft>
                          <a:spcPts val="800"/>
                        </a:spcAft>
                      </a:pPr>
                      <a:r>
                        <a:rPr lang="ar-SA" sz="600">
                          <a:effectLst/>
                        </a:rPr>
                        <a:t>8.54911</a:t>
                      </a:r>
                      <a:endParaRPr lang="en-US" sz="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07000"/>
                        </a:lnSpc>
                        <a:spcBef>
                          <a:spcPts val="0"/>
                        </a:spcBef>
                        <a:spcAft>
                          <a:spcPts val="800"/>
                        </a:spcAft>
                      </a:pPr>
                      <a:r>
                        <a:rPr lang="ar-SA" sz="600" dirty="0">
                          <a:effectLst/>
                        </a:rPr>
                        <a:t>8.89747</a:t>
                      </a:r>
                      <a:endParaRPr lang="en-US" sz="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chemeClr val="accent2"/>
                    </a:solidFill>
                  </a:tcPr>
                </a:tc>
                <a:tc>
                  <a:txBody>
                    <a:bodyPr/>
                    <a:lstStyle/>
                    <a:p>
                      <a:pPr marL="0" marR="0" algn="ctr" rtl="1">
                        <a:lnSpc>
                          <a:spcPct val="107000"/>
                        </a:lnSpc>
                        <a:spcBef>
                          <a:spcPts val="0"/>
                        </a:spcBef>
                        <a:spcAft>
                          <a:spcPts val="800"/>
                        </a:spcAft>
                      </a:pPr>
                      <a:r>
                        <a:rPr lang="ar-SA" sz="600">
                          <a:effectLst/>
                        </a:rPr>
                        <a:t>9.25980</a:t>
                      </a:r>
                      <a:endParaRPr lang="en-US" sz="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07000"/>
                        </a:lnSpc>
                        <a:spcBef>
                          <a:spcPts val="0"/>
                        </a:spcBef>
                        <a:spcAft>
                          <a:spcPts val="800"/>
                        </a:spcAft>
                      </a:pPr>
                      <a:r>
                        <a:rPr lang="ar-SA" sz="600">
                          <a:effectLst/>
                        </a:rPr>
                        <a:t>9.63663</a:t>
                      </a:r>
                      <a:endParaRPr lang="en-US" sz="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07000"/>
                        </a:lnSpc>
                        <a:spcBef>
                          <a:spcPts val="0"/>
                        </a:spcBef>
                        <a:spcAft>
                          <a:spcPts val="800"/>
                        </a:spcAft>
                      </a:pPr>
                      <a:r>
                        <a:rPr lang="ar-SA" sz="600">
                          <a:effectLst/>
                        </a:rPr>
                        <a:t>10.02847</a:t>
                      </a:r>
                      <a:endParaRPr lang="en-US" sz="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07000"/>
                        </a:lnSpc>
                        <a:spcBef>
                          <a:spcPts val="0"/>
                        </a:spcBef>
                        <a:spcAft>
                          <a:spcPts val="800"/>
                        </a:spcAft>
                      </a:pPr>
                      <a:r>
                        <a:rPr lang="ar-SA" sz="600">
                          <a:effectLst/>
                        </a:rPr>
                        <a:t>10.43589</a:t>
                      </a:r>
                      <a:endParaRPr lang="en-US" sz="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07000"/>
                        </a:lnSpc>
                        <a:spcBef>
                          <a:spcPts val="0"/>
                        </a:spcBef>
                        <a:spcAft>
                          <a:spcPts val="800"/>
                        </a:spcAft>
                      </a:pPr>
                      <a:r>
                        <a:rPr lang="ar-SA" sz="600">
                          <a:effectLst/>
                        </a:rPr>
                        <a:t>10.85943</a:t>
                      </a:r>
                      <a:endParaRPr lang="en-US" sz="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07000"/>
                        </a:lnSpc>
                        <a:spcBef>
                          <a:spcPts val="0"/>
                        </a:spcBef>
                        <a:spcAft>
                          <a:spcPts val="800"/>
                        </a:spcAft>
                      </a:pPr>
                      <a:r>
                        <a:rPr lang="ar-SA" sz="600">
                          <a:effectLst/>
                        </a:rPr>
                        <a:t>11.29969</a:t>
                      </a:r>
                      <a:endParaRPr lang="en-US" sz="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 xmlns:a16="http://schemas.microsoft.com/office/drawing/2014/main" val="2861939088"/>
                  </a:ext>
                </a:extLst>
              </a:tr>
              <a:tr h="206409">
                <a:tc>
                  <a:txBody>
                    <a:bodyPr/>
                    <a:lstStyle/>
                    <a:p>
                      <a:pPr marL="0" marR="0" algn="ctr" rtl="1">
                        <a:lnSpc>
                          <a:spcPct val="107000"/>
                        </a:lnSpc>
                        <a:spcBef>
                          <a:spcPts val="0"/>
                        </a:spcBef>
                        <a:spcAft>
                          <a:spcPts val="800"/>
                        </a:spcAft>
                      </a:pPr>
                      <a:r>
                        <a:rPr lang="en-US" sz="600">
                          <a:effectLst/>
                        </a:rPr>
                        <a:t>8</a:t>
                      </a:r>
                      <a:endParaRPr lang="en-US" sz="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07000"/>
                        </a:lnSpc>
                        <a:spcBef>
                          <a:spcPts val="0"/>
                        </a:spcBef>
                        <a:spcAft>
                          <a:spcPts val="800"/>
                        </a:spcAft>
                      </a:pPr>
                      <a:r>
                        <a:rPr lang="ar-SA" sz="600">
                          <a:effectLst/>
                        </a:rPr>
                        <a:t>9.58280</a:t>
                      </a:r>
                      <a:endParaRPr lang="en-US" sz="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07000"/>
                        </a:lnSpc>
                        <a:spcBef>
                          <a:spcPts val="0"/>
                        </a:spcBef>
                        <a:spcAft>
                          <a:spcPts val="800"/>
                        </a:spcAft>
                      </a:pPr>
                      <a:r>
                        <a:rPr lang="ar-SA" sz="600">
                          <a:effectLst/>
                        </a:rPr>
                        <a:t>10.02656</a:t>
                      </a:r>
                      <a:endParaRPr lang="en-US" sz="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07000"/>
                        </a:lnSpc>
                        <a:spcBef>
                          <a:spcPts val="0"/>
                        </a:spcBef>
                        <a:spcAft>
                          <a:spcPts val="800"/>
                        </a:spcAft>
                      </a:pPr>
                      <a:r>
                        <a:rPr lang="ar-SA" sz="600" dirty="0">
                          <a:effectLst/>
                        </a:rPr>
                        <a:t>10.49132</a:t>
                      </a:r>
                      <a:endParaRPr lang="en-US" sz="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chemeClr val="accent2"/>
                    </a:solidFill>
                  </a:tcPr>
                </a:tc>
                <a:tc>
                  <a:txBody>
                    <a:bodyPr/>
                    <a:lstStyle/>
                    <a:p>
                      <a:pPr marL="0" marR="0" algn="ctr" rtl="1">
                        <a:lnSpc>
                          <a:spcPct val="107000"/>
                        </a:lnSpc>
                        <a:spcBef>
                          <a:spcPts val="0"/>
                        </a:spcBef>
                        <a:spcAft>
                          <a:spcPts val="800"/>
                        </a:spcAft>
                      </a:pPr>
                      <a:r>
                        <a:rPr lang="en-US" sz="600">
                          <a:effectLst/>
                        </a:rPr>
                        <a:t>10.97799</a:t>
                      </a:r>
                      <a:endParaRPr lang="en-US" sz="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07000"/>
                        </a:lnSpc>
                        <a:spcBef>
                          <a:spcPts val="0"/>
                        </a:spcBef>
                        <a:spcAft>
                          <a:spcPts val="800"/>
                        </a:spcAft>
                      </a:pPr>
                      <a:r>
                        <a:rPr lang="en-US" sz="600">
                          <a:effectLst/>
                        </a:rPr>
                        <a:t>11.48456</a:t>
                      </a:r>
                      <a:endParaRPr lang="en-US" sz="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07000"/>
                        </a:lnSpc>
                        <a:spcBef>
                          <a:spcPts val="0"/>
                        </a:spcBef>
                        <a:spcAft>
                          <a:spcPts val="800"/>
                        </a:spcAft>
                      </a:pPr>
                      <a:r>
                        <a:rPr lang="en-US" sz="600">
                          <a:effectLst/>
                        </a:rPr>
                        <a:t>12.02104</a:t>
                      </a:r>
                      <a:endParaRPr lang="en-US" sz="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07000"/>
                        </a:lnSpc>
                        <a:spcBef>
                          <a:spcPts val="0"/>
                        </a:spcBef>
                        <a:spcAft>
                          <a:spcPts val="800"/>
                        </a:spcAft>
                      </a:pPr>
                      <a:r>
                        <a:rPr lang="en-US" sz="600">
                          <a:effectLst/>
                        </a:rPr>
                        <a:t>12.57948</a:t>
                      </a:r>
                      <a:endParaRPr lang="en-US" sz="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07000"/>
                        </a:lnSpc>
                        <a:spcBef>
                          <a:spcPts val="0"/>
                        </a:spcBef>
                        <a:spcAft>
                          <a:spcPts val="800"/>
                        </a:spcAft>
                      </a:pPr>
                      <a:r>
                        <a:rPr lang="en-US" sz="600">
                          <a:effectLst/>
                        </a:rPr>
                        <a:t>13.16397</a:t>
                      </a:r>
                      <a:endParaRPr lang="en-US" sz="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07000"/>
                        </a:lnSpc>
                        <a:spcBef>
                          <a:spcPts val="0"/>
                        </a:spcBef>
                        <a:spcAft>
                          <a:spcPts val="800"/>
                        </a:spcAft>
                      </a:pPr>
                      <a:r>
                        <a:rPr lang="en-US" sz="600">
                          <a:effectLst/>
                        </a:rPr>
                        <a:t>13.77566</a:t>
                      </a:r>
                      <a:endParaRPr lang="en-US" sz="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 xmlns:a16="http://schemas.microsoft.com/office/drawing/2014/main" val="3060710389"/>
                  </a:ext>
                </a:extLst>
              </a:tr>
              <a:tr h="206409">
                <a:tc>
                  <a:txBody>
                    <a:bodyPr/>
                    <a:lstStyle/>
                    <a:p>
                      <a:pPr marL="0" marR="0" algn="ctr" rtl="1">
                        <a:lnSpc>
                          <a:spcPct val="107000"/>
                        </a:lnSpc>
                        <a:spcBef>
                          <a:spcPts val="0"/>
                        </a:spcBef>
                        <a:spcAft>
                          <a:spcPts val="800"/>
                        </a:spcAft>
                      </a:pPr>
                      <a:r>
                        <a:rPr lang="en-US" sz="600">
                          <a:effectLst/>
                        </a:rPr>
                        <a:t>9</a:t>
                      </a:r>
                      <a:endParaRPr lang="en-US" sz="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07000"/>
                        </a:lnSpc>
                        <a:spcBef>
                          <a:spcPts val="0"/>
                        </a:spcBef>
                        <a:spcAft>
                          <a:spcPts val="800"/>
                        </a:spcAft>
                      </a:pPr>
                      <a:r>
                        <a:rPr lang="en-US" sz="600">
                          <a:effectLst/>
                        </a:rPr>
                        <a:t>11.00611</a:t>
                      </a:r>
                      <a:endParaRPr lang="en-US" sz="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07000"/>
                        </a:lnSpc>
                        <a:spcBef>
                          <a:spcPts val="0"/>
                        </a:spcBef>
                        <a:spcAft>
                          <a:spcPts val="800"/>
                        </a:spcAft>
                      </a:pPr>
                      <a:r>
                        <a:rPr lang="en-US" sz="600">
                          <a:effectLst/>
                        </a:rPr>
                        <a:t>11.57789</a:t>
                      </a:r>
                      <a:endParaRPr lang="en-US" sz="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07000"/>
                        </a:lnSpc>
                        <a:spcBef>
                          <a:spcPts val="0"/>
                        </a:spcBef>
                        <a:spcAft>
                          <a:spcPts val="800"/>
                        </a:spcAft>
                      </a:pPr>
                      <a:r>
                        <a:rPr lang="en-US" sz="600" dirty="0">
                          <a:effectLst/>
                        </a:rPr>
                        <a:t>12.18079</a:t>
                      </a:r>
                      <a:endParaRPr lang="en-US" sz="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chemeClr val="accent2"/>
                    </a:solidFill>
                  </a:tcPr>
                </a:tc>
                <a:tc>
                  <a:txBody>
                    <a:bodyPr/>
                    <a:lstStyle/>
                    <a:p>
                      <a:pPr marL="0" marR="0" algn="ctr" rtl="1">
                        <a:lnSpc>
                          <a:spcPct val="107000"/>
                        </a:lnSpc>
                        <a:spcBef>
                          <a:spcPts val="0"/>
                        </a:spcBef>
                        <a:spcAft>
                          <a:spcPts val="800"/>
                        </a:spcAft>
                      </a:pPr>
                      <a:r>
                        <a:rPr lang="en-US" sz="600">
                          <a:effectLst/>
                        </a:rPr>
                        <a:t>12.81645</a:t>
                      </a:r>
                      <a:endParaRPr lang="en-US" sz="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07000"/>
                        </a:lnSpc>
                        <a:spcBef>
                          <a:spcPts val="0"/>
                        </a:spcBef>
                        <a:spcAft>
                          <a:spcPts val="800"/>
                        </a:spcAft>
                      </a:pPr>
                      <a:r>
                        <a:rPr lang="en-US" sz="600">
                          <a:effectLst/>
                        </a:rPr>
                        <a:t>13.48656</a:t>
                      </a:r>
                      <a:endParaRPr lang="en-US" sz="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07000"/>
                        </a:lnSpc>
                        <a:spcBef>
                          <a:spcPts val="0"/>
                        </a:spcBef>
                        <a:spcAft>
                          <a:spcPts val="800"/>
                        </a:spcAft>
                      </a:pPr>
                      <a:r>
                        <a:rPr lang="en-US" sz="600">
                          <a:effectLst/>
                        </a:rPr>
                        <a:t>14.19293</a:t>
                      </a:r>
                      <a:endParaRPr lang="en-US" sz="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07000"/>
                        </a:lnSpc>
                        <a:spcBef>
                          <a:spcPts val="0"/>
                        </a:spcBef>
                        <a:spcAft>
                          <a:spcPts val="800"/>
                        </a:spcAft>
                      </a:pPr>
                      <a:r>
                        <a:rPr lang="en-US" sz="600">
                          <a:effectLst/>
                        </a:rPr>
                        <a:t>14.93742</a:t>
                      </a:r>
                      <a:endParaRPr lang="en-US" sz="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07000"/>
                        </a:lnSpc>
                        <a:spcBef>
                          <a:spcPts val="0"/>
                        </a:spcBef>
                        <a:spcAft>
                          <a:spcPts val="800"/>
                        </a:spcAft>
                      </a:pPr>
                      <a:r>
                        <a:rPr lang="en-US" sz="600">
                          <a:effectLst/>
                        </a:rPr>
                        <a:t>15.72201</a:t>
                      </a:r>
                      <a:endParaRPr lang="en-US" sz="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07000"/>
                        </a:lnSpc>
                        <a:spcBef>
                          <a:spcPts val="0"/>
                        </a:spcBef>
                        <a:spcAft>
                          <a:spcPts val="800"/>
                        </a:spcAft>
                      </a:pPr>
                      <a:r>
                        <a:rPr lang="en-US" sz="600">
                          <a:effectLst/>
                        </a:rPr>
                        <a:t>16.54874</a:t>
                      </a:r>
                      <a:endParaRPr lang="en-US" sz="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 xmlns:a16="http://schemas.microsoft.com/office/drawing/2014/main" val="3092427017"/>
                  </a:ext>
                </a:extLst>
              </a:tr>
              <a:tr h="206409">
                <a:tc>
                  <a:txBody>
                    <a:bodyPr/>
                    <a:lstStyle/>
                    <a:p>
                      <a:pPr marL="0" marR="0" algn="ctr" rtl="1">
                        <a:lnSpc>
                          <a:spcPct val="107000"/>
                        </a:lnSpc>
                        <a:spcBef>
                          <a:spcPts val="0"/>
                        </a:spcBef>
                        <a:spcAft>
                          <a:spcPts val="800"/>
                        </a:spcAft>
                      </a:pPr>
                      <a:r>
                        <a:rPr lang="en-US" sz="600">
                          <a:effectLst/>
                        </a:rPr>
                        <a:t>10</a:t>
                      </a:r>
                      <a:endParaRPr lang="en-US" sz="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chemeClr val="accent2"/>
                    </a:solidFill>
                  </a:tcPr>
                </a:tc>
                <a:tc>
                  <a:txBody>
                    <a:bodyPr/>
                    <a:lstStyle/>
                    <a:p>
                      <a:pPr marL="0" marR="0" algn="ctr" rtl="1">
                        <a:lnSpc>
                          <a:spcPct val="107000"/>
                        </a:lnSpc>
                        <a:spcBef>
                          <a:spcPts val="0"/>
                        </a:spcBef>
                        <a:spcAft>
                          <a:spcPts val="800"/>
                        </a:spcAft>
                      </a:pPr>
                      <a:r>
                        <a:rPr lang="en-US" sz="600" dirty="0">
                          <a:effectLst/>
                        </a:rPr>
                        <a:t>12.48635</a:t>
                      </a:r>
                      <a:endParaRPr lang="en-US" sz="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chemeClr val="accent2"/>
                    </a:solidFill>
                  </a:tcPr>
                </a:tc>
                <a:tc>
                  <a:txBody>
                    <a:bodyPr/>
                    <a:lstStyle/>
                    <a:p>
                      <a:pPr marL="0" marR="0" algn="ctr" rtl="1">
                        <a:lnSpc>
                          <a:spcPct val="107000"/>
                        </a:lnSpc>
                        <a:spcBef>
                          <a:spcPts val="0"/>
                        </a:spcBef>
                        <a:spcAft>
                          <a:spcPts val="800"/>
                        </a:spcAft>
                      </a:pPr>
                      <a:r>
                        <a:rPr lang="en-US" sz="600" dirty="0">
                          <a:effectLst/>
                        </a:rPr>
                        <a:t>13.20679</a:t>
                      </a:r>
                      <a:endParaRPr lang="en-US" sz="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chemeClr val="accent2"/>
                    </a:solidFill>
                  </a:tcPr>
                </a:tc>
                <a:tc>
                  <a:txBody>
                    <a:bodyPr/>
                    <a:lstStyle/>
                    <a:p>
                      <a:pPr marL="0" marR="0" algn="ctr" rtl="1">
                        <a:lnSpc>
                          <a:spcPct val="107000"/>
                        </a:lnSpc>
                        <a:spcBef>
                          <a:spcPts val="0"/>
                        </a:spcBef>
                        <a:spcAft>
                          <a:spcPts val="800"/>
                        </a:spcAft>
                      </a:pPr>
                      <a:r>
                        <a:rPr lang="en-US" sz="600" dirty="0">
                          <a:effectLst/>
                        </a:rPr>
                        <a:t>13.97164</a:t>
                      </a:r>
                      <a:endParaRPr lang="en-US" sz="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chemeClr val="accent2"/>
                    </a:solidFill>
                  </a:tcPr>
                </a:tc>
                <a:tc>
                  <a:txBody>
                    <a:bodyPr/>
                    <a:lstStyle/>
                    <a:p>
                      <a:pPr marL="0" marR="0" algn="ctr" rtl="1">
                        <a:lnSpc>
                          <a:spcPct val="107000"/>
                        </a:lnSpc>
                        <a:spcBef>
                          <a:spcPts val="0"/>
                        </a:spcBef>
                        <a:spcAft>
                          <a:spcPts val="800"/>
                        </a:spcAft>
                      </a:pPr>
                      <a:r>
                        <a:rPr lang="en-US" sz="600">
                          <a:effectLst/>
                        </a:rPr>
                        <a:t>14.78360</a:t>
                      </a:r>
                      <a:endParaRPr lang="en-US" sz="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07000"/>
                        </a:lnSpc>
                        <a:spcBef>
                          <a:spcPts val="0"/>
                        </a:spcBef>
                        <a:spcAft>
                          <a:spcPts val="800"/>
                        </a:spcAft>
                      </a:pPr>
                      <a:r>
                        <a:rPr lang="en-US" sz="600">
                          <a:effectLst/>
                        </a:rPr>
                        <a:t>15.64549</a:t>
                      </a:r>
                      <a:endParaRPr lang="en-US" sz="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07000"/>
                        </a:lnSpc>
                        <a:spcBef>
                          <a:spcPts val="0"/>
                        </a:spcBef>
                        <a:spcAft>
                          <a:spcPts val="800"/>
                        </a:spcAft>
                      </a:pPr>
                      <a:r>
                        <a:rPr lang="en-US" sz="600">
                          <a:effectLst/>
                        </a:rPr>
                        <a:t>16.56029</a:t>
                      </a:r>
                      <a:endParaRPr lang="en-US" sz="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07000"/>
                        </a:lnSpc>
                        <a:spcBef>
                          <a:spcPts val="0"/>
                        </a:spcBef>
                        <a:spcAft>
                          <a:spcPts val="800"/>
                        </a:spcAft>
                      </a:pPr>
                      <a:r>
                        <a:rPr lang="en-US" sz="600">
                          <a:effectLst/>
                        </a:rPr>
                        <a:t>17.53117</a:t>
                      </a:r>
                      <a:endParaRPr lang="en-US" sz="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07000"/>
                        </a:lnSpc>
                        <a:spcBef>
                          <a:spcPts val="0"/>
                        </a:spcBef>
                        <a:spcAft>
                          <a:spcPts val="800"/>
                        </a:spcAft>
                      </a:pPr>
                      <a:r>
                        <a:rPr lang="en-US" sz="600">
                          <a:effectLst/>
                        </a:rPr>
                        <a:t>18.56143</a:t>
                      </a:r>
                      <a:endParaRPr lang="en-US" sz="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07000"/>
                        </a:lnSpc>
                        <a:spcBef>
                          <a:spcPts val="0"/>
                        </a:spcBef>
                        <a:spcAft>
                          <a:spcPts val="800"/>
                        </a:spcAft>
                      </a:pPr>
                      <a:r>
                        <a:rPr lang="en-US" sz="600" dirty="0">
                          <a:effectLst/>
                        </a:rPr>
                        <a:t>19.65458</a:t>
                      </a:r>
                      <a:endParaRPr lang="en-US" sz="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 xmlns:a16="http://schemas.microsoft.com/office/drawing/2014/main" val="4092455130"/>
                  </a:ext>
                </a:extLst>
              </a:tr>
            </a:tbl>
          </a:graphicData>
        </a:graphic>
      </p:graphicFrame>
      <p:sp>
        <p:nvSpPr>
          <p:cNvPr id="21" name="Rectangle 6">
            <a:extLst>
              <a:ext uri="{FF2B5EF4-FFF2-40B4-BE49-F238E27FC236}">
                <a16:creationId xmlns="" xmlns:a16="http://schemas.microsoft.com/office/drawing/2014/main" id="{27A93935-B995-FE1B-1A41-F15C378319FC}"/>
              </a:ext>
            </a:extLst>
          </p:cNvPr>
          <p:cNvSpPr/>
          <p:nvPr/>
        </p:nvSpPr>
        <p:spPr>
          <a:xfrm>
            <a:off x="1384938" y="277159"/>
            <a:ext cx="6100383" cy="531749"/>
          </a:xfrm>
          <a:prstGeom prst="rect">
            <a:avLst/>
          </a:prstGeom>
          <a:solidFill>
            <a:schemeClr val="accent1">
              <a:lumMod val="5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a:spAutoFit/>
          </a:bodyPr>
          <a:lstStyle/>
          <a:p>
            <a:pPr marL="342900" indent="-342900">
              <a:lnSpc>
                <a:spcPct val="130000"/>
              </a:lnSpc>
              <a:buClr>
                <a:srgbClr val="FFFFFF"/>
              </a:buClr>
              <a:buSzPts val="1100"/>
              <a:buFont typeface="Times New Roman" panose="02020603050405020304" pitchFamily="18" charset="0"/>
              <a:buChar char="►"/>
            </a:pPr>
            <a:r>
              <a:rPr lang="en-US" sz="2400" b="1" dirty="0">
                <a:solidFill>
                  <a:srgbClr val="FFFF00"/>
                </a:solidFill>
                <a:effectLst/>
                <a:uFill>
                  <a:solidFill>
                    <a:srgbClr val="5B9BD5"/>
                  </a:solidFill>
                </a:uFill>
                <a:latin typeface="Times New Roman" panose="02020603050405020304" pitchFamily="18" charset="0"/>
                <a:ea typeface="Calibri" panose="020F0502020204030204" pitchFamily="34" charset="0"/>
                <a:cs typeface="Times New Roman" panose="02020603050405020304" pitchFamily="18" charset="0"/>
              </a:rPr>
              <a:t>The calculation of the value of annuity</a:t>
            </a:r>
            <a:endParaRPr lang="en-US" sz="2400" b="1" dirty="0">
              <a:solidFill>
                <a:srgbClr val="FFFF00"/>
              </a:solidFill>
              <a:effectLst/>
              <a:uFill>
                <a:solidFill>
                  <a:srgbClr val="5B9BD5"/>
                </a:solidFill>
              </a:uFill>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990694476"/>
      </p:ext>
    </p:extLst>
  </p:cSld>
  <p:clrMapOvr>
    <a:masterClrMapping/>
  </p:clrMapOvr>
  <mc:AlternateContent xmlns:mc="http://schemas.openxmlformats.org/markup-compatibility/2006" xmlns:p14="http://schemas.microsoft.com/office/powerpoint/2010/main">
    <mc:Choice Requires="p14">
      <p:transition spd="slow" p14:dur="1500" advClick="0">
        <p:split orient="vert"/>
      </p:transition>
    </mc:Choice>
    <mc:Fallback xmlns="">
      <p:transition spd="slow" advClick="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80">
                                          <p:stCondLst>
                                            <p:cond delay="0"/>
                                          </p:stCondLst>
                                        </p:cTn>
                                        <p:tgtEl>
                                          <p:spTgt spid="7"/>
                                        </p:tgtEl>
                                      </p:cBhvr>
                                    </p:animEffect>
                                    <p:anim calcmode="lin" valueType="num">
                                      <p:cBhvr>
                                        <p:cTn id="8"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13" dur="26">
                                          <p:stCondLst>
                                            <p:cond delay="650"/>
                                          </p:stCondLst>
                                        </p:cTn>
                                        <p:tgtEl>
                                          <p:spTgt spid="7"/>
                                        </p:tgtEl>
                                      </p:cBhvr>
                                      <p:to x="100000" y="60000"/>
                                    </p:animScale>
                                    <p:animScale>
                                      <p:cBhvr>
                                        <p:cTn id="14" dur="166" decel="50000">
                                          <p:stCondLst>
                                            <p:cond delay="676"/>
                                          </p:stCondLst>
                                        </p:cTn>
                                        <p:tgtEl>
                                          <p:spTgt spid="7"/>
                                        </p:tgtEl>
                                      </p:cBhvr>
                                      <p:to x="100000" y="100000"/>
                                    </p:animScale>
                                    <p:animScale>
                                      <p:cBhvr>
                                        <p:cTn id="15" dur="26">
                                          <p:stCondLst>
                                            <p:cond delay="1312"/>
                                          </p:stCondLst>
                                        </p:cTn>
                                        <p:tgtEl>
                                          <p:spTgt spid="7"/>
                                        </p:tgtEl>
                                      </p:cBhvr>
                                      <p:to x="100000" y="80000"/>
                                    </p:animScale>
                                    <p:animScale>
                                      <p:cBhvr>
                                        <p:cTn id="16" dur="166" decel="50000">
                                          <p:stCondLst>
                                            <p:cond delay="1338"/>
                                          </p:stCondLst>
                                        </p:cTn>
                                        <p:tgtEl>
                                          <p:spTgt spid="7"/>
                                        </p:tgtEl>
                                      </p:cBhvr>
                                      <p:to x="100000" y="100000"/>
                                    </p:animScale>
                                    <p:animScale>
                                      <p:cBhvr>
                                        <p:cTn id="17" dur="26">
                                          <p:stCondLst>
                                            <p:cond delay="1642"/>
                                          </p:stCondLst>
                                        </p:cTn>
                                        <p:tgtEl>
                                          <p:spTgt spid="7"/>
                                        </p:tgtEl>
                                      </p:cBhvr>
                                      <p:to x="100000" y="90000"/>
                                    </p:animScale>
                                    <p:animScale>
                                      <p:cBhvr>
                                        <p:cTn id="18" dur="166" decel="50000">
                                          <p:stCondLst>
                                            <p:cond delay="1668"/>
                                          </p:stCondLst>
                                        </p:cTn>
                                        <p:tgtEl>
                                          <p:spTgt spid="7"/>
                                        </p:tgtEl>
                                      </p:cBhvr>
                                      <p:to x="100000" y="100000"/>
                                    </p:animScale>
                                    <p:animScale>
                                      <p:cBhvr>
                                        <p:cTn id="19" dur="26">
                                          <p:stCondLst>
                                            <p:cond delay="1808"/>
                                          </p:stCondLst>
                                        </p:cTn>
                                        <p:tgtEl>
                                          <p:spTgt spid="7"/>
                                        </p:tgtEl>
                                      </p:cBhvr>
                                      <p:to x="100000" y="95000"/>
                                    </p:animScale>
                                    <p:animScale>
                                      <p:cBhvr>
                                        <p:cTn id="20"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مستطيل مستدير الزوايا 15">
            <a:extLst>
              <a:ext uri="{FF2B5EF4-FFF2-40B4-BE49-F238E27FC236}">
                <a16:creationId xmlns="" xmlns:a16="http://schemas.microsoft.com/office/drawing/2014/main" id="{C7CA628E-402E-4ECD-83CD-2C5BD377C6C5}"/>
              </a:ext>
            </a:extLst>
          </p:cNvPr>
          <p:cNvSpPr/>
          <p:nvPr/>
        </p:nvSpPr>
        <p:spPr>
          <a:xfrm>
            <a:off x="179819" y="998889"/>
            <a:ext cx="9576424" cy="5366857"/>
          </a:xfrm>
          <a:prstGeom prst="roundRect">
            <a:avLst>
              <a:gd name="adj" fmla="val 1416"/>
            </a:avLst>
          </a:prstGeom>
          <a:solidFill>
            <a:srgbClr val="BFD4D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marL="0" marR="0" algn="l" rtl="0">
              <a:lnSpc>
                <a:spcPct val="130000"/>
              </a:lnSpc>
              <a:spcBef>
                <a:spcPts val="0"/>
              </a:spcBef>
              <a:spcAft>
                <a:spcPts val="0"/>
              </a:spcAft>
              <a:tabLst>
                <a:tab pos="3674110" algn="l"/>
              </a:tabLst>
            </a:pPr>
            <a:endParaRPr lang="en-US" dirty="0">
              <a:effectLst/>
              <a:latin typeface="Calibri" panose="020F0502020204030204" pitchFamily="34" charset="0"/>
              <a:ea typeface="Calibri" panose="020F0502020204030204" pitchFamily="34" charset="0"/>
              <a:cs typeface="Arial" panose="020B0604020202020204" pitchFamily="34" charset="0"/>
            </a:endParaRPr>
          </a:p>
          <a:p>
            <a:pPr marL="0" marR="0" algn="l" rtl="0">
              <a:lnSpc>
                <a:spcPct val="130000"/>
              </a:lnSpc>
              <a:spcBef>
                <a:spcPts val="0"/>
              </a:spcBef>
              <a:spcAft>
                <a:spcPts val="0"/>
              </a:spcAft>
              <a:tabLst>
                <a:tab pos="3674110" algn="l"/>
              </a:tabLst>
            </a:pPr>
            <a:r>
              <a:rPr lang="en-US" sz="2000" b="1" u="sng"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Example 2-3-3</a:t>
            </a:r>
          </a:p>
          <a:p>
            <a:pPr marR="0" lvl="0" algn="l" rtl="0">
              <a:lnSpc>
                <a:spcPct val="130000"/>
              </a:lnSpc>
              <a:spcBef>
                <a:spcPts val="0"/>
              </a:spcBef>
              <a:spcAft>
                <a:spcPts val="0"/>
              </a:spcAft>
            </a:pPr>
            <a:endParaRPr lang="en-US" dirty="0">
              <a:solidFill>
                <a:srgbClr val="002060"/>
              </a:solidFill>
            </a:endParaRPr>
          </a:p>
          <a:p>
            <a:pPr lvl="0"/>
            <a:endParaRPr lang="en-US" dirty="0">
              <a:solidFill>
                <a:srgbClr val="002060"/>
              </a:solidFill>
            </a:endParaRPr>
          </a:p>
        </p:txBody>
      </p:sp>
      <p:grpSp>
        <p:nvGrpSpPr>
          <p:cNvPr id="29" name="Shape 631">
            <a:extLst>
              <a:ext uri="{FF2B5EF4-FFF2-40B4-BE49-F238E27FC236}">
                <a16:creationId xmlns="" xmlns:a16="http://schemas.microsoft.com/office/drawing/2014/main" id="{9DE0399B-6A40-495E-B773-BA7B46FB702D}"/>
              </a:ext>
            </a:extLst>
          </p:cNvPr>
          <p:cNvGrpSpPr/>
          <p:nvPr/>
        </p:nvGrpSpPr>
        <p:grpSpPr>
          <a:xfrm flipH="1">
            <a:off x="303082" y="41731"/>
            <a:ext cx="827524" cy="848823"/>
            <a:chOff x="5961125" y="1623900"/>
            <a:chExt cx="427450" cy="448175"/>
          </a:xfrm>
          <a:solidFill>
            <a:srgbClr val="7030A0"/>
          </a:solidFill>
        </p:grpSpPr>
        <p:sp>
          <p:nvSpPr>
            <p:cNvPr id="30" name="Shape 632">
              <a:extLst>
                <a:ext uri="{FF2B5EF4-FFF2-40B4-BE49-F238E27FC236}">
                  <a16:creationId xmlns="" xmlns:a16="http://schemas.microsoft.com/office/drawing/2014/main" id="{8DB2B578-EBFB-49B2-A74B-ADFD83430321}"/>
                </a:ext>
              </a:extLst>
            </p:cNvPr>
            <p:cNvSpPr/>
            <p:nvPr/>
          </p:nvSpPr>
          <p:spPr>
            <a:xfrm>
              <a:off x="5961125" y="1678700"/>
              <a:ext cx="376925" cy="376925"/>
            </a:xfrm>
            <a:custGeom>
              <a:avLst/>
              <a:gdLst/>
              <a:ahLst/>
              <a:cxnLst/>
              <a:rect l="0" t="0" r="0" b="0"/>
              <a:pathLst>
                <a:path w="15077" h="15077" fill="none" extrusionOk="0">
                  <a:moveTo>
                    <a:pt x="11813" y="1340"/>
                  </a:moveTo>
                  <a:lnTo>
                    <a:pt x="11813" y="1340"/>
                  </a:lnTo>
                  <a:lnTo>
                    <a:pt x="11350" y="1024"/>
                  </a:lnTo>
                  <a:lnTo>
                    <a:pt x="10863" y="780"/>
                  </a:lnTo>
                  <a:lnTo>
                    <a:pt x="10351" y="537"/>
                  </a:lnTo>
                  <a:lnTo>
                    <a:pt x="9816" y="342"/>
                  </a:lnTo>
                  <a:lnTo>
                    <a:pt x="9280" y="196"/>
                  </a:lnTo>
                  <a:lnTo>
                    <a:pt x="8720" y="98"/>
                  </a:lnTo>
                  <a:lnTo>
                    <a:pt x="8135" y="25"/>
                  </a:lnTo>
                  <a:lnTo>
                    <a:pt x="7551" y="1"/>
                  </a:lnTo>
                  <a:lnTo>
                    <a:pt x="7551" y="1"/>
                  </a:lnTo>
                  <a:lnTo>
                    <a:pt x="7161" y="1"/>
                  </a:lnTo>
                  <a:lnTo>
                    <a:pt x="6771" y="50"/>
                  </a:lnTo>
                  <a:lnTo>
                    <a:pt x="6406" y="98"/>
                  </a:lnTo>
                  <a:lnTo>
                    <a:pt x="6041" y="147"/>
                  </a:lnTo>
                  <a:lnTo>
                    <a:pt x="5675" y="244"/>
                  </a:lnTo>
                  <a:lnTo>
                    <a:pt x="5310" y="342"/>
                  </a:lnTo>
                  <a:lnTo>
                    <a:pt x="4969" y="464"/>
                  </a:lnTo>
                  <a:lnTo>
                    <a:pt x="4628" y="585"/>
                  </a:lnTo>
                  <a:lnTo>
                    <a:pt x="4287" y="731"/>
                  </a:lnTo>
                  <a:lnTo>
                    <a:pt x="3970" y="902"/>
                  </a:lnTo>
                  <a:lnTo>
                    <a:pt x="3654" y="1097"/>
                  </a:lnTo>
                  <a:lnTo>
                    <a:pt x="3337" y="1292"/>
                  </a:lnTo>
                  <a:lnTo>
                    <a:pt x="3045" y="1486"/>
                  </a:lnTo>
                  <a:lnTo>
                    <a:pt x="2753" y="1730"/>
                  </a:lnTo>
                  <a:lnTo>
                    <a:pt x="2485" y="1949"/>
                  </a:lnTo>
                  <a:lnTo>
                    <a:pt x="2217" y="2217"/>
                  </a:lnTo>
                  <a:lnTo>
                    <a:pt x="1973" y="2461"/>
                  </a:lnTo>
                  <a:lnTo>
                    <a:pt x="1730" y="2753"/>
                  </a:lnTo>
                  <a:lnTo>
                    <a:pt x="1510" y="3021"/>
                  </a:lnTo>
                  <a:lnTo>
                    <a:pt x="1291" y="3313"/>
                  </a:lnTo>
                  <a:lnTo>
                    <a:pt x="1096" y="3630"/>
                  </a:lnTo>
                  <a:lnTo>
                    <a:pt x="926" y="3946"/>
                  </a:lnTo>
                  <a:lnTo>
                    <a:pt x="755" y="4263"/>
                  </a:lnTo>
                  <a:lnTo>
                    <a:pt x="609" y="4604"/>
                  </a:lnTo>
                  <a:lnTo>
                    <a:pt x="463" y="4945"/>
                  </a:lnTo>
                  <a:lnTo>
                    <a:pt x="341" y="5286"/>
                  </a:lnTo>
                  <a:lnTo>
                    <a:pt x="244" y="5651"/>
                  </a:lnTo>
                  <a:lnTo>
                    <a:pt x="171" y="6016"/>
                  </a:lnTo>
                  <a:lnTo>
                    <a:pt x="98" y="6382"/>
                  </a:lnTo>
                  <a:lnTo>
                    <a:pt x="49" y="6771"/>
                  </a:lnTo>
                  <a:lnTo>
                    <a:pt x="25" y="7137"/>
                  </a:lnTo>
                  <a:lnTo>
                    <a:pt x="0" y="7526"/>
                  </a:lnTo>
                  <a:lnTo>
                    <a:pt x="0" y="7526"/>
                  </a:lnTo>
                  <a:lnTo>
                    <a:pt x="25" y="7916"/>
                  </a:lnTo>
                  <a:lnTo>
                    <a:pt x="49" y="8306"/>
                  </a:lnTo>
                  <a:lnTo>
                    <a:pt x="98" y="8671"/>
                  </a:lnTo>
                  <a:lnTo>
                    <a:pt x="171" y="9061"/>
                  </a:lnTo>
                  <a:lnTo>
                    <a:pt x="244" y="9426"/>
                  </a:lnTo>
                  <a:lnTo>
                    <a:pt x="341" y="9767"/>
                  </a:lnTo>
                  <a:lnTo>
                    <a:pt x="463" y="10132"/>
                  </a:lnTo>
                  <a:lnTo>
                    <a:pt x="609" y="10473"/>
                  </a:lnTo>
                  <a:lnTo>
                    <a:pt x="755" y="10790"/>
                  </a:lnTo>
                  <a:lnTo>
                    <a:pt x="926" y="11131"/>
                  </a:lnTo>
                  <a:lnTo>
                    <a:pt x="1096" y="11448"/>
                  </a:lnTo>
                  <a:lnTo>
                    <a:pt x="1291" y="11740"/>
                  </a:lnTo>
                  <a:lnTo>
                    <a:pt x="1510" y="12032"/>
                  </a:lnTo>
                  <a:lnTo>
                    <a:pt x="1730" y="12324"/>
                  </a:lnTo>
                  <a:lnTo>
                    <a:pt x="1973" y="12592"/>
                  </a:lnTo>
                  <a:lnTo>
                    <a:pt x="2217" y="12860"/>
                  </a:lnTo>
                  <a:lnTo>
                    <a:pt x="2485" y="13104"/>
                  </a:lnTo>
                  <a:lnTo>
                    <a:pt x="2753" y="13347"/>
                  </a:lnTo>
                  <a:lnTo>
                    <a:pt x="3045" y="13567"/>
                  </a:lnTo>
                  <a:lnTo>
                    <a:pt x="3337" y="13786"/>
                  </a:lnTo>
                  <a:lnTo>
                    <a:pt x="3654" y="13981"/>
                  </a:lnTo>
                  <a:lnTo>
                    <a:pt x="3970" y="14151"/>
                  </a:lnTo>
                  <a:lnTo>
                    <a:pt x="4287" y="14322"/>
                  </a:lnTo>
                  <a:lnTo>
                    <a:pt x="4628" y="14468"/>
                  </a:lnTo>
                  <a:lnTo>
                    <a:pt x="4969" y="14614"/>
                  </a:lnTo>
                  <a:lnTo>
                    <a:pt x="5310" y="14736"/>
                  </a:lnTo>
                  <a:lnTo>
                    <a:pt x="5675" y="14833"/>
                  </a:lnTo>
                  <a:lnTo>
                    <a:pt x="6041" y="14906"/>
                  </a:lnTo>
                  <a:lnTo>
                    <a:pt x="6406" y="14979"/>
                  </a:lnTo>
                  <a:lnTo>
                    <a:pt x="6771" y="15028"/>
                  </a:lnTo>
                  <a:lnTo>
                    <a:pt x="7161" y="15052"/>
                  </a:lnTo>
                  <a:lnTo>
                    <a:pt x="7551" y="15077"/>
                  </a:lnTo>
                  <a:lnTo>
                    <a:pt x="7551" y="15077"/>
                  </a:lnTo>
                  <a:lnTo>
                    <a:pt x="7940" y="15052"/>
                  </a:lnTo>
                  <a:lnTo>
                    <a:pt x="8306" y="15028"/>
                  </a:lnTo>
                  <a:lnTo>
                    <a:pt x="8695" y="14979"/>
                  </a:lnTo>
                  <a:lnTo>
                    <a:pt x="9061" y="14906"/>
                  </a:lnTo>
                  <a:lnTo>
                    <a:pt x="9426" y="14833"/>
                  </a:lnTo>
                  <a:lnTo>
                    <a:pt x="9791" y="14736"/>
                  </a:lnTo>
                  <a:lnTo>
                    <a:pt x="10132" y="14614"/>
                  </a:lnTo>
                  <a:lnTo>
                    <a:pt x="10473" y="14468"/>
                  </a:lnTo>
                  <a:lnTo>
                    <a:pt x="10814" y="14322"/>
                  </a:lnTo>
                  <a:lnTo>
                    <a:pt x="11131" y="14151"/>
                  </a:lnTo>
                  <a:lnTo>
                    <a:pt x="11447" y="13981"/>
                  </a:lnTo>
                  <a:lnTo>
                    <a:pt x="11764" y="13786"/>
                  </a:lnTo>
                  <a:lnTo>
                    <a:pt x="12056" y="13567"/>
                  </a:lnTo>
                  <a:lnTo>
                    <a:pt x="12348" y="13347"/>
                  </a:lnTo>
                  <a:lnTo>
                    <a:pt x="12616" y="13104"/>
                  </a:lnTo>
                  <a:lnTo>
                    <a:pt x="12884" y="12860"/>
                  </a:lnTo>
                  <a:lnTo>
                    <a:pt x="13128" y="12592"/>
                  </a:lnTo>
                  <a:lnTo>
                    <a:pt x="13371" y="12324"/>
                  </a:lnTo>
                  <a:lnTo>
                    <a:pt x="13591" y="12032"/>
                  </a:lnTo>
                  <a:lnTo>
                    <a:pt x="13785" y="11740"/>
                  </a:lnTo>
                  <a:lnTo>
                    <a:pt x="13980" y="11448"/>
                  </a:lnTo>
                  <a:lnTo>
                    <a:pt x="14175" y="11131"/>
                  </a:lnTo>
                  <a:lnTo>
                    <a:pt x="14346" y="10790"/>
                  </a:lnTo>
                  <a:lnTo>
                    <a:pt x="14492" y="10473"/>
                  </a:lnTo>
                  <a:lnTo>
                    <a:pt x="14613" y="10132"/>
                  </a:lnTo>
                  <a:lnTo>
                    <a:pt x="14735" y="9767"/>
                  </a:lnTo>
                  <a:lnTo>
                    <a:pt x="14857" y="9426"/>
                  </a:lnTo>
                  <a:lnTo>
                    <a:pt x="14930" y="9061"/>
                  </a:lnTo>
                  <a:lnTo>
                    <a:pt x="15003" y="8671"/>
                  </a:lnTo>
                  <a:lnTo>
                    <a:pt x="15052" y="8306"/>
                  </a:lnTo>
                  <a:lnTo>
                    <a:pt x="15076" y="7916"/>
                  </a:lnTo>
                  <a:lnTo>
                    <a:pt x="15076" y="7526"/>
                  </a:lnTo>
                  <a:lnTo>
                    <a:pt x="15076" y="7526"/>
                  </a:lnTo>
                  <a:lnTo>
                    <a:pt x="15052" y="6918"/>
                  </a:lnTo>
                  <a:lnTo>
                    <a:pt x="14979" y="6309"/>
                  </a:lnTo>
                  <a:lnTo>
                    <a:pt x="14857" y="5724"/>
                  </a:lnTo>
                  <a:lnTo>
                    <a:pt x="14687" y="5164"/>
                  </a:lnTo>
                  <a:lnTo>
                    <a:pt x="14492" y="4604"/>
                  </a:lnTo>
                  <a:lnTo>
                    <a:pt x="14248" y="4068"/>
                  </a:lnTo>
                  <a:lnTo>
                    <a:pt x="13956" y="3581"/>
                  </a:lnTo>
                  <a:lnTo>
                    <a:pt x="13615" y="3094"/>
                  </a:lnTo>
                </a:path>
              </a:pathLst>
            </a:custGeom>
            <a:grpFill/>
            <a:ln w="19050" cap="rnd" cmpd="sng">
              <a:solidFill>
                <a:srgbClr val="00206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solidFill>
                  <a:schemeClr val="accent2"/>
                </a:solidFill>
              </a:endParaRPr>
            </a:p>
          </p:txBody>
        </p:sp>
        <p:sp>
          <p:nvSpPr>
            <p:cNvPr id="31" name="Shape 633">
              <a:extLst>
                <a:ext uri="{FF2B5EF4-FFF2-40B4-BE49-F238E27FC236}">
                  <a16:creationId xmlns="" xmlns:a16="http://schemas.microsoft.com/office/drawing/2014/main" id="{A7E0F7CD-81DA-4CE7-AFE9-AFC01237AB36}"/>
                </a:ext>
              </a:extLst>
            </p:cNvPr>
            <p:cNvSpPr/>
            <p:nvPr/>
          </p:nvSpPr>
          <p:spPr>
            <a:xfrm>
              <a:off x="6009825" y="1727425"/>
              <a:ext cx="279500" cy="279500"/>
            </a:xfrm>
            <a:custGeom>
              <a:avLst/>
              <a:gdLst/>
              <a:ahLst/>
              <a:cxnLst/>
              <a:rect l="0" t="0" r="0" b="0"/>
              <a:pathLst>
                <a:path w="11180" h="11180" fill="none" extrusionOk="0">
                  <a:moveTo>
                    <a:pt x="10181" y="2387"/>
                  </a:moveTo>
                  <a:lnTo>
                    <a:pt x="10181" y="2387"/>
                  </a:lnTo>
                  <a:lnTo>
                    <a:pt x="10400" y="2728"/>
                  </a:lnTo>
                  <a:lnTo>
                    <a:pt x="10595" y="3093"/>
                  </a:lnTo>
                  <a:lnTo>
                    <a:pt x="10766" y="3483"/>
                  </a:lnTo>
                  <a:lnTo>
                    <a:pt x="10912" y="3873"/>
                  </a:lnTo>
                  <a:lnTo>
                    <a:pt x="11034" y="4287"/>
                  </a:lnTo>
                  <a:lnTo>
                    <a:pt x="11107" y="4701"/>
                  </a:lnTo>
                  <a:lnTo>
                    <a:pt x="11180" y="5139"/>
                  </a:lnTo>
                  <a:lnTo>
                    <a:pt x="11180" y="5577"/>
                  </a:lnTo>
                  <a:lnTo>
                    <a:pt x="11180" y="5577"/>
                  </a:lnTo>
                  <a:lnTo>
                    <a:pt x="11155" y="6162"/>
                  </a:lnTo>
                  <a:lnTo>
                    <a:pt x="11082" y="6722"/>
                  </a:lnTo>
                  <a:lnTo>
                    <a:pt x="10936" y="7234"/>
                  </a:lnTo>
                  <a:lnTo>
                    <a:pt x="10741" y="7769"/>
                  </a:lnTo>
                  <a:lnTo>
                    <a:pt x="10522" y="8257"/>
                  </a:lnTo>
                  <a:lnTo>
                    <a:pt x="10230" y="8695"/>
                  </a:lnTo>
                  <a:lnTo>
                    <a:pt x="9913" y="9133"/>
                  </a:lnTo>
                  <a:lnTo>
                    <a:pt x="9548" y="9523"/>
                  </a:lnTo>
                  <a:lnTo>
                    <a:pt x="9158" y="9888"/>
                  </a:lnTo>
                  <a:lnTo>
                    <a:pt x="8720" y="10205"/>
                  </a:lnTo>
                  <a:lnTo>
                    <a:pt x="8257" y="10497"/>
                  </a:lnTo>
                  <a:lnTo>
                    <a:pt x="7770" y="10741"/>
                  </a:lnTo>
                  <a:lnTo>
                    <a:pt x="7259" y="10911"/>
                  </a:lnTo>
                  <a:lnTo>
                    <a:pt x="6723" y="11057"/>
                  </a:lnTo>
                  <a:lnTo>
                    <a:pt x="6163" y="11155"/>
                  </a:lnTo>
                  <a:lnTo>
                    <a:pt x="5603" y="11179"/>
                  </a:lnTo>
                  <a:lnTo>
                    <a:pt x="5603" y="11179"/>
                  </a:lnTo>
                  <a:lnTo>
                    <a:pt x="5018" y="11155"/>
                  </a:lnTo>
                  <a:lnTo>
                    <a:pt x="4482" y="11057"/>
                  </a:lnTo>
                  <a:lnTo>
                    <a:pt x="3946" y="10911"/>
                  </a:lnTo>
                  <a:lnTo>
                    <a:pt x="3435" y="10741"/>
                  </a:lnTo>
                  <a:lnTo>
                    <a:pt x="2948" y="10497"/>
                  </a:lnTo>
                  <a:lnTo>
                    <a:pt x="2485" y="10205"/>
                  </a:lnTo>
                  <a:lnTo>
                    <a:pt x="2047" y="9888"/>
                  </a:lnTo>
                  <a:lnTo>
                    <a:pt x="1657" y="9523"/>
                  </a:lnTo>
                  <a:lnTo>
                    <a:pt x="1292" y="9133"/>
                  </a:lnTo>
                  <a:lnTo>
                    <a:pt x="975" y="8695"/>
                  </a:lnTo>
                  <a:lnTo>
                    <a:pt x="683" y="8257"/>
                  </a:lnTo>
                  <a:lnTo>
                    <a:pt x="464" y="7769"/>
                  </a:lnTo>
                  <a:lnTo>
                    <a:pt x="269" y="7234"/>
                  </a:lnTo>
                  <a:lnTo>
                    <a:pt x="123" y="6722"/>
                  </a:lnTo>
                  <a:lnTo>
                    <a:pt x="50" y="6162"/>
                  </a:lnTo>
                  <a:lnTo>
                    <a:pt x="1" y="5577"/>
                  </a:lnTo>
                  <a:lnTo>
                    <a:pt x="1" y="5577"/>
                  </a:lnTo>
                  <a:lnTo>
                    <a:pt x="50" y="5017"/>
                  </a:lnTo>
                  <a:lnTo>
                    <a:pt x="123" y="4457"/>
                  </a:lnTo>
                  <a:lnTo>
                    <a:pt x="269" y="3921"/>
                  </a:lnTo>
                  <a:lnTo>
                    <a:pt x="464" y="3410"/>
                  </a:lnTo>
                  <a:lnTo>
                    <a:pt x="683" y="2923"/>
                  </a:lnTo>
                  <a:lnTo>
                    <a:pt x="975" y="2460"/>
                  </a:lnTo>
                  <a:lnTo>
                    <a:pt x="1292" y="2046"/>
                  </a:lnTo>
                  <a:lnTo>
                    <a:pt x="1657" y="1632"/>
                  </a:lnTo>
                  <a:lnTo>
                    <a:pt x="2047" y="1267"/>
                  </a:lnTo>
                  <a:lnTo>
                    <a:pt x="2485" y="950"/>
                  </a:lnTo>
                  <a:lnTo>
                    <a:pt x="2948" y="682"/>
                  </a:lnTo>
                  <a:lnTo>
                    <a:pt x="3435" y="439"/>
                  </a:lnTo>
                  <a:lnTo>
                    <a:pt x="3946" y="244"/>
                  </a:lnTo>
                  <a:lnTo>
                    <a:pt x="4482" y="122"/>
                  </a:lnTo>
                  <a:lnTo>
                    <a:pt x="5018" y="25"/>
                  </a:lnTo>
                  <a:lnTo>
                    <a:pt x="5603" y="0"/>
                  </a:lnTo>
                  <a:lnTo>
                    <a:pt x="5603" y="0"/>
                  </a:lnTo>
                  <a:lnTo>
                    <a:pt x="6041" y="25"/>
                  </a:lnTo>
                  <a:lnTo>
                    <a:pt x="6479" y="73"/>
                  </a:lnTo>
                  <a:lnTo>
                    <a:pt x="6893" y="146"/>
                  </a:lnTo>
                  <a:lnTo>
                    <a:pt x="7307" y="268"/>
                  </a:lnTo>
                  <a:lnTo>
                    <a:pt x="7697" y="414"/>
                  </a:lnTo>
                  <a:lnTo>
                    <a:pt x="8087" y="585"/>
                  </a:lnTo>
                  <a:lnTo>
                    <a:pt x="8452" y="780"/>
                  </a:lnTo>
                  <a:lnTo>
                    <a:pt x="8793" y="999"/>
                  </a:lnTo>
                </a:path>
              </a:pathLst>
            </a:custGeom>
            <a:grpFill/>
            <a:ln w="19050" cap="rnd" cmpd="sng">
              <a:solidFill>
                <a:srgbClr val="00206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dirty="0">
                <a:solidFill>
                  <a:schemeClr val="accent2"/>
                </a:solidFill>
              </a:endParaRPr>
            </a:p>
          </p:txBody>
        </p:sp>
        <p:sp>
          <p:nvSpPr>
            <p:cNvPr id="32" name="Shape 634">
              <a:extLst>
                <a:ext uri="{FF2B5EF4-FFF2-40B4-BE49-F238E27FC236}">
                  <a16:creationId xmlns="" xmlns:a16="http://schemas.microsoft.com/office/drawing/2014/main" id="{8C63DF95-20CA-45C3-B9C8-3978774FAE2C}"/>
                </a:ext>
              </a:extLst>
            </p:cNvPr>
            <p:cNvSpPr/>
            <p:nvPr/>
          </p:nvSpPr>
          <p:spPr>
            <a:xfrm>
              <a:off x="6107250" y="1824850"/>
              <a:ext cx="84650" cy="84650"/>
            </a:xfrm>
            <a:custGeom>
              <a:avLst/>
              <a:gdLst/>
              <a:ahLst/>
              <a:cxnLst/>
              <a:rect l="0" t="0" r="0" b="0"/>
              <a:pathLst>
                <a:path w="3386" h="3386" fill="none" extrusionOk="0">
                  <a:moveTo>
                    <a:pt x="3362" y="1388"/>
                  </a:moveTo>
                  <a:lnTo>
                    <a:pt x="3362" y="1388"/>
                  </a:lnTo>
                  <a:lnTo>
                    <a:pt x="3386" y="1680"/>
                  </a:lnTo>
                  <a:lnTo>
                    <a:pt x="3386" y="1680"/>
                  </a:lnTo>
                  <a:lnTo>
                    <a:pt x="3386" y="1851"/>
                  </a:lnTo>
                  <a:lnTo>
                    <a:pt x="3362" y="2021"/>
                  </a:lnTo>
                  <a:lnTo>
                    <a:pt x="3313" y="2192"/>
                  </a:lnTo>
                  <a:lnTo>
                    <a:pt x="3264" y="2338"/>
                  </a:lnTo>
                  <a:lnTo>
                    <a:pt x="3191" y="2484"/>
                  </a:lnTo>
                  <a:lnTo>
                    <a:pt x="3118" y="2630"/>
                  </a:lnTo>
                  <a:lnTo>
                    <a:pt x="3021" y="2776"/>
                  </a:lnTo>
                  <a:lnTo>
                    <a:pt x="2899" y="2898"/>
                  </a:lnTo>
                  <a:lnTo>
                    <a:pt x="2777" y="2996"/>
                  </a:lnTo>
                  <a:lnTo>
                    <a:pt x="2655" y="3093"/>
                  </a:lnTo>
                  <a:lnTo>
                    <a:pt x="2509" y="3191"/>
                  </a:lnTo>
                  <a:lnTo>
                    <a:pt x="2363" y="3239"/>
                  </a:lnTo>
                  <a:lnTo>
                    <a:pt x="2217" y="3312"/>
                  </a:lnTo>
                  <a:lnTo>
                    <a:pt x="2046" y="3337"/>
                  </a:lnTo>
                  <a:lnTo>
                    <a:pt x="1876" y="3385"/>
                  </a:lnTo>
                  <a:lnTo>
                    <a:pt x="1706" y="3385"/>
                  </a:lnTo>
                  <a:lnTo>
                    <a:pt x="1706" y="3385"/>
                  </a:lnTo>
                  <a:lnTo>
                    <a:pt x="1535" y="3385"/>
                  </a:lnTo>
                  <a:lnTo>
                    <a:pt x="1365" y="3337"/>
                  </a:lnTo>
                  <a:lnTo>
                    <a:pt x="1194" y="3312"/>
                  </a:lnTo>
                  <a:lnTo>
                    <a:pt x="1048" y="3239"/>
                  </a:lnTo>
                  <a:lnTo>
                    <a:pt x="902" y="3191"/>
                  </a:lnTo>
                  <a:lnTo>
                    <a:pt x="756" y="3093"/>
                  </a:lnTo>
                  <a:lnTo>
                    <a:pt x="634" y="2996"/>
                  </a:lnTo>
                  <a:lnTo>
                    <a:pt x="512" y="2898"/>
                  </a:lnTo>
                  <a:lnTo>
                    <a:pt x="390" y="2776"/>
                  </a:lnTo>
                  <a:lnTo>
                    <a:pt x="293" y="2630"/>
                  </a:lnTo>
                  <a:lnTo>
                    <a:pt x="220" y="2484"/>
                  </a:lnTo>
                  <a:lnTo>
                    <a:pt x="147" y="2338"/>
                  </a:lnTo>
                  <a:lnTo>
                    <a:pt x="74" y="2192"/>
                  </a:lnTo>
                  <a:lnTo>
                    <a:pt x="49" y="2021"/>
                  </a:lnTo>
                  <a:lnTo>
                    <a:pt x="25" y="1851"/>
                  </a:lnTo>
                  <a:lnTo>
                    <a:pt x="1" y="1680"/>
                  </a:lnTo>
                  <a:lnTo>
                    <a:pt x="1" y="1680"/>
                  </a:lnTo>
                  <a:lnTo>
                    <a:pt x="25" y="1510"/>
                  </a:lnTo>
                  <a:lnTo>
                    <a:pt x="49" y="1340"/>
                  </a:lnTo>
                  <a:lnTo>
                    <a:pt x="74" y="1193"/>
                  </a:lnTo>
                  <a:lnTo>
                    <a:pt x="147" y="1023"/>
                  </a:lnTo>
                  <a:lnTo>
                    <a:pt x="220" y="877"/>
                  </a:lnTo>
                  <a:lnTo>
                    <a:pt x="293" y="731"/>
                  </a:lnTo>
                  <a:lnTo>
                    <a:pt x="390" y="609"/>
                  </a:lnTo>
                  <a:lnTo>
                    <a:pt x="512" y="487"/>
                  </a:lnTo>
                  <a:lnTo>
                    <a:pt x="634" y="390"/>
                  </a:lnTo>
                  <a:lnTo>
                    <a:pt x="756" y="292"/>
                  </a:lnTo>
                  <a:lnTo>
                    <a:pt x="902" y="195"/>
                  </a:lnTo>
                  <a:lnTo>
                    <a:pt x="1048" y="122"/>
                  </a:lnTo>
                  <a:lnTo>
                    <a:pt x="1194" y="73"/>
                  </a:lnTo>
                  <a:lnTo>
                    <a:pt x="1365" y="24"/>
                  </a:lnTo>
                  <a:lnTo>
                    <a:pt x="1535" y="0"/>
                  </a:lnTo>
                  <a:lnTo>
                    <a:pt x="1706" y="0"/>
                  </a:lnTo>
                  <a:lnTo>
                    <a:pt x="1706" y="0"/>
                  </a:lnTo>
                  <a:lnTo>
                    <a:pt x="1998" y="24"/>
                  </a:lnTo>
                </a:path>
              </a:pathLst>
            </a:custGeom>
            <a:grpFill/>
            <a:ln w="19050" cap="rnd" cmpd="sng">
              <a:solidFill>
                <a:srgbClr val="00206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solidFill>
                  <a:schemeClr val="accent2"/>
                </a:solidFill>
              </a:endParaRPr>
            </a:p>
          </p:txBody>
        </p:sp>
        <p:sp>
          <p:nvSpPr>
            <p:cNvPr id="33" name="Shape 635">
              <a:extLst>
                <a:ext uri="{FF2B5EF4-FFF2-40B4-BE49-F238E27FC236}">
                  <a16:creationId xmlns="" xmlns:a16="http://schemas.microsoft.com/office/drawing/2014/main" id="{BC2F4953-4B4C-4B90-BBBA-EE9C42DB550B}"/>
                </a:ext>
              </a:extLst>
            </p:cNvPr>
            <p:cNvSpPr/>
            <p:nvPr/>
          </p:nvSpPr>
          <p:spPr>
            <a:xfrm>
              <a:off x="6058550" y="1776125"/>
              <a:ext cx="182075" cy="182075"/>
            </a:xfrm>
            <a:custGeom>
              <a:avLst/>
              <a:gdLst/>
              <a:ahLst/>
              <a:cxnLst/>
              <a:rect l="0" t="0" r="0" b="0"/>
              <a:pathLst>
                <a:path w="7283" h="7283" fill="none" extrusionOk="0">
                  <a:moveTo>
                    <a:pt x="5431" y="463"/>
                  </a:moveTo>
                  <a:lnTo>
                    <a:pt x="5431" y="463"/>
                  </a:lnTo>
                  <a:lnTo>
                    <a:pt x="5042" y="269"/>
                  </a:lnTo>
                  <a:lnTo>
                    <a:pt x="4823" y="195"/>
                  </a:lnTo>
                  <a:lnTo>
                    <a:pt x="4603" y="122"/>
                  </a:lnTo>
                  <a:lnTo>
                    <a:pt x="4360" y="74"/>
                  </a:lnTo>
                  <a:lnTo>
                    <a:pt x="4141" y="25"/>
                  </a:lnTo>
                  <a:lnTo>
                    <a:pt x="3897" y="1"/>
                  </a:lnTo>
                  <a:lnTo>
                    <a:pt x="3654" y="1"/>
                  </a:lnTo>
                  <a:lnTo>
                    <a:pt x="3654" y="1"/>
                  </a:lnTo>
                  <a:lnTo>
                    <a:pt x="3288" y="25"/>
                  </a:lnTo>
                  <a:lnTo>
                    <a:pt x="2923" y="74"/>
                  </a:lnTo>
                  <a:lnTo>
                    <a:pt x="2558" y="147"/>
                  </a:lnTo>
                  <a:lnTo>
                    <a:pt x="2241" y="293"/>
                  </a:lnTo>
                  <a:lnTo>
                    <a:pt x="1924" y="439"/>
                  </a:lnTo>
                  <a:lnTo>
                    <a:pt x="1608" y="609"/>
                  </a:lnTo>
                  <a:lnTo>
                    <a:pt x="1340" y="829"/>
                  </a:lnTo>
                  <a:lnTo>
                    <a:pt x="1072" y="1072"/>
                  </a:lnTo>
                  <a:lnTo>
                    <a:pt x="828" y="1316"/>
                  </a:lnTo>
                  <a:lnTo>
                    <a:pt x="633" y="1608"/>
                  </a:lnTo>
                  <a:lnTo>
                    <a:pt x="439" y="1900"/>
                  </a:lnTo>
                  <a:lnTo>
                    <a:pt x="293" y="2217"/>
                  </a:lnTo>
                  <a:lnTo>
                    <a:pt x="171" y="2558"/>
                  </a:lnTo>
                  <a:lnTo>
                    <a:pt x="73" y="2899"/>
                  </a:lnTo>
                  <a:lnTo>
                    <a:pt x="25" y="3264"/>
                  </a:lnTo>
                  <a:lnTo>
                    <a:pt x="0" y="3629"/>
                  </a:lnTo>
                  <a:lnTo>
                    <a:pt x="0" y="3629"/>
                  </a:lnTo>
                  <a:lnTo>
                    <a:pt x="25" y="4019"/>
                  </a:lnTo>
                  <a:lnTo>
                    <a:pt x="73" y="4360"/>
                  </a:lnTo>
                  <a:lnTo>
                    <a:pt x="171" y="4725"/>
                  </a:lnTo>
                  <a:lnTo>
                    <a:pt x="293" y="5066"/>
                  </a:lnTo>
                  <a:lnTo>
                    <a:pt x="439" y="5383"/>
                  </a:lnTo>
                  <a:lnTo>
                    <a:pt x="633" y="5675"/>
                  </a:lnTo>
                  <a:lnTo>
                    <a:pt x="828" y="5943"/>
                  </a:lnTo>
                  <a:lnTo>
                    <a:pt x="1072" y="6211"/>
                  </a:lnTo>
                  <a:lnTo>
                    <a:pt x="1340" y="6455"/>
                  </a:lnTo>
                  <a:lnTo>
                    <a:pt x="1608" y="6650"/>
                  </a:lnTo>
                  <a:lnTo>
                    <a:pt x="1924" y="6844"/>
                  </a:lnTo>
                  <a:lnTo>
                    <a:pt x="2241" y="6990"/>
                  </a:lnTo>
                  <a:lnTo>
                    <a:pt x="2558" y="7112"/>
                  </a:lnTo>
                  <a:lnTo>
                    <a:pt x="2923" y="7210"/>
                  </a:lnTo>
                  <a:lnTo>
                    <a:pt x="3288" y="7258"/>
                  </a:lnTo>
                  <a:lnTo>
                    <a:pt x="3654" y="7283"/>
                  </a:lnTo>
                  <a:lnTo>
                    <a:pt x="3654" y="7283"/>
                  </a:lnTo>
                  <a:lnTo>
                    <a:pt x="4019" y="7258"/>
                  </a:lnTo>
                  <a:lnTo>
                    <a:pt x="4384" y="7210"/>
                  </a:lnTo>
                  <a:lnTo>
                    <a:pt x="4725" y="7112"/>
                  </a:lnTo>
                  <a:lnTo>
                    <a:pt x="5066" y="6990"/>
                  </a:lnTo>
                  <a:lnTo>
                    <a:pt x="5383" y="6844"/>
                  </a:lnTo>
                  <a:lnTo>
                    <a:pt x="5675" y="6650"/>
                  </a:lnTo>
                  <a:lnTo>
                    <a:pt x="5967" y="6455"/>
                  </a:lnTo>
                  <a:lnTo>
                    <a:pt x="6235" y="6211"/>
                  </a:lnTo>
                  <a:lnTo>
                    <a:pt x="6454" y="5943"/>
                  </a:lnTo>
                  <a:lnTo>
                    <a:pt x="6674" y="5675"/>
                  </a:lnTo>
                  <a:lnTo>
                    <a:pt x="6844" y="5383"/>
                  </a:lnTo>
                  <a:lnTo>
                    <a:pt x="7014" y="5066"/>
                  </a:lnTo>
                  <a:lnTo>
                    <a:pt x="7136" y="4725"/>
                  </a:lnTo>
                  <a:lnTo>
                    <a:pt x="7209" y="4360"/>
                  </a:lnTo>
                  <a:lnTo>
                    <a:pt x="7282" y="4019"/>
                  </a:lnTo>
                  <a:lnTo>
                    <a:pt x="7282" y="3629"/>
                  </a:lnTo>
                  <a:lnTo>
                    <a:pt x="7282" y="3629"/>
                  </a:lnTo>
                  <a:lnTo>
                    <a:pt x="7282" y="3386"/>
                  </a:lnTo>
                  <a:lnTo>
                    <a:pt x="7258" y="3167"/>
                  </a:lnTo>
                  <a:lnTo>
                    <a:pt x="7234" y="2923"/>
                  </a:lnTo>
                  <a:lnTo>
                    <a:pt x="7161" y="2704"/>
                  </a:lnTo>
                  <a:lnTo>
                    <a:pt x="7112" y="2485"/>
                  </a:lnTo>
                  <a:lnTo>
                    <a:pt x="7014" y="2266"/>
                  </a:lnTo>
                  <a:lnTo>
                    <a:pt x="6820" y="1852"/>
                  </a:lnTo>
                </a:path>
              </a:pathLst>
            </a:custGeom>
            <a:grpFill/>
            <a:ln w="19050" cap="rnd" cmpd="sng">
              <a:solidFill>
                <a:srgbClr val="00206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solidFill>
                  <a:schemeClr val="accent2"/>
                </a:solidFill>
              </a:endParaRPr>
            </a:p>
          </p:txBody>
        </p:sp>
        <p:sp>
          <p:nvSpPr>
            <p:cNvPr id="34" name="Shape 636">
              <a:extLst>
                <a:ext uri="{FF2B5EF4-FFF2-40B4-BE49-F238E27FC236}">
                  <a16:creationId xmlns="" xmlns:a16="http://schemas.microsoft.com/office/drawing/2014/main" id="{B909C533-5819-46B5-9B5D-EE88750598EE}"/>
                </a:ext>
              </a:extLst>
            </p:cNvPr>
            <p:cNvSpPr/>
            <p:nvPr/>
          </p:nvSpPr>
          <p:spPr>
            <a:xfrm>
              <a:off x="5971475" y="2001400"/>
              <a:ext cx="74925" cy="70675"/>
            </a:xfrm>
            <a:custGeom>
              <a:avLst/>
              <a:gdLst/>
              <a:ahLst/>
              <a:cxnLst/>
              <a:rect l="0" t="0" r="0" b="0"/>
              <a:pathLst>
                <a:path w="2997" h="2827" fill="none" extrusionOk="0">
                  <a:moveTo>
                    <a:pt x="1462" y="1"/>
                  </a:moveTo>
                  <a:lnTo>
                    <a:pt x="293" y="1170"/>
                  </a:lnTo>
                  <a:lnTo>
                    <a:pt x="293" y="1170"/>
                  </a:lnTo>
                  <a:lnTo>
                    <a:pt x="171" y="1316"/>
                  </a:lnTo>
                  <a:lnTo>
                    <a:pt x="74" y="1487"/>
                  </a:lnTo>
                  <a:lnTo>
                    <a:pt x="25" y="1657"/>
                  </a:lnTo>
                  <a:lnTo>
                    <a:pt x="1" y="1852"/>
                  </a:lnTo>
                  <a:lnTo>
                    <a:pt x="25" y="2047"/>
                  </a:lnTo>
                  <a:lnTo>
                    <a:pt x="74" y="2217"/>
                  </a:lnTo>
                  <a:lnTo>
                    <a:pt x="171" y="2388"/>
                  </a:lnTo>
                  <a:lnTo>
                    <a:pt x="293" y="2534"/>
                  </a:lnTo>
                  <a:lnTo>
                    <a:pt x="293" y="2534"/>
                  </a:lnTo>
                  <a:lnTo>
                    <a:pt x="439" y="2656"/>
                  </a:lnTo>
                  <a:lnTo>
                    <a:pt x="609" y="2753"/>
                  </a:lnTo>
                  <a:lnTo>
                    <a:pt x="804" y="2802"/>
                  </a:lnTo>
                  <a:lnTo>
                    <a:pt x="975" y="2826"/>
                  </a:lnTo>
                  <a:lnTo>
                    <a:pt x="975" y="2826"/>
                  </a:lnTo>
                  <a:lnTo>
                    <a:pt x="1170" y="2802"/>
                  </a:lnTo>
                  <a:lnTo>
                    <a:pt x="1340" y="2753"/>
                  </a:lnTo>
                  <a:lnTo>
                    <a:pt x="1511" y="2656"/>
                  </a:lnTo>
                  <a:lnTo>
                    <a:pt x="1681" y="2534"/>
                  </a:lnTo>
                  <a:lnTo>
                    <a:pt x="2850" y="1365"/>
                  </a:lnTo>
                  <a:lnTo>
                    <a:pt x="2850" y="1365"/>
                  </a:lnTo>
                  <a:lnTo>
                    <a:pt x="2996" y="1194"/>
                  </a:lnTo>
                </a:path>
              </a:pathLst>
            </a:custGeom>
            <a:grpFill/>
            <a:ln w="19050" cap="rnd" cmpd="sng">
              <a:solidFill>
                <a:srgbClr val="00206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solidFill>
                  <a:schemeClr val="accent2"/>
                </a:solidFill>
              </a:endParaRPr>
            </a:p>
          </p:txBody>
        </p:sp>
        <p:sp>
          <p:nvSpPr>
            <p:cNvPr id="35" name="Shape 637">
              <a:extLst>
                <a:ext uri="{FF2B5EF4-FFF2-40B4-BE49-F238E27FC236}">
                  <a16:creationId xmlns="" xmlns:a16="http://schemas.microsoft.com/office/drawing/2014/main" id="{B8E44603-02C8-45C3-AFCF-46EBC9134B2A}"/>
                </a:ext>
              </a:extLst>
            </p:cNvPr>
            <p:cNvSpPr/>
            <p:nvPr/>
          </p:nvSpPr>
          <p:spPr>
            <a:xfrm>
              <a:off x="6253375" y="2001400"/>
              <a:ext cx="74325" cy="70675"/>
            </a:xfrm>
            <a:custGeom>
              <a:avLst/>
              <a:gdLst/>
              <a:ahLst/>
              <a:cxnLst/>
              <a:rect l="0" t="0" r="0" b="0"/>
              <a:pathLst>
                <a:path w="2973" h="2827" fill="none" extrusionOk="0">
                  <a:moveTo>
                    <a:pt x="1" y="1194"/>
                  </a:moveTo>
                  <a:lnTo>
                    <a:pt x="1" y="1194"/>
                  </a:lnTo>
                  <a:lnTo>
                    <a:pt x="123" y="1365"/>
                  </a:lnTo>
                  <a:lnTo>
                    <a:pt x="1316" y="2534"/>
                  </a:lnTo>
                  <a:lnTo>
                    <a:pt x="1316" y="2534"/>
                  </a:lnTo>
                  <a:lnTo>
                    <a:pt x="1462" y="2656"/>
                  </a:lnTo>
                  <a:lnTo>
                    <a:pt x="1633" y="2753"/>
                  </a:lnTo>
                  <a:lnTo>
                    <a:pt x="1827" y="2802"/>
                  </a:lnTo>
                  <a:lnTo>
                    <a:pt x="1998" y="2826"/>
                  </a:lnTo>
                  <a:lnTo>
                    <a:pt x="1998" y="2826"/>
                  </a:lnTo>
                  <a:lnTo>
                    <a:pt x="2193" y="2802"/>
                  </a:lnTo>
                  <a:lnTo>
                    <a:pt x="2363" y="2753"/>
                  </a:lnTo>
                  <a:lnTo>
                    <a:pt x="2534" y="2656"/>
                  </a:lnTo>
                  <a:lnTo>
                    <a:pt x="2704" y="2534"/>
                  </a:lnTo>
                  <a:lnTo>
                    <a:pt x="2704" y="2534"/>
                  </a:lnTo>
                  <a:lnTo>
                    <a:pt x="2826" y="2388"/>
                  </a:lnTo>
                  <a:lnTo>
                    <a:pt x="2923" y="2217"/>
                  </a:lnTo>
                  <a:lnTo>
                    <a:pt x="2972" y="2047"/>
                  </a:lnTo>
                  <a:lnTo>
                    <a:pt x="2972" y="1852"/>
                  </a:lnTo>
                  <a:lnTo>
                    <a:pt x="2972" y="1657"/>
                  </a:lnTo>
                  <a:lnTo>
                    <a:pt x="2923" y="1487"/>
                  </a:lnTo>
                  <a:lnTo>
                    <a:pt x="2826" y="1316"/>
                  </a:lnTo>
                  <a:lnTo>
                    <a:pt x="2704" y="1170"/>
                  </a:lnTo>
                  <a:lnTo>
                    <a:pt x="1535" y="1"/>
                  </a:lnTo>
                </a:path>
              </a:pathLst>
            </a:custGeom>
            <a:grpFill/>
            <a:ln w="19050" cap="rnd" cmpd="sng">
              <a:solidFill>
                <a:srgbClr val="00206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solidFill>
                  <a:schemeClr val="accent2"/>
                </a:solidFill>
              </a:endParaRPr>
            </a:p>
          </p:txBody>
        </p:sp>
        <p:sp>
          <p:nvSpPr>
            <p:cNvPr id="36" name="Shape 638">
              <a:extLst>
                <a:ext uri="{FF2B5EF4-FFF2-40B4-BE49-F238E27FC236}">
                  <a16:creationId xmlns="" xmlns:a16="http://schemas.microsoft.com/office/drawing/2014/main" id="{F10FA17C-5DE5-44AB-81DB-C83C2A648EC9}"/>
                </a:ext>
              </a:extLst>
            </p:cNvPr>
            <p:cNvSpPr/>
            <p:nvPr/>
          </p:nvSpPr>
          <p:spPr>
            <a:xfrm>
              <a:off x="6137700" y="1623900"/>
              <a:ext cx="250875" cy="255150"/>
            </a:xfrm>
            <a:custGeom>
              <a:avLst/>
              <a:gdLst/>
              <a:ahLst/>
              <a:cxnLst/>
              <a:rect l="0" t="0" r="0" b="0"/>
              <a:pathLst>
                <a:path w="10035" h="10206" fill="none" extrusionOk="0">
                  <a:moveTo>
                    <a:pt x="9718" y="2412"/>
                  </a:moveTo>
                  <a:lnTo>
                    <a:pt x="8671" y="2217"/>
                  </a:lnTo>
                  <a:lnTo>
                    <a:pt x="9694" y="1194"/>
                  </a:lnTo>
                  <a:lnTo>
                    <a:pt x="9694" y="1194"/>
                  </a:lnTo>
                  <a:lnTo>
                    <a:pt x="9767" y="1121"/>
                  </a:lnTo>
                  <a:lnTo>
                    <a:pt x="9815" y="1024"/>
                  </a:lnTo>
                  <a:lnTo>
                    <a:pt x="9840" y="951"/>
                  </a:lnTo>
                  <a:lnTo>
                    <a:pt x="9840" y="853"/>
                  </a:lnTo>
                  <a:lnTo>
                    <a:pt x="9840" y="756"/>
                  </a:lnTo>
                  <a:lnTo>
                    <a:pt x="9815" y="658"/>
                  </a:lnTo>
                  <a:lnTo>
                    <a:pt x="9767" y="585"/>
                  </a:lnTo>
                  <a:lnTo>
                    <a:pt x="9694" y="512"/>
                  </a:lnTo>
                  <a:lnTo>
                    <a:pt x="9694" y="512"/>
                  </a:lnTo>
                  <a:lnTo>
                    <a:pt x="9621" y="439"/>
                  </a:lnTo>
                  <a:lnTo>
                    <a:pt x="9548" y="391"/>
                  </a:lnTo>
                  <a:lnTo>
                    <a:pt x="9450" y="366"/>
                  </a:lnTo>
                  <a:lnTo>
                    <a:pt x="9353" y="366"/>
                  </a:lnTo>
                  <a:lnTo>
                    <a:pt x="9255" y="366"/>
                  </a:lnTo>
                  <a:lnTo>
                    <a:pt x="9182" y="391"/>
                  </a:lnTo>
                  <a:lnTo>
                    <a:pt x="9085" y="439"/>
                  </a:lnTo>
                  <a:lnTo>
                    <a:pt x="9012" y="512"/>
                  </a:lnTo>
                  <a:lnTo>
                    <a:pt x="7867" y="1657"/>
                  </a:lnTo>
                  <a:lnTo>
                    <a:pt x="7867" y="1657"/>
                  </a:lnTo>
                  <a:lnTo>
                    <a:pt x="7818" y="1487"/>
                  </a:lnTo>
                  <a:lnTo>
                    <a:pt x="7599" y="317"/>
                  </a:lnTo>
                  <a:lnTo>
                    <a:pt x="7599" y="317"/>
                  </a:lnTo>
                  <a:lnTo>
                    <a:pt x="7575" y="196"/>
                  </a:lnTo>
                  <a:lnTo>
                    <a:pt x="7526" y="98"/>
                  </a:lnTo>
                  <a:lnTo>
                    <a:pt x="7477" y="50"/>
                  </a:lnTo>
                  <a:lnTo>
                    <a:pt x="7404" y="1"/>
                  </a:lnTo>
                  <a:lnTo>
                    <a:pt x="7331" y="1"/>
                  </a:lnTo>
                  <a:lnTo>
                    <a:pt x="7234" y="25"/>
                  </a:lnTo>
                  <a:lnTo>
                    <a:pt x="7161" y="74"/>
                  </a:lnTo>
                  <a:lnTo>
                    <a:pt x="7063" y="147"/>
                  </a:lnTo>
                  <a:lnTo>
                    <a:pt x="5432" y="1754"/>
                  </a:lnTo>
                  <a:lnTo>
                    <a:pt x="5432" y="1754"/>
                  </a:lnTo>
                  <a:lnTo>
                    <a:pt x="5358" y="1852"/>
                  </a:lnTo>
                  <a:lnTo>
                    <a:pt x="5285" y="1974"/>
                  </a:lnTo>
                  <a:lnTo>
                    <a:pt x="5212" y="2120"/>
                  </a:lnTo>
                  <a:lnTo>
                    <a:pt x="5164" y="2242"/>
                  </a:lnTo>
                  <a:lnTo>
                    <a:pt x="5139" y="2388"/>
                  </a:lnTo>
                  <a:lnTo>
                    <a:pt x="5115" y="2534"/>
                  </a:lnTo>
                  <a:lnTo>
                    <a:pt x="5115" y="2680"/>
                  </a:lnTo>
                  <a:lnTo>
                    <a:pt x="5115" y="2802"/>
                  </a:lnTo>
                  <a:lnTo>
                    <a:pt x="5334" y="3971"/>
                  </a:lnTo>
                  <a:lnTo>
                    <a:pt x="5334" y="3971"/>
                  </a:lnTo>
                  <a:lnTo>
                    <a:pt x="5383" y="4141"/>
                  </a:lnTo>
                  <a:lnTo>
                    <a:pt x="147" y="9378"/>
                  </a:lnTo>
                  <a:lnTo>
                    <a:pt x="147" y="9378"/>
                  </a:lnTo>
                  <a:lnTo>
                    <a:pt x="73" y="9451"/>
                  </a:lnTo>
                  <a:lnTo>
                    <a:pt x="25" y="9548"/>
                  </a:lnTo>
                  <a:lnTo>
                    <a:pt x="0" y="9645"/>
                  </a:lnTo>
                  <a:lnTo>
                    <a:pt x="0" y="9718"/>
                  </a:lnTo>
                  <a:lnTo>
                    <a:pt x="0" y="9816"/>
                  </a:lnTo>
                  <a:lnTo>
                    <a:pt x="25" y="9913"/>
                  </a:lnTo>
                  <a:lnTo>
                    <a:pt x="73" y="9986"/>
                  </a:lnTo>
                  <a:lnTo>
                    <a:pt x="147" y="10059"/>
                  </a:lnTo>
                  <a:lnTo>
                    <a:pt x="147" y="10059"/>
                  </a:lnTo>
                  <a:lnTo>
                    <a:pt x="220" y="10133"/>
                  </a:lnTo>
                  <a:lnTo>
                    <a:pt x="293" y="10181"/>
                  </a:lnTo>
                  <a:lnTo>
                    <a:pt x="390" y="10206"/>
                  </a:lnTo>
                  <a:lnTo>
                    <a:pt x="488" y="10206"/>
                  </a:lnTo>
                  <a:lnTo>
                    <a:pt x="488" y="10206"/>
                  </a:lnTo>
                  <a:lnTo>
                    <a:pt x="585" y="10206"/>
                  </a:lnTo>
                  <a:lnTo>
                    <a:pt x="658" y="10181"/>
                  </a:lnTo>
                  <a:lnTo>
                    <a:pt x="755" y="10133"/>
                  </a:lnTo>
                  <a:lnTo>
                    <a:pt x="828" y="10059"/>
                  </a:lnTo>
                  <a:lnTo>
                    <a:pt x="6187" y="4726"/>
                  </a:lnTo>
                  <a:lnTo>
                    <a:pt x="7234" y="4896"/>
                  </a:lnTo>
                  <a:lnTo>
                    <a:pt x="7234" y="4896"/>
                  </a:lnTo>
                  <a:lnTo>
                    <a:pt x="7356" y="4921"/>
                  </a:lnTo>
                  <a:lnTo>
                    <a:pt x="7502" y="4921"/>
                  </a:lnTo>
                  <a:lnTo>
                    <a:pt x="7624" y="4896"/>
                  </a:lnTo>
                  <a:lnTo>
                    <a:pt x="7770" y="4848"/>
                  </a:lnTo>
                  <a:lnTo>
                    <a:pt x="7916" y="4799"/>
                  </a:lnTo>
                  <a:lnTo>
                    <a:pt x="8038" y="4750"/>
                  </a:lnTo>
                  <a:lnTo>
                    <a:pt x="8159" y="4677"/>
                  </a:lnTo>
                  <a:lnTo>
                    <a:pt x="8257" y="4580"/>
                  </a:lnTo>
                  <a:lnTo>
                    <a:pt x="9889" y="2948"/>
                  </a:lnTo>
                  <a:lnTo>
                    <a:pt x="9889" y="2948"/>
                  </a:lnTo>
                  <a:lnTo>
                    <a:pt x="9962" y="2875"/>
                  </a:lnTo>
                  <a:lnTo>
                    <a:pt x="10010" y="2777"/>
                  </a:lnTo>
                  <a:lnTo>
                    <a:pt x="10035" y="2704"/>
                  </a:lnTo>
                  <a:lnTo>
                    <a:pt x="10010" y="2607"/>
                  </a:lnTo>
                  <a:lnTo>
                    <a:pt x="9986" y="2558"/>
                  </a:lnTo>
                  <a:lnTo>
                    <a:pt x="9913" y="2485"/>
                  </a:lnTo>
                  <a:lnTo>
                    <a:pt x="9815" y="2436"/>
                  </a:lnTo>
                  <a:lnTo>
                    <a:pt x="9718" y="2412"/>
                  </a:lnTo>
                  <a:lnTo>
                    <a:pt x="9718" y="2412"/>
                  </a:lnTo>
                  <a:close/>
                </a:path>
              </a:pathLst>
            </a:custGeom>
            <a:grpFill/>
            <a:ln w="19050" cap="rnd" cmpd="sng">
              <a:solidFill>
                <a:srgbClr val="00206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dirty="0">
                <a:solidFill>
                  <a:schemeClr val="accent2"/>
                </a:solidFill>
              </a:endParaRPr>
            </a:p>
          </p:txBody>
        </p:sp>
      </p:grpSp>
      <p:sp>
        <p:nvSpPr>
          <p:cNvPr id="27" name="مستطيل مستدير الزوايا 5">
            <a:hlinkClick r:id="rId2" action="ppaction://hlinksldjump"/>
            <a:extLst>
              <a:ext uri="{FF2B5EF4-FFF2-40B4-BE49-F238E27FC236}">
                <a16:creationId xmlns="" xmlns:a16="http://schemas.microsoft.com/office/drawing/2014/main" id="{D466B943-7A06-4ADB-8B37-06D4C56A4898}"/>
              </a:ext>
            </a:extLst>
          </p:cNvPr>
          <p:cNvSpPr/>
          <p:nvPr/>
        </p:nvSpPr>
        <p:spPr>
          <a:xfrm>
            <a:off x="9838920" y="1862449"/>
            <a:ext cx="2353079" cy="57600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1400" dirty="0">
                <a:solidFill>
                  <a:srgbClr val="3F5378"/>
                </a:solidFill>
                <a:latin typeface="Arial Black" panose="020B0A04020102020204" pitchFamily="34" charset="0"/>
                <a:cs typeface="PT Bold Heading" panose="02010400000000000000" pitchFamily="2" charset="-78"/>
              </a:rPr>
              <a:t>INITIATION ACTIVITY </a:t>
            </a:r>
            <a:endParaRPr lang="ar-BH" sz="1400" dirty="0">
              <a:solidFill>
                <a:srgbClr val="3F5378"/>
              </a:solidFill>
              <a:latin typeface="Arial Black" panose="020B0A04020102020204" pitchFamily="34" charset="0"/>
              <a:cs typeface="PT Bold Heading" panose="02010400000000000000" pitchFamily="2" charset="-78"/>
            </a:endParaRPr>
          </a:p>
        </p:txBody>
      </p:sp>
      <p:sp>
        <p:nvSpPr>
          <p:cNvPr id="37" name="مستطيل مستدير الزوايا 11">
            <a:hlinkClick r:id="rId3" action="ppaction://hlinksldjump"/>
            <a:extLst>
              <a:ext uri="{FF2B5EF4-FFF2-40B4-BE49-F238E27FC236}">
                <a16:creationId xmlns="" xmlns:a16="http://schemas.microsoft.com/office/drawing/2014/main" id="{23D3EE09-8411-4223-ABFE-66C8968A89D0}"/>
              </a:ext>
            </a:extLst>
          </p:cNvPr>
          <p:cNvSpPr/>
          <p:nvPr/>
        </p:nvSpPr>
        <p:spPr>
          <a:xfrm>
            <a:off x="9875904" y="2837647"/>
            <a:ext cx="2353079" cy="57600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1600" dirty="0">
                <a:solidFill>
                  <a:srgbClr val="3F5378"/>
                </a:solidFill>
                <a:latin typeface="Arial Black" panose="020B0A04020102020204" pitchFamily="34" charset="0"/>
                <a:cs typeface="PT Bold Heading" panose="02010400000000000000" pitchFamily="2" charset="-78"/>
              </a:rPr>
              <a:t>OBJECTIVE 1</a:t>
            </a:r>
            <a:r>
              <a:rPr lang="ar-SA" sz="1600" dirty="0">
                <a:solidFill>
                  <a:srgbClr val="3F5378"/>
                </a:solidFill>
                <a:latin typeface="Arial Black" panose="020B0A04020102020204" pitchFamily="34" charset="0"/>
                <a:cs typeface="PT Bold Heading" panose="02010400000000000000" pitchFamily="2" charset="-78"/>
              </a:rPr>
              <a:t>    </a:t>
            </a:r>
            <a:endParaRPr lang="ar-BH" sz="1600" dirty="0">
              <a:solidFill>
                <a:srgbClr val="3F5378"/>
              </a:solidFill>
              <a:latin typeface="Arial Black" panose="020B0A04020102020204" pitchFamily="34" charset="0"/>
              <a:cs typeface="PT Bold Heading" panose="02010400000000000000" pitchFamily="2" charset="-78"/>
            </a:endParaRPr>
          </a:p>
        </p:txBody>
      </p:sp>
      <p:sp>
        <p:nvSpPr>
          <p:cNvPr id="38" name="مستطيل مستدير الزوايا 12">
            <a:hlinkClick r:id="" action="ppaction://noaction"/>
            <a:extLst>
              <a:ext uri="{FF2B5EF4-FFF2-40B4-BE49-F238E27FC236}">
                <a16:creationId xmlns="" xmlns:a16="http://schemas.microsoft.com/office/drawing/2014/main" id="{C35558C1-9FDC-49BD-A8F5-9241D1C65BC7}"/>
              </a:ext>
            </a:extLst>
          </p:cNvPr>
          <p:cNvSpPr/>
          <p:nvPr/>
        </p:nvSpPr>
        <p:spPr>
          <a:xfrm>
            <a:off x="9875904" y="3651672"/>
            <a:ext cx="2353079" cy="57600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1600" dirty="0">
                <a:solidFill>
                  <a:srgbClr val="3F5378"/>
                </a:solidFill>
                <a:latin typeface="Arial Black" panose="020B0A04020102020204" pitchFamily="34" charset="0"/>
                <a:cs typeface="PT Bold Heading" panose="02010400000000000000" pitchFamily="2" charset="-78"/>
              </a:rPr>
              <a:t>OBJECTIVE 2</a:t>
            </a:r>
            <a:r>
              <a:rPr lang="ar-SA" sz="1600" dirty="0">
                <a:solidFill>
                  <a:srgbClr val="3F5378"/>
                </a:solidFill>
                <a:latin typeface="Arial Black" panose="020B0A04020102020204" pitchFamily="34" charset="0"/>
                <a:cs typeface="PT Bold Heading" panose="02010400000000000000" pitchFamily="2" charset="-78"/>
              </a:rPr>
              <a:t>    </a:t>
            </a:r>
            <a:endParaRPr lang="ar-BH" sz="1600" dirty="0">
              <a:solidFill>
                <a:srgbClr val="3F5378"/>
              </a:solidFill>
              <a:latin typeface="Arial Black" panose="020B0A04020102020204" pitchFamily="34" charset="0"/>
              <a:cs typeface="PT Bold Heading" panose="02010400000000000000" pitchFamily="2" charset="-78"/>
            </a:endParaRPr>
          </a:p>
        </p:txBody>
      </p:sp>
      <p:sp>
        <p:nvSpPr>
          <p:cNvPr id="40" name="مستطيل مستدير الزوايا 17">
            <a:hlinkClick r:id="" action="ppaction://noaction"/>
            <a:extLst>
              <a:ext uri="{FF2B5EF4-FFF2-40B4-BE49-F238E27FC236}">
                <a16:creationId xmlns="" xmlns:a16="http://schemas.microsoft.com/office/drawing/2014/main" id="{5073015B-1E83-4FE7-BF02-65CBBB9E092C}"/>
              </a:ext>
            </a:extLst>
          </p:cNvPr>
          <p:cNvSpPr/>
          <p:nvPr/>
        </p:nvSpPr>
        <p:spPr>
          <a:xfrm>
            <a:off x="9875904" y="5284180"/>
            <a:ext cx="2353079" cy="57600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1400" dirty="0">
                <a:solidFill>
                  <a:srgbClr val="3F5378"/>
                </a:solidFill>
                <a:latin typeface="Arial Black" panose="020B0A04020102020204" pitchFamily="34" charset="0"/>
                <a:cs typeface="PT Bold Heading" panose="02010400000000000000" pitchFamily="2" charset="-78"/>
              </a:rPr>
              <a:t>FINAL EVALUATION</a:t>
            </a:r>
            <a:endParaRPr lang="ar-BH" sz="1400" dirty="0">
              <a:solidFill>
                <a:srgbClr val="3F5378"/>
              </a:solidFill>
              <a:latin typeface="Arial Black" panose="020B0A04020102020204" pitchFamily="34" charset="0"/>
              <a:cs typeface="PT Bold Heading" panose="02010400000000000000" pitchFamily="2" charset="-78"/>
            </a:endParaRPr>
          </a:p>
        </p:txBody>
      </p:sp>
      <p:sp>
        <p:nvSpPr>
          <p:cNvPr id="8" name="Rectangle 6">
            <a:extLst>
              <a:ext uri="{FF2B5EF4-FFF2-40B4-BE49-F238E27FC236}">
                <a16:creationId xmlns="" xmlns:a16="http://schemas.microsoft.com/office/drawing/2014/main" id="{604B2B2F-9411-AA9E-A604-4EBD15F18989}"/>
              </a:ext>
            </a:extLst>
          </p:cNvPr>
          <p:cNvSpPr/>
          <p:nvPr/>
        </p:nvSpPr>
        <p:spPr>
          <a:xfrm>
            <a:off x="1384938" y="277159"/>
            <a:ext cx="9422124" cy="531749"/>
          </a:xfrm>
          <a:prstGeom prst="rect">
            <a:avLst/>
          </a:prstGeom>
          <a:solidFill>
            <a:schemeClr val="accent1">
              <a:lumMod val="5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a:spAutoFit/>
          </a:bodyPr>
          <a:lstStyle/>
          <a:p>
            <a:pPr marL="342900" indent="-342900">
              <a:lnSpc>
                <a:spcPct val="130000"/>
              </a:lnSpc>
              <a:buClr>
                <a:srgbClr val="FFFFFF"/>
              </a:buClr>
              <a:buSzPts val="1100"/>
              <a:buFont typeface="Times New Roman" panose="02020603050405020304" pitchFamily="18" charset="0"/>
              <a:buChar char="►"/>
            </a:pPr>
            <a:r>
              <a:rPr lang="en-US" sz="2400" b="1" dirty="0">
                <a:solidFill>
                  <a:srgbClr val="FFFF00"/>
                </a:solidFill>
                <a:effectLst/>
                <a:uFill>
                  <a:solidFill>
                    <a:srgbClr val="5B9BD5"/>
                  </a:solidFill>
                </a:uFill>
                <a:latin typeface="Times New Roman" panose="02020603050405020304" pitchFamily="18" charset="0"/>
                <a:ea typeface="Calibri" panose="020F0502020204030204" pitchFamily="34" charset="0"/>
                <a:cs typeface="Arial" panose="020B0604020202020204" pitchFamily="34" charset="0"/>
              </a:rPr>
              <a:t>The calculation of the future and present value of annuities.</a:t>
            </a:r>
            <a:endParaRPr lang="en-US" sz="2400" b="1" dirty="0">
              <a:solidFill>
                <a:srgbClr val="FFFF00"/>
              </a:solidFill>
              <a:effectLst/>
              <a:uFill>
                <a:solidFill>
                  <a:srgbClr val="5B9BD5"/>
                </a:solidFill>
              </a:uFill>
              <a:latin typeface="Calibri" panose="020F0502020204030204" pitchFamily="34" charset="0"/>
              <a:ea typeface="Calibri" panose="020F0502020204030204" pitchFamily="34" charset="0"/>
              <a:cs typeface="Arial" panose="020B0604020202020204" pitchFamily="34" charset="0"/>
            </a:endParaRPr>
          </a:p>
        </p:txBody>
      </p:sp>
      <p:sp>
        <p:nvSpPr>
          <p:cNvPr id="9" name="مستطيل مستدير الزوايا 11">
            <a:hlinkClick r:id="rId3" action="ppaction://hlinksldjump"/>
            <a:extLst>
              <a:ext uri="{FF2B5EF4-FFF2-40B4-BE49-F238E27FC236}">
                <a16:creationId xmlns="" xmlns:a16="http://schemas.microsoft.com/office/drawing/2014/main" id="{0DFE9340-316F-EF21-36B5-A01BFC1442C5}"/>
              </a:ext>
            </a:extLst>
          </p:cNvPr>
          <p:cNvSpPr/>
          <p:nvPr/>
        </p:nvSpPr>
        <p:spPr>
          <a:xfrm>
            <a:off x="9838921" y="4404958"/>
            <a:ext cx="2353079" cy="57600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1600" dirty="0">
                <a:solidFill>
                  <a:srgbClr val="3F5378"/>
                </a:solidFill>
                <a:latin typeface="Arial Black" panose="020B0A04020102020204" pitchFamily="34" charset="0"/>
                <a:cs typeface="PT Bold Heading" panose="02010400000000000000" pitchFamily="2" charset="-78"/>
              </a:rPr>
              <a:t>OBJECTIVE 3</a:t>
            </a:r>
            <a:r>
              <a:rPr lang="ar-SA" sz="1600" dirty="0">
                <a:solidFill>
                  <a:srgbClr val="3F5378"/>
                </a:solidFill>
                <a:latin typeface="Arial Black" panose="020B0A04020102020204" pitchFamily="34" charset="0"/>
                <a:cs typeface="PT Bold Heading" panose="02010400000000000000" pitchFamily="2" charset="-78"/>
              </a:rPr>
              <a:t>    </a:t>
            </a:r>
            <a:endParaRPr lang="ar-BH" sz="1600" dirty="0">
              <a:solidFill>
                <a:srgbClr val="3F5378"/>
              </a:solidFill>
              <a:latin typeface="Arial Black" panose="020B0A04020102020204" pitchFamily="34" charset="0"/>
              <a:cs typeface="PT Bold Heading" panose="02010400000000000000" pitchFamily="2" charset="-78"/>
            </a:endParaRPr>
          </a:p>
        </p:txBody>
      </p:sp>
      <p:grpSp>
        <p:nvGrpSpPr>
          <p:cNvPr id="2" name="Group 1">
            <a:extLst>
              <a:ext uri="{FF2B5EF4-FFF2-40B4-BE49-F238E27FC236}">
                <a16:creationId xmlns="" xmlns:a16="http://schemas.microsoft.com/office/drawing/2014/main" id="{7A66DF9A-2CC9-0F60-722E-AC38D1F9C56E}"/>
              </a:ext>
            </a:extLst>
          </p:cNvPr>
          <p:cNvGrpSpPr/>
          <p:nvPr/>
        </p:nvGrpSpPr>
        <p:grpSpPr>
          <a:xfrm>
            <a:off x="34867" y="6499773"/>
            <a:ext cx="12192000" cy="383348"/>
            <a:chOff x="34867" y="6499773"/>
            <a:chExt cx="12192000" cy="383348"/>
          </a:xfrm>
        </p:grpSpPr>
        <p:sp>
          <p:nvSpPr>
            <p:cNvPr id="11" name="TextBox 10">
              <a:extLst>
                <a:ext uri="{FF2B5EF4-FFF2-40B4-BE49-F238E27FC236}">
                  <a16:creationId xmlns="" xmlns:a16="http://schemas.microsoft.com/office/drawing/2014/main" id="{7FDC34CC-7FD8-9C04-953E-079F34E0CAC8}"/>
                </a:ext>
              </a:extLst>
            </p:cNvPr>
            <p:cNvSpPr txBox="1"/>
            <p:nvPr/>
          </p:nvSpPr>
          <p:spPr>
            <a:xfrm>
              <a:off x="716844" y="6505941"/>
              <a:ext cx="7798277" cy="307777"/>
            </a:xfrm>
            <a:prstGeom prst="rect">
              <a:avLst/>
            </a:prstGeom>
            <a:noFill/>
          </p:spPr>
          <p:txBody>
            <a:bodyPr wrap="square" rtlCol="1">
              <a:spAutoFit/>
            </a:bodyPr>
            <a:lstStyle/>
            <a:p>
              <a:r>
                <a:rPr lang="en-US" sz="1400" b="1" dirty="0">
                  <a:solidFill>
                    <a:srgbClr val="002060"/>
                  </a:solidFill>
                  <a:latin typeface="Sakkal Majalla" panose="02000000000000000000" pitchFamily="2" charset="-78"/>
                  <a:cs typeface="Sakkal Majalla" panose="02000000000000000000" pitchFamily="2" charset="-78"/>
                </a:rPr>
                <a:t>FIN 316/806                                </a:t>
              </a:r>
              <a:r>
                <a:rPr lang="en-US" sz="1400" b="1" dirty="0" smtClean="0">
                  <a:solidFill>
                    <a:srgbClr val="002060"/>
                  </a:solidFill>
                  <a:latin typeface="Sakkal Majalla" panose="02000000000000000000" pitchFamily="2" charset="-78"/>
                  <a:cs typeface="Sakkal Majalla" panose="02000000000000000000" pitchFamily="2" charset="-78"/>
                </a:rPr>
                <a:t>             </a:t>
              </a:r>
              <a:r>
                <a:rPr lang="en-US" sz="1400" b="1" dirty="0">
                  <a:solidFill>
                    <a:srgbClr val="002060"/>
                  </a:solidFill>
                  <a:latin typeface="Sakkal Majalla" panose="02000000000000000000" pitchFamily="2" charset="-78"/>
                  <a:cs typeface="Sakkal Majalla" panose="02000000000000000000" pitchFamily="2" charset="-78"/>
                </a:rPr>
                <a:t>UNIT 2                            </a:t>
              </a:r>
              <a:r>
                <a:rPr lang="en-US" sz="1400" b="1" dirty="0" smtClean="0">
                  <a:solidFill>
                    <a:srgbClr val="002060"/>
                  </a:solidFill>
                  <a:latin typeface="Sakkal Majalla" panose="02000000000000000000" pitchFamily="2" charset="-78"/>
                  <a:cs typeface="Sakkal Majalla" panose="02000000000000000000" pitchFamily="2" charset="-78"/>
                </a:rPr>
                <a:t>                  </a:t>
              </a:r>
              <a:r>
                <a:rPr lang="en-US" sz="1400" b="1" dirty="0">
                  <a:solidFill>
                    <a:srgbClr val="002060"/>
                  </a:solidFill>
                  <a:latin typeface="Sakkal Majalla" panose="02000000000000000000" pitchFamily="2" charset="-78"/>
                  <a:cs typeface="Sakkal Majalla" panose="02000000000000000000" pitchFamily="2" charset="-78"/>
                </a:rPr>
                <a:t>Annuities and Amortization Loan</a:t>
              </a:r>
              <a:endParaRPr lang="ar-SA" sz="1400" b="1" dirty="0">
                <a:solidFill>
                  <a:srgbClr val="002060"/>
                </a:solidFill>
                <a:latin typeface="Sakkal Majalla" panose="02000000000000000000" pitchFamily="2" charset="-78"/>
                <a:cs typeface="Sakkal Majalla" panose="02000000000000000000" pitchFamily="2" charset="-78"/>
              </a:endParaRPr>
            </a:p>
          </p:txBody>
        </p:sp>
        <p:grpSp>
          <p:nvGrpSpPr>
            <p:cNvPr id="12" name="Group 11">
              <a:extLst>
                <a:ext uri="{FF2B5EF4-FFF2-40B4-BE49-F238E27FC236}">
                  <a16:creationId xmlns="" xmlns:a16="http://schemas.microsoft.com/office/drawing/2014/main" id="{41538516-A71E-3316-304D-9C38858F8DE4}"/>
                </a:ext>
              </a:extLst>
            </p:cNvPr>
            <p:cNvGrpSpPr/>
            <p:nvPr/>
          </p:nvGrpSpPr>
          <p:grpSpPr>
            <a:xfrm>
              <a:off x="34867" y="6499773"/>
              <a:ext cx="12192000" cy="383348"/>
              <a:chOff x="34867" y="6499773"/>
              <a:chExt cx="12192000" cy="383348"/>
            </a:xfrm>
          </p:grpSpPr>
          <p:cxnSp>
            <p:nvCxnSpPr>
              <p:cNvPr id="13" name="Straight Connector 12">
                <a:extLst>
                  <a:ext uri="{FF2B5EF4-FFF2-40B4-BE49-F238E27FC236}">
                    <a16:creationId xmlns="" xmlns:a16="http://schemas.microsoft.com/office/drawing/2014/main" id="{146DF47E-76D9-F557-27B0-CD5D1D24AA53}"/>
                  </a:ext>
                </a:extLst>
              </p:cNvPr>
              <p:cNvCxnSpPr/>
              <p:nvPr/>
            </p:nvCxnSpPr>
            <p:spPr>
              <a:xfrm flipV="1">
                <a:off x="34867" y="6499773"/>
                <a:ext cx="12192000" cy="521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 xmlns:a16="http://schemas.microsoft.com/office/drawing/2014/main" id="{4966BC4C-A69E-73EE-1847-705F12088F41}"/>
                  </a:ext>
                </a:extLst>
              </p:cNvPr>
              <p:cNvSpPr>
                <a:spLocks/>
              </p:cNvSpPr>
              <p:nvPr/>
            </p:nvSpPr>
            <p:spPr>
              <a:xfrm>
                <a:off x="7703229" y="6502121"/>
                <a:ext cx="4106028"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a:t>
                </a:r>
                <a:r>
                  <a:rPr lang="ar-SA"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العام الدراسي </a:t>
                </a: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2023-2024م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grpSp>
      </p:grpSp>
      <p:sp>
        <p:nvSpPr>
          <p:cNvPr id="5" name="Text Box 475">
            <a:extLst>
              <a:ext uri="{FF2B5EF4-FFF2-40B4-BE49-F238E27FC236}">
                <a16:creationId xmlns="" xmlns:a16="http://schemas.microsoft.com/office/drawing/2014/main" id="{A0065A2D-F2E8-4B08-879D-EA5F68366D05}"/>
              </a:ext>
            </a:extLst>
          </p:cNvPr>
          <p:cNvSpPr txBox="1">
            <a:spLocks noChangeArrowheads="1" noChangeShapeType="1" noTextEdit="1"/>
          </p:cNvSpPr>
          <p:nvPr/>
        </p:nvSpPr>
        <p:spPr bwMode="auto">
          <a:xfrm>
            <a:off x="303082" y="1122280"/>
            <a:ext cx="2743200" cy="288290"/>
          </a:xfrm>
          <a:prstGeom prst="rect">
            <a:avLst/>
          </a:prstGeom>
          <a:extLst>
            <a:ext uri="{AF507438-7753-43E0-B8FC-AC1667EBCBE1}">
              <a14:hiddenEffects xmlns:a14="http://schemas.microsoft.com/office/drawing/2010/main">
                <a:effectLst/>
              </a14:hiddenEffects>
            </a:ext>
          </a:extLst>
        </p:spPr>
        <p:txBody>
          <a:bodyPr wrap="square" numCol="1" fromWordArt="1">
            <a:prstTxWarp prst="textPlain">
              <a:avLst>
                <a:gd name="adj" fmla="val 50000"/>
              </a:avLst>
            </a:prstTxWarp>
            <a:spAutoFit/>
          </a:bodyPr>
          <a:lstStyle/>
          <a:p>
            <a:pPr marL="342900" marR="0" lvl="0" indent="-342900" algn="ctr" rtl="0">
              <a:spcBef>
                <a:spcPts val="0"/>
              </a:spcBef>
              <a:spcAft>
                <a:spcPts val="0"/>
              </a:spcAft>
              <a:buClr>
                <a:srgbClr val="FF0000"/>
              </a:buClr>
              <a:buFont typeface="Arial Black" panose="020B0A04020102020204" pitchFamily="34" charset="0"/>
              <a:buAutoNum type="alphaUcPeriod"/>
            </a:pPr>
            <a:r>
              <a:rPr lang="en-US" sz="1100" dirty="0">
                <a:ln w="9525" cap="flat" cmpd="sng" algn="ctr">
                  <a:solidFill>
                    <a:srgbClr val="FF0000"/>
                  </a:solidFill>
                  <a:prstDash val="solid"/>
                  <a:round/>
                </a:ln>
                <a:solidFill>
                  <a:srgbClr val="FF0000"/>
                </a:solidFill>
                <a:effectLst/>
                <a:latin typeface="Arial Black" panose="020B0A04020102020204" pitchFamily="34" charset="0"/>
                <a:ea typeface="Times New Roman" panose="02020603050405020304" pitchFamily="18" charset="0"/>
              </a:rPr>
              <a:t>Investment (Due) Annuities</a:t>
            </a:r>
            <a:endParaRPr lang="en-US" sz="1200" dirty="0">
              <a:effectLst/>
              <a:latin typeface="Times New Roman" panose="02020603050405020304" pitchFamily="18" charset="0"/>
              <a:ea typeface="Times New Roman" panose="02020603050405020304" pitchFamily="18" charset="0"/>
            </a:endParaRPr>
          </a:p>
        </p:txBody>
      </p:sp>
      <mc:AlternateContent xmlns:mc="http://schemas.openxmlformats.org/markup-compatibility/2006" xmlns:a14="http://schemas.microsoft.com/office/drawing/2010/main">
        <mc:Choice Requires="a14">
          <p:sp>
            <p:nvSpPr>
              <p:cNvPr id="6" name="Rectangle 5">
                <a:extLst>
                  <a:ext uri="{FF2B5EF4-FFF2-40B4-BE49-F238E27FC236}">
                    <a16:creationId xmlns="" xmlns:a16="http://schemas.microsoft.com/office/drawing/2014/main" id="{3EB5EF17-A624-D768-4698-8AC57E4B101B}"/>
                  </a:ext>
                </a:extLst>
              </p:cNvPr>
              <p:cNvSpPr/>
              <p:nvPr/>
            </p:nvSpPr>
            <p:spPr>
              <a:xfrm>
                <a:off x="303082" y="1927075"/>
                <a:ext cx="9223690" cy="4503295"/>
              </a:xfrm>
              <a:prstGeom prst="rect">
                <a:avLst/>
              </a:prstGeom>
              <a:solidFill>
                <a:srgbClr val="CED6E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t" anchorCtr="0" forceAA="0" compatLnSpc="1">
                <a:prstTxWarp prst="textNoShape">
                  <a:avLst/>
                </a:prstTxWarp>
                <a:noAutofit/>
              </a:bodyPr>
              <a:lstStyle/>
              <a:p>
                <a:pPr marL="182880" marR="0" rtl="1">
                  <a:lnSpc>
                    <a:spcPct val="107000"/>
                  </a:lnSpc>
                  <a:spcBef>
                    <a:spcPts val="0"/>
                  </a:spcBef>
                  <a:spcAft>
                    <a:spcPts val="0"/>
                  </a:spcAft>
                  <a:tabLst>
                    <a:tab pos="849630" algn="l"/>
                    <a:tab pos="1140460" algn="l"/>
                  </a:tabLst>
                </a:pPr>
                <a:r>
                  <a:rPr lang="ar-BH" dirty="0">
                    <a:solidFill>
                      <a:srgbClr val="000000"/>
                    </a:solidFill>
                    <a:effectLst/>
                    <a:latin typeface="Times New Roman" panose="02020603050405020304" pitchFamily="18" charset="0"/>
                    <a:ea typeface="Calibri" panose="020F0502020204030204" pitchFamily="34" charset="0"/>
                    <a:cs typeface="Al-Mohanad"/>
                  </a:rPr>
                  <a:t> </a:t>
                </a:r>
                <a:r>
                  <a:rPr lang="en-US" dirty="0">
                    <a:solidFill>
                      <a:srgbClr val="000000"/>
                    </a:solidFill>
                    <a:effectLst/>
                    <a:latin typeface="Times New Roman" panose="02020603050405020304" pitchFamily="18" charset="0"/>
                    <a:ea typeface="Times New Roman" panose="02020603050405020304" pitchFamily="18" charset="0"/>
                  </a:rPr>
                  <a:t> A trader paid an annuity of BD120 at the beginning of each six months at an interest rate of 8% annually. Find the following:</a:t>
                </a:r>
                <a:endParaRPr lang="en-US" dirty="0">
                  <a:effectLst/>
                  <a:latin typeface="Times New Roman" panose="02020603050405020304" pitchFamily="18" charset="0"/>
                  <a:ea typeface="Times New Roman" panose="02020603050405020304" pitchFamily="18" charset="0"/>
                </a:endParaRPr>
              </a:p>
              <a:p>
                <a:pPr marL="0" marR="0" algn="l" rtl="1">
                  <a:lnSpc>
                    <a:spcPct val="130000"/>
                  </a:lnSpc>
                  <a:spcBef>
                    <a:spcPts val="0"/>
                  </a:spcBef>
                  <a:spcAft>
                    <a:spcPts val="0"/>
                  </a:spcAft>
                </a:pPr>
                <a:r>
                  <a:rPr lang="en-US" dirty="0">
                    <a:solidFill>
                      <a:srgbClr val="000000"/>
                    </a:solidFill>
                    <a:effectLst/>
                    <a:latin typeface="Times New Roman" panose="02020603050405020304" pitchFamily="18" charset="0"/>
                    <a:ea typeface="Times New Roman" panose="02020603050405020304" pitchFamily="18" charset="0"/>
                  </a:rPr>
                  <a:t>1-Future value (amount) and interest at the end of 4 years.</a:t>
                </a:r>
                <a:endParaRPr lang="en-US" dirty="0">
                  <a:effectLst/>
                  <a:latin typeface="Times New Roman" panose="02020603050405020304" pitchFamily="18" charset="0"/>
                  <a:ea typeface="Times New Roman" panose="02020603050405020304" pitchFamily="18" charset="0"/>
                </a:endParaRPr>
              </a:p>
              <a:p>
                <a:pPr marL="0" marR="0" algn="l" rtl="0">
                  <a:lnSpc>
                    <a:spcPct val="107000"/>
                  </a:lnSpc>
                  <a:spcBef>
                    <a:spcPts val="0"/>
                  </a:spcBef>
                  <a:spcAft>
                    <a:spcPts val="800"/>
                  </a:spcAft>
                </a:pPr>
                <a:r>
                  <a:rPr lang="en-US"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2- Present value of the annuities at the end of the period.</a:t>
                </a:r>
                <a:endParaRPr lang="en-US" dirty="0">
                  <a:effectLst/>
                  <a:ea typeface="Calibri" panose="020F0502020204030204" pitchFamily="34" charset="0"/>
                  <a:cs typeface="Arial" panose="020B0604020202020204" pitchFamily="34" charset="0"/>
                </a:endParaRPr>
              </a:p>
              <a:p>
                <a:pPr marL="0" marR="0" algn="l" rtl="0">
                  <a:lnSpc>
                    <a:spcPct val="130000"/>
                  </a:lnSpc>
                  <a:spcBef>
                    <a:spcPts val="0"/>
                  </a:spcBef>
                  <a:spcAft>
                    <a:spcPts val="0"/>
                  </a:spcAft>
                </a:pPr>
                <a:r>
                  <a:rPr lang="en-US" b="1" u="sng" dirty="0">
                    <a:solidFill>
                      <a:srgbClr val="002060"/>
                    </a:solidFill>
                    <a:effectLst/>
                    <a:latin typeface="Arial Black" panose="020B0A04020102020204" pitchFamily="34" charset="0"/>
                    <a:ea typeface="Calibri" panose="020F0502020204030204" pitchFamily="34" charset="0"/>
                    <a:cs typeface="Times New Roman" panose="02020603050405020304" pitchFamily="18" charset="0"/>
                  </a:rPr>
                  <a:t>Answer:</a:t>
                </a:r>
                <a:endParaRPr lang="en-US" dirty="0">
                  <a:effectLst/>
                  <a:ea typeface="Calibri" panose="020F0502020204030204" pitchFamily="34" charset="0"/>
                  <a:cs typeface="Arial" panose="020B0604020202020204" pitchFamily="34" charset="0"/>
                </a:endParaRPr>
              </a:p>
              <a:p>
                <a:pPr marL="0" marR="0" algn="l" rtl="1">
                  <a:lnSpc>
                    <a:spcPct val="130000"/>
                  </a:lnSpc>
                  <a:spcBef>
                    <a:spcPts val="0"/>
                  </a:spcBef>
                  <a:spcAft>
                    <a:spcPts val="0"/>
                  </a:spcAft>
                </a:pPr>
                <a:r>
                  <a:rPr lang="en-US" b="1" dirty="0">
                    <a:solidFill>
                      <a:srgbClr val="C00000"/>
                    </a:solidFill>
                    <a:effectLst/>
                    <a:latin typeface="Cambria Math" panose="02040503050406030204" pitchFamily="18" charset="0"/>
                    <a:ea typeface="Calibri" panose="020F0502020204030204" pitchFamily="34" charset="0"/>
                    <a:cs typeface="Times New Roman" panose="02020603050405020304" pitchFamily="18" charset="0"/>
                  </a:rPr>
                  <a:t> </a:t>
                </a:r>
                <a:r>
                  <a:rPr lang="en-US" dirty="0">
                    <a:solidFill>
                      <a:srgbClr val="0000FF"/>
                    </a:solidFill>
                    <a:effectLst/>
                    <a:latin typeface="Cambria Math" panose="02040503050406030204" pitchFamily="18" charset="0"/>
                    <a:ea typeface="Calibri" panose="020F0502020204030204" pitchFamily="34" charset="0"/>
                    <a:cs typeface="Times New Roman" panose="02020603050405020304" pitchFamily="18" charset="0"/>
                  </a:rPr>
                  <a:t>No. of annuities ( n ) </a:t>
                </a:r>
                <a:r>
                  <a:rPr lang="en-US" dirty="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a:t>=   4  × 2 = 8</a:t>
                </a:r>
                <a:r>
                  <a:rPr lang="en-US" dirty="0">
                    <a:effectLst/>
                    <a:latin typeface="Cambria Math" panose="02040503050406030204" pitchFamily="18" charset="0"/>
                    <a:ea typeface="Calibri" panose="020F0502020204030204" pitchFamily="34" charset="0"/>
                    <a:cs typeface="Times New Roman" panose="02020603050405020304" pitchFamily="18" charset="0"/>
                  </a:rPr>
                  <a:t>  </a:t>
                </a:r>
                <a:endParaRPr lang="en-US" dirty="0">
                  <a:effectLst/>
                  <a:ea typeface="Calibri" panose="020F0502020204030204" pitchFamily="34" charset="0"/>
                  <a:cs typeface="Arial" panose="020B0604020202020204" pitchFamily="34" charset="0"/>
                </a:endParaRPr>
              </a:p>
              <a:p>
                <a:pPr marL="0" marR="0" algn="l" rtl="1">
                  <a:lnSpc>
                    <a:spcPct val="130000"/>
                  </a:lnSpc>
                  <a:spcBef>
                    <a:spcPts val="0"/>
                  </a:spcBef>
                  <a:spcAft>
                    <a:spcPts val="0"/>
                  </a:spcAft>
                </a:pPr>
                <a:r>
                  <a:rPr lang="en-US" dirty="0">
                    <a:solidFill>
                      <a:srgbClr val="0000FF"/>
                    </a:solidFill>
                    <a:effectLst/>
                    <a:latin typeface="Cambria Math" panose="02040503050406030204" pitchFamily="18" charset="0"/>
                    <a:ea typeface="Calibri" panose="020F0502020204030204" pitchFamily="34" charset="0"/>
                    <a:cs typeface="Times New Roman" panose="02020603050405020304" pitchFamily="18" charset="0"/>
                  </a:rPr>
                  <a:t>  Partial rate (</a:t>
                </a:r>
                <a:r>
                  <a:rPr lang="en-US" dirty="0" err="1">
                    <a:solidFill>
                      <a:srgbClr val="0000FF"/>
                    </a:solidFill>
                    <a:effectLst/>
                    <a:latin typeface="Cambria Math" panose="02040503050406030204" pitchFamily="18" charset="0"/>
                    <a:ea typeface="Calibri" panose="020F0502020204030204" pitchFamily="34" charset="0"/>
                    <a:cs typeface="Times New Roman" panose="02020603050405020304" pitchFamily="18" charset="0"/>
                  </a:rPr>
                  <a:t>i</a:t>
                </a:r>
                <a:r>
                  <a:rPr lang="en-US" dirty="0">
                    <a:solidFill>
                      <a:srgbClr val="0000FF"/>
                    </a:solidFill>
                    <a:effectLst/>
                    <a:latin typeface="Cambria Math" panose="02040503050406030204" pitchFamily="18" charset="0"/>
                    <a:ea typeface="Calibri" panose="020F0502020204030204" pitchFamily="34" charset="0"/>
                    <a:cs typeface="Times New Roman" panose="02020603050405020304" pitchFamily="18" charset="0"/>
                  </a:rPr>
                  <a:t>)</a:t>
                </a:r>
                <a:r>
                  <a:rPr lang="en-US" dirty="0">
                    <a:effectLst/>
                    <a:latin typeface="Cambria Math" panose="02040503050406030204" pitchFamily="18" charset="0"/>
                    <a:ea typeface="Calibri" panose="020F0502020204030204" pitchFamily="34" charset="0"/>
                    <a:cs typeface="Times New Roman" panose="02020603050405020304" pitchFamily="18" charset="0"/>
                  </a:rPr>
                  <a:t>           </a:t>
                </a:r>
                <a:r>
                  <a:rPr lang="en-US" dirty="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a:t>= 8% ÷ 2 = 4%   </a:t>
                </a:r>
                <a:endParaRPr lang="en-US" dirty="0">
                  <a:effectLst/>
                  <a:ea typeface="Calibri" panose="020F0502020204030204" pitchFamily="34" charset="0"/>
                  <a:cs typeface="Arial" panose="020B0604020202020204" pitchFamily="34" charset="0"/>
                </a:endParaRPr>
              </a:p>
              <a:p>
                <a:pPr marL="342900" marR="0" lvl="0" indent="-342900" algn="l" rtl="0">
                  <a:lnSpc>
                    <a:spcPct val="130000"/>
                  </a:lnSpc>
                  <a:spcBef>
                    <a:spcPts val="0"/>
                  </a:spcBef>
                  <a:spcAft>
                    <a:spcPts val="0"/>
                  </a:spcAft>
                  <a:buFont typeface="+mj-lt"/>
                  <a:buAutoNum type="arabicPeriod"/>
                </a:pPr>
                <a14:m>
                  <m:oMath xmlns:m="http://schemas.openxmlformats.org/officeDocument/2006/math">
                    <m:sSub>
                      <m:sSubPr>
                        <m:ctrlPr>
                          <a:rPr lang="en-US"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𝐅𝐕</m:t>
                        </m:r>
                      </m:e>
                      <m:sub>
                        <m:r>
                          <a:rPr lang="en-US"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𝐧𝐝</m:t>
                        </m:r>
                      </m:sub>
                    </m:sSub>
                  </m:oMath>
                </a14:m>
                <a:r>
                  <a:rPr lang="en-US" dirty="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a:t> </a:t>
                </a:r>
                <a:r>
                  <a:rPr lang="en-US" b="1" dirty="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a:t>  =</a:t>
                </a:r>
                <a14:m>
                  <m:oMath xmlns:m="http://schemas.openxmlformats.org/officeDocument/2006/math">
                    <m:r>
                      <a:rPr lang="en-US"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𝐏𝐌𝐓</m:t>
                    </m:r>
                    <m:r>
                      <a:rPr lang="en-US" b="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fPr>
                      <m:num>
                        <m:sSup>
                          <m:sSupPr>
                            <m:ctrlPr>
                              <a:rPr lang="en-US"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en-US" b="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𝟏</m:t>
                            </m:r>
                            <m:r>
                              <a:rPr lang="en-US" b="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𝐢</m:t>
                            </m:r>
                            <m:r>
                              <a:rPr lang="en-US" b="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m:t>
                            </m:r>
                          </m:e>
                          <m:sup>
                            <m:r>
                              <a:rPr lang="en-US"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𝐧</m:t>
                            </m:r>
                          </m:sup>
                        </m:sSup>
                        <m:r>
                          <a:rPr lang="en-US"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𝟏</m:t>
                        </m:r>
                      </m:num>
                      <m:den>
                        <m:r>
                          <a:rPr lang="en-US"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𝐢</m:t>
                        </m:r>
                      </m:den>
                    </m:f>
                  </m:oMath>
                </a14:m>
                <a:r>
                  <a:rPr lang="en-US" b="1" dirty="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a:t> </a:t>
                </a:r>
                <a:r>
                  <a:rPr lang="en-US" dirty="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a:t>]   x ( 1+i)</a:t>
                </a:r>
                <a:endParaRPr lang="en-US" dirty="0">
                  <a:effectLst/>
                  <a:ea typeface="Calibri" panose="020F0502020204030204" pitchFamily="34" charset="0"/>
                  <a:cs typeface="Arial" panose="020B0604020202020204" pitchFamily="34" charset="0"/>
                </a:endParaRPr>
              </a:p>
              <a:p>
                <a:pPr marL="228600" marR="0" algn="l" rtl="0">
                  <a:lnSpc>
                    <a:spcPct val="130000"/>
                  </a:lnSpc>
                  <a:spcBef>
                    <a:spcPts val="0"/>
                  </a:spcBef>
                  <a:spcAft>
                    <a:spcPts val="0"/>
                  </a:spcAft>
                </a:pPr>
                <a:r>
                  <a:rPr lang="en-US" dirty="0">
                    <a:effectLst/>
                    <a:latin typeface="Cambria Math" panose="02040503050406030204" pitchFamily="18" charset="0"/>
                    <a:ea typeface="Calibri" panose="020F0502020204030204" pitchFamily="34" charset="0"/>
                    <a:cs typeface="Times New Roman" panose="02020603050405020304" pitchFamily="18" charset="0"/>
                  </a:rPr>
                  <a:t>                </a:t>
                </a:r>
                <a:r>
                  <a:rPr lang="en-US" dirty="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a:t>= 120 x  </a:t>
                </a:r>
                <a14:m>
                  <m:oMath xmlns:m="http://schemas.openxmlformats.org/officeDocument/2006/math">
                    <m:r>
                      <a:rPr lang="en-US"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fPr>
                      <m:num>
                        <m:sSup>
                          <m:sSupPr>
                            <m:ctrlPr>
                              <a:rPr lang="en-US"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en-US"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𝟏</m:t>
                            </m:r>
                            <m:r>
                              <a:rPr lang="en-US"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𝟒</m:t>
                            </m:r>
                            <m:r>
                              <a:rPr lang="en-US"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e>
                          <m:sup>
                            <m:r>
                              <a:rPr lang="en-US"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𝟖</m:t>
                            </m:r>
                          </m:sup>
                        </m:sSup>
                        <m:r>
                          <a:rPr lang="en-US"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𝟏</m:t>
                        </m:r>
                      </m:num>
                      <m:den>
                        <m:r>
                          <a:rPr lang="en-US"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𝟒</m:t>
                        </m:r>
                        <m:r>
                          <a:rPr lang="en-US"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den>
                    </m:f>
                  </m:oMath>
                </a14:m>
                <a:r>
                  <a:rPr lang="en-US" dirty="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a:t> </a:t>
                </a:r>
                <a:r>
                  <a:rPr lang="en-US" b="1" dirty="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a:t>]</a:t>
                </a:r>
                <a:r>
                  <a:rPr lang="en-US" dirty="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a:t> x (1+4%) </a:t>
                </a:r>
                <a:endParaRPr lang="en-US" dirty="0">
                  <a:effectLst/>
                  <a:ea typeface="Calibri" panose="020F0502020204030204" pitchFamily="34" charset="0"/>
                  <a:cs typeface="Arial" panose="020B0604020202020204" pitchFamily="34" charset="0"/>
                </a:endParaRPr>
              </a:p>
              <a:p>
                <a:pPr marL="0" marR="0" algn="l" rtl="0">
                  <a:lnSpc>
                    <a:spcPct val="130000"/>
                  </a:lnSpc>
                  <a:spcBef>
                    <a:spcPts val="0"/>
                  </a:spcBef>
                  <a:spcAft>
                    <a:spcPts val="0"/>
                  </a:spcAft>
                </a:pPr>
                <a:r>
                  <a:rPr lang="en-US" b="1" dirty="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a:t>    </a:t>
                </a:r>
                <a:r>
                  <a:rPr lang="en-US" dirty="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a:t>                 = 120 x   9.21423     x   1.04     = BD 1149.936</a:t>
                </a:r>
                <a:endParaRPr lang="en-US" dirty="0">
                  <a:effectLst/>
                  <a:ea typeface="Calibri" panose="020F0502020204030204" pitchFamily="34" charset="0"/>
                  <a:cs typeface="Arial" panose="020B0604020202020204" pitchFamily="34" charset="0"/>
                </a:endParaRPr>
              </a:p>
              <a:p>
                <a:pPr marL="0" marR="0" algn="l" rtl="0">
                  <a:lnSpc>
                    <a:spcPct val="130000"/>
                  </a:lnSpc>
                  <a:spcBef>
                    <a:spcPts val="0"/>
                  </a:spcBef>
                  <a:spcAft>
                    <a:spcPts val="0"/>
                  </a:spcAft>
                </a:pPr>
                <a:r>
                  <a:rPr lang="en-US" b="1" dirty="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a:t>OR </a:t>
                </a:r>
                <a:r>
                  <a:rPr lang="en-US" dirty="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a:t>by using interest table =120 x </a:t>
                </a:r>
                <a:r>
                  <a:rPr lang="en-US" dirty="0">
                    <a:solidFill>
                      <a:srgbClr val="0000FF"/>
                    </a:solidFill>
                    <a:effectLst/>
                    <a:latin typeface="Cambria Math" panose="02040503050406030204" pitchFamily="18" charset="0"/>
                    <a:ea typeface="Calibri" panose="020F0502020204030204" pitchFamily="34" charset="0"/>
                    <a:cs typeface="Times New Roman" panose="02020603050405020304" pitchFamily="18" charset="0"/>
                  </a:rPr>
                  <a:t>9.5828 </a:t>
                </a:r>
                <a:r>
                  <a:rPr lang="en-US" dirty="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a:t>= BD </a:t>
                </a:r>
                <a:r>
                  <a:rPr lang="ar-SA" dirty="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a:t>1149.93</a:t>
                </a:r>
                <a:r>
                  <a:rPr lang="en-US" dirty="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a:t>6</a:t>
                </a:r>
                <a:endParaRPr lang="en-US" dirty="0">
                  <a:effectLst/>
                  <a:ea typeface="Calibri" panose="020F0502020204030204" pitchFamily="34" charset="0"/>
                  <a:cs typeface="Arial" panose="020B0604020202020204" pitchFamily="34" charset="0"/>
                </a:endParaRPr>
              </a:p>
              <a:p>
                <a:pPr marL="226695" marR="0" algn="l" rtl="0">
                  <a:lnSpc>
                    <a:spcPct val="130000"/>
                  </a:lnSpc>
                  <a:spcBef>
                    <a:spcPts val="0"/>
                  </a:spcBef>
                  <a:spcAft>
                    <a:spcPts val="0"/>
                  </a:spcAft>
                </a:pPr>
                <a:r>
                  <a:rPr lang="ar-BH" dirty="0">
                    <a:solidFill>
                      <a:srgbClr val="000000"/>
                    </a:solidFill>
                    <a:effectLst/>
                    <a:ea typeface="Calibri" panose="020F0502020204030204" pitchFamily="34" charset="0"/>
                    <a:cs typeface="Times New Roman" panose="02020603050405020304" pitchFamily="18" charset="0"/>
                  </a:rPr>
                  <a:t> </a:t>
                </a:r>
                <a:endParaRPr lang="en-US" dirty="0">
                  <a:effectLst/>
                  <a:ea typeface="Calibri" panose="020F0502020204030204" pitchFamily="34" charset="0"/>
                  <a:cs typeface="Arial" panose="020B0604020202020204" pitchFamily="34" charset="0"/>
                </a:endParaRPr>
              </a:p>
            </p:txBody>
          </p:sp>
        </mc:Choice>
        <mc:Fallback xmlns="">
          <p:sp>
            <p:nvSpPr>
              <p:cNvPr id="6" name="Rectangle 5">
                <a:extLst>
                  <a:ext uri="{FF2B5EF4-FFF2-40B4-BE49-F238E27FC236}">
                    <a16:creationId xmlns:a16="http://schemas.microsoft.com/office/drawing/2014/main" id="{3EB5EF17-A624-D768-4698-8AC57E4B101B}"/>
                  </a:ext>
                </a:extLst>
              </p:cNvPr>
              <p:cNvSpPr>
                <a:spLocks noRot="1" noChangeAspect="1" noMove="1" noResize="1" noEditPoints="1" noAdjustHandles="1" noChangeArrowheads="1" noChangeShapeType="1" noTextEdit="1"/>
              </p:cNvSpPr>
              <p:nvPr/>
            </p:nvSpPr>
            <p:spPr>
              <a:xfrm>
                <a:off x="303082" y="1927075"/>
                <a:ext cx="9223690" cy="4503295"/>
              </a:xfrm>
              <a:prstGeom prst="rect">
                <a:avLst/>
              </a:prstGeom>
              <a:blipFill>
                <a:blip r:embed="rId4"/>
                <a:stretch>
                  <a:fillRect l="-859" t="-947" b="-5007"/>
                </a:stretch>
              </a:blipFill>
              <a:ln>
                <a:noFill/>
              </a:ln>
            </p:spPr>
            <p:txBody>
              <a:bodyPr/>
              <a:lstStyle/>
              <a:p>
                <a:r>
                  <a:rPr lang="en-US">
                    <a:noFill/>
                  </a:rPr>
                  <a:t> </a:t>
                </a:r>
              </a:p>
            </p:txBody>
          </p:sp>
        </mc:Fallback>
      </mc:AlternateContent>
      <p:graphicFrame>
        <p:nvGraphicFramePr>
          <p:cNvPr id="7" name="Table 6">
            <a:extLst>
              <a:ext uri="{FF2B5EF4-FFF2-40B4-BE49-F238E27FC236}">
                <a16:creationId xmlns="" xmlns:a16="http://schemas.microsoft.com/office/drawing/2014/main" id="{F5D5F41F-5DFA-5331-CC67-2C8BA94852BF}"/>
              </a:ext>
            </a:extLst>
          </p:cNvPr>
          <p:cNvGraphicFramePr>
            <a:graphicFrameLocks noGrp="1"/>
          </p:cNvGraphicFramePr>
          <p:nvPr/>
        </p:nvGraphicFramePr>
        <p:xfrm>
          <a:off x="4550736" y="3233531"/>
          <a:ext cx="5058714" cy="2274178"/>
        </p:xfrm>
        <a:graphic>
          <a:graphicData uri="http://schemas.openxmlformats.org/drawingml/2006/table">
            <a:tbl>
              <a:tblPr>
                <a:tableStyleId>{5C22544A-7EE6-4342-B048-85BDC9FD1C3A}</a:tableStyleId>
              </a:tblPr>
              <a:tblGrid>
                <a:gridCol w="239172">
                  <a:extLst>
                    <a:ext uri="{9D8B030D-6E8A-4147-A177-3AD203B41FA5}">
                      <a16:colId xmlns="" xmlns:a16="http://schemas.microsoft.com/office/drawing/2014/main" val="3838675518"/>
                    </a:ext>
                  </a:extLst>
                </a:gridCol>
                <a:gridCol w="526891">
                  <a:extLst>
                    <a:ext uri="{9D8B030D-6E8A-4147-A177-3AD203B41FA5}">
                      <a16:colId xmlns="" xmlns:a16="http://schemas.microsoft.com/office/drawing/2014/main" val="1740553670"/>
                    </a:ext>
                  </a:extLst>
                </a:gridCol>
                <a:gridCol w="546822">
                  <a:extLst>
                    <a:ext uri="{9D8B030D-6E8A-4147-A177-3AD203B41FA5}">
                      <a16:colId xmlns="" xmlns:a16="http://schemas.microsoft.com/office/drawing/2014/main" val="2453886500"/>
                    </a:ext>
                  </a:extLst>
                </a:gridCol>
                <a:gridCol w="526891">
                  <a:extLst>
                    <a:ext uri="{9D8B030D-6E8A-4147-A177-3AD203B41FA5}">
                      <a16:colId xmlns="" xmlns:a16="http://schemas.microsoft.com/office/drawing/2014/main" val="3938408929"/>
                    </a:ext>
                  </a:extLst>
                </a:gridCol>
                <a:gridCol w="526891">
                  <a:extLst>
                    <a:ext uri="{9D8B030D-6E8A-4147-A177-3AD203B41FA5}">
                      <a16:colId xmlns="" xmlns:a16="http://schemas.microsoft.com/office/drawing/2014/main" val="1092160160"/>
                    </a:ext>
                  </a:extLst>
                </a:gridCol>
                <a:gridCol w="526891">
                  <a:extLst>
                    <a:ext uri="{9D8B030D-6E8A-4147-A177-3AD203B41FA5}">
                      <a16:colId xmlns="" xmlns:a16="http://schemas.microsoft.com/office/drawing/2014/main" val="3683286483"/>
                    </a:ext>
                  </a:extLst>
                </a:gridCol>
                <a:gridCol w="526891">
                  <a:extLst>
                    <a:ext uri="{9D8B030D-6E8A-4147-A177-3AD203B41FA5}">
                      <a16:colId xmlns="" xmlns:a16="http://schemas.microsoft.com/office/drawing/2014/main" val="1191631006"/>
                    </a:ext>
                  </a:extLst>
                </a:gridCol>
                <a:gridCol w="526891">
                  <a:extLst>
                    <a:ext uri="{9D8B030D-6E8A-4147-A177-3AD203B41FA5}">
                      <a16:colId xmlns="" xmlns:a16="http://schemas.microsoft.com/office/drawing/2014/main" val="1064374006"/>
                    </a:ext>
                  </a:extLst>
                </a:gridCol>
                <a:gridCol w="501851">
                  <a:extLst>
                    <a:ext uri="{9D8B030D-6E8A-4147-A177-3AD203B41FA5}">
                      <a16:colId xmlns="" xmlns:a16="http://schemas.microsoft.com/office/drawing/2014/main" val="2080415149"/>
                    </a:ext>
                  </a:extLst>
                </a:gridCol>
                <a:gridCol w="501851">
                  <a:extLst>
                    <a:ext uri="{9D8B030D-6E8A-4147-A177-3AD203B41FA5}">
                      <a16:colId xmlns="" xmlns:a16="http://schemas.microsoft.com/office/drawing/2014/main" val="3233942050"/>
                    </a:ext>
                  </a:extLst>
                </a:gridCol>
                <a:gridCol w="107672">
                  <a:extLst>
                    <a:ext uri="{9D8B030D-6E8A-4147-A177-3AD203B41FA5}">
                      <a16:colId xmlns="" xmlns:a16="http://schemas.microsoft.com/office/drawing/2014/main" val="302588980"/>
                    </a:ext>
                  </a:extLst>
                </a:gridCol>
              </a:tblGrid>
              <a:tr h="314122">
                <a:tc gridSpan="11">
                  <a:txBody>
                    <a:bodyPr/>
                    <a:lstStyle/>
                    <a:p>
                      <a:pPr marL="0" marR="0" algn="ctr" rtl="1">
                        <a:lnSpc>
                          <a:spcPct val="107000"/>
                        </a:lnSpc>
                        <a:spcBef>
                          <a:spcPts val="0"/>
                        </a:spcBef>
                        <a:spcAft>
                          <a:spcPts val="0"/>
                        </a:spcAft>
                      </a:pPr>
                      <a:r>
                        <a:rPr lang="en-US" sz="600" dirty="0">
                          <a:effectLst/>
                        </a:rPr>
                        <a:t/>
                      </a:r>
                      <a:br>
                        <a:rPr lang="en-US" sz="600" dirty="0">
                          <a:effectLst/>
                        </a:rPr>
                      </a:br>
                      <a:r>
                        <a:rPr lang="en-US" sz="600" dirty="0">
                          <a:effectLst/>
                        </a:rPr>
                        <a:t> TABLE (FV of  Annuity Due)</a:t>
                      </a:r>
                    </a:p>
                    <a:p>
                      <a:pPr marL="0" marR="0" algn="ctr" rtl="1">
                        <a:lnSpc>
                          <a:spcPct val="107000"/>
                        </a:lnSpc>
                        <a:spcBef>
                          <a:spcPts val="0"/>
                        </a:spcBef>
                        <a:spcAft>
                          <a:spcPts val="0"/>
                        </a:spcAft>
                      </a:pPr>
                      <a:r>
                        <a:rPr lang="en-US" sz="600" dirty="0">
                          <a:effectLst/>
                        </a:rPr>
                        <a:t>(annuity in advance – beginning of period payment)</a:t>
                      </a:r>
                      <a:endParaRPr lang="en-US" sz="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 xmlns:a16="http://schemas.microsoft.com/office/drawing/2014/main" val="3812920130"/>
                  </a:ext>
                </a:extLst>
              </a:tr>
              <a:tr h="424461">
                <a:tc>
                  <a:txBody>
                    <a:bodyPr/>
                    <a:lstStyle/>
                    <a:p>
                      <a:pPr marL="0" marR="0" algn="ctr" rtl="1">
                        <a:lnSpc>
                          <a:spcPct val="107000"/>
                        </a:lnSpc>
                        <a:spcBef>
                          <a:spcPts val="0"/>
                        </a:spcBef>
                        <a:spcAft>
                          <a:spcPts val="800"/>
                        </a:spcAft>
                      </a:pPr>
                      <a:endParaRPr lang="en-US" sz="600">
                        <a:effectLst/>
                      </a:endParaRPr>
                    </a:p>
                    <a:p>
                      <a:pPr marL="0" marR="0" algn="ctr">
                        <a:lnSpc>
                          <a:spcPct val="107000"/>
                        </a:lnSpc>
                        <a:spcBef>
                          <a:spcPts val="0"/>
                        </a:spcBef>
                        <a:spcAft>
                          <a:spcPts val="0"/>
                        </a:spcAft>
                      </a:pPr>
                      <a:r>
                        <a:rPr lang="en-US" sz="600">
                          <a:ln w="9525" cap="flat" cmpd="sng" algn="ctr">
                            <a:solidFill>
                              <a:srgbClr val="000000"/>
                            </a:solidFill>
                            <a:prstDash val="solid"/>
                            <a:round/>
                          </a:ln>
                          <a:effectLst/>
                        </a:rPr>
                        <a:t>n </a:t>
                      </a:r>
                      <a:endParaRPr lang="en-US" sz="600">
                        <a:effectLst/>
                      </a:endParaRPr>
                    </a:p>
                    <a:p>
                      <a:pPr marL="0" marR="0" algn="ctr">
                        <a:lnSpc>
                          <a:spcPct val="107000"/>
                        </a:lnSpc>
                        <a:spcBef>
                          <a:spcPts val="0"/>
                        </a:spcBef>
                        <a:spcAft>
                          <a:spcPts val="0"/>
                        </a:spcAft>
                      </a:pPr>
                      <a:r>
                        <a:rPr lang="en-US" sz="600">
                          <a:ln w="9525" cap="flat" cmpd="sng" algn="ctr">
                            <a:solidFill>
                              <a:srgbClr val="000000"/>
                            </a:solidFill>
                            <a:prstDash val="solid"/>
                            <a:round/>
                          </a:ln>
                          <a:effectLst/>
                        </a:rPr>
                        <a:t>i</a:t>
                      </a:r>
                      <a:endParaRPr lang="en-US" sz="6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rtl="1">
                        <a:lnSpc>
                          <a:spcPct val="107000"/>
                        </a:lnSpc>
                        <a:spcBef>
                          <a:spcPts val="0"/>
                        </a:spcBef>
                        <a:spcAft>
                          <a:spcPts val="800"/>
                        </a:spcAft>
                      </a:pPr>
                      <a:r>
                        <a:rPr lang="en-US" sz="600" dirty="0">
                          <a:effectLst/>
                        </a:rPr>
                        <a:t>4.00%</a:t>
                      </a:r>
                      <a:endParaRPr lang="en-US" sz="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chemeClr val="accent2"/>
                    </a:solidFill>
                  </a:tcPr>
                </a:tc>
                <a:tc>
                  <a:txBody>
                    <a:bodyPr/>
                    <a:lstStyle/>
                    <a:p>
                      <a:pPr marL="0" marR="0" algn="ctr" rtl="1">
                        <a:lnSpc>
                          <a:spcPct val="107000"/>
                        </a:lnSpc>
                        <a:spcBef>
                          <a:spcPts val="0"/>
                        </a:spcBef>
                        <a:spcAft>
                          <a:spcPts val="800"/>
                        </a:spcAft>
                      </a:pPr>
                      <a:r>
                        <a:rPr lang="en-US" sz="600">
                          <a:effectLst/>
                        </a:rPr>
                        <a:t>5.00%</a:t>
                      </a:r>
                      <a:endParaRPr lang="en-US" sz="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07000"/>
                        </a:lnSpc>
                        <a:spcBef>
                          <a:spcPts val="0"/>
                        </a:spcBef>
                        <a:spcAft>
                          <a:spcPts val="800"/>
                        </a:spcAft>
                      </a:pPr>
                      <a:r>
                        <a:rPr lang="en-US" sz="600">
                          <a:effectLst/>
                        </a:rPr>
                        <a:t>6.00%</a:t>
                      </a:r>
                      <a:endParaRPr lang="en-US" sz="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07000"/>
                        </a:lnSpc>
                        <a:spcBef>
                          <a:spcPts val="0"/>
                        </a:spcBef>
                        <a:spcAft>
                          <a:spcPts val="800"/>
                        </a:spcAft>
                      </a:pPr>
                      <a:r>
                        <a:rPr lang="en-US" sz="600">
                          <a:effectLst/>
                        </a:rPr>
                        <a:t>7.00%</a:t>
                      </a:r>
                      <a:endParaRPr lang="en-US" sz="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07000"/>
                        </a:lnSpc>
                        <a:spcBef>
                          <a:spcPts val="0"/>
                        </a:spcBef>
                        <a:spcAft>
                          <a:spcPts val="800"/>
                        </a:spcAft>
                      </a:pPr>
                      <a:r>
                        <a:rPr lang="en-US" sz="600">
                          <a:effectLst/>
                        </a:rPr>
                        <a:t>8.00%</a:t>
                      </a:r>
                      <a:endParaRPr lang="en-US" sz="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07000"/>
                        </a:lnSpc>
                        <a:spcBef>
                          <a:spcPts val="0"/>
                        </a:spcBef>
                        <a:spcAft>
                          <a:spcPts val="800"/>
                        </a:spcAft>
                      </a:pPr>
                      <a:r>
                        <a:rPr lang="en-US" sz="600">
                          <a:effectLst/>
                        </a:rPr>
                        <a:t>9.00%</a:t>
                      </a:r>
                      <a:endParaRPr lang="en-US" sz="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07000"/>
                        </a:lnSpc>
                        <a:spcBef>
                          <a:spcPts val="0"/>
                        </a:spcBef>
                        <a:spcAft>
                          <a:spcPts val="800"/>
                        </a:spcAft>
                      </a:pPr>
                      <a:r>
                        <a:rPr lang="en-US" sz="600">
                          <a:effectLst/>
                        </a:rPr>
                        <a:t>10.00%</a:t>
                      </a:r>
                      <a:endParaRPr lang="en-US" sz="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07000"/>
                        </a:lnSpc>
                        <a:spcBef>
                          <a:spcPts val="0"/>
                        </a:spcBef>
                        <a:spcAft>
                          <a:spcPts val="800"/>
                        </a:spcAft>
                      </a:pPr>
                      <a:r>
                        <a:rPr lang="ar-SA" sz="600">
                          <a:effectLst/>
                        </a:rPr>
                        <a:t>11.00%</a:t>
                      </a:r>
                      <a:endParaRPr lang="en-US" sz="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07000"/>
                        </a:lnSpc>
                        <a:spcBef>
                          <a:spcPts val="0"/>
                        </a:spcBef>
                        <a:spcAft>
                          <a:spcPts val="800"/>
                        </a:spcAft>
                      </a:pPr>
                      <a:r>
                        <a:rPr lang="en-US" sz="600">
                          <a:effectLst/>
                        </a:rPr>
                        <a:t>12.00%</a:t>
                      </a:r>
                      <a:endParaRPr lang="en-US" sz="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r" rtl="1">
                        <a:lnSpc>
                          <a:spcPct val="107000"/>
                        </a:lnSpc>
                        <a:spcBef>
                          <a:spcPts val="0"/>
                        </a:spcBef>
                        <a:spcAft>
                          <a:spcPts val="800"/>
                        </a:spcAft>
                      </a:pPr>
                      <a:r>
                        <a:rPr lang="en-US" sz="600">
                          <a:effectLst/>
                        </a:rPr>
                        <a:t> </a:t>
                      </a:r>
                      <a:endParaRPr lang="en-US" sz="6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extLst>
                  <a:ext uri="{0D108BD9-81ED-4DB2-BD59-A6C34878D82A}">
                    <a16:rowId xmlns="" xmlns:a16="http://schemas.microsoft.com/office/drawing/2014/main" val="3600097526"/>
                  </a:ext>
                </a:extLst>
              </a:tr>
              <a:tr h="170499">
                <a:tc>
                  <a:txBody>
                    <a:bodyPr/>
                    <a:lstStyle/>
                    <a:p>
                      <a:pPr marL="0" marR="0" algn="ctr" rtl="1">
                        <a:lnSpc>
                          <a:spcPct val="107000"/>
                        </a:lnSpc>
                        <a:spcBef>
                          <a:spcPts val="0"/>
                        </a:spcBef>
                        <a:spcAft>
                          <a:spcPts val="800"/>
                        </a:spcAft>
                      </a:pPr>
                      <a:r>
                        <a:rPr lang="en-US" sz="600">
                          <a:effectLst/>
                        </a:rPr>
                        <a:t>1</a:t>
                      </a:r>
                      <a:endParaRPr lang="en-US" sz="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07000"/>
                        </a:lnSpc>
                        <a:spcBef>
                          <a:spcPts val="0"/>
                        </a:spcBef>
                        <a:spcAft>
                          <a:spcPts val="800"/>
                        </a:spcAft>
                      </a:pPr>
                      <a:r>
                        <a:rPr lang="en-US" sz="600" dirty="0">
                          <a:effectLst/>
                        </a:rPr>
                        <a:t>1.04000</a:t>
                      </a:r>
                      <a:endParaRPr lang="en-US" sz="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chemeClr val="accent2"/>
                    </a:solidFill>
                  </a:tcPr>
                </a:tc>
                <a:tc>
                  <a:txBody>
                    <a:bodyPr/>
                    <a:lstStyle/>
                    <a:p>
                      <a:pPr marL="0" marR="0" algn="ctr" rtl="1">
                        <a:lnSpc>
                          <a:spcPct val="107000"/>
                        </a:lnSpc>
                        <a:spcBef>
                          <a:spcPts val="0"/>
                        </a:spcBef>
                        <a:spcAft>
                          <a:spcPts val="800"/>
                        </a:spcAft>
                      </a:pPr>
                      <a:r>
                        <a:rPr lang="ar-BH" sz="600">
                          <a:effectLst/>
                        </a:rPr>
                        <a:t>1.05000</a:t>
                      </a:r>
                      <a:endParaRPr lang="en-US" sz="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07000"/>
                        </a:lnSpc>
                        <a:spcBef>
                          <a:spcPts val="0"/>
                        </a:spcBef>
                        <a:spcAft>
                          <a:spcPts val="800"/>
                        </a:spcAft>
                      </a:pPr>
                      <a:r>
                        <a:rPr lang="ar-SA" sz="600">
                          <a:effectLst/>
                        </a:rPr>
                        <a:t>1.06000</a:t>
                      </a:r>
                      <a:endParaRPr lang="en-US" sz="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07000"/>
                        </a:lnSpc>
                        <a:spcBef>
                          <a:spcPts val="0"/>
                        </a:spcBef>
                        <a:spcAft>
                          <a:spcPts val="800"/>
                        </a:spcAft>
                      </a:pPr>
                      <a:r>
                        <a:rPr lang="ar-SA" sz="600">
                          <a:effectLst/>
                        </a:rPr>
                        <a:t>1.07000</a:t>
                      </a:r>
                      <a:endParaRPr lang="en-US" sz="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07000"/>
                        </a:lnSpc>
                        <a:spcBef>
                          <a:spcPts val="0"/>
                        </a:spcBef>
                        <a:spcAft>
                          <a:spcPts val="800"/>
                        </a:spcAft>
                      </a:pPr>
                      <a:r>
                        <a:rPr lang="ar-SA" sz="600">
                          <a:effectLst/>
                        </a:rPr>
                        <a:t>1.08000</a:t>
                      </a:r>
                      <a:endParaRPr lang="en-US" sz="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07000"/>
                        </a:lnSpc>
                        <a:spcBef>
                          <a:spcPts val="0"/>
                        </a:spcBef>
                        <a:spcAft>
                          <a:spcPts val="800"/>
                        </a:spcAft>
                      </a:pPr>
                      <a:r>
                        <a:rPr lang="ar-SA" sz="600">
                          <a:effectLst/>
                        </a:rPr>
                        <a:t>1.09000</a:t>
                      </a:r>
                      <a:endParaRPr lang="en-US" sz="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07000"/>
                        </a:lnSpc>
                        <a:spcBef>
                          <a:spcPts val="0"/>
                        </a:spcBef>
                        <a:spcAft>
                          <a:spcPts val="800"/>
                        </a:spcAft>
                      </a:pPr>
                      <a:r>
                        <a:rPr lang="ar-BH" sz="600">
                          <a:effectLst/>
                        </a:rPr>
                        <a:t>1.10000</a:t>
                      </a:r>
                      <a:endParaRPr lang="en-US" sz="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07000"/>
                        </a:lnSpc>
                        <a:spcBef>
                          <a:spcPts val="0"/>
                        </a:spcBef>
                        <a:spcAft>
                          <a:spcPts val="800"/>
                        </a:spcAft>
                      </a:pPr>
                      <a:r>
                        <a:rPr lang="ar-SA" sz="600" dirty="0">
                          <a:effectLst/>
                        </a:rPr>
                        <a:t>1.11000</a:t>
                      </a:r>
                      <a:endParaRPr lang="en-US" sz="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07000"/>
                        </a:lnSpc>
                        <a:spcBef>
                          <a:spcPts val="0"/>
                        </a:spcBef>
                        <a:spcAft>
                          <a:spcPts val="800"/>
                        </a:spcAft>
                      </a:pPr>
                      <a:r>
                        <a:rPr lang="ar-SA" sz="600">
                          <a:effectLst/>
                        </a:rPr>
                        <a:t>1.12000</a:t>
                      </a:r>
                      <a:endParaRPr lang="en-US" sz="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r" rtl="1">
                        <a:lnSpc>
                          <a:spcPct val="107000"/>
                        </a:lnSpc>
                        <a:spcBef>
                          <a:spcPts val="0"/>
                        </a:spcBef>
                        <a:spcAft>
                          <a:spcPts val="800"/>
                        </a:spcAft>
                      </a:pPr>
                      <a:r>
                        <a:rPr lang="en-US" sz="600">
                          <a:effectLst/>
                        </a:rPr>
                        <a:t> </a:t>
                      </a:r>
                      <a:endParaRPr lang="en-US" sz="6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extLst>
                  <a:ext uri="{0D108BD9-81ED-4DB2-BD59-A6C34878D82A}">
                    <a16:rowId xmlns="" xmlns:a16="http://schemas.microsoft.com/office/drawing/2014/main" val="3624843091"/>
                  </a:ext>
                </a:extLst>
              </a:tr>
              <a:tr h="170499">
                <a:tc>
                  <a:txBody>
                    <a:bodyPr/>
                    <a:lstStyle/>
                    <a:p>
                      <a:pPr marL="0" marR="0" algn="ctr" rtl="1">
                        <a:lnSpc>
                          <a:spcPct val="107000"/>
                        </a:lnSpc>
                        <a:spcBef>
                          <a:spcPts val="0"/>
                        </a:spcBef>
                        <a:spcAft>
                          <a:spcPts val="800"/>
                        </a:spcAft>
                      </a:pPr>
                      <a:r>
                        <a:rPr lang="en-US" sz="600">
                          <a:effectLst/>
                        </a:rPr>
                        <a:t>2</a:t>
                      </a:r>
                      <a:endParaRPr lang="en-US" sz="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07000"/>
                        </a:lnSpc>
                        <a:spcBef>
                          <a:spcPts val="0"/>
                        </a:spcBef>
                        <a:spcAft>
                          <a:spcPts val="800"/>
                        </a:spcAft>
                      </a:pPr>
                      <a:r>
                        <a:rPr lang="ar-SA" sz="600" dirty="0">
                          <a:effectLst/>
                        </a:rPr>
                        <a:t>2.12160</a:t>
                      </a:r>
                      <a:endParaRPr lang="en-US" sz="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chemeClr val="accent2"/>
                    </a:solidFill>
                  </a:tcPr>
                </a:tc>
                <a:tc>
                  <a:txBody>
                    <a:bodyPr/>
                    <a:lstStyle/>
                    <a:p>
                      <a:pPr marL="0" marR="0" algn="ctr" rtl="1">
                        <a:lnSpc>
                          <a:spcPct val="107000"/>
                        </a:lnSpc>
                        <a:spcBef>
                          <a:spcPts val="0"/>
                        </a:spcBef>
                        <a:spcAft>
                          <a:spcPts val="800"/>
                        </a:spcAft>
                      </a:pPr>
                      <a:r>
                        <a:rPr lang="ar-SA" sz="600">
                          <a:effectLst/>
                        </a:rPr>
                        <a:t>2.15250</a:t>
                      </a:r>
                      <a:endParaRPr lang="en-US" sz="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07000"/>
                        </a:lnSpc>
                        <a:spcBef>
                          <a:spcPts val="0"/>
                        </a:spcBef>
                        <a:spcAft>
                          <a:spcPts val="800"/>
                        </a:spcAft>
                      </a:pPr>
                      <a:r>
                        <a:rPr lang="ar-SA" sz="600">
                          <a:effectLst/>
                        </a:rPr>
                        <a:t>2.18360</a:t>
                      </a:r>
                      <a:endParaRPr lang="en-US" sz="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07000"/>
                        </a:lnSpc>
                        <a:spcBef>
                          <a:spcPts val="0"/>
                        </a:spcBef>
                        <a:spcAft>
                          <a:spcPts val="800"/>
                        </a:spcAft>
                      </a:pPr>
                      <a:r>
                        <a:rPr lang="ar-SA" sz="600">
                          <a:effectLst/>
                        </a:rPr>
                        <a:t>2.21490</a:t>
                      </a:r>
                      <a:endParaRPr lang="en-US" sz="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07000"/>
                        </a:lnSpc>
                        <a:spcBef>
                          <a:spcPts val="0"/>
                        </a:spcBef>
                        <a:spcAft>
                          <a:spcPts val="800"/>
                        </a:spcAft>
                      </a:pPr>
                      <a:r>
                        <a:rPr lang="ar-SA" sz="600">
                          <a:effectLst/>
                        </a:rPr>
                        <a:t>2.24640</a:t>
                      </a:r>
                      <a:endParaRPr lang="en-US" sz="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07000"/>
                        </a:lnSpc>
                        <a:spcBef>
                          <a:spcPts val="0"/>
                        </a:spcBef>
                        <a:spcAft>
                          <a:spcPts val="800"/>
                        </a:spcAft>
                      </a:pPr>
                      <a:r>
                        <a:rPr lang="ar-SA" sz="600">
                          <a:effectLst/>
                        </a:rPr>
                        <a:t>2.27810</a:t>
                      </a:r>
                      <a:endParaRPr lang="en-US" sz="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07000"/>
                        </a:lnSpc>
                        <a:spcBef>
                          <a:spcPts val="0"/>
                        </a:spcBef>
                        <a:spcAft>
                          <a:spcPts val="800"/>
                        </a:spcAft>
                      </a:pPr>
                      <a:r>
                        <a:rPr lang="ar-SA" sz="600">
                          <a:effectLst/>
                        </a:rPr>
                        <a:t>2.31000</a:t>
                      </a:r>
                      <a:endParaRPr lang="en-US" sz="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07000"/>
                        </a:lnSpc>
                        <a:spcBef>
                          <a:spcPts val="0"/>
                        </a:spcBef>
                        <a:spcAft>
                          <a:spcPts val="800"/>
                        </a:spcAft>
                      </a:pPr>
                      <a:r>
                        <a:rPr lang="ar-BH" sz="600">
                          <a:effectLst/>
                        </a:rPr>
                        <a:t>2.34210</a:t>
                      </a:r>
                      <a:endParaRPr lang="en-US" sz="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07000"/>
                        </a:lnSpc>
                        <a:spcBef>
                          <a:spcPts val="0"/>
                        </a:spcBef>
                        <a:spcAft>
                          <a:spcPts val="800"/>
                        </a:spcAft>
                      </a:pPr>
                      <a:r>
                        <a:rPr lang="ar-SA" sz="600">
                          <a:effectLst/>
                        </a:rPr>
                        <a:t>2.37440</a:t>
                      </a:r>
                      <a:endParaRPr lang="en-US" sz="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r" rtl="1">
                        <a:lnSpc>
                          <a:spcPct val="107000"/>
                        </a:lnSpc>
                        <a:spcBef>
                          <a:spcPts val="0"/>
                        </a:spcBef>
                        <a:spcAft>
                          <a:spcPts val="800"/>
                        </a:spcAft>
                      </a:pPr>
                      <a:r>
                        <a:rPr lang="en-US" sz="600">
                          <a:effectLst/>
                        </a:rPr>
                        <a:t> </a:t>
                      </a:r>
                      <a:endParaRPr lang="en-US" sz="6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extLst>
                  <a:ext uri="{0D108BD9-81ED-4DB2-BD59-A6C34878D82A}">
                    <a16:rowId xmlns="" xmlns:a16="http://schemas.microsoft.com/office/drawing/2014/main" val="2259830060"/>
                  </a:ext>
                </a:extLst>
              </a:tr>
              <a:tr h="170499">
                <a:tc>
                  <a:txBody>
                    <a:bodyPr/>
                    <a:lstStyle/>
                    <a:p>
                      <a:pPr marL="0" marR="0" algn="ctr" rtl="1">
                        <a:lnSpc>
                          <a:spcPct val="107000"/>
                        </a:lnSpc>
                        <a:spcBef>
                          <a:spcPts val="0"/>
                        </a:spcBef>
                        <a:spcAft>
                          <a:spcPts val="800"/>
                        </a:spcAft>
                      </a:pPr>
                      <a:r>
                        <a:rPr lang="en-US" sz="600">
                          <a:effectLst/>
                        </a:rPr>
                        <a:t>3</a:t>
                      </a:r>
                      <a:endParaRPr lang="en-US" sz="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07000"/>
                        </a:lnSpc>
                        <a:spcBef>
                          <a:spcPts val="0"/>
                        </a:spcBef>
                        <a:spcAft>
                          <a:spcPts val="800"/>
                        </a:spcAft>
                      </a:pPr>
                      <a:r>
                        <a:rPr lang="ar-SA" sz="600" dirty="0">
                          <a:effectLst/>
                        </a:rPr>
                        <a:t>3.24646</a:t>
                      </a:r>
                      <a:endParaRPr lang="en-US" sz="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chemeClr val="accent2"/>
                    </a:solidFill>
                  </a:tcPr>
                </a:tc>
                <a:tc>
                  <a:txBody>
                    <a:bodyPr/>
                    <a:lstStyle/>
                    <a:p>
                      <a:pPr marL="0" marR="0" algn="ctr" rtl="1">
                        <a:lnSpc>
                          <a:spcPct val="107000"/>
                        </a:lnSpc>
                        <a:spcBef>
                          <a:spcPts val="0"/>
                        </a:spcBef>
                        <a:spcAft>
                          <a:spcPts val="800"/>
                        </a:spcAft>
                      </a:pPr>
                      <a:r>
                        <a:rPr lang="ar-BH" sz="600">
                          <a:effectLst/>
                        </a:rPr>
                        <a:t>3.31013</a:t>
                      </a:r>
                      <a:endParaRPr lang="en-US" sz="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07000"/>
                        </a:lnSpc>
                        <a:spcBef>
                          <a:spcPts val="0"/>
                        </a:spcBef>
                        <a:spcAft>
                          <a:spcPts val="800"/>
                        </a:spcAft>
                      </a:pPr>
                      <a:r>
                        <a:rPr lang="ar-SA" sz="600">
                          <a:effectLst/>
                        </a:rPr>
                        <a:t>3.37462</a:t>
                      </a:r>
                      <a:endParaRPr lang="en-US" sz="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07000"/>
                        </a:lnSpc>
                        <a:spcBef>
                          <a:spcPts val="0"/>
                        </a:spcBef>
                        <a:spcAft>
                          <a:spcPts val="800"/>
                        </a:spcAft>
                      </a:pPr>
                      <a:r>
                        <a:rPr lang="ar-SA" sz="600">
                          <a:effectLst/>
                        </a:rPr>
                        <a:t>3.43994</a:t>
                      </a:r>
                      <a:endParaRPr lang="en-US" sz="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07000"/>
                        </a:lnSpc>
                        <a:spcBef>
                          <a:spcPts val="0"/>
                        </a:spcBef>
                        <a:spcAft>
                          <a:spcPts val="800"/>
                        </a:spcAft>
                      </a:pPr>
                      <a:r>
                        <a:rPr lang="ar-SA" sz="600">
                          <a:effectLst/>
                        </a:rPr>
                        <a:t>3.50611</a:t>
                      </a:r>
                      <a:endParaRPr lang="en-US" sz="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07000"/>
                        </a:lnSpc>
                        <a:spcBef>
                          <a:spcPts val="0"/>
                        </a:spcBef>
                        <a:spcAft>
                          <a:spcPts val="800"/>
                        </a:spcAft>
                      </a:pPr>
                      <a:r>
                        <a:rPr lang="ar-SA" sz="600">
                          <a:effectLst/>
                        </a:rPr>
                        <a:t>3.7313</a:t>
                      </a:r>
                      <a:endParaRPr lang="en-US" sz="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07000"/>
                        </a:lnSpc>
                        <a:spcBef>
                          <a:spcPts val="0"/>
                        </a:spcBef>
                        <a:spcAft>
                          <a:spcPts val="800"/>
                        </a:spcAft>
                      </a:pPr>
                      <a:r>
                        <a:rPr lang="ar-SA" sz="600">
                          <a:effectLst/>
                        </a:rPr>
                        <a:t>3.64100</a:t>
                      </a:r>
                      <a:endParaRPr lang="en-US" sz="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07000"/>
                        </a:lnSpc>
                        <a:spcBef>
                          <a:spcPts val="0"/>
                        </a:spcBef>
                        <a:spcAft>
                          <a:spcPts val="800"/>
                        </a:spcAft>
                      </a:pPr>
                      <a:r>
                        <a:rPr lang="ar-SA" sz="600">
                          <a:effectLst/>
                        </a:rPr>
                        <a:t>3.70973</a:t>
                      </a:r>
                      <a:endParaRPr lang="en-US" sz="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07000"/>
                        </a:lnSpc>
                        <a:spcBef>
                          <a:spcPts val="0"/>
                        </a:spcBef>
                        <a:spcAft>
                          <a:spcPts val="800"/>
                        </a:spcAft>
                      </a:pPr>
                      <a:r>
                        <a:rPr lang="ar-SA" sz="600">
                          <a:effectLst/>
                        </a:rPr>
                        <a:t>3.77933</a:t>
                      </a:r>
                      <a:endParaRPr lang="en-US" sz="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r" rtl="1">
                        <a:lnSpc>
                          <a:spcPct val="107000"/>
                        </a:lnSpc>
                        <a:spcBef>
                          <a:spcPts val="0"/>
                        </a:spcBef>
                        <a:spcAft>
                          <a:spcPts val="800"/>
                        </a:spcAft>
                      </a:pPr>
                      <a:r>
                        <a:rPr lang="en-US" sz="600">
                          <a:effectLst/>
                        </a:rPr>
                        <a:t> </a:t>
                      </a:r>
                      <a:endParaRPr lang="en-US" sz="6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extLst>
                  <a:ext uri="{0D108BD9-81ED-4DB2-BD59-A6C34878D82A}">
                    <a16:rowId xmlns="" xmlns:a16="http://schemas.microsoft.com/office/drawing/2014/main" val="1492662774"/>
                  </a:ext>
                </a:extLst>
              </a:tr>
              <a:tr h="170499">
                <a:tc>
                  <a:txBody>
                    <a:bodyPr/>
                    <a:lstStyle/>
                    <a:p>
                      <a:pPr marL="0" marR="0" algn="ctr" rtl="1">
                        <a:lnSpc>
                          <a:spcPct val="107000"/>
                        </a:lnSpc>
                        <a:spcBef>
                          <a:spcPts val="0"/>
                        </a:spcBef>
                        <a:spcAft>
                          <a:spcPts val="800"/>
                        </a:spcAft>
                      </a:pPr>
                      <a:r>
                        <a:rPr lang="en-US" sz="600">
                          <a:effectLst/>
                        </a:rPr>
                        <a:t>4</a:t>
                      </a:r>
                      <a:endParaRPr lang="en-US" sz="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07000"/>
                        </a:lnSpc>
                        <a:spcBef>
                          <a:spcPts val="0"/>
                        </a:spcBef>
                        <a:spcAft>
                          <a:spcPts val="800"/>
                        </a:spcAft>
                      </a:pPr>
                      <a:r>
                        <a:rPr lang="ar-SA" sz="600" dirty="0">
                          <a:effectLst/>
                        </a:rPr>
                        <a:t>4.41632</a:t>
                      </a:r>
                      <a:endParaRPr lang="en-US" sz="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chemeClr val="accent2"/>
                    </a:solidFill>
                  </a:tcPr>
                </a:tc>
                <a:tc>
                  <a:txBody>
                    <a:bodyPr/>
                    <a:lstStyle/>
                    <a:p>
                      <a:pPr marL="0" marR="0" algn="ctr" rtl="1">
                        <a:lnSpc>
                          <a:spcPct val="107000"/>
                        </a:lnSpc>
                        <a:spcBef>
                          <a:spcPts val="0"/>
                        </a:spcBef>
                        <a:spcAft>
                          <a:spcPts val="800"/>
                        </a:spcAft>
                      </a:pPr>
                      <a:r>
                        <a:rPr lang="ar-SA" sz="600">
                          <a:effectLst/>
                        </a:rPr>
                        <a:t>4.52563</a:t>
                      </a:r>
                      <a:endParaRPr lang="en-US" sz="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07000"/>
                        </a:lnSpc>
                        <a:spcBef>
                          <a:spcPts val="0"/>
                        </a:spcBef>
                        <a:spcAft>
                          <a:spcPts val="800"/>
                        </a:spcAft>
                      </a:pPr>
                      <a:r>
                        <a:rPr lang="ar-SA" sz="600">
                          <a:effectLst/>
                        </a:rPr>
                        <a:t>4.63709</a:t>
                      </a:r>
                      <a:endParaRPr lang="en-US" sz="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07000"/>
                        </a:lnSpc>
                        <a:spcBef>
                          <a:spcPts val="0"/>
                        </a:spcBef>
                        <a:spcAft>
                          <a:spcPts val="800"/>
                        </a:spcAft>
                      </a:pPr>
                      <a:r>
                        <a:rPr lang="ar-SA" sz="600">
                          <a:effectLst/>
                        </a:rPr>
                        <a:t>4.75074</a:t>
                      </a:r>
                      <a:endParaRPr lang="en-US" sz="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07000"/>
                        </a:lnSpc>
                        <a:spcBef>
                          <a:spcPts val="0"/>
                        </a:spcBef>
                        <a:spcAft>
                          <a:spcPts val="800"/>
                        </a:spcAft>
                      </a:pPr>
                      <a:r>
                        <a:rPr lang="ar-SA" sz="600">
                          <a:effectLst/>
                        </a:rPr>
                        <a:t>4.86660</a:t>
                      </a:r>
                      <a:endParaRPr lang="en-US" sz="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07000"/>
                        </a:lnSpc>
                        <a:spcBef>
                          <a:spcPts val="0"/>
                        </a:spcBef>
                        <a:spcAft>
                          <a:spcPts val="800"/>
                        </a:spcAft>
                      </a:pPr>
                      <a:r>
                        <a:rPr lang="ar-SA" sz="600">
                          <a:effectLst/>
                        </a:rPr>
                        <a:t>4.98471</a:t>
                      </a:r>
                      <a:endParaRPr lang="en-US" sz="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07000"/>
                        </a:lnSpc>
                        <a:spcBef>
                          <a:spcPts val="0"/>
                        </a:spcBef>
                        <a:spcAft>
                          <a:spcPts val="800"/>
                        </a:spcAft>
                      </a:pPr>
                      <a:r>
                        <a:rPr lang="ar-SA" sz="600">
                          <a:effectLst/>
                        </a:rPr>
                        <a:t>5.10510</a:t>
                      </a:r>
                      <a:endParaRPr lang="en-US" sz="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07000"/>
                        </a:lnSpc>
                        <a:spcBef>
                          <a:spcPts val="0"/>
                        </a:spcBef>
                        <a:spcAft>
                          <a:spcPts val="800"/>
                        </a:spcAft>
                      </a:pPr>
                      <a:r>
                        <a:rPr lang="ar-SA" sz="600">
                          <a:effectLst/>
                        </a:rPr>
                        <a:t>5.22780</a:t>
                      </a:r>
                      <a:endParaRPr lang="en-US" sz="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07000"/>
                        </a:lnSpc>
                        <a:spcBef>
                          <a:spcPts val="0"/>
                        </a:spcBef>
                        <a:spcAft>
                          <a:spcPts val="800"/>
                        </a:spcAft>
                      </a:pPr>
                      <a:r>
                        <a:rPr lang="ar-SA" sz="600">
                          <a:effectLst/>
                        </a:rPr>
                        <a:t>5.35285</a:t>
                      </a:r>
                      <a:endParaRPr lang="en-US" sz="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r" rtl="1">
                        <a:lnSpc>
                          <a:spcPct val="107000"/>
                        </a:lnSpc>
                        <a:spcBef>
                          <a:spcPts val="0"/>
                        </a:spcBef>
                        <a:spcAft>
                          <a:spcPts val="800"/>
                        </a:spcAft>
                      </a:pPr>
                      <a:r>
                        <a:rPr lang="en-US" sz="600">
                          <a:effectLst/>
                        </a:rPr>
                        <a:t> </a:t>
                      </a:r>
                      <a:endParaRPr lang="en-US" sz="6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extLst>
                  <a:ext uri="{0D108BD9-81ED-4DB2-BD59-A6C34878D82A}">
                    <a16:rowId xmlns="" xmlns:a16="http://schemas.microsoft.com/office/drawing/2014/main" val="2749412810"/>
                  </a:ext>
                </a:extLst>
              </a:tr>
              <a:tr h="170499">
                <a:tc>
                  <a:txBody>
                    <a:bodyPr/>
                    <a:lstStyle/>
                    <a:p>
                      <a:pPr marL="0" marR="0" algn="ctr" rtl="1">
                        <a:lnSpc>
                          <a:spcPct val="107000"/>
                        </a:lnSpc>
                        <a:spcBef>
                          <a:spcPts val="0"/>
                        </a:spcBef>
                        <a:spcAft>
                          <a:spcPts val="800"/>
                        </a:spcAft>
                      </a:pPr>
                      <a:r>
                        <a:rPr lang="en-US" sz="600">
                          <a:effectLst/>
                        </a:rPr>
                        <a:t>5</a:t>
                      </a:r>
                      <a:endParaRPr lang="en-US" sz="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07000"/>
                        </a:lnSpc>
                        <a:spcBef>
                          <a:spcPts val="0"/>
                        </a:spcBef>
                        <a:spcAft>
                          <a:spcPts val="800"/>
                        </a:spcAft>
                      </a:pPr>
                      <a:r>
                        <a:rPr lang="ar-SA" sz="600" dirty="0">
                          <a:effectLst/>
                        </a:rPr>
                        <a:t>5.63298</a:t>
                      </a:r>
                      <a:endParaRPr lang="en-US" sz="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chemeClr val="accent2"/>
                    </a:solidFill>
                  </a:tcPr>
                </a:tc>
                <a:tc>
                  <a:txBody>
                    <a:bodyPr/>
                    <a:lstStyle/>
                    <a:p>
                      <a:pPr marL="0" marR="0" algn="ctr" rtl="1">
                        <a:lnSpc>
                          <a:spcPct val="107000"/>
                        </a:lnSpc>
                        <a:spcBef>
                          <a:spcPts val="0"/>
                        </a:spcBef>
                        <a:spcAft>
                          <a:spcPts val="800"/>
                        </a:spcAft>
                      </a:pPr>
                      <a:r>
                        <a:rPr lang="ar-SA" sz="600">
                          <a:effectLst/>
                        </a:rPr>
                        <a:t>5.80191</a:t>
                      </a:r>
                      <a:endParaRPr lang="en-US" sz="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07000"/>
                        </a:lnSpc>
                        <a:spcBef>
                          <a:spcPts val="0"/>
                        </a:spcBef>
                        <a:spcAft>
                          <a:spcPts val="800"/>
                        </a:spcAft>
                      </a:pPr>
                      <a:r>
                        <a:rPr lang="ar-SA" sz="600">
                          <a:effectLst/>
                        </a:rPr>
                        <a:t>5.97532</a:t>
                      </a:r>
                      <a:endParaRPr lang="en-US" sz="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07000"/>
                        </a:lnSpc>
                        <a:spcBef>
                          <a:spcPts val="0"/>
                        </a:spcBef>
                        <a:spcAft>
                          <a:spcPts val="800"/>
                        </a:spcAft>
                      </a:pPr>
                      <a:r>
                        <a:rPr lang="ar-SA" sz="600" dirty="0">
                          <a:effectLst/>
                        </a:rPr>
                        <a:t>6.15329</a:t>
                      </a:r>
                      <a:endParaRPr lang="en-US" sz="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07000"/>
                        </a:lnSpc>
                        <a:spcBef>
                          <a:spcPts val="0"/>
                        </a:spcBef>
                        <a:spcAft>
                          <a:spcPts val="800"/>
                        </a:spcAft>
                      </a:pPr>
                      <a:r>
                        <a:rPr lang="ar-SA" sz="600">
                          <a:effectLst/>
                        </a:rPr>
                        <a:t>6.33593</a:t>
                      </a:r>
                      <a:endParaRPr lang="en-US" sz="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07000"/>
                        </a:lnSpc>
                        <a:spcBef>
                          <a:spcPts val="0"/>
                        </a:spcBef>
                        <a:spcAft>
                          <a:spcPts val="800"/>
                        </a:spcAft>
                      </a:pPr>
                      <a:r>
                        <a:rPr lang="ar-SA" sz="600">
                          <a:effectLst/>
                        </a:rPr>
                        <a:t>6.52333</a:t>
                      </a:r>
                      <a:endParaRPr lang="en-US" sz="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07000"/>
                        </a:lnSpc>
                        <a:spcBef>
                          <a:spcPts val="0"/>
                        </a:spcBef>
                        <a:spcAft>
                          <a:spcPts val="800"/>
                        </a:spcAft>
                      </a:pPr>
                      <a:r>
                        <a:rPr lang="ar-SA" sz="600">
                          <a:effectLst/>
                        </a:rPr>
                        <a:t>6.71561</a:t>
                      </a:r>
                      <a:endParaRPr lang="en-US" sz="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07000"/>
                        </a:lnSpc>
                        <a:spcBef>
                          <a:spcPts val="0"/>
                        </a:spcBef>
                        <a:spcAft>
                          <a:spcPts val="800"/>
                        </a:spcAft>
                      </a:pPr>
                      <a:r>
                        <a:rPr lang="ar-SA" sz="600">
                          <a:effectLst/>
                        </a:rPr>
                        <a:t>6.91286</a:t>
                      </a:r>
                      <a:endParaRPr lang="en-US" sz="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07000"/>
                        </a:lnSpc>
                        <a:spcBef>
                          <a:spcPts val="0"/>
                        </a:spcBef>
                        <a:spcAft>
                          <a:spcPts val="800"/>
                        </a:spcAft>
                      </a:pPr>
                      <a:r>
                        <a:rPr lang="ar-SA" sz="600">
                          <a:effectLst/>
                        </a:rPr>
                        <a:t>7.11519</a:t>
                      </a:r>
                      <a:endParaRPr lang="en-US" sz="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r" rtl="1">
                        <a:lnSpc>
                          <a:spcPct val="107000"/>
                        </a:lnSpc>
                        <a:spcBef>
                          <a:spcPts val="0"/>
                        </a:spcBef>
                        <a:spcAft>
                          <a:spcPts val="800"/>
                        </a:spcAft>
                      </a:pPr>
                      <a:r>
                        <a:rPr lang="en-US" sz="600">
                          <a:effectLst/>
                        </a:rPr>
                        <a:t> </a:t>
                      </a:r>
                      <a:endParaRPr lang="en-US" sz="6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extLst>
                  <a:ext uri="{0D108BD9-81ED-4DB2-BD59-A6C34878D82A}">
                    <a16:rowId xmlns="" xmlns:a16="http://schemas.microsoft.com/office/drawing/2014/main" val="2018060599"/>
                  </a:ext>
                </a:extLst>
              </a:tr>
              <a:tr h="170499">
                <a:tc>
                  <a:txBody>
                    <a:bodyPr/>
                    <a:lstStyle/>
                    <a:p>
                      <a:pPr marL="0" marR="0" algn="ctr" rtl="1">
                        <a:lnSpc>
                          <a:spcPct val="107000"/>
                        </a:lnSpc>
                        <a:spcBef>
                          <a:spcPts val="0"/>
                        </a:spcBef>
                        <a:spcAft>
                          <a:spcPts val="800"/>
                        </a:spcAft>
                      </a:pPr>
                      <a:r>
                        <a:rPr lang="en-US" sz="600">
                          <a:effectLst/>
                        </a:rPr>
                        <a:t>6</a:t>
                      </a:r>
                      <a:endParaRPr lang="en-US" sz="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07000"/>
                        </a:lnSpc>
                        <a:spcBef>
                          <a:spcPts val="0"/>
                        </a:spcBef>
                        <a:spcAft>
                          <a:spcPts val="800"/>
                        </a:spcAft>
                      </a:pPr>
                      <a:r>
                        <a:rPr lang="ar-SA" sz="600" dirty="0">
                          <a:effectLst/>
                        </a:rPr>
                        <a:t>6.89829</a:t>
                      </a:r>
                      <a:endParaRPr lang="en-US" sz="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chemeClr val="accent2"/>
                    </a:solidFill>
                  </a:tcPr>
                </a:tc>
                <a:tc>
                  <a:txBody>
                    <a:bodyPr/>
                    <a:lstStyle/>
                    <a:p>
                      <a:pPr marL="0" marR="0" algn="ctr" rtl="1">
                        <a:lnSpc>
                          <a:spcPct val="107000"/>
                        </a:lnSpc>
                        <a:spcBef>
                          <a:spcPts val="0"/>
                        </a:spcBef>
                        <a:spcAft>
                          <a:spcPts val="800"/>
                        </a:spcAft>
                      </a:pPr>
                      <a:r>
                        <a:rPr lang="ar-SA" sz="600">
                          <a:effectLst/>
                        </a:rPr>
                        <a:t>7.14201</a:t>
                      </a:r>
                      <a:endParaRPr lang="en-US" sz="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07000"/>
                        </a:lnSpc>
                        <a:spcBef>
                          <a:spcPts val="0"/>
                        </a:spcBef>
                        <a:spcAft>
                          <a:spcPts val="800"/>
                        </a:spcAft>
                      </a:pPr>
                      <a:r>
                        <a:rPr lang="ar-SA" sz="600">
                          <a:effectLst/>
                        </a:rPr>
                        <a:t>7.39384</a:t>
                      </a:r>
                      <a:endParaRPr lang="en-US" sz="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07000"/>
                        </a:lnSpc>
                        <a:spcBef>
                          <a:spcPts val="0"/>
                        </a:spcBef>
                        <a:spcAft>
                          <a:spcPts val="800"/>
                        </a:spcAft>
                      </a:pPr>
                      <a:r>
                        <a:rPr lang="ar-SA" sz="600">
                          <a:effectLst/>
                        </a:rPr>
                        <a:t>7.65402</a:t>
                      </a:r>
                      <a:endParaRPr lang="en-US" sz="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07000"/>
                        </a:lnSpc>
                        <a:spcBef>
                          <a:spcPts val="0"/>
                        </a:spcBef>
                        <a:spcAft>
                          <a:spcPts val="800"/>
                        </a:spcAft>
                      </a:pPr>
                      <a:r>
                        <a:rPr lang="ar-SA" sz="600">
                          <a:effectLst/>
                        </a:rPr>
                        <a:t>7.92282</a:t>
                      </a:r>
                      <a:endParaRPr lang="en-US" sz="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07000"/>
                        </a:lnSpc>
                        <a:spcBef>
                          <a:spcPts val="0"/>
                        </a:spcBef>
                        <a:spcAft>
                          <a:spcPts val="800"/>
                        </a:spcAft>
                      </a:pPr>
                      <a:r>
                        <a:rPr lang="ar-SA" sz="600">
                          <a:effectLst/>
                        </a:rPr>
                        <a:t>8.20043</a:t>
                      </a:r>
                      <a:endParaRPr lang="en-US" sz="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07000"/>
                        </a:lnSpc>
                        <a:spcBef>
                          <a:spcPts val="0"/>
                        </a:spcBef>
                        <a:spcAft>
                          <a:spcPts val="800"/>
                        </a:spcAft>
                      </a:pPr>
                      <a:r>
                        <a:rPr lang="ar-SA" sz="600">
                          <a:effectLst/>
                        </a:rPr>
                        <a:t>8.48717</a:t>
                      </a:r>
                      <a:endParaRPr lang="en-US" sz="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07000"/>
                        </a:lnSpc>
                        <a:spcBef>
                          <a:spcPts val="0"/>
                        </a:spcBef>
                        <a:spcAft>
                          <a:spcPts val="800"/>
                        </a:spcAft>
                      </a:pPr>
                      <a:r>
                        <a:rPr lang="ar-SA" sz="600">
                          <a:effectLst/>
                        </a:rPr>
                        <a:t>8.78327</a:t>
                      </a:r>
                      <a:endParaRPr lang="en-US" sz="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07000"/>
                        </a:lnSpc>
                        <a:spcBef>
                          <a:spcPts val="0"/>
                        </a:spcBef>
                        <a:spcAft>
                          <a:spcPts val="800"/>
                        </a:spcAft>
                      </a:pPr>
                      <a:r>
                        <a:rPr lang="ar-SA" sz="600">
                          <a:effectLst/>
                        </a:rPr>
                        <a:t>9.08901</a:t>
                      </a:r>
                      <a:endParaRPr lang="en-US" sz="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r" rtl="1">
                        <a:lnSpc>
                          <a:spcPct val="107000"/>
                        </a:lnSpc>
                        <a:spcBef>
                          <a:spcPts val="0"/>
                        </a:spcBef>
                        <a:spcAft>
                          <a:spcPts val="800"/>
                        </a:spcAft>
                      </a:pPr>
                      <a:r>
                        <a:rPr lang="en-US" sz="600">
                          <a:effectLst/>
                        </a:rPr>
                        <a:t> </a:t>
                      </a:r>
                      <a:endParaRPr lang="en-US" sz="6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extLst>
                  <a:ext uri="{0D108BD9-81ED-4DB2-BD59-A6C34878D82A}">
                    <a16:rowId xmlns="" xmlns:a16="http://schemas.microsoft.com/office/drawing/2014/main" val="530763789"/>
                  </a:ext>
                </a:extLst>
              </a:tr>
              <a:tr h="170499">
                <a:tc>
                  <a:txBody>
                    <a:bodyPr/>
                    <a:lstStyle/>
                    <a:p>
                      <a:pPr marL="0" marR="0" algn="ctr" rtl="1">
                        <a:lnSpc>
                          <a:spcPct val="107000"/>
                        </a:lnSpc>
                        <a:spcBef>
                          <a:spcPts val="0"/>
                        </a:spcBef>
                        <a:spcAft>
                          <a:spcPts val="800"/>
                        </a:spcAft>
                      </a:pPr>
                      <a:r>
                        <a:rPr lang="en-US" sz="600">
                          <a:effectLst/>
                        </a:rPr>
                        <a:t>7</a:t>
                      </a:r>
                      <a:endParaRPr lang="en-US" sz="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07000"/>
                        </a:lnSpc>
                        <a:spcBef>
                          <a:spcPts val="0"/>
                        </a:spcBef>
                        <a:spcAft>
                          <a:spcPts val="800"/>
                        </a:spcAft>
                      </a:pPr>
                      <a:r>
                        <a:rPr lang="ar-SA" sz="600" dirty="0">
                          <a:effectLst/>
                        </a:rPr>
                        <a:t>8.21423</a:t>
                      </a:r>
                      <a:endParaRPr lang="en-US" sz="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chemeClr val="accent2"/>
                    </a:solidFill>
                  </a:tcPr>
                </a:tc>
                <a:tc>
                  <a:txBody>
                    <a:bodyPr/>
                    <a:lstStyle/>
                    <a:p>
                      <a:pPr marL="0" marR="0" algn="ctr" rtl="1">
                        <a:lnSpc>
                          <a:spcPct val="107000"/>
                        </a:lnSpc>
                        <a:spcBef>
                          <a:spcPts val="0"/>
                        </a:spcBef>
                        <a:spcAft>
                          <a:spcPts val="800"/>
                        </a:spcAft>
                      </a:pPr>
                      <a:r>
                        <a:rPr lang="ar-SA" sz="600" dirty="0">
                          <a:effectLst/>
                        </a:rPr>
                        <a:t>8.54911</a:t>
                      </a:r>
                      <a:endParaRPr lang="en-US" sz="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07000"/>
                        </a:lnSpc>
                        <a:spcBef>
                          <a:spcPts val="0"/>
                        </a:spcBef>
                        <a:spcAft>
                          <a:spcPts val="800"/>
                        </a:spcAft>
                      </a:pPr>
                      <a:r>
                        <a:rPr lang="ar-SA" sz="600">
                          <a:effectLst/>
                        </a:rPr>
                        <a:t>8.89747</a:t>
                      </a:r>
                      <a:endParaRPr lang="en-US" sz="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07000"/>
                        </a:lnSpc>
                        <a:spcBef>
                          <a:spcPts val="0"/>
                        </a:spcBef>
                        <a:spcAft>
                          <a:spcPts val="800"/>
                        </a:spcAft>
                      </a:pPr>
                      <a:r>
                        <a:rPr lang="ar-SA" sz="600">
                          <a:effectLst/>
                        </a:rPr>
                        <a:t>9.25980</a:t>
                      </a:r>
                      <a:endParaRPr lang="en-US" sz="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07000"/>
                        </a:lnSpc>
                        <a:spcBef>
                          <a:spcPts val="0"/>
                        </a:spcBef>
                        <a:spcAft>
                          <a:spcPts val="800"/>
                        </a:spcAft>
                      </a:pPr>
                      <a:r>
                        <a:rPr lang="ar-SA" sz="600">
                          <a:effectLst/>
                        </a:rPr>
                        <a:t>9.63663</a:t>
                      </a:r>
                      <a:endParaRPr lang="en-US" sz="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07000"/>
                        </a:lnSpc>
                        <a:spcBef>
                          <a:spcPts val="0"/>
                        </a:spcBef>
                        <a:spcAft>
                          <a:spcPts val="800"/>
                        </a:spcAft>
                      </a:pPr>
                      <a:r>
                        <a:rPr lang="ar-SA" sz="600">
                          <a:effectLst/>
                        </a:rPr>
                        <a:t>10.02847</a:t>
                      </a:r>
                      <a:endParaRPr lang="en-US" sz="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07000"/>
                        </a:lnSpc>
                        <a:spcBef>
                          <a:spcPts val="0"/>
                        </a:spcBef>
                        <a:spcAft>
                          <a:spcPts val="800"/>
                        </a:spcAft>
                      </a:pPr>
                      <a:r>
                        <a:rPr lang="ar-SA" sz="600">
                          <a:effectLst/>
                        </a:rPr>
                        <a:t>10.43589</a:t>
                      </a:r>
                      <a:endParaRPr lang="en-US" sz="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07000"/>
                        </a:lnSpc>
                        <a:spcBef>
                          <a:spcPts val="0"/>
                        </a:spcBef>
                        <a:spcAft>
                          <a:spcPts val="800"/>
                        </a:spcAft>
                      </a:pPr>
                      <a:r>
                        <a:rPr lang="ar-SA" sz="600">
                          <a:effectLst/>
                        </a:rPr>
                        <a:t>10.85943</a:t>
                      </a:r>
                      <a:endParaRPr lang="en-US" sz="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07000"/>
                        </a:lnSpc>
                        <a:spcBef>
                          <a:spcPts val="0"/>
                        </a:spcBef>
                        <a:spcAft>
                          <a:spcPts val="800"/>
                        </a:spcAft>
                      </a:pPr>
                      <a:r>
                        <a:rPr lang="ar-SA" sz="600">
                          <a:effectLst/>
                        </a:rPr>
                        <a:t>11.29969</a:t>
                      </a:r>
                      <a:endParaRPr lang="en-US" sz="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r" rtl="1">
                        <a:lnSpc>
                          <a:spcPct val="107000"/>
                        </a:lnSpc>
                        <a:spcBef>
                          <a:spcPts val="0"/>
                        </a:spcBef>
                        <a:spcAft>
                          <a:spcPts val="800"/>
                        </a:spcAft>
                      </a:pPr>
                      <a:r>
                        <a:rPr lang="en-US" sz="600">
                          <a:effectLst/>
                        </a:rPr>
                        <a:t> </a:t>
                      </a:r>
                      <a:endParaRPr lang="en-US" sz="6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extLst>
                  <a:ext uri="{0D108BD9-81ED-4DB2-BD59-A6C34878D82A}">
                    <a16:rowId xmlns="" xmlns:a16="http://schemas.microsoft.com/office/drawing/2014/main" val="3444397793"/>
                  </a:ext>
                </a:extLst>
              </a:tr>
              <a:tr h="171051">
                <a:tc>
                  <a:txBody>
                    <a:bodyPr/>
                    <a:lstStyle/>
                    <a:p>
                      <a:pPr marL="0" marR="0" algn="ctr" rtl="1">
                        <a:lnSpc>
                          <a:spcPct val="107000"/>
                        </a:lnSpc>
                        <a:spcBef>
                          <a:spcPts val="0"/>
                        </a:spcBef>
                        <a:spcAft>
                          <a:spcPts val="800"/>
                        </a:spcAft>
                      </a:pPr>
                      <a:r>
                        <a:rPr lang="en-US" sz="600">
                          <a:effectLst/>
                        </a:rPr>
                        <a:t>8</a:t>
                      </a:r>
                      <a:endParaRPr lang="en-US" sz="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chemeClr val="accent2"/>
                    </a:solidFill>
                  </a:tcPr>
                </a:tc>
                <a:tc>
                  <a:txBody>
                    <a:bodyPr/>
                    <a:lstStyle/>
                    <a:p>
                      <a:pPr marL="0" marR="0" algn="ctr" rtl="1">
                        <a:lnSpc>
                          <a:spcPct val="107000"/>
                        </a:lnSpc>
                        <a:spcBef>
                          <a:spcPts val="0"/>
                        </a:spcBef>
                        <a:spcAft>
                          <a:spcPts val="800"/>
                        </a:spcAft>
                      </a:pPr>
                      <a:r>
                        <a:rPr lang="ar-SA" sz="600" dirty="0">
                          <a:effectLst/>
                        </a:rPr>
                        <a:t>9.58280</a:t>
                      </a:r>
                      <a:endParaRPr lang="en-US" sz="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chemeClr val="accent2"/>
                    </a:solidFill>
                  </a:tcPr>
                </a:tc>
                <a:tc>
                  <a:txBody>
                    <a:bodyPr/>
                    <a:lstStyle/>
                    <a:p>
                      <a:pPr marL="0" marR="0" algn="ctr" rtl="1">
                        <a:lnSpc>
                          <a:spcPct val="107000"/>
                        </a:lnSpc>
                        <a:spcBef>
                          <a:spcPts val="0"/>
                        </a:spcBef>
                        <a:spcAft>
                          <a:spcPts val="800"/>
                        </a:spcAft>
                      </a:pPr>
                      <a:r>
                        <a:rPr lang="ar-SA" sz="600">
                          <a:effectLst/>
                        </a:rPr>
                        <a:t>10.02656</a:t>
                      </a:r>
                      <a:endParaRPr lang="en-US" sz="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07000"/>
                        </a:lnSpc>
                        <a:spcBef>
                          <a:spcPts val="0"/>
                        </a:spcBef>
                        <a:spcAft>
                          <a:spcPts val="800"/>
                        </a:spcAft>
                      </a:pPr>
                      <a:r>
                        <a:rPr lang="ar-SA" sz="600">
                          <a:effectLst/>
                        </a:rPr>
                        <a:t>10.49132</a:t>
                      </a:r>
                      <a:endParaRPr lang="en-US" sz="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07000"/>
                        </a:lnSpc>
                        <a:spcBef>
                          <a:spcPts val="0"/>
                        </a:spcBef>
                        <a:spcAft>
                          <a:spcPts val="800"/>
                        </a:spcAft>
                      </a:pPr>
                      <a:r>
                        <a:rPr lang="en-US" sz="600">
                          <a:effectLst/>
                        </a:rPr>
                        <a:t>10.97799</a:t>
                      </a:r>
                      <a:endParaRPr lang="en-US" sz="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07000"/>
                        </a:lnSpc>
                        <a:spcBef>
                          <a:spcPts val="0"/>
                        </a:spcBef>
                        <a:spcAft>
                          <a:spcPts val="800"/>
                        </a:spcAft>
                      </a:pPr>
                      <a:r>
                        <a:rPr lang="en-US" sz="600">
                          <a:effectLst/>
                        </a:rPr>
                        <a:t>11.48456</a:t>
                      </a:r>
                      <a:endParaRPr lang="en-US" sz="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07000"/>
                        </a:lnSpc>
                        <a:spcBef>
                          <a:spcPts val="0"/>
                        </a:spcBef>
                        <a:spcAft>
                          <a:spcPts val="800"/>
                        </a:spcAft>
                      </a:pPr>
                      <a:r>
                        <a:rPr lang="en-US" sz="600">
                          <a:effectLst/>
                        </a:rPr>
                        <a:t>12.02104</a:t>
                      </a:r>
                      <a:endParaRPr lang="en-US" sz="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07000"/>
                        </a:lnSpc>
                        <a:spcBef>
                          <a:spcPts val="0"/>
                        </a:spcBef>
                        <a:spcAft>
                          <a:spcPts val="800"/>
                        </a:spcAft>
                      </a:pPr>
                      <a:r>
                        <a:rPr lang="en-US" sz="600">
                          <a:effectLst/>
                        </a:rPr>
                        <a:t>12.57948</a:t>
                      </a:r>
                      <a:endParaRPr lang="en-US" sz="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07000"/>
                        </a:lnSpc>
                        <a:spcBef>
                          <a:spcPts val="0"/>
                        </a:spcBef>
                        <a:spcAft>
                          <a:spcPts val="800"/>
                        </a:spcAft>
                      </a:pPr>
                      <a:r>
                        <a:rPr lang="en-US" sz="600">
                          <a:effectLst/>
                        </a:rPr>
                        <a:t>13.16397</a:t>
                      </a:r>
                      <a:endParaRPr lang="en-US" sz="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07000"/>
                        </a:lnSpc>
                        <a:spcBef>
                          <a:spcPts val="0"/>
                        </a:spcBef>
                        <a:spcAft>
                          <a:spcPts val="800"/>
                        </a:spcAft>
                      </a:pPr>
                      <a:r>
                        <a:rPr lang="en-US" sz="600">
                          <a:effectLst/>
                        </a:rPr>
                        <a:t>13.77566</a:t>
                      </a:r>
                      <a:endParaRPr lang="en-US" sz="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r" rtl="1">
                        <a:lnSpc>
                          <a:spcPct val="107000"/>
                        </a:lnSpc>
                        <a:spcBef>
                          <a:spcPts val="0"/>
                        </a:spcBef>
                        <a:spcAft>
                          <a:spcPts val="800"/>
                        </a:spcAft>
                      </a:pPr>
                      <a:r>
                        <a:rPr lang="en-US" sz="600">
                          <a:effectLst/>
                        </a:rPr>
                        <a:t> </a:t>
                      </a:r>
                      <a:endParaRPr lang="en-US" sz="6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extLst>
                  <a:ext uri="{0D108BD9-81ED-4DB2-BD59-A6C34878D82A}">
                    <a16:rowId xmlns="" xmlns:a16="http://schemas.microsoft.com/office/drawing/2014/main" val="2336164975"/>
                  </a:ext>
                </a:extLst>
              </a:tr>
              <a:tr h="171051">
                <a:tc>
                  <a:txBody>
                    <a:bodyPr/>
                    <a:lstStyle/>
                    <a:p>
                      <a:pPr marL="0" marR="0" algn="ctr" rtl="1">
                        <a:lnSpc>
                          <a:spcPct val="107000"/>
                        </a:lnSpc>
                        <a:spcBef>
                          <a:spcPts val="0"/>
                        </a:spcBef>
                        <a:spcAft>
                          <a:spcPts val="800"/>
                        </a:spcAft>
                      </a:pPr>
                      <a:r>
                        <a:rPr lang="en-US" sz="600">
                          <a:effectLst/>
                        </a:rPr>
                        <a:t>9</a:t>
                      </a:r>
                      <a:endParaRPr lang="en-US" sz="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07000"/>
                        </a:lnSpc>
                        <a:spcBef>
                          <a:spcPts val="0"/>
                        </a:spcBef>
                        <a:spcAft>
                          <a:spcPts val="800"/>
                        </a:spcAft>
                      </a:pPr>
                      <a:r>
                        <a:rPr lang="en-US" sz="600">
                          <a:effectLst/>
                        </a:rPr>
                        <a:t>11.00611</a:t>
                      </a:r>
                      <a:endParaRPr lang="en-US" sz="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07000"/>
                        </a:lnSpc>
                        <a:spcBef>
                          <a:spcPts val="0"/>
                        </a:spcBef>
                        <a:spcAft>
                          <a:spcPts val="800"/>
                        </a:spcAft>
                      </a:pPr>
                      <a:r>
                        <a:rPr lang="en-US" sz="600">
                          <a:effectLst/>
                        </a:rPr>
                        <a:t>11.57789</a:t>
                      </a:r>
                      <a:endParaRPr lang="en-US" sz="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07000"/>
                        </a:lnSpc>
                        <a:spcBef>
                          <a:spcPts val="0"/>
                        </a:spcBef>
                        <a:spcAft>
                          <a:spcPts val="800"/>
                        </a:spcAft>
                      </a:pPr>
                      <a:r>
                        <a:rPr lang="en-US" sz="600">
                          <a:effectLst/>
                        </a:rPr>
                        <a:t>12.18079</a:t>
                      </a:r>
                      <a:endParaRPr lang="en-US" sz="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07000"/>
                        </a:lnSpc>
                        <a:spcBef>
                          <a:spcPts val="0"/>
                        </a:spcBef>
                        <a:spcAft>
                          <a:spcPts val="800"/>
                        </a:spcAft>
                      </a:pPr>
                      <a:r>
                        <a:rPr lang="en-US" sz="600">
                          <a:effectLst/>
                        </a:rPr>
                        <a:t>12.81645</a:t>
                      </a:r>
                      <a:endParaRPr lang="en-US" sz="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07000"/>
                        </a:lnSpc>
                        <a:spcBef>
                          <a:spcPts val="0"/>
                        </a:spcBef>
                        <a:spcAft>
                          <a:spcPts val="800"/>
                        </a:spcAft>
                      </a:pPr>
                      <a:r>
                        <a:rPr lang="en-US" sz="600">
                          <a:effectLst/>
                        </a:rPr>
                        <a:t>13.48656</a:t>
                      </a:r>
                      <a:endParaRPr lang="en-US" sz="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07000"/>
                        </a:lnSpc>
                        <a:spcBef>
                          <a:spcPts val="0"/>
                        </a:spcBef>
                        <a:spcAft>
                          <a:spcPts val="800"/>
                        </a:spcAft>
                      </a:pPr>
                      <a:r>
                        <a:rPr lang="en-US" sz="600">
                          <a:effectLst/>
                        </a:rPr>
                        <a:t>14.19293</a:t>
                      </a:r>
                      <a:endParaRPr lang="en-US" sz="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07000"/>
                        </a:lnSpc>
                        <a:spcBef>
                          <a:spcPts val="0"/>
                        </a:spcBef>
                        <a:spcAft>
                          <a:spcPts val="800"/>
                        </a:spcAft>
                      </a:pPr>
                      <a:r>
                        <a:rPr lang="en-US" sz="600">
                          <a:effectLst/>
                        </a:rPr>
                        <a:t>14.93742</a:t>
                      </a:r>
                      <a:endParaRPr lang="en-US" sz="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07000"/>
                        </a:lnSpc>
                        <a:spcBef>
                          <a:spcPts val="0"/>
                        </a:spcBef>
                        <a:spcAft>
                          <a:spcPts val="800"/>
                        </a:spcAft>
                      </a:pPr>
                      <a:r>
                        <a:rPr lang="en-US" sz="600">
                          <a:effectLst/>
                        </a:rPr>
                        <a:t>15.72201</a:t>
                      </a:r>
                      <a:endParaRPr lang="en-US" sz="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07000"/>
                        </a:lnSpc>
                        <a:spcBef>
                          <a:spcPts val="0"/>
                        </a:spcBef>
                        <a:spcAft>
                          <a:spcPts val="800"/>
                        </a:spcAft>
                      </a:pPr>
                      <a:r>
                        <a:rPr lang="en-US" sz="600">
                          <a:effectLst/>
                        </a:rPr>
                        <a:t>16.54874</a:t>
                      </a:r>
                      <a:endParaRPr lang="en-US" sz="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r" rtl="1">
                        <a:lnSpc>
                          <a:spcPct val="107000"/>
                        </a:lnSpc>
                        <a:spcBef>
                          <a:spcPts val="0"/>
                        </a:spcBef>
                        <a:spcAft>
                          <a:spcPts val="800"/>
                        </a:spcAft>
                      </a:pPr>
                      <a:r>
                        <a:rPr lang="en-US" sz="600" dirty="0">
                          <a:effectLst/>
                        </a:rPr>
                        <a:t> </a:t>
                      </a:r>
                      <a:endParaRPr lang="en-US" sz="600"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extLst>
                  <a:ext uri="{0D108BD9-81ED-4DB2-BD59-A6C34878D82A}">
                    <a16:rowId xmlns="" xmlns:a16="http://schemas.microsoft.com/office/drawing/2014/main" val="2023587260"/>
                  </a:ext>
                </a:extLst>
              </a:tr>
            </a:tbl>
          </a:graphicData>
        </a:graphic>
      </p:graphicFrame>
    </p:spTree>
    <p:extLst>
      <p:ext uri="{BB962C8B-B14F-4D97-AF65-F5344CB8AC3E}">
        <p14:creationId xmlns:p14="http://schemas.microsoft.com/office/powerpoint/2010/main" val="2029914214"/>
      </p:ext>
    </p:extLst>
  </p:cSld>
  <p:clrMapOvr>
    <a:masterClrMapping/>
  </p:clrMapOvr>
  <mc:AlternateContent xmlns:mc="http://schemas.openxmlformats.org/markup-compatibility/2006" xmlns:p14="http://schemas.microsoft.com/office/powerpoint/2010/main">
    <mc:Choice Requires="p14">
      <p:transition spd="slow" p14:dur="1500" advClick="0">
        <p:split orient="vert"/>
      </p:transition>
    </mc:Choice>
    <mc:Fallback xmlns="">
      <p:transition spd="slow" advClick="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مستطيل مستدير الزوايا 15">
            <a:extLst>
              <a:ext uri="{FF2B5EF4-FFF2-40B4-BE49-F238E27FC236}">
                <a16:creationId xmlns="" xmlns:a16="http://schemas.microsoft.com/office/drawing/2014/main" id="{C7CA628E-402E-4ECD-83CD-2C5BD377C6C5}"/>
              </a:ext>
            </a:extLst>
          </p:cNvPr>
          <p:cNvSpPr/>
          <p:nvPr/>
        </p:nvSpPr>
        <p:spPr>
          <a:xfrm>
            <a:off x="179819" y="998889"/>
            <a:ext cx="9576424" cy="5366857"/>
          </a:xfrm>
          <a:prstGeom prst="roundRect">
            <a:avLst>
              <a:gd name="adj" fmla="val 1416"/>
            </a:avLst>
          </a:prstGeom>
          <a:solidFill>
            <a:srgbClr val="BFD4D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marL="0" marR="0" algn="l" rtl="0">
              <a:lnSpc>
                <a:spcPct val="130000"/>
              </a:lnSpc>
              <a:spcBef>
                <a:spcPts val="0"/>
              </a:spcBef>
              <a:spcAft>
                <a:spcPts val="0"/>
              </a:spcAft>
              <a:tabLst>
                <a:tab pos="3674110" algn="l"/>
              </a:tabLst>
            </a:pPr>
            <a:endParaRPr lang="en-US" dirty="0">
              <a:effectLst/>
              <a:latin typeface="Calibri" panose="020F0502020204030204" pitchFamily="34" charset="0"/>
              <a:ea typeface="Calibri" panose="020F0502020204030204" pitchFamily="34" charset="0"/>
              <a:cs typeface="Arial" panose="020B0604020202020204" pitchFamily="34" charset="0"/>
            </a:endParaRPr>
          </a:p>
          <a:p>
            <a:pPr marL="0" marR="0" algn="l" rtl="0">
              <a:lnSpc>
                <a:spcPct val="130000"/>
              </a:lnSpc>
              <a:spcBef>
                <a:spcPts val="0"/>
              </a:spcBef>
              <a:spcAft>
                <a:spcPts val="0"/>
              </a:spcAft>
              <a:tabLst>
                <a:tab pos="3674110" algn="l"/>
              </a:tabLst>
            </a:pPr>
            <a:r>
              <a:rPr lang="en-US" sz="2000" b="1" u="sng"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Example 2-3-4</a:t>
            </a:r>
          </a:p>
          <a:p>
            <a:pPr marR="0" lvl="0" algn="l" rtl="0">
              <a:lnSpc>
                <a:spcPct val="130000"/>
              </a:lnSpc>
              <a:spcBef>
                <a:spcPts val="0"/>
              </a:spcBef>
              <a:spcAft>
                <a:spcPts val="0"/>
              </a:spcAft>
            </a:pPr>
            <a:endParaRPr lang="en-US" dirty="0">
              <a:solidFill>
                <a:srgbClr val="002060"/>
              </a:solidFill>
            </a:endParaRPr>
          </a:p>
          <a:p>
            <a:pPr lvl="0"/>
            <a:endParaRPr lang="en-US" dirty="0">
              <a:solidFill>
                <a:srgbClr val="002060"/>
              </a:solidFill>
            </a:endParaRPr>
          </a:p>
        </p:txBody>
      </p:sp>
      <p:grpSp>
        <p:nvGrpSpPr>
          <p:cNvPr id="29" name="Shape 631">
            <a:extLst>
              <a:ext uri="{FF2B5EF4-FFF2-40B4-BE49-F238E27FC236}">
                <a16:creationId xmlns="" xmlns:a16="http://schemas.microsoft.com/office/drawing/2014/main" id="{9DE0399B-6A40-495E-B773-BA7B46FB702D}"/>
              </a:ext>
            </a:extLst>
          </p:cNvPr>
          <p:cNvGrpSpPr/>
          <p:nvPr/>
        </p:nvGrpSpPr>
        <p:grpSpPr>
          <a:xfrm flipH="1">
            <a:off x="303082" y="41731"/>
            <a:ext cx="827524" cy="848823"/>
            <a:chOff x="5961125" y="1623900"/>
            <a:chExt cx="427450" cy="448175"/>
          </a:xfrm>
          <a:solidFill>
            <a:srgbClr val="7030A0"/>
          </a:solidFill>
        </p:grpSpPr>
        <p:sp>
          <p:nvSpPr>
            <p:cNvPr id="30" name="Shape 632">
              <a:extLst>
                <a:ext uri="{FF2B5EF4-FFF2-40B4-BE49-F238E27FC236}">
                  <a16:creationId xmlns="" xmlns:a16="http://schemas.microsoft.com/office/drawing/2014/main" id="{8DB2B578-EBFB-49B2-A74B-ADFD83430321}"/>
                </a:ext>
              </a:extLst>
            </p:cNvPr>
            <p:cNvSpPr/>
            <p:nvPr/>
          </p:nvSpPr>
          <p:spPr>
            <a:xfrm>
              <a:off x="5961125" y="1678700"/>
              <a:ext cx="376925" cy="376925"/>
            </a:xfrm>
            <a:custGeom>
              <a:avLst/>
              <a:gdLst/>
              <a:ahLst/>
              <a:cxnLst/>
              <a:rect l="0" t="0" r="0" b="0"/>
              <a:pathLst>
                <a:path w="15077" h="15077" fill="none" extrusionOk="0">
                  <a:moveTo>
                    <a:pt x="11813" y="1340"/>
                  </a:moveTo>
                  <a:lnTo>
                    <a:pt x="11813" y="1340"/>
                  </a:lnTo>
                  <a:lnTo>
                    <a:pt x="11350" y="1024"/>
                  </a:lnTo>
                  <a:lnTo>
                    <a:pt x="10863" y="780"/>
                  </a:lnTo>
                  <a:lnTo>
                    <a:pt x="10351" y="537"/>
                  </a:lnTo>
                  <a:lnTo>
                    <a:pt x="9816" y="342"/>
                  </a:lnTo>
                  <a:lnTo>
                    <a:pt x="9280" y="196"/>
                  </a:lnTo>
                  <a:lnTo>
                    <a:pt x="8720" y="98"/>
                  </a:lnTo>
                  <a:lnTo>
                    <a:pt x="8135" y="25"/>
                  </a:lnTo>
                  <a:lnTo>
                    <a:pt x="7551" y="1"/>
                  </a:lnTo>
                  <a:lnTo>
                    <a:pt x="7551" y="1"/>
                  </a:lnTo>
                  <a:lnTo>
                    <a:pt x="7161" y="1"/>
                  </a:lnTo>
                  <a:lnTo>
                    <a:pt x="6771" y="50"/>
                  </a:lnTo>
                  <a:lnTo>
                    <a:pt x="6406" y="98"/>
                  </a:lnTo>
                  <a:lnTo>
                    <a:pt x="6041" y="147"/>
                  </a:lnTo>
                  <a:lnTo>
                    <a:pt x="5675" y="244"/>
                  </a:lnTo>
                  <a:lnTo>
                    <a:pt x="5310" y="342"/>
                  </a:lnTo>
                  <a:lnTo>
                    <a:pt x="4969" y="464"/>
                  </a:lnTo>
                  <a:lnTo>
                    <a:pt x="4628" y="585"/>
                  </a:lnTo>
                  <a:lnTo>
                    <a:pt x="4287" y="731"/>
                  </a:lnTo>
                  <a:lnTo>
                    <a:pt x="3970" y="902"/>
                  </a:lnTo>
                  <a:lnTo>
                    <a:pt x="3654" y="1097"/>
                  </a:lnTo>
                  <a:lnTo>
                    <a:pt x="3337" y="1292"/>
                  </a:lnTo>
                  <a:lnTo>
                    <a:pt x="3045" y="1486"/>
                  </a:lnTo>
                  <a:lnTo>
                    <a:pt x="2753" y="1730"/>
                  </a:lnTo>
                  <a:lnTo>
                    <a:pt x="2485" y="1949"/>
                  </a:lnTo>
                  <a:lnTo>
                    <a:pt x="2217" y="2217"/>
                  </a:lnTo>
                  <a:lnTo>
                    <a:pt x="1973" y="2461"/>
                  </a:lnTo>
                  <a:lnTo>
                    <a:pt x="1730" y="2753"/>
                  </a:lnTo>
                  <a:lnTo>
                    <a:pt x="1510" y="3021"/>
                  </a:lnTo>
                  <a:lnTo>
                    <a:pt x="1291" y="3313"/>
                  </a:lnTo>
                  <a:lnTo>
                    <a:pt x="1096" y="3630"/>
                  </a:lnTo>
                  <a:lnTo>
                    <a:pt x="926" y="3946"/>
                  </a:lnTo>
                  <a:lnTo>
                    <a:pt x="755" y="4263"/>
                  </a:lnTo>
                  <a:lnTo>
                    <a:pt x="609" y="4604"/>
                  </a:lnTo>
                  <a:lnTo>
                    <a:pt x="463" y="4945"/>
                  </a:lnTo>
                  <a:lnTo>
                    <a:pt x="341" y="5286"/>
                  </a:lnTo>
                  <a:lnTo>
                    <a:pt x="244" y="5651"/>
                  </a:lnTo>
                  <a:lnTo>
                    <a:pt x="171" y="6016"/>
                  </a:lnTo>
                  <a:lnTo>
                    <a:pt x="98" y="6382"/>
                  </a:lnTo>
                  <a:lnTo>
                    <a:pt x="49" y="6771"/>
                  </a:lnTo>
                  <a:lnTo>
                    <a:pt x="25" y="7137"/>
                  </a:lnTo>
                  <a:lnTo>
                    <a:pt x="0" y="7526"/>
                  </a:lnTo>
                  <a:lnTo>
                    <a:pt x="0" y="7526"/>
                  </a:lnTo>
                  <a:lnTo>
                    <a:pt x="25" y="7916"/>
                  </a:lnTo>
                  <a:lnTo>
                    <a:pt x="49" y="8306"/>
                  </a:lnTo>
                  <a:lnTo>
                    <a:pt x="98" y="8671"/>
                  </a:lnTo>
                  <a:lnTo>
                    <a:pt x="171" y="9061"/>
                  </a:lnTo>
                  <a:lnTo>
                    <a:pt x="244" y="9426"/>
                  </a:lnTo>
                  <a:lnTo>
                    <a:pt x="341" y="9767"/>
                  </a:lnTo>
                  <a:lnTo>
                    <a:pt x="463" y="10132"/>
                  </a:lnTo>
                  <a:lnTo>
                    <a:pt x="609" y="10473"/>
                  </a:lnTo>
                  <a:lnTo>
                    <a:pt x="755" y="10790"/>
                  </a:lnTo>
                  <a:lnTo>
                    <a:pt x="926" y="11131"/>
                  </a:lnTo>
                  <a:lnTo>
                    <a:pt x="1096" y="11448"/>
                  </a:lnTo>
                  <a:lnTo>
                    <a:pt x="1291" y="11740"/>
                  </a:lnTo>
                  <a:lnTo>
                    <a:pt x="1510" y="12032"/>
                  </a:lnTo>
                  <a:lnTo>
                    <a:pt x="1730" y="12324"/>
                  </a:lnTo>
                  <a:lnTo>
                    <a:pt x="1973" y="12592"/>
                  </a:lnTo>
                  <a:lnTo>
                    <a:pt x="2217" y="12860"/>
                  </a:lnTo>
                  <a:lnTo>
                    <a:pt x="2485" y="13104"/>
                  </a:lnTo>
                  <a:lnTo>
                    <a:pt x="2753" y="13347"/>
                  </a:lnTo>
                  <a:lnTo>
                    <a:pt x="3045" y="13567"/>
                  </a:lnTo>
                  <a:lnTo>
                    <a:pt x="3337" y="13786"/>
                  </a:lnTo>
                  <a:lnTo>
                    <a:pt x="3654" y="13981"/>
                  </a:lnTo>
                  <a:lnTo>
                    <a:pt x="3970" y="14151"/>
                  </a:lnTo>
                  <a:lnTo>
                    <a:pt x="4287" y="14322"/>
                  </a:lnTo>
                  <a:lnTo>
                    <a:pt x="4628" y="14468"/>
                  </a:lnTo>
                  <a:lnTo>
                    <a:pt x="4969" y="14614"/>
                  </a:lnTo>
                  <a:lnTo>
                    <a:pt x="5310" y="14736"/>
                  </a:lnTo>
                  <a:lnTo>
                    <a:pt x="5675" y="14833"/>
                  </a:lnTo>
                  <a:lnTo>
                    <a:pt x="6041" y="14906"/>
                  </a:lnTo>
                  <a:lnTo>
                    <a:pt x="6406" y="14979"/>
                  </a:lnTo>
                  <a:lnTo>
                    <a:pt x="6771" y="15028"/>
                  </a:lnTo>
                  <a:lnTo>
                    <a:pt x="7161" y="15052"/>
                  </a:lnTo>
                  <a:lnTo>
                    <a:pt x="7551" y="15077"/>
                  </a:lnTo>
                  <a:lnTo>
                    <a:pt x="7551" y="15077"/>
                  </a:lnTo>
                  <a:lnTo>
                    <a:pt x="7940" y="15052"/>
                  </a:lnTo>
                  <a:lnTo>
                    <a:pt x="8306" y="15028"/>
                  </a:lnTo>
                  <a:lnTo>
                    <a:pt x="8695" y="14979"/>
                  </a:lnTo>
                  <a:lnTo>
                    <a:pt x="9061" y="14906"/>
                  </a:lnTo>
                  <a:lnTo>
                    <a:pt x="9426" y="14833"/>
                  </a:lnTo>
                  <a:lnTo>
                    <a:pt x="9791" y="14736"/>
                  </a:lnTo>
                  <a:lnTo>
                    <a:pt x="10132" y="14614"/>
                  </a:lnTo>
                  <a:lnTo>
                    <a:pt x="10473" y="14468"/>
                  </a:lnTo>
                  <a:lnTo>
                    <a:pt x="10814" y="14322"/>
                  </a:lnTo>
                  <a:lnTo>
                    <a:pt x="11131" y="14151"/>
                  </a:lnTo>
                  <a:lnTo>
                    <a:pt x="11447" y="13981"/>
                  </a:lnTo>
                  <a:lnTo>
                    <a:pt x="11764" y="13786"/>
                  </a:lnTo>
                  <a:lnTo>
                    <a:pt x="12056" y="13567"/>
                  </a:lnTo>
                  <a:lnTo>
                    <a:pt x="12348" y="13347"/>
                  </a:lnTo>
                  <a:lnTo>
                    <a:pt x="12616" y="13104"/>
                  </a:lnTo>
                  <a:lnTo>
                    <a:pt x="12884" y="12860"/>
                  </a:lnTo>
                  <a:lnTo>
                    <a:pt x="13128" y="12592"/>
                  </a:lnTo>
                  <a:lnTo>
                    <a:pt x="13371" y="12324"/>
                  </a:lnTo>
                  <a:lnTo>
                    <a:pt x="13591" y="12032"/>
                  </a:lnTo>
                  <a:lnTo>
                    <a:pt x="13785" y="11740"/>
                  </a:lnTo>
                  <a:lnTo>
                    <a:pt x="13980" y="11448"/>
                  </a:lnTo>
                  <a:lnTo>
                    <a:pt x="14175" y="11131"/>
                  </a:lnTo>
                  <a:lnTo>
                    <a:pt x="14346" y="10790"/>
                  </a:lnTo>
                  <a:lnTo>
                    <a:pt x="14492" y="10473"/>
                  </a:lnTo>
                  <a:lnTo>
                    <a:pt x="14613" y="10132"/>
                  </a:lnTo>
                  <a:lnTo>
                    <a:pt x="14735" y="9767"/>
                  </a:lnTo>
                  <a:lnTo>
                    <a:pt x="14857" y="9426"/>
                  </a:lnTo>
                  <a:lnTo>
                    <a:pt x="14930" y="9061"/>
                  </a:lnTo>
                  <a:lnTo>
                    <a:pt x="15003" y="8671"/>
                  </a:lnTo>
                  <a:lnTo>
                    <a:pt x="15052" y="8306"/>
                  </a:lnTo>
                  <a:lnTo>
                    <a:pt x="15076" y="7916"/>
                  </a:lnTo>
                  <a:lnTo>
                    <a:pt x="15076" y="7526"/>
                  </a:lnTo>
                  <a:lnTo>
                    <a:pt x="15076" y="7526"/>
                  </a:lnTo>
                  <a:lnTo>
                    <a:pt x="15052" y="6918"/>
                  </a:lnTo>
                  <a:lnTo>
                    <a:pt x="14979" y="6309"/>
                  </a:lnTo>
                  <a:lnTo>
                    <a:pt x="14857" y="5724"/>
                  </a:lnTo>
                  <a:lnTo>
                    <a:pt x="14687" y="5164"/>
                  </a:lnTo>
                  <a:lnTo>
                    <a:pt x="14492" y="4604"/>
                  </a:lnTo>
                  <a:lnTo>
                    <a:pt x="14248" y="4068"/>
                  </a:lnTo>
                  <a:lnTo>
                    <a:pt x="13956" y="3581"/>
                  </a:lnTo>
                  <a:lnTo>
                    <a:pt x="13615" y="3094"/>
                  </a:lnTo>
                </a:path>
              </a:pathLst>
            </a:custGeom>
            <a:grpFill/>
            <a:ln w="19050" cap="rnd" cmpd="sng">
              <a:solidFill>
                <a:srgbClr val="00206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solidFill>
                  <a:schemeClr val="accent2"/>
                </a:solidFill>
              </a:endParaRPr>
            </a:p>
          </p:txBody>
        </p:sp>
        <p:sp>
          <p:nvSpPr>
            <p:cNvPr id="31" name="Shape 633">
              <a:extLst>
                <a:ext uri="{FF2B5EF4-FFF2-40B4-BE49-F238E27FC236}">
                  <a16:creationId xmlns="" xmlns:a16="http://schemas.microsoft.com/office/drawing/2014/main" id="{A7E0F7CD-81DA-4CE7-AFE9-AFC01237AB36}"/>
                </a:ext>
              </a:extLst>
            </p:cNvPr>
            <p:cNvSpPr/>
            <p:nvPr/>
          </p:nvSpPr>
          <p:spPr>
            <a:xfrm>
              <a:off x="6009825" y="1727425"/>
              <a:ext cx="279500" cy="279500"/>
            </a:xfrm>
            <a:custGeom>
              <a:avLst/>
              <a:gdLst/>
              <a:ahLst/>
              <a:cxnLst/>
              <a:rect l="0" t="0" r="0" b="0"/>
              <a:pathLst>
                <a:path w="11180" h="11180" fill="none" extrusionOk="0">
                  <a:moveTo>
                    <a:pt x="10181" y="2387"/>
                  </a:moveTo>
                  <a:lnTo>
                    <a:pt x="10181" y="2387"/>
                  </a:lnTo>
                  <a:lnTo>
                    <a:pt x="10400" y="2728"/>
                  </a:lnTo>
                  <a:lnTo>
                    <a:pt x="10595" y="3093"/>
                  </a:lnTo>
                  <a:lnTo>
                    <a:pt x="10766" y="3483"/>
                  </a:lnTo>
                  <a:lnTo>
                    <a:pt x="10912" y="3873"/>
                  </a:lnTo>
                  <a:lnTo>
                    <a:pt x="11034" y="4287"/>
                  </a:lnTo>
                  <a:lnTo>
                    <a:pt x="11107" y="4701"/>
                  </a:lnTo>
                  <a:lnTo>
                    <a:pt x="11180" y="5139"/>
                  </a:lnTo>
                  <a:lnTo>
                    <a:pt x="11180" y="5577"/>
                  </a:lnTo>
                  <a:lnTo>
                    <a:pt x="11180" y="5577"/>
                  </a:lnTo>
                  <a:lnTo>
                    <a:pt x="11155" y="6162"/>
                  </a:lnTo>
                  <a:lnTo>
                    <a:pt x="11082" y="6722"/>
                  </a:lnTo>
                  <a:lnTo>
                    <a:pt x="10936" y="7234"/>
                  </a:lnTo>
                  <a:lnTo>
                    <a:pt x="10741" y="7769"/>
                  </a:lnTo>
                  <a:lnTo>
                    <a:pt x="10522" y="8257"/>
                  </a:lnTo>
                  <a:lnTo>
                    <a:pt x="10230" y="8695"/>
                  </a:lnTo>
                  <a:lnTo>
                    <a:pt x="9913" y="9133"/>
                  </a:lnTo>
                  <a:lnTo>
                    <a:pt x="9548" y="9523"/>
                  </a:lnTo>
                  <a:lnTo>
                    <a:pt x="9158" y="9888"/>
                  </a:lnTo>
                  <a:lnTo>
                    <a:pt x="8720" y="10205"/>
                  </a:lnTo>
                  <a:lnTo>
                    <a:pt x="8257" y="10497"/>
                  </a:lnTo>
                  <a:lnTo>
                    <a:pt x="7770" y="10741"/>
                  </a:lnTo>
                  <a:lnTo>
                    <a:pt x="7259" y="10911"/>
                  </a:lnTo>
                  <a:lnTo>
                    <a:pt x="6723" y="11057"/>
                  </a:lnTo>
                  <a:lnTo>
                    <a:pt x="6163" y="11155"/>
                  </a:lnTo>
                  <a:lnTo>
                    <a:pt x="5603" y="11179"/>
                  </a:lnTo>
                  <a:lnTo>
                    <a:pt x="5603" y="11179"/>
                  </a:lnTo>
                  <a:lnTo>
                    <a:pt x="5018" y="11155"/>
                  </a:lnTo>
                  <a:lnTo>
                    <a:pt x="4482" y="11057"/>
                  </a:lnTo>
                  <a:lnTo>
                    <a:pt x="3946" y="10911"/>
                  </a:lnTo>
                  <a:lnTo>
                    <a:pt x="3435" y="10741"/>
                  </a:lnTo>
                  <a:lnTo>
                    <a:pt x="2948" y="10497"/>
                  </a:lnTo>
                  <a:lnTo>
                    <a:pt x="2485" y="10205"/>
                  </a:lnTo>
                  <a:lnTo>
                    <a:pt x="2047" y="9888"/>
                  </a:lnTo>
                  <a:lnTo>
                    <a:pt x="1657" y="9523"/>
                  </a:lnTo>
                  <a:lnTo>
                    <a:pt x="1292" y="9133"/>
                  </a:lnTo>
                  <a:lnTo>
                    <a:pt x="975" y="8695"/>
                  </a:lnTo>
                  <a:lnTo>
                    <a:pt x="683" y="8257"/>
                  </a:lnTo>
                  <a:lnTo>
                    <a:pt x="464" y="7769"/>
                  </a:lnTo>
                  <a:lnTo>
                    <a:pt x="269" y="7234"/>
                  </a:lnTo>
                  <a:lnTo>
                    <a:pt x="123" y="6722"/>
                  </a:lnTo>
                  <a:lnTo>
                    <a:pt x="50" y="6162"/>
                  </a:lnTo>
                  <a:lnTo>
                    <a:pt x="1" y="5577"/>
                  </a:lnTo>
                  <a:lnTo>
                    <a:pt x="1" y="5577"/>
                  </a:lnTo>
                  <a:lnTo>
                    <a:pt x="50" y="5017"/>
                  </a:lnTo>
                  <a:lnTo>
                    <a:pt x="123" y="4457"/>
                  </a:lnTo>
                  <a:lnTo>
                    <a:pt x="269" y="3921"/>
                  </a:lnTo>
                  <a:lnTo>
                    <a:pt x="464" y="3410"/>
                  </a:lnTo>
                  <a:lnTo>
                    <a:pt x="683" y="2923"/>
                  </a:lnTo>
                  <a:lnTo>
                    <a:pt x="975" y="2460"/>
                  </a:lnTo>
                  <a:lnTo>
                    <a:pt x="1292" y="2046"/>
                  </a:lnTo>
                  <a:lnTo>
                    <a:pt x="1657" y="1632"/>
                  </a:lnTo>
                  <a:lnTo>
                    <a:pt x="2047" y="1267"/>
                  </a:lnTo>
                  <a:lnTo>
                    <a:pt x="2485" y="950"/>
                  </a:lnTo>
                  <a:lnTo>
                    <a:pt x="2948" y="682"/>
                  </a:lnTo>
                  <a:lnTo>
                    <a:pt x="3435" y="439"/>
                  </a:lnTo>
                  <a:lnTo>
                    <a:pt x="3946" y="244"/>
                  </a:lnTo>
                  <a:lnTo>
                    <a:pt x="4482" y="122"/>
                  </a:lnTo>
                  <a:lnTo>
                    <a:pt x="5018" y="25"/>
                  </a:lnTo>
                  <a:lnTo>
                    <a:pt x="5603" y="0"/>
                  </a:lnTo>
                  <a:lnTo>
                    <a:pt x="5603" y="0"/>
                  </a:lnTo>
                  <a:lnTo>
                    <a:pt x="6041" y="25"/>
                  </a:lnTo>
                  <a:lnTo>
                    <a:pt x="6479" y="73"/>
                  </a:lnTo>
                  <a:lnTo>
                    <a:pt x="6893" y="146"/>
                  </a:lnTo>
                  <a:lnTo>
                    <a:pt x="7307" y="268"/>
                  </a:lnTo>
                  <a:lnTo>
                    <a:pt x="7697" y="414"/>
                  </a:lnTo>
                  <a:lnTo>
                    <a:pt x="8087" y="585"/>
                  </a:lnTo>
                  <a:lnTo>
                    <a:pt x="8452" y="780"/>
                  </a:lnTo>
                  <a:lnTo>
                    <a:pt x="8793" y="999"/>
                  </a:lnTo>
                </a:path>
              </a:pathLst>
            </a:custGeom>
            <a:grpFill/>
            <a:ln w="19050" cap="rnd" cmpd="sng">
              <a:solidFill>
                <a:srgbClr val="00206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dirty="0">
                <a:solidFill>
                  <a:schemeClr val="accent2"/>
                </a:solidFill>
              </a:endParaRPr>
            </a:p>
          </p:txBody>
        </p:sp>
        <p:sp>
          <p:nvSpPr>
            <p:cNvPr id="32" name="Shape 634">
              <a:extLst>
                <a:ext uri="{FF2B5EF4-FFF2-40B4-BE49-F238E27FC236}">
                  <a16:creationId xmlns="" xmlns:a16="http://schemas.microsoft.com/office/drawing/2014/main" id="{8C63DF95-20CA-45C3-B9C8-3978774FAE2C}"/>
                </a:ext>
              </a:extLst>
            </p:cNvPr>
            <p:cNvSpPr/>
            <p:nvPr/>
          </p:nvSpPr>
          <p:spPr>
            <a:xfrm>
              <a:off x="6107250" y="1824850"/>
              <a:ext cx="84650" cy="84650"/>
            </a:xfrm>
            <a:custGeom>
              <a:avLst/>
              <a:gdLst/>
              <a:ahLst/>
              <a:cxnLst/>
              <a:rect l="0" t="0" r="0" b="0"/>
              <a:pathLst>
                <a:path w="3386" h="3386" fill="none" extrusionOk="0">
                  <a:moveTo>
                    <a:pt x="3362" y="1388"/>
                  </a:moveTo>
                  <a:lnTo>
                    <a:pt x="3362" y="1388"/>
                  </a:lnTo>
                  <a:lnTo>
                    <a:pt x="3386" y="1680"/>
                  </a:lnTo>
                  <a:lnTo>
                    <a:pt x="3386" y="1680"/>
                  </a:lnTo>
                  <a:lnTo>
                    <a:pt x="3386" y="1851"/>
                  </a:lnTo>
                  <a:lnTo>
                    <a:pt x="3362" y="2021"/>
                  </a:lnTo>
                  <a:lnTo>
                    <a:pt x="3313" y="2192"/>
                  </a:lnTo>
                  <a:lnTo>
                    <a:pt x="3264" y="2338"/>
                  </a:lnTo>
                  <a:lnTo>
                    <a:pt x="3191" y="2484"/>
                  </a:lnTo>
                  <a:lnTo>
                    <a:pt x="3118" y="2630"/>
                  </a:lnTo>
                  <a:lnTo>
                    <a:pt x="3021" y="2776"/>
                  </a:lnTo>
                  <a:lnTo>
                    <a:pt x="2899" y="2898"/>
                  </a:lnTo>
                  <a:lnTo>
                    <a:pt x="2777" y="2996"/>
                  </a:lnTo>
                  <a:lnTo>
                    <a:pt x="2655" y="3093"/>
                  </a:lnTo>
                  <a:lnTo>
                    <a:pt x="2509" y="3191"/>
                  </a:lnTo>
                  <a:lnTo>
                    <a:pt x="2363" y="3239"/>
                  </a:lnTo>
                  <a:lnTo>
                    <a:pt x="2217" y="3312"/>
                  </a:lnTo>
                  <a:lnTo>
                    <a:pt x="2046" y="3337"/>
                  </a:lnTo>
                  <a:lnTo>
                    <a:pt x="1876" y="3385"/>
                  </a:lnTo>
                  <a:lnTo>
                    <a:pt x="1706" y="3385"/>
                  </a:lnTo>
                  <a:lnTo>
                    <a:pt x="1706" y="3385"/>
                  </a:lnTo>
                  <a:lnTo>
                    <a:pt x="1535" y="3385"/>
                  </a:lnTo>
                  <a:lnTo>
                    <a:pt x="1365" y="3337"/>
                  </a:lnTo>
                  <a:lnTo>
                    <a:pt x="1194" y="3312"/>
                  </a:lnTo>
                  <a:lnTo>
                    <a:pt x="1048" y="3239"/>
                  </a:lnTo>
                  <a:lnTo>
                    <a:pt x="902" y="3191"/>
                  </a:lnTo>
                  <a:lnTo>
                    <a:pt x="756" y="3093"/>
                  </a:lnTo>
                  <a:lnTo>
                    <a:pt x="634" y="2996"/>
                  </a:lnTo>
                  <a:lnTo>
                    <a:pt x="512" y="2898"/>
                  </a:lnTo>
                  <a:lnTo>
                    <a:pt x="390" y="2776"/>
                  </a:lnTo>
                  <a:lnTo>
                    <a:pt x="293" y="2630"/>
                  </a:lnTo>
                  <a:lnTo>
                    <a:pt x="220" y="2484"/>
                  </a:lnTo>
                  <a:lnTo>
                    <a:pt x="147" y="2338"/>
                  </a:lnTo>
                  <a:lnTo>
                    <a:pt x="74" y="2192"/>
                  </a:lnTo>
                  <a:lnTo>
                    <a:pt x="49" y="2021"/>
                  </a:lnTo>
                  <a:lnTo>
                    <a:pt x="25" y="1851"/>
                  </a:lnTo>
                  <a:lnTo>
                    <a:pt x="1" y="1680"/>
                  </a:lnTo>
                  <a:lnTo>
                    <a:pt x="1" y="1680"/>
                  </a:lnTo>
                  <a:lnTo>
                    <a:pt x="25" y="1510"/>
                  </a:lnTo>
                  <a:lnTo>
                    <a:pt x="49" y="1340"/>
                  </a:lnTo>
                  <a:lnTo>
                    <a:pt x="74" y="1193"/>
                  </a:lnTo>
                  <a:lnTo>
                    <a:pt x="147" y="1023"/>
                  </a:lnTo>
                  <a:lnTo>
                    <a:pt x="220" y="877"/>
                  </a:lnTo>
                  <a:lnTo>
                    <a:pt x="293" y="731"/>
                  </a:lnTo>
                  <a:lnTo>
                    <a:pt x="390" y="609"/>
                  </a:lnTo>
                  <a:lnTo>
                    <a:pt x="512" y="487"/>
                  </a:lnTo>
                  <a:lnTo>
                    <a:pt x="634" y="390"/>
                  </a:lnTo>
                  <a:lnTo>
                    <a:pt x="756" y="292"/>
                  </a:lnTo>
                  <a:lnTo>
                    <a:pt x="902" y="195"/>
                  </a:lnTo>
                  <a:lnTo>
                    <a:pt x="1048" y="122"/>
                  </a:lnTo>
                  <a:lnTo>
                    <a:pt x="1194" y="73"/>
                  </a:lnTo>
                  <a:lnTo>
                    <a:pt x="1365" y="24"/>
                  </a:lnTo>
                  <a:lnTo>
                    <a:pt x="1535" y="0"/>
                  </a:lnTo>
                  <a:lnTo>
                    <a:pt x="1706" y="0"/>
                  </a:lnTo>
                  <a:lnTo>
                    <a:pt x="1706" y="0"/>
                  </a:lnTo>
                  <a:lnTo>
                    <a:pt x="1998" y="24"/>
                  </a:lnTo>
                </a:path>
              </a:pathLst>
            </a:custGeom>
            <a:grpFill/>
            <a:ln w="19050" cap="rnd" cmpd="sng">
              <a:solidFill>
                <a:srgbClr val="00206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solidFill>
                  <a:schemeClr val="accent2"/>
                </a:solidFill>
              </a:endParaRPr>
            </a:p>
          </p:txBody>
        </p:sp>
        <p:sp>
          <p:nvSpPr>
            <p:cNvPr id="33" name="Shape 635">
              <a:extLst>
                <a:ext uri="{FF2B5EF4-FFF2-40B4-BE49-F238E27FC236}">
                  <a16:creationId xmlns="" xmlns:a16="http://schemas.microsoft.com/office/drawing/2014/main" id="{BC2F4953-4B4C-4B90-BBBA-EE9C42DB550B}"/>
                </a:ext>
              </a:extLst>
            </p:cNvPr>
            <p:cNvSpPr/>
            <p:nvPr/>
          </p:nvSpPr>
          <p:spPr>
            <a:xfrm>
              <a:off x="6058550" y="1776125"/>
              <a:ext cx="182075" cy="182075"/>
            </a:xfrm>
            <a:custGeom>
              <a:avLst/>
              <a:gdLst/>
              <a:ahLst/>
              <a:cxnLst/>
              <a:rect l="0" t="0" r="0" b="0"/>
              <a:pathLst>
                <a:path w="7283" h="7283" fill="none" extrusionOk="0">
                  <a:moveTo>
                    <a:pt x="5431" y="463"/>
                  </a:moveTo>
                  <a:lnTo>
                    <a:pt x="5431" y="463"/>
                  </a:lnTo>
                  <a:lnTo>
                    <a:pt x="5042" y="269"/>
                  </a:lnTo>
                  <a:lnTo>
                    <a:pt x="4823" y="195"/>
                  </a:lnTo>
                  <a:lnTo>
                    <a:pt x="4603" y="122"/>
                  </a:lnTo>
                  <a:lnTo>
                    <a:pt x="4360" y="74"/>
                  </a:lnTo>
                  <a:lnTo>
                    <a:pt x="4141" y="25"/>
                  </a:lnTo>
                  <a:lnTo>
                    <a:pt x="3897" y="1"/>
                  </a:lnTo>
                  <a:lnTo>
                    <a:pt x="3654" y="1"/>
                  </a:lnTo>
                  <a:lnTo>
                    <a:pt x="3654" y="1"/>
                  </a:lnTo>
                  <a:lnTo>
                    <a:pt x="3288" y="25"/>
                  </a:lnTo>
                  <a:lnTo>
                    <a:pt x="2923" y="74"/>
                  </a:lnTo>
                  <a:lnTo>
                    <a:pt x="2558" y="147"/>
                  </a:lnTo>
                  <a:lnTo>
                    <a:pt x="2241" y="293"/>
                  </a:lnTo>
                  <a:lnTo>
                    <a:pt x="1924" y="439"/>
                  </a:lnTo>
                  <a:lnTo>
                    <a:pt x="1608" y="609"/>
                  </a:lnTo>
                  <a:lnTo>
                    <a:pt x="1340" y="829"/>
                  </a:lnTo>
                  <a:lnTo>
                    <a:pt x="1072" y="1072"/>
                  </a:lnTo>
                  <a:lnTo>
                    <a:pt x="828" y="1316"/>
                  </a:lnTo>
                  <a:lnTo>
                    <a:pt x="633" y="1608"/>
                  </a:lnTo>
                  <a:lnTo>
                    <a:pt x="439" y="1900"/>
                  </a:lnTo>
                  <a:lnTo>
                    <a:pt x="293" y="2217"/>
                  </a:lnTo>
                  <a:lnTo>
                    <a:pt x="171" y="2558"/>
                  </a:lnTo>
                  <a:lnTo>
                    <a:pt x="73" y="2899"/>
                  </a:lnTo>
                  <a:lnTo>
                    <a:pt x="25" y="3264"/>
                  </a:lnTo>
                  <a:lnTo>
                    <a:pt x="0" y="3629"/>
                  </a:lnTo>
                  <a:lnTo>
                    <a:pt x="0" y="3629"/>
                  </a:lnTo>
                  <a:lnTo>
                    <a:pt x="25" y="4019"/>
                  </a:lnTo>
                  <a:lnTo>
                    <a:pt x="73" y="4360"/>
                  </a:lnTo>
                  <a:lnTo>
                    <a:pt x="171" y="4725"/>
                  </a:lnTo>
                  <a:lnTo>
                    <a:pt x="293" y="5066"/>
                  </a:lnTo>
                  <a:lnTo>
                    <a:pt x="439" y="5383"/>
                  </a:lnTo>
                  <a:lnTo>
                    <a:pt x="633" y="5675"/>
                  </a:lnTo>
                  <a:lnTo>
                    <a:pt x="828" y="5943"/>
                  </a:lnTo>
                  <a:lnTo>
                    <a:pt x="1072" y="6211"/>
                  </a:lnTo>
                  <a:lnTo>
                    <a:pt x="1340" y="6455"/>
                  </a:lnTo>
                  <a:lnTo>
                    <a:pt x="1608" y="6650"/>
                  </a:lnTo>
                  <a:lnTo>
                    <a:pt x="1924" y="6844"/>
                  </a:lnTo>
                  <a:lnTo>
                    <a:pt x="2241" y="6990"/>
                  </a:lnTo>
                  <a:lnTo>
                    <a:pt x="2558" y="7112"/>
                  </a:lnTo>
                  <a:lnTo>
                    <a:pt x="2923" y="7210"/>
                  </a:lnTo>
                  <a:lnTo>
                    <a:pt x="3288" y="7258"/>
                  </a:lnTo>
                  <a:lnTo>
                    <a:pt x="3654" y="7283"/>
                  </a:lnTo>
                  <a:lnTo>
                    <a:pt x="3654" y="7283"/>
                  </a:lnTo>
                  <a:lnTo>
                    <a:pt x="4019" y="7258"/>
                  </a:lnTo>
                  <a:lnTo>
                    <a:pt x="4384" y="7210"/>
                  </a:lnTo>
                  <a:lnTo>
                    <a:pt x="4725" y="7112"/>
                  </a:lnTo>
                  <a:lnTo>
                    <a:pt x="5066" y="6990"/>
                  </a:lnTo>
                  <a:lnTo>
                    <a:pt x="5383" y="6844"/>
                  </a:lnTo>
                  <a:lnTo>
                    <a:pt x="5675" y="6650"/>
                  </a:lnTo>
                  <a:lnTo>
                    <a:pt x="5967" y="6455"/>
                  </a:lnTo>
                  <a:lnTo>
                    <a:pt x="6235" y="6211"/>
                  </a:lnTo>
                  <a:lnTo>
                    <a:pt x="6454" y="5943"/>
                  </a:lnTo>
                  <a:lnTo>
                    <a:pt x="6674" y="5675"/>
                  </a:lnTo>
                  <a:lnTo>
                    <a:pt x="6844" y="5383"/>
                  </a:lnTo>
                  <a:lnTo>
                    <a:pt x="7014" y="5066"/>
                  </a:lnTo>
                  <a:lnTo>
                    <a:pt x="7136" y="4725"/>
                  </a:lnTo>
                  <a:lnTo>
                    <a:pt x="7209" y="4360"/>
                  </a:lnTo>
                  <a:lnTo>
                    <a:pt x="7282" y="4019"/>
                  </a:lnTo>
                  <a:lnTo>
                    <a:pt x="7282" y="3629"/>
                  </a:lnTo>
                  <a:lnTo>
                    <a:pt x="7282" y="3629"/>
                  </a:lnTo>
                  <a:lnTo>
                    <a:pt x="7282" y="3386"/>
                  </a:lnTo>
                  <a:lnTo>
                    <a:pt x="7258" y="3167"/>
                  </a:lnTo>
                  <a:lnTo>
                    <a:pt x="7234" y="2923"/>
                  </a:lnTo>
                  <a:lnTo>
                    <a:pt x="7161" y="2704"/>
                  </a:lnTo>
                  <a:lnTo>
                    <a:pt x="7112" y="2485"/>
                  </a:lnTo>
                  <a:lnTo>
                    <a:pt x="7014" y="2266"/>
                  </a:lnTo>
                  <a:lnTo>
                    <a:pt x="6820" y="1852"/>
                  </a:lnTo>
                </a:path>
              </a:pathLst>
            </a:custGeom>
            <a:grpFill/>
            <a:ln w="19050" cap="rnd" cmpd="sng">
              <a:solidFill>
                <a:srgbClr val="00206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solidFill>
                  <a:schemeClr val="accent2"/>
                </a:solidFill>
              </a:endParaRPr>
            </a:p>
          </p:txBody>
        </p:sp>
        <p:sp>
          <p:nvSpPr>
            <p:cNvPr id="34" name="Shape 636">
              <a:extLst>
                <a:ext uri="{FF2B5EF4-FFF2-40B4-BE49-F238E27FC236}">
                  <a16:creationId xmlns="" xmlns:a16="http://schemas.microsoft.com/office/drawing/2014/main" id="{B909C533-5819-46B5-9B5D-EE88750598EE}"/>
                </a:ext>
              </a:extLst>
            </p:cNvPr>
            <p:cNvSpPr/>
            <p:nvPr/>
          </p:nvSpPr>
          <p:spPr>
            <a:xfrm>
              <a:off x="5971475" y="2001400"/>
              <a:ext cx="74925" cy="70675"/>
            </a:xfrm>
            <a:custGeom>
              <a:avLst/>
              <a:gdLst/>
              <a:ahLst/>
              <a:cxnLst/>
              <a:rect l="0" t="0" r="0" b="0"/>
              <a:pathLst>
                <a:path w="2997" h="2827" fill="none" extrusionOk="0">
                  <a:moveTo>
                    <a:pt x="1462" y="1"/>
                  </a:moveTo>
                  <a:lnTo>
                    <a:pt x="293" y="1170"/>
                  </a:lnTo>
                  <a:lnTo>
                    <a:pt x="293" y="1170"/>
                  </a:lnTo>
                  <a:lnTo>
                    <a:pt x="171" y="1316"/>
                  </a:lnTo>
                  <a:lnTo>
                    <a:pt x="74" y="1487"/>
                  </a:lnTo>
                  <a:lnTo>
                    <a:pt x="25" y="1657"/>
                  </a:lnTo>
                  <a:lnTo>
                    <a:pt x="1" y="1852"/>
                  </a:lnTo>
                  <a:lnTo>
                    <a:pt x="25" y="2047"/>
                  </a:lnTo>
                  <a:lnTo>
                    <a:pt x="74" y="2217"/>
                  </a:lnTo>
                  <a:lnTo>
                    <a:pt x="171" y="2388"/>
                  </a:lnTo>
                  <a:lnTo>
                    <a:pt x="293" y="2534"/>
                  </a:lnTo>
                  <a:lnTo>
                    <a:pt x="293" y="2534"/>
                  </a:lnTo>
                  <a:lnTo>
                    <a:pt x="439" y="2656"/>
                  </a:lnTo>
                  <a:lnTo>
                    <a:pt x="609" y="2753"/>
                  </a:lnTo>
                  <a:lnTo>
                    <a:pt x="804" y="2802"/>
                  </a:lnTo>
                  <a:lnTo>
                    <a:pt x="975" y="2826"/>
                  </a:lnTo>
                  <a:lnTo>
                    <a:pt x="975" y="2826"/>
                  </a:lnTo>
                  <a:lnTo>
                    <a:pt x="1170" y="2802"/>
                  </a:lnTo>
                  <a:lnTo>
                    <a:pt x="1340" y="2753"/>
                  </a:lnTo>
                  <a:lnTo>
                    <a:pt x="1511" y="2656"/>
                  </a:lnTo>
                  <a:lnTo>
                    <a:pt x="1681" y="2534"/>
                  </a:lnTo>
                  <a:lnTo>
                    <a:pt x="2850" y="1365"/>
                  </a:lnTo>
                  <a:lnTo>
                    <a:pt x="2850" y="1365"/>
                  </a:lnTo>
                  <a:lnTo>
                    <a:pt x="2996" y="1194"/>
                  </a:lnTo>
                </a:path>
              </a:pathLst>
            </a:custGeom>
            <a:grpFill/>
            <a:ln w="19050" cap="rnd" cmpd="sng">
              <a:solidFill>
                <a:srgbClr val="00206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solidFill>
                  <a:schemeClr val="accent2"/>
                </a:solidFill>
              </a:endParaRPr>
            </a:p>
          </p:txBody>
        </p:sp>
        <p:sp>
          <p:nvSpPr>
            <p:cNvPr id="35" name="Shape 637">
              <a:extLst>
                <a:ext uri="{FF2B5EF4-FFF2-40B4-BE49-F238E27FC236}">
                  <a16:creationId xmlns="" xmlns:a16="http://schemas.microsoft.com/office/drawing/2014/main" id="{B8E44603-02C8-45C3-AFCF-46EBC9134B2A}"/>
                </a:ext>
              </a:extLst>
            </p:cNvPr>
            <p:cNvSpPr/>
            <p:nvPr/>
          </p:nvSpPr>
          <p:spPr>
            <a:xfrm>
              <a:off x="6253375" y="2001400"/>
              <a:ext cx="74325" cy="70675"/>
            </a:xfrm>
            <a:custGeom>
              <a:avLst/>
              <a:gdLst/>
              <a:ahLst/>
              <a:cxnLst/>
              <a:rect l="0" t="0" r="0" b="0"/>
              <a:pathLst>
                <a:path w="2973" h="2827" fill="none" extrusionOk="0">
                  <a:moveTo>
                    <a:pt x="1" y="1194"/>
                  </a:moveTo>
                  <a:lnTo>
                    <a:pt x="1" y="1194"/>
                  </a:lnTo>
                  <a:lnTo>
                    <a:pt x="123" y="1365"/>
                  </a:lnTo>
                  <a:lnTo>
                    <a:pt x="1316" y="2534"/>
                  </a:lnTo>
                  <a:lnTo>
                    <a:pt x="1316" y="2534"/>
                  </a:lnTo>
                  <a:lnTo>
                    <a:pt x="1462" y="2656"/>
                  </a:lnTo>
                  <a:lnTo>
                    <a:pt x="1633" y="2753"/>
                  </a:lnTo>
                  <a:lnTo>
                    <a:pt x="1827" y="2802"/>
                  </a:lnTo>
                  <a:lnTo>
                    <a:pt x="1998" y="2826"/>
                  </a:lnTo>
                  <a:lnTo>
                    <a:pt x="1998" y="2826"/>
                  </a:lnTo>
                  <a:lnTo>
                    <a:pt x="2193" y="2802"/>
                  </a:lnTo>
                  <a:lnTo>
                    <a:pt x="2363" y="2753"/>
                  </a:lnTo>
                  <a:lnTo>
                    <a:pt x="2534" y="2656"/>
                  </a:lnTo>
                  <a:lnTo>
                    <a:pt x="2704" y="2534"/>
                  </a:lnTo>
                  <a:lnTo>
                    <a:pt x="2704" y="2534"/>
                  </a:lnTo>
                  <a:lnTo>
                    <a:pt x="2826" y="2388"/>
                  </a:lnTo>
                  <a:lnTo>
                    <a:pt x="2923" y="2217"/>
                  </a:lnTo>
                  <a:lnTo>
                    <a:pt x="2972" y="2047"/>
                  </a:lnTo>
                  <a:lnTo>
                    <a:pt x="2972" y="1852"/>
                  </a:lnTo>
                  <a:lnTo>
                    <a:pt x="2972" y="1657"/>
                  </a:lnTo>
                  <a:lnTo>
                    <a:pt x="2923" y="1487"/>
                  </a:lnTo>
                  <a:lnTo>
                    <a:pt x="2826" y="1316"/>
                  </a:lnTo>
                  <a:lnTo>
                    <a:pt x="2704" y="1170"/>
                  </a:lnTo>
                  <a:lnTo>
                    <a:pt x="1535" y="1"/>
                  </a:lnTo>
                </a:path>
              </a:pathLst>
            </a:custGeom>
            <a:grpFill/>
            <a:ln w="19050" cap="rnd" cmpd="sng">
              <a:solidFill>
                <a:srgbClr val="00206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solidFill>
                  <a:schemeClr val="accent2"/>
                </a:solidFill>
              </a:endParaRPr>
            </a:p>
          </p:txBody>
        </p:sp>
        <p:sp>
          <p:nvSpPr>
            <p:cNvPr id="36" name="Shape 638">
              <a:extLst>
                <a:ext uri="{FF2B5EF4-FFF2-40B4-BE49-F238E27FC236}">
                  <a16:creationId xmlns="" xmlns:a16="http://schemas.microsoft.com/office/drawing/2014/main" id="{F10FA17C-5DE5-44AB-81DB-C83C2A648EC9}"/>
                </a:ext>
              </a:extLst>
            </p:cNvPr>
            <p:cNvSpPr/>
            <p:nvPr/>
          </p:nvSpPr>
          <p:spPr>
            <a:xfrm>
              <a:off x="6137700" y="1623900"/>
              <a:ext cx="250875" cy="255150"/>
            </a:xfrm>
            <a:custGeom>
              <a:avLst/>
              <a:gdLst/>
              <a:ahLst/>
              <a:cxnLst/>
              <a:rect l="0" t="0" r="0" b="0"/>
              <a:pathLst>
                <a:path w="10035" h="10206" fill="none" extrusionOk="0">
                  <a:moveTo>
                    <a:pt x="9718" y="2412"/>
                  </a:moveTo>
                  <a:lnTo>
                    <a:pt x="8671" y="2217"/>
                  </a:lnTo>
                  <a:lnTo>
                    <a:pt x="9694" y="1194"/>
                  </a:lnTo>
                  <a:lnTo>
                    <a:pt x="9694" y="1194"/>
                  </a:lnTo>
                  <a:lnTo>
                    <a:pt x="9767" y="1121"/>
                  </a:lnTo>
                  <a:lnTo>
                    <a:pt x="9815" y="1024"/>
                  </a:lnTo>
                  <a:lnTo>
                    <a:pt x="9840" y="951"/>
                  </a:lnTo>
                  <a:lnTo>
                    <a:pt x="9840" y="853"/>
                  </a:lnTo>
                  <a:lnTo>
                    <a:pt x="9840" y="756"/>
                  </a:lnTo>
                  <a:lnTo>
                    <a:pt x="9815" y="658"/>
                  </a:lnTo>
                  <a:lnTo>
                    <a:pt x="9767" y="585"/>
                  </a:lnTo>
                  <a:lnTo>
                    <a:pt x="9694" y="512"/>
                  </a:lnTo>
                  <a:lnTo>
                    <a:pt x="9694" y="512"/>
                  </a:lnTo>
                  <a:lnTo>
                    <a:pt x="9621" y="439"/>
                  </a:lnTo>
                  <a:lnTo>
                    <a:pt x="9548" y="391"/>
                  </a:lnTo>
                  <a:lnTo>
                    <a:pt x="9450" y="366"/>
                  </a:lnTo>
                  <a:lnTo>
                    <a:pt x="9353" y="366"/>
                  </a:lnTo>
                  <a:lnTo>
                    <a:pt x="9255" y="366"/>
                  </a:lnTo>
                  <a:lnTo>
                    <a:pt x="9182" y="391"/>
                  </a:lnTo>
                  <a:lnTo>
                    <a:pt x="9085" y="439"/>
                  </a:lnTo>
                  <a:lnTo>
                    <a:pt x="9012" y="512"/>
                  </a:lnTo>
                  <a:lnTo>
                    <a:pt x="7867" y="1657"/>
                  </a:lnTo>
                  <a:lnTo>
                    <a:pt x="7867" y="1657"/>
                  </a:lnTo>
                  <a:lnTo>
                    <a:pt x="7818" y="1487"/>
                  </a:lnTo>
                  <a:lnTo>
                    <a:pt x="7599" y="317"/>
                  </a:lnTo>
                  <a:lnTo>
                    <a:pt x="7599" y="317"/>
                  </a:lnTo>
                  <a:lnTo>
                    <a:pt x="7575" y="196"/>
                  </a:lnTo>
                  <a:lnTo>
                    <a:pt x="7526" y="98"/>
                  </a:lnTo>
                  <a:lnTo>
                    <a:pt x="7477" y="50"/>
                  </a:lnTo>
                  <a:lnTo>
                    <a:pt x="7404" y="1"/>
                  </a:lnTo>
                  <a:lnTo>
                    <a:pt x="7331" y="1"/>
                  </a:lnTo>
                  <a:lnTo>
                    <a:pt x="7234" y="25"/>
                  </a:lnTo>
                  <a:lnTo>
                    <a:pt x="7161" y="74"/>
                  </a:lnTo>
                  <a:lnTo>
                    <a:pt x="7063" y="147"/>
                  </a:lnTo>
                  <a:lnTo>
                    <a:pt x="5432" y="1754"/>
                  </a:lnTo>
                  <a:lnTo>
                    <a:pt x="5432" y="1754"/>
                  </a:lnTo>
                  <a:lnTo>
                    <a:pt x="5358" y="1852"/>
                  </a:lnTo>
                  <a:lnTo>
                    <a:pt x="5285" y="1974"/>
                  </a:lnTo>
                  <a:lnTo>
                    <a:pt x="5212" y="2120"/>
                  </a:lnTo>
                  <a:lnTo>
                    <a:pt x="5164" y="2242"/>
                  </a:lnTo>
                  <a:lnTo>
                    <a:pt x="5139" y="2388"/>
                  </a:lnTo>
                  <a:lnTo>
                    <a:pt x="5115" y="2534"/>
                  </a:lnTo>
                  <a:lnTo>
                    <a:pt x="5115" y="2680"/>
                  </a:lnTo>
                  <a:lnTo>
                    <a:pt x="5115" y="2802"/>
                  </a:lnTo>
                  <a:lnTo>
                    <a:pt x="5334" y="3971"/>
                  </a:lnTo>
                  <a:lnTo>
                    <a:pt x="5334" y="3971"/>
                  </a:lnTo>
                  <a:lnTo>
                    <a:pt x="5383" y="4141"/>
                  </a:lnTo>
                  <a:lnTo>
                    <a:pt x="147" y="9378"/>
                  </a:lnTo>
                  <a:lnTo>
                    <a:pt x="147" y="9378"/>
                  </a:lnTo>
                  <a:lnTo>
                    <a:pt x="73" y="9451"/>
                  </a:lnTo>
                  <a:lnTo>
                    <a:pt x="25" y="9548"/>
                  </a:lnTo>
                  <a:lnTo>
                    <a:pt x="0" y="9645"/>
                  </a:lnTo>
                  <a:lnTo>
                    <a:pt x="0" y="9718"/>
                  </a:lnTo>
                  <a:lnTo>
                    <a:pt x="0" y="9816"/>
                  </a:lnTo>
                  <a:lnTo>
                    <a:pt x="25" y="9913"/>
                  </a:lnTo>
                  <a:lnTo>
                    <a:pt x="73" y="9986"/>
                  </a:lnTo>
                  <a:lnTo>
                    <a:pt x="147" y="10059"/>
                  </a:lnTo>
                  <a:lnTo>
                    <a:pt x="147" y="10059"/>
                  </a:lnTo>
                  <a:lnTo>
                    <a:pt x="220" y="10133"/>
                  </a:lnTo>
                  <a:lnTo>
                    <a:pt x="293" y="10181"/>
                  </a:lnTo>
                  <a:lnTo>
                    <a:pt x="390" y="10206"/>
                  </a:lnTo>
                  <a:lnTo>
                    <a:pt x="488" y="10206"/>
                  </a:lnTo>
                  <a:lnTo>
                    <a:pt x="488" y="10206"/>
                  </a:lnTo>
                  <a:lnTo>
                    <a:pt x="585" y="10206"/>
                  </a:lnTo>
                  <a:lnTo>
                    <a:pt x="658" y="10181"/>
                  </a:lnTo>
                  <a:lnTo>
                    <a:pt x="755" y="10133"/>
                  </a:lnTo>
                  <a:lnTo>
                    <a:pt x="828" y="10059"/>
                  </a:lnTo>
                  <a:lnTo>
                    <a:pt x="6187" y="4726"/>
                  </a:lnTo>
                  <a:lnTo>
                    <a:pt x="7234" y="4896"/>
                  </a:lnTo>
                  <a:lnTo>
                    <a:pt x="7234" y="4896"/>
                  </a:lnTo>
                  <a:lnTo>
                    <a:pt x="7356" y="4921"/>
                  </a:lnTo>
                  <a:lnTo>
                    <a:pt x="7502" y="4921"/>
                  </a:lnTo>
                  <a:lnTo>
                    <a:pt x="7624" y="4896"/>
                  </a:lnTo>
                  <a:lnTo>
                    <a:pt x="7770" y="4848"/>
                  </a:lnTo>
                  <a:lnTo>
                    <a:pt x="7916" y="4799"/>
                  </a:lnTo>
                  <a:lnTo>
                    <a:pt x="8038" y="4750"/>
                  </a:lnTo>
                  <a:lnTo>
                    <a:pt x="8159" y="4677"/>
                  </a:lnTo>
                  <a:lnTo>
                    <a:pt x="8257" y="4580"/>
                  </a:lnTo>
                  <a:lnTo>
                    <a:pt x="9889" y="2948"/>
                  </a:lnTo>
                  <a:lnTo>
                    <a:pt x="9889" y="2948"/>
                  </a:lnTo>
                  <a:lnTo>
                    <a:pt x="9962" y="2875"/>
                  </a:lnTo>
                  <a:lnTo>
                    <a:pt x="10010" y="2777"/>
                  </a:lnTo>
                  <a:lnTo>
                    <a:pt x="10035" y="2704"/>
                  </a:lnTo>
                  <a:lnTo>
                    <a:pt x="10010" y="2607"/>
                  </a:lnTo>
                  <a:lnTo>
                    <a:pt x="9986" y="2558"/>
                  </a:lnTo>
                  <a:lnTo>
                    <a:pt x="9913" y="2485"/>
                  </a:lnTo>
                  <a:lnTo>
                    <a:pt x="9815" y="2436"/>
                  </a:lnTo>
                  <a:lnTo>
                    <a:pt x="9718" y="2412"/>
                  </a:lnTo>
                  <a:lnTo>
                    <a:pt x="9718" y="2412"/>
                  </a:lnTo>
                  <a:close/>
                </a:path>
              </a:pathLst>
            </a:custGeom>
            <a:grpFill/>
            <a:ln w="19050" cap="rnd" cmpd="sng">
              <a:solidFill>
                <a:srgbClr val="00206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dirty="0">
                <a:solidFill>
                  <a:schemeClr val="accent2"/>
                </a:solidFill>
              </a:endParaRPr>
            </a:p>
          </p:txBody>
        </p:sp>
      </p:grpSp>
      <p:sp>
        <p:nvSpPr>
          <p:cNvPr id="27" name="مستطيل مستدير الزوايا 5">
            <a:hlinkClick r:id="rId2" action="ppaction://hlinksldjump"/>
            <a:extLst>
              <a:ext uri="{FF2B5EF4-FFF2-40B4-BE49-F238E27FC236}">
                <a16:creationId xmlns="" xmlns:a16="http://schemas.microsoft.com/office/drawing/2014/main" id="{D466B943-7A06-4ADB-8B37-06D4C56A4898}"/>
              </a:ext>
            </a:extLst>
          </p:cNvPr>
          <p:cNvSpPr/>
          <p:nvPr/>
        </p:nvSpPr>
        <p:spPr>
          <a:xfrm>
            <a:off x="9838920" y="1862449"/>
            <a:ext cx="2353079" cy="57600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1400" dirty="0">
                <a:solidFill>
                  <a:srgbClr val="3F5378"/>
                </a:solidFill>
                <a:latin typeface="Arial Black" panose="020B0A04020102020204" pitchFamily="34" charset="0"/>
                <a:cs typeface="PT Bold Heading" panose="02010400000000000000" pitchFamily="2" charset="-78"/>
              </a:rPr>
              <a:t>INITIATION ACTIVITY </a:t>
            </a:r>
            <a:endParaRPr lang="ar-BH" sz="1400" dirty="0">
              <a:solidFill>
                <a:srgbClr val="3F5378"/>
              </a:solidFill>
              <a:latin typeface="Arial Black" panose="020B0A04020102020204" pitchFamily="34" charset="0"/>
              <a:cs typeface="PT Bold Heading" panose="02010400000000000000" pitchFamily="2" charset="-78"/>
            </a:endParaRPr>
          </a:p>
        </p:txBody>
      </p:sp>
      <p:sp>
        <p:nvSpPr>
          <p:cNvPr id="37" name="مستطيل مستدير الزوايا 11">
            <a:hlinkClick r:id="rId3" action="ppaction://hlinksldjump"/>
            <a:extLst>
              <a:ext uri="{FF2B5EF4-FFF2-40B4-BE49-F238E27FC236}">
                <a16:creationId xmlns="" xmlns:a16="http://schemas.microsoft.com/office/drawing/2014/main" id="{23D3EE09-8411-4223-ABFE-66C8968A89D0}"/>
              </a:ext>
            </a:extLst>
          </p:cNvPr>
          <p:cNvSpPr/>
          <p:nvPr/>
        </p:nvSpPr>
        <p:spPr>
          <a:xfrm>
            <a:off x="9875904" y="2837647"/>
            <a:ext cx="2353079" cy="57600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1600" dirty="0">
                <a:solidFill>
                  <a:srgbClr val="3F5378"/>
                </a:solidFill>
                <a:latin typeface="Arial Black" panose="020B0A04020102020204" pitchFamily="34" charset="0"/>
                <a:cs typeface="PT Bold Heading" panose="02010400000000000000" pitchFamily="2" charset="-78"/>
              </a:rPr>
              <a:t>OBJECTIVE 1</a:t>
            </a:r>
            <a:r>
              <a:rPr lang="ar-SA" sz="1600" dirty="0">
                <a:solidFill>
                  <a:srgbClr val="3F5378"/>
                </a:solidFill>
                <a:latin typeface="Arial Black" panose="020B0A04020102020204" pitchFamily="34" charset="0"/>
                <a:cs typeface="PT Bold Heading" panose="02010400000000000000" pitchFamily="2" charset="-78"/>
              </a:rPr>
              <a:t>    </a:t>
            </a:r>
            <a:endParaRPr lang="ar-BH" sz="1600" dirty="0">
              <a:solidFill>
                <a:srgbClr val="3F5378"/>
              </a:solidFill>
              <a:latin typeface="Arial Black" panose="020B0A04020102020204" pitchFamily="34" charset="0"/>
              <a:cs typeface="PT Bold Heading" panose="02010400000000000000" pitchFamily="2" charset="-78"/>
            </a:endParaRPr>
          </a:p>
        </p:txBody>
      </p:sp>
      <p:sp>
        <p:nvSpPr>
          <p:cNvPr id="38" name="مستطيل مستدير الزوايا 12">
            <a:hlinkClick r:id="" action="ppaction://noaction"/>
            <a:extLst>
              <a:ext uri="{FF2B5EF4-FFF2-40B4-BE49-F238E27FC236}">
                <a16:creationId xmlns="" xmlns:a16="http://schemas.microsoft.com/office/drawing/2014/main" id="{C35558C1-9FDC-49BD-A8F5-9241D1C65BC7}"/>
              </a:ext>
            </a:extLst>
          </p:cNvPr>
          <p:cNvSpPr/>
          <p:nvPr/>
        </p:nvSpPr>
        <p:spPr>
          <a:xfrm>
            <a:off x="9875904" y="3651672"/>
            <a:ext cx="2353079" cy="57600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1600" dirty="0">
                <a:solidFill>
                  <a:srgbClr val="3F5378"/>
                </a:solidFill>
                <a:latin typeface="Arial Black" panose="020B0A04020102020204" pitchFamily="34" charset="0"/>
                <a:cs typeface="PT Bold Heading" panose="02010400000000000000" pitchFamily="2" charset="-78"/>
              </a:rPr>
              <a:t>OBJECTIVE 2</a:t>
            </a:r>
            <a:r>
              <a:rPr lang="ar-SA" sz="1600" dirty="0">
                <a:solidFill>
                  <a:srgbClr val="3F5378"/>
                </a:solidFill>
                <a:latin typeface="Arial Black" panose="020B0A04020102020204" pitchFamily="34" charset="0"/>
                <a:cs typeface="PT Bold Heading" panose="02010400000000000000" pitchFamily="2" charset="-78"/>
              </a:rPr>
              <a:t>    </a:t>
            </a:r>
            <a:endParaRPr lang="ar-BH" sz="1600" dirty="0">
              <a:solidFill>
                <a:srgbClr val="3F5378"/>
              </a:solidFill>
              <a:latin typeface="Arial Black" panose="020B0A04020102020204" pitchFamily="34" charset="0"/>
              <a:cs typeface="PT Bold Heading" panose="02010400000000000000" pitchFamily="2" charset="-78"/>
            </a:endParaRPr>
          </a:p>
        </p:txBody>
      </p:sp>
      <p:sp>
        <p:nvSpPr>
          <p:cNvPr id="40" name="مستطيل مستدير الزوايا 17">
            <a:hlinkClick r:id="" action="ppaction://noaction"/>
            <a:extLst>
              <a:ext uri="{FF2B5EF4-FFF2-40B4-BE49-F238E27FC236}">
                <a16:creationId xmlns="" xmlns:a16="http://schemas.microsoft.com/office/drawing/2014/main" id="{5073015B-1E83-4FE7-BF02-65CBBB9E092C}"/>
              </a:ext>
            </a:extLst>
          </p:cNvPr>
          <p:cNvSpPr/>
          <p:nvPr/>
        </p:nvSpPr>
        <p:spPr>
          <a:xfrm>
            <a:off x="9875904" y="5284180"/>
            <a:ext cx="2353079" cy="57600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1400" dirty="0">
                <a:solidFill>
                  <a:srgbClr val="3F5378"/>
                </a:solidFill>
                <a:latin typeface="Arial Black" panose="020B0A04020102020204" pitchFamily="34" charset="0"/>
                <a:cs typeface="PT Bold Heading" panose="02010400000000000000" pitchFamily="2" charset="-78"/>
              </a:rPr>
              <a:t>FINAL EVALUATION</a:t>
            </a:r>
            <a:endParaRPr lang="ar-BH" sz="1400" dirty="0">
              <a:solidFill>
                <a:srgbClr val="3F5378"/>
              </a:solidFill>
              <a:latin typeface="Arial Black" panose="020B0A04020102020204" pitchFamily="34" charset="0"/>
              <a:cs typeface="PT Bold Heading" panose="02010400000000000000" pitchFamily="2" charset="-78"/>
            </a:endParaRPr>
          </a:p>
        </p:txBody>
      </p:sp>
      <p:sp>
        <p:nvSpPr>
          <p:cNvPr id="9" name="مستطيل مستدير الزوايا 11">
            <a:hlinkClick r:id="rId3" action="ppaction://hlinksldjump"/>
            <a:extLst>
              <a:ext uri="{FF2B5EF4-FFF2-40B4-BE49-F238E27FC236}">
                <a16:creationId xmlns="" xmlns:a16="http://schemas.microsoft.com/office/drawing/2014/main" id="{0DFE9340-316F-EF21-36B5-A01BFC1442C5}"/>
              </a:ext>
            </a:extLst>
          </p:cNvPr>
          <p:cNvSpPr/>
          <p:nvPr/>
        </p:nvSpPr>
        <p:spPr>
          <a:xfrm>
            <a:off x="9838921" y="4404958"/>
            <a:ext cx="2353079" cy="57600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1600" dirty="0">
                <a:solidFill>
                  <a:srgbClr val="3F5378"/>
                </a:solidFill>
                <a:latin typeface="Arial Black" panose="020B0A04020102020204" pitchFamily="34" charset="0"/>
                <a:cs typeface="PT Bold Heading" panose="02010400000000000000" pitchFamily="2" charset="-78"/>
              </a:rPr>
              <a:t>OBJECTIVE 3</a:t>
            </a:r>
            <a:r>
              <a:rPr lang="ar-SA" sz="1600" dirty="0">
                <a:solidFill>
                  <a:srgbClr val="3F5378"/>
                </a:solidFill>
                <a:latin typeface="Arial Black" panose="020B0A04020102020204" pitchFamily="34" charset="0"/>
                <a:cs typeface="PT Bold Heading" panose="02010400000000000000" pitchFamily="2" charset="-78"/>
              </a:rPr>
              <a:t>    </a:t>
            </a:r>
            <a:endParaRPr lang="ar-BH" sz="1600" dirty="0">
              <a:solidFill>
                <a:srgbClr val="3F5378"/>
              </a:solidFill>
              <a:latin typeface="Arial Black" panose="020B0A04020102020204" pitchFamily="34" charset="0"/>
              <a:cs typeface="PT Bold Heading" panose="02010400000000000000" pitchFamily="2" charset="-78"/>
            </a:endParaRPr>
          </a:p>
        </p:txBody>
      </p:sp>
      <p:grpSp>
        <p:nvGrpSpPr>
          <p:cNvPr id="2" name="Group 1">
            <a:extLst>
              <a:ext uri="{FF2B5EF4-FFF2-40B4-BE49-F238E27FC236}">
                <a16:creationId xmlns="" xmlns:a16="http://schemas.microsoft.com/office/drawing/2014/main" id="{7A66DF9A-2CC9-0F60-722E-AC38D1F9C56E}"/>
              </a:ext>
            </a:extLst>
          </p:cNvPr>
          <p:cNvGrpSpPr/>
          <p:nvPr/>
        </p:nvGrpSpPr>
        <p:grpSpPr>
          <a:xfrm>
            <a:off x="34867" y="6499773"/>
            <a:ext cx="12192000" cy="383348"/>
            <a:chOff x="34867" y="6499773"/>
            <a:chExt cx="12192000" cy="383348"/>
          </a:xfrm>
        </p:grpSpPr>
        <p:sp>
          <p:nvSpPr>
            <p:cNvPr id="11" name="TextBox 10">
              <a:extLst>
                <a:ext uri="{FF2B5EF4-FFF2-40B4-BE49-F238E27FC236}">
                  <a16:creationId xmlns="" xmlns:a16="http://schemas.microsoft.com/office/drawing/2014/main" id="{7FDC34CC-7FD8-9C04-953E-079F34E0CAC8}"/>
                </a:ext>
              </a:extLst>
            </p:cNvPr>
            <p:cNvSpPr txBox="1"/>
            <p:nvPr/>
          </p:nvSpPr>
          <p:spPr>
            <a:xfrm>
              <a:off x="716844" y="6505941"/>
              <a:ext cx="7798277" cy="307777"/>
            </a:xfrm>
            <a:prstGeom prst="rect">
              <a:avLst/>
            </a:prstGeom>
            <a:noFill/>
          </p:spPr>
          <p:txBody>
            <a:bodyPr wrap="square" rtlCol="1">
              <a:spAutoFit/>
            </a:bodyPr>
            <a:lstStyle/>
            <a:p>
              <a:r>
                <a:rPr lang="en-US" sz="1400" b="1" dirty="0">
                  <a:solidFill>
                    <a:srgbClr val="002060"/>
                  </a:solidFill>
                  <a:latin typeface="Sakkal Majalla" panose="02000000000000000000" pitchFamily="2" charset="-78"/>
                  <a:cs typeface="Sakkal Majalla" panose="02000000000000000000" pitchFamily="2" charset="-78"/>
                </a:rPr>
                <a:t>FIN 316/806                                    </a:t>
              </a:r>
              <a:r>
                <a:rPr lang="en-US" sz="1400" b="1" dirty="0" smtClean="0">
                  <a:solidFill>
                    <a:srgbClr val="002060"/>
                  </a:solidFill>
                  <a:latin typeface="Sakkal Majalla" panose="02000000000000000000" pitchFamily="2" charset="-78"/>
                  <a:cs typeface="Sakkal Majalla" panose="02000000000000000000" pitchFamily="2" charset="-78"/>
                </a:rPr>
                <a:t>        </a:t>
              </a:r>
              <a:r>
                <a:rPr lang="en-US" sz="1400" b="1" dirty="0">
                  <a:solidFill>
                    <a:srgbClr val="002060"/>
                  </a:solidFill>
                  <a:latin typeface="Sakkal Majalla" panose="02000000000000000000" pitchFamily="2" charset="-78"/>
                  <a:cs typeface="Sakkal Majalla" panose="02000000000000000000" pitchFamily="2" charset="-78"/>
                </a:rPr>
                <a:t>UNIT 2                  </a:t>
              </a:r>
              <a:r>
                <a:rPr lang="en-US" sz="1400" b="1" dirty="0" smtClean="0">
                  <a:solidFill>
                    <a:srgbClr val="002060"/>
                  </a:solidFill>
                  <a:latin typeface="Sakkal Majalla" panose="02000000000000000000" pitchFamily="2" charset="-78"/>
                  <a:cs typeface="Sakkal Majalla" panose="02000000000000000000" pitchFamily="2" charset="-78"/>
                </a:rPr>
                <a:t>                             </a:t>
              </a:r>
              <a:r>
                <a:rPr lang="en-US" sz="1400" b="1" dirty="0">
                  <a:solidFill>
                    <a:srgbClr val="002060"/>
                  </a:solidFill>
                  <a:latin typeface="Sakkal Majalla" panose="02000000000000000000" pitchFamily="2" charset="-78"/>
                  <a:cs typeface="Sakkal Majalla" panose="02000000000000000000" pitchFamily="2" charset="-78"/>
                </a:rPr>
                <a:t>Annuities and Amortization Loan</a:t>
              </a:r>
              <a:endParaRPr lang="ar-SA" sz="1400" b="1" dirty="0">
                <a:solidFill>
                  <a:srgbClr val="002060"/>
                </a:solidFill>
                <a:latin typeface="Sakkal Majalla" panose="02000000000000000000" pitchFamily="2" charset="-78"/>
                <a:cs typeface="Sakkal Majalla" panose="02000000000000000000" pitchFamily="2" charset="-78"/>
              </a:endParaRPr>
            </a:p>
          </p:txBody>
        </p:sp>
        <p:grpSp>
          <p:nvGrpSpPr>
            <p:cNvPr id="12" name="Group 11">
              <a:extLst>
                <a:ext uri="{FF2B5EF4-FFF2-40B4-BE49-F238E27FC236}">
                  <a16:creationId xmlns="" xmlns:a16="http://schemas.microsoft.com/office/drawing/2014/main" id="{41538516-A71E-3316-304D-9C38858F8DE4}"/>
                </a:ext>
              </a:extLst>
            </p:cNvPr>
            <p:cNvGrpSpPr/>
            <p:nvPr/>
          </p:nvGrpSpPr>
          <p:grpSpPr>
            <a:xfrm>
              <a:off x="34867" y="6499773"/>
              <a:ext cx="12192000" cy="383348"/>
              <a:chOff x="34867" y="6499773"/>
              <a:chExt cx="12192000" cy="383348"/>
            </a:xfrm>
          </p:grpSpPr>
          <p:cxnSp>
            <p:nvCxnSpPr>
              <p:cNvPr id="13" name="Straight Connector 12">
                <a:extLst>
                  <a:ext uri="{FF2B5EF4-FFF2-40B4-BE49-F238E27FC236}">
                    <a16:creationId xmlns="" xmlns:a16="http://schemas.microsoft.com/office/drawing/2014/main" id="{146DF47E-76D9-F557-27B0-CD5D1D24AA53}"/>
                  </a:ext>
                </a:extLst>
              </p:cNvPr>
              <p:cNvCxnSpPr/>
              <p:nvPr/>
            </p:nvCxnSpPr>
            <p:spPr>
              <a:xfrm flipV="1">
                <a:off x="34867" y="6499773"/>
                <a:ext cx="12192000" cy="521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 xmlns:a16="http://schemas.microsoft.com/office/drawing/2014/main" id="{4966BC4C-A69E-73EE-1847-705F12088F41}"/>
                  </a:ext>
                </a:extLst>
              </p:cNvPr>
              <p:cNvSpPr>
                <a:spLocks/>
              </p:cNvSpPr>
              <p:nvPr/>
            </p:nvSpPr>
            <p:spPr>
              <a:xfrm>
                <a:off x="7703229" y="6502121"/>
                <a:ext cx="4106028"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a:t>
                </a:r>
                <a:r>
                  <a:rPr lang="ar-SA"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العام الدراسي </a:t>
                </a: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2023-2024م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grpSp>
      </p:grpSp>
      <p:sp>
        <p:nvSpPr>
          <p:cNvPr id="5" name="Text Box 475">
            <a:extLst>
              <a:ext uri="{FF2B5EF4-FFF2-40B4-BE49-F238E27FC236}">
                <a16:creationId xmlns="" xmlns:a16="http://schemas.microsoft.com/office/drawing/2014/main" id="{A0065A2D-F2E8-4B08-879D-EA5F68366D05}"/>
              </a:ext>
            </a:extLst>
          </p:cNvPr>
          <p:cNvSpPr txBox="1">
            <a:spLocks noChangeArrowheads="1" noChangeShapeType="1" noTextEdit="1"/>
          </p:cNvSpPr>
          <p:nvPr/>
        </p:nvSpPr>
        <p:spPr bwMode="auto">
          <a:xfrm>
            <a:off x="303082" y="1122280"/>
            <a:ext cx="2743200" cy="288290"/>
          </a:xfrm>
          <a:prstGeom prst="rect">
            <a:avLst/>
          </a:prstGeom>
          <a:extLst>
            <a:ext uri="{AF507438-7753-43E0-B8FC-AC1667EBCBE1}">
              <a14:hiddenEffects xmlns:a14="http://schemas.microsoft.com/office/drawing/2010/main">
                <a:effectLst/>
              </a14:hiddenEffects>
            </a:ext>
          </a:extLst>
        </p:spPr>
        <p:txBody>
          <a:bodyPr wrap="square" numCol="1" fromWordArt="1">
            <a:prstTxWarp prst="textPlain">
              <a:avLst>
                <a:gd name="adj" fmla="val 50000"/>
              </a:avLst>
            </a:prstTxWarp>
            <a:spAutoFit/>
          </a:bodyPr>
          <a:lstStyle/>
          <a:p>
            <a:pPr marL="342900" marR="0" lvl="0" indent="-342900" algn="ctr" rtl="0">
              <a:spcBef>
                <a:spcPts val="0"/>
              </a:spcBef>
              <a:spcAft>
                <a:spcPts val="0"/>
              </a:spcAft>
              <a:buClr>
                <a:srgbClr val="FF0000"/>
              </a:buClr>
              <a:buFont typeface="Arial Black" panose="020B0A04020102020204" pitchFamily="34" charset="0"/>
              <a:buAutoNum type="alphaUcPeriod"/>
            </a:pPr>
            <a:r>
              <a:rPr lang="en-US" sz="1100" dirty="0">
                <a:ln w="9525" cap="flat" cmpd="sng" algn="ctr">
                  <a:solidFill>
                    <a:srgbClr val="FF0000"/>
                  </a:solidFill>
                  <a:prstDash val="solid"/>
                  <a:round/>
                </a:ln>
                <a:solidFill>
                  <a:srgbClr val="FF0000"/>
                </a:solidFill>
                <a:effectLst/>
                <a:latin typeface="Arial Black" panose="020B0A04020102020204" pitchFamily="34" charset="0"/>
                <a:ea typeface="Times New Roman" panose="02020603050405020304" pitchFamily="18" charset="0"/>
              </a:rPr>
              <a:t>Investment (Due) Annuities</a:t>
            </a:r>
            <a:endParaRPr lang="en-US" sz="1200" dirty="0">
              <a:effectLst/>
              <a:latin typeface="Times New Roman" panose="02020603050405020304" pitchFamily="18" charset="0"/>
              <a:ea typeface="Times New Roman" panose="02020603050405020304" pitchFamily="18" charset="0"/>
            </a:endParaRPr>
          </a:p>
        </p:txBody>
      </p:sp>
      <mc:AlternateContent xmlns:mc="http://schemas.openxmlformats.org/markup-compatibility/2006" xmlns:a14="http://schemas.microsoft.com/office/drawing/2010/main">
        <mc:Choice Requires="a14">
          <p:sp>
            <p:nvSpPr>
              <p:cNvPr id="21" name="Rectangle 20">
                <a:extLst>
                  <a:ext uri="{FF2B5EF4-FFF2-40B4-BE49-F238E27FC236}">
                    <a16:creationId xmlns="" xmlns:a16="http://schemas.microsoft.com/office/drawing/2014/main" id="{92D9A129-1A5E-FC1A-D82F-F4F5374C9A3E}"/>
                  </a:ext>
                </a:extLst>
              </p:cNvPr>
              <p:cNvSpPr/>
              <p:nvPr/>
            </p:nvSpPr>
            <p:spPr>
              <a:xfrm>
                <a:off x="303082" y="1862449"/>
                <a:ext cx="9407144" cy="4411060"/>
              </a:xfrm>
              <a:prstGeom prst="rect">
                <a:avLst/>
              </a:prstGeom>
              <a:solidFill>
                <a:srgbClr val="CED6E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t" anchorCtr="0" forceAA="0" compatLnSpc="1">
                <a:prstTxWarp prst="textNoShape">
                  <a:avLst/>
                </a:prstTxWarp>
                <a:noAutofit/>
              </a:bodyPr>
              <a:lstStyle/>
              <a:p>
                <a:pPr marL="182880" marR="0" rtl="1">
                  <a:lnSpc>
                    <a:spcPct val="130000"/>
                  </a:lnSpc>
                  <a:spcBef>
                    <a:spcPts val="0"/>
                  </a:spcBef>
                  <a:spcAft>
                    <a:spcPts val="0"/>
                  </a:spcAft>
                  <a:tabLst>
                    <a:tab pos="849630" algn="l"/>
                    <a:tab pos="1140460" algn="l"/>
                  </a:tabLst>
                </a:pPr>
                <a:r>
                  <a:rPr lang="ar-BH" sz="1400" dirty="0">
                    <a:solidFill>
                      <a:srgbClr val="000000"/>
                    </a:solidFill>
                    <a:effectLst/>
                    <a:latin typeface="Times New Roman" panose="02020603050405020304" pitchFamily="18" charset="0"/>
                    <a:ea typeface="Calibri" panose="020F0502020204030204" pitchFamily="34" charset="0"/>
                    <a:cs typeface="Al-Mohanad"/>
                  </a:rPr>
                  <a:t> </a:t>
                </a:r>
                <a:r>
                  <a:rPr lang="en-US" sz="1400" b="1"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  </a:t>
                </a:r>
                <a:r>
                  <a:rPr lang="en-US" sz="14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Calculate the future value and the present value of annuities due of BD150</a:t>
                </a:r>
                <a:r>
                  <a:rPr lang="en-US" sz="1400" b="1" dirty="0">
                    <a:solidFill>
                      <a:schemeClr val="tx1"/>
                    </a:solidFill>
                    <a:latin typeface="Calibri Light" panose="020F0302020204030204" pitchFamily="34" charset="0"/>
                    <a:ea typeface="Times New Roman" panose="02020603050405020304" pitchFamily="18" charset="0"/>
                    <a:cs typeface="Times New Roman" panose="02020603050405020304" pitchFamily="18" charset="0"/>
                  </a:rPr>
                  <a:t> </a:t>
                </a:r>
                <a:r>
                  <a:rPr lang="en-US" sz="14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paid each 3 months a year for 2 years and 9 months, if the nominal rate is </a:t>
                </a:r>
                <a:r>
                  <a:rPr lang="en-US" sz="1400" b="1" dirty="0">
                    <a:solidFill>
                      <a:schemeClr val="tx1"/>
                    </a:solidFill>
                    <a:latin typeface="Calibri Light" panose="020F0302020204030204" pitchFamily="34" charset="0"/>
                    <a:ea typeface="Times New Roman" panose="02020603050405020304" pitchFamily="18" charset="0"/>
                    <a:cs typeface="Times New Roman" panose="02020603050405020304" pitchFamily="18" charset="0"/>
                  </a:rPr>
                  <a:t> </a:t>
                </a:r>
                <a:r>
                  <a:rPr lang="en-US" sz="14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3% quaterly.</a:t>
                </a:r>
                <a14:m>
                  <m:oMath xmlns:m="http://schemas.openxmlformats.org/officeDocument/2006/math">
                    <m:r>
                      <a:rPr lang="en-US" sz="1400" b="1"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 </m:t>
                    </m:r>
                  </m:oMath>
                </a14:m>
                <a:endParaRPr lang="en-US" sz="1400" b="1" dirty="0">
                  <a:solidFill>
                    <a:schemeClr val="tx1"/>
                  </a:solidFill>
                  <a:effectLst/>
                  <a:latin typeface="Calibri Light" panose="020F0302020204030204" pitchFamily="34" charset="0"/>
                  <a:ea typeface="Times New Roman" panose="02020603050405020304" pitchFamily="18" charset="0"/>
                  <a:cs typeface="Times New Roman" panose="02020603050405020304" pitchFamily="18" charset="0"/>
                </a:endParaRPr>
              </a:p>
              <a:p>
                <a:pPr marL="0" marR="0" algn="l" rtl="1">
                  <a:lnSpc>
                    <a:spcPct val="130000"/>
                  </a:lnSpc>
                  <a:spcBef>
                    <a:spcPts val="0"/>
                  </a:spcBef>
                  <a:spcAft>
                    <a:spcPts val="0"/>
                  </a:spcAft>
                </a:pPr>
                <a:r>
                  <a:rPr lang="en-US" sz="1400" b="1" u="sng" dirty="0">
                    <a:solidFill>
                      <a:srgbClr val="002060"/>
                    </a:solidFill>
                    <a:effectLst/>
                    <a:latin typeface="Arial Black" panose="020B0A04020102020204" pitchFamily="34" charset="0"/>
                    <a:ea typeface="Times New Roman" panose="02020603050405020304" pitchFamily="18" charset="0"/>
                    <a:cs typeface="Times New Roman" panose="02020603050405020304" pitchFamily="18" charset="0"/>
                  </a:rPr>
                  <a:t>Answer:</a:t>
                </a:r>
                <a:endParaRPr lang="en-US" sz="1400" dirty="0">
                  <a:effectLst/>
                  <a:latin typeface="Times New Roman" panose="02020603050405020304" pitchFamily="18" charset="0"/>
                  <a:ea typeface="Times New Roman" panose="02020603050405020304" pitchFamily="18" charset="0"/>
                </a:endParaRPr>
              </a:p>
              <a:p>
                <a:pPr marL="0" marR="0" algn="l" rtl="1">
                  <a:lnSpc>
                    <a:spcPct val="130000"/>
                  </a:lnSpc>
                  <a:spcBef>
                    <a:spcPts val="0"/>
                  </a:spcBef>
                  <a:spcAft>
                    <a:spcPts val="0"/>
                  </a:spcAft>
                </a:pPr>
                <a:r>
                  <a:rPr lang="en-US" sz="1400" b="1" dirty="0">
                    <a:solidFill>
                      <a:srgbClr val="C00000"/>
                    </a:solidFill>
                    <a:effectLst/>
                    <a:latin typeface="Arial Black" panose="020B0A04020102020204" pitchFamily="34" charset="0"/>
                    <a:ea typeface="Calibri" panose="020F0502020204030204" pitchFamily="34" charset="0"/>
                    <a:cs typeface="Times New Roman" panose="02020603050405020304" pitchFamily="18" charset="0"/>
                  </a:rPr>
                  <a:t> </a:t>
                </a:r>
                <a:r>
                  <a:rPr lang="en-US" sz="1400" dirty="0">
                    <a:solidFill>
                      <a:srgbClr val="0000FF"/>
                    </a:solidFill>
                    <a:effectLst/>
                    <a:latin typeface="Cambria Math" panose="02040503050406030204" pitchFamily="18" charset="0"/>
                    <a:ea typeface="Calibri" panose="020F0502020204030204" pitchFamily="34" charset="0"/>
                    <a:cs typeface="Times New Roman" panose="02020603050405020304" pitchFamily="18" charset="0"/>
                  </a:rPr>
                  <a:t>No. of annuities ( n ) </a:t>
                </a:r>
                <a:r>
                  <a:rPr lang="en-US" sz="1400" dirty="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a:t>=   2.75  × 4= 11</a:t>
                </a:r>
                <a:r>
                  <a:rPr lang="en-US" sz="1400" dirty="0">
                    <a:effectLst/>
                    <a:latin typeface="Cambria Math" panose="02040503050406030204" pitchFamily="18" charset="0"/>
                    <a:ea typeface="Calibri" panose="020F0502020204030204" pitchFamily="34" charset="0"/>
                    <a:cs typeface="Times New Roman" panose="02020603050405020304" pitchFamily="18" charset="0"/>
                  </a:rPr>
                  <a:t>  </a:t>
                </a:r>
                <a:endParaRPr lang="en-US" sz="1400" dirty="0">
                  <a:effectLst/>
                  <a:ea typeface="Calibri" panose="020F0502020204030204" pitchFamily="34" charset="0"/>
                  <a:cs typeface="Arial" panose="020B0604020202020204" pitchFamily="34" charset="0"/>
                </a:endParaRPr>
              </a:p>
              <a:p>
                <a:pPr marL="0" marR="0" algn="l" rtl="1">
                  <a:lnSpc>
                    <a:spcPct val="130000"/>
                  </a:lnSpc>
                  <a:spcBef>
                    <a:spcPts val="0"/>
                  </a:spcBef>
                  <a:spcAft>
                    <a:spcPts val="0"/>
                  </a:spcAft>
                </a:pPr>
                <a:r>
                  <a:rPr lang="en-US" sz="1400" dirty="0">
                    <a:solidFill>
                      <a:srgbClr val="0000FF"/>
                    </a:solidFill>
                    <a:effectLst/>
                    <a:latin typeface="Cambria Math" panose="02040503050406030204" pitchFamily="18" charset="0"/>
                    <a:ea typeface="Calibri" panose="020F0502020204030204" pitchFamily="34" charset="0"/>
                    <a:cs typeface="Times New Roman" panose="02020603050405020304" pitchFamily="18" charset="0"/>
                  </a:rPr>
                  <a:t>Partial rate (</a:t>
                </a:r>
                <a:r>
                  <a:rPr lang="en-US" sz="1400" dirty="0" err="1">
                    <a:solidFill>
                      <a:srgbClr val="0000FF"/>
                    </a:solidFill>
                    <a:effectLst/>
                    <a:latin typeface="Cambria Math" panose="02040503050406030204" pitchFamily="18" charset="0"/>
                    <a:ea typeface="Calibri" panose="020F0502020204030204" pitchFamily="34" charset="0"/>
                    <a:cs typeface="Times New Roman" panose="02020603050405020304" pitchFamily="18" charset="0"/>
                  </a:rPr>
                  <a:t>i</a:t>
                </a:r>
                <a:r>
                  <a:rPr lang="en-US" sz="1400" dirty="0">
                    <a:solidFill>
                      <a:srgbClr val="0000FF"/>
                    </a:solidFill>
                    <a:effectLst/>
                    <a:latin typeface="Cambria Math" panose="02040503050406030204" pitchFamily="18" charset="0"/>
                    <a:ea typeface="Calibri" panose="020F0502020204030204" pitchFamily="34" charset="0"/>
                    <a:cs typeface="Times New Roman" panose="02020603050405020304" pitchFamily="18" charset="0"/>
                  </a:rPr>
                  <a:t>)</a:t>
                </a:r>
                <a:r>
                  <a:rPr lang="en-US" sz="1400" dirty="0">
                    <a:effectLst/>
                    <a:latin typeface="Cambria Math" panose="02040503050406030204" pitchFamily="18" charset="0"/>
                    <a:ea typeface="Calibri" panose="020F0502020204030204" pitchFamily="34" charset="0"/>
                    <a:cs typeface="Times New Roman" panose="02020603050405020304" pitchFamily="18" charset="0"/>
                  </a:rPr>
                  <a:t>            </a:t>
                </a:r>
                <a:r>
                  <a:rPr lang="en-US" sz="1400" dirty="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a:t>= 3% </a:t>
                </a:r>
                <a:endParaRPr lang="en-US" sz="1400" dirty="0">
                  <a:ea typeface="Calibri" panose="020F0502020204030204" pitchFamily="34" charset="0"/>
                  <a:cs typeface="Arial" panose="020B0604020202020204" pitchFamily="34" charset="0"/>
                </a:endParaRPr>
              </a:p>
              <a:p>
                <a:pPr marL="0" marR="0">
                  <a:lnSpc>
                    <a:spcPct val="130000"/>
                  </a:lnSpc>
                  <a:spcBef>
                    <a:spcPts val="0"/>
                  </a:spcBef>
                  <a:spcAft>
                    <a:spcPts val="0"/>
                  </a:spcAft>
                </a:pPr>
                <a14:m>
                  <m:oMath xmlns:m="http://schemas.openxmlformats.org/officeDocument/2006/math">
                    <m:sSub>
                      <m:sSubPr>
                        <m:ctrlPr>
                          <a:rPr lang="en-US" sz="14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400" b="1" i="1"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𝟏</m:t>
                        </m:r>
                        <m:r>
                          <a:rPr lang="en-US" sz="1400" b="1" i="1"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14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𝐅𝐕</m:t>
                        </m:r>
                      </m:e>
                      <m:sub>
                        <m:r>
                          <a:rPr lang="en-US" sz="14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𝐧𝐝</m:t>
                        </m:r>
                      </m:sub>
                    </m:sSub>
                  </m:oMath>
                </a14:m>
                <a:r>
                  <a:rPr lang="en-US" sz="1400" dirty="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a:t> </a:t>
                </a:r>
                <a:r>
                  <a:rPr lang="en-US" sz="1400" b="1" dirty="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a:t>=</a:t>
                </a:r>
                <a14:m>
                  <m:oMath xmlns:m="http://schemas.openxmlformats.org/officeDocument/2006/math">
                    <m:r>
                      <a:rPr lang="en-US" sz="14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𝐏𝐌𝐓</m:t>
                    </m:r>
                    <m:r>
                      <a:rPr lang="en-US" sz="1400" b="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14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fPr>
                      <m:num>
                        <m:sSup>
                          <m:sSupPr>
                            <m:ctrlPr>
                              <a:rPr lang="en-US" sz="14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1400" b="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14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𝟏</m:t>
                            </m:r>
                            <m:r>
                              <a:rPr lang="en-US" sz="1400" b="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14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𝐢</m:t>
                            </m:r>
                            <m:r>
                              <a:rPr lang="en-US" sz="1400" b="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m:t>
                            </m:r>
                          </m:e>
                          <m:sup>
                            <m:r>
                              <a:rPr lang="en-US" sz="14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𝐧</m:t>
                            </m:r>
                          </m:sup>
                        </m:sSup>
                        <m:r>
                          <a:rPr lang="en-US" sz="14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14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𝟏</m:t>
                        </m:r>
                      </m:num>
                      <m:den>
                        <m:r>
                          <a:rPr lang="en-US" sz="14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𝐢</m:t>
                        </m:r>
                      </m:den>
                    </m:f>
                  </m:oMath>
                </a14:m>
                <a:r>
                  <a:rPr lang="en-US" sz="1400" b="1" dirty="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a:t> ]    </a:t>
                </a:r>
                <a:r>
                  <a:rPr lang="en-US" sz="1400" dirty="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a:t>x (1+i)</a:t>
                </a:r>
                <a:endParaRPr lang="en-US" sz="1400" dirty="0">
                  <a:effectLst/>
                  <a:ea typeface="Calibri" panose="020F0502020204030204" pitchFamily="34" charset="0"/>
                  <a:cs typeface="Arial" panose="020B0604020202020204" pitchFamily="34" charset="0"/>
                </a:endParaRPr>
              </a:p>
              <a:p>
                <a:pPr marL="76200" marR="0" algn="l" rtl="0">
                  <a:lnSpc>
                    <a:spcPct val="130000"/>
                  </a:lnSpc>
                  <a:spcBef>
                    <a:spcPts val="0"/>
                  </a:spcBef>
                  <a:spcAft>
                    <a:spcPts val="0"/>
                  </a:spcAft>
                </a:pPr>
                <a:r>
                  <a:rPr lang="en-US" sz="1400" b="1" dirty="0">
                    <a:effectLst/>
                    <a:latin typeface="Cambria Math" panose="02040503050406030204" pitchFamily="18" charset="0"/>
                    <a:ea typeface="Calibri" panose="020F0502020204030204" pitchFamily="34" charset="0"/>
                    <a:cs typeface="Times New Roman" panose="02020603050405020304" pitchFamily="18" charset="0"/>
                  </a:rPr>
                  <a:t>        </a:t>
                </a:r>
                <a:r>
                  <a:rPr lang="en-US" sz="1400" dirty="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a:t>= 150  </a:t>
                </a:r>
                <a14:m>
                  <m:oMath xmlns:m="http://schemas.openxmlformats.org/officeDocument/2006/math">
                    <m:r>
                      <a:rPr lang="en-US" sz="1400" b="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1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fPr>
                      <m:num>
                        <m:sSup>
                          <m:sSupPr>
                            <m:ctrlPr>
                              <a:rPr lang="en-US" sz="1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1400" b="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1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𝟏</m:t>
                            </m:r>
                            <m:r>
                              <a:rPr lang="en-US" sz="1400" b="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1400" b="1" i="1" smtClean="0">
                                <a:solidFill>
                                  <a:srgbClr val="000000"/>
                                </a:solidFill>
                                <a:effectLst/>
                                <a:latin typeface="Cambria Math" panose="02040503050406030204" pitchFamily="18" charset="0"/>
                                <a:ea typeface="Calibri" panose="020F0502020204030204" pitchFamily="34" charset="0"/>
                                <a:cs typeface="Arial" panose="020B0604020202020204" pitchFamily="34" charset="0"/>
                              </a:rPr>
                              <m:t>𝟑</m:t>
                            </m:r>
                            <m:r>
                              <a:rPr lang="en-US" sz="1400" b="1">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r>
                              <a:rPr lang="en-US" sz="1400" b="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e>
                          <m:sup>
                            <m:r>
                              <a:rPr lang="en-US" sz="1400" b="1"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𝟏𝟏</m:t>
                            </m:r>
                          </m:sup>
                        </m:sSup>
                        <m:r>
                          <a:rPr lang="en-US" sz="1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1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𝟏</m:t>
                        </m:r>
                      </m:num>
                      <m:den>
                        <m:r>
                          <a:rPr lang="en-US" sz="1400" b="1" i="1" smtClean="0">
                            <a:solidFill>
                              <a:srgbClr val="000000"/>
                            </a:solidFill>
                            <a:effectLst/>
                            <a:latin typeface="Cambria Math" panose="02040503050406030204" pitchFamily="18" charset="0"/>
                            <a:ea typeface="Calibri" panose="020F0502020204030204" pitchFamily="34" charset="0"/>
                            <a:cs typeface="Arial" panose="020B0604020202020204" pitchFamily="34" charset="0"/>
                          </a:rPr>
                          <m:t>𝟑</m:t>
                        </m:r>
                        <m:r>
                          <a:rPr lang="en-US" sz="1400" b="1">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den>
                    </m:f>
                  </m:oMath>
                </a14:m>
                <a:r>
                  <a:rPr lang="en-US" sz="1400" b="1" dirty="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a:t> ]    ×</a:t>
                </a:r>
                <a:r>
                  <a:rPr lang="en-US" sz="1400" dirty="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a:t> (1.03)</a:t>
                </a:r>
                <a:endParaRPr lang="en-US" sz="1400" dirty="0">
                  <a:effectLst/>
                  <a:ea typeface="Calibri" panose="020F0502020204030204" pitchFamily="34" charset="0"/>
                  <a:cs typeface="Arial" panose="020B0604020202020204" pitchFamily="34" charset="0"/>
                </a:endParaRPr>
              </a:p>
              <a:p>
                <a:pPr marL="76200" marR="0" algn="l" rtl="0">
                  <a:lnSpc>
                    <a:spcPct val="130000"/>
                  </a:lnSpc>
                  <a:spcBef>
                    <a:spcPts val="0"/>
                  </a:spcBef>
                  <a:spcAft>
                    <a:spcPts val="0"/>
                  </a:spcAft>
                </a:pPr>
                <a:r>
                  <a:rPr lang="en-US" sz="1400" dirty="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a:t>        = 150   x 12.80780x (1.03) = BD 1978.805</a:t>
                </a:r>
                <a:endParaRPr lang="en-US" sz="1400" dirty="0">
                  <a:effectLst/>
                  <a:ea typeface="Calibri" panose="020F0502020204030204" pitchFamily="34" charset="0"/>
                  <a:cs typeface="Arial" panose="020B0604020202020204" pitchFamily="34" charset="0"/>
                </a:endParaRPr>
              </a:p>
              <a:p>
                <a:pPr marL="76200" marR="0" algn="l" rtl="0">
                  <a:lnSpc>
                    <a:spcPct val="130000"/>
                  </a:lnSpc>
                  <a:spcBef>
                    <a:spcPts val="0"/>
                  </a:spcBef>
                  <a:spcAft>
                    <a:spcPts val="0"/>
                  </a:spcAft>
                </a:pPr>
                <a:r>
                  <a:rPr lang="en-US" sz="1400" b="1" dirty="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a:t> </a:t>
                </a:r>
                <a:endParaRPr lang="en-US" sz="1400" dirty="0">
                  <a:effectLst/>
                  <a:ea typeface="Calibri" panose="020F0502020204030204" pitchFamily="34" charset="0"/>
                  <a:cs typeface="Arial" panose="020B0604020202020204" pitchFamily="34" charset="0"/>
                </a:endParaRPr>
              </a:p>
              <a:p>
                <a:pPr marL="0" marR="0" algn="l" rtl="1">
                  <a:lnSpc>
                    <a:spcPct val="130000"/>
                  </a:lnSpc>
                  <a:spcBef>
                    <a:spcPts val="0"/>
                  </a:spcBef>
                  <a:spcAft>
                    <a:spcPts val="0"/>
                  </a:spcAft>
                </a:pPr>
                <a:r>
                  <a:rPr lang="en-US" sz="1400" b="1" dirty="0">
                    <a:solidFill>
                      <a:srgbClr val="FF0000"/>
                    </a:solidFill>
                    <a:latin typeface="Cambria Math" panose="02040503050406030204" pitchFamily="18" charset="0"/>
                    <a:ea typeface="Calibri" panose="020F0502020204030204" pitchFamily="34" charset="0"/>
                    <a:cs typeface="Arial" panose="020B0604020202020204" pitchFamily="34" charset="0"/>
                  </a:rPr>
                  <a:t>2- </a:t>
                </a:r>
                <a:r>
                  <a:rPr lang="en-US" sz="1400" b="1" dirty="0">
                    <a:solidFill>
                      <a:srgbClr val="FF0000"/>
                    </a:solidFill>
                    <a:effectLst/>
                    <a:latin typeface="Cambria Math" panose="02040503050406030204" pitchFamily="18" charset="0"/>
                    <a:ea typeface="Calibri" panose="020F0502020204030204" pitchFamily="34" charset="0"/>
                    <a:cs typeface="Arial" panose="020B0604020202020204" pitchFamily="34" charset="0"/>
                  </a:rPr>
                  <a:t> </a:t>
                </a:r>
                <a14:m>
                  <m:oMath xmlns:m="http://schemas.openxmlformats.org/officeDocument/2006/math">
                    <m:sSub>
                      <m:sSubPr>
                        <m:ctrlPr>
                          <a:rPr lang="en-US" sz="14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4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𝐏𝐕</m:t>
                        </m:r>
                      </m:e>
                      <m:sub>
                        <m:r>
                          <a:rPr lang="en-US" sz="14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𝐧𝐝</m:t>
                        </m:r>
                      </m:sub>
                    </m:sSub>
                  </m:oMath>
                </a14:m>
                <a:r>
                  <a:rPr lang="en-US" sz="1400" b="1" dirty="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a:t> = </a:t>
                </a:r>
                <a14:m>
                  <m:oMath xmlns:m="http://schemas.openxmlformats.org/officeDocument/2006/math">
                    <m:r>
                      <a:rPr lang="en-US" sz="14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𝐏𝐌𝐓</m:t>
                    </m:r>
                    <m:r>
                      <a:rPr lang="en-US" sz="1400" b="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 [</m:t>
                    </m:r>
                    <m:f>
                      <m:fPr>
                        <m:ctrlPr>
                          <a:rPr lang="en-US" sz="14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fPr>
                      <m:num>
                        <m:sSup>
                          <m:sSupPr>
                            <m:ctrlPr>
                              <a:rPr lang="en-US" sz="14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14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𝟏</m:t>
                            </m:r>
                            <m:r>
                              <a:rPr lang="en-US" sz="14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1400" b="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14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𝟏</m:t>
                            </m:r>
                            <m:r>
                              <a:rPr lang="en-US" sz="1400" b="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14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𝐢</m:t>
                            </m:r>
                            <m:r>
                              <a:rPr lang="en-US" sz="1400" b="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m:t>
                            </m:r>
                          </m:e>
                          <m:sup>
                            <m:r>
                              <a:rPr lang="en-US" sz="14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14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𝐧</m:t>
                            </m:r>
                          </m:sup>
                        </m:sSup>
                      </m:num>
                      <m:den>
                        <m:r>
                          <a:rPr lang="en-US" sz="14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𝐢</m:t>
                        </m:r>
                      </m:den>
                    </m:f>
                  </m:oMath>
                </a14:m>
                <a:r>
                  <a:rPr lang="en-US" sz="1400" b="1" dirty="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a:t>] × (1+i)</a:t>
                </a:r>
                <a:endParaRPr lang="en-US" sz="1400" dirty="0">
                  <a:effectLst/>
                  <a:ea typeface="Calibri" panose="020F0502020204030204" pitchFamily="34" charset="0"/>
                  <a:cs typeface="Arial" panose="020B0604020202020204" pitchFamily="34" charset="0"/>
                </a:endParaRPr>
              </a:p>
              <a:p>
                <a:pPr marL="0" marR="0" algn="justLow">
                  <a:lnSpc>
                    <a:spcPct val="130000"/>
                  </a:lnSpc>
                  <a:spcBef>
                    <a:spcPts val="0"/>
                  </a:spcBef>
                  <a:spcAft>
                    <a:spcPts val="0"/>
                  </a:spcAft>
                </a:pPr>
                <a:r>
                  <a:rPr lang="en-US" sz="1400" dirty="0">
                    <a:solidFill>
                      <a:srgbClr val="1F3763"/>
                    </a:solidFill>
                    <a:effectLst/>
                    <a:latin typeface="Cambria Math" panose="02040503050406030204" pitchFamily="18" charset="0"/>
                    <a:ea typeface="Times New Roman" panose="02020603050405020304" pitchFamily="18" charset="0"/>
                    <a:cs typeface="Times New Roman" panose="02020603050405020304" pitchFamily="18" charset="0"/>
                  </a:rPr>
                  <a:t>               </a:t>
                </a:r>
                <a:r>
                  <a:rPr lang="en-US" sz="1400" dirty="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a:t>= 150 x </a:t>
                </a:r>
                <a14:m>
                  <m:oMath xmlns:m="http://schemas.openxmlformats.org/officeDocument/2006/math">
                    <m:r>
                      <a:rPr lang="en-US" sz="1400" b="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14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sSup>
                          <m:sSupPr>
                            <m:ctrlPr>
                              <a:rPr lang="en-US" sz="14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en-US" sz="1400" b="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1</m:t>
                            </m:r>
                            <m:r>
                              <a:rPr lang="en-US" sz="1400" b="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m:t>
                            </m:r>
                            <m:r>
                              <a:rPr lang="en-US" sz="1400" b="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m:t>
                            </m:r>
                            <m:r>
                              <a:rPr lang="en-US" sz="1400" b="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1</m:t>
                            </m:r>
                            <m:r>
                              <a:rPr lang="en-US" sz="1400" b="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m:t>
                            </m:r>
                            <m:r>
                              <a:rPr lang="en-US" sz="1400" b="0" i="1" smtClean="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3</m:t>
                            </m:r>
                            <m:r>
                              <a:rPr lang="en-US" sz="1400" b="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m:t>
                            </m:r>
                          </m:e>
                          <m:sup>
                            <m:r>
                              <a:rPr lang="en-US" sz="1400" b="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m:t>
                            </m:r>
                            <m:r>
                              <a:rPr lang="en-US" sz="1400" b="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11</m:t>
                            </m:r>
                          </m:sup>
                        </m:sSup>
                      </m:num>
                      <m:den>
                        <m:r>
                          <a:rPr lang="en-US" sz="1400" b="0" i="1" smtClean="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3</m:t>
                        </m:r>
                        <m:r>
                          <a:rPr lang="en-US" sz="1400" b="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m:t>
                        </m:r>
                      </m:den>
                    </m:f>
                  </m:oMath>
                </a14:m>
                <a:r>
                  <a:rPr lang="en-US" sz="1400" dirty="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a:t>] x (1+3%)</a:t>
                </a:r>
                <a:endParaRPr lang="en-US" sz="1400" dirty="0">
                  <a:solidFill>
                    <a:srgbClr val="1F3763"/>
                  </a:solidFill>
                  <a:effectLst/>
                  <a:latin typeface="Calibri Light" panose="020F0302020204030204" pitchFamily="34" charset="0"/>
                  <a:ea typeface="Times New Roman" panose="02020603050405020304" pitchFamily="18" charset="0"/>
                  <a:cs typeface="Times New Roman" panose="02020603050405020304" pitchFamily="18" charset="0"/>
                </a:endParaRPr>
              </a:p>
              <a:p>
                <a:pPr marL="228600">
                  <a:lnSpc>
                    <a:spcPct val="130000"/>
                  </a:lnSpc>
                </a:pPr>
                <a:r>
                  <a:rPr lang="en-US" sz="1400" dirty="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a:t>          = 150 x  </a:t>
                </a:r>
                <a14:m>
                  <m:oMath xmlns:m="http://schemas.openxmlformats.org/officeDocument/2006/math">
                    <m:f>
                      <m:fPr>
                        <m:ctrlPr>
                          <a:rPr lang="en-US" sz="1400" b="1" i="1">
                            <a:solidFill>
                              <a:srgbClr val="000000"/>
                            </a:solidFill>
                            <a:latin typeface="Cambria Math" panose="02040503050406030204" pitchFamily="18" charset="0"/>
                            <a:ea typeface="Calibri" panose="020F0502020204030204" pitchFamily="34" charset="0"/>
                            <a:cs typeface="Times New Roman" panose="02020603050405020304" pitchFamily="18" charset="0"/>
                          </a:rPr>
                        </m:ctrlPr>
                      </m:fPr>
                      <m:num>
                        <m:r>
                          <a:rPr lang="en-US" sz="1400" b="1"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𝟏</m:t>
                        </m:r>
                        <m:r>
                          <a:rPr lang="en-US" sz="1400" b="1" i="1">
                            <a:solidFill>
                              <a:srgbClr val="000000"/>
                            </a:solidFill>
                            <a:latin typeface="Cambria Math" panose="02040503050406030204" pitchFamily="18" charset="0"/>
                            <a:ea typeface="Calibri" panose="020F0502020204030204" pitchFamily="34" charset="0"/>
                            <a:cs typeface="Times New Roman" panose="02020603050405020304" pitchFamily="18" charset="0"/>
                          </a:rPr>
                          <m:t>−</m:t>
                        </m:r>
                        <m:r>
                          <a:rPr lang="en-US" sz="1400" b="1"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𝟎</m:t>
                        </m:r>
                        <m:r>
                          <a:rPr lang="en-US" sz="1400" b="1" i="1">
                            <a:solidFill>
                              <a:srgbClr val="000000"/>
                            </a:solidFill>
                            <a:latin typeface="Cambria Math" panose="02040503050406030204" pitchFamily="18" charset="0"/>
                            <a:ea typeface="Calibri" panose="020F0502020204030204" pitchFamily="34" charset="0"/>
                            <a:cs typeface="Times New Roman" panose="02020603050405020304" pitchFamily="18" charset="0"/>
                          </a:rPr>
                          <m:t>.</m:t>
                        </m:r>
                        <m:r>
                          <a:rPr lang="en-US" sz="1400" b="1"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𝟕𝟐𝟐𝟒𝟐</m:t>
                        </m:r>
                      </m:num>
                      <m:den>
                        <m:r>
                          <a:rPr lang="en-US" sz="1400" b="1"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𝟎</m:t>
                        </m:r>
                        <m:r>
                          <a:rPr lang="en-US" sz="1400" b="1">
                            <a:solidFill>
                              <a:srgbClr val="000000"/>
                            </a:solidFill>
                            <a:latin typeface="Cambria Math" panose="02040503050406030204" pitchFamily="18" charset="0"/>
                            <a:ea typeface="Calibri" panose="020F0502020204030204" pitchFamily="34" charset="0"/>
                            <a:cs typeface="Times New Roman" panose="02020603050405020304" pitchFamily="18" charset="0"/>
                          </a:rPr>
                          <m:t>.</m:t>
                        </m:r>
                        <m:r>
                          <a:rPr lang="en-US" sz="1400" b="1"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𝟎</m:t>
                        </m:r>
                        <m:r>
                          <a:rPr lang="en-US" sz="1400" b="1" i="1" smtClean="0">
                            <a:solidFill>
                              <a:srgbClr val="000000"/>
                            </a:solidFill>
                            <a:latin typeface="Cambria Math" panose="02040503050406030204" pitchFamily="18" charset="0"/>
                            <a:ea typeface="Calibri" panose="020F0502020204030204" pitchFamily="34" charset="0"/>
                            <a:cs typeface="Times New Roman" panose="02020603050405020304" pitchFamily="18" charset="0"/>
                          </a:rPr>
                          <m:t>𝟑</m:t>
                        </m:r>
                      </m:den>
                    </m:f>
                  </m:oMath>
                </a14:m>
                <a:r>
                  <a:rPr lang="en-US" sz="1400" dirty="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a:t> x 1.03</a:t>
                </a:r>
                <a:endParaRPr lang="en-US" sz="1400" dirty="0">
                  <a:effectLst/>
                  <a:ea typeface="Calibri" panose="020F0502020204030204" pitchFamily="34" charset="0"/>
                  <a:cs typeface="Arial" panose="020B0604020202020204" pitchFamily="34" charset="0"/>
                </a:endParaRPr>
              </a:p>
              <a:p>
                <a:pPr marL="0" marR="0" algn="l" rtl="0">
                  <a:lnSpc>
                    <a:spcPct val="130000"/>
                  </a:lnSpc>
                  <a:spcBef>
                    <a:spcPts val="0"/>
                  </a:spcBef>
                  <a:spcAft>
                    <a:spcPts val="0"/>
                  </a:spcAft>
                </a:pPr>
                <a:r>
                  <a:rPr lang="en-US" sz="1400" dirty="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a:t>               = 150 x     9.2526 x    1.03 = BD 1429.527</a:t>
                </a:r>
                <a:endParaRPr lang="en-US" sz="1400" dirty="0">
                  <a:effectLst/>
                  <a:ea typeface="Calibri" panose="020F0502020204030204" pitchFamily="34" charset="0"/>
                  <a:cs typeface="Arial" panose="020B0604020202020204" pitchFamily="34" charset="0"/>
                </a:endParaRPr>
              </a:p>
              <a:p>
                <a:pPr marL="228600" marR="0" algn="l" rtl="0">
                  <a:lnSpc>
                    <a:spcPct val="130000"/>
                  </a:lnSpc>
                  <a:spcBef>
                    <a:spcPts val="0"/>
                  </a:spcBef>
                  <a:spcAft>
                    <a:spcPts val="0"/>
                  </a:spcAft>
                </a:pPr>
                <a:r>
                  <a:rPr lang="ar-BH" sz="1400" dirty="0">
                    <a:solidFill>
                      <a:srgbClr val="000000"/>
                    </a:solidFill>
                    <a:effectLst/>
                    <a:ea typeface="Calibri" panose="020F0502020204030204" pitchFamily="34" charset="0"/>
                    <a:cs typeface="Times New Roman" panose="02020603050405020304" pitchFamily="18" charset="0"/>
                  </a:rPr>
                  <a:t> </a:t>
                </a:r>
                <a:endParaRPr lang="en-US" sz="1400" dirty="0">
                  <a:effectLst/>
                  <a:ea typeface="Calibri" panose="020F0502020204030204" pitchFamily="34" charset="0"/>
                  <a:cs typeface="Arial" panose="020B0604020202020204" pitchFamily="34" charset="0"/>
                </a:endParaRPr>
              </a:p>
            </p:txBody>
          </p:sp>
        </mc:Choice>
        <mc:Fallback xmlns="">
          <p:sp>
            <p:nvSpPr>
              <p:cNvPr id="21" name="Rectangle 20">
                <a:extLst>
                  <a:ext uri="{FF2B5EF4-FFF2-40B4-BE49-F238E27FC236}">
                    <a16:creationId xmlns:a16="http://schemas.microsoft.com/office/drawing/2014/main" id="{92D9A129-1A5E-FC1A-D82F-F4F5374C9A3E}"/>
                  </a:ext>
                </a:extLst>
              </p:cNvPr>
              <p:cNvSpPr>
                <a:spLocks noRot="1" noChangeAspect="1" noMove="1" noResize="1" noEditPoints="1" noAdjustHandles="1" noChangeArrowheads="1" noChangeShapeType="1" noTextEdit="1"/>
              </p:cNvSpPr>
              <p:nvPr/>
            </p:nvSpPr>
            <p:spPr>
              <a:xfrm>
                <a:off x="303082" y="1862449"/>
                <a:ext cx="9407144" cy="4411060"/>
              </a:xfrm>
              <a:prstGeom prst="rect">
                <a:avLst/>
              </a:prstGeom>
              <a:blipFill>
                <a:blip r:embed="rId4"/>
                <a:stretch>
                  <a:fillRect l="-389" b="-7331"/>
                </a:stretch>
              </a:blipFill>
              <a:ln>
                <a:noFill/>
              </a:ln>
            </p:spPr>
            <p:txBody>
              <a:bodyPr/>
              <a:lstStyle/>
              <a:p>
                <a:r>
                  <a:rPr lang="en-US">
                    <a:noFill/>
                  </a:rPr>
                  <a:t> </a:t>
                </a:r>
              </a:p>
            </p:txBody>
          </p:sp>
        </mc:Fallback>
      </mc:AlternateContent>
      <p:graphicFrame>
        <p:nvGraphicFramePr>
          <p:cNvPr id="22" name="Table 21">
            <a:extLst>
              <a:ext uri="{FF2B5EF4-FFF2-40B4-BE49-F238E27FC236}">
                <a16:creationId xmlns="" xmlns:a16="http://schemas.microsoft.com/office/drawing/2014/main" id="{6FE1C75F-3598-11DA-64D6-1E9CF89D6276}"/>
              </a:ext>
            </a:extLst>
          </p:cNvPr>
          <p:cNvGraphicFramePr>
            <a:graphicFrameLocks noGrp="1"/>
          </p:cNvGraphicFramePr>
          <p:nvPr>
            <p:extLst>
              <p:ext uri="{D42A27DB-BD31-4B8C-83A1-F6EECF244321}">
                <p14:modId xmlns:p14="http://schemas.microsoft.com/office/powerpoint/2010/main" val="2931451593"/>
              </p:ext>
            </p:extLst>
          </p:nvPr>
        </p:nvGraphicFramePr>
        <p:xfrm>
          <a:off x="4148276" y="2438449"/>
          <a:ext cx="5630813" cy="3140719"/>
        </p:xfrm>
        <a:graphic>
          <a:graphicData uri="http://schemas.openxmlformats.org/drawingml/2006/table">
            <a:tbl>
              <a:tblPr>
                <a:tableStyleId>{5C22544A-7EE6-4342-B048-85BDC9FD1C3A}</a:tableStyleId>
              </a:tblPr>
              <a:tblGrid>
                <a:gridCol w="259625">
                  <a:extLst>
                    <a:ext uri="{9D8B030D-6E8A-4147-A177-3AD203B41FA5}">
                      <a16:colId xmlns="" xmlns:a16="http://schemas.microsoft.com/office/drawing/2014/main" val="1684917731"/>
                    </a:ext>
                  </a:extLst>
                </a:gridCol>
                <a:gridCol w="600203">
                  <a:extLst>
                    <a:ext uri="{9D8B030D-6E8A-4147-A177-3AD203B41FA5}">
                      <a16:colId xmlns="" xmlns:a16="http://schemas.microsoft.com/office/drawing/2014/main" val="3616010779"/>
                    </a:ext>
                  </a:extLst>
                </a:gridCol>
                <a:gridCol w="700238">
                  <a:extLst>
                    <a:ext uri="{9D8B030D-6E8A-4147-A177-3AD203B41FA5}">
                      <a16:colId xmlns="" xmlns:a16="http://schemas.microsoft.com/office/drawing/2014/main" val="1965410378"/>
                    </a:ext>
                  </a:extLst>
                </a:gridCol>
                <a:gridCol w="700238">
                  <a:extLst>
                    <a:ext uri="{9D8B030D-6E8A-4147-A177-3AD203B41FA5}">
                      <a16:colId xmlns="" xmlns:a16="http://schemas.microsoft.com/office/drawing/2014/main" val="193239566"/>
                    </a:ext>
                  </a:extLst>
                </a:gridCol>
                <a:gridCol w="700238">
                  <a:extLst>
                    <a:ext uri="{9D8B030D-6E8A-4147-A177-3AD203B41FA5}">
                      <a16:colId xmlns="" xmlns:a16="http://schemas.microsoft.com/office/drawing/2014/main" val="153650612"/>
                    </a:ext>
                  </a:extLst>
                </a:gridCol>
                <a:gridCol w="700238">
                  <a:extLst>
                    <a:ext uri="{9D8B030D-6E8A-4147-A177-3AD203B41FA5}">
                      <a16:colId xmlns="" xmlns:a16="http://schemas.microsoft.com/office/drawing/2014/main" val="3586199517"/>
                    </a:ext>
                  </a:extLst>
                </a:gridCol>
                <a:gridCol w="700238">
                  <a:extLst>
                    <a:ext uri="{9D8B030D-6E8A-4147-A177-3AD203B41FA5}">
                      <a16:colId xmlns="" xmlns:a16="http://schemas.microsoft.com/office/drawing/2014/main" val="1300365325"/>
                    </a:ext>
                  </a:extLst>
                </a:gridCol>
                <a:gridCol w="700238">
                  <a:extLst>
                    <a:ext uri="{9D8B030D-6E8A-4147-A177-3AD203B41FA5}">
                      <a16:colId xmlns="" xmlns:a16="http://schemas.microsoft.com/office/drawing/2014/main" val="3874754188"/>
                    </a:ext>
                  </a:extLst>
                </a:gridCol>
                <a:gridCol w="569557">
                  <a:extLst>
                    <a:ext uri="{9D8B030D-6E8A-4147-A177-3AD203B41FA5}">
                      <a16:colId xmlns="" xmlns:a16="http://schemas.microsoft.com/office/drawing/2014/main" val="2981106013"/>
                    </a:ext>
                  </a:extLst>
                </a:gridCol>
              </a:tblGrid>
              <a:tr h="497135">
                <a:tc gridSpan="9">
                  <a:txBody>
                    <a:bodyPr/>
                    <a:lstStyle/>
                    <a:p>
                      <a:pPr marL="0" marR="0" algn="ctr" rtl="1">
                        <a:lnSpc>
                          <a:spcPct val="107000"/>
                        </a:lnSpc>
                        <a:spcBef>
                          <a:spcPts val="0"/>
                        </a:spcBef>
                        <a:spcAft>
                          <a:spcPts val="0"/>
                        </a:spcAft>
                      </a:pPr>
                      <a:r>
                        <a:rPr lang="en-US" sz="800" dirty="0">
                          <a:effectLst/>
                        </a:rPr>
                        <a:t>TABLE (FV of Ordinary Annuity)        </a:t>
                      </a:r>
                    </a:p>
                    <a:p>
                      <a:pPr marL="0" marR="0" algn="ctr" rtl="1">
                        <a:lnSpc>
                          <a:spcPct val="107000"/>
                        </a:lnSpc>
                        <a:spcBef>
                          <a:spcPts val="0"/>
                        </a:spcBef>
                        <a:spcAft>
                          <a:spcPts val="0"/>
                        </a:spcAft>
                      </a:pPr>
                      <a:r>
                        <a:rPr lang="en-US" sz="800" dirty="0">
                          <a:effectLst/>
                        </a:rPr>
                        <a:t> (annuity in arrears … end of period)</a:t>
                      </a:r>
                      <a:endParaRPr lang="en-US" sz="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 xmlns:a16="http://schemas.microsoft.com/office/drawing/2014/main" val="3925576076"/>
                  </a:ext>
                </a:extLst>
              </a:tr>
              <a:tr h="563996">
                <a:tc>
                  <a:txBody>
                    <a:bodyPr/>
                    <a:lstStyle/>
                    <a:p>
                      <a:pPr marL="0" marR="0" algn="ctr" rtl="1">
                        <a:lnSpc>
                          <a:spcPct val="107000"/>
                        </a:lnSpc>
                        <a:spcBef>
                          <a:spcPts val="0"/>
                        </a:spcBef>
                        <a:spcAft>
                          <a:spcPts val="800"/>
                        </a:spcAft>
                      </a:pPr>
                      <a:endParaRPr lang="en-US" sz="800">
                        <a:effectLst/>
                      </a:endParaRPr>
                    </a:p>
                    <a:p>
                      <a:pPr marL="0" marR="0" algn="ctr">
                        <a:lnSpc>
                          <a:spcPct val="107000"/>
                        </a:lnSpc>
                        <a:spcBef>
                          <a:spcPts val="0"/>
                        </a:spcBef>
                        <a:spcAft>
                          <a:spcPts val="0"/>
                        </a:spcAft>
                      </a:pPr>
                      <a:r>
                        <a:rPr lang="en-US" sz="800">
                          <a:ln w="9525" cap="flat" cmpd="sng" algn="ctr">
                            <a:solidFill>
                              <a:srgbClr val="000000"/>
                            </a:solidFill>
                            <a:prstDash val="solid"/>
                            <a:round/>
                          </a:ln>
                          <a:effectLst/>
                        </a:rPr>
                        <a:t>n </a:t>
                      </a:r>
                      <a:endParaRPr lang="en-US" sz="800">
                        <a:effectLst/>
                      </a:endParaRPr>
                    </a:p>
                    <a:p>
                      <a:pPr marL="0" marR="0" algn="ctr">
                        <a:lnSpc>
                          <a:spcPct val="107000"/>
                        </a:lnSpc>
                        <a:spcBef>
                          <a:spcPts val="0"/>
                        </a:spcBef>
                        <a:spcAft>
                          <a:spcPts val="0"/>
                        </a:spcAft>
                      </a:pPr>
                      <a:r>
                        <a:rPr lang="en-US" sz="800">
                          <a:ln w="9525" cap="flat" cmpd="sng" algn="ctr">
                            <a:solidFill>
                              <a:srgbClr val="000000"/>
                            </a:solidFill>
                            <a:prstDash val="solid"/>
                            <a:round/>
                          </a:ln>
                          <a:effectLst/>
                        </a:rPr>
                        <a:t>i</a:t>
                      </a:r>
                      <a:endParaRPr lang="en-US" sz="8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rtl="1">
                        <a:lnSpc>
                          <a:spcPct val="107000"/>
                        </a:lnSpc>
                        <a:spcBef>
                          <a:spcPts val="0"/>
                        </a:spcBef>
                        <a:spcAft>
                          <a:spcPts val="800"/>
                        </a:spcAft>
                      </a:pPr>
                      <a:r>
                        <a:rPr lang="en-US" sz="800">
                          <a:effectLst/>
                        </a:rPr>
                        <a:t>0.25%</a:t>
                      </a:r>
                      <a:endParaRPr lang="en-US" sz="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07000"/>
                        </a:lnSpc>
                        <a:spcBef>
                          <a:spcPts val="0"/>
                        </a:spcBef>
                        <a:spcAft>
                          <a:spcPts val="800"/>
                        </a:spcAft>
                      </a:pPr>
                      <a:r>
                        <a:rPr lang="en-US" sz="800">
                          <a:effectLst/>
                        </a:rPr>
                        <a:t>0.50%</a:t>
                      </a:r>
                      <a:endParaRPr lang="en-US" sz="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07000"/>
                        </a:lnSpc>
                        <a:spcBef>
                          <a:spcPts val="0"/>
                        </a:spcBef>
                        <a:spcAft>
                          <a:spcPts val="800"/>
                        </a:spcAft>
                      </a:pPr>
                      <a:r>
                        <a:rPr lang="en-US" sz="800" dirty="0">
                          <a:effectLst/>
                        </a:rPr>
                        <a:t>0.75%</a:t>
                      </a:r>
                      <a:endParaRPr lang="en-US" sz="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07000"/>
                        </a:lnSpc>
                        <a:spcBef>
                          <a:spcPts val="0"/>
                        </a:spcBef>
                        <a:spcAft>
                          <a:spcPts val="800"/>
                        </a:spcAft>
                      </a:pPr>
                      <a:r>
                        <a:rPr lang="en-US" sz="800" dirty="0">
                          <a:effectLst/>
                        </a:rPr>
                        <a:t>1.00%</a:t>
                      </a:r>
                      <a:endParaRPr lang="en-US" sz="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07000"/>
                        </a:lnSpc>
                        <a:spcBef>
                          <a:spcPts val="0"/>
                        </a:spcBef>
                        <a:spcAft>
                          <a:spcPts val="800"/>
                        </a:spcAft>
                      </a:pPr>
                      <a:r>
                        <a:rPr lang="en-US" sz="800">
                          <a:effectLst/>
                        </a:rPr>
                        <a:t>1.50%</a:t>
                      </a:r>
                      <a:endParaRPr lang="en-US" sz="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07000"/>
                        </a:lnSpc>
                        <a:spcBef>
                          <a:spcPts val="0"/>
                        </a:spcBef>
                        <a:spcAft>
                          <a:spcPts val="800"/>
                        </a:spcAft>
                      </a:pPr>
                      <a:r>
                        <a:rPr lang="en-US" sz="800">
                          <a:effectLst/>
                        </a:rPr>
                        <a:t>2.00%</a:t>
                      </a:r>
                      <a:endParaRPr lang="en-US" sz="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07000"/>
                        </a:lnSpc>
                        <a:spcBef>
                          <a:spcPts val="0"/>
                        </a:spcBef>
                        <a:spcAft>
                          <a:spcPts val="800"/>
                        </a:spcAft>
                      </a:pPr>
                      <a:r>
                        <a:rPr lang="en-US" sz="800" dirty="0">
                          <a:effectLst/>
                        </a:rPr>
                        <a:t>2.50%</a:t>
                      </a:r>
                      <a:endParaRPr lang="en-US" sz="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chemeClr val="bg1"/>
                    </a:solidFill>
                  </a:tcPr>
                </a:tc>
                <a:tc>
                  <a:txBody>
                    <a:bodyPr/>
                    <a:lstStyle/>
                    <a:p>
                      <a:pPr marL="0" marR="0" algn="ctr" rtl="1">
                        <a:lnSpc>
                          <a:spcPct val="107000"/>
                        </a:lnSpc>
                        <a:spcBef>
                          <a:spcPts val="0"/>
                        </a:spcBef>
                        <a:spcAft>
                          <a:spcPts val="800"/>
                        </a:spcAft>
                      </a:pPr>
                      <a:r>
                        <a:rPr lang="en-US" sz="800" dirty="0">
                          <a:effectLst/>
                        </a:rPr>
                        <a:t>3.00%</a:t>
                      </a:r>
                      <a:endParaRPr lang="en-US" sz="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chemeClr val="accent2">
                        <a:lumMod val="60000"/>
                        <a:lumOff val="40000"/>
                      </a:schemeClr>
                    </a:solidFill>
                  </a:tcPr>
                </a:tc>
                <a:extLst>
                  <a:ext uri="{0D108BD9-81ED-4DB2-BD59-A6C34878D82A}">
                    <a16:rowId xmlns="" xmlns:a16="http://schemas.microsoft.com/office/drawing/2014/main" val="1872136191"/>
                  </a:ext>
                </a:extLst>
              </a:tr>
              <a:tr h="147282">
                <a:tc>
                  <a:txBody>
                    <a:bodyPr/>
                    <a:lstStyle/>
                    <a:p>
                      <a:pPr marL="0" marR="0" algn="ctr" rtl="1">
                        <a:lnSpc>
                          <a:spcPct val="107000"/>
                        </a:lnSpc>
                        <a:spcBef>
                          <a:spcPts val="0"/>
                        </a:spcBef>
                        <a:spcAft>
                          <a:spcPts val="800"/>
                        </a:spcAft>
                      </a:pPr>
                      <a:r>
                        <a:rPr lang="en-US" sz="800">
                          <a:effectLst/>
                        </a:rPr>
                        <a:t>1</a:t>
                      </a:r>
                      <a:endParaRPr lang="en-US" sz="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07000"/>
                        </a:lnSpc>
                        <a:spcBef>
                          <a:spcPts val="0"/>
                        </a:spcBef>
                        <a:spcAft>
                          <a:spcPts val="800"/>
                        </a:spcAft>
                      </a:pPr>
                      <a:r>
                        <a:rPr lang="ar-BH" sz="800">
                          <a:effectLst/>
                        </a:rPr>
                        <a:t>1.00000</a:t>
                      </a:r>
                      <a:endParaRPr lang="en-US" sz="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07000"/>
                        </a:lnSpc>
                        <a:spcBef>
                          <a:spcPts val="0"/>
                        </a:spcBef>
                        <a:spcAft>
                          <a:spcPts val="800"/>
                        </a:spcAft>
                      </a:pPr>
                      <a:r>
                        <a:rPr lang="ar-BH" sz="800">
                          <a:effectLst/>
                        </a:rPr>
                        <a:t>1.00000</a:t>
                      </a:r>
                      <a:endParaRPr lang="en-US" sz="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07000"/>
                        </a:lnSpc>
                        <a:spcBef>
                          <a:spcPts val="0"/>
                        </a:spcBef>
                        <a:spcAft>
                          <a:spcPts val="800"/>
                        </a:spcAft>
                      </a:pPr>
                      <a:r>
                        <a:rPr lang="ar-BH" sz="800">
                          <a:effectLst/>
                        </a:rPr>
                        <a:t>1.00000</a:t>
                      </a:r>
                      <a:endParaRPr lang="en-US" sz="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07000"/>
                        </a:lnSpc>
                        <a:spcBef>
                          <a:spcPts val="0"/>
                        </a:spcBef>
                        <a:spcAft>
                          <a:spcPts val="800"/>
                        </a:spcAft>
                      </a:pPr>
                      <a:r>
                        <a:rPr lang="ar-BH" sz="800" dirty="0">
                          <a:effectLst/>
                        </a:rPr>
                        <a:t>1.00000</a:t>
                      </a:r>
                      <a:endParaRPr lang="en-US" sz="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07000"/>
                        </a:lnSpc>
                        <a:spcBef>
                          <a:spcPts val="0"/>
                        </a:spcBef>
                        <a:spcAft>
                          <a:spcPts val="800"/>
                        </a:spcAft>
                      </a:pPr>
                      <a:r>
                        <a:rPr lang="ar-BH" sz="800">
                          <a:effectLst/>
                        </a:rPr>
                        <a:t>1.00000</a:t>
                      </a:r>
                      <a:endParaRPr lang="en-US" sz="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07000"/>
                        </a:lnSpc>
                        <a:spcBef>
                          <a:spcPts val="0"/>
                        </a:spcBef>
                        <a:spcAft>
                          <a:spcPts val="800"/>
                        </a:spcAft>
                      </a:pPr>
                      <a:r>
                        <a:rPr lang="ar-BH" sz="800">
                          <a:effectLst/>
                        </a:rPr>
                        <a:t>1.00000</a:t>
                      </a:r>
                      <a:endParaRPr lang="en-US" sz="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07000"/>
                        </a:lnSpc>
                        <a:spcBef>
                          <a:spcPts val="0"/>
                        </a:spcBef>
                        <a:spcAft>
                          <a:spcPts val="800"/>
                        </a:spcAft>
                      </a:pPr>
                      <a:r>
                        <a:rPr lang="ar-BH" sz="800" dirty="0">
                          <a:effectLst/>
                        </a:rPr>
                        <a:t>1.00000</a:t>
                      </a:r>
                      <a:endParaRPr lang="en-US" sz="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chemeClr val="bg1"/>
                    </a:solidFill>
                  </a:tcPr>
                </a:tc>
                <a:tc>
                  <a:txBody>
                    <a:bodyPr/>
                    <a:lstStyle/>
                    <a:p>
                      <a:pPr marL="0" marR="0" algn="ctr" rtl="1">
                        <a:lnSpc>
                          <a:spcPct val="107000"/>
                        </a:lnSpc>
                        <a:spcBef>
                          <a:spcPts val="0"/>
                        </a:spcBef>
                        <a:spcAft>
                          <a:spcPts val="800"/>
                        </a:spcAft>
                      </a:pPr>
                      <a:r>
                        <a:rPr lang="ar-BH" sz="800" dirty="0">
                          <a:effectLst/>
                        </a:rPr>
                        <a:t>1.00000</a:t>
                      </a:r>
                      <a:endParaRPr lang="en-US" sz="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chemeClr val="accent2">
                        <a:lumMod val="60000"/>
                        <a:lumOff val="40000"/>
                      </a:schemeClr>
                    </a:solidFill>
                  </a:tcPr>
                </a:tc>
                <a:extLst>
                  <a:ext uri="{0D108BD9-81ED-4DB2-BD59-A6C34878D82A}">
                    <a16:rowId xmlns="" xmlns:a16="http://schemas.microsoft.com/office/drawing/2014/main" val="1502796548"/>
                  </a:ext>
                </a:extLst>
              </a:tr>
              <a:tr h="147282">
                <a:tc>
                  <a:txBody>
                    <a:bodyPr/>
                    <a:lstStyle/>
                    <a:p>
                      <a:pPr marL="0" marR="0" algn="ctr" rtl="1">
                        <a:lnSpc>
                          <a:spcPct val="107000"/>
                        </a:lnSpc>
                        <a:spcBef>
                          <a:spcPts val="0"/>
                        </a:spcBef>
                        <a:spcAft>
                          <a:spcPts val="800"/>
                        </a:spcAft>
                      </a:pPr>
                      <a:r>
                        <a:rPr lang="en-US" sz="800">
                          <a:effectLst/>
                        </a:rPr>
                        <a:t>2</a:t>
                      </a:r>
                      <a:endParaRPr lang="en-US" sz="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07000"/>
                        </a:lnSpc>
                        <a:spcBef>
                          <a:spcPts val="0"/>
                        </a:spcBef>
                        <a:spcAft>
                          <a:spcPts val="800"/>
                        </a:spcAft>
                      </a:pPr>
                      <a:r>
                        <a:rPr lang="ar-SA" sz="800">
                          <a:effectLst/>
                        </a:rPr>
                        <a:t>2.00250</a:t>
                      </a:r>
                      <a:endParaRPr lang="en-US" sz="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07000"/>
                        </a:lnSpc>
                        <a:spcBef>
                          <a:spcPts val="0"/>
                        </a:spcBef>
                        <a:spcAft>
                          <a:spcPts val="800"/>
                        </a:spcAft>
                      </a:pPr>
                      <a:r>
                        <a:rPr lang="ar-SA" sz="800">
                          <a:effectLst/>
                        </a:rPr>
                        <a:t>2.00500</a:t>
                      </a:r>
                      <a:endParaRPr lang="en-US" sz="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07000"/>
                        </a:lnSpc>
                        <a:spcBef>
                          <a:spcPts val="0"/>
                        </a:spcBef>
                        <a:spcAft>
                          <a:spcPts val="800"/>
                        </a:spcAft>
                      </a:pPr>
                      <a:r>
                        <a:rPr lang="ar-SA" sz="800">
                          <a:effectLst/>
                        </a:rPr>
                        <a:t>2.00750</a:t>
                      </a:r>
                      <a:endParaRPr lang="en-US" sz="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07000"/>
                        </a:lnSpc>
                        <a:spcBef>
                          <a:spcPts val="0"/>
                        </a:spcBef>
                        <a:spcAft>
                          <a:spcPts val="800"/>
                        </a:spcAft>
                      </a:pPr>
                      <a:r>
                        <a:rPr lang="ar-SA" sz="800" dirty="0">
                          <a:effectLst/>
                        </a:rPr>
                        <a:t>2.01000</a:t>
                      </a:r>
                      <a:endParaRPr lang="en-US" sz="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07000"/>
                        </a:lnSpc>
                        <a:spcBef>
                          <a:spcPts val="0"/>
                        </a:spcBef>
                        <a:spcAft>
                          <a:spcPts val="800"/>
                        </a:spcAft>
                      </a:pPr>
                      <a:r>
                        <a:rPr lang="ar-SA" sz="800">
                          <a:effectLst/>
                        </a:rPr>
                        <a:t>2.01500</a:t>
                      </a:r>
                      <a:endParaRPr lang="en-US" sz="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07000"/>
                        </a:lnSpc>
                        <a:spcBef>
                          <a:spcPts val="0"/>
                        </a:spcBef>
                        <a:spcAft>
                          <a:spcPts val="800"/>
                        </a:spcAft>
                      </a:pPr>
                      <a:r>
                        <a:rPr lang="ar-SA" sz="800">
                          <a:effectLst/>
                        </a:rPr>
                        <a:t>2.02000</a:t>
                      </a:r>
                      <a:endParaRPr lang="en-US" sz="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07000"/>
                        </a:lnSpc>
                        <a:spcBef>
                          <a:spcPts val="0"/>
                        </a:spcBef>
                        <a:spcAft>
                          <a:spcPts val="800"/>
                        </a:spcAft>
                      </a:pPr>
                      <a:r>
                        <a:rPr lang="ar-SA" sz="800" dirty="0">
                          <a:effectLst/>
                        </a:rPr>
                        <a:t>2.02500</a:t>
                      </a:r>
                      <a:endParaRPr lang="en-US" sz="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chemeClr val="bg1"/>
                    </a:solidFill>
                  </a:tcPr>
                </a:tc>
                <a:tc>
                  <a:txBody>
                    <a:bodyPr/>
                    <a:lstStyle/>
                    <a:p>
                      <a:pPr marL="0" marR="0" algn="ctr" rtl="1">
                        <a:lnSpc>
                          <a:spcPct val="107000"/>
                        </a:lnSpc>
                        <a:spcBef>
                          <a:spcPts val="0"/>
                        </a:spcBef>
                        <a:spcAft>
                          <a:spcPts val="800"/>
                        </a:spcAft>
                      </a:pPr>
                      <a:r>
                        <a:rPr lang="ar-SA" sz="800" dirty="0">
                          <a:effectLst/>
                        </a:rPr>
                        <a:t>2.03000</a:t>
                      </a:r>
                      <a:endParaRPr lang="en-US" sz="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chemeClr val="accent2">
                        <a:lumMod val="60000"/>
                        <a:lumOff val="40000"/>
                      </a:schemeClr>
                    </a:solidFill>
                  </a:tcPr>
                </a:tc>
                <a:extLst>
                  <a:ext uri="{0D108BD9-81ED-4DB2-BD59-A6C34878D82A}">
                    <a16:rowId xmlns="" xmlns:a16="http://schemas.microsoft.com/office/drawing/2014/main" val="3621775400"/>
                  </a:ext>
                </a:extLst>
              </a:tr>
              <a:tr h="147282">
                <a:tc>
                  <a:txBody>
                    <a:bodyPr/>
                    <a:lstStyle/>
                    <a:p>
                      <a:pPr marL="0" marR="0" algn="ctr" rtl="1">
                        <a:lnSpc>
                          <a:spcPct val="107000"/>
                        </a:lnSpc>
                        <a:spcBef>
                          <a:spcPts val="0"/>
                        </a:spcBef>
                        <a:spcAft>
                          <a:spcPts val="800"/>
                        </a:spcAft>
                      </a:pPr>
                      <a:r>
                        <a:rPr lang="en-US" sz="800">
                          <a:effectLst/>
                        </a:rPr>
                        <a:t>3</a:t>
                      </a:r>
                      <a:endParaRPr lang="en-US" sz="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07000"/>
                        </a:lnSpc>
                        <a:spcBef>
                          <a:spcPts val="0"/>
                        </a:spcBef>
                        <a:spcAft>
                          <a:spcPts val="800"/>
                        </a:spcAft>
                      </a:pPr>
                      <a:r>
                        <a:rPr lang="ar-SA" sz="800">
                          <a:effectLst/>
                        </a:rPr>
                        <a:t>3.00751</a:t>
                      </a:r>
                      <a:endParaRPr lang="en-US" sz="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07000"/>
                        </a:lnSpc>
                        <a:spcBef>
                          <a:spcPts val="0"/>
                        </a:spcBef>
                        <a:spcAft>
                          <a:spcPts val="800"/>
                        </a:spcAft>
                      </a:pPr>
                      <a:r>
                        <a:rPr lang="ar-SA" sz="800">
                          <a:effectLst/>
                        </a:rPr>
                        <a:t>3.01502</a:t>
                      </a:r>
                      <a:endParaRPr lang="en-US" sz="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07000"/>
                        </a:lnSpc>
                        <a:spcBef>
                          <a:spcPts val="0"/>
                        </a:spcBef>
                        <a:spcAft>
                          <a:spcPts val="800"/>
                        </a:spcAft>
                      </a:pPr>
                      <a:r>
                        <a:rPr lang="ar-SA" sz="800">
                          <a:effectLst/>
                        </a:rPr>
                        <a:t>3.02256</a:t>
                      </a:r>
                      <a:endParaRPr lang="en-US" sz="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07000"/>
                        </a:lnSpc>
                        <a:spcBef>
                          <a:spcPts val="0"/>
                        </a:spcBef>
                        <a:spcAft>
                          <a:spcPts val="800"/>
                        </a:spcAft>
                      </a:pPr>
                      <a:r>
                        <a:rPr lang="ar-SA" sz="800" dirty="0">
                          <a:effectLst/>
                        </a:rPr>
                        <a:t>3.03010</a:t>
                      </a:r>
                      <a:endParaRPr lang="en-US" sz="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07000"/>
                        </a:lnSpc>
                        <a:spcBef>
                          <a:spcPts val="0"/>
                        </a:spcBef>
                        <a:spcAft>
                          <a:spcPts val="800"/>
                        </a:spcAft>
                      </a:pPr>
                      <a:r>
                        <a:rPr lang="ar-SA" sz="800">
                          <a:effectLst/>
                        </a:rPr>
                        <a:t>3.04522</a:t>
                      </a:r>
                      <a:endParaRPr lang="en-US" sz="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07000"/>
                        </a:lnSpc>
                        <a:spcBef>
                          <a:spcPts val="0"/>
                        </a:spcBef>
                        <a:spcAft>
                          <a:spcPts val="800"/>
                        </a:spcAft>
                      </a:pPr>
                      <a:r>
                        <a:rPr lang="ar-SA" sz="800">
                          <a:effectLst/>
                        </a:rPr>
                        <a:t>3.06040</a:t>
                      </a:r>
                      <a:endParaRPr lang="en-US" sz="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07000"/>
                        </a:lnSpc>
                        <a:spcBef>
                          <a:spcPts val="0"/>
                        </a:spcBef>
                        <a:spcAft>
                          <a:spcPts val="800"/>
                        </a:spcAft>
                      </a:pPr>
                      <a:r>
                        <a:rPr lang="ar-SA" sz="800" dirty="0">
                          <a:effectLst/>
                        </a:rPr>
                        <a:t>3.07563</a:t>
                      </a:r>
                      <a:endParaRPr lang="en-US" sz="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chemeClr val="bg1"/>
                    </a:solidFill>
                  </a:tcPr>
                </a:tc>
                <a:tc>
                  <a:txBody>
                    <a:bodyPr/>
                    <a:lstStyle/>
                    <a:p>
                      <a:pPr marL="0" marR="0" algn="ctr" rtl="1">
                        <a:lnSpc>
                          <a:spcPct val="107000"/>
                        </a:lnSpc>
                        <a:spcBef>
                          <a:spcPts val="0"/>
                        </a:spcBef>
                        <a:spcAft>
                          <a:spcPts val="800"/>
                        </a:spcAft>
                      </a:pPr>
                      <a:r>
                        <a:rPr lang="ar-SA" sz="800" dirty="0">
                          <a:effectLst/>
                        </a:rPr>
                        <a:t>3.09090</a:t>
                      </a:r>
                      <a:endParaRPr lang="en-US" sz="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chemeClr val="accent2">
                        <a:lumMod val="60000"/>
                        <a:lumOff val="40000"/>
                      </a:schemeClr>
                    </a:solidFill>
                  </a:tcPr>
                </a:tc>
                <a:extLst>
                  <a:ext uri="{0D108BD9-81ED-4DB2-BD59-A6C34878D82A}">
                    <a16:rowId xmlns="" xmlns:a16="http://schemas.microsoft.com/office/drawing/2014/main" val="2826538290"/>
                  </a:ext>
                </a:extLst>
              </a:tr>
              <a:tr h="147282">
                <a:tc>
                  <a:txBody>
                    <a:bodyPr/>
                    <a:lstStyle/>
                    <a:p>
                      <a:pPr marL="0" marR="0" algn="ctr" rtl="1">
                        <a:lnSpc>
                          <a:spcPct val="107000"/>
                        </a:lnSpc>
                        <a:spcBef>
                          <a:spcPts val="0"/>
                        </a:spcBef>
                        <a:spcAft>
                          <a:spcPts val="800"/>
                        </a:spcAft>
                      </a:pPr>
                      <a:r>
                        <a:rPr lang="en-US" sz="800">
                          <a:effectLst/>
                        </a:rPr>
                        <a:t>4</a:t>
                      </a:r>
                      <a:endParaRPr lang="en-US" sz="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07000"/>
                        </a:lnSpc>
                        <a:spcBef>
                          <a:spcPts val="0"/>
                        </a:spcBef>
                        <a:spcAft>
                          <a:spcPts val="800"/>
                        </a:spcAft>
                      </a:pPr>
                      <a:r>
                        <a:rPr lang="ar-SA" sz="800">
                          <a:effectLst/>
                        </a:rPr>
                        <a:t>4.01503</a:t>
                      </a:r>
                      <a:endParaRPr lang="en-US" sz="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07000"/>
                        </a:lnSpc>
                        <a:spcBef>
                          <a:spcPts val="0"/>
                        </a:spcBef>
                        <a:spcAft>
                          <a:spcPts val="800"/>
                        </a:spcAft>
                      </a:pPr>
                      <a:r>
                        <a:rPr lang="ar-SA" sz="800">
                          <a:effectLst/>
                        </a:rPr>
                        <a:t>4.03010</a:t>
                      </a:r>
                      <a:endParaRPr lang="en-US" sz="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07000"/>
                        </a:lnSpc>
                        <a:spcBef>
                          <a:spcPts val="0"/>
                        </a:spcBef>
                        <a:spcAft>
                          <a:spcPts val="800"/>
                        </a:spcAft>
                      </a:pPr>
                      <a:r>
                        <a:rPr lang="ar-SA" sz="800">
                          <a:effectLst/>
                        </a:rPr>
                        <a:t>4.04523</a:t>
                      </a:r>
                      <a:endParaRPr lang="en-US" sz="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07000"/>
                        </a:lnSpc>
                        <a:spcBef>
                          <a:spcPts val="0"/>
                        </a:spcBef>
                        <a:spcAft>
                          <a:spcPts val="800"/>
                        </a:spcAft>
                      </a:pPr>
                      <a:r>
                        <a:rPr lang="ar-SA" sz="800" dirty="0">
                          <a:effectLst/>
                        </a:rPr>
                        <a:t>4.06040</a:t>
                      </a:r>
                      <a:endParaRPr lang="en-US" sz="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07000"/>
                        </a:lnSpc>
                        <a:spcBef>
                          <a:spcPts val="0"/>
                        </a:spcBef>
                        <a:spcAft>
                          <a:spcPts val="800"/>
                        </a:spcAft>
                      </a:pPr>
                      <a:r>
                        <a:rPr lang="ar-SA" sz="800">
                          <a:effectLst/>
                        </a:rPr>
                        <a:t>4.09090</a:t>
                      </a:r>
                      <a:endParaRPr lang="en-US" sz="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07000"/>
                        </a:lnSpc>
                        <a:spcBef>
                          <a:spcPts val="0"/>
                        </a:spcBef>
                        <a:spcAft>
                          <a:spcPts val="800"/>
                        </a:spcAft>
                      </a:pPr>
                      <a:r>
                        <a:rPr lang="ar-SA" sz="800">
                          <a:effectLst/>
                        </a:rPr>
                        <a:t>4.12161</a:t>
                      </a:r>
                      <a:endParaRPr lang="en-US" sz="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07000"/>
                        </a:lnSpc>
                        <a:spcBef>
                          <a:spcPts val="0"/>
                        </a:spcBef>
                        <a:spcAft>
                          <a:spcPts val="800"/>
                        </a:spcAft>
                      </a:pPr>
                      <a:r>
                        <a:rPr lang="ar-SA" sz="800" dirty="0">
                          <a:effectLst/>
                        </a:rPr>
                        <a:t>4.15252</a:t>
                      </a:r>
                      <a:endParaRPr lang="en-US" sz="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chemeClr val="bg1"/>
                    </a:solidFill>
                  </a:tcPr>
                </a:tc>
                <a:tc>
                  <a:txBody>
                    <a:bodyPr/>
                    <a:lstStyle/>
                    <a:p>
                      <a:pPr marL="0" marR="0" algn="ctr" rtl="1">
                        <a:lnSpc>
                          <a:spcPct val="107000"/>
                        </a:lnSpc>
                        <a:spcBef>
                          <a:spcPts val="0"/>
                        </a:spcBef>
                        <a:spcAft>
                          <a:spcPts val="800"/>
                        </a:spcAft>
                      </a:pPr>
                      <a:r>
                        <a:rPr lang="ar-SA" sz="800" dirty="0">
                          <a:effectLst/>
                        </a:rPr>
                        <a:t>4.18363</a:t>
                      </a:r>
                      <a:endParaRPr lang="en-US" sz="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chemeClr val="accent2">
                        <a:lumMod val="60000"/>
                        <a:lumOff val="40000"/>
                      </a:schemeClr>
                    </a:solidFill>
                  </a:tcPr>
                </a:tc>
                <a:extLst>
                  <a:ext uri="{0D108BD9-81ED-4DB2-BD59-A6C34878D82A}">
                    <a16:rowId xmlns="" xmlns:a16="http://schemas.microsoft.com/office/drawing/2014/main" val="2111830344"/>
                  </a:ext>
                </a:extLst>
              </a:tr>
              <a:tr h="147282">
                <a:tc>
                  <a:txBody>
                    <a:bodyPr/>
                    <a:lstStyle/>
                    <a:p>
                      <a:pPr marL="0" marR="0" algn="ctr" rtl="1">
                        <a:lnSpc>
                          <a:spcPct val="107000"/>
                        </a:lnSpc>
                        <a:spcBef>
                          <a:spcPts val="0"/>
                        </a:spcBef>
                        <a:spcAft>
                          <a:spcPts val="800"/>
                        </a:spcAft>
                      </a:pPr>
                      <a:r>
                        <a:rPr lang="en-US" sz="800">
                          <a:effectLst/>
                        </a:rPr>
                        <a:t>5</a:t>
                      </a:r>
                      <a:endParaRPr lang="en-US" sz="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07000"/>
                        </a:lnSpc>
                        <a:spcBef>
                          <a:spcPts val="0"/>
                        </a:spcBef>
                        <a:spcAft>
                          <a:spcPts val="800"/>
                        </a:spcAft>
                      </a:pPr>
                      <a:r>
                        <a:rPr lang="ar-SA" sz="800">
                          <a:effectLst/>
                        </a:rPr>
                        <a:t>5.02506</a:t>
                      </a:r>
                      <a:endParaRPr lang="en-US" sz="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07000"/>
                        </a:lnSpc>
                        <a:spcBef>
                          <a:spcPts val="0"/>
                        </a:spcBef>
                        <a:spcAft>
                          <a:spcPts val="800"/>
                        </a:spcAft>
                      </a:pPr>
                      <a:r>
                        <a:rPr lang="ar-SA" sz="800">
                          <a:effectLst/>
                        </a:rPr>
                        <a:t>5.05025</a:t>
                      </a:r>
                      <a:endParaRPr lang="en-US" sz="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07000"/>
                        </a:lnSpc>
                        <a:spcBef>
                          <a:spcPts val="0"/>
                        </a:spcBef>
                        <a:spcAft>
                          <a:spcPts val="800"/>
                        </a:spcAft>
                      </a:pPr>
                      <a:r>
                        <a:rPr lang="ar-SA" sz="800">
                          <a:effectLst/>
                        </a:rPr>
                        <a:t>5.07556</a:t>
                      </a:r>
                      <a:endParaRPr lang="en-US" sz="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07000"/>
                        </a:lnSpc>
                        <a:spcBef>
                          <a:spcPts val="0"/>
                        </a:spcBef>
                        <a:spcAft>
                          <a:spcPts val="800"/>
                        </a:spcAft>
                      </a:pPr>
                      <a:r>
                        <a:rPr lang="ar-SA" sz="800" dirty="0">
                          <a:effectLst/>
                        </a:rPr>
                        <a:t>5.10101</a:t>
                      </a:r>
                      <a:endParaRPr lang="en-US" sz="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07000"/>
                        </a:lnSpc>
                        <a:spcBef>
                          <a:spcPts val="0"/>
                        </a:spcBef>
                        <a:spcAft>
                          <a:spcPts val="800"/>
                        </a:spcAft>
                      </a:pPr>
                      <a:r>
                        <a:rPr lang="ar-SA" sz="800">
                          <a:effectLst/>
                        </a:rPr>
                        <a:t>5.15227</a:t>
                      </a:r>
                      <a:endParaRPr lang="en-US" sz="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07000"/>
                        </a:lnSpc>
                        <a:spcBef>
                          <a:spcPts val="0"/>
                        </a:spcBef>
                        <a:spcAft>
                          <a:spcPts val="800"/>
                        </a:spcAft>
                      </a:pPr>
                      <a:r>
                        <a:rPr lang="ar-SA" sz="800">
                          <a:effectLst/>
                        </a:rPr>
                        <a:t>5.20404</a:t>
                      </a:r>
                      <a:endParaRPr lang="en-US" sz="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07000"/>
                        </a:lnSpc>
                        <a:spcBef>
                          <a:spcPts val="0"/>
                        </a:spcBef>
                        <a:spcAft>
                          <a:spcPts val="800"/>
                        </a:spcAft>
                      </a:pPr>
                      <a:r>
                        <a:rPr lang="ar-SA" sz="800" dirty="0">
                          <a:effectLst/>
                        </a:rPr>
                        <a:t>5.25633</a:t>
                      </a:r>
                      <a:endParaRPr lang="en-US" sz="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chemeClr val="bg1"/>
                    </a:solidFill>
                  </a:tcPr>
                </a:tc>
                <a:tc>
                  <a:txBody>
                    <a:bodyPr/>
                    <a:lstStyle/>
                    <a:p>
                      <a:pPr marL="0" marR="0" algn="ctr" rtl="1">
                        <a:lnSpc>
                          <a:spcPct val="107000"/>
                        </a:lnSpc>
                        <a:spcBef>
                          <a:spcPts val="0"/>
                        </a:spcBef>
                        <a:spcAft>
                          <a:spcPts val="800"/>
                        </a:spcAft>
                      </a:pPr>
                      <a:r>
                        <a:rPr lang="ar-SA" sz="800">
                          <a:effectLst/>
                        </a:rPr>
                        <a:t>5.30914</a:t>
                      </a:r>
                      <a:endParaRPr lang="en-US" sz="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chemeClr val="accent2">
                        <a:lumMod val="60000"/>
                        <a:lumOff val="40000"/>
                      </a:schemeClr>
                    </a:solidFill>
                  </a:tcPr>
                </a:tc>
                <a:extLst>
                  <a:ext uri="{0D108BD9-81ED-4DB2-BD59-A6C34878D82A}">
                    <a16:rowId xmlns="" xmlns:a16="http://schemas.microsoft.com/office/drawing/2014/main" val="3508493028"/>
                  </a:ext>
                </a:extLst>
              </a:tr>
              <a:tr h="147282">
                <a:tc>
                  <a:txBody>
                    <a:bodyPr/>
                    <a:lstStyle/>
                    <a:p>
                      <a:pPr marL="0" marR="0" algn="ctr" rtl="1">
                        <a:lnSpc>
                          <a:spcPct val="107000"/>
                        </a:lnSpc>
                        <a:spcBef>
                          <a:spcPts val="0"/>
                        </a:spcBef>
                        <a:spcAft>
                          <a:spcPts val="800"/>
                        </a:spcAft>
                      </a:pPr>
                      <a:r>
                        <a:rPr lang="en-US" sz="800">
                          <a:effectLst/>
                        </a:rPr>
                        <a:t>6</a:t>
                      </a:r>
                      <a:endParaRPr lang="en-US" sz="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07000"/>
                        </a:lnSpc>
                        <a:spcBef>
                          <a:spcPts val="0"/>
                        </a:spcBef>
                        <a:spcAft>
                          <a:spcPts val="800"/>
                        </a:spcAft>
                      </a:pPr>
                      <a:r>
                        <a:rPr lang="ar-SA" sz="800">
                          <a:effectLst/>
                        </a:rPr>
                        <a:t>6.03763</a:t>
                      </a:r>
                      <a:endParaRPr lang="en-US" sz="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07000"/>
                        </a:lnSpc>
                        <a:spcBef>
                          <a:spcPts val="0"/>
                        </a:spcBef>
                        <a:spcAft>
                          <a:spcPts val="800"/>
                        </a:spcAft>
                      </a:pPr>
                      <a:r>
                        <a:rPr lang="ar-SA" sz="800">
                          <a:effectLst/>
                        </a:rPr>
                        <a:t>6.07550</a:t>
                      </a:r>
                      <a:endParaRPr lang="en-US" sz="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07000"/>
                        </a:lnSpc>
                        <a:spcBef>
                          <a:spcPts val="0"/>
                        </a:spcBef>
                        <a:spcAft>
                          <a:spcPts val="800"/>
                        </a:spcAft>
                      </a:pPr>
                      <a:r>
                        <a:rPr lang="ar-SA" sz="800">
                          <a:effectLst/>
                        </a:rPr>
                        <a:t>6.11363</a:t>
                      </a:r>
                      <a:endParaRPr lang="en-US" sz="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07000"/>
                        </a:lnSpc>
                        <a:spcBef>
                          <a:spcPts val="0"/>
                        </a:spcBef>
                        <a:spcAft>
                          <a:spcPts val="800"/>
                        </a:spcAft>
                      </a:pPr>
                      <a:r>
                        <a:rPr lang="ar-SA" sz="800" dirty="0">
                          <a:effectLst/>
                        </a:rPr>
                        <a:t>6.15202</a:t>
                      </a:r>
                      <a:endParaRPr lang="en-US" sz="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07000"/>
                        </a:lnSpc>
                        <a:spcBef>
                          <a:spcPts val="0"/>
                        </a:spcBef>
                        <a:spcAft>
                          <a:spcPts val="800"/>
                        </a:spcAft>
                      </a:pPr>
                      <a:r>
                        <a:rPr lang="ar-SA" sz="800">
                          <a:effectLst/>
                        </a:rPr>
                        <a:t>6.22955</a:t>
                      </a:r>
                      <a:endParaRPr lang="en-US" sz="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07000"/>
                        </a:lnSpc>
                        <a:spcBef>
                          <a:spcPts val="0"/>
                        </a:spcBef>
                        <a:spcAft>
                          <a:spcPts val="800"/>
                        </a:spcAft>
                      </a:pPr>
                      <a:r>
                        <a:rPr lang="ar-SA" sz="800">
                          <a:effectLst/>
                        </a:rPr>
                        <a:t>6.30812</a:t>
                      </a:r>
                      <a:endParaRPr lang="en-US" sz="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07000"/>
                        </a:lnSpc>
                        <a:spcBef>
                          <a:spcPts val="0"/>
                        </a:spcBef>
                        <a:spcAft>
                          <a:spcPts val="800"/>
                        </a:spcAft>
                      </a:pPr>
                      <a:r>
                        <a:rPr lang="ar-SA" sz="800" dirty="0">
                          <a:effectLst/>
                        </a:rPr>
                        <a:t>6.38774</a:t>
                      </a:r>
                      <a:endParaRPr lang="en-US" sz="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chemeClr val="bg1"/>
                    </a:solidFill>
                  </a:tcPr>
                </a:tc>
                <a:tc>
                  <a:txBody>
                    <a:bodyPr/>
                    <a:lstStyle/>
                    <a:p>
                      <a:pPr marL="0" marR="0" algn="ctr" rtl="1">
                        <a:lnSpc>
                          <a:spcPct val="107000"/>
                        </a:lnSpc>
                        <a:spcBef>
                          <a:spcPts val="0"/>
                        </a:spcBef>
                        <a:spcAft>
                          <a:spcPts val="800"/>
                        </a:spcAft>
                      </a:pPr>
                      <a:r>
                        <a:rPr lang="ar-SA" sz="800" dirty="0">
                          <a:effectLst/>
                        </a:rPr>
                        <a:t>6.46841</a:t>
                      </a:r>
                      <a:endParaRPr lang="en-US" sz="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chemeClr val="accent2">
                        <a:lumMod val="60000"/>
                        <a:lumOff val="40000"/>
                      </a:schemeClr>
                    </a:solidFill>
                  </a:tcPr>
                </a:tc>
                <a:extLst>
                  <a:ext uri="{0D108BD9-81ED-4DB2-BD59-A6C34878D82A}">
                    <a16:rowId xmlns="" xmlns:a16="http://schemas.microsoft.com/office/drawing/2014/main" val="3109279064"/>
                  </a:ext>
                </a:extLst>
              </a:tr>
              <a:tr h="147282">
                <a:tc>
                  <a:txBody>
                    <a:bodyPr/>
                    <a:lstStyle/>
                    <a:p>
                      <a:pPr marL="0" marR="0" algn="ctr" rtl="1">
                        <a:lnSpc>
                          <a:spcPct val="107000"/>
                        </a:lnSpc>
                        <a:spcBef>
                          <a:spcPts val="0"/>
                        </a:spcBef>
                        <a:spcAft>
                          <a:spcPts val="800"/>
                        </a:spcAft>
                      </a:pPr>
                      <a:r>
                        <a:rPr lang="en-US" sz="800">
                          <a:effectLst/>
                        </a:rPr>
                        <a:t>7</a:t>
                      </a:r>
                      <a:endParaRPr lang="en-US" sz="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07000"/>
                        </a:lnSpc>
                        <a:spcBef>
                          <a:spcPts val="0"/>
                        </a:spcBef>
                        <a:spcAft>
                          <a:spcPts val="800"/>
                        </a:spcAft>
                      </a:pPr>
                      <a:r>
                        <a:rPr lang="ar-SA" sz="800">
                          <a:effectLst/>
                        </a:rPr>
                        <a:t>7.05272</a:t>
                      </a:r>
                      <a:endParaRPr lang="en-US" sz="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07000"/>
                        </a:lnSpc>
                        <a:spcBef>
                          <a:spcPts val="0"/>
                        </a:spcBef>
                        <a:spcAft>
                          <a:spcPts val="800"/>
                        </a:spcAft>
                      </a:pPr>
                      <a:r>
                        <a:rPr lang="ar-SA" sz="800">
                          <a:effectLst/>
                        </a:rPr>
                        <a:t>7.10588</a:t>
                      </a:r>
                      <a:endParaRPr lang="en-US" sz="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07000"/>
                        </a:lnSpc>
                        <a:spcBef>
                          <a:spcPts val="0"/>
                        </a:spcBef>
                        <a:spcAft>
                          <a:spcPts val="800"/>
                        </a:spcAft>
                      </a:pPr>
                      <a:r>
                        <a:rPr lang="ar-SA" sz="800">
                          <a:effectLst/>
                        </a:rPr>
                        <a:t>7.15948</a:t>
                      </a:r>
                      <a:endParaRPr lang="en-US" sz="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07000"/>
                        </a:lnSpc>
                        <a:spcBef>
                          <a:spcPts val="0"/>
                        </a:spcBef>
                        <a:spcAft>
                          <a:spcPts val="800"/>
                        </a:spcAft>
                      </a:pPr>
                      <a:r>
                        <a:rPr lang="ar-SA" sz="800" dirty="0">
                          <a:effectLst/>
                        </a:rPr>
                        <a:t>7.21354</a:t>
                      </a:r>
                      <a:endParaRPr lang="en-US" sz="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07000"/>
                        </a:lnSpc>
                        <a:spcBef>
                          <a:spcPts val="0"/>
                        </a:spcBef>
                        <a:spcAft>
                          <a:spcPts val="800"/>
                        </a:spcAft>
                      </a:pPr>
                      <a:r>
                        <a:rPr lang="ar-SA" sz="800">
                          <a:effectLst/>
                        </a:rPr>
                        <a:t>7.32299</a:t>
                      </a:r>
                      <a:endParaRPr lang="en-US" sz="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07000"/>
                        </a:lnSpc>
                        <a:spcBef>
                          <a:spcPts val="0"/>
                        </a:spcBef>
                        <a:spcAft>
                          <a:spcPts val="800"/>
                        </a:spcAft>
                      </a:pPr>
                      <a:r>
                        <a:rPr lang="ar-SA" sz="800">
                          <a:effectLst/>
                        </a:rPr>
                        <a:t>7.43428</a:t>
                      </a:r>
                      <a:endParaRPr lang="en-US" sz="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07000"/>
                        </a:lnSpc>
                        <a:spcBef>
                          <a:spcPts val="0"/>
                        </a:spcBef>
                        <a:spcAft>
                          <a:spcPts val="800"/>
                        </a:spcAft>
                      </a:pPr>
                      <a:r>
                        <a:rPr lang="ar-SA" sz="800" dirty="0">
                          <a:effectLst/>
                        </a:rPr>
                        <a:t>7.54743</a:t>
                      </a:r>
                      <a:endParaRPr lang="en-US" sz="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chemeClr val="bg1"/>
                    </a:solidFill>
                  </a:tcPr>
                </a:tc>
                <a:tc>
                  <a:txBody>
                    <a:bodyPr/>
                    <a:lstStyle/>
                    <a:p>
                      <a:pPr marL="0" marR="0" algn="ctr" rtl="1">
                        <a:lnSpc>
                          <a:spcPct val="107000"/>
                        </a:lnSpc>
                        <a:spcBef>
                          <a:spcPts val="0"/>
                        </a:spcBef>
                        <a:spcAft>
                          <a:spcPts val="800"/>
                        </a:spcAft>
                      </a:pPr>
                      <a:r>
                        <a:rPr lang="ar-SA" sz="800" dirty="0">
                          <a:effectLst/>
                        </a:rPr>
                        <a:t>7.66246</a:t>
                      </a:r>
                      <a:endParaRPr lang="en-US" sz="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chemeClr val="accent2">
                        <a:lumMod val="60000"/>
                        <a:lumOff val="40000"/>
                      </a:schemeClr>
                    </a:solidFill>
                  </a:tcPr>
                </a:tc>
                <a:extLst>
                  <a:ext uri="{0D108BD9-81ED-4DB2-BD59-A6C34878D82A}">
                    <a16:rowId xmlns="" xmlns:a16="http://schemas.microsoft.com/office/drawing/2014/main" val="2278464365"/>
                  </a:ext>
                </a:extLst>
              </a:tr>
              <a:tr h="147282">
                <a:tc>
                  <a:txBody>
                    <a:bodyPr/>
                    <a:lstStyle/>
                    <a:p>
                      <a:pPr marL="0" marR="0" algn="ctr" rtl="1">
                        <a:lnSpc>
                          <a:spcPct val="107000"/>
                        </a:lnSpc>
                        <a:spcBef>
                          <a:spcPts val="0"/>
                        </a:spcBef>
                        <a:spcAft>
                          <a:spcPts val="800"/>
                        </a:spcAft>
                      </a:pPr>
                      <a:r>
                        <a:rPr lang="en-US" sz="800">
                          <a:effectLst/>
                        </a:rPr>
                        <a:t>8</a:t>
                      </a:r>
                      <a:endParaRPr lang="en-US" sz="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07000"/>
                        </a:lnSpc>
                        <a:spcBef>
                          <a:spcPts val="0"/>
                        </a:spcBef>
                        <a:spcAft>
                          <a:spcPts val="800"/>
                        </a:spcAft>
                      </a:pPr>
                      <a:r>
                        <a:rPr lang="ar-SA" sz="800">
                          <a:effectLst/>
                        </a:rPr>
                        <a:t>8.07035</a:t>
                      </a:r>
                      <a:endParaRPr lang="en-US" sz="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07000"/>
                        </a:lnSpc>
                        <a:spcBef>
                          <a:spcPts val="0"/>
                        </a:spcBef>
                        <a:spcAft>
                          <a:spcPts val="800"/>
                        </a:spcAft>
                      </a:pPr>
                      <a:r>
                        <a:rPr lang="ar-SA" sz="800">
                          <a:effectLst/>
                        </a:rPr>
                        <a:t>8.14141</a:t>
                      </a:r>
                      <a:endParaRPr lang="en-US" sz="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07000"/>
                        </a:lnSpc>
                        <a:spcBef>
                          <a:spcPts val="0"/>
                        </a:spcBef>
                        <a:spcAft>
                          <a:spcPts val="800"/>
                        </a:spcAft>
                      </a:pPr>
                      <a:r>
                        <a:rPr lang="ar-SA" sz="800">
                          <a:effectLst/>
                        </a:rPr>
                        <a:t>8.21318</a:t>
                      </a:r>
                      <a:endParaRPr lang="en-US" sz="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07000"/>
                        </a:lnSpc>
                        <a:spcBef>
                          <a:spcPts val="0"/>
                        </a:spcBef>
                        <a:spcAft>
                          <a:spcPts val="800"/>
                        </a:spcAft>
                      </a:pPr>
                      <a:r>
                        <a:rPr lang="ar-SA" sz="800" dirty="0">
                          <a:effectLst/>
                        </a:rPr>
                        <a:t>8.28567</a:t>
                      </a:r>
                      <a:endParaRPr lang="en-US" sz="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07000"/>
                        </a:lnSpc>
                        <a:spcBef>
                          <a:spcPts val="0"/>
                        </a:spcBef>
                        <a:spcAft>
                          <a:spcPts val="800"/>
                        </a:spcAft>
                      </a:pPr>
                      <a:r>
                        <a:rPr lang="ar-SA" sz="800">
                          <a:effectLst/>
                        </a:rPr>
                        <a:t>8.43284</a:t>
                      </a:r>
                      <a:endParaRPr lang="en-US" sz="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07000"/>
                        </a:lnSpc>
                        <a:spcBef>
                          <a:spcPts val="0"/>
                        </a:spcBef>
                        <a:spcAft>
                          <a:spcPts val="800"/>
                        </a:spcAft>
                      </a:pPr>
                      <a:r>
                        <a:rPr lang="ar-SA" sz="800">
                          <a:effectLst/>
                        </a:rPr>
                        <a:t>8.58297</a:t>
                      </a:r>
                      <a:endParaRPr lang="en-US" sz="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07000"/>
                        </a:lnSpc>
                        <a:spcBef>
                          <a:spcPts val="0"/>
                        </a:spcBef>
                        <a:spcAft>
                          <a:spcPts val="800"/>
                        </a:spcAft>
                      </a:pPr>
                      <a:r>
                        <a:rPr lang="ar-SA" sz="800" dirty="0">
                          <a:effectLst/>
                        </a:rPr>
                        <a:t>8.73612</a:t>
                      </a:r>
                      <a:endParaRPr lang="en-US" sz="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chemeClr val="bg1"/>
                    </a:solidFill>
                  </a:tcPr>
                </a:tc>
                <a:tc>
                  <a:txBody>
                    <a:bodyPr/>
                    <a:lstStyle/>
                    <a:p>
                      <a:pPr marL="0" marR="0" algn="ctr" rtl="1">
                        <a:lnSpc>
                          <a:spcPct val="107000"/>
                        </a:lnSpc>
                        <a:spcBef>
                          <a:spcPts val="0"/>
                        </a:spcBef>
                        <a:spcAft>
                          <a:spcPts val="800"/>
                        </a:spcAft>
                      </a:pPr>
                      <a:r>
                        <a:rPr lang="ar-SA" sz="800" dirty="0">
                          <a:effectLst/>
                        </a:rPr>
                        <a:t>8.89234</a:t>
                      </a:r>
                      <a:endParaRPr lang="en-US" sz="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chemeClr val="accent2">
                        <a:lumMod val="60000"/>
                        <a:lumOff val="40000"/>
                      </a:schemeClr>
                    </a:solidFill>
                  </a:tcPr>
                </a:tc>
                <a:extLst>
                  <a:ext uri="{0D108BD9-81ED-4DB2-BD59-A6C34878D82A}">
                    <a16:rowId xmlns="" xmlns:a16="http://schemas.microsoft.com/office/drawing/2014/main" val="3007446284"/>
                  </a:ext>
                </a:extLst>
              </a:tr>
              <a:tr h="300444">
                <a:tc>
                  <a:txBody>
                    <a:bodyPr/>
                    <a:lstStyle/>
                    <a:p>
                      <a:pPr marL="0" marR="0" algn="ctr" rtl="1">
                        <a:lnSpc>
                          <a:spcPct val="107000"/>
                        </a:lnSpc>
                        <a:spcBef>
                          <a:spcPts val="0"/>
                        </a:spcBef>
                        <a:spcAft>
                          <a:spcPts val="800"/>
                        </a:spcAft>
                      </a:pPr>
                      <a:r>
                        <a:rPr lang="en-US" sz="800">
                          <a:effectLst/>
                        </a:rPr>
                        <a:t>9</a:t>
                      </a:r>
                      <a:endParaRPr lang="en-US" sz="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07000"/>
                        </a:lnSpc>
                        <a:spcBef>
                          <a:spcPts val="0"/>
                        </a:spcBef>
                        <a:spcAft>
                          <a:spcPts val="800"/>
                        </a:spcAft>
                      </a:pPr>
                      <a:r>
                        <a:rPr lang="ar-SA" sz="800">
                          <a:effectLst/>
                        </a:rPr>
                        <a:t>9.09053</a:t>
                      </a:r>
                      <a:endParaRPr lang="en-US" sz="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07000"/>
                        </a:lnSpc>
                        <a:spcBef>
                          <a:spcPts val="0"/>
                        </a:spcBef>
                        <a:spcAft>
                          <a:spcPts val="800"/>
                        </a:spcAft>
                      </a:pPr>
                      <a:r>
                        <a:rPr lang="ar-SA" sz="800">
                          <a:effectLst/>
                        </a:rPr>
                        <a:t>9.18212</a:t>
                      </a:r>
                      <a:endParaRPr lang="en-US" sz="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07000"/>
                        </a:lnSpc>
                        <a:spcBef>
                          <a:spcPts val="0"/>
                        </a:spcBef>
                        <a:spcAft>
                          <a:spcPts val="800"/>
                        </a:spcAft>
                      </a:pPr>
                      <a:r>
                        <a:rPr lang="ar-SA" sz="800">
                          <a:effectLst/>
                        </a:rPr>
                        <a:t>9.27478</a:t>
                      </a:r>
                      <a:endParaRPr lang="en-US" sz="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07000"/>
                        </a:lnSpc>
                        <a:spcBef>
                          <a:spcPts val="0"/>
                        </a:spcBef>
                        <a:spcAft>
                          <a:spcPts val="800"/>
                        </a:spcAft>
                      </a:pPr>
                      <a:r>
                        <a:rPr lang="ar-SA" sz="800" dirty="0">
                          <a:effectLst/>
                        </a:rPr>
                        <a:t>9.36853</a:t>
                      </a:r>
                      <a:endParaRPr lang="en-US" sz="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07000"/>
                        </a:lnSpc>
                        <a:spcBef>
                          <a:spcPts val="0"/>
                        </a:spcBef>
                        <a:spcAft>
                          <a:spcPts val="800"/>
                        </a:spcAft>
                      </a:pPr>
                      <a:r>
                        <a:rPr lang="ar-SA" sz="800">
                          <a:effectLst/>
                        </a:rPr>
                        <a:t>9.55933</a:t>
                      </a:r>
                      <a:endParaRPr lang="en-US" sz="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07000"/>
                        </a:lnSpc>
                        <a:spcBef>
                          <a:spcPts val="0"/>
                        </a:spcBef>
                        <a:spcAft>
                          <a:spcPts val="800"/>
                        </a:spcAft>
                      </a:pPr>
                      <a:r>
                        <a:rPr lang="ar-SA" sz="800">
                          <a:effectLst/>
                        </a:rPr>
                        <a:t>9.75463</a:t>
                      </a:r>
                      <a:endParaRPr lang="en-US" sz="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07000"/>
                        </a:lnSpc>
                        <a:spcBef>
                          <a:spcPts val="0"/>
                        </a:spcBef>
                        <a:spcAft>
                          <a:spcPts val="800"/>
                        </a:spcAft>
                      </a:pPr>
                      <a:r>
                        <a:rPr lang="ar-SA" sz="800" dirty="0">
                          <a:effectLst/>
                        </a:rPr>
                        <a:t>9.95452</a:t>
                      </a:r>
                      <a:endParaRPr lang="en-US" sz="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chemeClr val="bg1"/>
                    </a:solidFill>
                  </a:tcPr>
                </a:tc>
                <a:tc>
                  <a:txBody>
                    <a:bodyPr/>
                    <a:lstStyle/>
                    <a:p>
                      <a:pPr marL="0" marR="0" algn="ctr" rtl="1">
                        <a:lnSpc>
                          <a:spcPct val="107000"/>
                        </a:lnSpc>
                        <a:spcBef>
                          <a:spcPts val="0"/>
                        </a:spcBef>
                        <a:spcAft>
                          <a:spcPts val="800"/>
                        </a:spcAft>
                      </a:pPr>
                      <a:r>
                        <a:rPr lang="ar-SA" sz="800" dirty="0">
                          <a:effectLst/>
                        </a:rPr>
                        <a:t>10.15911</a:t>
                      </a:r>
                      <a:endParaRPr lang="en-US" sz="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chemeClr val="accent2">
                        <a:lumMod val="60000"/>
                        <a:lumOff val="40000"/>
                      </a:schemeClr>
                    </a:solidFill>
                  </a:tcPr>
                </a:tc>
                <a:extLst>
                  <a:ext uri="{0D108BD9-81ED-4DB2-BD59-A6C34878D82A}">
                    <a16:rowId xmlns="" xmlns:a16="http://schemas.microsoft.com/office/drawing/2014/main" val="181121548"/>
                  </a:ext>
                </a:extLst>
              </a:tr>
              <a:tr h="300444">
                <a:tc>
                  <a:txBody>
                    <a:bodyPr/>
                    <a:lstStyle/>
                    <a:p>
                      <a:pPr marL="0" marR="0" algn="ctr" rtl="1">
                        <a:lnSpc>
                          <a:spcPct val="107000"/>
                        </a:lnSpc>
                        <a:spcBef>
                          <a:spcPts val="0"/>
                        </a:spcBef>
                        <a:spcAft>
                          <a:spcPts val="800"/>
                        </a:spcAft>
                      </a:pPr>
                      <a:r>
                        <a:rPr lang="en-US" sz="800">
                          <a:effectLst/>
                        </a:rPr>
                        <a:t>10</a:t>
                      </a:r>
                      <a:endParaRPr lang="en-US" sz="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07000"/>
                        </a:lnSpc>
                        <a:spcBef>
                          <a:spcPts val="0"/>
                        </a:spcBef>
                        <a:spcAft>
                          <a:spcPts val="800"/>
                        </a:spcAft>
                      </a:pPr>
                      <a:r>
                        <a:rPr lang="ar-SA" sz="800">
                          <a:effectLst/>
                        </a:rPr>
                        <a:t>10.11325</a:t>
                      </a:r>
                      <a:endParaRPr lang="en-US" sz="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07000"/>
                        </a:lnSpc>
                        <a:spcBef>
                          <a:spcPts val="0"/>
                        </a:spcBef>
                        <a:spcAft>
                          <a:spcPts val="800"/>
                        </a:spcAft>
                      </a:pPr>
                      <a:r>
                        <a:rPr lang="ar-SA" sz="800">
                          <a:effectLst/>
                        </a:rPr>
                        <a:t>10.22803</a:t>
                      </a:r>
                      <a:endParaRPr lang="en-US" sz="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07000"/>
                        </a:lnSpc>
                        <a:spcBef>
                          <a:spcPts val="0"/>
                        </a:spcBef>
                        <a:spcAft>
                          <a:spcPts val="800"/>
                        </a:spcAft>
                      </a:pPr>
                      <a:r>
                        <a:rPr lang="ar-SA" sz="800">
                          <a:effectLst/>
                        </a:rPr>
                        <a:t>10.34434</a:t>
                      </a:r>
                      <a:endParaRPr lang="en-US" sz="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07000"/>
                        </a:lnSpc>
                        <a:spcBef>
                          <a:spcPts val="0"/>
                        </a:spcBef>
                        <a:spcAft>
                          <a:spcPts val="800"/>
                        </a:spcAft>
                      </a:pPr>
                      <a:r>
                        <a:rPr lang="ar-SA" sz="800" dirty="0">
                          <a:effectLst/>
                        </a:rPr>
                        <a:t>10.46221</a:t>
                      </a:r>
                      <a:endParaRPr lang="en-US" sz="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07000"/>
                        </a:lnSpc>
                        <a:spcBef>
                          <a:spcPts val="0"/>
                        </a:spcBef>
                        <a:spcAft>
                          <a:spcPts val="800"/>
                        </a:spcAft>
                      </a:pPr>
                      <a:r>
                        <a:rPr lang="ar-SA" sz="800">
                          <a:effectLst/>
                        </a:rPr>
                        <a:t>10.70272</a:t>
                      </a:r>
                      <a:endParaRPr lang="en-US" sz="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07000"/>
                        </a:lnSpc>
                        <a:spcBef>
                          <a:spcPts val="0"/>
                        </a:spcBef>
                        <a:spcAft>
                          <a:spcPts val="800"/>
                        </a:spcAft>
                      </a:pPr>
                      <a:r>
                        <a:rPr lang="ar-SA" sz="800">
                          <a:effectLst/>
                        </a:rPr>
                        <a:t>10.94972</a:t>
                      </a:r>
                      <a:endParaRPr lang="en-US" sz="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07000"/>
                        </a:lnSpc>
                        <a:spcBef>
                          <a:spcPts val="0"/>
                        </a:spcBef>
                        <a:spcAft>
                          <a:spcPts val="800"/>
                        </a:spcAft>
                      </a:pPr>
                      <a:r>
                        <a:rPr lang="ar-SA" sz="800" dirty="0">
                          <a:effectLst/>
                        </a:rPr>
                        <a:t>11.20338</a:t>
                      </a:r>
                      <a:endParaRPr lang="en-US" sz="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chemeClr val="bg1"/>
                    </a:solidFill>
                  </a:tcPr>
                </a:tc>
                <a:tc>
                  <a:txBody>
                    <a:bodyPr/>
                    <a:lstStyle/>
                    <a:p>
                      <a:pPr marL="0" marR="0" algn="ctr" rtl="1">
                        <a:lnSpc>
                          <a:spcPct val="107000"/>
                        </a:lnSpc>
                        <a:spcBef>
                          <a:spcPts val="0"/>
                        </a:spcBef>
                        <a:spcAft>
                          <a:spcPts val="800"/>
                        </a:spcAft>
                      </a:pPr>
                      <a:r>
                        <a:rPr lang="ar-SA" sz="800" dirty="0">
                          <a:effectLst/>
                        </a:rPr>
                        <a:t>11.46388</a:t>
                      </a:r>
                      <a:endParaRPr lang="en-US" sz="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chemeClr val="accent2">
                        <a:lumMod val="60000"/>
                        <a:lumOff val="40000"/>
                      </a:schemeClr>
                    </a:solidFill>
                  </a:tcPr>
                </a:tc>
                <a:extLst>
                  <a:ext uri="{0D108BD9-81ED-4DB2-BD59-A6C34878D82A}">
                    <a16:rowId xmlns="" xmlns:a16="http://schemas.microsoft.com/office/drawing/2014/main" val="630399020"/>
                  </a:ext>
                </a:extLst>
              </a:tr>
              <a:tr h="300444">
                <a:tc>
                  <a:txBody>
                    <a:bodyPr/>
                    <a:lstStyle/>
                    <a:p>
                      <a:pPr marL="0" marR="0" algn="ctr" rtl="1">
                        <a:lnSpc>
                          <a:spcPct val="107000"/>
                        </a:lnSpc>
                        <a:spcBef>
                          <a:spcPts val="0"/>
                        </a:spcBef>
                        <a:spcAft>
                          <a:spcPts val="800"/>
                        </a:spcAft>
                      </a:pPr>
                      <a:r>
                        <a:rPr lang="en-US" sz="800">
                          <a:effectLst/>
                        </a:rPr>
                        <a:t>11</a:t>
                      </a:r>
                      <a:endParaRPr lang="en-US" sz="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chemeClr val="accent2">
                        <a:lumMod val="60000"/>
                        <a:lumOff val="40000"/>
                      </a:schemeClr>
                    </a:solidFill>
                  </a:tcPr>
                </a:tc>
                <a:tc>
                  <a:txBody>
                    <a:bodyPr/>
                    <a:lstStyle/>
                    <a:p>
                      <a:pPr marL="0" marR="0" algn="ctr" rtl="1">
                        <a:lnSpc>
                          <a:spcPct val="107000"/>
                        </a:lnSpc>
                        <a:spcBef>
                          <a:spcPts val="0"/>
                        </a:spcBef>
                        <a:spcAft>
                          <a:spcPts val="800"/>
                        </a:spcAft>
                      </a:pPr>
                      <a:r>
                        <a:rPr lang="ar-SA" sz="800">
                          <a:effectLst/>
                        </a:rPr>
                        <a:t>11.13854</a:t>
                      </a:r>
                      <a:endParaRPr lang="en-US" sz="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chemeClr val="accent2">
                        <a:lumMod val="60000"/>
                        <a:lumOff val="40000"/>
                      </a:schemeClr>
                    </a:solidFill>
                  </a:tcPr>
                </a:tc>
                <a:tc>
                  <a:txBody>
                    <a:bodyPr/>
                    <a:lstStyle/>
                    <a:p>
                      <a:pPr marL="0" marR="0" algn="ctr" rtl="1">
                        <a:lnSpc>
                          <a:spcPct val="107000"/>
                        </a:lnSpc>
                        <a:spcBef>
                          <a:spcPts val="0"/>
                        </a:spcBef>
                        <a:spcAft>
                          <a:spcPts val="800"/>
                        </a:spcAft>
                      </a:pPr>
                      <a:r>
                        <a:rPr lang="ar-SA" sz="800">
                          <a:effectLst/>
                        </a:rPr>
                        <a:t>11.27917</a:t>
                      </a:r>
                      <a:endParaRPr lang="en-US" sz="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chemeClr val="accent2">
                        <a:lumMod val="60000"/>
                        <a:lumOff val="40000"/>
                      </a:schemeClr>
                    </a:solidFill>
                  </a:tcPr>
                </a:tc>
                <a:tc>
                  <a:txBody>
                    <a:bodyPr/>
                    <a:lstStyle/>
                    <a:p>
                      <a:pPr marL="0" marR="0" algn="ctr" rtl="1">
                        <a:lnSpc>
                          <a:spcPct val="107000"/>
                        </a:lnSpc>
                        <a:spcBef>
                          <a:spcPts val="0"/>
                        </a:spcBef>
                        <a:spcAft>
                          <a:spcPts val="800"/>
                        </a:spcAft>
                      </a:pPr>
                      <a:r>
                        <a:rPr lang="ar-SA" sz="800">
                          <a:effectLst/>
                        </a:rPr>
                        <a:t>11.42192</a:t>
                      </a:r>
                      <a:endParaRPr lang="en-US" sz="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chemeClr val="accent2">
                        <a:lumMod val="60000"/>
                        <a:lumOff val="40000"/>
                      </a:schemeClr>
                    </a:solidFill>
                  </a:tcPr>
                </a:tc>
                <a:tc>
                  <a:txBody>
                    <a:bodyPr/>
                    <a:lstStyle/>
                    <a:p>
                      <a:pPr marL="0" marR="0" algn="ctr" rtl="1">
                        <a:lnSpc>
                          <a:spcPct val="107000"/>
                        </a:lnSpc>
                        <a:spcBef>
                          <a:spcPts val="0"/>
                        </a:spcBef>
                        <a:spcAft>
                          <a:spcPts val="800"/>
                        </a:spcAft>
                      </a:pPr>
                      <a:r>
                        <a:rPr lang="ar-SA" sz="800" dirty="0">
                          <a:effectLst/>
                        </a:rPr>
                        <a:t>11.56683</a:t>
                      </a:r>
                      <a:endParaRPr lang="en-US" sz="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chemeClr val="accent2">
                        <a:lumMod val="60000"/>
                        <a:lumOff val="40000"/>
                      </a:schemeClr>
                    </a:solidFill>
                  </a:tcPr>
                </a:tc>
                <a:tc>
                  <a:txBody>
                    <a:bodyPr/>
                    <a:lstStyle/>
                    <a:p>
                      <a:pPr marL="0" marR="0" algn="ctr" rtl="1">
                        <a:lnSpc>
                          <a:spcPct val="107000"/>
                        </a:lnSpc>
                        <a:spcBef>
                          <a:spcPts val="0"/>
                        </a:spcBef>
                        <a:spcAft>
                          <a:spcPts val="800"/>
                        </a:spcAft>
                      </a:pPr>
                      <a:r>
                        <a:rPr lang="ar-SA" sz="800" dirty="0">
                          <a:effectLst/>
                        </a:rPr>
                        <a:t>11.86326</a:t>
                      </a:r>
                      <a:endParaRPr lang="en-US" sz="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chemeClr val="accent2">
                        <a:lumMod val="60000"/>
                        <a:lumOff val="40000"/>
                      </a:schemeClr>
                    </a:solidFill>
                  </a:tcPr>
                </a:tc>
                <a:tc>
                  <a:txBody>
                    <a:bodyPr/>
                    <a:lstStyle/>
                    <a:p>
                      <a:pPr marL="0" marR="0" algn="ctr" rtl="1">
                        <a:lnSpc>
                          <a:spcPct val="107000"/>
                        </a:lnSpc>
                        <a:spcBef>
                          <a:spcPts val="0"/>
                        </a:spcBef>
                        <a:spcAft>
                          <a:spcPts val="800"/>
                        </a:spcAft>
                      </a:pPr>
                      <a:r>
                        <a:rPr lang="ar-SA" sz="800" dirty="0">
                          <a:effectLst/>
                        </a:rPr>
                        <a:t>12.16872</a:t>
                      </a:r>
                      <a:endParaRPr lang="en-US" sz="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chemeClr val="accent2">
                        <a:lumMod val="60000"/>
                        <a:lumOff val="40000"/>
                      </a:schemeClr>
                    </a:solidFill>
                  </a:tcPr>
                </a:tc>
                <a:tc>
                  <a:txBody>
                    <a:bodyPr/>
                    <a:lstStyle/>
                    <a:p>
                      <a:pPr marL="0" marR="0" algn="ctr" rtl="1">
                        <a:lnSpc>
                          <a:spcPct val="107000"/>
                        </a:lnSpc>
                        <a:spcBef>
                          <a:spcPts val="0"/>
                        </a:spcBef>
                        <a:spcAft>
                          <a:spcPts val="800"/>
                        </a:spcAft>
                      </a:pPr>
                      <a:r>
                        <a:rPr lang="ar-SA" sz="800" dirty="0">
                          <a:effectLst/>
                        </a:rPr>
                        <a:t>12.48347</a:t>
                      </a:r>
                      <a:endParaRPr lang="en-US" sz="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chemeClr val="accent2">
                        <a:lumMod val="60000"/>
                        <a:lumOff val="40000"/>
                      </a:schemeClr>
                    </a:solidFill>
                  </a:tcPr>
                </a:tc>
                <a:tc>
                  <a:txBody>
                    <a:bodyPr/>
                    <a:lstStyle/>
                    <a:p>
                      <a:pPr marL="0" marR="0" algn="ctr" rtl="1">
                        <a:lnSpc>
                          <a:spcPct val="107000"/>
                        </a:lnSpc>
                        <a:spcBef>
                          <a:spcPts val="0"/>
                        </a:spcBef>
                        <a:spcAft>
                          <a:spcPts val="800"/>
                        </a:spcAft>
                      </a:pPr>
                      <a:r>
                        <a:rPr lang="ar-SA" sz="800" dirty="0">
                          <a:effectLst/>
                        </a:rPr>
                        <a:t>12.80780</a:t>
                      </a:r>
                      <a:endParaRPr lang="en-US" sz="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chemeClr val="accent2">
                        <a:lumMod val="60000"/>
                        <a:lumOff val="40000"/>
                      </a:schemeClr>
                    </a:solidFill>
                  </a:tcPr>
                </a:tc>
                <a:extLst>
                  <a:ext uri="{0D108BD9-81ED-4DB2-BD59-A6C34878D82A}">
                    <a16:rowId xmlns="" xmlns:a16="http://schemas.microsoft.com/office/drawing/2014/main" val="3310841408"/>
                  </a:ext>
                </a:extLst>
              </a:tr>
            </a:tbl>
          </a:graphicData>
        </a:graphic>
      </p:graphicFrame>
      <p:sp>
        <p:nvSpPr>
          <p:cNvPr id="3" name="Rectangle 6">
            <a:extLst>
              <a:ext uri="{FF2B5EF4-FFF2-40B4-BE49-F238E27FC236}">
                <a16:creationId xmlns="" xmlns:a16="http://schemas.microsoft.com/office/drawing/2014/main" id="{8D6A37A7-1273-6763-B5EE-213700DDD858}"/>
              </a:ext>
            </a:extLst>
          </p:cNvPr>
          <p:cNvSpPr/>
          <p:nvPr/>
        </p:nvSpPr>
        <p:spPr>
          <a:xfrm>
            <a:off x="1384938" y="277159"/>
            <a:ext cx="2868085" cy="531749"/>
          </a:xfrm>
          <a:prstGeom prst="rect">
            <a:avLst/>
          </a:prstGeom>
          <a:solidFill>
            <a:schemeClr val="accent1">
              <a:lumMod val="5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a:spAutoFit/>
          </a:bodyPr>
          <a:lstStyle/>
          <a:p>
            <a:pPr marL="342900" indent="-342900">
              <a:lnSpc>
                <a:spcPct val="130000"/>
              </a:lnSpc>
              <a:buClr>
                <a:srgbClr val="FFFFFF"/>
              </a:buClr>
              <a:buSzPts val="1100"/>
              <a:buFont typeface="Times New Roman" panose="02020603050405020304" pitchFamily="18" charset="0"/>
              <a:buChar char="►"/>
            </a:pPr>
            <a:r>
              <a:rPr lang="en-US" sz="2400" b="1" dirty="0">
                <a:solidFill>
                  <a:srgbClr val="FFFF00"/>
                </a:solidFill>
                <a:effectLst/>
                <a:uFill>
                  <a:solidFill>
                    <a:srgbClr val="5B9BD5"/>
                  </a:solidFill>
                </a:uFill>
                <a:latin typeface="Times New Roman" panose="02020603050405020304" pitchFamily="18" charset="0"/>
                <a:ea typeface="Calibri" panose="020F0502020204030204" pitchFamily="34" charset="0"/>
                <a:cs typeface="Times New Roman" panose="02020603050405020304" pitchFamily="18" charset="0"/>
              </a:rPr>
              <a:t>EVALUATION</a:t>
            </a:r>
            <a:endParaRPr lang="en-US" sz="2400" b="1" dirty="0">
              <a:solidFill>
                <a:srgbClr val="FFFF00"/>
              </a:solidFill>
              <a:effectLst/>
              <a:uFill>
                <a:solidFill>
                  <a:srgbClr val="5B9BD5"/>
                </a:solidFill>
              </a:uFill>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045652617"/>
      </p:ext>
    </p:extLst>
  </p:cSld>
  <p:clrMapOvr>
    <a:masterClrMapping/>
  </p:clrMapOvr>
  <mc:AlternateContent xmlns:mc="http://schemas.openxmlformats.org/markup-compatibility/2006" xmlns:p14="http://schemas.microsoft.com/office/powerpoint/2010/main">
    <mc:Choice Requires="p14">
      <p:transition spd="slow" p14:dur="1500" advClick="0">
        <p:split orient="vert"/>
      </p:transition>
    </mc:Choice>
    <mc:Fallback xmlns="">
      <p:transition spd="slow" advClick="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1">
                                            <p:txEl>
                                              <p:pRg st="1" end="1"/>
                                            </p:txEl>
                                          </p:spTgt>
                                        </p:tgtEl>
                                        <p:attrNameLst>
                                          <p:attrName>style.visibility</p:attrName>
                                        </p:attrNameLst>
                                      </p:cBhvr>
                                      <p:to>
                                        <p:strVal val="visible"/>
                                      </p:to>
                                    </p:set>
                                    <p:animEffect transition="in" filter="randombar(horizontal)">
                                      <p:cBhvr>
                                        <p:cTn id="7" dur="500"/>
                                        <p:tgtEl>
                                          <p:spTgt spid="21">
                                            <p:txEl>
                                              <p:pRg st="1" end="1"/>
                                            </p:txEl>
                                          </p:spTgt>
                                        </p:tgtEl>
                                      </p:cBhvr>
                                    </p:animEffect>
                                  </p:childTnLst>
                                </p:cTn>
                              </p:par>
                              <p:par>
                                <p:cTn id="8" presetID="14" presetClass="entr" presetSubtype="10" fill="hold" nodeType="withEffect">
                                  <p:stCondLst>
                                    <p:cond delay="0"/>
                                  </p:stCondLst>
                                  <p:childTnLst>
                                    <p:set>
                                      <p:cBhvr>
                                        <p:cTn id="9" dur="1" fill="hold">
                                          <p:stCondLst>
                                            <p:cond delay="0"/>
                                          </p:stCondLst>
                                        </p:cTn>
                                        <p:tgtEl>
                                          <p:spTgt spid="21">
                                            <p:txEl>
                                              <p:pRg st="2" end="2"/>
                                            </p:txEl>
                                          </p:spTgt>
                                        </p:tgtEl>
                                        <p:attrNameLst>
                                          <p:attrName>style.visibility</p:attrName>
                                        </p:attrNameLst>
                                      </p:cBhvr>
                                      <p:to>
                                        <p:strVal val="visible"/>
                                      </p:to>
                                    </p:set>
                                    <p:animEffect transition="in" filter="randombar(horizontal)">
                                      <p:cBhvr>
                                        <p:cTn id="10" dur="500"/>
                                        <p:tgtEl>
                                          <p:spTgt spid="21">
                                            <p:txEl>
                                              <p:pRg st="2" end="2"/>
                                            </p:txEl>
                                          </p:spTgt>
                                        </p:tgtEl>
                                      </p:cBhvr>
                                    </p:animEffect>
                                  </p:childTnLst>
                                </p:cTn>
                              </p:par>
                              <p:par>
                                <p:cTn id="11" presetID="14" presetClass="entr" presetSubtype="10" fill="hold" nodeType="withEffect">
                                  <p:stCondLst>
                                    <p:cond delay="0"/>
                                  </p:stCondLst>
                                  <p:childTnLst>
                                    <p:set>
                                      <p:cBhvr>
                                        <p:cTn id="12" dur="1" fill="hold">
                                          <p:stCondLst>
                                            <p:cond delay="0"/>
                                          </p:stCondLst>
                                        </p:cTn>
                                        <p:tgtEl>
                                          <p:spTgt spid="21">
                                            <p:txEl>
                                              <p:pRg st="3" end="3"/>
                                            </p:txEl>
                                          </p:spTgt>
                                        </p:tgtEl>
                                        <p:attrNameLst>
                                          <p:attrName>style.visibility</p:attrName>
                                        </p:attrNameLst>
                                      </p:cBhvr>
                                      <p:to>
                                        <p:strVal val="visible"/>
                                      </p:to>
                                    </p:set>
                                    <p:animEffect transition="in" filter="randombar(horizontal)">
                                      <p:cBhvr>
                                        <p:cTn id="13" dur="500"/>
                                        <p:tgtEl>
                                          <p:spTgt spid="21">
                                            <p:txEl>
                                              <p:pRg st="3" end="3"/>
                                            </p:txEl>
                                          </p:spTgt>
                                        </p:tgtEl>
                                      </p:cBhvr>
                                    </p:animEffect>
                                  </p:childTnLst>
                                </p:cTn>
                              </p:par>
                              <p:par>
                                <p:cTn id="14" presetID="14" presetClass="entr" presetSubtype="10" fill="hold" nodeType="withEffect">
                                  <p:stCondLst>
                                    <p:cond delay="0"/>
                                  </p:stCondLst>
                                  <p:childTnLst>
                                    <p:set>
                                      <p:cBhvr>
                                        <p:cTn id="15" dur="1" fill="hold">
                                          <p:stCondLst>
                                            <p:cond delay="0"/>
                                          </p:stCondLst>
                                        </p:cTn>
                                        <p:tgtEl>
                                          <p:spTgt spid="21">
                                            <p:txEl>
                                              <p:pRg st="4" end="4"/>
                                            </p:txEl>
                                          </p:spTgt>
                                        </p:tgtEl>
                                        <p:attrNameLst>
                                          <p:attrName>style.visibility</p:attrName>
                                        </p:attrNameLst>
                                      </p:cBhvr>
                                      <p:to>
                                        <p:strVal val="visible"/>
                                      </p:to>
                                    </p:set>
                                    <p:animEffect transition="in" filter="randombar(horizontal)">
                                      <p:cBhvr>
                                        <p:cTn id="16" dur="500"/>
                                        <p:tgtEl>
                                          <p:spTgt spid="21">
                                            <p:txEl>
                                              <p:pRg st="4" end="4"/>
                                            </p:txEl>
                                          </p:spTgt>
                                        </p:tgtEl>
                                      </p:cBhvr>
                                    </p:animEffect>
                                  </p:childTnLst>
                                </p:cTn>
                              </p:par>
                              <p:par>
                                <p:cTn id="17" presetID="14" presetClass="entr" presetSubtype="10" fill="hold" nodeType="withEffect">
                                  <p:stCondLst>
                                    <p:cond delay="0"/>
                                  </p:stCondLst>
                                  <p:childTnLst>
                                    <p:set>
                                      <p:cBhvr>
                                        <p:cTn id="18" dur="1" fill="hold">
                                          <p:stCondLst>
                                            <p:cond delay="0"/>
                                          </p:stCondLst>
                                        </p:cTn>
                                        <p:tgtEl>
                                          <p:spTgt spid="21">
                                            <p:txEl>
                                              <p:pRg st="5" end="5"/>
                                            </p:txEl>
                                          </p:spTgt>
                                        </p:tgtEl>
                                        <p:attrNameLst>
                                          <p:attrName>style.visibility</p:attrName>
                                        </p:attrNameLst>
                                      </p:cBhvr>
                                      <p:to>
                                        <p:strVal val="visible"/>
                                      </p:to>
                                    </p:set>
                                    <p:animEffect transition="in" filter="randombar(horizontal)">
                                      <p:cBhvr>
                                        <p:cTn id="19" dur="500"/>
                                        <p:tgtEl>
                                          <p:spTgt spid="21">
                                            <p:txEl>
                                              <p:pRg st="5" end="5"/>
                                            </p:txEl>
                                          </p:spTgt>
                                        </p:tgtEl>
                                      </p:cBhvr>
                                    </p:animEffect>
                                  </p:childTnLst>
                                </p:cTn>
                              </p:par>
                              <p:par>
                                <p:cTn id="20" presetID="14" presetClass="entr" presetSubtype="10" fill="hold" nodeType="withEffect">
                                  <p:stCondLst>
                                    <p:cond delay="0"/>
                                  </p:stCondLst>
                                  <p:childTnLst>
                                    <p:set>
                                      <p:cBhvr>
                                        <p:cTn id="21" dur="1" fill="hold">
                                          <p:stCondLst>
                                            <p:cond delay="0"/>
                                          </p:stCondLst>
                                        </p:cTn>
                                        <p:tgtEl>
                                          <p:spTgt spid="21">
                                            <p:txEl>
                                              <p:pRg st="6" end="6"/>
                                            </p:txEl>
                                          </p:spTgt>
                                        </p:tgtEl>
                                        <p:attrNameLst>
                                          <p:attrName>style.visibility</p:attrName>
                                        </p:attrNameLst>
                                      </p:cBhvr>
                                      <p:to>
                                        <p:strVal val="visible"/>
                                      </p:to>
                                    </p:set>
                                    <p:animEffect transition="in" filter="randombar(horizontal)">
                                      <p:cBhvr>
                                        <p:cTn id="22" dur="500"/>
                                        <p:tgtEl>
                                          <p:spTgt spid="21">
                                            <p:txEl>
                                              <p:pRg st="6" end="6"/>
                                            </p:txEl>
                                          </p:spTgt>
                                        </p:tgtEl>
                                      </p:cBhvr>
                                    </p:animEffect>
                                  </p:childTnLst>
                                </p:cTn>
                              </p:par>
                              <p:par>
                                <p:cTn id="23" presetID="14" presetClass="entr" presetSubtype="10" fill="hold" nodeType="withEffect">
                                  <p:stCondLst>
                                    <p:cond delay="0"/>
                                  </p:stCondLst>
                                  <p:childTnLst>
                                    <p:set>
                                      <p:cBhvr>
                                        <p:cTn id="24" dur="1" fill="hold">
                                          <p:stCondLst>
                                            <p:cond delay="0"/>
                                          </p:stCondLst>
                                        </p:cTn>
                                        <p:tgtEl>
                                          <p:spTgt spid="21">
                                            <p:txEl>
                                              <p:pRg st="7" end="7"/>
                                            </p:txEl>
                                          </p:spTgt>
                                        </p:tgtEl>
                                        <p:attrNameLst>
                                          <p:attrName>style.visibility</p:attrName>
                                        </p:attrNameLst>
                                      </p:cBhvr>
                                      <p:to>
                                        <p:strVal val="visible"/>
                                      </p:to>
                                    </p:set>
                                    <p:animEffect transition="in" filter="randombar(horizontal)">
                                      <p:cBhvr>
                                        <p:cTn id="25" dur="500"/>
                                        <p:tgtEl>
                                          <p:spTgt spid="21">
                                            <p:txEl>
                                              <p:pRg st="7" end="7"/>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21">
                                            <p:txEl>
                                              <p:pRg st="8" end="8"/>
                                            </p:txEl>
                                          </p:spTgt>
                                        </p:tgtEl>
                                        <p:attrNameLst>
                                          <p:attrName>style.visibility</p:attrName>
                                        </p:attrNameLst>
                                      </p:cBhvr>
                                      <p:to>
                                        <p:strVal val="visible"/>
                                      </p:to>
                                    </p:set>
                                    <p:anim calcmode="lin" valueType="num">
                                      <p:cBhvr additive="base">
                                        <p:cTn id="30" dur="500" fill="hold"/>
                                        <p:tgtEl>
                                          <p:spTgt spid="21">
                                            <p:txEl>
                                              <p:pRg st="8" end="8"/>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21">
                                            <p:txEl>
                                              <p:pRg st="8" end="8"/>
                                            </p:txEl>
                                          </p:spTgt>
                                        </p:tgtEl>
                                        <p:attrNameLst>
                                          <p:attrName>ppt_y</p:attrName>
                                        </p:attrNameLst>
                                      </p:cBhvr>
                                      <p:tavLst>
                                        <p:tav tm="0">
                                          <p:val>
                                            <p:strVal val="1+#ppt_h/2"/>
                                          </p:val>
                                        </p:tav>
                                        <p:tav tm="100000">
                                          <p:val>
                                            <p:strVal val="#ppt_y"/>
                                          </p:val>
                                        </p:tav>
                                      </p:tavLst>
                                    </p:anim>
                                  </p:childTnLst>
                                </p:cTn>
                              </p:par>
                              <p:par>
                                <p:cTn id="32" presetID="2" presetClass="entr" presetSubtype="4" fill="hold" nodeType="withEffect">
                                  <p:stCondLst>
                                    <p:cond delay="0"/>
                                  </p:stCondLst>
                                  <p:childTnLst>
                                    <p:set>
                                      <p:cBhvr>
                                        <p:cTn id="33" dur="1" fill="hold">
                                          <p:stCondLst>
                                            <p:cond delay="0"/>
                                          </p:stCondLst>
                                        </p:cTn>
                                        <p:tgtEl>
                                          <p:spTgt spid="21">
                                            <p:txEl>
                                              <p:pRg st="9" end="9"/>
                                            </p:txEl>
                                          </p:spTgt>
                                        </p:tgtEl>
                                        <p:attrNameLst>
                                          <p:attrName>style.visibility</p:attrName>
                                        </p:attrNameLst>
                                      </p:cBhvr>
                                      <p:to>
                                        <p:strVal val="visible"/>
                                      </p:to>
                                    </p:set>
                                    <p:anim calcmode="lin" valueType="num">
                                      <p:cBhvr additive="base">
                                        <p:cTn id="34" dur="500" fill="hold"/>
                                        <p:tgtEl>
                                          <p:spTgt spid="21">
                                            <p:txEl>
                                              <p:pRg st="9" end="9"/>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21">
                                            <p:txEl>
                                              <p:pRg st="9" end="9"/>
                                            </p:txEl>
                                          </p:spTgt>
                                        </p:tgtEl>
                                        <p:attrNameLst>
                                          <p:attrName>ppt_y</p:attrName>
                                        </p:attrNameLst>
                                      </p:cBhvr>
                                      <p:tavLst>
                                        <p:tav tm="0">
                                          <p:val>
                                            <p:strVal val="1+#ppt_h/2"/>
                                          </p:val>
                                        </p:tav>
                                        <p:tav tm="100000">
                                          <p:val>
                                            <p:strVal val="#ppt_y"/>
                                          </p:val>
                                        </p:tav>
                                      </p:tavLst>
                                    </p:anim>
                                  </p:childTnLst>
                                </p:cTn>
                              </p:par>
                              <p:par>
                                <p:cTn id="36" presetID="2" presetClass="entr" presetSubtype="4" fill="hold" nodeType="withEffect">
                                  <p:stCondLst>
                                    <p:cond delay="0"/>
                                  </p:stCondLst>
                                  <p:childTnLst>
                                    <p:set>
                                      <p:cBhvr>
                                        <p:cTn id="37" dur="1" fill="hold">
                                          <p:stCondLst>
                                            <p:cond delay="0"/>
                                          </p:stCondLst>
                                        </p:cTn>
                                        <p:tgtEl>
                                          <p:spTgt spid="21">
                                            <p:txEl>
                                              <p:pRg st="10" end="10"/>
                                            </p:txEl>
                                          </p:spTgt>
                                        </p:tgtEl>
                                        <p:attrNameLst>
                                          <p:attrName>style.visibility</p:attrName>
                                        </p:attrNameLst>
                                      </p:cBhvr>
                                      <p:to>
                                        <p:strVal val="visible"/>
                                      </p:to>
                                    </p:set>
                                    <p:anim calcmode="lin" valueType="num">
                                      <p:cBhvr additive="base">
                                        <p:cTn id="38" dur="500" fill="hold"/>
                                        <p:tgtEl>
                                          <p:spTgt spid="21">
                                            <p:txEl>
                                              <p:pRg st="10" end="10"/>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21">
                                            <p:txEl>
                                              <p:pRg st="10" end="10"/>
                                            </p:txEl>
                                          </p:spTgt>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21">
                                            <p:txEl>
                                              <p:pRg st="11" end="11"/>
                                            </p:txEl>
                                          </p:spTgt>
                                        </p:tgtEl>
                                        <p:attrNameLst>
                                          <p:attrName>style.visibility</p:attrName>
                                        </p:attrNameLst>
                                      </p:cBhvr>
                                      <p:to>
                                        <p:strVal val="visible"/>
                                      </p:to>
                                    </p:set>
                                    <p:anim calcmode="lin" valueType="num">
                                      <p:cBhvr additive="base">
                                        <p:cTn id="42" dur="500" fill="hold"/>
                                        <p:tgtEl>
                                          <p:spTgt spid="21">
                                            <p:txEl>
                                              <p:pRg st="11" end="11"/>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21">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مستطيل مستدير الزوايا 15">
            <a:extLst>
              <a:ext uri="{FF2B5EF4-FFF2-40B4-BE49-F238E27FC236}">
                <a16:creationId xmlns="" xmlns:a16="http://schemas.microsoft.com/office/drawing/2014/main" id="{C7CA628E-402E-4ECD-83CD-2C5BD377C6C5}"/>
              </a:ext>
            </a:extLst>
          </p:cNvPr>
          <p:cNvSpPr/>
          <p:nvPr/>
        </p:nvSpPr>
        <p:spPr>
          <a:xfrm>
            <a:off x="179819" y="998889"/>
            <a:ext cx="9576424" cy="5122753"/>
          </a:xfrm>
          <a:prstGeom prst="roundRect">
            <a:avLst>
              <a:gd name="adj" fmla="val 1416"/>
            </a:avLst>
          </a:prstGeom>
          <a:solidFill>
            <a:srgbClr val="BFD4D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marL="0" marR="0" algn="l" rtl="0">
              <a:lnSpc>
                <a:spcPct val="130000"/>
              </a:lnSpc>
              <a:spcBef>
                <a:spcPts val="0"/>
              </a:spcBef>
              <a:spcAft>
                <a:spcPts val="0"/>
              </a:spcAft>
              <a:tabLst>
                <a:tab pos="3674110" algn="l"/>
              </a:tabLst>
            </a:pPr>
            <a:endParaRPr lang="en-US" dirty="0">
              <a:effectLst/>
              <a:latin typeface="Calibri" panose="020F0502020204030204" pitchFamily="34" charset="0"/>
              <a:ea typeface="Calibri" panose="020F0502020204030204" pitchFamily="34" charset="0"/>
              <a:cs typeface="Arial" panose="020B0604020202020204" pitchFamily="34" charset="0"/>
            </a:endParaRPr>
          </a:p>
          <a:p>
            <a:pPr marL="0" marR="0" algn="l" rtl="0">
              <a:lnSpc>
                <a:spcPct val="130000"/>
              </a:lnSpc>
              <a:spcBef>
                <a:spcPts val="0"/>
              </a:spcBef>
              <a:spcAft>
                <a:spcPts val="0"/>
              </a:spcAft>
              <a:tabLst>
                <a:tab pos="3674110" algn="l"/>
              </a:tabLst>
            </a:pPr>
            <a:r>
              <a:rPr lang="en-US" sz="2000" b="1" u="sng"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Activity:</a:t>
            </a:r>
          </a:p>
          <a:p>
            <a:r>
              <a:rPr lang="ar-BH" dirty="0"/>
              <a:t> </a:t>
            </a:r>
            <a:endParaRPr lang="en-US" dirty="0">
              <a:solidFill>
                <a:srgbClr val="002060"/>
              </a:solidFill>
            </a:endParaRPr>
          </a:p>
          <a:p>
            <a:pPr lvl="0"/>
            <a:endParaRPr lang="en-US" dirty="0">
              <a:solidFill>
                <a:srgbClr val="002060"/>
              </a:solidFill>
            </a:endParaRPr>
          </a:p>
        </p:txBody>
      </p:sp>
      <p:grpSp>
        <p:nvGrpSpPr>
          <p:cNvPr id="29" name="Shape 631">
            <a:extLst>
              <a:ext uri="{FF2B5EF4-FFF2-40B4-BE49-F238E27FC236}">
                <a16:creationId xmlns="" xmlns:a16="http://schemas.microsoft.com/office/drawing/2014/main" id="{9DE0399B-6A40-495E-B773-BA7B46FB702D}"/>
              </a:ext>
            </a:extLst>
          </p:cNvPr>
          <p:cNvGrpSpPr/>
          <p:nvPr/>
        </p:nvGrpSpPr>
        <p:grpSpPr>
          <a:xfrm flipH="1">
            <a:off x="303082" y="41731"/>
            <a:ext cx="827524" cy="848823"/>
            <a:chOff x="5961125" y="1623900"/>
            <a:chExt cx="427450" cy="448175"/>
          </a:xfrm>
          <a:solidFill>
            <a:srgbClr val="7030A0"/>
          </a:solidFill>
        </p:grpSpPr>
        <p:sp>
          <p:nvSpPr>
            <p:cNvPr id="30" name="Shape 632">
              <a:extLst>
                <a:ext uri="{FF2B5EF4-FFF2-40B4-BE49-F238E27FC236}">
                  <a16:creationId xmlns="" xmlns:a16="http://schemas.microsoft.com/office/drawing/2014/main" id="{8DB2B578-EBFB-49B2-A74B-ADFD83430321}"/>
                </a:ext>
              </a:extLst>
            </p:cNvPr>
            <p:cNvSpPr/>
            <p:nvPr/>
          </p:nvSpPr>
          <p:spPr>
            <a:xfrm>
              <a:off x="5961125" y="1678700"/>
              <a:ext cx="376925" cy="376925"/>
            </a:xfrm>
            <a:custGeom>
              <a:avLst/>
              <a:gdLst/>
              <a:ahLst/>
              <a:cxnLst/>
              <a:rect l="0" t="0" r="0" b="0"/>
              <a:pathLst>
                <a:path w="15077" h="15077" fill="none" extrusionOk="0">
                  <a:moveTo>
                    <a:pt x="11813" y="1340"/>
                  </a:moveTo>
                  <a:lnTo>
                    <a:pt x="11813" y="1340"/>
                  </a:lnTo>
                  <a:lnTo>
                    <a:pt x="11350" y="1024"/>
                  </a:lnTo>
                  <a:lnTo>
                    <a:pt x="10863" y="780"/>
                  </a:lnTo>
                  <a:lnTo>
                    <a:pt x="10351" y="537"/>
                  </a:lnTo>
                  <a:lnTo>
                    <a:pt x="9816" y="342"/>
                  </a:lnTo>
                  <a:lnTo>
                    <a:pt x="9280" y="196"/>
                  </a:lnTo>
                  <a:lnTo>
                    <a:pt x="8720" y="98"/>
                  </a:lnTo>
                  <a:lnTo>
                    <a:pt x="8135" y="25"/>
                  </a:lnTo>
                  <a:lnTo>
                    <a:pt x="7551" y="1"/>
                  </a:lnTo>
                  <a:lnTo>
                    <a:pt x="7551" y="1"/>
                  </a:lnTo>
                  <a:lnTo>
                    <a:pt x="7161" y="1"/>
                  </a:lnTo>
                  <a:lnTo>
                    <a:pt x="6771" y="50"/>
                  </a:lnTo>
                  <a:lnTo>
                    <a:pt x="6406" y="98"/>
                  </a:lnTo>
                  <a:lnTo>
                    <a:pt x="6041" y="147"/>
                  </a:lnTo>
                  <a:lnTo>
                    <a:pt x="5675" y="244"/>
                  </a:lnTo>
                  <a:lnTo>
                    <a:pt x="5310" y="342"/>
                  </a:lnTo>
                  <a:lnTo>
                    <a:pt x="4969" y="464"/>
                  </a:lnTo>
                  <a:lnTo>
                    <a:pt x="4628" y="585"/>
                  </a:lnTo>
                  <a:lnTo>
                    <a:pt x="4287" y="731"/>
                  </a:lnTo>
                  <a:lnTo>
                    <a:pt x="3970" y="902"/>
                  </a:lnTo>
                  <a:lnTo>
                    <a:pt x="3654" y="1097"/>
                  </a:lnTo>
                  <a:lnTo>
                    <a:pt x="3337" y="1292"/>
                  </a:lnTo>
                  <a:lnTo>
                    <a:pt x="3045" y="1486"/>
                  </a:lnTo>
                  <a:lnTo>
                    <a:pt x="2753" y="1730"/>
                  </a:lnTo>
                  <a:lnTo>
                    <a:pt x="2485" y="1949"/>
                  </a:lnTo>
                  <a:lnTo>
                    <a:pt x="2217" y="2217"/>
                  </a:lnTo>
                  <a:lnTo>
                    <a:pt x="1973" y="2461"/>
                  </a:lnTo>
                  <a:lnTo>
                    <a:pt x="1730" y="2753"/>
                  </a:lnTo>
                  <a:lnTo>
                    <a:pt x="1510" y="3021"/>
                  </a:lnTo>
                  <a:lnTo>
                    <a:pt x="1291" y="3313"/>
                  </a:lnTo>
                  <a:lnTo>
                    <a:pt x="1096" y="3630"/>
                  </a:lnTo>
                  <a:lnTo>
                    <a:pt x="926" y="3946"/>
                  </a:lnTo>
                  <a:lnTo>
                    <a:pt x="755" y="4263"/>
                  </a:lnTo>
                  <a:lnTo>
                    <a:pt x="609" y="4604"/>
                  </a:lnTo>
                  <a:lnTo>
                    <a:pt x="463" y="4945"/>
                  </a:lnTo>
                  <a:lnTo>
                    <a:pt x="341" y="5286"/>
                  </a:lnTo>
                  <a:lnTo>
                    <a:pt x="244" y="5651"/>
                  </a:lnTo>
                  <a:lnTo>
                    <a:pt x="171" y="6016"/>
                  </a:lnTo>
                  <a:lnTo>
                    <a:pt x="98" y="6382"/>
                  </a:lnTo>
                  <a:lnTo>
                    <a:pt x="49" y="6771"/>
                  </a:lnTo>
                  <a:lnTo>
                    <a:pt x="25" y="7137"/>
                  </a:lnTo>
                  <a:lnTo>
                    <a:pt x="0" y="7526"/>
                  </a:lnTo>
                  <a:lnTo>
                    <a:pt x="0" y="7526"/>
                  </a:lnTo>
                  <a:lnTo>
                    <a:pt x="25" y="7916"/>
                  </a:lnTo>
                  <a:lnTo>
                    <a:pt x="49" y="8306"/>
                  </a:lnTo>
                  <a:lnTo>
                    <a:pt x="98" y="8671"/>
                  </a:lnTo>
                  <a:lnTo>
                    <a:pt x="171" y="9061"/>
                  </a:lnTo>
                  <a:lnTo>
                    <a:pt x="244" y="9426"/>
                  </a:lnTo>
                  <a:lnTo>
                    <a:pt x="341" y="9767"/>
                  </a:lnTo>
                  <a:lnTo>
                    <a:pt x="463" y="10132"/>
                  </a:lnTo>
                  <a:lnTo>
                    <a:pt x="609" y="10473"/>
                  </a:lnTo>
                  <a:lnTo>
                    <a:pt x="755" y="10790"/>
                  </a:lnTo>
                  <a:lnTo>
                    <a:pt x="926" y="11131"/>
                  </a:lnTo>
                  <a:lnTo>
                    <a:pt x="1096" y="11448"/>
                  </a:lnTo>
                  <a:lnTo>
                    <a:pt x="1291" y="11740"/>
                  </a:lnTo>
                  <a:lnTo>
                    <a:pt x="1510" y="12032"/>
                  </a:lnTo>
                  <a:lnTo>
                    <a:pt x="1730" y="12324"/>
                  </a:lnTo>
                  <a:lnTo>
                    <a:pt x="1973" y="12592"/>
                  </a:lnTo>
                  <a:lnTo>
                    <a:pt x="2217" y="12860"/>
                  </a:lnTo>
                  <a:lnTo>
                    <a:pt x="2485" y="13104"/>
                  </a:lnTo>
                  <a:lnTo>
                    <a:pt x="2753" y="13347"/>
                  </a:lnTo>
                  <a:lnTo>
                    <a:pt x="3045" y="13567"/>
                  </a:lnTo>
                  <a:lnTo>
                    <a:pt x="3337" y="13786"/>
                  </a:lnTo>
                  <a:lnTo>
                    <a:pt x="3654" y="13981"/>
                  </a:lnTo>
                  <a:lnTo>
                    <a:pt x="3970" y="14151"/>
                  </a:lnTo>
                  <a:lnTo>
                    <a:pt x="4287" y="14322"/>
                  </a:lnTo>
                  <a:lnTo>
                    <a:pt x="4628" y="14468"/>
                  </a:lnTo>
                  <a:lnTo>
                    <a:pt x="4969" y="14614"/>
                  </a:lnTo>
                  <a:lnTo>
                    <a:pt x="5310" y="14736"/>
                  </a:lnTo>
                  <a:lnTo>
                    <a:pt x="5675" y="14833"/>
                  </a:lnTo>
                  <a:lnTo>
                    <a:pt x="6041" y="14906"/>
                  </a:lnTo>
                  <a:lnTo>
                    <a:pt x="6406" y="14979"/>
                  </a:lnTo>
                  <a:lnTo>
                    <a:pt x="6771" y="15028"/>
                  </a:lnTo>
                  <a:lnTo>
                    <a:pt x="7161" y="15052"/>
                  </a:lnTo>
                  <a:lnTo>
                    <a:pt x="7551" y="15077"/>
                  </a:lnTo>
                  <a:lnTo>
                    <a:pt x="7551" y="15077"/>
                  </a:lnTo>
                  <a:lnTo>
                    <a:pt x="7940" y="15052"/>
                  </a:lnTo>
                  <a:lnTo>
                    <a:pt x="8306" y="15028"/>
                  </a:lnTo>
                  <a:lnTo>
                    <a:pt x="8695" y="14979"/>
                  </a:lnTo>
                  <a:lnTo>
                    <a:pt x="9061" y="14906"/>
                  </a:lnTo>
                  <a:lnTo>
                    <a:pt x="9426" y="14833"/>
                  </a:lnTo>
                  <a:lnTo>
                    <a:pt x="9791" y="14736"/>
                  </a:lnTo>
                  <a:lnTo>
                    <a:pt x="10132" y="14614"/>
                  </a:lnTo>
                  <a:lnTo>
                    <a:pt x="10473" y="14468"/>
                  </a:lnTo>
                  <a:lnTo>
                    <a:pt x="10814" y="14322"/>
                  </a:lnTo>
                  <a:lnTo>
                    <a:pt x="11131" y="14151"/>
                  </a:lnTo>
                  <a:lnTo>
                    <a:pt x="11447" y="13981"/>
                  </a:lnTo>
                  <a:lnTo>
                    <a:pt x="11764" y="13786"/>
                  </a:lnTo>
                  <a:lnTo>
                    <a:pt x="12056" y="13567"/>
                  </a:lnTo>
                  <a:lnTo>
                    <a:pt x="12348" y="13347"/>
                  </a:lnTo>
                  <a:lnTo>
                    <a:pt x="12616" y="13104"/>
                  </a:lnTo>
                  <a:lnTo>
                    <a:pt x="12884" y="12860"/>
                  </a:lnTo>
                  <a:lnTo>
                    <a:pt x="13128" y="12592"/>
                  </a:lnTo>
                  <a:lnTo>
                    <a:pt x="13371" y="12324"/>
                  </a:lnTo>
                  <a:lnTo>
                    <a:pt x="13591" y="12032"/>
                  </a:lnTo>
                  <a:lnTo>
                    <a:pt x="13785" y="11740"/>
                  </a:lnTo>
                  <a:lnTo>
                    <a:pt x="13980" y="11448"/>
                  </a:lnTo>
                  <a:lnTo>
                    <a:pt x="14175" y="11131"/>
                  </a:lnTo>
                  <a:lnTo>
                    <a:pt x="14346" y="10790"/>
                  </a:lnTo>
                  <a:lnTo>
                    <a:pt x="14492" y="10473"/>
                  </a:lnTo>
                  <a:lnTo>
                    <a:pt x="14613" y="10132"/>
                  </a:lnTo>
                  <a:lnTo>
                    <a:pt x="14735" y="9767"/>
                  </a:lnTo>
                  <a:lnTo>
                    <a:pt x="14857" y="9426"/>
                  </a:lnTo>
                  <a:lnTo>
                    <a:pt x="14930" y="9061"/>
                  </a:lnTo>
                  <a:lnTo>
                    <a:pt x="15003" y="8671"/>
                  </a:lnTo>
                  <a:lnTo>
                    <a:pt x="15052" y="8306"/>
                  </a:lnTo>
                  <a:lnTo>
                    <a:pt x="15076" y="7916"/>
                  </a:lnTo>
                  <a:lnTo>
                    <a:pt x="15076" y="7526"/>
                  </a:lnTo>
                  <a:lnTo>
                    <a:pt x="15076" y="7526"/>
                  </a:lnTo>
                  <a:lnTo>
                    <a:pt x="15052" y="6918"/>
                  </a:lnTo>
                  <a:lnTo>
                    <a:pt x="14979" y="6309"/>
                  </a:lnTo>
                  <a:lnTo>
                    <a:pt x="14857" y="5724"/>
                  </a:lnTo>
                  <a:lnTo>
                    <a:pt x="14687" y="5164"/>
                  </a:lnTo>
                  <a:lnTo>
                    <a:pt x="14492" y="4604"/>
                  </a:lnTo>
                  <a:lnTo>
                    <a:pt x="14248" y="4068"/>
                  </a:lnTo>
                  <a:lnTo>
                    <a:pt x="13956" y="3581"/>
                  </a:lnTo>
                  <a:lnTo>
                    <a:pt x="13615" y="3094"/>
                  </a:lnTo>
                </a:path>
              </a:pathLst>
            </a:custGeom>
            <a:grpFill/>
            <a:ln w="19050" cap="rnd" cmpd="sng">
              <a:solidFill>
                <a:srgbClr val="00206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solidFill>
                  <a:schemeClr val="accent2"/>
                </a:solidFill>
              </a:endParaRPr>
            </a:p>
          </p:txBody>
        </p:sp>
        <p:sp>
          <p:nvSpPr>
            <p:cNvPr id="31" name="Shape 633">
              <a:extLst>
                <a:ext uri="{FF2B5EF4-FFF2-40B4-BE49-F238E27FC236}">
                  <a16:creationId xmlns="" xmlns:a16="http://schemas.microsoft.com/office/drawing/2014/main" id="{A7E0F7CD-81DA-4CE7-AFE9-AFC01237AB36}"/>
                </a:ext>
              </a:extLst>
            </p:cNvPr>
            <p:cNvSpPr/>
            <p:nvPr/>
          </p:nvSpPr>
          <p:spPr>
            <a:xfrm>
              <a:off x="6009825" y="1727425"/>
              <a:ext cx="279500" cy="279500"/>
            </a:xfrm>
            <a:custGeom>
              <a:avLst/>
              <a:gdLst/>
              <a:ahLst/>
              <a:cxnLst/>
              <a:rect l="0" t="0" r="0" b="0"/>
              <a:pathLst>
                <a:path w="11180" h="11180" fill="none" extrusionOk="0">
                  <a:moveTo>
                    <a:pt x="10181" y="2387"/>
                  </a:moveTo>
                  <a:lnTo>
                    <a:pt x="10181" y="2387"/>
                  </a:lnTo>
                  <a:lnTo>
                    <a:pt x="10400" y="2728"/>
                  </a:lnTo>
                  <a:lnTo>
                    <a:pt x="10595" y="3093"/>
                  </a:lnTo>
                  <a:lnTo>
                    <a:pt x="10766" y="3483"/>
                  </a:lnTo>
                  <a:lnTo>
                    <a:pt x="10912" y="3873"/>
                  </a:lnTo>
                  <a:lnTo>
                    <a:pt x="11034" y="4287"/>
                  </a:lnTo>
                  <a:lnTo>
                    <a:pt x="11107" y="4701"/>
                  </a:lnTo>
                  <a:lnTo>
                    <a:pt x="11180" y="5139"/>
                  </a:lnTo>
                  <a:lnTo>
                    <a:pt x="11180" y="5577"/>
                  </a:lnTo>
                  <a:lnTo>
                    <a:pt x="11180" y="5577"/>
                  </a:lnTo>
                  <a:lnTo>
                    <a:pt x="11155" y="6162"/>
                  </a:lnTo>
                  <a:lnTo>
                    <a:pt x="11082" y="6722"/>
                  </a:lnTo>
                  <a:lnTo>
                    <a:pt x="10936" y="7234"/>
                  </a:lnTo>
                  <a:lnTo>
                    <a:pt x="10741" y="7769"/>
                  </a:lnTo>
                  <a:lnTo>
                    <a:pt x="10522" y="8257"/>
                  </a:lnTo>
                  <a:lnTo>
                    <a:pt x="10230" y="8695"/>
                  </a:lnTo>
                  <a:lnTo>
                    <a:pt x="9913" y="9133"/>
                  </a:lnTo>
                  <a:lnTo>
                    <a:pt x="9548" y="9523"/>
                  </a:lnTo>
                  <a:lnTo>
                    <a:pt x="9158" y="9888"/>
                  </a:lnTo>
                  <a:lnTo>
                    <a:pt x="8720" y="10205"/>
                  </a:lnTo>
                  <a:lnTo>
                    <a:pt x="8257" y="10497"/>
                  </a:lnTo>
                  <a:lnTo>
                    <a:pt x="7770" y="10741"/>
                  </a:lnTo>
                  <a:lnTo>
                    <a:pt x="7259" y="10911"/>
                  </a:lnTo>
                  <a:lnTo>
                    <a:pt x="6723" y="11057"/>
                  </a:lnTo>
                  <a:lnTo>
                    <a:pt x="6163" y="11155"/>
                  </a:lnTo>
                  <a:lnTo>
                    <a:pt x="5603" y="11179"/>
                  </a:lnTo>
                  <a:lnTo>
                    <a:pt x="5603" y="11179"/>
                  </a:lnTo>
                  <a:lnTo>
                    <a:pt x="5018" y="11155"/>
                  </a:lnTo>
                  <a:lnTo>
                    <a:pt x="4482" y="11057"/>
                  </a:lnTo>
                  <a:lnTo>
                    <a:pt x="3946" y="10911"/>
                  </a:lnTo>
                  <a:lnTo>
                    <a:pt x="3435" y="10741"/>
                  </a:lnTo>
                  <a:lnTo>
                    <a:pt x="2948" y="10497"/>
                  </a:lnTo>
                  <a:lnTo>
                    <a:pt x="2485" y="10205"/>
                  </a:lnTo>
                  <a:lnTo>
                    <a:pt x="2047" y="9888"/>
                  </a:lnTo>
                  <a:lnTo>
                    <a:pt x="1657" y="9523"/>
                  </a:lnTo>
                  <a:lnTo>
                    <a:pt x="1292" y="9133"/>
                  </a:lnTo>
                  <a:lnTo>
                    <a:pt x="975" y="8695"/>
                  </a:lnTo>
                  <a:lnTo>
                    <a:pt x="683" y="8257"/>
                  </a:lnTo>
                  <a:lnTo>
                    <a:pt x="464" y="7769"/>
                  </a:lnTo>
                  <a:lnTo>
                    <a:pt x="269" y="7234"/>
                  </a:lnTo>
                  <a:lnTo>
                    <a:pt x="123" y="6722"/>
                  </a:lnTo>
                  <a:lnTo>
                    <a:pt x="50" y="6162"/>
                  </a:lnTo>
                  <a:lnTo>
                    <a:pt x="1" y="5577"/>
                  </a:lnTo>
                  <a:lnTo>
                    <a:pt x="1" y="5577"/>
                  </a:lnTo>
                  <a:lnTo>
                    <a:pt x="50" y="5017"/>
                  </a:lnTo>
                  <a:lnTo>
                    <a:pt x="123" y="4457"/>
                  </a:lnTo>
                  <a:lnTo>
                    <a:pt x="269" y="3921"/>
                  </a:lnTo>
                  <a:lnTo>
                    <a:pt x="464" y="3410"/>
                  </a:lnTo>
                  <a:lnTo>
                    <a:pt x="683" y="2923"/>
                  </a:lnTo>
                  <a:lnTo>
                    <a:pt x="975" y="2460"/>
                  </a:lnTo>
                  <a:lnTo>
                    <a:pt x="1292" y="2046"/>
                  </a:lnTo>
                  <a:lnTo>
                    <a:pt x="1657" y="1632"/>
                  </a:lnTo>
                  <a:lnTo>
                    <a:pt x="2047" y="1267"/>
                  </a:lnTo>
                  <a:lnTo>
                    <a:pt x="2485" y="950"/>
                  </a:lnTo>
                  <a:lnTo>
                    <a:pt x="2948" y="682"/>
                  </a:lnTo>
                  <a:lnTo>
                    <a:pt x="3435" y="439"/>
                  </a:lnTo>
                  <a:lnTo>
                    <a:pt x="3946" y="244"/>
                  </a:lnTo>
                  <a:lnTo>
                    <a:pt x="4482" y="122"/>
                  </a:lnTo>
                  <a:lnTo>
                    <a:pt x="5018" y="25"/>
                  </a:lnTo>
                  <a:lnTo>
                    <a:pt x="5603" y="0"/>
                  </a:lnTo>
                  <a:lnTo>
                    <a:pt x="5603" y="0"/>
                  </a:lnTo>
                  <a:lnTo>
                    <a:pt x="6041" y="25"/>
                  </a:lnTo>
                  <a:lnTo>
                    <a:pt x="6479" y="73"/>
                  </a:lnTo>
                  <a:lnTo>
                    <a:pt x="6893" y="146"/>
                  </a:lnTo>
                  <a:lnTo>
                    <a:pt x="7307" y="268"/>
                  </a:lnTo>
                  <a:lnTo>
                    <a:pt x="7697" y="414"/>
                  </a:lnTo>
                  <a:lnTo>
                    <a:pt x="8087" y="585"/>
                  </a:lnTo>
                  <a:lnTo>
                    <a:pt x="8452" y="780"/>
                  </a:lnTo>
                  <a:lnTo>
                    <a:pt x="8793" y="999"/>
                  </a:lnTo>
                </a:path>
              </a:pathLst>
            </a:custGeom>
            <a:grpFill/>
            <a:ln w="19050" cap="rnd" cmpd="sng">
              <a:solidFill>
                <a:srgbClr val="00206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dirty="0">
                <a:solidFill>
                  <a:schemeClr val="accent2"/>
                </a:solidFill>
              </a:endParaRPr>
            </a:p>
          </p:txBody>
        </p:sp>
        <p:sp>
          <p:nvSpPr>
            <p:cNvPr id="32" name="Shape 634">
              <a:extLst>
                <a:ext uri="{FF2B5EF4-FFF2-40B4-BE49-F238E27FC236}">
                  <a16:creationId xmlns="" xmlns:a16="http://schemas.microsoft.com/office/drawing/2014/main" id="{8C63DF95-20CA-45C3-B9C8-3978774FAE2C}"/>
                </a:ext>
              </a:extLst>
            </p:cNvPr>
            <p:cNvSpPr/>
            <p:nvPr/>
          </p:nvSpPr>
          <p:spPr>
            <a:xfrm>
              <a:off x="6107250" y="1824850"/>
              <a:ext cx="84650" cy="84650"/>
            </a:xfrm>
            <a:custGeom>
              <a:avLst/>
              <a:gdLst/>
              <a:ahLst/>
              <a:cxnLst/>
              <a:rect l="0" t="0" r="0" b="0"/>
              <a:pathLst>
                <a:path w="3386" h="3386" fill="none" extrusionOk="0">
                  <a:moveTo>
                    <a:pt x="3362" y="1388"/>
                  </a:moveTo>
                  <a:lnTo>
                    <a:pt x="3362" y="1388"/>
                  </a:lnTo>
                  <a:lnTo>
                    <a:pt x="3386" y="1680"/>
                  </a:lnTo>
                  <a:lnTo>
                    <a:pt x="3386" y="1680"/>
                  </a:lnTo>
                  <a:lnTo>
                    <a:pt x="3386" y="1851"/>
                  </a:lnTo>
                  <a:lnTo>
                    <a:pt x="3362" y="2021"/>
                  </a:lnTo>
                  <a:lnTo>
                    <a:pt x="3313" y="2192"/>
                  </a:lnTo>
                  <a:lnTo>
                    <a:pt x="3264" y="2338"/>
                  </a:lnTo>
                  <a:lnTo>
                    <a:pt x="3191" y="2484"/>
                  </a:lnTo>
                  <a:lnTo>
                    <a:pt x="3118" y="2630"/>
                  </a:lnTo>
                  <a:lnTo>
                    <a:pt x="3021" y="2776"/>
                  </a:lnTo>
                  <a:lnTo>
                    <a:pt x="2899" y="2898"/>
                  </a:lnTo>
                  <a:lnTo>
                    <a:pt x="2777" y="2996"/>
                  </a:lnTo>
                  <a:lnTo>
                    <a:pt x="2655" y="3093"/>
                  </a:lnTo>
                  <a:lnTo>
                    <a:pt x="2509" y="3191"/>
                  </a:lnTo>
                  <a:lnTo>
                    <a:pt x="2363" y="3239"/>
                  </a:lnTo>
                  <a:lnTo>
                    <a:pt x="2217" y="3312"/>
                  </a:lnTo>
                  <a:lnTo>
                    <a:pt x="2046" y="3337"/>
                  </a:lnTo>
                  <a:lnTo>
                    <a:pt x="1876" y="3385"/>
                  </a:lnTo>
                  <a:lnTo>
                    <a:pt x="1706" y="3385"/>
                  </a:lnTo>
                  <a:lnTo>
                    <a:pt x="1706" y="3385"/>
                  </a:lnTo>
                  <a:lnTo>
                    <a:pt x="1535" y="3385"/>
                  </a:lnTo>
                  <a:lnTo>
                    <a:pt x="1365" y="3337"/>
                  </a:lnTo>
                  <a:lnTo>
                    <a:pt x="1194" y="3312"/>
                  </a:lnTo>
                  <a:lnTo>
                    <a:pt x="1048" y="3239"/>
                  </a:lnTo>
                  <a:lnTo>
                    <a:pt x="902" y="3191"/>
                  </a:lnTo>
                  <a:lnTo>
                    <a:pt x="756" y="3093"/>
                  </a:lnTo>
                  <a:lnTo>
                    <a:pt x="634" y="2996"/>
                  </a:lnTo>
                  <a:lnTo>
                    <a:pt x="512" y="2898"/>
                  </a:lnTo>
                  <a:lnTo>
                    <a:pt x="390" y="2776"/>
                  </a:lnTo>
                  <a:lnTo>
                    <a:pt x="293" y="2630"/>
                  </a:lnTo>
                  <a:lnTo>
                    <a:pt x="220" y="2484"/>
                  </a:lnTo>
                  <a:lnTo>
                    <a:pt x="147" y="2338"/>
                  </a:lnTo>
                  <a:lnTo>
                    <a:pt x="74" y="2192"/>
                  </a:lnTo>
                  <a:lnTo>
                    <a:pt x="49" y="2021"/>
                  </a:lnTo>
                  <a:lnTo>
                    <a:pt x="25" y="1851"/>
                  </a:lnTo>
                  <a:lnTo>
                    <a:pt x="1" y="1680"/>
                  </a:lnTo>
                  <a:lnTo>
                    <a:pt x="1" y="1680"/>
                  </a:lnTo>
                  <a:lnTo>
                    <a:pt x="25" y="1510"/>
                  </a:lnTo>
                  <a:lnTo>
                    <a:pt x="49" y="1340"/>
                  </a:lnTo>
                  <a:lnTo>
                    <a:pt x="74" y="1193"/>
                  </a:lnTo>
                  <a:lnTo>
                    <a:pt x="147" y="1023"/>
                  </a:lnTo>
                  <a:lnTo>
                    <a:pt x="220" y="877"/>
                  </a:lnTo>
                  <a:lnTo>
                    <a:pt x="293" y="731"/>
                  </a:lnTo>
                  <a:lnTo>
                    <a:pt x="390" y="609"/>
                  </a:lnTo>
                  <a:lnTo>
                    <a:pt x="512" y="487"/>
                  </a:lnTo>
                  <a:lnTo>
                    <a:pt x="634" y="390"/>
                  </a:lnTo>
                  <a:lnTo>
                    <a:pt x="756" y="292"/>
                  </a:lnTo>
                  <a:lnTo>
                    <a:pt x="902" y="195"/>
                  </a:lnTo>
                  <a:lnTo>
                    <a:pt x="1048" y="122"/>
                  </a:lnTo>
                  <a:lnTo>
                    <a:pt x="1194" y="73"/>
                  </a:lnTo>
                  <a:lnTo>
                    <a:pt x="1365" y="24"/>
                  </a:lnTo>
                  <a:lnTo>
                    <a:pt x="1535" y="0"/>
                  </a:lnTo>
                  <a:lnTo>
                    <a:pt x="1706" y="0"/>
                  </a:lnTo>
                  <a:lnTo>
                    <a:pt x="1706" y="0"/>
                  </a:lnTo>
                  <a:lnTo>
                    <a:pt x="1998" y="24"/>
                  </a:lnTo>
                </a:path>
              </a:pathLst>
            </a:custGeom>
            <a:grpFill/>
            <a:ln w="19050" cap="rnd" cmpd="sng">
              <a:solidFill>
                <a:srgbClr val="00206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solidFill>
                  <a:schemeClr val="accent2"/>
                </a:solidFill>
              </a:endParaRPr>
            </a:p>
          </p:txBody>
        </p:sp>
        <p:sp>
          <p:nvSpPr>
            <p:cNvPr id="33" name="Shape 635">
              <a:extLst>
                <a:ext uri="{FF2B5EF4-FFF2-40B4-BE49-F238E27FC236}">
                  <a16:creationId xmlns="" xmlns:a16="http://schemas.microsoft.com/office/drawing/2014/main" id="{BC2F4953-4B4C-4B90-BBBA-EE9C42DB550B}"/>
                </a:ext>
              </a:extLst>
            </p:cNvPr>
            <p:cNvSpPr/>
            <p:nvPr/>
          </p:nvSpPr>
          <p:spPr>
            <a:xfrm>
              <a:off x="6058550" y="1776125"/>
              <a:ext cx="182075" cy="182075"/>
            </a:xfrm>
            <a:custGeom>
              <a:avLst/>
              <a:gdLst/>
              <a:ahLst/>
              <a:cxnLst/>
              <a:rect l="0" t="0" r="0" b="0"/>
              <a:pathLst>
                <a:path w="7283" h="7283" fill="none" extrusionOk="0">
                  <a:moveTo>
                    <a:pt x="5431" y="463"/>
                  </a:moveTo>
                  <a:lnTo>
                    <a:pt x="5431" y="463"/>
                  </a:lnTo>
                  <a:lnTo>
                    <a:pt x="5042" y="269"/>
                  </a:lnTo>
                  <a:lnTo>
                    <a:pt x="4823" y="195"/>
                  </a:lnTo>
                  <a:lnTo>
                    <a:pt x="4603" y="122"/>
                  </a:lnTo>
                  <a:lnTo>
                    <a:pt x="4360" y="74"/>
                  </a:lnTo>
                  <a:lnTo>
                    <a:pt x="4141" y="25"/>
                  </a:lnTo>
                  <a:lnTo>
                    <a:pt x="3897" y="1"/>
                  </a:lnTo>
                  <a:lnTo>
                    <a:pt x="3654" y="1"/>
                  </a:lnTo>
                  <a:lnTo>
                    <a:pt x="3654" y="1"/>
                  </a:lnTo>
                  <a:lnTo>
                    <a:pt x="3288" y="25"/>
                  </a:lnTo>
                  <a:lnTo>
                    <a:pt x="2923" y="74"/>
                  </a:lnTo>
                  <a:lnTo>
                    <a:pt x="2558" y="147"/>
                  </a:lnTo>
                  <a:lnTo>
                    <a:pt x="2241" y="293"/>
                  </a:lnTo>
                  <a:lnTo>
                    <a:pt x="1924" y="439"/>
                  </a:lnTo>
                  <a:lnTo>
                    <a:pt x="1608" y="609"/>
                  </a:lnTo>
                  <a:lnTo>
                    <a:pt x="1340" y="829"/>
                  </a:lnTo>
                  <a:lnTo>
                    <a:pt x="1072" y="1072"/>
                  </a:lnTo>
                  <a:lnTo>
                    <a:pt x="828" y="1316"/>
                  </a:lnTo>
                  <a:lnTo>
                    <a:pt x="633" y="1608"/>
                  </a:lnTo>
                  <a:lnTo>
                    <a:pt x="439" y="1900"/>
                  </a:lnTo>
                  <a:lnTo>
                    <a:pt x="293" y="2217"/>
                  </a:lnTo>
                  <a:lnTo>
                    <a:pt x="171" y="2558"/>
                  </a:lnTo>
                  <a:lnTo>
                    <a:pt x="73" y="2899"/>
                  </a:lnTo>
                  <a:lnTo>
                    <a:pt x="25" y="3264"/>
                  </a:lnTo>
                  <a:lnTo>
                    <a:pt x="0" y="3629"/>
                  </a:lnTo>
                  <a:lnTo>
                    <a:pt x="0" y="3629"/>
                  </a:lnTo>
                  <a:lnTo>
                    <a:pt x="25" y="4019"/>
                  </a:lnTo>
                  <a:lnTo>
                    <a:pt x="73" y="4360"/>
                  </a:lnTo>
                  <a:lnTo>
                    <a:pt x="171" y="4725"/>
                  </a:lnTo>
                  <a:lnTo>
                    <a:pt x="293" y="5066"/>
                  </a:lnTo>
                  <a:lnTo>
                    <a:pt x="439" y="5383"/>
                  </a:lnTo>
                  <a:lnTo>
                    <a:pt x="633" y="5675"/>
                  </a:lnTo>
                  <a:lnTo>
                    <a:pt x="828" y="5943"/>
                  </a:lnTo>
                  <a:lnTo>
                    <a:pt x="1072" y="6211"/>
                  </a:lnTo>
                  <a:lnTo>
                    <a:pt x="1340" y="6455"/>
                  </a:lnTo>
                  <a:lnTo>
                    <a:pt x="1608" y="6650"/>
                  </a:lnTo>
                  <a:lnTo>
                    <a:pt x="1924" y="6844"/>
                  </a:lnTo>
                  <a:lnTo>
                    <a:pt x="2241" y="6990"/>
                  </a:lnTo>
                  <a:lnTo>
                    <a:pt x="2558" y="7112"/>
                  </a:lnTo>
                  <a:lnTo>
                    <a:pt x="2923" y="7210"/>
                  </a:lnTo>
                  <a:lnTo>
                    <a:pt x="3288" y="7258"/>
                  </a:lnTo>
                  <a:lnTo>
                    <a:pt x="3654" y="7283"/>
                  </a:lnTo>
                  <a:lnTo>
                    <a:pt x="3654" y="7283"/>
                  </a:lnTo>
                  <a:lnTo>
                    <a:pt x="4019" y="7258"/>
                  </a:lnTo>
                  <a:lnTo>
                    <a:pt x="4384" y="7210"/>
                  </a:lnTo>
                  <a:lnTo>
                    <a:pt x="4725" y="7112"/>
                  </a:lnTo>
                  <a:lnTo>
                    <a:pt x="5066" y="6990"/>
                  </a:lnTo>
                  <a:lnTo>
                    <a:pt x="5383" y="6844"/>
                  </a:lnTo>
                  <a:lnTo>
                    <a:pt x="5675" y="6650"/>
                  </a:lnTo>
                  <a:lnTo>
                    <a:pt x="5967" y="6455"/>
                  </a:lnTo>
                  <a:lnTo>
                    <a:pt x="6235" y="6211"/>
                  </a:lnTo>
                  <a:lnTo>
                    <a:pt x="6454" y="5943"/>
                  </a:lnTo>
                  <a:lnTo>
                    <a:pt x="6674" y="5675"/>
                  </a:lnTo>
                  <a:lnTo>
                    <a:pt x="6844" y="5383"/>
                  </a:lnTo>
                  <a:lnTo>
                    <a:pt x="7014" y="5066"/>
                  </a:lnTo>
                  <a:lnTo>
                    <a:pt x="7136" y="4725"/>
                  </a:lnTo>
                  <a:lnTo>
                    <a:pt x="7209" y="4360"/>
                  </a:lnTo>
                  <a:lnTo>
                    <a:pt x="7282" y="4019"/>
                  </a:lnTo>
                  <a:lnTo>
                    <a:pt x="7282" y="3629"/>
                  </a:lnTo>
                  <a:lnTo>
                    <a:pt x="7282" y="3629"/>
                  </a:lnTo>
                  <a:lnTo>
                    <a:pt x="7282" y="3386"/>
                  </a:lnTo>
                  <a:lnTo>
                    <a:pt x="7258" y="3167"/>
                  </a:lnTo>
                  <a:lnTo>
                    <a:pt x="7234" y="2923"/>
                  </a:lnTo>
                  <a:lnTo>
                    <a:pt x="7161" y="2704"/>
                  </a:lnTo>
                  <a:lnTo>
                    <a:pt x="7112" y="2485"/>
                  </a:lnTo>
                  <a:lnTo>
                    <a:pt x="7014" y="2266"/>
                  </a:lnTo>
                  <a:lnTo>
                    <a:pt x="6820" y="1852"/>
                  </a:lnTo>
                </a:path>
              </a:pathLst>
            </a:custGeom>
            <a:grpFill/>
            <a:ln w="19050" cap="rnd" cmpd="sng">
              <a:solidFill>
                <a:srgbClr val="00206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solidFill>
                  <a:schemeClr val="accent2"/>
                </a:solidFill>
              </a:endParaRPr>
            </a:p>
          </p:txBody>
        </p:sp>
        <p:sp>
          <p:nvSpPr>
            <p:cNvPr id="34" name="Shape 636">
              <a:extLst>
                <a:ext uri="{FF2B5EF4-FFF2-40B4-BE49-F238E27FC236}">
                  <a16:creationId xmlns="" xmlns:a16="http://schemas.microsoft.com/office/drawing/2014/main" id="{B909C533-5819-46B5-9B5D-EE88750598EE}"/>
                </a:ext>
              </a:extLst>
            </p:cNvPr>
            <p:cNvSpPr/>
            <p:nvPr/>
          </p:nvSpPr>
          <p:spPr>
            <a:xfrm>
              <a:off x="5971475" y="2001400"/>
              <a:ext cx="74925" cy="70675"/>
            </a:xfrm>
            <a:custGeom>
              <a:avLst/>
              <a:gdLst/>
              <a:ahLst/>
              <a:cxnLst/>
              <a:rect l="0" t="0" r="0" b="0"/>
              <a:pathLst>
                <a:path w="2997" h="2827" fill="none" extrusionOk="0">
                  <a:moveTo>
                    <a:pt x="1462" y="1"/>
                  </a:moveTo>
                  <a:lnTo>
                    <a:pt x="293" y="1170"/>
                  </a:lnTo>
                  <a:lnTo>
                    <a:pt x="293" y="1170"/>
                  </a:lnTo>
                  <a:lnTo>
                    <a:pt x="171" y="1316"/>
                  </a:lnTo>
                  <a:lnTo>
                    <a:pt x="74" y="1487"/>
                  </a:lnTo>
                  <a:lnTo>
                    <a:pt x="25" y="1657"/>
                  </a:lnTo>
                  <a:lnTo>
                    <a:pt x="1" y="1852"/>
                  </a:lnTo>
                  <a:lnTo>
                    <a:pt x="25" y="2047"/>
                  </a:lnTo>
                  <a:lnTo>
                    <a:pt x="74" y="2217"/>
                  </a:lnTo>
                  <a:lnTo>
                    <a:pt x="171" y="2388"/>
                  </a:lnTo>
                  <a:lnTo>
                    <a:pt x="293" y="2534"/>
                  </a:lnTo>
                  <a:lnTo>
                    <a:pt x="293" y="2534"/>
                  </a:lnTo>
                  <a:lnTo>
                    <a:pt x="439" y="2656"/>
                  </a:lnTo>
                  <a:lnTo>
                    <a:pt x="609" y="2753"/>
                  </a:lnTo>
                  <a:lnTo>
                    <a:pt x="804" y="2802"/>
                  </a:lnTo>
                  <a:lnTo>
                    <a:pt x="975" y="2826"/>
                  </a:lnTo>
                  <a:lnTo>
                    <a:pt x="975" y="2826"/>
                  </a:lnTo>
                  <a:lnTo>
                    <a:pt x="1170" y="2802"/>
                  </a:lnTo>
                  <a:lnTo>
                    <a:pt x="1340" y="2753"/>
                  </a:lnTo>
                  <a:lnTo>
                    <a:pt x="1511" y="2656"/>
                  </a:lnTo>
                  <a:lnTo>
                    <a:pt x="1681" y="2534"/>
                  </a:lnTo>
                  <a:lnTo>
                    <a:pt x="2850" y="1365"/>
                  </a:lnTo>
                  <a:lnTo>
                    <a:pt x="2850" y="1365"/>
                  </a:lnTo>
                  <a:lnTo>
                    <a:pt x="2996" y="1194"/>
                  </a:lnTo>
                </a:path>
              </a:pathLst>
            </a:custGeom>
            <a:grpFill/>
            <a:ln w="19050" cap="rnd" cmpd="sng">
              <a:solidFill>
                <a:srgbClr val="00206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solidFill>
                  <a:schemeClr val="accent2"/>
                </a:solidFill>
              </a:endParaRPr>
            </a:p>
          </p:txBody>
        </p:sp>
        <p:sp>
          <p:nvSpPr>
            <p:cNvPr id="35" name="Shape 637">
              <a:extLst>
                <a:ext uri="{FF2B5EF4-FFF2-40B4-BE49-F238E27FC236}">
                  <a16:creationId xmlns="" xmlns:a16="http://schemas.microsoft.com/office/drawing/2014/main" id="{B8E44603-02C8-45C3-AFCF-46EBC9134B2A}"/>
                </a:ext>
              </a:extLst>
            </p:cNvPr>
            <p:cNvSpPr/>
            <p:nvPr/>
          </p:nvSpPr>
          <p:spPr>
            <a:xfrm>
              <a:off x="6253375" y="2001400"/>
              <a:ext cx="74325" cy="70675"/>
            </a:xfrm>
            <a:custGeom>
              <a:avLst/>
              <a:gdLst/>
              <a:ahLst/>
              <a:cxnLst/>
              <a:rect l="0" t="0" r="0" b="0"/>
              <a:pathLst>
                <a:path w="2973" h="2827" fill="none" extrusionOk="0">
                  <a:moveTo>
                    <a:pt x="1" y="1194"/>
                  </a:moveTo>
                  <a:lnTo>
                    <a:pt x="1" y="1194"/>
                  </a:lnTo>
                  <a:lnTo>
                    <a:pt x="123" y="1365"/>
                  </a:lnTo>
                  <a:lnTo>
                    <a:pt x="1316" y="2534"/>
                  </a:lnTo>
                  <a:lnTo>
                    <a:pt x="1316" y="2534"/>
                  </a:lnTo>
                  <a:lnTo>
                    <a:pt x="1462" y="2656"/>
                  </a:lnTo>
                  <a:lnTo>
                    <a:pt x="1633" y="2753"/>
                  </a:lnTo>
                  <a:lnTo>
                    <a:pt x="1827" y="2802"/>
                  </a:lnTo>
                  <a:lnTo>
                    <a:pt x="1998" y="2826"/>
                  </a:lnTo>
                  <a:lnTo>
                    <a:pt x="1998" y="2826"/>
                  </a:lnTo>
                  <a:lnTo>
                    <a:pt x="2193" y="2802"/>
                  </a:lnTo>
                  <a:lnTo>
                    <a:pt x="2363" y="2753"/>
                  </a:lnTo>
                  <a:lnTo>
                    <a:pt x="2534" y="2656"/>
                  </a:lnTo>
                  <a:lnTo>
                    <a:pt x="2704" y="2534"/>
                  </a:lnTo>
                  <a:lnTo>
                    <a:pt x="2704" y="2534"/>
                  </a:lnTo>
                  <a:lnTo>
                    <a:pt x="2826" y="2388"/>
                  </a:lnTo>
                  <a:lnTo>
                    <a:pt x="2923" y="2217"/>
                  </a:lnTo>
                  <a:lnTo>
                    <a:pt x="2972" y="2047"/>
                  </a:lnTo>
                  <a:lnTo>
                    <a:pt x="2972" y="1852"/>
                  </a:lnTo>
                  <a:lnTo>
                    <a:pt x="2972" y="1657"/>
                  </a:lnTo>
                  <a:lnTo>
                    <a:pt x="2923" y="1487"/>
                  </a:lnTo>
                  <a:lnTo>
                    <a:pt x="2826" y="1316"/>
                  </a:lnTo>
                  <a:lnTo>
                    <a:pt x="2704" y="1170"/>
                  </a:lnTo>
                  <a:lnTo>
                    <a:pt x="1535" y="1"/>
                  </a:lnTo>
                </a:path>
              </a:pathLst>
            </a:custGeom>
            <a:grpFill/>
            <a:ln w="19050" cap="rnd" cmpd="sng">
              <a:solidFill>
                <a:srgbClr val="00206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solidFill>
                  <a:schemeClr val="accent2"/>
                </a:solidFill>
              </a:endParaRPr>
            </a:p>
          </p:txBody>
        </p:sp>
        <p:sp>
          <p:nvSpPr>
            <p:cNvPr id="36" name="Shape 638">
              <a:extLst>
                <a:ext uri="{FF2B5EF4-FFF2-40B4-BE49-F238E27FC236}">
                  <a16:creationId xmlns="" xmlns:a16="http://schemas.microsoft.com/office/drawing/2014/main" id="{F10FA17C-5DE5-44AB-81DB-C83C2A648EC9}"/>
                </a:ext>
              </a:extLst>
            </p:cNvPr>
            <p:cNvSpPr/>
            <p:nvPr/>
          </p:nvSpPr>
          <p:spPr>
            <a:xfrm>
              <a:off x="6137700" y="1623900"/>
              <a:ext cx="250875" cy="255150"/>
            </a:xfrm>
            <a:custGeom>
              <a:avLst/>
              <a:gdLst/>
              <a:ahLst/>
              <a:cxnLst/>
              <a:rect l="0" t="0" r="0" b="0"/>
              <a:pathLst>
                <a:path w="10035" h="10206" fill="none" extrusionOk="0">
                  <a:moveTo>
                    <a:pt x="9718" y="2412"/>
                  </a:moveTo>
                  <a:lnTo>
                    <a:pt x="8671" y="2217"/>
                  </a:lnTo>
                  <a:lnTo>
                    <a:pt x="9694" y="1194"/>
                  </a:lnTo>
                  <a:lnTo>
                    <a:pt x="9694" y="1194"/>
                  </a:lnTo>
                  <a:lnTo>
                    <a:pt x="9767" y="1121"/>
                  </a:lnTo>
                  <a:lnTo>
                    <a:pt x="9815" y="1024"/>
                  </a:lnTo>
                  <a:lnTo>
                    <a:pt x="9840" y="951"/>
                  </a:lnTo>
                  <a:lnTo>
                    <a:pt x="9840" y="853"/>
                  </a:lnTo>
                  <a:lnTo>
                    <a:pt x="9840" y="756"/>
                  </a:lnTo>
                  <a:lnTo>
                    <a:pt x="9815" y="658"/>
                  </a:lnTo>
                  <a:lnTo>
                    <a:pt x="9767" y="585"/>
                  </a:lnTo>
                  <a:lnTo>
                    <a:pt x="9694" y="512"/>
                  </a:lnTo>
                  <a:lnTo>
                    <a:pt x="9694" y="512"/>
                  </a:lnTo>
                  <a:lnTo>
                    <a:pt x="9621" y="439"/>
                  </a:lnTo>
                  <a:lnTo>
                    <a:pt x="9548" y="391"/>
                  </a:lnTo>
                  <a:lnTo>
                    <a:pt x="9450" y="366"/>
                  </a:lnTo>
                  <a:lnTo>
                    <a:pt x="9353" y="366"/>
                  </a:lnTo>
                  <a:lnTo>
                    <a:pt x="9255" y="366"/>
                  </a:lnTo>
                  <a:lnTo>
                    <a:pt x="9182" y="391"/>
                  </a:lnTo>
                  <a:lnTo>
                    <a:pt x="9085" y="439"/>
                  </a:lnTo>
                  <a:lnTo>
                    <a:pt x="9012" y="512"/>
                  </a:lnTo>
                  <a:lnTo>
                    <a:pt x="7867" y="1657"/>
                  </a:lnTo>
                  <a:lnTo>
                    <a:pt x="7867" y="1657"/>
                  </a:lnTo>
                  <a:lnTo>
                    <a:pt x="7818" y="1487"/>
                  </a:lnTo>
                  <a:lnTo>
                    <a:pt x="7599" y="317"/>
                  </a:lnTo>
                  <a:lnTo>
                    <a:pt x="7599" y="317"/>
                  </a:lnTo>
                  <a:lnTo>
                    <a:pt x="7575" y="196"/>
                  </a:lnTo>
                  <a:lnTo>
                    <a:pt x="7526" y="98"/>
                  </a:lnTo>
                  <a:lnTo>
                    <a:pt x="7477" y="50"/>
                  </a:lnTo>
                  <a:lnTo>
                    <a:pt x="7404" y="1"/>
                  </a:lnTo>
                  <a:lnTo>
                    <a:pt x="7331" y="1"/>
                  </a:lnTo>
                  <a:lnTo>
                    <a:pt x="7234" y="25"/>
                  </a:lnTo>
                  <a:lnTo>
                    <a:pt x="7161" y="74"/>
                  </a:lnTo>
                  <a:lnTo>
                    <a:pt x="7063" y="147"/>
                  </a:lnTo>
                  <a:lnTo>
                    <a:pt x="5432" y="1754"/>
                  </a:lnTo>
                  <a:lnTo>
                    <a:pt x="5432" y="1754"/>
                  </a:lnTo>
                  <a:lnTo>
                    <a:pt x="5358" y="1852"/>
                  </a:lnTo>
                  <a:lnTo>
                    <a:pt x="5285" y="1974"/>
                  </a:lnTo>
                  <a:lnTo>
                    <a:pt x="5212" y="2120"/>
                  </a:lnTo>
                  <a:lnTo>
                    <a:pt x="5164" y="2242"/>
                  </a:lnTo>
                  <a:lnTo>
                    <a:pt x="5139" y="2388"/>
                  </a:lnTo>
                  <a:lnTo>
                    <a:pt x="5115" y="2534"/>
                  </a:lnTo>
                  <a:lnTo>
                    <a:pt x="5115" y="2680"/>
                  </a:lnTo>
                  <a:lnTo>
                    <a:pt x="5115" y="2802"/>
                  </a:lnTo>
                  <a:lnTo>
                    <a:pt x="5334" y="3971"/>
                  </a:lnTo>
                  <a:lnTo>
                    <a:pt x="5334" y="3971"/>
                  </a:lnTo>
                  <a:lnTo>
                    <a:pt x="5383" y="4141"/>
                  </a:lnTo>
                  <a:lnTo>
                    <a:pt x="147" y="9378"/>
                  </a:lnTo>
                  <a:lnTo>
                    <a:pt x="147" y="9378"/>
                  </a:lnTo>
                  <a:lnTo>
                    <a:pt x="73" y="9451"/>
                  </a:lnTo>
                  <a:lnTo>
                    <a:pt x="25" y="9548"/>
                  </a:lnTo>
                  <a:lnTo>
                    <a:pt x="0" y="9645"/>
                  </a:lnTo>
                  <a:lnTo>
                    <a:pt x="0" y="9718"/>
                  </a:lnTo>
                  <a:lnTo>
                    <a:pt x="0" y="9816"/>
                  </a:lnTo>
                  <a:lnTo>
                    <a:pt x="25" y="9913"/>
                  </a:lnTo>
                  <a:lnTo>
                    <a:pt x="73" y="9986"/>
                  </a:lnTo>
                  <a:lnTo>
                    <a:pt x="147" y="10059"/>
                  </a:lnTo>
                  <a:lnTo>
                    <a:pt x="147" y="10059"/>
                  </a:lnTo>
                  <a:lnTo>
                    <a:pt x="220" y="10133"/>
                  </a:lnTo>
                  <a:lnTo>
                    <a:pt x="293" y="10181"/>
                  </a:lnTo>
                  <a:lnTo>
                    <a:pt x="390" y="10206"/>
                  </a:lnTo>
                  <a:lnTo>
                    <a:pt x="488" y="10206"/>
                  </a:lnTo>
                  <a:lnTo>
                    <a:pt x="488" y="10206"/>
                  </a:lnTo>
                  <a:lnTo>
                    <a:pt x="585" y="10206"/>
                  </a:lnTo>
                  <a:lnTo>
                    <a:pt x="658" y="10181"/>
                  </a:lnTo>
                  <a:lnTo>
                    <a:pt x="755" y="10133"/>
                  </a:lnTo>
                  <a:lnTo>
                    <a:pt x="828" y="10059"/>
                  </a:lnTo>
                  <a:lnTo>
                    <a:pt x="6187" y="4726"/>
                  </a:lnTo>
                  <a:lnTo>
                    <a:pt x="7234" y="4896"/>
                  </a:lnTo>
                  <a:lnTo>
                    <a:pt x="7234" y="4896"/>
                  </a:lnTo>
                  <a:lnTo>
                    <a:pt x="7356" y="4921"/>
                  </a:lnTo>
                  <a:lnTo>
                    <a:pt x="7502" y="4921"/>
                  </a:lnTo>
                  <a:lnTo>
                    <a:pt x="7624" y="4896"/>
                  </a:lnTo>
                  <a:lnTo>
                    <a:pt x="7770" y="4848"/>
                  </a:lnTo>
                  <a:lnTo>
                    <a:pt x="7916" y="4799"/>
                  </a:lnTo>
                  <a:lnTo>
                    <a:pt x="8038" y="4750"/>
                  </a:lnTo>
                  <a:lnTo>
                    <a:pt x="8159" y="4677"/>
                  </a:lnTo>
                  <a:lnTo>
                    <a:pt x="8257" y="4580"/>
                  </a:lnTo>
                  <a:lnTo>
                    <a:pt x="9889" y="2948"/>
                  </a:lnTo>
                  <a:lnTo>
                    <a:pt x="9889" y="2948"/>
                  </a:lnTo>
                  <a:lnTo>
                    <a:pt x="9962" y="2875"/>
                  </a:lnTo>
                  <a:lnTo>
                    <a:pt x="10010" y="2777"/>
                  </a:lnTo>
                  <a:lnTo>
                    <a:pt x="10035" y="2704"/>
                  </a:lnTo>
                  <a:lnTo>
                    <a:pt x="10010" y="2607"/>
                  </a:lnTo>
                  <a:lnTo>
                    <a:pt x="9986" y="2558"/>
                  </a:lnTo>
                  <a:lnTo>
                    <a:pt x="9913" y="2485"/>
                  </a:lnTo>
                  <a:lnTo>
                    <a:pt x="9815" y="2436"/>
                  </a:lnTo>
                  <a:lnTo>
                    <a:pt x="9718" y="2412"/>
                  </a:lnTo>
                  <a:lnTo>
                    <a:pt x="9718" y="2412"/>
                  </a:lnTo>
                  <a:close/>
                </a:path>
              </a:pathLst>
            </a:custGeom>
            <a:grpFill/>
            <a:ln w="19050" cap="rnd" cmpd="sng">
              <a:solidFill>
                <a:srgbClr val="00206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dirty="0">
                <a:solidFill>
                  <a:schemeClr val="accent2"/>
                </a:solidFill>
              </a:endParaRPr>
            </a:p>
          </p:txBody>
        </p:sp>
      </p:grpSp>
      <p:sp>
        <p:nvSpPr>
          <p:cNvPr id="27" name="مستطيل مستدير الزوايا 5">
            <a:hlinkClick r:id="rId2" action="ppaction://hlinksldjump"/>
            <a:extLst>
              <a:ext uri="{FF2B5EF4-FFF2-40B4-BE49-F238E27FC236}">
                <a16:creationId xmlns="" xmlns:a16="http://schemas.microsoft.com/office/drawing/2014/main" id="{D466B943-7A06-4ADB-8B37-06D4C56A4898}"/>
              </a:ext>
            </a:extLst>
          </p:cNvPr>
          <p:cNvSpPr/>
          <p:nvPr/>
        </p:nvSpPr>
        <p:spPr>
          <a:xfrm>
            <a:off x="9838920" y="1862449"/>
            <a:ext cx="2353079" cy="57600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1400" dirty="0">
                <a:solidFill>
                  <a:srgbClr val="3F5378"/>
                </a:solidFill>
                <a:latin typeface="Arial Black" panose="020B0A04020102020204" pitchFamily="34" charset="0"/>
                <a:cs typeface="PT Bold Heading" panose="02010400000000000000" pitchFamily="2" charset="-78"/>
              </a:rPr>
              <a:t>INITIATION ACTIVITY </a:t>
            </a:r>
            <a:endParaRPr lang="ar-BH" sz="1400" dirty="0">
              <a:solidFill>
                <a:srgbClr val="3F5378"/>
              </a:solidFill>
              <a:latin typeface="Arial Black" panose="020B0A04020102020204" pitchFamily="34" charset="0"/>
              <a:cs typeface="PT Bold Heading" panose="02010400000000000000" pitchFamily="2" charset="-78"/>
            </a:endParaRPr>
          </a:p>
        </p:txBody>
      </p:sp>
      <p:sp>
        <p:nvSpPr>
          <p:cNvPr id="37" name="مستطيل مستدير الزوايا 11">
            <a:hlinkClick r:id="rId3" action="ppaction://hlinksldjump"/>
            <a:extLst>
              <a:ext uri="{FF2B5EF4-FFF2-40B4-BE49-F238E27FC236}">
                <a16:creationId xmlns="" xmlns:a16="http://schemas.microsoft.com/office/drawing/2014/main" id="{23D3EE09-8411-4223-ABFE-66C8968A89D0}"/>
              </a:ext>
            </a:extLst>
          </p:cNvPr>
          <p:cNvSpPr/>
          <p:nvPr/>
        </p:nvSpPr>
        <p:spPr>
          <a:xfrm>
            <a:off x="9875904" y="2837647"/>
            <a:ext cx="2353079" cy="57600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1600" dirty="0">
                <a:solidFill>
                  <a:srgbClr val="3F5378"/>
                </a:solidFill>
                <a:latin typeface="Arial Black" panose="020B0A04020102020204" pitchFamily="34" charset="0"/>
                <a:cs typeface="PT Bold Heading" panose="02010400000000000000" pitchFamily="2" charset="-78"/>
              </a:rPr>
              <a:t>OBJECTIVE 1</a:t>
            </a:r>
            <a:r>
              <a:rPr lang="ar-SA" sz="1600" dirty="0">
                <a:solidFill>
                  <a:srgbClr val="3F5378"/>
                </a:solidFill>
                <a:latin typeface="Arial Black" panose="020B0A04020102020204" pitchFamily="34" charset="0"/>
                <a:cs typeface="PT Bold Heading" panose="02010400000000000000" pitchFamily="2" charset="-78"/>
              </a:rPr>
              <a:t>    </a:t>
            </a:r>
            <a:endParaRPr lang="ar-BH" sz="1600" dirty="0">
              <a:solidFill>
                <a:srgbClr val="3F5378"/>
              </a:solidFill>
              <a:latin typeface="Arial Black" panose="020B0A04020102020204" pitchFamily="34" charset="0"/>
              <a:cs typeface="PT Bold Heading" panose="02010400000000000000" pitchFamily="2" charset="-78"/>
            </a:endParaRPr>
          </a:p>
        </p:txBody>
      </p:sp>
      <p:sp>
        <p:nvSpPr>
          <p:cNvPr id="38" name="مستطيل مستدير الزوايا 12">
            <a:hlinkClick r:id="" action="ppaction://noaction"/>
            <a:extLst>
              <a:ext uri="{FF2B5EF4-FFF2-40B4-BE49-F238E27FC236}">
                <a16:creationId xmlns="" xmlns:a16="http://schemas.microsoft.com/office/drawing/2014/main" id="{C35558C1-9FDC-49BD-A8F5-9241D1C65BC7}"/>
              </a:ext>
            </a:extLst>
          </p:cNvPr>
          <p:cNvSpPr/>
          <p:nvPr/>
        </p:nvSpPr>
        <p:spPr>
          <a:xfrm>
            <a:off x="9875904" y="3651672"/>
            <a:ext cx="2353079" cy="57600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1600" dirty="0">
                <a:solidFill>
                  <a:srgbClr val="3F5378"/>
                </a:solidFill>
                <a:latin typeface="Arial Black" panose="020B0A04020102020204" pitchFamily="34" charset="0"/>
                <a:cs typeface="PT Bold Heading" panose="02010400000000000000" pitchFamily="2" charset="-78"/>
              </a:rPr>
              <a:t>OBJECTIVE 2</a:t>
            </a:r>
            <a:r>
              <a:rPr lang="ar-SA" sz="1600" dirty="0">
                <a:solidFill>
                  <a:srgbClr val="3F5378"/>
                </a:solidFill>
                <a:latin typeface="Arial Black" panose="020B0A04020102020204" pitchFamily="34" charset="0"/>
                <a:cs typeface="PT Bold Heading" panose="02010400000000000000" pitchFamily="2" charset="-78"/>
              </a:rPr>
              <a:t>    </a:t>
            </a:r>
            <a:endParaRPr lang="ar-BH" sz="1600" dirty="0">
              <a:solidFill>
                <a:srgbClr val="3F5378"/>
              </a:solidFill>
              <a:latin typeface="Arial Black" panose="020B0A04020102020204" pitchFamily="34" charset="0"/>
              <a:cs typeface="PT Bold Heading" panose="02010400000000000000" pitchFamily="2" charset="-78"/>
            </a:endParaRPr>
          </a:p>
        </p:txBody>
      </p:sp>
      <p:sp>
        <p:nvSpPr>
          <p:cNvPr id="40" name="مستطيل مستدير الزوايا 17">
            <a:hlinkClick r:id="" action="ppaction://noaction"/>
            <a:extLst>
              <a:ext uri="{FF2B5EF4-FFF2-40B4-BE49-F238E27FC236}">
                <a16:creationId xmlns="" xmlns:a16="http://schemas.microsoft.com/office/drawing/2014/main" id="{5073015B-1E83-4FE7-BF02-65CBBB9E092C}"/>
              </a:ext>
            </a:extLst>
          </p:cNvPr>
          <p:cNvSpPr/>
          <p:nvPr/>
        </p:nvSpPr>
        <p:spPr>
          <a:xfrm>
            <a:off x="9875904" y="5284180"/>
            <a:ext cx="2353079" cy="57600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1400" dirty="0">
                <a:solidFill>
                  <a:srgbClr val="3F5378"/>
                </a:solidFill>
                <a:latin typeface="Arial Black" panose="020B0A04020102020204" pitchFamily="34" charset="0"/>
                <a:cs typeface="PT Bold Heading" panose="02010400000000000000" pitchFamily="2" charset="-78"/>
              </a:rPr>
              <a:t>FINAL EVALUATION</a:t>
            </a:r>
            <a:endParaRPr lang="ar-BH" sz="1400" dirty="0">
              <a:solidFill>
                <a:srgbClr val="3F5378"/>
              </a:solidFill>
              <a:latin typeface="Arial Black" panose="020B0A04020102020204" pitchFamily="34" charset="0"/>
              <a:cs typeface="PT Bold Heading" panose="02010400000000000000" pitchFamily="2" charset="-78"/>
            </a:endParaRPr>
          </a:p>
        </p:txBody>
      </p:sp>
      <p:sp>
        <p:nvSpPr>
          <p:cNvPr id="8" name="Rectangle 6">
            <a:extLst>
              <a:ext uri="{FF2B5EF4-FFF2-40B4-BE49-F238E27FC236}">
                <a16:creationId xmlns="" xmlns:a16="http://schemas.microsoft.com/office/drawing/2014/main" id="{604B2B2F-9411-AA9E-A604-4EBD15F18989}"/>
              </a:ext>
            </a:extLst>
          </p:cNvPr>
          <p:cNvSpPr/>
          <p:nvPr/>
        </p:nvSpPr>
        <p:spPr>
          <a:xfrm>
            <a:off x="1384938" y="277159"/>
            <a:ext cx="2868085" cy="531749"/>
          </a:xfrm>
          <a:prstGeom prst="rect">
            <a:avLst/>
          </a:prstGeom>
          <a:solidFill>
            <a:schemeClr val="accent1">
              <a:lumMod val="5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a:spAutoFit/>
          </a:bodyPr>
          <a:lstStyle/>
          <a:p>
            <a:pPr marL="342900" indent="-342900">
              <a:lnSpc>
                <a:spcPct val="130000"/>
              </a:lnSpc>
              <a:buClr>
                <a:srgbClr val="FFFFFF"/>
              </a:buClr>
              <a:buSzPts val="1100"/>
              <a:buFont typeface="Times New Roman" panose="02020603050405020304" pitchFamily="18" charset="0"/>
              <a:buChar char="►"/>
            </a:pPr>
            <a:r>
              <a:rPr lang="en-US" sz="2400" b="1" dirty="0">
                <a:solidFill>
                  <a:srgbClr val="FFFF00"/>
                </a:solidFill>
                <a:effectLst/>
                <a:uFill>
                  <a:solidFill>
                    <a:srgbClr val="5B9BD5"/>
                  </a:solidFill>
                </a:uFill>
                <a:latin typeface="Times New Roman" panose="02020603050405020304" pitchFamily="18" charset="0"/>
                <a:ea typeface="Calibri" panose="020F0502020204030204" pitchFamily="34" charset="0"/>
                <a:cs typeface="Times New Roman" panose="02020603050405020304" pitchFamily="18" charset="0"/>
              </a:rPr>
              <a:t>EVALUATION</a:t>
            </a:r>
            <a:endParaRPr lang="en-US" sz="2400" b="1" dirty="0">
              <a:solidFill>
                <a:srgbClr val="FFFF00"/>
              </a:solidFill>
              <a:effectLst/>
              <a:uFill>
                <a:solidFill>
                  <a:srgbClr val="5B9BD5"/>
                </a:solidFill>
              </a:uFill>
              <a:latin typeface="Calibri" panose="020F0502020204030204" pitchFamily="34" charset="0"/>
              <a:ea typeface="Calibri" panose="020F0502020204030204" pitchFamily="34" charset="0"/>
              <a:cs typeface="Arial" panose="020B0604020202020204" pitchFamily="34" charset="0"/>
            </a:endParaRPr>
          </a:p>
        </p:txBody>
      </p:sp>
      <p:sp>
        <p:nvSpPr>
          <p:cNvPr id="9" name="مستطيل مستدير الزوايا 11">
            <a:hlinkClick r:id="rId3" action="ppaction://hlinksldjump"/>
            <a:extLst>
              <a:ext uri="{FF2B5EF4-FFF2-40B4-BE49-F238E27FC236}">
                <a16:creationId xmlns="" xmlns:a16="http://schemas.microsoft.com/office/drawing/2014/main" id="{0DFE9340-316F-EF21-36B5-A01BFC1442C5}"/>
              </a:ext>
            </a:extLst>
          </p:cNvPr>
          <p:cNvSpPr/>
          <p:nvPr/>
        </p:nvSpPr>
        <p:spPr>
          <a:xfrm>
            <a:off x="9838921" y="4404958"/>
            <a:ext cx="2353079" cy="57600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1600" dirty="0">
                <a:solidFill>
                  <a:srgbClr val="3F5378"/>
                </a:solidFill>
                <a:latin typeface="Arial Black" panose="020B0A04020102020204" pitchFamily="34" charset="0"/>
                <a:cs typeface="PT Bold Heading" panose="02010400000000000000" pitchFamily="2" charset="-78"/>
              </a:rPr>
              <a:t>OBJECTIVE 3</a:t>
            </a:r>
            <a:r>
              <a:rPr lang="ar-SA" sz="1600" dirty="0">
                <a:solidFill>
                  <a:srgbClr val="3F5378"/>
                </a:solidFill>
                <a:latin typeface="Arial Black" panose="020B0A04020102020204" pitchFamily="34" charset="0"/>
                <a:cs typeface="PT Bold Heading" panose="02010400000000000000" pitchFamily="2" charset="-78"/>
              </a:rPr>
              <a:t>    </a:t>
            </a:r>
            <a:endParaRPr lang="ar-BH" sz="1600" dirty="0">
              <a:solidFill>
                <a:srgbClr val="3F5378"/>
              </a:solidFill>
              <a:latin typeface="Arial Black" panose="020B0A04020102020204" pitchFamily="34" charset="0"/>
              <a:cs typeface="PT Bold Heading" panose="02010400000000000000" pitchFamily="2" charset="-78"/>
            </a:endParaRPr>
          </a:p>
        </p:txBody>
      </p:sp>
      <p:grpSp>
        <p:nvGrpSpPr>
          <p:cNvPr id="2" name="Group 1">
            <a:extLst>
              <a:ext uri="{FF2B5EF4-FFF2-40B4-BE49-F238E27FC236}">
                <a16:creationId xmlns="" xmlns:a16="http://schemas.microsoft.com/office/drawing/2014/main" id="{7A66DF9A-2CC9-0F60-722E-AC38D1F9C56E}"/>
              </a:ext>
            </a:extLst>
          </p:cNvPr>
          <p:cNvGrpSpPr/>
          <p:nvPr/>
        </p:nvGrpSpPr>
        <p:grpSpPr>
          <a:xfrm>
            <a:off x="34867" y="6499773"/>
            <a:ext cx="12192000" cy="383348"/>
            <a:chOff x="34867" y="6499773"/>
            <a:chExt cx="12192000" cy="383348"/>
          </a:xfrm>
        </p:grpSpPr>
        <p:sp>
          <p:nvSpPr>
            <p:cNvPr id="11" name="TextBox 10">
              <a:extLst>
                <a:ext uri="{FF2B5EF4-FFF2-40B4-BE49-F238E27FC236}">
                  <a16:creationId xmlns="" xmlns:a16="http://schemas.microsoft.com/office/drawing/2014/main" id="{7FDC34CC-7FD8-9C04-953E-079F34E0CAC8}"/>
                </a:ext>
              </a:extLst>
            </p:cNvPr>
            <p:cNvSpPr txBox="1"/>
            <p:nvPr/>
          </p:nvSpPr>
          <p:spPr>
            <a:xfrm>
              <a:off x="716844" y="6505941"/>
              <a:ext cx="7798277" cy="307777"/>
            </a:xfrm>
            <a:prstGeom prst="rect">
              <a:avLst/>
            </a:prstGeom>
            <a:noFill/>
          </p:spPr>
          <p:txBody>
            <a:bodyPr wrap="square" rtlCol="1">
              <a:spAutoFit/>
            </a:bodyPr>
            <a:lstStyle/>
            <a:p>
              <a:r>
                <a:rPr lang="en-US" sz="1400" b="1" dirty="0">
                  <a:solidFill>
                    <a:srgbClr val="002060"/>
                  </a:solidFill>
                  <a:latin typeface="Sakkal Majalla" panose="02000000000000000000" pitchFamily="2" charset="-78"/>
                  <a:cs typeface="Sakkal Majalla" panose="02000000000000000000" pitchFamily="2" charset="-78"/>
                </a:rPr>
                <a:t>FIN 316/806                                                   UNIT 2                                                            Annuities and Amortization Loan</a:t>
              </a:r>
              <a:endParaRPr lang="ar-SA" sz="1400" b="1" dirty="0">
                <a:solidFill>
                  <a:srgbClr val="002060"/>
                </a:solidFill>
                <a:latin typeface="Sakkal Majalla" panose="02000000000000000000" pitchFamily="2" charset="-78"/>
                <a:cs typeface="Sakkal Majalla" panose="02000000000000000000" pitchFamily="2" charset="-78"/>
              </a:endParaRPr>
            </a:p>
          </p:txBody>
        </p:sp>
        <p:grpSp>
          <p:nvGrpSpPr>
            <p:cNvPr id="12" name="Group 11">
              <a:extLst>
                <a:ext uri="{FF2B5EF4-FFF2-40B4-BE49-F238E27FC236}">
                  <a16:creationId xmlns="" xmlns:a16="http://schemas.microsoft.com/office/drawing/2014/main" id="{41538516-A71E-3316-304D-9C38858F8DE4}"/>
                </a:ext>
              </a:extLst>
            </p:cNvPr>
            <p:cNvGrpSpPr/>
            <p:nvPr/>
          </p:nvGrpSpPr>
          <p:grpSpPr>
            <a:xfrm>
              <a:off x="34867" y="6499773"/>
              <a:ext cx="12192000" cy="383348"/>
              <a:chOff x="34867" y="6499773"/>
              <a:chExt cx="12192000" cy="383348"/>
            </a:xfrm>
          </p:grpSpPr>
          <p:cxnSp>
            <p:nvCxnSpPr>
              <p:cNvPr id="13" name="Straight Connector 12">
                <a:extLst>
                  <a:ext uri="{FF2B5EF4-FFF2-40B4-BE49-F238E27FC236}">
                    <a16:creationId xmlns="" xmlns:a16="http://schemas.microsoft.com/office/drawing/2014/main" id="{146DF47E-76D9-F557-27B0-CD5D1D24AA53}"/>
                  </a:ext>
                </a:extLst>
              </p:cNvPr>
              <p:cNvCxnSpPr/>
              <p:nvPr/>
            </p:nvCxnSpPr>
            <p:spPr>
              <a:xfrm flipV="1">
                <a:off x="34867" y="6499773"/>
                <a:ext cx="12192000" cy="521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 xmlns:a16="http://schemas.microsoft.com/office/drawing/2014/main" id="{4966BC4C-A69E-73EE-1847-705F12088F41}"/>
                  </a:ext>
                </a:extLst>
              </p:cNvPr>
              <p:cNvSpPr>
                <a:spLocks/>
              </p:cNvSpPr>
              <p:nvPr/>
            </p:nvSpPr>
            <p:spPr>
              <a:xfrm>
                <a:off x="7703229" y="6502121"/>
                <a:ext cx="4106028"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a:t>
                </a:r>
                <a:r>
                  <a:rPr lang="ar-SA"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العام الدراسي </a:t>
                </a: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2023-2024م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grpSp>
      </p:grpSp>
      <mc:AlternateContent xmlns:mc="http://schemas.openxmlformats.org/markup-compatibility/2006" xmlns:a14="http://schemas.microsoft.com/office/drawing/2010/main">
        <mc:Choice Requires="a14">
          <p:sp>
            <p:nvSpPr>
              <p:cNvPr id="4" name="Rectangle 3">
                <a:extLst>
                  <a:ext uri="{FF2B5EF4-FFF2-40B4-BE49-F238E27FC236}">
                    <a16:creationId xmlns="" xmlns:a16="http://schemas.microsoft.com/office/drawing/2014/main" id="{ACE9A47A-B27F-E4A8-423A-6A6640A6F816}"/>
                  </a:ext>
                </a:extLst>
              </p:cNvPr>
              <p:cNvSpPr/>
              <p:nvPr/>
            </p:nvSpPr>
            <p:spPr>
              <a:xfrm>
                <a:off x="495225" y="2017888"/>
                <a:ext cx="9152360" cy="4011669"/>
              </a:xfrm>
              <a:prstGeom prst="rect">
                <a:avLst/>
              </a:prstGeom>
              <a:solidFill>
                <a:srgbClr val="CED6E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t" anchorCtr="0" forceAA="0" compatLnSpc="1">
                <a:prstTxWarp prst="textNoShape">
                  <a:avLst/>
                </a:prstTxWarp>
                <a:noAutofit/>
              </a:bodyPr>
              <a:lstStyle/>
              <a:p>
                <a:pPr marR="457200" lvl="0" algn="l" rtl="0">
                  <a:lnSpc>
                    <a:spcPct val="130000"/>
                  </a:lnSpc>
                  <a:spcBef>
                    <a:spcPts val="0"/>
                  </a:spcBef>
                  <a:spcAft>
                    <a:spcPts val="0"/>
                  </a:spcAft>
                </a:pPr>
                <a:r>
                  <a:rPr lang="en-GB"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Awatef</a:t>
                </a:r>
                <a:r>
                  <a:rPr lang="en-GB"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paid at the end of each year sum of money at 4% annually so that the amount of annuities after 5 years was BD1354.080. What was the value of each annuity?</a:t>
                </a:r>
                <a:endParaRPr lang="en-US" dirty="0">
                  <a:effectLst/>
                  <a:latin typeface="Times New Roman" panose="02020603050405020304" pitchFamily="18" charset="0"/>
                  <a:ea typeface="Times New Roman" panose="02020603050405020304" pitchFamily="18" charset="0"/>
                </a:endParaRPr>
              </a:p>
              <a:p>
                <a:pPr marL="0" marR="0" algn="l" rtl="1">
                  <a:lnSpc>
                    <a:spcPct val="130000"/>
                  </a:lnSpc>
                  <a:spcBef>
                    <a:spcPts val="0"/>
                  </a:spcBef>
                  <a:spcAft>
                    <a:spcPts val="0"/>
                  </a:spcAft>
                </a:pPr>
                <a:r>
                  <a:rPr lang="en-US" b="1" u="sng" dirty="0">
                    <a:solidFill>
                      <a:srgbClr val="002060"/>
                    </a:solidFill>
                    <a:effectLst/>
                    <a:latin typeface="Arial Black" panose="020B0A04020102020204" pitchFamily="34" charset="0"/>
                    <a:ea typeface="Times New Roman" panose="02020603050405020304" pitchFamily="18" charset="0"/>
                    <a:cs typeface="Times New Roman" panose="02020603050405020304" pitchFamily="18" charset="0"/>
                  </a:rPr>
                  <a:t>Answer:</a:t>
                </a:r>
                <a:endParaRPr lang="en-US" dirty="0">
                  <a:effectLst/>
                  <a:latin typeface="Times New Roman" panose="02020603050405020304" pitchFamily="18" charset="0"/>
                  <a:ea typeface="Times New Roman" panose="02020603050405020304" pitchFamily="18" charset="0"/>
                </a:endParaRPr>
              </a:p>
              <a:p>
                <a:pPr marL="0" marR="0" algn="l" rtl="0">
                  <a:lnSpc>
                    <a:spcPct val="130000"/>
                  </a:lnSpc>
                  <a:spcBef>
                    <a:spcPts val="0"/>
                  </a:spcBef>
                  <a:spcAft>
                    <a:spcPts val="0"/>
                  </a:spcAft>
                  <a:tabLst>
                    <a:tab pos="0" algn="r"/>
                    <a:tab pos="152400" algn="r"/>
                  </a:tabLst>
                </a:pPr>
                <a:r>
                  <a:rPr lang="en-US" b="1" dirty="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a:t>PMT = </a:t>
                </a:r>
                <a14:m>
                  <m:oMath xmlns:m="http://schemas.openxmlformats.org/officeDocument/2006/math">
                    <m:sSub>
                      <m:sSubPr>
                        <m:ctrlPr>
                          <a:rPr lang="en-US"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𝐅𝐕</m:t>
                        </m:r>
                      </m:e>
                      <m:sub>
                        <m:r>
                          <a:rPr lang="en-US"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𝐧</m:t>
                        </m:r>
                      </m:sub>
                    </m:sSub>
                  </m:oMath>
                </a14:m>
                <a:r>
                  <a:rPr lang="en-US" b="1" dirty="0">
                    <a:solidFill>
                      <a:srgbClr val="C00000"/>
                    </a:solidFill>
                    <a:effectLst/>
                    <a:latin typeface="Cambria Math" panose="02040503050406030204" pitchFamily="18" charset="0"/>
                    <a:ea typeface="Calibri" panose="020F0502020204030204" pitchFamily="34" charset="0"/>
                    <a:cs typeface="Times New Roman" panose="02020603050405020304" pitchFamily="18" charset="0"/>
                  </a:rPr>
                  <a:t>    </a:t>
                </a:r>
                <a:r>
                  <a:rPr lang="en-US" b="1" dirty="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a:t> ÷ </a:t>
                </a:r>
                <a14:m>
                  <m:oMath xmlns:m="http://schemas.openxmlformats.org/officeDocument/2006/math">
                    <m:d>
                      <m:dPr>
                        <m:begChr m:val="["/>
                        <m:endChr m:val="]"/>
                        <m:ctrlPr>
                          <a:rPr lang="en-US"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dPr>
                      <m:e>
                        <m:f>
                          <m:fPr>
                            <m:ctrlPr>
                              <a:rPr lang="en-US"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fPr>
                          <m:num>
                            <m:sSup>
                              <m:sSupPr>
                                <m:ctrlPr>
                                  <a:rPr lang="en-US"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sSupPr>
                              <m:e>
                                <m:d>
                                  <m:dPr>
                                    <m:ctrlPr>
                                      <a:rPr lang="en-US"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dPr>
                                  <m:e>
                                    <m:r>
                                      <a:rPr lang="en-US"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𝟏</m:t>
                                    </m:r>
                                    <m:r>
                                      <a:rPr lang="en-US" b="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𝐢</m:t>
                                    </m:r>
                                  </m:e>
                                </m:d>
                              </m:e>
                              <m:sup>
                                <m:r>
                                  <a:rPr lang="en-US"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𝐧</m:t>
                                </m:r>
                              </m:sup>
                            </m:sSup>
                            <m:r>
                              <a:rPr lang="en-US"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𝟏</m:t>
                            </m:r>
                          </m:num>
                          <m:den>
                            <m:r>
                              <a:rPr lang="en-US"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𝐢</m:t>
                            </m:r>
                          </m:den>
                        </m:f>
                      </m:e>
                    </m:d>
                  </m:oMath>
                </a14:m>
                <a:endParaRPr lang="en-US" dirty="0">
                  <a:effectLst/>
                  <a:ea typeface="Calibri" panose="020F0502020204030204" pitchFamily="34" charset="0"/>
                  <a:cs typeface="Arial" panose="020B0604020202020204" pitchFamily="34" charset="0"/>
                </a:endParaRPr>
              </a:p>
              <a:p>
                <a:pPr>
                  <a:lnSpc>
                    <a:spcPct val="130000"/>
                  </a:lnSpc>
                  <a:tabLst>
                    <a:tab pos="0" algn="r"/>
                    <a:tab pos="152400" algn="r"/>
                  </a:tabLst>
                </a:pPr>
                <a:r>
                  <a:rPr lang="en-US" dirty="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a:t>    = </a:t>
                </a:r>
                <a:r>
                  <a:rPr lang="en-US" dirty="0">
                    <a:solidFill>
                      <a:srgbClr val="000000"/>
                    </a:solidFill>
                    <a:latin typeface="Cambria Math" panose="02040503050406030204" pitchFamily="18" charset="0"/>
                    <a:ea typeface="Calibri" panose="020F0502020204030204" pitchFamily="34" charset="0"/>
                    <a:cs typeface="Times New Roman" panose="02020603050405020304" pitchFamily="18" charset="0"/>
                  </a:rPr>
                  <a:t>1354.080</a:t>
                </a:r>
                <a:r>
                  <a:rPr lang="en-US" dirty="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a:t> ÷ </a:t>
                </a:r>
                <a14:m>
                  <m:oMath xmlns:m="http://schemas.openxmlformats.org/officeDocument/2006/math">
                    <m:d>
                      <m:dPr>
                        <m:begChr m:val="["/>
                        <m:endChr m:val="]"/>
                        <m:ctrlPr>
                          <a:rPr lang="en-US"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dPr>
                      <m:e>
                        <m:f>
                          <m:fPr>
                            <m:ctrlPr>
                              <a:rPr lang="en-US"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fPr>
                          <m:num>
                            <m:sSup>
                              <m:sSupPr>
                                <m:ctrlPr>
                                  <a:rPr lang="en-US"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sSupPr>
                              <m:e>
                                <m:d>
                                  <m:dPr>
                                    <m:ctrlPr>
                                      <a:rPr lang="en-US"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dPr>
                                  <m:e>
                                    <m:r>
                                      <a:rPr lang="en-US">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1</m:t>
                                    </m:r>
                                    <m:r>
                                      <a:rPr lang="en-US">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5</m:t>
                                    </m:r>
                                    <m:r>
                                      <a:rPr lang="en-US">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e>
                                </m:d>
                              </m:e>
                              <m:sup>
                                <m:r>
                                  <a:rPr lang="en-US">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10</m:t>
                                </m:r>
                              </m:sup>
                            </m:sSup>
                            <m:r>
                              <a:rPr lang="en-US"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1</m:t>
                            </m:r>
                          </m:num>
                          <m:den>
                            <m:r>
                              <a:rPr lang="en-US">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5</m:t>
                            </m:r>
                            <m:r>
                              <a:rPr lang="en-US">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den>
                        </m:f>
                      </m:e>
                    </m:d>
                  </m:oMath>
                </a14:m>
                <a:endParaRPr lang="en-US" dirty="0">
                  <a:effectLst/>
                  <a:ea typeface="Calibri" panose="020F0502020204030204" pitchFamily="34" charset="0"/>
                  <a:cs typeface="Arial" panose="020B0604020202020204" pitchFamily="34" charset="0"/>
                </a:endParaRPr>
              </a:p>
              <a:p>
                <a:pPr>
                  <a:lnSpc>
                    <a:spcPct val="130000"/>
                  </a:lnSpc>
                  <a:tabLst>
                    <a:tab pos="0" algn="r"/>
                    <a:tab pos="152400" algn="r"/>
                  </a:tabLst>
                </a:pPr>
                <a:r>
                  <a:rPr lang="en-US" dirty="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a:t>    = </a:t>
                </a:r>
                <a:r>
                  <a:rPr lang="en-US" dirty="0">
                    <a:solidFill>
                      <a:srgbClr val="000000"/>
                    </a:solidFill>
                    <a:latin typeface="Cambria Math" panose="02040503050406030204" pitchFamily="18" charset="0"/>
                    <a:ea typeface="Calibri" panose="020F0502020204030204" pitchFamily="34" charset="0"/>
                    <a:cs typeface="Times New Roman" panose="02020603050405020304" pitchFamily="18" charset="0"/>
                  </a:rPr>
                  <a:t>1354.080</a:t>
                </a:r>
                <a:r>
                  <a:rPr lang="en-US" dirty="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a:t> </a:t>
                </a:r>
                <a:r>
                  <a:rPr lang="en-US" dirty="0">
                    <a:solidFill>
                      <a:srgbClr val="000000"/>
                    </a:solidFill>
                    <a:latin typeface="Cambria Math" panose="02040503050406030204" pitchFamily="18" charset="0"/>
                    <a:ea typeface="Calibri" panose="020F0502020204030204" pitchFamily="34" charset="0"/>
                    <a:cs typeface="Times New Roman" panose="02020603050405020304" pitchFamily="18" charset="0"/>
                  </a:rPr>
                  <a:t>÷ </a:t>
                </a:r>
                <a14:m>
                  <m:oMath xmlns:m="http://schemas.openxmlformats.org/officeDocument/2006/math">
                    <m:d>
                      <m:dPr>
                        <m:begChr m:val="["/>
                        <m:endChr m:val="]"/>
                        <m:ctrlPr>
                          <a:rPr lang="en-US"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dPr>
                      <m:e>
                        <m:f>
                          <m:fPr>
                            <m:ctrlPr>
                              <a:rPr lang="en-US"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1</m:t>
                            </m:r>
                            <m:r>
                              <a:rPr lang="en-US">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6289</m:t>
                            </m:r>
                            <m:r>
                              <a:rPr lang="en-US"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1</m:t>
                            </m:r>
                          </m:num>
                          <m:den>
                            <m:r>
                              <a:rPr lang="en-US">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0</m:t>
                            </m:r>
                            <m:r>
                              <a:rPr lang="en-US">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05</m:t>
                            </m:r>
                          </m:den>
                        </m:f>
                      </m:e>
                    </m:d>
                  </m:oMath>
                </a14:m>
                <a:endParaRPr lang="en-US" dirty="0">
                  <a:effectLst/>
                  <a:ea typeface="Calibri" panose="020F0502020204030204" pitchFamily="34" charset="0"/>
                  <a:cs typeface="Arial" panose="020B0604020202020204" pitchFamily="34" charset="0"/>
                </a:endParaRPr>
              </a:p>
              <a:p>
                <a:pPr marL="0" marR="0" algn="l" rtl="0">
                  <a:lnSpc>
                    <a:spcPct val="130000"/>
                  </a:lnSpc>
                  <a:spcBef>
                    <a:spcPts val="0"/>
                  </a:spcBef>
                  <a:spcAft>
                    <a:spcPts val="0"/>
                  </a:spcAft>
                  <a:tabLst>
                    <a:tab pos="0" algn="r"/>
                    <a:tab pos="152400" algn="r"/>
                  </a:tabLst>
                </a:pPr>
                <a:r>
                  <a:rPr lang="en-US" dirty="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a:t>    = 1354.080 ÷ </a:t>
                </a:r>
                <a:r>
                  <a:rPr lang="en-US" dirty="0">
                    <a:solidFill>
                      <a:srgbClr val="FF0000"/>
                    </a:solidFill>
                    <a:latin typeface="Cambria Math" panose="02040503050406030204" pitchFamily="18" charset="0"/>
                    <a:ea typeface="Calibri" panose="020F0502020204030204" pitchFamily="34" charset="0"/>
                    <a:cs typeface="Times New Roman" panose="02020603050405020304" pitchFamily="18" charset="0"/>
                  </a:rPr>
                  <a:t>5.41632</a:t>
                </a:r>
                <a:r>
                  <a:rPr lang="en-US" dirty="0">
                    <a:solidFill>
                      <a:srgbClr val="0000FF"/>
                    </a:solidFill>
                    <a:effectLst/>
                    <a:latin typeface="Cambria Math" panose="02040503050406030204" pitchFamily="18" charset="0"/>
                    <a:ea typeface="Calibri" panose="020F0502020204030204" pitchFamily="34" charset="0"/>
                    <a:cs typeface="Times New Roman" panose="02020603050405020304" pitchFamily="18" charset="0"/>
                  </a:rPr>
                  <a:t>  </a:t>
                </a:r>
                <a:r>
                  <a:rPr lang="en-US" dirty="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a:t>= BD250</a:t>
                </a:r>
                <a:endParaRPr lang="en-US" dirty="0">
                  <a:effectLst/>
                  <a:ea typeface="Calibri" panose="020F0502020204030204" pitchFamily="34" charset="0"/>
                  <a:cs typeface="Arial" panose="020B0604020202020204" pitchFamily="34" charset="0"/>
                </a:endParaRPr>
              </a:p>
              <a:p>
                <a:pPr marL="0" marR="0" algn="l" rtl="1">
                  <a:lnSpc>
                    <a:spcPct val="130000"/>
                  </a:lnSpc>
                  <a:spcBef>
                    <a:spcPts val="0"/>
                  </a:spcBef>
                  <a:spcAft>
                    <a:spcPts val="0"/>
                  </a:spcAft>
                </a:pPr>
                <a:r>
                  <a:rPr lang="ar-BH" dirty="0">
                    <a:solidFill>
                      <a:srgbClr val="000000"/>
                    </a:solidFill>
                    <a:effectLst/>
                    <a:ea typeface="Calibri" panose="020F0502020204030204" pitchFamily="34" charset="0"/>
                    <a:cs typeface="Times New Roman" panose="02020603050405020304" pitchFamily="18" charset="0"/>
                  </a:rPr>
                  <a:t> </a:t>
                </a:r>
                <a:endParaRPr lang="en-US" dirty="0">
                  <a:effectLst/>
                  <a:ea typeface="Calibri" panose="020F0502020204030204" pitchFamily="34" charset="0"/>
                  <a:cs typeface="Arial" panose="020B0604020202020204" pitchFamily="34" charset="0"/>
                </a:endParaRPr>
              </a:p>
            </p:txBody>
          </p:sp>
        </mc:Choice>
        <mc:Fallback xmlns="">
          <p:sp>
            <p:nvSpPr>
              <p:cNvPr id="4" name="Rectangle 3">
                <a:extLst>
                  <a:ext uri="{FF2B5EF4-FFF2-40B4-BE49-F238E27FC236}">
                    <a16:creationId xmlns:a16="http://schemas.microsoft.com/office/drawing/2014/main" id="{ACE9A47A-B27F-E4A8-423A-6A6640A6F816}"/>
                  </a:ext>
                </a:extLst>
              </p:cNvPr>
              <p:cNvSpPr>
                <a:spLocks noRot="1" noChangeAspect="1" noMove="1" noResize="1" noEditPoints="1" noAdjustHandles="1" noChangeArrowheads="1" noChangeShapeType="1" noTextEdit="1"/>
              </p:cNvSpPr>
              <p:nvPr/>
            </p:nvSpPr>
            <p:spPr>
              <a:xfrm>
                <a:off x="495225" y="2017888"/>
                <a:ext cx="9152360" cy="4011669"/>
              </a:xfrm>
              <a:prstGeom prst="rect">
                <a:avLst/>
              </a:prstGeom>
              <a:blipFill>
                <a:blip r:embed="rId4"/>
                <a:stretch>
                  <a:fillRect l="-799"/>
                </a:stretch>
              </a:blipFill>
              <a:ln>
                <a:noFill/>
              </a:ln>
            </p:spPr>
            <p:txBody>
              <a:bodyPr/>
              <a:lstStyle/>
              <a:p>
                <a:r>
                  <a:rPr lang="en-US">
                    <a:noFill/>
                  </a:rPr>
                  <a:t> </a:t>
                </a:r>
              </a:p>
            </p:txBody>
          </p:sp>
        </mc:Fallback>
      </mc:AlternateContent>
      <p:graphicFrame>
        <p:nvGraphicFramePr>
          <p:cNvPr id="5" name="Table 4">
            <a:extLst>
              <a:ext uri="{FF2B5EF4-FFF2-40B4-BE49-F238E27FC236}">
                <a16:creationId xmlns="" xmlns:a16="http://schemas.microsoft.com/office/drawing/2014/main" id="{5F8C2E9D-792D-87B1-FB16-6D16F2549688}"/>
              </a:ext>
            </a:extLst>
          </p:cNvPr>
          <p:cNvGraphicFramePr>
            <a:graphicFrameLocks noGrp="1"/>
          </p:cNvGraphicFramePr>
          <p:nvPr>
            <p:extLst>
              <p:ext uri="{D42A27DB-BD31-4B8C-83A1-F6EECF244321}">
                <p14:modId xmlns:p14="http://schemas.microsoft.com/office/powerpoint/2010/main" val="1898494927"/>
              </p:ext>
            </p:extLst>
          </p:nvPr>
        </p:nvGraphicFramePr>
        <p:xfrm>
          <a:off x="4081670" y="2837647"/>
          <a:ext cx="5565915" cy="3011035"/>
        </p:xfrm>
        <a:graphic>
          <a:graphicData uri="http://schemas.openxmlformats.org/drawingml/2006/table">
            <a:tbl>
              <a:tblPr>
                <a:tableStyleId>{5C22544A-7EE6-4342-B048-85BDC9FD1C3A}</a:tableStyleId>
              </a:tblPr>
              <a:tblGrid>
                <a:gridCol w="266894">
                  <a:extLst>
                    <a:ext uri="{9D8B030D-6E8A-4147-A177-3AD203B41FA5}">
                      <a16:colId xmlns="" xmlns:a16="http://schemas.microsoft.com/office/drawing/2014/main" val="2271397347"/>
                    </a:ext>
                  </a:extLst>
                </a:gridCol>
                <a:gridCol w="587510">
                  <a:extLst>
                    <a:ext uri="{9D8B030D-6E8A-4147-A177-3AD203B41FA5}">
                      <a16:colId xmlns="" xmlns:a16="http://schemas.microsoft.com/office/drawing/2014/main" val="2238355743"/>
                    </a:ext>
                  </a:extLst>
                </a:gridCol>
                <a:gridCol w="587510">
                  <a:extLst>
                    <a:ext uri="{9D8B030D-6E8A-4147-A177-3AD203B41FA5}">
                      <a16:colId xmlns="" xmlns:a16="http://schemas.microsoft.com/office/drawing/2014/main" val="3081430455"/>
                    </a:ext>
                  </a:extLst>
                </a:gridCol>
                <a:gridCol w="587510">
                  <a:extLst>
                    <a:ext uri="{9D8B030D-6E8A-4147-A177-3AD203B41FA5}">
                      <a16:colId xmlns="" xmlns:a16="http://schemas.microsoft.com/office/drawing/2014/main" val="3344074433"/>
                    </a:ext>
                  </a:extLst>
                </a:gridCol>
                <a:gridCol w="587510">
                  <a:extLst>
                    <a:ext uri="{9D8B030D-6E8A-4147-A177-3AD203B41FA5}">
                      <a16:colId xmlns="" xmlns:a16="http://schemas.microsoft.com/office/drawing/2014/main" val="752646484"/>
                    </a:ext>
                  </a:extLst>
                </a:gridCol>
                <a:gridCol w="587510">
                  <a:extLst>
                    <a:ext uri="{9D8B030D-6E8A-4147-A177-3AD203B41FA5}">
                      <a16:colId xmlns="" xmlns:a16="http://schemas.microsoft.com/office/drawing/2014/main" val="2965921569"/>
                    </a:ext>
                  </a:extLst>
                </a:gridCol>
                <a:gridCol w="587510">
                  <a:extLst>
                    <a:ext uri="{9D8B030D-6E8A-4147-A177-3AD203B41FA5}">
                      <a16:colId xmlns="" xmlns:a16="http://schemas.microsoft.com/office/drawing/2014/main" val="228679452"/>
                    </a:ext>
                  </a:extLst>
                </a:gridCol>
                <a:gridCol w="587510">
                  <a:extLst>
                    <a:ext uri="{9D8B030D-6E8A-4147-A177-3AD203B41FA5}">
                      <a16:colId xmlns="" xmlns:a16="http://schemas.microsoft.com/office/drawing/2014/main" val="491557802"/>
                    </a:ext>
                  </a:extLst>
                </a:gridCol>
                <a:gridCol w="587510">
                  <a:extLst>
                    <a:ext uri="{9D8B030D-6E8A-4147-A177-3AD203B41FA5}">
                      <a16:colId xmlns="" xmlns:a16="http://schemas.microsoft.com/office/drawing/2014/main" val="4141193740"/>
                    </a:ext>
                  </a:extLst>
                </a:gridCol>
                <a:gridCol w="598941">
                  <a:extLst>
                    <a:ext uri="{9D8B030D-6E8A-4147-A177-3AD203B41FA5}">
                      <a16:colId xmlns="" xmlns:a16="http://schemas.microsoft.com/office/drawing/2014/main" val="3975391626"/>
                    </a:ext>
                  </a:extLst>
                </a:gridCol>
              </a:tblGrid>
              <a:tr h="416034">
                <a:tc gridSpan="10">
                  <a:txBody>
                    <a:bodyPr/>
                    <a:lstStyle/>
                    <a:p>
                      <a:pPr marL="0" marR="0" algn="ctr" rtl="1">
                        <a:lnSpc>
                          <a:spcPct val="107000"/>
                        </a:lnSpc>
                        <a:spcBef>
                          <a:spcPts val="0"/>
                        </a:spcBef>
                        <a:spcAft>
                          <a:spcPts val="0"/>
                        </a:spcAft>
                      </a:pPr>
                      <a:r>
                        <a:rPr lang="en-US" sz="800" b="1">
                          <a:effectLst/>
                        </a:rPr>
                        <a:t/>
                      </a:r>
                      <a:br>
                        <a:rPr lang="en-US" sz="800" b="1">
                          <a:effectLst/>
                        </a:rPr>
                      </a:br>
                      <a:r>
                        <a:rPr lang="en-US" sz="800" b="1">
                          <a:effectLst/>
                        </a:rPr>
                        <a:t>TABLE (FV of Ordinary Annuity)</a:t>
                      </a:r>
                    </a:p>
                    <a:p>
                      <a:pPr marL="0" marR="0" algn="ctr" rtl="1">
                        <a:lnSpc>
                          <a:spcPct val="107000"/>
                        </a:lnSpc>
                        <a:spcBef>
                          <a:spcPts val="0"/>
                        </a:spcBef>
                        <a:spcAft>
                          <a:spcPts val="0"/>
                        </a:spcAft>
                      </a:pPr>
                      <a:r>
                        <a:rPr lang="en-US" sz="800" b="1">
                          <a:effectLst/>
                        </a:rPr>
                        <a:t>         (annuity in arrears … end of period)</a:t>
                      </a:r>
                      <a:endParaRPr lang="en-US" sz="8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 xmlns:a16="http://schemas.microsoft.com/office/drawing/2014/main" val="1674786136"/>
                  </a:ext>
                </a:extLst>
              </a:tr>
              <a:tr h="514211">
                <a:tc>
                  <a:txBody>
                    <a:bodyPr/>
                    <a:lstStyle/>
                    <a:p>
                      <a:pPr marL="0" marR="0" algn="ctr" rtl="1">
                        <a:lnSpc>
                          <a:spcPct val="107000"/>
                        </a:lnSpc>
                        <a:spcBef>
                          <a:spcPts val="0"/>
                        </a:spcBef>
                        <a:spcAft>
                          <a:spcPts val="800"/>
                        </a:spcAft>
                      </a:pPr>
                      <a:endParaRPr lang="en-US" sz="800" b="1">
                        <a:effectLst/>
                      </a:endParaRPr>
                    </a:p>
                    <a:p>
                      <a:pPr marL="0" marR="0" algn="ctr">
                        <a:lnSpc>
                          <a:spcPct val="107000"/>
                        </a:lnSpc>
                        <a:spcBef>
                          <a:spcPts val="0"/>
                        </a:spcBef>
                        <a:spcAft>
                          <a:spcPts val="0"/>
                        </a:spcAft>
                      </a:pPr>
                      <a:r>
                        <a:rPr lang="en-US" sz="800" b="1">
                          <a:ln w="9525" cap="flat" cmpd="sng" algn="ctr">
                            <a:solidFill>
                              <a:srgbClr val="000000"/>
                            </a:solidFill>
                            <a:prstDash val="solid"/>
                            <a:round/>
                          </a:ln>
                          <a:effectLst/>
                        </a:rPr>
                        <a:t>n </a:t>
                      </a:r>
                      <a:endParaRPr lang="en-US" sz="800" b="1">
                        <a:effectLst/>
                      </a:endParaRPr>
                    </a:p>
                    <a:p>
                      <a:pPr marL="0" marR="0" algn="ctr">
                        <a:lnSpc>
                          <a:spcPct val="107000"/>
                        </a:lnSpc>
                        <a:spcBef>
                          <a:spcPts val="0"/>
                        </a:spcBef>
                        <a:spcAft>
                          <a:spcPts val="0"/>
                        </a:spcAft>
                      </a:pPr>
                      <a:r>
                        <a:rPr lang="en-US" sz="800" b="1">
                          <a:ln w="9525" cap="flat" cmpd="sng" algn="ctr">
                            <a:solidFill>
                              <a:srgbClr val="000000"/>
                            </a:solidFill>
                            <a:prstDash val="solid"/>
                            <a:round/>
                          </a:ln>
                          <a:effectLst/>
                        </a:rPr>
                        <a:t>i</a:t>
                      </a:r>
                      <a:endParaRPr lang="en-US" sz="800" b="1">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rtl="1">
                        <a:lnSpc>
                          <a:spcPct val="107000"/>
                        </a:lnSpc>
                        <a:spcBef>
                          <a:spcPts val="0"/>
                        </a:spcBef>
                        <a:spcAft>
                          <a:spcPts val="800"/>
                        </a:spcAft>
                      </a:pPr>
                      <a:r>
                        <a:rPr lang="en-US" sz="800" b="1" dirty="0">
                          <a:effectLst/>
                        </a:rPr>
                        <a:t>4.00%</a:t>
                      </a:r>
                      <a:endParaRPr lang="en-US" sz="8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chemeClr val="accent2">
                        <a:lumMod val="75000"/>
                      </a:schemeClr>
                    </a:solidFill>
                  </a:tcPr>
                </a:tc>
                <a:tc>
                  <a:txBody>
                    <a:bodyPr/>
                    <a:lstStyle/>
                    <a:p>
                      <a:pPr marL="0" marR="0" algn="ctr" rtl="1">
                        <a:lnSpc>
                          <a:spcPct val="107000"/>
                        </a:lnSpc>
                        <a:spcBef>
                          <a:spcPts val="0"/>
                        </a:spcBef>
                        <a:spcAft>
                          <a:spcPts val="800"/>
                        </a:spcAft>
                      </a:pPr>
                      <a:r>
                        <a:rPr lang="en-US" sz="800" b="1" dirty="0">
                          <a:effectLst/>
                        </a:rPr>
                        <a:t>5.00%</a:t>
                      </a:r>
                      <a:endParaRPr lang="en-US" sz="8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chemeClr val="bg1"/>
                    </a:solidFill>
                  </a:tcPr>
                </a:tc>
                <a:tc>
                  <a:txBody>
                    <a:bodyPr/>
                    <a:lstStyle/>
                    <a:p>
                      <a:pPr marL="0" marR="0" algn="ctr" rtl="1">
                        <a:lnSpc>
                          <a:spcPct val="107000"/>
                        </a:lnSpc>
                        <a:spcBef>
                          <a:spcPts val="0"/>
                        </a:spcBef>
                        <a:spcAft>
                          <a:spcPts val="800"/>
                        </a:spcAft>
                      </a:pPr>
                      <a:r>
                        <a:rPr lang="en-US" sz="800" b="1">
                          <a:effectLst/>
                        </a:rPr>
                        <a:t>6.00%</a:t>
                      </a:r>
                      <a:endParaRPr lang="en-US" sz="8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07000"/>
                        </a:lnSpc>
                        <a:spcBef>
                          <a:spcPts val="0"/>
                        </a:spcBef>
                        <a:spcAft>
                          <a:spcPts val="800"/>
                        </a:spcAft>
                      </a:pPr>
                      <a:r>
                        <a:rPr lang="en-US" sz="800" b="1">
                          <a:effectLst/>
                        </a:rPr>
                        <a:t>7.00%</a:t>
                      </a:r>
                      <a:endParaRPr lang="en-US" sz="8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07000"/>
                        </a:lnSpc>
                        <a:spcBef>
                          <a:spcPts val="0"/>
                        </a:spcBef>
                        <a:spcAft>
                          <a:spcPts val="800"/>
                        </a:spcAft>
                      </a:pPr>
                      <a:r>
                        <a:rPr lang="en-US" sz="800" b="1">
                          <a:effectLst/>
                        </a:rPr>
                        <a:t>8.00%</a:t>
                      </a:r>
                      <a:endParaRPr lang="en-US" sz="8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07000"/>
                        </a:lnSpc>
                        <a:spcBef>
                          <a:spcPts val="0"/>
                        </a:spcBef>
                        <a:spcAft>
                          <a:spcPts val="800"/>
                        </a:spcAft>
                      </a:pPr>
                      <a:r>
                        <a:rPr lang="en-US" sz="800" b="1">
                          <a:effectLst/>
                        </a:rPr>
                        <a:t>9.00%</a:t>
                      </a:r>
                      <a:endParaRPr lang="en-US" sz="8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07000"/>
                        </a:lnSpc>
                        <a:spcBef>
                          <a:spcPts val="0"/>
                        </a:spcBef>
                        <a:spcAft>
                          <a:spcPts val="800"/>
                        </a:spcAft>
                      </a:pPr>
                      <a:r>
                        <a:rPr lang="en-US" sz="800" b="1">
                          <a:effectLst/>
                        </a:rPr>
                        <a:t>10.00%</a:t>
                      </a:r>
                      <a:endParaRPr lang="en-US" sz="8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07000"/>
                        </a:lnSpc>
                        <a:spcBef>
                          <a:spcPts val="0"/>
                        </a:spcBef>
                        <a:spcAft>
                          <a:spcPts val="800"/>
                        </a:spcAft>
                      </a:pPr>
                      <a:r>
                        <a:rPr lang="en-US" sz="800" b="1">
                          <a:effectLst/>
                        </a:rPr>
                        <a:t>11.00%</a:t>
                      </a:r>
                      <a:endParaRPr lang="en-US" sz="8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07000"/>
                        </a:lnSpc>
                        <a:spcBef>
                          <a:spcPts val="0"/>
                        </a:spcBef>
                        <a:spcAft>
                          <a:spcPts val="800"/>
                        </a:spcAft>
                      </a:pPr>
                      <a:r>
                        <a:rPr lang="ar-SA" sz="800" b="1">
                          <a:effectLst/>
                        </a:rPr>
                        <a:t>%12.00</a:t>
                      </a:r>
                      <a:endParaRPr lang="en-US" sz="8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 xmlns:a16="http://schemas.microsoft.com/office/drawing/2014/main" val="1359038724"/>
                  </a:ext>
                </a:extLst>
              </a:tr>
              <a:tr h="208079">
                <a:tc>
                  <a:txBody>
                    <a:bodyPr/>
                    <a:lstStyle/>
                    <a:p>
                      <a:pPr marL="0" marR="0" algn="ctr" rtl="1">
                        <a:lnSpc>
                          <a:spcPct val="107000"/>
                        </a:lnSpc>
                        <a:spcBef>
                          <a:spcPts val="0"/>
                        </a:spcBef>
                        <a:spcAft>
                          <a:spcPts val="800"/>
                        </a:spcAft>
                      </a:pPr>
                      <a:r>
                        <a:rPr lang="en-US" sz="800" b="1">
                          <a:effectLst/>
                        </a:rPr>
                        <a:t>1</a:t>
                      </a:r>
                      <a:endParaRPr lang="en-US" sz="8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07000"/>
                        </a:lnSpc>
                        <a:spcBef>
                          <a:spcPts val="0"/>
                        </a:spcBef>
                        <a:spcAft>
                          <a:spcPts val="800"/>
                        </a:spcAft>
                      </a:pPr>
                      <a:r>
                        <a:rPr lang="ar-BH" sz="800" b="1" dirty="0">
                          <a:effectLst/>
                        </a:rPr>
                        <a:t>1.00000</a:t>
                      </a:r>
                      <a:endParaRPr lang="en-US" sz="8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chemeClr val="accent2">
                        <a:lumMod val="75000"/>
                      </a:schemeClr>
                    </a:solidFill>
                  </a:tcPr>
                </a:tc>
                <a:tc>
                  <a:txBody>
                    <a:bodyPr/>
                    <a:lstStyle/>
                    <a:p>
                      <a:pPr marL="0" marR="0" algn="ctr" rtl="1">
                        <a:lnSpc>
                          <a:spcPct val="107000"/>
                        </a:lnSpc>
                        <a:spcBef>
                          <a:spcPts val="0"/>
                        </a:spcBef>
                        <a:spcAft>
                          <a:spcPts val="800"/>
                        </a:spcAft>
                      </a:pPr>
                      <a:r>
                        <a:rPr lang="ar-BH" sz="800" b="1" dirty="0">
                          <a:effectLst/>
                        </a:rPr>
                        <a:t>1.00000</a:t>
                      </a:r>
                      <a:endParaRPr lang="en-US" sz="8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chemeClr val="bg1"/>
                    </a:solidFill>
                  </a:tcPr>
                </a:tc>
                <a:tc>
                  <a:txBody>
                    <a:bodyPr/>
                    <a:lstStyle/>
                    <a:p>
                      <a:pPr marL="0" marR="0" algn="ctr" rtl="1">
                        <a:lnSpc>
                          <a:spcPct val="107000"/>
                        </a:lnSpc>
                        <a:spcBef>
                          <a:spcPts val="0"/>
                        </a:spcBef>
                        <a:spcAft>
                          <a:spcPts val="800"/>
                        </a:spcAft>
                      </a:pPr>
                      <a:r>
                        <a:rPr lang="ar-BH" sz="800" b="1">
                          <a:effectLst/>
                        </a:rPr>
                        <a:t>1.00000</a:t>
                      </a:r>
                      <a:endParaRPr lang="en-US" sz="8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07000"/>
                        </a:lnSpc>
                        <a:spcBef>
                          <a:spcPts val="0"/>
                        </a:spcBef>
                        <a:spcAft>
                          <a:spcPts val="800"/>
                        </a:spcAft>
                      </a:pPr>
                      <a:r>
                        <a:rPr lang="ar-BH" sz="800" b="1">
                          <a:effectLst/>
                        </a:rPr>
                        <a:t>1.00000</a:t>
                      </a:r>
                      <a:endParaRPr lang="en-US" sz="8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07000"/>
                        </a:lnSpc>
                        <a:spcBef>
                          <a:spcPts val="0"/>
                        </a:spcBef>
                        <a:spcAft>
                          <a:spcPts val="800"/>
                        </a:spcAft>
                      </a:pPr>
                      <a:r>
                        <a:rPr lang="ar-BH" sz="800" b="1">
                          <a:effectLst/>
                        </a:rPr>
                        <a:t>1.00000</a:t>
                      </a:r>
                      <a:endParaRPr lang="en-US" sz="8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07000"/>
                        </a:lnSpc>
                        <a:spcBef>
                          <a:spcPts val="0"/>
                        </a:spcBef>
                        <a:spcAft>
                          <a:spcPts val="800"/>
                        </a:spcAft>
                      </a:pPr>
                      <a:r>
                        <a:rPr lang="ar-BH" sz="800" b="1">
                          <a:effectLst/>
                        </a:rPr>
                        <a:t>1.00000</a:t>
                      </a:r>
                      <a:endParaRPr lang="en-US" sz="8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07000"/>
                        </a:lnSpc>
                        <a:spcBef>
                          <a:spcPts val="0"/>
                        </a:spcBef>
                        <a:spcAft>
                          <a:spcPts val="800"/>
                        </a:spcAft>
                      </a:pPr>
                      <a:r>
                        <a:rPr lang="ar-BH" sz="800" b="1">
                          <a:effectLst/>
                        </a:rPr>
                        <a:t>1.00000</a:t>
                      </a:r>
                      <a:endParaRPr lang="en-US" sz="8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07000"/>
                        </a:lnSpc>
                        <a:spcBef>
                          <a:spcPts val="0"/>
                        </a:spcBef>
                        <a:spcAft>
                          <a:spcPts val="800"/>
                        </a:spcAft>
                      </a:pPr>
                      <a:r>
                        <a:rPr lang="ar-BH" sz="800" b="1">
                          <a:effectLst/>
                        </a:rPr>
                        <a:t>1.00000</a:t>
                      </a:r>
                      <a:endParaRPr lang="en-US" sz="8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07000"/>
                        </a:lnSpc>
                        <a:spcBef>
                          <a:spcPts val="0"/>
                        </a:spcBef>
                        <a:spcAft>
                          <a:spcPts val="800"/>
                        </a:spcAft>
                      </a:pPr>
                      <a:r>
                        <a:rPr lang="ar-BH" sz="800" b="1">
                          <a:effectLst/>
                        </a:rPr>
                        <a:t>1.00000</a:t>
                      </a:r>
                      <a:endParaRPr lang="en-US" sz="8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 xmlns:a16="http://schemas.microsoft.com/office/drawing/2014/main" val="3817931059"/>
                  </a:ext>
                </a:extLst>
              </a:tr>
              <a:tr h="208079">
                <a:tc>
                  <a:txBody>
                    <a:bodyPr/>
                    <a:lstStyle/>
                    <a:p>
                      <a:pPr marL="0" marR="0" algn="ctr" rtl="1">
                        <a:lnSpc>
                          <a:spcPct val="107000"/>
                        </a:lnSpc>
                        <a:spcBef>
                          <a:spcPts val="0"/>
                        </a:spcBef>
                        <a:spcAft>
                          <a:spcPts val="800"/>
                        </a:spcAft>
                      </a:pPr>
                      <a:r>
                        <a:rPr lang="en-US" sz="800" b="1">
                          <a:effectLst/>
                        </a:rPr>
                        <a:t>2</a:t>
                      </a:r>
                      <a:endParaRPr lang="en-US" sz="8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07000"/>
                        </a:lnSpc>
                        <a:spcBef>
                          <a:spcPts val="0"/>
                        </a:spcBef>
                        <a:spcAft>
                          <a:spcPts val="800"/>
                        </a:spcAft>
                      </a:pPr>
                      <a:r>
                        <a:rPr lang="ar-SA" sz="800" b="1" dirty="0">
                          <a:effectLst/>
                        </a:rPr>
                        <a:t>2.04000</a:t>
                      </a:r>
                      <a:endParaRPr lang="en-US" sz="8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chemeClr val="accent2">
                        <a:lumMod val="75000"/>
                      </a:schemeClr>
                    </a:solidFill>
                  </a:tcPr>
                </a:tc>
                <a:tc>
                  <a:txBody>
                    <a:bodyPr/>
                    <a:lstStyle/>
                    <a:p>
                      <a:pPr marL="0" marR="0" algn="ctr" rtl="1">
                        <a:lnSpc>
                          <a:spcPct val="107000"/>
                        </a:lnSpc>
                        <a:spcBef>
                          <a:spcPts val="0"/>
                        </a:spcBef>
                        <a:spcAft>
                          <a:spcPts val="800"/>
                        </a:spcAft>
                      </a:pPr>
                      <a:r>
                        <a:rPr lang="ar-SA" sz="800" b="1" dirty="0">
                          <a:effectLst/>
                        </a:rPr>
                        <a:t>2.05000</a:t>
                      </a:r>
                      <a:endParaRPr lang="en-US" sz="8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chemeClr val="bg1"/>
                    </a:solidFill>
                  </a:tcPr>
                </a:tc>
                <a:tc>
                  <a:txBody>
                    <a:bodyPr/>
                    <a:lstStyle/>
                    <a:p>
                      <a:pPr marL="0" marR="0" algn="ctr" rtl="1">
                        <a:lnSpc>
                          <a:spcPct val="107000"/>
                        </a:lnSpc>
                        <a:spcBef>
                          <a:spcPts val="0"/>
                        </a:spcBef>
                        <a:spcAft>
                          <a:spcPts val="800"/>
                        </a:spcAft>
                      </a:pPr>
                      <a:r>
                        <a:rPr lang="ar-SA" sz="800" b="1">
                          <a:effectLst/>
                        </a:rPr>
                        <a:t>2.06000</a:t>
                      </a:r>
                      <a:endParaRPr lang="en-US" sz="8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07000"/>
                        </a:lnSpc>
                        <a:spcBef>
                          <a:spcPts val="0"/>
                        </a:spcBef>
                        <a:spcAft>
                          <a:spcPts val="800"/>
                        </a:spcAft>
                      </a:pPr>
                      <a:r>
                        <a:rPr lang="ar-SA" sz="800" b="1">
                          <a:effectLst/>
                        </a:rPr>
                        <a:t>2.07000</a:t>
                      </a:r>
                      <a:endParaRPr lang="en-US" sz="8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07000"/>
                        </a:lnSpc>
                        <a:spcBef>
                          <a:spcPts val="0"/>
                        </a:spcBef>
                        <a:spcAft>
                          <a:spcPts val="800"/>
                        </a:spcAft>
                      </a:pPr>
                      <a:r>
                        <a:rPr lang="ar-SA" sz="800" b="1">
                          <a:effectLst/>
                        </a:rPr>
                        <a:t>2.08000</a:t>
                      </a:r>
                      <a:endParaRPr lang="en-US" sz="8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07000"/>
                        </a:lnSpc>
                        <a:spcBef>
                          <a:spcPts val="0"/>
                        </a:spcBef>
                        <a:spcAft>
                          <a:spcPts val="800"/>
                        </a:spcAft>
                      </a:pPr>
                      <a:r>
                        <a:rPr lang="ar-SA" sz="800" b="1">
                          <a:effectLst/>
                        </a:rPr>
                        <a:t>2.09000</a:t>
                      </a:r>
                      <a:endParaRPr lang="en-US" sz="8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07000"/>
                        </a:lnSpc>
                        <a:spcBef>
                          <a:spcPts val="0"/>
                        </a:spcBef>
                        <a:spcAft>
                          <a:spcPts val="800"/>
                        </a:spcAft>
                      </a:pPr>
                      <a:r>
                        <a:rPr lang="ar-SA" sz="800" b="1">
                          <a:effectLst/>
                        </a:rPr>
                        <a:t>2.10000</a:t>
                      </a:r>
                      <a:endParaRPr lang="en-US" sz="8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07000"/>
                        </a:lnSpc>
                        <a:spcBef>
                          <a:spcPts val="0"/>
                        </a:spcBef>
                        <a:spcAft>
                          <a:spcPts val="800"/>
                        </a:spcAft>
                      </a:pPr>
                      <a:r>
                        <a:rPr lang="ar-SA" sz="800" b="1">
                          <a:effectLst/>
                        </a:rPr>
                        <a:t>2.11000</a:t>
                      </a:r>
                      <a:endParaRPr lang="en-US" sz="8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07000"/>
                        </a:lnSpc>
                        <a:spcBef>
                          <a:spcPts val="0"/>
                        </a:spcBef>
                        <a:spcAft>
                          <a:spcPts val="800"/>
                        </a:spcAft>
                      </a:pPr>
                      <a:r>
                        <a:rPr lang="ar-SA" sz="800" b="1">
                          <a:effectLst/>
                        </a:rPr>
                        <a:t>2.12000</a:t>
                      </a:r>
                      <a:endParaRPr lang="en-US" sz="8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 xmlns:a16="http://schemas.microsoft.com/office/drawing/2014/main" val="3498951298"/>
                  </a:ext>
                </a:extLst>
              </a:tr>
              <a:tr h="208079">
                <a:tc>
                  <a:txBody>
                    <a:bodyPr/>
                    <a:lstStyle/>
                    <a:p>
                      <a:pPr marL="0" marR="0" algn="ctr" rtl="1">
                        <a:lnSpc>
                          <a:spcPct val="107000"/>
                        </a:lnSpc>
                        <a:spcBef>
                          <a:spcPts val="0"/>
                        </a:spcBef>
                        <a:spcAft>
                          <a:spcPts val="800"/>
                        </a:spcAft>
                      </a:pPr>
                      <a:r>
                        <a:rPr lang="en-US" sz="800" b="1">
                          <a:effectLst/>
                        </a:rPr>
                        <a:t>3</a:t>
                      </a:r>
                      <a:endParaRPr lang="en-US" sz="8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07000"/>
                        </a:lnSpc>
                        <a:spcBef>
                          <a:spcPts val="0"/>
                        </a:spcBef>
                        <a:spcAft>
                          <a:spcPts val="800"/>
                        </a:spcAft>
                      </a:pPr>
                      <a:r>
                        <a:rPr lang="ar-SA" sz="800" b="1" dirty="0">
                          <a:effectLst/>
                        </a:rPr>
                        <a:t>3.12160</a:t>
                      </a:r>
                      <a:endParaRPr lang="en-US" sz="8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chemeClr val="accent2">
                        <a:lumMod val="75000"/>
                      </a:schemeClr>
                    </a:solidFill>
                  </a:tcPr>
                </a:tc>
                <a:tc>
                  <a:txBody>
                    <a:bodyPr/>
                    <a:lstStyle/>
                    <a:p>
                      <a:pPr marL="0" marR="0" algn="ctr" rtl="1">
                        <a:lnSpc>
                          <a:spcPct val="107000"/>
                        </a:lnSpc>
                        <a:spcBef>
                          <a:spcPts val="0"/>
                        </a:spcBef>
                        <a:spcAft>
                          <a:spcPts val="800"/>
                        </a:spcAft>
                      </a:pPr>
                      <a:r>
                        <a:rPr lang="ar-SA" sz="800" b="1" dirty="0">
                          <a:effectLst/>
                        </a:rPr>
                        <a:t>3.15250</a:t>
                      </a:r>
                      <a:endParaRPr lang="en-US" sz="8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chemeClr val="bg1"/>
                    </a:solidFill>
                  </a:tcPr>
                </a:tc>
                <a:tc>
                  <a:txBody>
                    <a:bodyPr/>
                    <a:lstStyle/>
                    <a:p>
                      <a:pPr marL="0" marR="0" algn="ctr" rtl="1">
                        <a:lnSpc>
                          <a:spcPct val="107000"/>
                        </a:lnSpc>
                        <a:spcBef>
                          <a:spcPts val="0"/>
                        </a:spcBef>
                        <a:spcAft>
                          <a:spcPts val="800"/>
                        </a:spcAft>
                      </a:pPr>
                      <a:r>
                        <a:rPr lang="ar-SA" sz="800" b="1">
                          <a:effectLst/>
                        </a:rPr>
                        <a:t>3.18360</a:t>
                      </a:r>
                      <a:endParaRPr lang="en-US" sz="8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07000"/>
                        </a:lnSpc>
                        <a:spcBef>
                          <a:spcPts val="0"/>
                        </a:spcBef>
                        <a:spcAft>
                          <a:spcPts val="800"/>
                        </a:spcAft>
                      </a:pPr>
                      <a:r>
                        <a:rPr lang="ar-SA" sz="800" b="1">
                          <a:effectLst/>
                        </a:rPr>
                        <a:t>3.21490</a:t>
                      </a:r>
                      <a:endParaRPr lang="en-US" sz="8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07000"/>
                        </a:lnSpc>
                        <a:spcBef>
                          <a:spcPts val="0"/>
                        </a:spcBef>
                        <a:spcAft>
                          <a:spcPts val="800"/>
                        </a:spcAft>
                      </a:pPr>
                      <a:r>
                        <a:rPr lang="ar-SA" sz="800" b="1">
                          <a:effectLst/>
                        </a:rPr>
                        <a:t>3.24640</a:t>
                      </a:r>
                      <a:endParaRPr lang="en-US" sz="8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07000"/>
                        </a:lnSpc>
                        <a:spcBef>
                          <a:spcPts val="0"/>
                        </a:spcBef>
                        <a:spcAft>
                          <a:spcPts val="800"/>
                        </a:spcAft>
                      </a:pPr>
                      <a:r>
                        <a:rPr lang="ar-SA" sz="800" b="1">
                          <a:effectLst/>
                        </a:rPr>
                        <a:t>3.27810</a:t>
                      </a:r>
                      <a:endParaRPr lang="en-US" sz="8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07000"/>
                        </a:lnSpc>
                        <a:spcBef>
                          <a:spcPts val="0"/>
                        </a:spcBef>
                        <a:spcAft>
                          <a:spcPts val="800"/>
                        </a:spcAft>
                      </a:pPr>
                      <a:r>
                        <a:rPr lang="ar-SA" sz="800" b="1">
                          <a:effectLst/>
                        </a:rPr>
                        <a:t>3.31000</a:t>
                      </a:r>
                      <a:endParaRPr lang="en-US" sz="8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07000"/>
                        </a:lnSpc>
                        <a:spcBef>
                          <a:spcPts val="0"/>
                        </a:spcBef>
                        <a:spcAft>
                          <a:spcPts val="800"/>
                        </a:spcAft>
                      </a:pPr>
                      <a:r>
                        <a:rPr lang="ar-SA" sz="800" b="1">
                          <a:effectLst/>
                        </a:rPr>
                        <a:t>3.34210</a:t>
                      </a:r>
                      <a:endParaRPr lang="en-US" sz="8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07000"/>
                        </a:lnSpc>
                        <a:spcBef>
                          <a:spcPts val="0"/>
                        </a:spcBef>
                        <a:spcAft>
                          <a:spcPts val="800"/>
                        </a:spcAft>
                      </a:pPr>
                      <a:r>
                        <a:rPr lang="ar-SA" sz="800" b="1">
                          <a:effectLst/>
                        </a:rPr>
                        <a:t>3.37440</a:t>
                      </a:r>
                      <a:endParaRPr lang="en-US" sz="8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 xmlns:a16="http://schemas.microsoft.com/office/drawing/2014/main" val="26793559"/>
                  </a:ext>
                </a:extLst>
              </a:tr>
              <a:tr h="208079">
                <a:tc>
                  <a:txBody>
                    <a:bodyPr/>
                    <a:lstStyle/>
                    <a:p>
                      <a:pPr marL="0" marR="0" algn="ctr" rtl="1">
                        <a:lnSpc>
                          <a:spcPct val="107000"/>
                        </a:lnSpc>
                        <a:spcBef>
                          <a:spcPts val="0"/>
                        </a:spcBef>
                        <a:spcAft>
                          <a:spcPts val="800"/>
                        </a:spcAft>
                      </a:pPr>
                      <a:r>
                        <a:rPr lang="en-US" sz="800" b="1">
                          <a:effectLst/>
                        </a:rPr>
                        <a:t>4</a:t>
                      </a:r>
                      <a:endParaRPr lang="en-US" sz="8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07000"/>
                        </a:lnSpc>
                        <a:spcBef>
                          <a:spcPts val="0"/>
                        </a:spcBef>
                        <a:spcAft>
                          <a:spcPts val="800"/>
                        </a:spcAft>
                      </a:pPr>
                      <a:r>
                        <a:rPr lang="ar-SA" sz="800" b="1" dirty="0">
                          <a:effectLst/>
                        </a:rPr>
                        <a:t>4.24646</a:t>
                      </a:r>
                      <a:endParaRPr lang="en-US" sz="8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chemeClr val="accent2">
                        <a:lumMod val="75000"/>
                      </a:schemeClr>
                    </a:solidFill>
                  </a:tcPr>
                </a:tc>
                <a:tc>
                  <a:txBody>
                    <a:bodyPr/>
                    <a:lstStyle/>
                    <a:p>
                      <a:pPr marL="0" marR="0" algn="ctr" rtl="1">
                        <a:lnSpc>
                          <a:spcPct val="107000"/>
                        </a:lnSpc>
                        <a:spcBef>
                          <a:spcPts val="0"/>
                        </a:spcBef>
                        <a:spcAft>
                          <a:spcPts val="800"/>
                        </a:spcAft>
                      </a:pPr>
                      <a:r>
                        <a:rPr lang="ar-SA" sz="800" b="1" dirty="0">
                          <a:effectLst/>
                        </a:rPr>
                        <a:t>4.31013</a:t>
                      </a:r>
                      <a:endParaRPr lang="en-US" sz="8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chemeClr val="bg1"/>
                    </a:solidFill>
                  </a:tcPr>
                </a:tc>
                <a:tc>
                  <a:txBody>
                    <a:bodyPr/>
                    <a:lstStyle/>
                    <a:p>
                      <a:pPr marL="0" marR="0" algn="ctr" rtl="1">
                        <a:lnSpc>
                          <a:spcPct val="107000"/>
                        </a:lnSpc>
                        <a:spcBef>
                          <a:spcPts val="0"/>
                        </a:spcBef>
                        <a:spcAft>
                          <a:spcPts val="800"/>
                        </a:spcAft>
                      </a:pPr>
                      <a:r>
                        <a:rPr lang="ar-SA" sz="800" b="1">
                          <a:effectLst/>
                        </a:rPr>
                        <a:t>4.37462</a:t>
                      </a:r>
                      <a:endParaRPr lang="en-US" sz="8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07000"/>
                        </a:lnSpc>
                        <a:spcBef>
                          <a:spcPts val="0"/>
                        </a:spcBef>
                        <a:spcAft>
                          <a:spcPts val="800"/>
                        </a:spcAft>
                      </a:pPr>
                      <a:r>
                        <a:rPr lang="ar-SA" sz="800" b="1" dirty="0">
                          <a:effectLst/>
                        </a:rPr>
                        <a:t>4.43994</a:t>
                      </a:r>
                      <a:endParaRPr lang="en-US" sz="8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07000"/>
                        </a:lnSpc>
                        <a:spcBef>
                          <a:spcPts val="0"/>
                        </a:spcBef>
                        <a:spcAft>
                          <a:spcPts val="800"/>
                        </a:spcAft>
                      </a:pPr>
                      <a:r>
                        <a:rPr lang="ar-SA" sz="800" b="1">
                          <a:effectLst/>
                        </a:rPr>
                        <a:t>4.50611</a:t>
                      </a:r>
                      <a:endParaRPr lang="en-US" sz="8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07000"/>
                        </a:lnSpc>
                        <a:spcBef>
                          <a:spcPts val="0"/>
                        </a:spcBef>
                        <a:spcAft>
                          <a:spcPts val="800"/>
                        </a:spcAft>
                      </a:pPr>
                      <a:r>
                        <a:rPr lang="ar-SA" sz="800" b="1">
                          <a:effectLst/>
                        </a:rPr>
                        <a:t>4.57313</a:t>
                      </a:r>
                      <a:endParaRPr lang="en-US" sz="8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07000"/>
                        </a:lnSpc>
                        <a:spcBef>
                          <a:spcPts val="0"/>
                        </a:spcBef>
                        <a:spcAft>
                          <a:spcPts val="800"/>
                        </a:spcAft>
                      </a:pPr>
                      <a:r>
                        <a:rPr lang="ar-SA" sz="800" b="1">
                          <a:effectLst/>
                        </a:rPr>
                        <a:t>4.64100</a:t>
                      </a:r>
                      <a:endParaRPr lang="en-US" sz="8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07000"/>
                        </a:lnSpc>
                        <a:spcBef>
                          <a:spcPts val="0"/>
                        </a:spcBef>
                        <a:spcAft>
                          <a:spcPts val="800"/>
                        </a:spcAft>
                      </a:pPr>
                      <a:r>
                        <a:rPr lang="ar-SA" sz="800" b="1">
                          <a:effectLst/>
                        </a:rPr>
                        <a:t>4.70973</a:t>
                      </a:r>
                      <a:endParaRPr lang="en-US" sz="8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07000"/>
                        </a:lnSpc>
                        <a:spcBef>
                          <a:spcPts val="0"/>
                        </a:spcBef>
                        <a:spcAft>
                          <a:spcPts val="800"/>
                        </a:spcAft>
                      </a:pPr>
                      <a:r>
                        <a:rPr lang="ar-SA" sz="800" b="1">
                          <a:effectLst/>
                        </a:rPr>
                        <a:t>4.77933</a:t>
                      </a:r>
                      <a:endParaRPr lang="en-US" sz="8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 xmlns:a16="http://schemas.microsoft.com/office/drawing/2014/main" val="1281819458"/>
                  </a:ext>
                </a:extLst>
              </a:tr>
              <a:tr h="208079">
                <a:tc>
                  <a:txBody>
                    <a:bodyPr/>
                    <a:lstStyle/>
                    <a:p>
                      <a:pPr marL="0" marR="0" algn="ctr" rtl="1">
                        <a:lnSpc>
                          <a:spcPct val="107000"/>
                        </a:lnSpc>
                        <a:spcBef>
                          <a:spcPts val="0"/>
                        </a:spcBef>
                        <a:spcAft>
                          <a:spcPts val="800"/>
                        </a:spcAft>
                      </a:pPr>
                      <a:r>
                        <a:rPr lang="en-US" sz="800" b="1">
                          <a:effectLst/>
                        </a:rPr>
                        <a:t>5</a:t>
                      </a:r>
                      <a:endParaRPr lang="en-US" sz="8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07000"/>
                        </a:lnSpc>
                        <a:spcBef>
                          <a:spcPts val="0"/>
                        </a:spcBef>
                        <a:spcAft>
                          <a:spcPts val="800"/>
                        </a:spcAft>
                      </a:pPr>
                      <a:r>
                        <a:rPr lang="ar-SA" sz="800" b="1" dirty="0">
                          <a:effectLst/>
                        </a:rPr>
                        <a:t>5.41632</a:t>
                      </a:r>
                      <a:endParaRPr lang="en-US" sz="8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chemeClr val="accent2">
                        <a:lumMod val="75000"/>
                      </a:schemeClr>
                    </a:solidFill>
                  </a:tcPr>
                </a:tc>
                <a:tc>
                  <a:txBody>
                    <a:bodyPr/>
                    <a:lstStyle/>
                    <a:p>
                      <a:pPr marL="0" marR="0" algn="ctr" rtl="1">
                        <a:lnSpc>
                          <a:spcPct val="107000"/>
                        </a:lnSpc>
                        <a:spcBef>
                          <a:spcPts val="0"/>
                        </a:spcBef>
                        <a:spcAft>
                          <a:spcPts val="800"/>
                        </a:spcAft>
                      </a:pPr>
                      <a:r>
                        <a:rPr lang="ar-SA" sz="800" b="1" dirty="0">
                          <a:effectLst/>
                        </a:rPr>
                        <a:t>5.52563</a:t>
                      </a:r>
                      <a:endParaRPr lang="en-US" sz="8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chemeClr val="bg1"/>
                    </a:solidFill>
                  </a:tcPr>
                </a:tc>
                <a:tc>
                  <a:txBody>
                    <a:bodyPr/>
                    <a:lstStyle/>
                    <a:p>
                      <a:pPr marL="0" marR="0" algn="ctr" rtl="1">
                        <a:lnSpc>
                          <a:spcPct val="107000"/>
                        </a:lnSpc>
                        <a:spcBef>
                          <a:spcPts val="0"/>
                        </a:spcBef>
                        <a:spcAft>
                          <a:spcPts val="800"/>
                        </a:spcAft>
                      </a:pPr>
                      <a:r>
                        <a:rPr lang="ar-SA" sz="800" b="1">
                          <a:effectLst/>
                        </a:rPr>
                        <a:t>5.63709</a:t>
                      </a:r>
                      <a:endParaRPr lang="en-US" sz="8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07000"/>
                        </a:lnSpc>
                        <a:spcBef>
                          <a:spcPts val="0"/>
                        </a:spcBef>
                        <a:spcAft>
                          <a:spcPts val="800"/>
                        </a:spcAft>
                      </a:pPr>
                      <a:r>
                        <a:rPr lang="ar-SA" sz="800" b="1">
                          <a:effectLst/>
                        </a:rPr>
                        <a:t>5.75074</a:t>
                      </a:r>
                      <a:endParaRPr lang="en-US" sz="8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07000"/>
                        </a:lnSpc>
                        <a:spcBef>
                          <a:spcPts val="0"/>
                        </a:spcBef>
                        <a:spcAft>
                          <a:spcPts val="800"/>
                        </a:spcAft>
                      </a:pPr>
                      <a:r>
                        <a:rPr lang="ar-SA" sz="800" b="1">
                          <a:effectLst/>
                        </a:rPr>
                        <a:t>5.86660</a:t>
                      </a:r>
                      <a:endParaRPr lang="en-US" sz="8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07000"/>
                        </a:lnSpc>
                        <a:spcBef>
                          <a:spcPts val="0"/>
                        </a:spcBef>
                        <a:spcAft>
                          <a:spcPts val="800"/>
                        </a:spcAft>
                      </a:pPr>
                      <a:r>
                        <a:rPr lang="ar-SA" sz="800" b="1">
                          <a:effectLst/>
                        </a:rPr>
                        <a:t>5.98471</a:t>
                      </a:r>
                      <a:endParaRPr lang="en-US" sz="8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07000"/>
                        </a:lnSpc>
                        <a:spcBef>
                          <a:spcPts val="0"/>
                        </a:spcBef>
                        <a:spcAft>
                          <a:spcPts val="800"/>
                        </a:spcAft>
                      </a:pPr>
                      <a:r>
                        <a:rPr lang="ar-SA" sz="800" b="1">
                          <a:effectLst/>
                        </a:rPr>
                        <a:t>6.10510</a:t>
                      </a:r>
                      <a:endParaRPr lang="en-US" sz="8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07000"/>
                        </a:lnSpc>
                        <a:spcBef>
                          <a:spcPts val="0"/>
                        </a:spcBef>
                        <a:spcAft>
                          <a:spcPts val="800"/>
                        </a:spcAft>
                      </a:pPr>
                      <a:r>
                        <a:rPr lang="ar-SA" sz="800" b="1">
                          <a:effectLst/>
                        </a:rPr>
                        <a:t>6.22780</a:t>
                      </a:r>
                      <a:endParaRPr lang="en-US" sz="8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07000"/>
                        </a:lnSpc>
                        <a:spcBef>
                          <a:spcPts val="0"/>
                        </a:spcBef>
                        <a:spcAft>
                          <a:spcPts val="800"/>
                        </a:spcAft>
                      </a:pPr>
                      <a:r>
                        <a:rPr lang="ar-SA" sz="800" b="1">
                          <a:effectLst/>
                        </a:rPr>
                        <a:t>6.35285</a:t>
                      </a:r>
                      <a:endParaRPr lang="en-US" sz="8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 xmlns:a16="http://schemas.microsoft.com/office/drawing/2014/main" val="2597707832"/>
                  </a:ext>
                </a:extLst>
              </a:tr>
              <a:tr h="208079">
                <a:tc>
                  <a:txBody>
                    <a:bodyPr/>
                    <a:lstStyle/>
                    <a:p>
                      <a:pPr marL="0" marR="0" algn="ctr" rtl="1">
                        <a:lnSpc>
                          <a:spcPct val="107000"/>
                        </a:lnSpc>
                        <a:spcBef>
                          <a:spcPts val="0"/>
                        </a:spcBef>
                        <a:spcAft>
                          <a:spcPts val="800"/>
                        </a:spcAft>
                      </a:pPr>
                      <a:r>
                        <a:rPr lang="en-US" sz="800" b="1">
                          <a:effectLst/>
                        </a:rPr>
                        <a:t>6</a:t>
                      </a:r>
                      <a:endParaRPr lang="en-US" sz="8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07000"/>
                        </a:lnSpc>
                        <a:spcBef>
                          <a:spcPts val="0"/>
                        </a:spcBef>
                        <a:spcAft>
                          <a:spcPts val="800"/>
                        </a:spcAft>
                      </a:pPr>
                      <a:r>
                        <a:rPr lang="ar-SA" sz="800" b="1">
                          <a:effectLst/>
                        </a:rPr>
                        <a:t>6.63298</a:t>
                      </a:r>
                      <a:endParaRPr lang="en-US" sz="8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07000"/>
                        </a:lnSpc>
                        <a:spcBef>
                          <a:spcPts val="0"/>
                        </a:spcBef>
                        <a:spcAft>
                          <a:spcPts val="800"/>
                        </a:spcAft>
                      </a:pPr>
                      <a:r>
                        <a:rPr lang="ar-SA" sz="800" b="1" dirty="0">
                          <a:effectLst/>
                        </a:rPr>
                        <a:t>6.80191</a:t>
                      </a:r>
                      <a:endParaRPr lang="en-US" sz="8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chemeClr val="bg1"/>
                    </a:solidFill>
                  </a:tcPr>
                </a:tc>
                <a:tc>
                  <a:txBody>
                    <a:bodyPr/>
                    <a:lstStyle/>
                    <a:p>
                      <a:pPr marL="0" marR="0" algn="ctr" rtl="1">
                        <a:lnSpc>
                          <a:spcPct val="107000"/>
                        </a:lnSpc>
                        <a:spcBef>
                          <a:spcPts val="0"/>
                        </a:spcBef>
                        <a:spcAft>
                          <a:spcPts val="800"/>
                        </a:spcAft>
                      </a:pPr>
                      <a:r>
                        <a:rPr lang="ar-SA" sz="800" b="1" dirty="0">
                          <a:effectLst/>
                        </a:rPr>
                        <a:t>6.97532</a:t>
                      </a:r>
                      <a:endParaRPr lang="en-US" sz="8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07000"/>
                        </a:lnSpc>
                        <a:spcBef>
                          <a:spcPts val="0"/>
                        </a:spcBef>
                        <a:spcAft>
                          <a:spcPts val="800"/>
                        </a:spcAft>
                      </a:pPr>
                      <a:r>
                        <a:rPr lang="ar-SA" sz="800" b="1">
                          <a:effectLst/>
                        </a:rPr>
                        <a:t>7.15329</a:t>
                      </a:r>
                      <a:endParaRPr lang="en-US" sz="8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07000"/>
                        </a:lnSpc>
                        <a:spcBef>
                          <a:spcPts val="0"/>
                        </a:spcBef>
                        <a:spcAft>
                          <a:spcPts val="800"/>
                        </a:spcAft>
                      </a:pPr>
                      <a:r>
                        <a:rPr lang="ar-SA" sz="800" b="1">
                          <a:effectLst/>
                        </a:rPr>
                        <a:t>7.33593</a:t>
                      </a:r>
                      <a:endParaRPr lang="en-US" sz="8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07000"/>
                        </a:lnSpc>
                        <a:spcBef>
                          <a:spcPts val="0"/>
                        </a:spcBef>
                        <a:spcAft>
                          <a:spcPts val="800"/>
                        </a:spcAft>
                      </a:pPr>
                      <a:r>
                        <a:rPr lang="ar-SA" sz="800" b="1">
                          <a:effectLst/>
                        </a:rPr>
                        <a:t>7.52333</a:t>
                      </a:r>
                      <a:endParaRPr lang="en-US" sz="8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07000"/>
                        </a:lnSpc>
                        <a:spcBef>
                          <a:spcPts val="0"/>
                        </a:spcBef>
                        <a:spcAft>
                          <a:spcPts val="800"/>
                        </a:spcAft>
                      </a:pPr>
                      <a:r>
                        <a:rPr lang="ar-SA" sz="800" b="1">
                          <a:effectLst/>
                        </a:rPr>
                        <a:t>7.71561</a:t>
                      </a:r>
                      <a:endParaRPr lang="en-US" sz="8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07000"/>
                        </a:lnSpc>
                        <a:spcBef>
                          <a:spcPts val="0"/>
                        </a:spcBef>
                        <a:spcAft>
                          <a:spcPts val="800"/>
                        </a:spcAft>
                      </a:pPr>
                      <a:r>
                        <a:rPr lang="ar-SA" sz="800" b="1">
                          <a:effectLst/>
                        </a:rPr>
                        <a:t>7.91286</a:t>
                      </a:r>
                      <a:endParaRPr lang="en-US" sz="8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07000"/>
                        </a:lnSpc>
                        <a:spcBef>
                          <a:spcPts val="0"/>
                        </a:spcBef>
                        <a:spcAft>
                          <a:spcPts val="800"/>
                        </a:spcAft>
                      </a:pPr>
                      <a:r>
                        <a:rPr lang="ar-SA" sz="800" b="1">
                          <a:effectLst/>
                        </a:rPr>
                        <a:t>8.11519</a:t>
                      </a:r>
                      <a:endParaRPr lang="en-US" sz="8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 xmlns:a16="http://schemas.microsoft.com/office/drawing/2014/main" val="3048561171"/>
                  </a:ext>
                </a:extLst>
              </a:tr>
              <a:tr h="208079">
                <a:tc>
                  <a:txBody>
                    <a:bodyPr/>
                    <a:lstStyle/>
                    <a:p>
                      <a:pPr marL="0" marR="0" algn="ctr" rtl="1">
                        <a:lnSpc>
                          <a:spcPct val="107000"/>
                        </a:lnSpc>
                        <a:spcBef>
                          <a:spcPts val="0"/>
                        </a:spcBef>
                        <a:spcAft>
                          <a:spcPts val="800"/>
                        </a:spcAft>
                      </a:pPr>
                      <a:r>
                        <a:rPr lang="en-US" sz="800" b="1">
                          <a:effectLst/>
                        </a:rPr>
                        <a:t>7</a:t>
                      </a:r>
                      <a:endParaRPr lang="en-US" sz="8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07000"/>
                        </a:lnSpc>
                        <a:spcBef>
                          <a:spcPts val="0"/>
                        </a:spcBef>
                        <a:spcAft>
                          <a:spcPts val="800"/>
                        </a:spcAft>
                      </a:pPr>
                      <a:r>
                        <a:rPr lang="ar-SA" sz="800" b="1">
                          <a:effectLst/>
                        </a:rPr>
                        <a:t>7.89829</a:t>
                      </a:r>
                      <a:endParaRPr lang="en-US" sz="8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07000"/>
                        </a:lnSpc>
                        <a:spcBef>
                          <a:spcPts val="0"/>
                        </a:spcBef>
                        <a:spcAft>
                          <a:spcPts val="800"/>
                        </a:spcAft>
                      </a:pPr>
                      <a:r>
                        <a:rPr lang="ar-SA" sz="800" b="1" dirty="0">
                          <a:effectLst/>
                        </a:rPr>
                        <a:t>8.14201</a:t>
                      </a:r>
                      <a:endParaRPr lang="en-US" sz="8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chemeClr val="bg1"/>
                    </a:solidFill>
                  </a:tcPr>
                </a:tc>
                <a:tc>
                  <a:txBody>
                    <a:bodyPr/>
                    <a:lstStyle/>
                    <a:p>
                      <a:pPr marL="0" marR="0" algn="ctr" rtl="1">
                        <a:lnSpc>
                          <a:spcPct val="107000"/>
                        </a:lnSpc>
                        <a:spcBef>
                          <a:spcPts val="0"/>
                        </a:spcBef>
                        <a:spcAft>
                          <a:spcPts val="800"/>
                        </a:spcAft>
                      </a:pPr>
                      <a:r>
                        <a:rPr lang="ar-SA" sz="800" b="1">
                          <a:effectLst/>
                        </a:rPr>
                        <a:t>8.39384</a:t>
                      </a:r>
                      <a:endParaRPr lang="en-US" sz="8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07000"/>
                        </a:lnSpc>
                        <a:spcBef>
                          <a:spcPts val="0"/>
                        </a:spcBef>
                        <a:spcAft>
                          <a:spcPts val="800"/>
                        </a:spcAft>
                      </a:pPr>
                      <a:r>
                        <a:rPr lang="ar-SA" sz="800" b="1">
                          <a:effectLst/>
                        </a:rPr>
                        <a:t>8.65402</a:t>
                      </a:r>
                      <a:endParaRPr lang="en-US" sz="8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07000"/>
                        </a:lnSpc>
                        <a:spcBef>
                          <a:spcPts val="0"/>
                        </a:spcBef>
                        <a:spcAft>
                          <a:spcPts val="800"/>
                        </a:spcAft>
                      </a:pPr>
                      <a:r>
                        <a:rPr lang="ar-SA" sz="800" b="1">
                          <a:effectLst/>
                        </a:rPr>
                        <a:t>8.92280</a:t>
                      </a:r>
                      <a:endParaRPr lang="en-US" sz="8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07000"/>
                        </a:lnSpc>
                        <a:spcBef>
                          <a:spcPts val="0"/>
                        </a:spcBef>
                        <a:spcAft>
                          <a:spcPts val="800"/>
                        </a:spcAft>
                      </a:pPr>
                      <a:r>
                        <a:rPr lang="ar-SA" sz="800" b="1">
                          <a:effectLst/>
                        </a:rPr>
                        <a:t>9.20043</a:t>
                      </a:r>
                      <a:endParaRPr lang="en-US" sz="8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07000"/>
                        </a:lnSpc>
                        <a:spcBef>
                          <a:spcPts val="0"/>
                        </a:spcBef>
                        <a:spcAft>
                          <a:spcPts val="800"/>
                        </a:spcAft>
                      </a:pPr>
                      <a:r>
                        <a:rPr lang="ar-SA" sz="800" b="1">
                          <a:effectLst/>
                        </a:rPr>
                        <a:t>9.48717</a:t>
                      </a:r>
                      <a:endParaRPr lang="en-US" sz="8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07000"/>
                        </a:lnSpc>
                        <a:spcBef>
                          <a:spcPts val="0"/>
                        </a:spcBef>
                        <a:spcAft>
                          <a:spcPts val="800"/>
                        </a:spcAft>
                      </a:pPr>
                      <a:r>
                        <a:rPr lang="ar-SA" sz="800" b="1">
                          <a:effectLst/>
                        </a:rPr>
                        <a:t>9.78327</a:t>
                      </a:r>
                      <a:endParaRPr lang="en-US" sz="8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07000"/>
                        </a:lnSpc>
                        <a:spcBef>
                          <a:spcPts val="0"/>
                        </a:spcBef>
                        <a:spcAft>
                          <a:spcPts val="800"/>
                        </a:spcAft>
                      </a:pPr>
                      <a:r>
                        <a:rPr lang="ar-SA" sz="800" b="1">
                          <a:effectLst/>
                        </a:rPr>
                        <a:t>10.08901</a:t>
                      </a:r>
                      <a:endParaRPr lang="en-US" sz="8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 xmlns:a16="http://schemas.microsoft.com/office/drawing/2014/main" val="2150731034"/>
                  </a:ext>
                </a:extLst>
              </a:tr>
              <a:tr h="208079">
                <a:tc>
                  <a:txBody>
                    <a:bodyPr/>
                    <a:lstStyle/>
                    <a:p>
                      <a:pPr marL="0" marR="0" algn="ctr" rtl="1">
                        <a:lnSpc>
                          <a:spcPct val="107000"/>
                        </a:lnSpc>
                        <a:spcBef>
                          <a:spcPts val="0"/>
                        </a:spcBef>
                        <a:spcAft>
                          <a:spcPts val="800"/>
                        </a:spcAft>
                      </a:pPr>
                      <a:r>
                        <a:rPr lang="en-US" sz="800" b="1">
                          <a:effectLst/>
                        </a:rPr>
                        <a:t>8</a:t>
                      </a:r>
                      <a:endParaRPr lang="en-US" sz="8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07000"/>
                        </a:lnSpc>
                        <a:spcBef>
                          <a:spcPts val="0"/>
                        </a:spcBef>
                        <a:spcAft>
                          <a:spcPts val="800"/>
                        </a:spcAft>
                      </a:pPr>
                      <a:r>
                        <a:rPr lang="ar-SA" sz="800" b="1">
                          <a:effectLst/>
                        </a:rPr>
                        <a:t>9.21423</a:t>
                      </a:r>
                      <a:endParaRPr lang="en-US" sz="8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07000"/>
                        </a:lnSpc>
                        <a:spcBef>
                          <a:spcPts val="0"/>
                        </a:spcBef>
                        <a:spcAft>
                          <a:spcPts val="800"/>
                        </a:spcAft>
                      </a:pPr>
                      <a:r>
                        <a:rPr lang="ar-SA" sz="800" b="1" dirty="0">
                          <a:effectLst/>
                        </a:rPr>
                        <a:t>9.54911</a:t>
                      </a:r>
                      <a:endParaRPr lang="en-US" sz="8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chemeClr val="bg1"/>
                    </a:solidFill>
                  </a:tcPr>
                </a:tc>
                <a:tc>
                  <a:txBody>
                    <a:bodyPr/>
                    <a:lstStyle/>
                    <a:p>
                      <a:pPr marL="0" marR="0" algn="ctr" rtl="1">
                        <a:lnSpc>
                          <a:spcPct val="107000"/>
                        </a:lnSpc>
                        <a:spcBef>
                          <a:spcPts val="0"/>
                        </a:spcBef>
                        <a:spcAft>
                          <a:spcPts val="800"/>
                        </a:spcAft>
                      </a:pPr>
                      <a:r>
                        <a:rPr lang="ar-SA" sz="800" b="1">
                          <a:effectLst/>
                        </a:rPr>
                        <a:t>9.89747</a:t>
                      </a:r>
                      <a:endParaRPr lang="en-US" sz="8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07000"/>
                        </a:lnSpc>
                        <a:spcBef>
                          <a:spcPts val="0"/>
                        </a:spcBef>
                        <a:spcAft>
                          <a:spcPts val="800"/>
                        </a:spcAft>
                      </a:pPr>
                      <a:r>
                        <a:rPr lang="ar-SA" sz="800" b="1">
                          <a:effectLst/>
                        </a:rPr>
                        <a:t>10.25980</a:t>
                      </a:r>
                      <a:endParaRPr lang="en-US" sz="8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07000"/>
                        </a:lnSpc>
                        <a:spcBef>
                          <a:spcPts val="0"/>
                        </a:spcBef>
                        <a:spcAft>
                          <a:spcPts val="800"/>
                        </a:spcAft>
                      </a:pPr>
                      <a:r>
                        <a:rPr lang="ar-SA" sz="800" b="1">
                          <a:effectLst/>
                        </a:rPr>
                        <a:t>10.63663</a:t>
                      </a:r>
                      <a:endParaRPr lang="en-US" sz="8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07000"/>
                        </a:lnSpc>
                        <a:spcBef>
                          <a:spcPts val="0"/>
                        </a:spcBef>
                        <a:spcAft>
                          <a:spcPts val="800"/>
                        </a:spcAft>
                      </a:pPr>
                      <a:r>
                        <a:rPr lang="ar-SA" sz="800" b="1">
                          <a:effectLst/>
                        </a:rPr>
                        <a:t>11.02847</a:t>
                      </a:r>
                      <a:endParaRPr lang="en-US" sz="8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07000"/>
                        </a:lnSpc>
                        <a:spcBef>
                          <a:spcPts val="0"/>
                        </a:spcBef>
                        <a:spcAft>
                          <a:spcPts val="800"/>
                        </a:spcAft>
                      </a:pPr>
                      <a:r>
                        <a:rPr lang="ar-SA" sz="800" b="1">
                          <a:effectLst/>
                        </a:rPr>
                        <a:t>11.43589</a:t>
                      </a:r>
                      <a:endParaRPr lang="en-US" sz="8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07000"/>
                        </a:lnSpc>
                        <a:spcBef>
                          <a:spcPts val="0"/>
                        </a:spcBef>
                        <a:spcAft>
                          <a:spcPts val="800"/>
                        </a:spcAft>
                      </a:pPr>
                      <a:r>
                        <a:rPr lang="ar-SA" sz="800" b="1">
                          <a:effectLst/>
                        </a:rPr>
                        <a:t>11.85943</a:t>
                      </a:r>
                      <a:endParaRPr lang="en-US" sz="8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07000"/>
                        </a:lnSpc>
                        <a:spcBef>
                          <a:spcPts val="0"/>
                        </a:spcBef>
                        <a:spcAft>
                          <a:spcPts val="800"/>
                        </a:spcAft>
                      </a:pPr>
                      <a:r>
                        <a:rPr lang="ar-SA" sz="800" b="1">
                          <a:effectLst/>
                        </a:rPr>
                        <a:t>12.29969</a:t>
                      </a:r>
                      <a:endParaRPr lang="en-US" sz="8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 xmlns:a16="http://schemas.microsoft.com/office/drawing/2014/main" val="1132334642"/>
                  </a:ext>
                </a:extLst>
              </a:tr>
              <a:tr h="208079">
                <a:tc>
                  <a:txBody>
                    <a:bodyPr/>
                    <a:lstStyle/>
                    <a:p>
                      <a:pPr marL="0" marR="0" algn="ctr" rtl="1">
                        <a:lnSpc>
                          <a:spcPct val="107000"/>
                        </a:lnSpc>
                        <a:spcBef>
                          <a:spcPts val="0"/>
                        </a:spcBef>
                        <a:spcAft>
                          <a:spcPts val="800"/>
                        </a:spcAft>
                      </a:pPr>
                      <a:r>
                        <a:rPr lang="en-US" sz="800" b="1">
                          <a:effectLst/>
                        </a:rPr>
                        <a:t>9</a:t>
                      </a:r>
                      <a:endParaRPr lang="en-US" sz="8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07000"/>
                        </a:lnSpc>
                        <a:spcBef>
                          <a:spcPts val="0"/>
                        </a:spcBef>
                        <a:spcAft>
                          <a:spcPts val="800"/>
                        </a:spcAft>
                      </a:pPr>
                      <a:r>
                        <a:rPr lang="ar-SA" sz="800" b="1">
                          <a:effectLst/>
                        </a:rPr>
                        <a:t>10.58280</a:t>
                      </a:r>
                      <a:endParaRPr lang="en-US" sz="8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07000"/>
                        </a:lnSpc>
                        <a:spcBef>
                          <a:spcPts val="0"/>
                        </a:spcBef>
                        <a:spcAft>
                          <a:spcPts val="800"/>
                        </a:spcAft>
                      </a:pPr>
                      <a:r>
                        <a:rPr lang="ar-SA" sz="800" b="1" dirty="0">
                          <a:effectLst/>
                        </a:rPr>
                        <a:t>11.02656</a:t>
                      </a:r>
                      <a:endParaRPr lang="en-US" sz="8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chemeClr val="bg1"/>
                    </a:solidFill>
                  </a:tcPr>
                </a:tc>
                <a:tc>
                  <a:txBody>
                    <a:bodyPr/>
                    <a:lstStyle/>
                    <a:p>
                      <a:pPr marL="0" marR="0" algn="ctr" rtl="1">
                        <a:lnSpc>
                          <a:spcPct val="107000"/>
                        </a:lnSpc>
                        <a:spcBef>
                          <a:spcPts val="0"/>
                        </a:spcBef>
                        <a:spcAft>
                          <a:spcPts val="800"/>
                        </a:spcAft>
                      </a:pPr>
                      <a:r>
                        <a:rPr lang="ar-SA" sz="800" b="1">
                          <a:effectLst/>
                        </a:rPr>
                        <a:t>11.49132</a:t>
                      </a:r>
                      <a:endParaRPr lang="en-US" sz="8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07000"/>
                        </a:lnSpc>
                        <a:spcBef>
                          <a:spcPts val="0"/>
                        </a:spcBef>
                        <a:spcAft>
                          <a:spcPts val="800"/>
                        </a:spcAft>
                      </a:pPr>
                      <a:r>
                        <a:rPr lang="ar-SA" sz="800" b="1">
                          <a:effectLst/>
                        </a:rPr>
                        <a:t>11.97799</a:t>
                      </a:r>
                      <a:endParaRPr lang="en-US" sz="8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07000"/>
                        </a:lnSpc>
                        <a:spcBef>
                          <a:spcPts val="0"/>
                        </a:spcBef>
                        <a:spcAft>
                          <a:spcPts val="800"/>
                        </a:spcAft>
                      </a:pPr>
                      <a:r>
                        <a:rPr lang="ar-SA" sz="800" b="1">
                          <a:effectLst/>
                        </a:rPr>
                        <a:t>12.48756</a:t>
                      </a:r>
                      <a:endParaRPr lang="en-US" sz="8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07000"/>
                        </a:lnSpc>
                        <a:spcBef>
                          <a:spcPts val="0"/>
                        </a:spcBef>
                        <a:spcAft>
                          <a:spcPts val="800"/>
                        </a:spcAft>
                      </a:pPr>
                      <a:r>
                        <a:rPr lang="ar-SA" sz="800" b="1">
                          <a:effectLst/>
                        </a:rPr>
                        <a:t>13.02104</a:t>
                      </a:r>
                      <a:endParaRPr lang="en-US" sz="8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07000"/>
                        </a:lnSpc>
                        <a:spcBef>
                          <a:spcPts val="0"/>
                        </a:spcBef>
                        <a:spcAft>
                          <a:spcPts val="800"/>
                        </a:spcAft>
                      </a:pPr>
                      <a:r>
                        <a:rPr lang="ar-SA" sz="800" b="1">
                          <a:effectLst/>
                        </a:rPr>
                        <a:t>13.57948</a:t>
                      </a:r>
                      <a:endParaRPr lang="en-US" sz="8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07000"/>
                        </a:lnSpc>
                        <a:spcBef>
                          <a:spcPts val="0"/>
                        </a:spcBef>
                        <a:spcAft>
                          <a:spcPts val="800"/>
                        </a:spcAft>
                      </a:pPr>
                      <a:r>
                        <a:rPr lang="ar-SA" sz="800" b="1">
                          <a:effectLst/>
                        </a:rPr>
                        <a:t>14.16397</a:t>
                      </a:r>
                      <a:endParaRPr lang="en-US" sz="8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07000"/>
                        </a:lnSpc>
                        <a:spcBef>
                          <a:spcPts val="0"/>
                        </a:spcBef>
                        <a:spcAft>
                          <a:spcPts val="800"/>
                        </a:spcAft>
                      </a:pPr>
                      <a:r>
                        <a:rPr lang="ar-SA" sz="800" b="1">
                          <a:effectLst/>
                        </a:rPr>
                        <a:t>14.77566</a:t>
                      </a:r>
                      <a:endParaRPr lang="en-US" sz="8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 xmlns:a16="http://schemas.microsoft.com/office/drawing/2014/main" val="2902403495"/>
                  </a:ext>
                </a:extLst>
              </a:tr>
              <a:tr h="208079">
                <a:tc>
                  <a:txBody>
                    <a:bodyPr/>
                    <a:lstStyle/>
                    <a:p>
                      <a:pPr marL="0" marR="0" algn="ctr" rtl="1">
                        <a:lnSpc>
                          <a:spcPct val="107000"/>
                        </a:lnSpc>
                        <a:spcBef>
                          <a:spcPts val="0"/>
                        </a:spcBef>
                        <a:spcAft>
                          <a:spcPts val="800"/>
                        </a:spcAft>
                      </a:pPr>
                      <a:r>
                        <a:rPr lang="en-US" sz="800" b="1">
                          <a:effectLst/>
                        </a:rPr>
                        <a:t>10</a:t>
                      </a:r>
                      <a:endParaRPr lang="en-US" sz="8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07000"/>
                        </a:lnSpc>
                        <a:spcBef>
                          <a:spcPts val="0"/>
                        </a:spcBef>
                        <a:spcAft>
                          <a:spcPts val="800"/>
                        </a:spcAft>
                      </a:pPr>
                      <a:r>
                        <a:rPr lang="ar-SA" sz="800" b="1">
                          <a:effectLst/>
                        </a:rPr>
                        <a:t>12.00611</a:t>
                      </a:r>
                      <a:endParaRPr lang="en-US" sz="8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07000"/>
                        </a:lnSpc>
                        <a:spcBef>
                          <a:spcPts val="0"/>
                        </a:spcBef>
                        <a:spcAft>
                          <a:spcPts val="800"/>
                        </a:spcAft>
                      </a:pPr>
                      <a:r>
                        <a:rPr lang="ar-SA" sz="800" b="1" dirty="0">
                          <a:effectLst/>
                        </a:rPr>
                        <a:t>12.57789</a:t>
                      </a:r>
                      <a:endParaRPr lang="en-US" sz="8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chemeClr val="bg1"/>
                    </a:solidFill>
                  </a:tcPr>
                </a:tc>
                <a:tc>
                  <a:txBody>
                    <a:bodyPr/>
                    <a:lstStyle/>
                    <a:p>
                      <a:pPr marL="0" marR="0" algn="ctr" rtl="1">
                        <a:lnSpc>
                          <a:spcPct val="107000"/>
                        </a:lnSpc>
                        <a:spcBef>
                          <a:spcPts val="0"/>
                        </a:spcBef>
                        <a:spcAft>
                          <a:spcPts val="800"/>
                        </a:spcAft>
                      </a:pPr>
                      <a:r>
                        <a:rPr lang="ar-SA" sz="800" b="1">
                          <a:effectLst/>
                        </a:rPr>
                        <a:t>13.18079</a:t>
                      </a:r>
                      <a:endParaRPr lang="en-US" sz="8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07000"/>
                        </a:lnSpc>
                        <a:spcBef>
                          <a:spcPts val="0"/>
                        </a:spcBef>
                        <a:spcAft>
                          <a:spcPts val="800"/>
                        </a:spcAft>
                      </a:pPr>
                      <a:r>
                        <a:rPr lang="ar-SA" sz="800" b="1">
                          <a:effectLst/>
                        </a:rPr>
                        <a:t>13.81645</a:t>
                      </a:r>
                      <a:endParaRPr lang="en-US" sz="8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07000"/>
                        </a:lnSpc>
                        <a:spcBef>
                          <a:spcPts val="0"/>
                        </a:spcBef>
                        <a:spcAft>
                          <a:spcPts val="800"/>
                        </a:spcAft>
                      </a:pPr>
                      <a:r>
                        <a:rPr lang="ar-SA" sz="800" b="1">
                          <a:effectLst/>
                        </a:rPr>
                        <a:t>14.48656</a:t>
                      </a:r>
                      <a:endParaRPr lang="en-US" sz="8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07000"/>
                        </a:lnSpc>
                        <a:spcBef>
                          <a:spcPts val="0"/>
                        </a:spcBef>
                        <a:spcAft>
                          <a:spcPts val="800"/>
                        </a:spcAft>
                      </a:pPr>
                      <a:r>
                        <a:rPr lang="ar-SA" sz="800" b="1" dirty="0">
                          <a:effectLst/>
                        </a:rPr>
                        <a:t>15.19293</a:t>
                      </a:r>
                      <a:endParaRPr lang="en-US" sz="8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07000"/>
                        </a:lnSpc>
                        <a:spcBef>
                          <a:spcPts val="0"/>
                        </a:spcBef>
                        <a:spcAft>
                          <a:spcPts val="800"/>
                        </a:spcAft>
                      </a:pPr>
                      <a:r>
                        <a:rPr lang="ar-SA" sz="800" b="1">
                          <a:effectLst/>
                        </a:rPr>
                        <a:t>15.93742</a:t>
                      </a:r>
                      <a:endParaRPr lang="en-US" sz="8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07000"/>
                        </a:lnSpc>
                        <a:spcBef>
                          <a:spcPts val="0"/>
                        </a:spcBef>
                        <a:spcAft>
                          <a:spcPts val="800"/>
                        </a:spcAft>
                      </a:pPr>
                      <a:r>
                        <a:rPr lang="ar-SA" sz="800" b="1">
                          <a:effectLst/>
                        </a:rPr>
                        <a:t>16.72201</a:t>
                      </a:r>
                      <a:endParaRPr lang="en-US" sz="8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07000"/>
                        </a:lnSpc>
                        <a:spcBef>
                          <a:spcPts val="0"/>
                        </a:spcBef>
                        <a:spcAft>
                          <a:spcPts val="800"/>
                        </a:spcAft>
                      </a:pPr>
                      <a:r>
                        <a:rPr lang="ar-SA" sz="800" b="1" dirty="0">
                          <a:effectLst/>
                        </a:rPr>
                        <a:t>17.54874</a:t>
                      </a:r>
                      <a:endParaRPr lang="en-US" sz="8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 xmlns:a16="http://schemas.microsoft.com/office/drawing/2014/main" val="3834991999"/>
                  </a:ext>
                </a:extLst>
              </a:tr>
            </a:tbl>
          </a:graphicData>
        </a:graphic>
      </p:graphicFrame>
      <p:cxnSp>
        <p:nvCxnSpPr>
          <p:cNvPr id="16" name="Straight Arrow Connector 15">
            <a:extLst>
              <a:ext uri="{FF2B5EF4-FFF2-40B4-BE49-F238E27FC236}">
                <a16:creationId xmlns="" xmlns:a16="http://schemas.microsoft.com/office/drawing/2014/main" id="{BC6BA68B-4511-5773-C8A2-EC19FBEA7F23}"/>
              </a:ext>
            </a:extLst>
          </p:cNvPr>
          <p:cNvCxnSpPr/>
          <p:nvPr/>
        </p:nvCxnSpPr>
        <p:spPr>
          <a:xfrm>
            <a:off x="3911600" y="12076113"/>
            <a:ext cx="1020763" cy="0"/>
          </a:xfrm>
          <a:prstGeom prst="straightConnector1">
            <a:avLst/>
          </a:prstGeom>
          <a:ln>
            <a:solidFill>
              <a:srgbClr val="FF0000"/>
            </a:solidFill>
            <a:tailEnd type="triangle"/>
          </a:ln>
        </p:spPr>
        <p:style>
          <a:lnRef idx="3">
            <a:schemeClr val="dk1"/>
          </a:lnRef>
          <a:fillRef idx="0">
            <a:schemeClr val="dk1"/>
          </a:fillRef>
          <a:effectRef idx="2">
            <a:schemeClr val="dk1"/>
          </a:effectRef>
          <a:fontRef idx="minor">
            <a:schemeClr val="tx1"/>
          </a:fontRef>
        </p:style>
      </p:cxnSp>
      <p:sp>
        <p:nvSpPr>
          <p:cNvPr id="3" name="Text Box 1525532391">
            <a:extLst>
              <a:ext uri="{FF2B5EF4-FFF2-40B4-BE49-F238E27FC236}">
                <a16:creationId xmlns="" xmlns:a16="http://schemas.microsoft.com/office/drawing/2014/main" id="{6504B162-0E30-1E03-186E-07F2F4A37D29}"/>
              </a:ext>
            </a:extLst>
          </p:cNvPr>
          <p:cNvSpPr txBox="1">
            <a:spLocks noChangeArrowheads="1" noChangeShapeType="1" noTextEdit="1"/>
          </p:cNvSpPr>
          <p:nvPr/>
        </p:nvSpPr>
        <p:spPr bwMode="auto">
          <a:xfrm>
            <a:off x="301625" y="1084343"/>
            <a:ext cx="3609975" cy="306070"/>
          </a:xfrm>
          <a:prstGeom prst="rect">
            <a:avLst/>
          </a:prstGeom>
          <a:extLst>
            <a:ext uri="{AF507438-7753-43E0-B8FC-AC1667EBCBE1}">
              <a14:hiddenEffects xmlns:a14="http://schemas.microsoft.com/office/drawing/2010/main">
                <a:effectLst/>
              </a14:hiddenEffects>
            </a:ext>
          </a:extLst>
        </p:spPr>
        <p:txBody>
          <a:bodyPr wrap="square" numCol="1" fromWordArt="1">
            <a:prstTxWarp prst="textPlain">
              <a:avLst>
                <a:gd name="adj" fmla="val 50000"/>
              </a:avLst>
            </a:prstTxWarp>
            <a:spAutoFit/>
          </a:bodyPr>
          <a:lstStyle/>
          <a:p>
            <a:pPr marL="457200" marR="0" indent="-228600" algn="ctr" rtl="0">
              <a:spcBef>
                <a:spcPts val="0"/>
              </a:spcBef>
              <a:spcAft>
                <a:spcPts val="0"/>
              </a:spcAft>
            </a:pPr>
            <a:r>
              <a:rPr lang="en-US" sz="1200">
                <a:ln w="9525" cap="flat" cmpd="sng" algn="ctr">
                  <a:solidFill>
                    <a:srgbClr val="FF0000"/>
                  </a:solidFill>
                  <a:prstDash val="solid"/>
                  <a:round/>
                </a:ln>
                <a:solidFill>
                  <a:srgbClr val="FF0000"/>
                </a:solidFill>
                <a:effectLst/>
                <a:latin typeface="Arial Black" panose="020B0A04020102020204" pitchFamily="34" charset="0"/>
                <a:ea typeface="Times New Roman" panose="02020603050405020304" pitchFamily="18" charset="0"/>
              </a:rPr>
              <a:t>Finding Value of Ordinary Annuities</a:t>
            </a:r>
            <a:endParaRPr lang="en-US" sz="120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828626787"/>
      </p:ext>
    </p:extLst>
  </p:cSld>
  <p:clrMapOvr>
    <a:masterClrMapping/>
  </p:clrMapOvr>
  <mc:AlternateContent xmlns:mc="http://schemas.openxmlformats.org/markup-compatibility/2006" xmlns:p14="http://schemas.microsoft.com/office/powerpoint/2010/main">
    <mc:Choice Requires="p14">
      <p:transition spd="slow" p14:dur="1500" advClick="0">
        <p:split orient="vert"/>
      </p:transition>
    </mc:Choice>
    <mc:Fallback xmlns="">
      <p:transition spd="slow" advClick="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مستطيل مستدير الزوايا 15">
            <a:extLst>
              <a:ext uri="{FF2B5EF4-FFF2-40B4-BE49-F238E27FC236}">
                <a16:creationId xmlns="" xmlns:a16="http://schemas.microsoft.com/office/drawing/2014/main" id="{C7CA628E-402E-4ECD-83CD-2C5BD377C6C5}"/>
              </a:ext>
            </a:extLst>
          </p:cNvPr>
          <p:cNvSpPr/>
          <p:nvPr/>
        </p:nvSpPr>
        <p:spPr>
          <a:xfrm>
            <a:off x="179819" y="998889"/>
            <a:ext cx="9576424" cy="5366856"/>
          </a:xfrm>
          <a:prstGeom prst="roundRect">
            <a:avLst>
              <a:gd name="adj" fmla="val 1416"/>
            </a:avLst>
          </a:prstGeom>
          <a:solidFill>
            <a:srgbClr val="BFD4D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marL="0" marR="0" algn="l" rtl="0">
              <a:lnSpc>
                <a:spcPct val="130000"/>
              </a:lnSpc>
              <a:spcBef>
                <a:spcPts val="0"/>
              </a:spcBef>
              <a:spcAft>
                <a:spcPts val="0"/>
              </a:spcAft>
              <a:tabLst>
                <a:tab pos="3674110" algn="l"/>
              </a:tabLst>
            </a:pPr>
            <a:endParaRPr lang="en-US" dirty="0">
              <a:effectLst/>
              <a:latin typeface="Calibri" panose="020F0502020204030204" pitchFamily="34" charset="0"/>
              <a:ea typeface="Calibri" panose="020F0502020204030204" pitchFamily="34" charset="0"/>
              <a:cs typeface="Arial" panose="020B0604020202020204" pitchFamily="34" charset="0"/>
            </a:endParaRPr>
          </a:p>
          <a:p>
            <a:pPr marL="0" marR="0" algn="l" rtl="0">
              <a:lnSpc>
                <a:spcPct val="130000"/>
              </a:lnSpc>
              <a:spcBef>
                <a:spcPts val="0"/>
              </a:spcBef>
              <a:spcAft>
                <a:spcPts val="0"/>
              </a:spcAft>
              <a:tabLst>
                <a:tab pos="3674110" algn="l"/>
              </a:tabLst>
            </a:pPr>
            <a:r>
              <a:rPr lang="en-US" sz="2000" b="1" u="sng"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Activity</a:t>
            </a:r>
          </a:p>
          <a:p>
            <a:r>
              <a:rPr lang="ar-BH" dirty="0"/>
              <a:t> </a:t>
            </a:r>
            <a:endParaRPr lang="en-US" dirty="0">
              <a:solidFill>
                <a:srgbClr val="002060"/>
              </a:solidFill>
            </a:endParaRPr>
          </a:p>
          <a:p>
            <a:pPr lvl="0"/>
            <a:endParaRPr lang="en-US" dirty="0">
              <a:solidFill>
                <a:srgbClr val="002060"/>
              </a:solidFill>
            </a:endParaRPr>
          </a:p>
        </p:txBody>
      </p:sp>
      <p:grpSp>
        <p:nvGrpSpPr>
          <p:cNvPr id="29" name="Shape 631">
            <a:extLst>
              <a:ext uri="{FF2B5EF4-FFF2-40B4-BE49-F238E27FC236}">
                <a16:creationId xmlns="" xmlns:a16="http://schemas.microsoft.com/office/drawing/2014/main" id="{9DE0399B-6A40-495E-B773-BA7B46FB702D}"/>
              </a:ext>
            </a:extLst>
          </p:cNvPr>
          <p:cNvGrpSpPr/>
          <p:nvPr/>
        </p:nvGrpSpPr>
        <p:grpSpPr>
          <a:xfrm flipH="1">
            <a:off x="303082" y="41731"/>
            <a:ext cx="827524" cy="848823"/>
            <a:chOff x="5961125" y="1623900"/>
            <a:chExt cx="427450" cy="448175"/>
          </a:xfrm>
          <a:solidFill>
            <a:srgbClr val="7030A0"/>
          </a:solidFill>
        </p:grpSpPr>
        <p:sp>
          <p:nvSpPr>
            <p:cNvPr id="30" name="Shape 632">
              <a:extLst>
                <a:ext uri="{FF2B5EF4-FFF2-40B4-BE49-F238E27FC236}">
                  <a16:creationId xmlns="" xmlns:a16="http://schemas.microsoft.com/office/drawing/2014/main" id="{8DB2B578-EBFB-49B2-A74B-ADFD83430321}"/>
                </a:ext>
              </a:extLst>
            </p:cNvPr>
            <p:cNvSpPr/>
            <p:nvPr/>
          </p:nvSpPr>
          <p:spPr>
            <a:xfrm>
              <a:off x="5961125" y="1678700"/>
              <a:ext cx="376925" cy="376925"/>
            </a:xfrm>
            <a:custGeom>
              <a:avLst/>
              <a:gdLst/>
              <a:ahLst/>
              <a:cxnLst/>
              <a:rect l="0" t="0" r="0" b="0"/>
              <a:pathLst>
                <a:path w="15077" h="15077" fill="none" extrusionOk="0">
                  <a:moveTo>
                    <a:pt x="11813" y="1340"/>
                  </a:moveTo>
                  <a:lnTo>
                    <a:pt x="11813" y="1340"/>
                  </a:lnTo>
                  <a:lnTo>
                    <a:pt x="11350" y="1024"/>
                  </a:lnTo>
                  <a:lnTo>
                    <a:pt x="10863" y="780"/>
                  </a:lnTo>
                  <a:lnTo>
                    <a:pt x="10351" y="537"/>
                  </a:lnTo>
                  <a:lnTo>
                    <a:pt x="9816" y="342"/>
                  </a:lnTo>
                  <a:lnTo>
                    <a:pt x="9280" y="196"/>
                  </a:lnTo>
                  <a:lnTo>
                    <a:pt x="8720" y="98"/>
                  </a:lnTo>
                  <a:lnTo>
                    <a:pt x="8135" y="25"/>
                  </a:lnTo>
                  <a:lnTo>
                    <a:pt x="7551" y="1"/>
                  </a:lnTo>
                  <a:lnTo>
                    <a:pt x="7551" y="1"/>
                  </a:lnTo>
                  <a:lnTo>
                    <a:pt x="7161" y="1"/>
                  </a:lnTo>
                  <a:lnTo>
                    <a:pt x="6771" y="50"/>
                  </a:lnTo>
                  <a:lnTo>
                    <a:pt x="6406" y="98"/>
                  </a:lnTo>
                  <a:lnTo>
                    <a:pt x="6041" y="147"/>
                  </a:lnTo>
                  <a:lnTo>
                    <a:pt x="5675" y="244"/>
                  </a:lnTo>
                  <a:lnTo>
                    <a:pt x="5310" y="342"/>
                  </a:lnTo>
                  <a:lnTo>
                    <a:pt x="4969" y="464"/>
                  </a:lnTo>
                  <a:lnTo>
                    <a:pt x="4628" y="585"/>
                  </a:lnTo>
                  <a:lnTo>
                    <a:pt x="4287" y="731"/>
                  </a:lnTo>
                  <a:lnTo>
                    <a:pt x="3970" y="902"/>
                  </a:lnTo>
                  <a:lnTo>
                    <a:pt x="3654" y="1097"/>
                  </a:lnTo>
                  <a:lnTo>
                    <a:pt x="3337" y="1292"/>
                  </a:lnTo>
                  <a:lnTo>
                    <a:pt x="3045" y="1486"/>
                  </a:lnTo>
                  <a:lnTo>
                    <a:pt x="2753" y="1730"/>
                  </a:lnTo>
                  <a:lnTo>
                    <a:pt x="2485" y="1949"/>
                  </a:lnTo>
                  <a:lnTo>
                    <a:pt x="2217" y="2217"/>
                  </a:lnTo>
                  <a:lnTo>
                    <a:pt x="1973" y="2461"/>
                  </a:lnTo>
                  <a:lnTo>
                    <a:pt x="1730" y="2753"/>
                  </a:lnTo>
                  <a:lnTo>
                    <a:pt x="1510" y="3021"/>
                  </a:lnTo>
                  <a:lnTo>
                    <a:pt x="1291" y="3313"/>
                  </a:lnTo>
                  <a:lnTo>
                    <a:pt x="1096" y="3630"/>
                  </a:lnTo>
                  <a:lnTo>
                    <a:pt x="926" y="3946"/>
                  </a:lnTo>
                  <a:lnTo>
                    <a:pt x="755" y="4263"/>
                  </a:lnTo>
                  <a:lnTo>
                    <a:pt x="609" y="4604"/>
                  </a:lnTo>
                  <a:lnTo>
                    <a:pt x="463" y="4945"/>
                  </a:lnTo>
                  <a:lnTo>
                    <a:pt x="341" y="5286"/>
                  </a:lnTo>
                  <a:lnTo>
                    <a:pt x="244" y="5651"/>
                  </a:lnTo>
                  <a:lnTo>
                    <a:pt x="171" y="6016"/>
                  </a:lnTo>
                  <a:lnTo>
                    <a:pt x="98" y="6382"/>
                  </a:lnTo>
                  <a:lnTo>
                    <a:pt x="49" y="6771"/>
                  </a:lnTo>
                  <a:lnTo>
                    <a:pt x="25" y="7137"/>
                  </a:lnTo>
                  <a:lnTo>
                    <a:pt x="0" y="7526"/>
                  </a:lnTo>
                  <a:lnTo>
                    <a:pt x="0" y="7526"/>
                  </a:lnTo>
                  <a:lnTo>
                    <a:pt x="25" y="7916"/>
                  </a:lnTo>
                  <a:lnTo>
                    <a:pt x="49" y="8306"/>
                  </a:lnTo>
                  <a:lnTo>
                    <a:pt x="98" y="8671"/>
                  </a:lnTo>
                  <a:lnTo>
                    <a:pt x="171" y="9061"/>
                  </a:lnTo>
                  <a:lnTo>
                    <a:pt x="244" y="9426"/>
                  </a:lnTo>
                  <a:lnTo>
                    <a:pt x="341" y="9767"/>
                  </a:lnTo>
                  <a:lnTo>
                    <a:pt x="463" y="10132"/>
                  </a:lnTo>
                  <a:lnTo>
                    <a:pt x="609" y="10473"/>
                  </a:lnTo>
                  <a:lnTo>
                    <a:pt x="755" y="10790"/>
                  </a:lnTo>
                  <a:lnTo>
                    <a:pt x="926" y="11131"/>
                  </a:lnTo>
                  <a:lnTo>
                    <a:pt x="1096" y="11448"/>
                  </a:lnTo>
                  <a:lnTo>
                    <a:pt x="1291" y="11740"/>
                  </a:lnTo>
                  <a:lnTo>
                    <a:pt x="1510" y="12032"/>
                  </a:lnTo>
                  <a:lnTo>
                    <a:pt x="1730" y="12324"/>
                  </a:lnTo>
                  <a:lnTo>
                    <a:pt x="1973" y="12592"/>
                  </a:lnTo>
                  <a:lnTo>
                    <a:pt x="2217" y="12860"/>
                  </a:lnTo>
                  <a:lnTo>
                    <a:pt x="2485" y="13104"/>
                  </a:lnTo>
                  <a:lnTo>
                    <a:pt x="2753" y="13347"/>
                  </a:lnTo>
                  <a:lnTo>
                    <a:pt x="3045" y="13567"/>
                  </a:lnTo>
                  <a:lnTo>
                    <a:pt x="3337" y="13786"/>
                  </a:lnTo>
                  <a:lnTo>
                    <a:pt x="3654" y="13981"/>
                  </a:lnTo>
                  <a:lnTo>
                    <a:pt x="3970" y="14151"/>
                  </a:lnTo>
                  <a:lnTo>
                    <a:pt x="4287" y="14322"/>
                  </a:lnTo>
                  <a:lnTo>
                    <a:pt x="4628" y="14468"/>
                  </a:lnTo>
                  <a:lnTo>
                    <a:pt x="4969" y="14614"/>
                  </a:lnTo>
                  <a:lnTo>
                    <a:pt x="5310" y="14736"/>
                  </a:lnTo>
                  <a:lnTo>
                    <a:pt x="5675" y="14833"/>
                  </a:lnTo>
                  <a:lnTo>
                    <a:pt x="6041" y="14906"/>
                  </a:lnTo>
                  <a:lnTo>
                    <a:pt x="6406" y="14979"/>
                  </a:lnTo>
                  <a:lnTo>
                    <a:pt x="6771" y="15028"/>
                  </a:lnTo>
                  <a:lnTo>
                    <a:pt x="7161" y="15052"/>
                  </a:lnTo>
                  <a:lnTo>
                    <a:pt x="7551" y="15077"/>
                  </a:lnTo>
                  <a:lnTo>
                    <a:pt x="7551" y="15077"/>
                  </a:lnTo>
                  <a:lnTo>
                    <a:pt x="7940" y="15052"/>
                  </a:lnTo>
                  <a:lnTo>
                    <a:pt x="8306" y="15028"/>
                  </a:lnTo>
                  <a:lnTo>
                    <a:pt x="8695" y="14979"/>
                  </a:lnTo>
                  <a:lnTo>
                    <a:pt x="9061" y="14906"/>
                  </a:lnTo>
                  <a:lnTo>
                    <a:pt x="9426" y="14833"/>
                  </a:lnTo>
                  <a:lnTo>
                    <a:pt x="9791" y="14736"/>
                  </a:lnTo>
                  <a:lnTo>
                    <a:pt x="10132" y="14614"/>
                  </a:lnTo>
                  <a:lnTo>
                    <a:pt x="10473" y="14468"/>
                  </a:lnTo>
                  <a:lnTo>
                    <a:pt x="10814" y="14322"/>
                  </a:lnTo>
                  <a:lnTo>
                    <a:pt x="11131" y="14151"/>
                  </a:lnTo>
                  <a:lnTo>
                    <a:pt x="11447" y="13981"/>
                  </a:lnTo>
                  <a:lnTo>
                    <a:pt x="11764" y="13786"/>
                  </a:lnTo>
                  <a:lnTo>
                    <a:pt x="12056" y="13567"/>
                  </a:lnTo>
                  <a:lnTo>
                    <a:pt x="12348" y="13347"/>
                  </a:lnTo>
                  <a:lnTo>
                    <a:pt x="12616" y="13104"/>
                  </a:lnTo>
                  <a:lnTo>
                    <a:pt x="12884" y="12860"/>
                  </a:lnTo>
                  <a:lnTo>
                    <a:pt x="13128" y="12592"/>
                  </a:lnTo>
                  <a:lnTo>
                    <a:pt x="13371" y="12324"/>
                  </a:lnTo>
                  <a:lnTo>
                    <a:pt x="13591" y="12032"/>
                  </a:lnTo>
                  <a:lnTo>
                    <a:pt x="13785" y="11740"/>
                  </a:lnTo>
                  <a:lnTo>
                    <a:pt x="13980" y="11448"/>
                  </a:lnTo>
                  <a:lnTo>
                    <a:pt x="14175" y="11131"/>
                  </a:lnTo>
                  <a:lnTo>
                    <a:pt x="14346" y="10790"/>
                  </a:lnTo>
                  <a:lnTo>
                    <a:pt x="14492" y="10473"/>
                  </a:lnTo>
                  <a:lnTo>
                    <a:pt x="14613" y="10132"/>
                  </a:lnTo>
                  <a:lnTo>
                    <a:pt x="14735" y="9767"/>
                  </a:lnTo>
                  <a:lnTo>
                    <a:pt x="14857" y="9426"/>
                  </a:lnTo>
                  <a:lnTo>
                    <a:pt x="14930" y="9061"/>
                  </a:lnTo>
                  <a:lnTo>
                    <a:pt x="15003" y="8671"/>
                  </a:lnTo>
                  <a:lnTo>
                    <a:pt x="15052" y="8306"/>
                  </a:lnTo>
                  <a:lnTo>
                    <a:pt x="15076" y="7916"/>
                  </a:lnTo>
                  <a:lnTo>
                    <a:pt x="15076" y="7526"/>
                  </a:lnTo>
                  <a:lnTo>
                    <a:pt x="15076" y="7526"/>
                  </a:lnTo>
                  <a:lnTo>
                    <a:pt x="15052" y="6918"/>
                  </a:lnTo>
                  <a:lnTo>
                    <a:pt x="14979" y="6309"/>
                  </a:lnTo>
                  <a:lnTo>
                    <a:pt x="14857" y="5724"/>
                  </a:lnTo>
                  <a:lnTo>
                    <a:pt x="14687" y="5164"/>
                  </a:lnTo>
                  <a:lnTo>
                    <a:pt x="14492" y="4604"/>
                  </a:lnTo>
                  <a:lnTo>
                    <a:pt x="14248" y="4068"/>
                  </a:lnTo>
                  <a:lnTo>
                    <a:pt x="13956" y="3581"/>
                  </a:lnTo>
                  <a:lnTo>
                    <a:pt x="13615" y="3094"/>
                  </a:lnTo>
                </a:path>
              </a:pathLst>
            </a:custGeom>
            <a:grpFill/>
            <a:ln w="19050" cap="rnd" cmpd="sng">
              <a:solidFill>
                <a:srgbClr val="00206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solidFill>
                  <a:schemeClr val="accent2"/>
                </a:solidFill>
              </a:endParaRPr>
            </a:p>
          </p:txBody>
        </p:sp>
        <p:sp>
          <p:nvSpPr>
            <p:cNvPr id="31" name="Shape 633">
              <a:extLst>
                <a:ext uri="{FF2B5EF4-FFF2-40B4-BE49-F238E27FC236}">
                  <a16:creationId xmlns="" xmlns:a16="http://schemas.microsoft.com/office/drawing/2014/main" id="{A7E0F7CD-81DA-4CE7-AFE9-AFC01237AB36}"/>
                </a:ext>
              </a:extLst>
            </p:cNvPr>
            <p:cNvSpPr/>
            <p:nvPr/>
          </p:nvSpPr>
          <p:spPr>
            <a:xfrm>
              <a:off x="6009825" y="1727425"/>
              <a:ext cx="279500" cy="279500"/>
            </a:xfrm>
            <a:custGeom>
              <a:avLst/>
              <a:gdLst/>
              <a:ahLst/>
              <a:cxnLst/>
              <a:rect l="0" t="0" r="0" b="0"/>
              <a:pathLst>
                <a:path w="11180" h="11180" fill="none" extrusionOk="0">
                  <a:moveTo>
                    <a:pt x="10181" y="2387"/>
                  </a:moveTo>
                  <a:lnTo>
                    <a:pt x="10181" y="2387"/>
                  </a:lnTo>
                  <a:lnTo>
                    <a:pt x="10400" y="2728"/>
                  </a:lnTo>
                  <a:lnTo>
                    <a:pt x="10595" y="3093"/>
                  </a:lnTo>
                  <a:lnTo>
                    <a:pt x="10766" y="3483"/>
                  </a:lnTo>
                  <a:lnTo>
                    <a:pt x="10912" y="3873"/>
                  </a:lnTo>
                  <a:lnTo>
                    <a:pt x="11034" y="4287"/>
                  </a:lnTo>
                  <a:lnTo>
                    <a:pt x="11107" y="4701"/>
                  </a:lnTo>
                  <a:lnTo>
                    <a:pt x="11180" y="5139"/>
                  </a:lnTo>
                  <a:lnTo>
                    <a:pt x="11180" y="5577"/>
                  </a:lnTo>
                  <a:lnTo>
                    <a:pt x="11180" y="5577"/>
                  </a:lnTo>
                  <a:lnTo>
                    <a:pt x="11155" y="6162"/>
                  </a:lnTo>
                  <a:lnTo>
                    <a:pt x="11082" y="6722"/>
                  </a:lnTo>
                  <a:lnTo>
                    <a:pt x="10936" y="7234"/>
                  </a:lnTo>
                  <a:lnTo>
                    <a:pt x="10741" y="7769"/>
                  </a:lnTo>
                  <a:lnTo>
                    <a:pt x="10522" y="8257"/>
                  </a:lnTo>
                  <a:lnTo>
                    <a:pt x="10230" y="8695"/>
                  </a:lnTo>
                  <a:lnTo>
                    <a:pt x="9913" y="9133"/>
                  </a:lnTo>
                  <a:lnTo>
                    <a:pt x="9548" y="9523"/>
                  </a:lnTo>
                  <a:lnTo>
                    <a:pt x="9158" y="9888"/>
                  </a:lnTo>
                  <a:lnTo>
                    <a:pt x="8720" y="10205"/>
                  </a:lnTo>
                  <a:lnTo>
                    <a:pt x="8257" y="10497"/>
                  </a:lnTo>
                  <a:lnTo>
                    <a:pt x="7770" y="10741"/>
                  </a:lnTo>
                  <a:lnTo>
                    <a:pt x="7259" y="10911"/>
                  </a:lnTo>
                  <a:lnTo>
                    <a:pt x="6723" y="11057"/>
                  </a:lnTo>
                  <a:lnTo>
                    <a:pt x="6163" y="11155"/>
                  </a:lnTo>
                  <a:lnTo>
                    <a:pt x="5603" y="11179"/>
                  </a:lnTo>
                  <a:lnTo>
                    <a:pt x="5603" y="11179"/>
                  </a:lnTo>
                  <a:lnTo>
                    <a:pt x="5018" y="11155"/>
                  </a:lnTo>
                  <a:lnTo>
                    <a:pt x="4482" y="11057"/>
                  </a:lnTo>
                  <a:lnTo>
                    <a:pt x="3946" y="10911"/>
                  </a:lnTo>
                  <a:lnTo>
                    <a:pt x="3435" y="10741"/>
                  </a:lnTo>
                  <a:lnTo>
                    <a:pt x="2948" y="10497"/>
                  </a:lnTo>
                  <a:lnTo>
                    <a:pt x="2485" y="10205"/>
                  </a:lnTo>
                  <a:lnTo>
                    <a:pt x="2047" y="9888"/>
                  </a:lnTo>
                  <a:lnTo>
                    <a:pt x="1657" y="9523"/>
                  </a:lnTo>
                  <a:lnTo>
                    <a:pt x="1292" y="9133"/>
                  </a:lnTo>
                  <a:lnTo>
                    <a:pt x="975" y="8695"/>
                  </a:lnTo>
                  <a:lnTo>
                    <a:pt x="683" y="8257"/>
                  </a:lnTo>
                  <a:lnTo>
                    <a:pt x="464" y="7769"/>
                  </a:lnTo>
                  <a:lnTo>
                    <a:pt x="269" y="7234"/>
                  </a:lnTo>
                  <a:lnTo>
                    <a:pt x="123" y="6722"/>
                  </a:lnTo>
                  <a:lnTo>
                    <a:pt x="50" y="6162"/>
                  </a:lnTo>
                  <a:lnTo>
                    <a:pt x="1" y="5577"/>
                  </a:lnTo>
                  <a:lnTo>
                    <a:pt x="1" y="5577"/>
                  </a:lnTo>
                  <a:lnTo>
                    <a:pt x="50" y="5017"/>
                  </a:lnTo>
                  <a:lnTo>
                    <a:pt x="123" y="4457"/>
                  </a:lnTo>
                  <a:lnTo>
                    <a:pt x="269" y="3921"/>
                  </a:lnTo>
                  <a:lnTo>
                    <a:pt x="464" y="3410"/>
                  </a:lnTo>
                  <a:lnTo>
                    <a:pt x="683" y="2923"/>
                  </a:lnTo>
                  <a:lnTo>
                    <a:pt x="975" y="2460"/>
                  </a:lnTo>
                  <a:lnTo>
                    <a:pt x="1292" y="2046"/>
                  </a:lnTo>
                  <a:lnTo>
                    <a:pt x="1657" y="1632"/>
                  </a:lnTo>
                  <a:lnTo>
                    <a:pt x="2047" y="1267"/>
                  </a:lnTo>
                  <a:lnTo>
                    <a:pt x="2485" y="950"/>
                  </a:lnTo>
                  <a:lnTo>
                    <a:pt x="2948" y="682"/>
                  </a:lnTo>
                  <a:lnTo>
                    <a:pt x="3435" y="439"/>
                  </a:lnTo>
                  <a:lnTo>
                    <a:pt x="3946" y="244"/>
                  </a:lnTo>
                  <a:lnTo>
                    <a:pt x="4482" y="122"/>
                  </a:lnTo>
                  <a:lnTo>
                    <a:pt x="5018" y="25"/>
                  </a:lnTo>
                  <a:lnTo>
                    <a:pt x="5603" y="0"/>
                  </a:lnTo>
                  <a:lnTo>
                    <a:pt x="5603" y="0"/>
                  </a:lnTo>
                  <a:lnTo>
                    <a:pt x="6041" y="25"/>
                  </a:lnTo>
                  <a:lnTo>
                    <a:pt x="6479" y="73"/>
                  </a:lnTo>
                  <a:lnTo>
                    <a:pt x="6893" y="146"/>
                  </a:lnTo>
                  <a:lnTo>
                    <a:pt x="7307" y="268"/>
                  </a:lnTo>
                  <a:lnTo>
                    <a:pt x="7697" y="414"/>
                  </a:lnTo>
                  <a:lnTo>
                    <a:pt x="8087" y="585"/>
                  </a:lnTo>
                  <a:lnTo>
                    <a:pt x="8452" y="780"/>
                  </a:lnTo>
                  <a:lnTo>
                    <a:pt x="8793" y="999"/>
                  </a:lnTo>
                </a:path>
              </a:pathLst>
            </a:custGeom>
            <a:grpFill/>
            <a:ln w="19050" cap="rnd" cmpd="sng">
              <a:solidFill>
                <a:srgbClr val="00206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dirty="0">
                <a:solidFill>
                  <a:schemeClr val="accent2"/>
                </a:solidFill>
              </a:endParaRPr>
            </a:p>
          </p:txBody>
        </p:sp>
        <p:sp>
          <p:nvSpPr>
            <p:cNvPr id="32" name="Shape 634">
              <a:extLst>
                <a:ext uri="{FF2B5EF4-FFF2-40B4-BE49-F238E27FC236}">
                  <a16:creationId xmlns="" xmlns:a16="http://schemas.microsoft.com/office/drawing/2014/main" id="{8C63DF95-20CA-45C3-B9C8-3978774FAE2C}"/>
                </a:ext>
              </a:extLst>
            </p:cNvPr>
            <p:cNvSpPr/>
            <p:nvPr/>
          </p:nvSpPr>
          <p:spPr>
            <a:xfrm>
              <a:off x="6107250" y="1824850"/>
              <a:ext cx="84650" cy="84650"/>
            </a:xfrm>
            <a:custGeom>
              <a:avLst/>
              <a:gdLst/>
              <a:ahLst/>
              <a:cxnLst/>
              <a:rect l="0" t="0" r="0" b="0"/>
              <a:pathLst>
                <a:path w="3386" h="3386" fill="none" extrusionOk="0">
                  <a:moveTo>
                    <a:pt x="3362" y="1388"/>
                  </a:moveTo>
                  <a:lnTo>
                    <a:pt x="3362" y="1388"/>
                  </a:lnTo>
                  <a:lnTo>
                    <a:pt x="3386" y="1680"/>
                  </a:lnTo>
                  <a:lnTo>
                    <a:pt x="3386" y="1680"/>
                  </a:lnTo>
                  <a:lnTo>
                    <a:pt x="3386" y="1851"/>
                  </a:lnTo>
                  <a:lnTo>
                    <a:pt x="3362" y="2021"/>
                  </a:lnTo>
                  <a:lnTo>
                    <a:pt x="3313" y="2192"/>
                  </a:lnTo>
                  <a:lnTo>
                    <a:pt x="3264" y="2338"/>
                  </a:lnTo>
                  <a:lnTo>
                    <a:pt x="3191" y="2484"/>
                  </a:lnTo>
                  <a:lnTo>
                    <a:pt x="3118" y="2630"/>
                  </a:lnTo>
                  <a:lnTo>
                    <a:pt x="3021" y="2776"/>
                  </a:lnTo>
                  <a:lnTo>
                    <a:pt x="2899" y="2898"/>
                  </a:lnTo>
                  <a:lnTo>
                    <a:pt x="2777" y="2996"/>
                  </a:lnTo>
                  <a:lnTo>
                    <a:pt x="2655" y="3093"/>
                  </a:lnTo>
                  <a:lnTo>
                    <a:pt x="2509" y="3191"/>
                  </a:lnTo>
                  <a:lnTo>
                    <a:pt x="2363" y="3239"/>
                  </a:lnTo>
                  <a:lnTo>
                    <a:pt x="2217" y="3312"/>
                  </a:lnTo>
                  <a:lnTo>
                    <a:pt x="2046" y="3337"/>
                  </a:lnTo>
                  <a:lnTo>
                    <a:pt x="1876" y="3385"/>
                  </a:lnTo>
                  <a:lnTo>
                    <a:pt x="1706" y="3385"/>
                  </a:lnTo>
                  <a:lnTo>
                    <a:pt x="1706" y="3385"/>
                  </a:lnTo>
                  <a:lnTo>
                    <a:pt x="1535" y="3385"/>
                  </a:lnTo>
                  <a:lnTo>
                    <a:pt x="1365" y="3337"/>
                  </a:lnTo>
                  <a:lnTo>
                    <a:pt x="1194" y="3312"/>
                  </a:lnTo>
                  <a:lnTo>
                    <a:pt x="1048" y="3239"/>
                  </a:lnTo>
                  <a:lnTo>
                    <a:pt x="902" y="3191"/>
                  </a:lnTo>
                  <a:lnTo>
                    <a:pt x="756" y="3093"/>
                  </a:lnTo>
                  <a:lnTo>
                    <a:pt x="634" y="2996"/>
                  </a:lnTo>
                  <a:lnTo>
                    <a:pt x="512" y="2898"/>
                  </a:lnTo>
                  <a:lnTo>
                    <a:pt x="390" y="2776"/>
                  </a:lnTo>
                  <a:lnTo>
                    <a:pt x="293" y="2630"/>
                  </a:lnTo>
                  <a:lnTo>
                    <a:pt x="220" y="2484"/>
                  </a:lnTo>
                  <a:lnTo>
                    <a:pt x="147" y="2338"/>
                  </a:lnTo>
                  <a:lnTo>
                    <a:pt x="74" y="2192"/>
                  </a:lnTo>
                  <a:lnTo>
                    <a:pt x="49" y="2021"/>
                  </a:lnTo>
                  <a:lnTo>
                    <a:pt x="25" y="1851"/>
                  </a:lnTo>
                  <a:lnTo>
                    <a:pt x="1" y="1680"/>
                  </a:lnTo>
                  <a:lnTo>
                    <a:pt x="1" y="1680"/>
                  </a:lnTo>
                  <a:lnTo>
                    <a:pt x="25" y="1510"/>
                  </a:lnTo>
                  <a:lnTo>
                    <a:pt x="49" y="1340"/>
                  </a:lnTo>
                  <a:lnTo>
                    <a:pt x="74" y="1193"/>
                  </a:lnTo>
                  <a:lnTo>
                    <a:pt x="147" y="1023"/>
                  </a:lnTo>
                  <a:lnTo>
                    <a:pt x="220" y="877"/>
                  </a:lnTo>
                  <a:lnTo>
                    <a:pt x="293" y="731"/>
                  </a:lnTo>
                  <a:lnTo>
                    <a:pt x="390" y="609"/>
                  </a:lnTo>
                  <a:lnTo>
                    <a:pt x="512" y="487"/>
                  </a:lnTo>
                  <a:lnTo>
                    <a:pt x="634" y="390"/>
                  </a:lnTo>
                  <a:lnTo>
                    <a:pt x="756" y="292"/>
                  </a:lnTo>
                  <a:lnTo>
                    <a:pt x="902" y="195"/>
                  </a:lnTo>
                  <a:lnTo>
                    <a:pt x="1048" y="122"/>
                  </a:lnTo>
                  <a:lnTo>
                    <a:pt x="1194" y="73"/>
                  </a:lnTo>
                  <a:lnTo>
                    <a:pt x="1365" y="24"/>
                  </a:lnTo>
                  <a:lnTo>
                    <a:pt x="1535" y="0"/>
                  </a:lnTo>
                  <a:lnTo>
                    <a:pt x="1706" y="0"/>
                  </a:lnTo>
                  <a:lnTo>
                    <a:pt x="1706" y="0"/>
                  </a:lnTo>
                  <a:lnTo>
                    <a:pt x="1998" y="24"/>
                  </a:lnTo>
                </a:path>
              </a:pathLst>
            </a:custGeom>
            <a:grpFill/>
            <a:ln w="19050" cap="rnd" cmpd="sng">
              <a:solidFill>
                <a:srgbClr val="00206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solidFill>
                  <a:schemeClr val="accent2"/>
                </a:solidFill>
              </a:endParaRPr>
            </a:p>
          </p:txBody>
        </p:sp>
        <p:sp>
          <p:nvSpPr>
            <p:cNvPr id="33" name="Shape 635">
              <a:extLst>
                <a:ext uri="{FF2B5EF4-FFF2-40B4-BE49-F238E27FC236}">
                  <a16:creationId xmlns="" xmlns:a16="http://schemas.microsoft.com/office/drawing/2014/main" id="{BC2F4953-4B4C-4B90-BBBA-EE9C42DB550B}"/>
                </a:ext>
              </a:extLst>
            </p:cNvPr>
            <p:cNvSpPr/>
            <p:nvPr/>
          </p:nvSpPr>
          <p:spPr>
            <a:xfrm>
              <a:off x="6058550" y="1776125"/>
              <a:ext cx="182075" cy="182075"/>
            </a:xfrm>
            <a:custGeom>
              <a:avLst/>
              <a:gdLst/>
              <a:ahLst/>
              <a:cxnLst/>
              <a:rect l="0" t="0" r="0" b="0"/>
              <a:pathLst>
                <a:path w="7283" h="7283" fill="none" extrusionOk="0">
                  <a:moveTo>
                    <a:pt x="5431" y="463"/>
                  </a:moveTo>
                  <a:lnTo>
                    <a:pt x="5431" y="463"/>
                  </a:lnTo>
                  <a:lnTo>
                    <a:pt x="5042" y="269"/>
                  </a:lnTo>
                  <a:lnTo>
                    <a:pt x="4823" y="195"/>
                  </a:lnTo>
                  <a:lnTo>
                    <a:pt x="4603" y="122"/>
                  </a:lnTo>
                  <a:lnTo>
                    <a:pt x="4360" y="74"/>
                  </a:lnTo>
                  <a:lnTo>
                    <a:pt x="4141" y="25"/>
                  </a:lnTo>
                  <a:lnTo>
                    <a:pt x="3897" y="1"/>
                  </a:lnTo>
                  <a:lnTo>
                    <a:pt x="3654" y="1"/>
                  </a:lnTo>
                  <a:lnTo>
                    <a:pt x="3654" y="1"/>
                  </a:lnTo>
                  <a:lnTo>
                    <a:pt x="3288" y="25"/>
                  </a:lnTo>
                  <a:lnTo>
                    <a:pt x="2923" y="74"/>
                  </a:lnTo>
                  <a:lnTo>
                    <a:pt x="2558" y="147"/>
                  </a:lnTo>
                  <a:lnTo>
                    <a:pt x="2241" y="293"/>
                  </a:lnTo>
                  <a:lnTo>
                    <a:pt x="1924" y="439"/>
                  </a:lnTo>
                  <a:lnTo>
                    <a:pt x="1608" y="609"/>
                  </a:lnTo>
                  <a:lnTo>
                    <a:pt x="1340" y="829"/>
                  </a:lnTo>
                  <a:lnTo>
                    <a:pt x="1072" y="1072"/>
                  </a:lnTo>
                  <a:lnTo>
                    <a:pt x="828" y="1316"/>
                  </a:lnTo>
                  <a:lnTo>
                    <a:pt x="633" y="1608"/>
                  </a:lnTo>
                  <a:lnTo>
                    <a:pt x="439" y="1900"/>
                  </a:lnTo>
                  <a:lnTo>
                    <a:pt x="293" y="2217"/>
                  </a:lnTo>
                  <a:lnTo>
                    <a:pt x="171" y="2558"/>
                  </a:lnTo>
                  <a:lnTo>
                    <a:pt x="73" y="2899"/>
                  </a:lnTo>
                  <a:lnTo>
                    <a:pt x="25" y="3264"/>
                  </a:lnTo>
                  <a:lnTo>
                    <a:pt x="0" y="3629"/>
                  </a:lnTo>
                  <a:lnTo>
                    <a:pt x="0" y="3629"/>
                  </a:lnTo>
                  <a:lnTo>
                    <a:pt x="25" y="4019"/>
                  </a:lnTo>
                  <a:lnTo>
                    <a:pt x="73" y="4360"/>
                  </a:lnTo>
                  <a:lnTo>
                    <a:pt x="171" y="4725"/>
                  </a:lnTo>
                  <a:lnTo>
                    <a:pt x="293" y="5066"/>
                  </a:lnTo>
                  <a:lnTo>
                    <a:pt x="439" y="5383"/>
                  </a:lnTo>
                  <a:lnTo>
                    <a:pt x="633" y="5675"/>
                  </a:lnTo>
                  <a:lnTo>
                    <a:pt x="828" y="5943"/>
                  </a:lnTo>
                  <a:lnTo>
                    <a:pt x="1072" y="6211"/>
                  </a:lnTo>
                  <a:lnTo>
                    <a:pt x="1340" y="6455"/>
                  </a:lnTo>
                  <a:lnTo>
                    <a:pt x="1608" y="6650"/>
                  </a:lnTo>
                  <a:lnTo>
                    <a:pt x="1924" y="6844"/>
                  </a:lnTo>
                  <a:lnTo>
                    <a:pt x="2241" y="6990"/>
                  </a:lnTo>
                  <a:lnTo>
                    <a:pt x="2558" y="7112"/>
                  </a:lnTo>
                  <a:lnTo>
                    <a:pt x="2923" y="7210"/>
                  </a:lnTo>
                  <a:lnTo>
                    <a:pt x="3288" y="7258"/>
                  </a:lnTo>
                  <a:lnTo>
                    <a:pt x="3654" y="7283"/>
                  </a:lnTo>
                  <a:lnTo>
                    <a:pt x="3654" y="7283"/>
                  </a:lnTo>
                  <a:lnTo>
                    <a:pt x="4019" y="7258"/>
                  </a:lnTo>
                  <a:lnTo>
                    <a:pt x="4384" y="7210"/>
                  </a:lnTo>
                  <a:lnTo>
                    <a:pt x="4725" y="7112"/>
                  </a:lnTo>
                  <a:lnTo>
                    <a:pt x="5066" y="6990"/>
                  </a:lnTo>
                  <a:lnTo>
                    <a:pt x="5383" y="6844"/>
                  </a:lnTo>
                  <a:lnTo>
                    <a:pt x="5675" y="6650"/>
                  </a:lnTo>
                  <a:lnTo>
                    <a:pt x="5967" y="6455"/>
                  </a:lnTo>
                  <a:lnTo>
                    <a:pt x="6235" y="6211"/>
                  </a:lnTo>
                  <a:lnTo>
                    <a:pt x="6454" y="5943"/>
                  </a:lnTo>
                  <a:lnTo>
                    <a:pt x="6674" y="5675"/>
                  </a:lnTo>
                  <a:lnTo>
                    <a:pt x="6844" y="5383"/>
                  </a:lnTo>
                  <a:lnTo>
                    <a:pt x="7014" y="5066"/>
                  </a:lnTo>
                  <a:lnTo>
                    <a:pt x="7136" y="4725"/>
                  </a:lnTo>
                  <a:lnTo>
                    <a:pt x="7209" y="4360"/>
                  </a:lnTo>
                  <a:lnTo>
                    <a:pt x="7282" y="4019"/>
                  </a:lnTo>
                  <a:lnTo>
                    <a:pt x="7282" y="3629"/>
                  </a:lnTo>
                  <a:lnTo>
                    <a:pt x="7282" y="3629"/>
                  </a:lnTo>
                  <a:lnTo>
                    <a:pt x="7282" y="3386"/>
                  </a:lnTo>
                  <a:lnTo>
                    <a:pt x="7258" y="3167"/>
                  </a:lnTo>
                  <a:lnTo>
                    <a:pt x="7234" y="2923"/>
                  </a:lnTo>
                  <a:lnTo>
                    <a:pt x="7161" y="2704"/>
                  </a:lnTo>
                  <a:lnTo>
                    <a:pt x="7112" y="2485"/>
                  </a:lnTo>
                  <a:lnTo>
                    <a:pt x="7014" y="2266"/>
                  </a:lnTo>
                  <a:lnTo>
                    <a:pt x="6820" y="1852"/>
                  </a:lnTo>
                </a:path>
              </a:pathLst>
            </a:custGeom>
            <a:grpFill/>
            <a:ln w="19050" cap="rnd" cmpd="sng">
              <a:solidFill>
                <a:srgbClr val="00206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solidFill>
                  <a:schemeClr val="accent2"/>
                </a:solidFill>
              </a:endParaRPr>
            </a:p>
          </p:txBody>
        </p:sp>
        <p:sp>
          <p:nvSpPr>
            <p:cNvPr id="34" name="Shape 636">
              <a:extLst>
                <a:ext uri="{FF2B5EF4-FFF2-40B4-BE49-F238E27FC236}">
                  <a16:creationId xmlns="" xmlns:a16="http://schemas.microsoft.com/office/drawing/2014/main" id="{B909C533-5819-46B5-9B5D-EE88750598EE}"/>
                </a:ext>
              </a:extLst>
            </p:cNvPr>
            <p:cNvSpPr/>
            <p:nvPr/>
          </p:nvSpPr>
          <p:spPr>
            <a:xfrm>
              <a:off x="5971475" y="2001400"/>
              <a:ext cx="74925" cy="70675"/>
            </a:xfrm>
            <a:custGeom>
              <a:avLst/>
              <a:gdLst/>
              <a:ahLst/>
              <a:cxnLst/>
              <a:rect l="0" t="0" r="0" b="0"/>
              <a:pathLst>
                <a:path w="2997" h="2827" fill="none" extrusionOk="0">
                  <a:moveTo>
                    <a:pt x="1462" y="1"/>
                  </a:moveTo>
                  <a:lnTo>
                    <a:pt x="293" y="1170"/>
                  </a:lnTo>
                  <a:lnTo>
                    <a:pt x="293" y="1170"/>
                  </a:lnTo>
                  <a:lnTo>
                    <a:pt x="171" y="1316"/>
                  </a:lnTo>
                  <a:lnTo>
                    <a:pt x="74" y="1487"/>
                  </a:lnTo>
                  <a:lnTo>
                    <a:pt x="25" y="1657"/>
                  </a:lnTo>
                  <a:lnTo>
                    <a:pt x="1" y="1852"/>
                  </a:lnTo>
                  <a:lnTo>
                    <a:pt x="25" y="2047"/>
                  </a:lnTo>
                  <a:lnTo>
                    <a:pt x="74" y="2217"/>
                  </a:lnTo>
                  <a:lnTo>
                    <a:pt x="171" y="2388"/>
                  </a:lnTo>
                  <a:lnTo>
                    <a:pt x="293" y="2534"/>
                  </a:lnTo>
                  <a:lnTo>
                    <a:pt x="293" y="2534"/>
                  </a:lnTo>
                  <a:lnTo>
                    <a:pt x="439" y="2656"/>
                  </a:lnTo>
                  <a:lnTo>
                    <a:pt x="609" y="2753"/>
                  </a:lnTo>
                  <a:lnTo>
                    <a:pt x="804" y="2802"/>
                  </a:lnTo>
                  <a:lnTo>
                    <a:pt x="975" y="2826"/>
                  </a:lnTo>
                  <a:lnTo>
                    <a:pt x="975" y="2826"/>
                  </a:lnTo>
                  <a:lnTo>
                    <a:pt x="1170" y="2802"/>
                  </a:lnTo>
                  <a:lnTo>
                    <a:pt x="1340" y="2753"/>
                  </a:lnTo>
                  <a:lnTo>
                    <a:pt x="1511" y="2656"/>
                  </a:lnTo>
                  <a:lnTo>
                    <a:pt x="1681" y="2534"/>
                  </a:lnTo>
                  <a:lnTo>
                    <a:pt x="2850" y="1365"/>
                  </a:lnTo>
                  <a:lnTo>
                    <a:pt x="2850" y="1365"/>
                  </a:lnTo>
                  <a:lnTo>
                    <a:pt x="2996" y="1194"/>
                  </a:lnTo>
                </a:path>
              </a:pathLst>
            </a:custGeom>
            <a:grpFill/>
            <a:ln w="19050" cap="rnd" cmpd="sng">
              <a:solidFill>
                <a:srgbClr val="00206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solidFill>
                  <a:schemeClr val="accent2"/>
                </a:solidFill>
              </a:endParaRPr>
            </a:p>
          </p:txBody>
        </p:sp>
        <p:sp>
          <p:nvSpPr>
            <p:cNvPr id="35" name="Shape 637">
              <a:extLst>
                <a:ext uri="{FF2B5EF4-FFF2-40B4-BE49-F238E27FC236}">
                  <a16:creationId xmlns="" xmlns:a16="http://schemas.microsoft.com/office/drawing/2014/main" id="{B8E44603-02C8-45C3-AFCF-46EBC9134B2A}"/>
                </a:ext>
              </a:extLst>
            </p:cNvPr>
            <p:cNvSpPr/>
            <p:nvPr/>
          </p:nvSpPr>
          <p:spPr>
            <a:xfrm>
              <a:off x="6253375" y="2001400"/>
              <a:ext cx="74325" cy="70675"/>
            </a:xfrm>
            <a:custGeom>
              <a:avLst/>
              <a:gdLst/>
              <a:ahLst/>
              <a:cxnLst/>
              <a:rect l="0" t="0" r="0" b="0"/>
              <a:pathLst>
                <a:path w="2973" h="2827" fill="none" extrusionOk="0">
                  <a:moveTo>
                    <a:pt x="1" y="1194"/>
                  </a:moveTo>
                  <a:lnTo>
                    <a:pt x="1" y="1194"/>
                  </a:lnTo>
                  <a:lnTo>
                    <a:pt x="123" y="1365"/>
                  </a:lnTo>
                  <a:lnTo>
                    <a:pt x="1316" y="2534"/>
                  </a:lnTo>
                  <a:lnTo>
                    <a:pt x="1316" y="2534"/>
                  </a:lnTo>
                  <a:lnTo>
                    <a:pt x="1462" y="2656"/>
                  </a:lnTo>
                  <a:lnTo>
                    <a:pt x="1633" y="2753"/>
                  </a:lnTo>
                  <a:lnTo>
                    <a:pt x="1827" y="2802"/>
                  </a:lnTo>
                  <a:lnTo>
                    <a:pt x="1998" y="2826"/>
                  </a:lnTo>
                  <a:lnTo>
                    <a:pt x="1998" y="2826"/>
                  </a:lnTo>
                  <a:lnTo>
                    <a:pt x="2193" y="2802"/>
                  </a:lnTo>
                  <a:lnTo>
                    <a:pt x="2363" y="2753"/>
                  </a:lnTo>
                  <a:lnTo>
                    <a:pt x="2534" y="2656"/>
                  </a:lnTo>
                  <a:lnTo>
                    <a:pt x="2704" y="2534"/>
                  </a:lnTo>
                  <a:lnTo>
                    <a:pt x="2704" y="2534"/>
                  </a:lnTo>
                  <a:lnTo>
                    <a:pt x="2826" y="2388"/>
                  </a:lnTo>
                  <a:lnTo>
                    <a:pt x="2923" y="2217"/>
                  </a:lnTo>
                  <a:lnTo>
                    <a:pt x="2972" y="2047"/>
                  </a:lnTo>
                  <a:lnTo>
                    <a:pt x="2972" y="1852"/>
                  </a:lnTo>
                  <a:lnTo>
                    <a:pt x="2972" y="1657"/>
                  </a:lnTo>
                  <a:lnTo>
                    <a:pt x="2923" y="1487"/>
                  </a:lnTo>
                  <a:lnTo>
                    <a:pt x="2826" y="1316"/>
                  </a:lnTo>
                  <a:lnTo>
                    <a:pt x="2704" y="1170"/>
                  </a:lnTo>
                  <a:lnTo>
                    <a:pt x="1535" y="1"/>
                  </a:lnTo>
                </a:path>
              </a:pathLst>
            </a:custGeom>
            <a:grpFill/>
            <a:ln w="19050" cap="rnd" cmpd="sng">
              <a:solidFill>
                <a:srgbClr val="00206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solidFill>
                  <a:schemeClr val="accent2"/>
                </a:solidFill>
              </a:endParaRPr>
            </a:p>
          </p:txBody>
        </p:sp>
        <p:sp>
          <p:nvSpPr>
            <p:cNvPr id="36" name="Shape 638">
              <a:extLst>
                <a:ext uri="{FF2B5EF4-FFF2-40B4-BE49-F238E27FC236}">
                  <a16:creationId xmlns="" xmlns:a16="http://schemas.microsoft.com/office/drawing/2014/main" id="{F10FA17C-5DE5-44AB-81DB-C83C2A648EC9}"/>
                </a:ext>
              </a:extLst>
            </p:cNvPr>
            <p:cNvSpPr/>
            <p:nvPr/>
          </p:nvSpPr>
          <p:spPr>
            <a:xfrm>
              <a:off x="6137700" y="1623900"/>
              <a:ext cx="250875" cy="255150"/>
            </a:xfrm>
            <a:custGeom>
              <a:avLst/>
              <a:gdLst/>
              <a:ahLst/>
              <a:cxnLst/>
              <a:rect l="0" t="0" r="0" b="0"/>
              <a:pathLst>
                <a:path w="10035" h="10206" fill="none" extrusionOk="0">
                  <a:moveTo>
                    <a:pt x="9718" y="2412"/>
                  </a:moveTo>
                  <a:lnTo>
                    <a:pt x="8671" y="2217"/>
                  </a:lnTo>
                  <a:lnTo>
                    <a:pt x="9694" y="1194"/>
                  </a:lnTo>
                  <a:lnTo>
                    <a:pt x="9694" y="1194"/>
                  </a:lnTo>
                  <a:lnTo>
                    <a:pt x="9767" y="1121"/>
                  </a:lnTo>
                  <a:lnTo>
                    <a:pt x="9815" y="1024"/>
                  </a:lnTo>
                  <a:lnTo>
                    <a:pt x="9840" y="951"/>
                  </a:lnTo>
                  <a:lnTo>
                    <a:pt x="9840" y="853"/>
                  </a:lnTo>
                  <a:lnTo>
                    <a:pt x="9840" y="756"/>
                  </a:lnTo>
                  <a:lnTo>
                    <a:pt x="9815" y="658"/>
                  </a:lnTo>
                  <a:lnTo>
                    <a:pt x="9767" y="585"/>
                  </a:lnTo>
                  <a:lnTo>
                    <a:pt x="9694" y="512"/>
                  </a:lnTo>
                  <a:lnTo>
                    <a:pt x="9694" y="512"/>
                  </a:lnTo>
                  <a:lnTo>
                    <a:pt x="9621" y="439"/>
                  </a:lnTo>
                  <a:lnTo>
                    <a:pt x="9548" y="391"/>
                  </a:lnTo>
                  <a:lnTo>
                    <a:pt x="9450" y="366"/>
                  </a:lnTo>
                  <a:lnTo>
                    <a:pt x="9353" y="366"/>
                  </a:lnTo>
                  <a:lnTo>
                    <a:pt x="9255" y="366"/>
                  </a:lnTo>
                  <a:lnTo>
                    <a:pt x="9182" y="391"/>
                  </a:lnTo>
                  <a:lnTo>
                    <a:pt x="9085" y="439"/>
                  </a:lnTo>
                  <a:lnTo>
                    <a:pt x="9012" y="512"/>
                  </a:lnTo>
                  <a:lnTo>
                    <a:pt x="7867" y="1657"/>
                  </a:lnTo>
                  <a:lnTo>
                    <a:pt x="7867" y="1657"/>
                  </a:lnTo>
                  <a:lnTo>
                    <a:pt x="7818" y="1487"/>
                  </a:lnTo>
                  <a:lnTo>
                    <a:pt x="7599" y="317"/>
                  </a:lnTo>
                  <a:lnTo>
                    <a:pt x="7599" y="317"/>
                  </a:lnTo>
                  <a:lnTo>
                    <a:pt x="7575" y="196"/>
                  </a:lnTo>
                  <a:lnTo>
                    <a:pt x="7526" y="98"/>
                  </a:lnTo>
                  <a:lnTo>
                    <a:pt x="7477" y="50"/>
                  </a:lnTo>
                  <a:lnTo>
                    <a:pt x="7404" y="1"/>
                  </a:lnTo>
                  <a:lnTo>
                    <a:pt x="7331" y="1"/>
                  </a:lnTo>
                  <a:lnTo>
                    <a:pt x="7234" y="25"/>
                  </a:lnTo>
                  <a:lnTo>
                    <a:pt x="7161" y="74"/>
                  </a:lnTo>
                  <a:lnTo>
                    <a:pt x="7063" y="147"/>
                  </a:lnTo>
                  <a:lnTo>
                    <a:pt x="5432" y="1754"/>
                  </a:lnTo>
                  <a:lnTo>
                    <a:pt x="5432" y="1754"/>
                  </a:lnTo>
                  <a:lnTo>
                    <a:pt x="5358" y="1852"/>
                  </a:lnTo>
                  <a:lnTo>
                    <a:pt x="5285" y="1974"/>
                  </a:lnTo>
                  <a:lnTo>
                    <a:pt x="5212" y="2120"/>
                  </a:lnTo>
                  <a:lnTo>
                    <a:pt x="5164" y="2242"/>
                  </a:lnTo>
                  <a:lnTo>
                    <a:pt x="5139" y="2388"/>
                  </a:lnTo>
                  <a:lnTo>
                    <a:pt x="5115" y="2534"/>
                  </a:lnTo>
                  <a:lnTo>
                    <a:pt x="5115" y="2680"/>
                  </a:lnTo>
                  <a:lnTo>
                    <a:pt x="5115" y="2802"/>
                  </a:lnTo>
                  <a:lnTo>
                    <a:pt x="5334" y="3971"/>
                  </a:lnTo>
                  <a:lnTo>
                    <a:pt x="5334" y="3971"/>
                  </a:lnTo>
                  <a:lnTo>
                    <a:pt x="5383" y="4141"/>
                  </a:lnTo>
                  <a:lnTo>
                    <a:pt x="147" y="9378"/>
                  </a:lnTo>
                  <a:lnTo>
                    <a:pt x="147" y="9378"/>
                  </a:lnTo>
                  <a:lnTo>
                    <a:pt x="73" y="9451"/>
                  </a:lnTo>
                  <a:lnTo>
                    <a:pt x="25" y="9548"/>
                  </a:lnTo>
                  <a:lnTo>
                    <a:pt x="0" y="9645"/>
                  </a:lnTo>
                  <a:lnTo>
                    <a:pt x="0" y="9718"/>
                  </a:lnTo>
                  <a:lnTo>
                    <a:pt x="0" y="9816"/>
                  </a:lnTo>
                  <a:lnTo>
                    <a:pt x="25" y="9913"/>
                  </a:lnTo>
                  <a:lnTo>
                    <a:pt x="73" y="9986"/>
                  </a:lnTo>
                  <a:lnTo>
                    <a:pt x="147" y="10059"/>
                  </a:lnTo>
                  <a:lnTo>
                    <a:pt x="147" y="10059"/>
                  </a:lnTo>
                  <a:lnTo>
                    <a:pt x="220" y="10133"/>
                  </a:lnTo>
                  <a:lnTo>
                    <a:pt x="293" y="10181"/>
                  </a:lnTo>
                  <a:lnTo>
                    <a:pt x="390" y="10206"/>
                  </a:lnTo>
                  <a:lnTo>
                    <a:pt x="488" y="10206"/>
                  </a:lnTo>
                  <a:lnTo>
                    <a:pt x="488" y="10206"/>
                  </a:lnTo>
                  <a:lnTo>
                    <a:pt x="585" y="10206"/>
                  </a:lnTo>
                  <a:lnTo>
                    <a:pt x="658" y="10181"/>
                  </a:lnTo>
                  <a:lnTo>
                    <a:pt x="755" y="10133"/>
                  </a:lnTo>
                  <a:lnTo>
                    <a:pt x="828" y="10059"/>
                  </a:lnTo>
                  <a:lnTo>
                    <a:pt x="6187" y="4726"/>
                  </a:lnTo>
                  <a:lnTo>
                    <a:pt x="7234" y="4896"/>
                  </a:lnTo>
                  <a:lnTo>
                    <a:pt x="7234" y="4896"/>
                  </a:lnTo>
                  <a:lnTo>
                    <a:pt x="7356" y="4921"/>
                  </a:lnTo>
                  <a:lnTo>
                    <a:pt x="7502" y="4921"/>
                  </a:lnTo>
                  <a:lnTo>
                    <a:pt x="7624" y="4896"/>
                  </a:lnTo>
                  <a:lnTo>
                    <a:pt x="7770" y="4848"/>
                  </a:lnTo>
                  <a:lnTo>
                    <a:pt x="7916" y="4799"/>
                  </a:lnTo>
                  <a:lnTo>
                    <a:pt x="8038" y="4750"/>
                  </a:lnTo>
                  <a:lnTo>
                    <a:pt x="8159" y="4677"/>
                  </a:lnTo>
                  <a:lnTo>
                    <a:pt x="8257" y="4580"/>
                  </a:lnTo>
                  <a:lnTo>
                    <a:pt x="9889" y="2948"/>
                  </a:lnTo>
                  <a:lnTo>
                    <a:pt x="9889" y="2948"/>
                  </a:lnTo>
                  <a:lnTo>
                    <a:pt x="9962" y="2875"/>
                  </a:lnTo>
                  <a:lnTo>
                    <a:pt x="10010" y="2777"/>
                  </a:lnTo>
                  <a:lnTo>
                    <a:pt x="10035" y="2704"/>
                  </a:lnTo>
                  <a:lnTo>
                    <a:pt x="10010" y="2607"/>
                  </a:lnTo>
                  <a:lnTo>
                    <a:pt x="9986" y="2558"/>
                  </a:lnTo>
                  <a:lnTo>
                    <a:pt x="9913" y="2485"/>
                  </a:lnTo>
                  <a:lnTo>
                    <a:pt x="9815" y="2436"/>
                  </a:lnTo>
                  <a:lnTo>
                    <a:pt x="9718" y="2412"/>
                  </a:lnTo>
                  <a:lnTo>
                    <a:pt x="9718" y="2412"/>
                  </a:lnTo>
                  <a:close/>
                </a:path>
              </a:pathLst>
            </a:custGeom>
            <a:grpFill/>
            <a:ln w="19050" cap="rnd" cmpd="sng">
              <a:solidFill>
                <a:srgbClr val="00206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dirty="0">
                <a:solidFill>
                  <a:schemeClr val="accent2"/>
                </a:solidFill>
              </a:endParaRPr>
            </a:p>
          </p:txBody>
        </p:sp>
      </p:grpSp>
      <p:sp>
        <p:nvSpPr>
          <p:cNvPr id="27" name="مستطيل مستدير الزوايا 5">
            <a:hlinkClick r:id="rId2" action="ppaction://hlinksldjump"/>
            <a:extLst>
              <a:ext uri="{FF2B5EF4-FFF2-40B4-BE49-F238E27FC236}">
                <a16:creationId xmlns="" xmlns:a16="http://schemas.microsoft.com/office/drawing/2014/main" id="{D466B943-7A06-4ADB-8B37-06D4C56A4898}"/>
              </a:ext>
            </a:extLst>
          </p:cNvPr>
          <p:cNvSpPr/>
          <p:nvPr/>
        </p:nvSpPr>
        <p:spPr>
          <a:xfrm>
            <a:off x="9838920" y="1862449"/>
            <a:ext cx="2353079" cy="57600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1400" dirty="0">
                <a:solidFill>
                  <a:srgbClr val="3F5378"/>
                </a:solidFill>
                <a:latin typeface="Arial Black" panose="020B0A04020102020204" pitchFamily="34" charset="0"/>
                <a:cs typeface="PT Bold Heading" panose="02010400000000000000" pitchFamily="2" charset="-78"/>
              </a:rPr>
              <a:t>INITIATION ACTIVITY </a:t>
            </a:r>
            <a:endParaRPr lang="ar-BH" sz="1400" dirty="0">
              <a:solidFill>
                <a:srgbClr val="3F5378"/>
              </a:solidFill>
              <a:latin typeface="Arial Black" panose="020B0A04020102020204" pitchFamily="34" charset="0"/>
              <a:cs typeface="PT Bold Heading" panose="02010400000000000000" pitchFamily="2" charset="-78"/>
            </a:endParaRPr>
          </a:p>
        </p:txBody>
      </p:sp>
      <p:sp>
        <p:nvSpPr>
          <p:cNvPr id="37" name="مستطيل مستدير الزوايا 11">
            <a:hlinkClick r:id="rId3" action="ppaction://hlinksldjump"/>
            <a:extLst>
              <a:ext uri="{FF2B5EF4-FFF2-40B4-BE49-F238E27FC236}">
                <a16:creationId xmlns="" xmlns:a16="http://schemas.microsoft.com/office/drawing/2014/main" id="{23D3EE09-8411-4223-ABFE-66C8968A89D0}"/>
              </a:ext>
            </a:extLst>
          </p:cNvPr>
          <p:cNvSpPr/>
          <p:nvPr/>
        </p:nvSpPr>
        <p:spPr>
          <a:xfrm>
            <a:off x="9875904" y="2837647"/>
            <a:ext cx="2353079" cy="57600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1600" dirty="0">
                <a:solidFill>
                  <a:srgbClr val="3F5378"/>
                </a:solidFill>
                <a:latin typeface="Arial Black" panose="020B0A04020102020204" pitchFamily="34" charset="0"/>
                <a:cs typeface="PT Bold Heading" panose="02010400000000000000" pitchFamily="2" charset="-78"/>
              </a:rPr>
              <a:t>OBJECTIVE 1</a:t>
            </a:r>
            <a:r>
              <a:rPr lang="ar-SA" sz="1600" dirty="0">
                <a:solidFill>
                  <a:srgbClr val="3F5378"/>
                </a:solidFill>
                <a:latin typeface="Arial Black" panose="020B0A04020102020204" pitchFamily="34" charset="0"/>
                <a:cs typeface="PT Bold Heading" panose="02010400000000000000" pitchFamily="2" charset="-78"/>
              </a:rPr>
              <a:t>    </a:t>
            </a:r>
            <a:endParaRPr lang="ar-BH" sz="1600" dirty="0">
              <a:solidFill>
                <a:srgbClr val="3F5378"/>
              </a:solidFill>
              <a:latin typeface="Arial Black" panose="020B0A04020102020204" pitchFamily="34" charset="0"/>
              <a:cs typeface="PT Bold Heading" panose="02010400000000000000" pitchFamily="2" charset="-78"/>
            </a:endParaRPr>
          </a:p>
        </p:txBody>
      </p:sp>
      <p:sp>
        <p:nvSpPr>
          <p:cNvPr id="38" name="مستطيل مستدير الزوايا 12">
            <a:hlinkClick r:id="" action="ppaction://noaction"/>
            <a:extLst>
              <a:ext uri="{FF2B5EF4-FFF2-40B4-BE49-F238E27FC236}">
                <a16:creationId xmlns="" xmlns:a16="http://schemas.microsoft.com/office/drawing/2014/main" id="{C35558C1-9FDC-49BD-A8F5-9241D1C65BC7}"/>
              </a:ext>
            </a:extLst>
          </p:cNvPr>
          <p:cNvSpPr/>
          <p:nvPr/>
        </p:nvSpPr>
        <p:spPr>
          <a:xfrm>
            <a:off x="9875904" y="3651672"/>
            <a:ext cx="2353079" cy="57600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1600" dirty="0">
                <a:solidFill>
                  <a:srgbClr val="3F5378"/>
                </a:solidFill>
                <a:latin typeface="Arial Black" panose="020B0A04020102020204" pitchFamily="34" charset="0"/>
                <a:cs typeface="PT Bold Heading" panose="02010400000000000000" pitchFamily="2" charset="-78"/>
              </a:rPr>
              <a:t>OBJECTIVE 2</a:t>
            </a:r>
            <a:r>
              <a:rPr lang="ar-SA" sz="1600" dirty="0">
                <a:solidFill>
                  <a:srgbClr val="3F5378"/>
                </a:solidFill>
                <a:latin typeface="Arial Black" panose="020B0A04020102020204" pitchFamily="34" charset="0"/>
                <a:cs typeface="PT Bold Heading" panose="02010400000000000000" pitchFamily="2" charset="-78"/>
              </a:rPr>
              <a:t>    </a:t>
            </a:r>
            <a:endParaRPr lang="ar-BH" sz="1600" dirty="0">
              <a:solidFill>
                <a:srgbClr val="3F5378"/>
              </a:solidFill>
              <a:latin typeface="Arial Black" panose="020B0A04020102020204" pitchFamily="34" charset="0"/>
              <a:cs typeface="PT Bold Heading" panose="02010400000000000000" pitchFamily="2" charset="-78"/>
            </a:endParaRPr>
          </a:p>
        </p:txBody>
      </p:sp>
      <p:sp>
        <p:nvSpPr>
          <p:cNvPr id="40" name="مستطيل مستدير الزوايا 17">
            <a:hlinkClick r:id="" action="ppaction://noaction"/>
            <a:extLst>
              <a:ext uri="{FF2B5EF4-FFF2-40B4-BE49-F238E27FC236}">
                <a16:creationId xmlns="" xmlns:a16="http://schemas.microsoft.com/office/drawing/2014/main" id="{5073015B-1E83-4FE7-BF02-65CBBB9E092C}"/>
              </a:ext>
            </a:extLst>
          </p:cNvPr>
          <p:cNvSpPr/>
          <p:nvPr/>
        </p:nvSpPr>
        <p:spPr>
          <a:xfrm>
            <a:off x="9875904" y="5284180"/>
            <a:ext cx="2353079" cy="57600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1400" dirty="0">
                <a:solidFill>
                  <a:srgbClr val="3F5378"/>
                </a:solidFill>
                <a:latin typeface="Arial Black" panose="020B0A04020102020204" pitchFamily="34" charset="0"/>
                <a:cs typeface="PT Bold Heading" panose="02010400000000000000" pitchFamily="2" charset="-78"/>
              </a:rPr>
              <a:t>FINAL EVALUATION</a:t>
            </a:r>
            <a:endParaRPr lang="ar-BH" sz="1400" dirty="0">
              <a:solidFill>
                <a:srgbClr val="3F5378"/>
              </a:solidFill>
              <a:latin typeface="Arial Black" panose="020B0A04020102020204" pitchFamily="34" charset="0"/>
              <a:cs typeface="PT Bold Heading" panose="02010400000000000000" pitchFamily="2" charset="-78"/>
            </a:endParaRPr>
          </a:p>
        </p:txBody>
      </p:sp>
      <p:sp>
        <p:nvSpPr>
          <p:cNvPr id="9" name="مستطيل مستدير الزوايا 11">
            <a:hlinkClick r:id="rId3" action="ppaction://hlinksldjump"/>
            <a:extLst>
              <a:ext uri="{FF2B5EF4-FFF2-40B4-BE49-F238E27FC236}">
                <a16:creationId xmlns="" xmlns:a16="http://schemas.microsoft.com/office/drawing/2014/main" id="{0DFE9340-316F-EF21-36B5-A01BFC1442C5}"/>
              </a:ext>
            </a:extLst>
          </p:cNvPr>
          <p:cNvSpPr/>
          <p:nvPr/>
        </p:nvSpPr>
        <p:spPr>
          <a:xfrm>
            <a:off x="9838921" y="4404958"/>
            <a:ext cx="2353079" cy="57600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1600" dirty="0">
                <a:solidFill>
                  <a:srgbClr val="3F5378"/>
                </a:solidFill>
                <a:latin typeface="Arial Black" panose="020B0A04020102020204" pitchFamily="34" charset="0"/>
                <a:cs typeface="PT Bold Heading" panose="02010400000000000000" pitchFamily="2" charset="-78"/>
              </a:rPr>
              <a:t>OBJECTIVE 3</a:t>
            </a:r>
            <a:r>
              <a:rPr lang="ar-SA" sz="1600" dirty="0">
                <a:solidFill>
                  <a:srgbClr val="3F5378"/>
                </a:solidFill>
                <a:latin typeface="Arial Black" panose="020B0A04020102020204" pitchFamily="34" charset="0"/>
                <a:cs typeface="PT Bold Heading" panose="02010400000000000000" pitchFamily="2" charset="-78"/>
              </a:rPr>
              <a:t>    </a:t>
            </a:r>
            <a:endParaRPr lang="ar-BH" sz="1600" dirty="0">
              <a:solidFill>
                <a:srgbClr val="3F5378"/>
              </a:solidFill>
              <a:latin typeface="Arial Black" panose="020B0A04020102020204" pitchFamily="34" charset="0"/>
              <a:cs typeface="PT Bold Heading" panose="02010400000000000000" pitchFamily="2" charset="-78"/>
            </a:endParaRPr>
          </a:p>
        </p:txBody>
      </p:sp>
      <p:grpSp>
        <p:nvGrpSpPr>
          <p:cNvPr id="2" name="Group 1">
            <a:extLst>
              <a:ext uri="{FF2B5EF4-FFF2-40B4-BE49-F238E27FC236}">
                <a16:creationId xmlns="" xmlns:a16="http://schemas.microsoft.com/office/drawing/2014/main" id="{7A66DF9A-2CC9-0F60-722E-AC38D1F9C56E}"/>
              </a:ext>
            </a:extLst>
          </p:cNvPr>
          <p:cNvGrpSpPr/>
          <p:nvPr/>
        </p:nvGrpSpPr>
        <p:grpSpPr>
          <a:xfrm>
            <a:off x="34867" y="6499773"/>
            <a:ext cx="12192000" cy="383348"/>
            <a:chOff x="34867" y="6499773"/>
            <a:chExt cx="12192000" cy="383348"/>
          </a:xfrm>
        </p:grpSpPr>
        <p:sp>
          <p:nvSpPr>
            <p:cNvPr id="11" name="TextBox 10">
              <a:extLst>
                <a:ext uri="{FF2B5EF4-FFF2-40B4-BE49-F238E27FC236}">
                  <a16:creationId xmlns="" xmlns:a16="http://schemas.microsoft.com/office/drawing/2014/main" id="{7FDC34CC-7FD8-9C04-953E-079F34E0CAC8}"/>
                </a:ext>
              </a:extLst>
            </p:cNvPr>
            <p:cNvSpPr txBox="1"/>
            <p:nvPr/>
          </p:nvSpPr>
          <p:spPr>
            <a:xfrm>
              <a:off x="716844" y="6505941"/>
              <a:ext cx="7798277" cy="307777"/>
            </a:xfrm>
            <a:prstGeom prst="rect">
              <a:avLst/>
            </a:prstGeom>
            <a:noFill/>
          </p:spPr>
          <p:txBody>
            <a:bodyPr wrap="square" rtlCol="1">
              <a:spAutoFit/>
            </a:bodyPr>
            <a:lstStyle/>
            <a:p>
              <a:r>
                <a:rPr lang="en-US" sz="1400" b="1" dirty="0">
                  <a:solidFill>
                    <a:srgbClr val="002060"/>
                  </a:solidFill>
                  <a:latin typeface="Sakkal Majalla" panose="02000000000000000000" pitchFamily="2" charset="-78"/>
                  <a:cs typeface="Sakkal Majalla" panose="02000000000000000000" pitchFamily="2" charset="-78"/>
                </a:rPr>
                <a:t>FIN 316/806                                                   UNIT 2                            </a:t>
              </a:r>
              <a:r>
                <a:rPr lang="en-US" sz="1400" b="1" dirty="0" smtClean="0">
                  <a:solidFill>
                    <a:srgbClr val="002060"/>
                  </a:solidFill>
                  <a:latin typeface="Sakkal Majalla" panose="02000000000000000000" pitchFamily="2" charset="-78"/>
                  <a:cs typeface="Sakkal Majalla" panose="02000000000000000000" pitchFamily="2" charset="-78"/>
                </a:rPr>
                <a:t>           </a:t>
              </a:r>
              <a:r>
                <a:rPr lang="en-US" sz="1400" b="1" dirty="0">
                  <a:solidFill>
                    <a:srgbClr val="002060"/>
                  </a:solidFill>
                  <a:latin typeface="Sakkal Majalla" panose="02000000000000000000" pitchFamily="2" charset="-78"/>
                  <a:cs typeface="Sakkal Majalla" panose="02000000000000000000" pitchFamily="2" charset="-78"/>
                </a:rPr>
                <a:t>Annuities and Amortization Loan</a:t>
              </a:r>
              <a:endParaRPr lang="ar-SA" sz="1400" b="1" dirty="0">
                <a:solidFill>
                  <a:srgbClr val="002060"/>
                </a:solidFill>
                <a:latin typeface="Sakkal Majalla" panose="02000000000000000000" pitchFamily="2" charset="-78"/>
                <a:cs typeface="Sakkal Majalla" panose="02000000000000000000" pitchFamily="2" charset="-78"/>
              </a:endParaRPr>
            </a:p>
          </p:txBody>
        </p:sp>
        <p:grpSp>
          <p:nvGrpSpPr>
            <p:cNvPr id="12" name="Group 11">
              <a:extLst>
                <a:ext uri="{FF2B5EF4-FFF2-40B4-BE49-F238E27FC236}">
                  <a16:creationId xmlns="" xmlns:a16="http://schemas.microsoft.com/office/drawing/2014/main" id="{41538516-A71E-3316-304D-9C38858F8DE4}"/>
                </a:ext>
              </a:extLst>
            </p:cNvPr>
            <p:cNvGrpSpPr/>
            <p:nvPr/>
          </p:nvGrpSpPr>
          <p:grpSpPr>
            <a:xfrm>
              <a:off x="34867" y="6499773"/>
              <a:ext cx="12192000" cy="383348"/>
              <a:chOff x="34867" y="6499773"/>
              <a:chExt cx="12192000" cy="383348"/>
            </a:xfrm>
          </p:grpSpPr>
          <p:cxnSp>
            <p:nvCxnSpPr>
              <p:cNvPr id="13" name="Straight Connector 12">
                <a:extLst>
                  <a:ext uri="{FF2B5EF4-FFF2-40B4-BE49-F238E27FC236}">
                    <a16:creationId xmlns="" xmlns:a16="http://schemas.microsoft.com/office/drawing/2014/main" id="{146DF47E-76D9-F557-27B0-CD5D1D24AA53}"/>
                  </a:ext>
                </a:extLst>
              </p:cNvPr>
              <p:cNvCxnSpPr/>
              <p:nvPr/>
            </p:nvCxnSpPr>
            <p:spPr>
              <a:xfrm flipV="1">
                <a:off x="34867" y="6499773"/>
                <a:ext cx="12192000" cy="521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 xmlns:a16="http://schemas.microsoft.com/office/drawing/2014/main" id="{4966BC4C-A69E-73EE-1847-705F12088F41}"/>
                  </a:ext>
                </a:extLst>
              </p:cNvPr>
              <p:cNvSpPr>
                <a:spLocks/>
              </p:cNvSpPr>
              <p:nvPr/>
            </p:nvSpPr>
            <p:spPr>
              <a:xfrm>
                <a:off x="7703229" y="6502121"/>
                <a:ext cx="4106028"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a:t>
                </a:r>
                <a:r>
                  <a:rPr lang="ar-SA"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العام الدراسي </a:t>
                </a: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2023-2024م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grpSp>
      </p:grpSp>
      <p:sp>
        <p:nvSpPr>
          <p:cNvPr id="6" name="Text Box 1525532491">
            <a:extLst>
              <a:ext uri="{FF2B5EF4-FFF2-40B4-BE49-F238E27FC236}">
                <a16:creationId xmlns="" xmlns:a16="http://schemas.microsoft.com/office/drawing/2014/main" id="{B2E772B9-197A-7AEF-BFBA-CF87E743C33B}"/>
              </a:ext>
            </a:extLst>
          </p:cNvPr>
          <p:cNvSpPr txBox="1">
            <a:spLocks noChangeArrowheads="1" noChangeShapeType="1" noTextEdit="1"/>
          </p:cNvSpPr>
          <p:nvPr/>
        </p:nvSpPr>
        <p:spPr bwMode="auto">
          <a:xfrm>
            <a:off x="179819" y="1129789"/>
            <a:ext cx="3714750" cy="306070"/>
          </a:xfrm>
          <a:prstGeom prst="rect">
            <a:avLst/>
          </a:prstGeom>
          <a:extLst>
            <a:ext uri="{AF507438-7753-43E0-B8FC-AC1667EBCBE1}">
              <a14:hiddenEffects xmlns:a14="http://schemas.microsoft.com/office/drawing/2010/main">
                <a:effectLst/>
              </a14:hiddenEffects>
            </a:ext>
          </a:extLst>
        </p:spPr>
        <p:txBody>
          <a:bodyPr wrap="square" numCol="1" fromWordArt="1">
            <a:prstTxWarp prst="textPlain">
              <a:avLst>
                <a:gd name="adj" fmla="val 50000"/>
              </a:avLst>
            </a:prstTxWarp>
            <a:spAutoFit/>
          </a:bodyPr>
          <a:lstStyle/>
          <a:p>
            <a:pPr marL="457200" marR="0" indent="-228600" algn="ctr" rtl="0">
              <a:spcBef>
                <a:spcPts val="0"/>
              </a:spcBef>
              <a:spcAft>
                <a:spcPts val="0"/>
              </a:spcAft>
            </a:pPr>
            <a:r>
              <a:rPr lang="en-US" sz="1200">
                <a:ln w="9525" cap="flat" cmpd="sng" algn="ctr">
                  <a:solidFill>
                    <a:srgbClr val="FF0000"/>
                  </a:solidFill>
                  <a:prstDash val="solid"/>
                  <a:round/>
                </a:ln>
                <a:solidFill>
                  <a:srgbClr val="FF0000"/>
                </a:solidFill>
                <a:effectLst/>
                <a:latin typeface="Arial Black" panose="020B0A04020102020204" pitchFamily="34" charset="0"/>
                <a:ea typeface="Times New Roman" panose="02020603050405020304" pitchFamily="18" charset="0"/>
              </a:rPr>
              <a:t>Finding Value of Annuities Due</a:t>
            </a:r>
            <a:endParaRPr lang="en-US" sz="1200">
              <a:effectLst/>
              <a:latin typeface="Times New Roman" panose="02020603050405020304" pitchFamily="18" charset="0"/>
              <a:ea typeface="Times New Roman" panose="02020603050405020304" pitchFamily="18" charset="0"/>
            </a:endParaRPr>
          </a:p>
        </p:txBody>
      </p:sp>
      <mc:AlternateContent xmlns:mc="http://schemas.openxmlformats.org/markup-compatibility/2006" xmlns:a14="http://schemas.microsoft.com/office/drawing/2010/main">
        <mc:Choice Requires="a14">
          <p:sp>
            <p:nvSpPr>
              <p:cNvPr id="7" name="Rectangle 6">
                <a:extLst>
                  <a:ext uri="{FF2B5EF4-FFF2-40B4-BE49-F238E27FC236}">
                    <a16:creationId xmlns="" xmlns:a16="http://schemas.microsoft.com/office/drawing/2014/main" id="{F1AD3AE9-EEB6-35AB-68F3-F652D0EC60A3}"/>
                  </a:ext>
                </a:extLst>
              </p:cNvPr>
              <p:cNvSpPr/>
              <p:nvPr/>
            </p:nvSpPr>
            <p:spPr>
              <a:xfrm>
                <a:off x="179819" y="1820357"/>
                <a:ext cx="9491481" cy="4453151"/>
              </a:xfrm>
              <a:prstGeom prst="rect">
                <a:avLst/>
              </a:prstGeom>
              <a:solidFill>
                <a:srgbClr val="CED6E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t" anchorCtr="0" forceAA="0" compatLnSpc="1">
                <a:prstTxWarp prst="textNoShape">
                  <a:avLst/>
                </a:prstTxWarp>
                <a:noAutofit/>
              </a:bodyPr>
              <a:lstStyle/>
              <a:p>
                <a:pPr marL="182880" marR="0" rtl="1">
                  <a:lnSpc>
                    <a:spcPct val="130000"/>
                  </a:lnSpc>
                  <a:spcBef>
                    <a:spcPts val="0"/>
                  </a:spcBef>
                  <a:spcAft>
                    <a:spcPts val="0"/>
                  </a:spcAft>
                  <a:tabLst>
                    <a:tab pos="849630" algn="l"/>
                    <a:tab pos="1140460" algn="l"/>
                  </a:tabLst>
                </a:pPr>
                <a:r>
                  <a:rPr lang="ar-BH" dirty="0">
                    <a:solidFill>
                      <a:srgbClr val="000000"/>
                    </a:solidFill>
                    <a:effectLst/>
                    <a:latin typeface="Times New Roman" panose="02020603050405020304" pitchFamily="18" charset="0"/>
                    <a:ea typeface="Calibri" panose="020F0502020204030204" pitchFamily="34" charset="0"/>
                    <a:cs typeface="Al-Mohanad"/>
                  </a:rPr>
                  <a:t> </a:t>
                </a:r>
                <a:r>
                  <a:rPr lang="en-US" dirty="0">
                    <a:solidFill>
                      <a:srgbClr val="000000"/>
                    </a:solidFill>
                    <a:effectLst/>
                    <a:latin typeface="Times New Roman" panose="02020603050405020304" pitchFamily="18" charset="0"/>
                    <a:ea typeface="Times New Roman" panose="02020603050405020304" pitchFamily="18" charset="0"/>
                  </a:rPr>
                  <a:t>   </a:t>
                </a:r>
                <a:r>
                  <a:rPr lang="en-US" sz="1800" dirty="0">
                    <a:solidFill>
                      <a:srgbClr val="000000"/>
                    </a:solidFill>
                    <a:effectLst/>
                    <a:latin typeface="Times New Roman" panose="02020603050405020304" pitchFamily="18" charset="0"/>
                    <a:ea typeface="Calibri" panose="020F0502020204030204" pitchFamily="34" charset="0"/>
                  </a:rPr>
                  <a:t>A trader deposits a sum of money at the beginning of each year at 5% annually and the amount of annuity became BD3007.968 after 8 years .What was the value of each annuity?</a:t>
                </a:r>
              </a:p>
              <a:p>
                <a:pPr marL="182880" marR="0" rtl="1">
                  <a:lnSpc>
                    <a:spcPct val="130000"/>
                  </a:lnSpc>
                  <a:spcBef>
                    <a:spcPts val="0"/>
                  </a:spcBef>
                  <a:spcAft>
                    <a:spcPts val="0"/>
                  </a:spcAft>
                  <a:tabLst>
                    <a:tab pos="849630" algn="l"/>
                    <a:tab pos="1140460" algn="l"/>
                  </a:tabLst>
                </a:pPr>
                <a:r>
                  <a:rPr lang="en-US" b="1" u="sng" dirty="0">
                    <a:solidFill>
                      <a:srgbClr val="002060"/>
                    </a:solidFill>
                    <a:effectLst/>
                    <a:latin typeface="Arial Black" panose="020B0A04020102020204" pitchFamily="34" charset="0"/>
                    <a:ea typeface="Times New Roman" panose="02020603050405020304" pitchFamily="18" charset="0"/>
                    <a:cs typeface="Times New Roman" panose="02020603050405020304" pitchFamily="18" charset="0"/>
                  </a:rPr>
                  <a:t>Answer:</a:t>
                </a:r>
                <a:endParaRPr lang="en-US" dirty="0">
                  <a:effectLst/>
                  <a:latin typeface="Times New Roman" panose="02020603050405020304" pitchFamily="18" charset="0"/>
                  <a:ea typeface="Times New Roman" panose="02020603050405020304" pitchFamily="18" charset="0"/>
                </a:endParaRPr>
              </a:p>
              <a:p>
                <a:pPr marL="0" marR="0" algn="l">
                  <a:lnSpc>
                    <a:spcPct val="130000"/>
                  </a:lnSpc>
                  <a:spcBef>
                    <a:spcPts val="0"/>
                  </a:spcBef>
                  <a:spcAft>
                    <a:spcPts val="0"/>
                  </a:spcAft>
                </a:pPr>
                <a:r>
                  <a:rPr lang="en-GB" dirty="0" err="1">
                    <a:solidFill>
                      <a:srgbClr val="FF0000"/>
                    </a:solidFill>
                    <a:effectLst/>
                    <a:latin typeface="Cambria Math" panose="02040503050406030204" pitchFamily="18" charset="0"/>
                    <a:ea typeface="Times New Roman" panose="02020603050405020304" pitchFamily="18" charset="0"/>
                  </a:rPr>
                  <a:t>i</a:t>
                </a:r>
                <a:r>
                  <a:rPr lang="en-GB" dirty="0">
                    <a:solidFill>
                      <a:srgbClr val="FF0000"/>
                    </a:solidFill>
                    <a:effectLst/>
                    <a:latin typeface="Cambria Math" panose="02040503050406030204" pitchFamily="18" charset="0"/>
                    <a:ea typeface="Times New Roman" panose="02020603050405020304" pitchFamily="18" charset="0"/>
                  </a:rPr>
                  <a:t> = 5%</a:t>
                </a:r>
                <a:r>
                  <a:rPr lang="ar-SA" dirty="0">
                    <a:solidFill>
                      <a:srgbClr val="FF0000"/>
                    </a:solidFill>
                    <a:effectLst/>
                    <a:latin typeface="Cambria Math" panose="02040503050406030204" pitchFamily="18" charset="0"/>
                    <a:ea typeface="Times New Roman" panose="02020603050405020304" pitchFamily="18" charset="0"/>
                  </a:rPr>
                  <a:t>                        </a:t>
                </a:r>
                <a:r>
                  <a:rPr lang="en-GB" dirty="0">
                    <a:solidFill>
                      <a:srgbClr val="FF0000"/>
                    </a:solidFill>
                    <a:effectLst/>
                    <a:latin typeface="Cambria Math" panose="02040503050406030204" pitchFamily="18" charset="0"/>
                    <a:ea typeface="Times New Roman" panose="02020603050405020304" pitchFamily="18" charset="0"/>
                  </a:rPr>
                  <a:t> n= </a:t>
                </a:r>
                <a:r>
                  <a:rPr lang="en-US" dirty="0">
                    <a:solidFill>
                      <a:srgbClr val="FF0000"/>
                    </a:solidFill>
                    <a:effectLst/>
                    <a:latin typeface="Cambria Math" panose="02040503050406030204" pitchFamily="18" charset="0"/>
                    <a:ea typeface="Times New Roman" panose="02020603050405020304" pitchFamily="18" charset="0"/>
                  </a:rPr>
                  <a:t>8</a:t>
                </a:r>
                <a:endParaRPr lang="en-US" dirty="0">
                  <a:effectLst/>
                  <a:latin typeface="Times New Roman" panose="02020603050405020304" pitchFamily="18" charset="0"/>
                  <a:ea typeface="Times New Roman" panose="02020603050405020304" pitchFamily="18" charset="0"/>
                </a:endParaRPr>
              </a:p>
              <a:p>
                <a:pPr marL="0" marR="0" algn="l" rtl="0">
                  <a:lnSpc>
                    <a:spcPct val="130000"/>
                  </a:lnSpc>
                  <a:spcBef>
                    <a:spcPts val="0"/>
                  </a:spcBef>
                  <a:spcAft>
                    <a:spcPts val="0"/>
                  </a:spcAft>
                </a:pPr>
                <a:r>
                  <a:rPr lang="en-US" dirty="0">
                    <a:solidFill>
                      <a:srgbClr val="FF0000"/>
                    </a:solidFill>
                    <a:effectLst/>
                    <a:latin typeface="Cambria Math" panose="02040503050406030204" pitchFamily="18" charset="0"/>
                    <a:ea typeface="Calibri" panose="020F0502020204030204" pitchFamily="34" charset="0"/>
                    <a:cs typeface="Arial" panose="020B0604020202020204" pitchFamily="34" charset="0"/>
                  </a:rPr>
                  <a:t>PMT = </a:t>
                </a:r>
                <a14:m>
                  <m:oMath xmlns:m="http://schemas.openxmlformats.org/officeDocument/2006/math">
                    <m:sSub>
                      <m:sSubPr>
                        <m:ctrlPr>
                          <a:rPr lang="en-US"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𝐅𝐕</m:t>
                        </m:r>
                      </m:e>
                      <m:sub>
                        <m:r>
                          <a:rPr lang="en-US"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𝐧𝐝</m:t>
                        </m:r>
                      </m:sub>
                    </m:sSub>
                  </m:oMath>
                </a14:m>
                <a:r>
                  <a:rPr lang="en-US" dirty="0">
                    <a:solidFill>
                      <a:srgbClr val="FF0000"/>
                    </a:solidFill>
                    <a:effectLst/>
                    <a:latin typeface="Cambria Math" panose="02040503050406030204" pitchFamily="18" charset="0"/>
                    <a:ea typeface="Calibri" panose="020F0502020204030204" pitchFamily="34" charset="0"/>
                    <a:cs typeface="Arial" panose="020B0604020202020204" pitchFamily="34" charset="0"/>
                  </a:rPr>
                  <a:t> </a:t>
                </a:r>
                <a:r>
                  <a:rPr lang="ar-BH" dirty="0">
                    <a:solidFill>
                      <a:srgbClr val="FF0000"/>
                    </a:solidFill>
                    <a:effectLst/>
                    <a:latin typeface="Cambria Math" panose="02040503050406030204" pitchFamily="18" charset="0"/>
                    <a:ea typeface="Calibri" panose="020F0502020204030204" pitchFamily="34" charset="0"/>
                    <a:cs typeface="Arial" panose="020B0604020202020204" pitchFamily="34" charset="0"/>
                  </a:rPr>
                  <a:t>÷</a:t>
                </a:r>
                <a:r>
                  <a:rPr lang="ar-BH" dirty="0">
                    <a:solidFill>
                      <a:srgbClr val="FF0000"/>
                    </a:solidFill>
                    <a:effectLst/>
                    <a:ea typeface="Calibri" panose="020F0502020204030204" pitchFamily="34" charset="0"/>
                    <a:cs typeface="Cambria Math" panose="02040503050406030204" pitchFamily="18" charset="0"/>
                  </a:rPr>
                  <a:t> </a:t>
                </a:r>
                <a14:m>
                  <m:oMath xmlns:m="http://schemas.openxmlformats.org/officeDocument/2006/math">
                    <m:d>
                      <m:dPr>
                        <m:begChr m:val="["/>
                        <m:endChr m:val="]"/>
                        <m:ctrlPr>
                          <a:rPr lang="en-US" i="1">
                            <a:solidFill>
                              <a:srgbClr val="FF0000"/>
                            </a:solidFill>
                            <a:effectLst/>
                            <a:latin typeface="Cambria Math" panose="02040503050406030204" pitchFamily="18" charset="0"/>
                            <a:ea typeface="Calibri" panose="020F0502020204030204" pitchFamily="34" charset="0"/>
                            <a:cs typeface="Arial" panose="020B0604020202020204" pitchFamily="34" charset="0"/>
                          </a:rPr>
                        </m:ctrlPr>
                      </m:dPr>
                      <m:e>
                        <m:f>
                          <m:fPr>
                            <m:ctrlPr>
                              <a:rPr lang="en-US" i="1">
                                <a:solidFill>
                                  <a:srgbClr val="FF0000"/>
                                </a:solidFill>
                                <a:effectLst/>
                                <a:latin typeface="Cambria Math" panose="02040503050406030204" pitchFamily="18" charset="0"/>
                                <a:ea typeface="Calibri" panose="020F0502020204030204" pitchFamily="34" charset="0"/>
                                <a:cs typeface="Arial" panose="020B0604020202020204" pitchFamily="34" charset="0"/>
                              </a:rPr>
                            </m:ctrlPr>
                          </m:fPr>
                          <m:num>
                            <m:sSup>
                              <m:sSupPr>
                                <m:ctrlPr>
                                  <a:rPr lang="en-US" i="1">
                                    <a:solidFill>
                                      <a:srgbClr val="FF0000"/>
                                    </a:solidFill>
                                    <a:effectLst/>
                                    <a:latin typeface="Cambria Math" panose="02040503050406030204" pitchFamily="18" charset="0"/>
                                    <a:ea typeface="Calibri" panose="020F0502020204030204" pitchFamily="34" charset="0"/>
                                    <a:cs typeface="Arial" panose="020B0604020202020204" pitchFamily="34" charset="0"/>
                                  </a:rPr>
                                </m:ctrlPr>
                              </m:sSupPr>
                              <m:e>
                                <m:d>
                                  <m:dPr>
                                    <m:ctrlPr>
                                      <a:rPr lang="en-US" i="1">
                                        <a:solidFill>
                                          <a:srgbClr val="FF0000"/>
                                        </a:solidFill>
                                        <a:effectLst/>
                                        <a:latin typeface="Cambria Math" panose="02040503050406030204" pitchFamily="18" charset="0"/>
                                        <a:ea typeface="Calibri" panose="020F0502020204030204" pitchFamily="34" charset="0"/>
                                        <a:cs typeface="Arial" panose="020B0604020202020204" pitchFamily="34" charset="0"/>
                                      </a:rPr>
                                    </m:ctrlPr>
                                  </m:dPr>
                                  <m:e>
                                    <m:r>
                                      <a:rPr lang="en-US">
                                        <a:solidFill>
                                          <a:srgbClr val="FF0000"/>
                                        </a:solidFill>
                                        <a:effectLst/>
                                        <a:latin typeface="Cambria Math" panose="02040503050406030204" pitchFamily="18" charset="0"/>
                                        <a:ea typeface="Calibri" panose="020F0502020204030204" pitchFamily="34" charset="0"/>
                                        <a:cs typeface="Arial" panose="020B0604020202020204" pitchFamily="34" charset="0"/>
                                      </a:rPr>
                                      <m:t>1</m:t>
                                    </m:r>
                                    <m:r>
                                      <a:rPr lang="en-US">
                                        <a:solidFill>
                                          <a:srgbClr val="FF0000"/>
                                        </a:solidFill>
                                        <a:effectLst/>
                                        <a:latin typeface="Cambria Math" panose="02040503050406030204" pitchFamily="18" charset="0"/>
                                        <a:ea typeface="Calibri" panose="020F0502020204030204" pitchFamily="34" charset="0"/>
                                        <a:cs typeface="Arial" panose="020B0604020202020204" pitchFamily="34" charset="0"/>
                                      </a:rPr>
                                      <m:t>+</m:t>
                                    </m:r>
                                    <m:r>
                                      <m:rPr>
                                        <m:sty m:val="p"/>
                                      </m:rPr>
                                      <a:rPr lang="en-US">
                                        <a:solidFill>
                                          <a:srgbClr val="FF0000"/>
                                        </a:solidFill>
                                        <a:effectLst/>
                                        <a:latin typeface="Cambria Math" panose="02040503050406030204" pitchFamily="18" charset="0"/>
                                        <a:ea typeface="Calibri" panose="020F0502020204030204" pitchFamily="34" charset="0"/>
                                        <a:cs typeface="Arial" panose="020B0604020202020204" pitchFamily="34" charset="0"/>
                                      </a:rPr>
                                      <m:t>i</m:t>
                                    </m:r>
                                  </m:e>
                                </m:d>
                              </m:e>
                              <m:sup>
                                <m:r>
                                  <m:rPr>
                                    <m:sty m:val="p"/>
                                  </m:rPr>
                                  <a:rPr lang="en-US">
                                    <a:solidFill>
                                      <a:srgbClr val="FF0000"/>
                                    </a:solidFill>
                                    <a:effectLst/>
                                    <a:latin typeface="Cambria Math" panose="02040503050406030204" pitchFamily="18" charset="0"/>
                                    <a:ea typeface="Calibri" panose="020F0502020204030204" pitchFamily="34" charset="0"/>
                                    <a:cs typeface="Arial" panose="020B0604020202020204" pitchFamily="34" charset="0"/>
                                  </a:rPr>
                                  <m:t>n</m:t>
                                </m:r>
                              </m:sup>
                            </m:sSup>
                            <m:r>
                              <a:rPr lang="en-US" i="1">
                                <a:solidFill>
                                  <a:srgbClr val="FF0000"/>
                                </a:solidFill>
                                <a:effectLst/>
                                <a:latin typeface="Cambria Math" panose="02040503050406030204" pitchFamily="18" charset="0"/>
                                <a:ea typeface="Calibri" panose="020F0502020204030204" pitchFamily="34" charset="0"/>
                                <a:cs typeface="Arial" panose="020B0604020202020204" pitchFamily="34" charset="0"/>
                              </a:rPr>
                              <m:t>−</m:t>
                            </m:r>
                            <m:r>
                              <a:rPr lang="en-US">
                                <a:solidFill>
                                  <a:srgbClr val="FF0000"/>
                                </a:solidFill>
                                <a:effectLst/>
                                <a:latin typeface="Cambria Math" panose="02040503050406030204" pitchFamily="18" charset="0"/>
                                <a:ea typeface="Calibri" panose="020F0502020204030204" pitchFamily="34" charset="0"/>
                                <a:cs typeface="Arial" panose="020B0604020202020204" pitchFamily="34" charset="0"/>
                              </a:rPr>
                              <m:t>1</m:t>
                            </m:r>
                          </m:num>
                          <m:den>
                            <m:r>
                              <m:rPr>
                                <m:sty m:val="p"/>
                              </m:rPr>
                              <a:rPr lang="en-US">
                                <a:solidFill>
                                  <a:srgbClr val="FF0000"/>
                                </a:solidFill>
                                <a:effectLst/>
                                <a:latin typeface="Cambria Math" panose="02040503050406030204" pitchFamily="18" charset="0"/>
                                <a:ea typeface="Calibri" panose="020F0502020204030204" pitchFamily="34" charset="0"/>
                                <a:cs typeface="Arial" panose="020B0604020202020204" pitchFamily="34" charset="0"/>
                              </a:rPr>
                              <m:t>i</m:t>
                            </m:r>
                          </m:den>
                        </m:f>
                      </m:e>
                    </m:d>
                  </m:oMath>
                </a14:m>
                <a:r>
                  <a:rPr lang="ar-BH" dirty="0">
                    <a:solidFill>
                      <a:srgbClr val="FF0000"/>
                    </a:solidFill>
                    <a:effectLst/>
                    <a:latin typeface="Cambria Math" panose="02040503050406030204" pitchFamily="18" charset="0"/>
                    <a:ea typeface="Calibri" panose="020F0502020204030204" pitchFamily="34" charset="0"/>
                    <a:cs typeface="Arial" panose="020B0604020202020204" pitchFamily="34" charset="0"/>
                  </a:rPr>
                  <a:t>÷</a:t>
                </a:r>
                <a:r>
                  <a:rPr lang="en-US" dirty="0">
                    <a:solidFill>
                      <a:srgbClr val="FF0000"/>
                    </a:solidFill>
                    <a:effectLst/>
                    <a:latin typeface="Cambria Math" panose="02040503050406030204" pitchFamily="18" charset="0"/>
                    <a:ea typeface="Calibri" panose="020F0502020204030204" pitchFamily="34" charset="0"/>
                    <a:cs typeface="Arial" panose="020B0604020202020204" pitchFamily="34" charset="0"/>
                  </a:rPr>
                  <a:t> (1+i) </a:t>
                </a:r>
                <a:endParaRPr lang="en-US" dirty="0">
                  <a:effectLst/>
                  <a:ea typeface="Calibri" panose="020F0502020204030204" pitchFamily="34" charset="0"/>
                  <a:cs typeface="Arial" panose="020B0604020202020204" pitchFamily="34" charset="0"/>
                </a:endParaRPr>
              </a:p>
              <a:p>
                <a:pPr marL="228600">
                  <a:lnSpc>
                    <a:spcPct val="130000"/>
                  </a:lnSpc>
                </a:pPr>
                <a:r>
                  <a:rPr lang="en-US" dirty="0">
                    <a:solidFill>
                      <a:srgbClr val="000000"/>
                    </a:solidFill>
                    <a:effectLst/>
                    <a:latin typeface="Cambria Math" panose="02040503050406030204" pitchFamily="18" charset="0"/>
                    <a:ea typeface="Calibri" panose="020F0502020204030204" pitchFamily="34" charset="0"/>
                    <a:cs typeface="Arial" panose="020B0604020202020204" pitchFamily="34" charset="0"/>
                  </a:rPr>
                  <a:t>           = </a:t>
                </a:r>
                <a:r>
                  <a:rPr lang="en-US" dirty="0">
                    <a:solidFill>
                      <a:srgbClr val="000000"/>
                    </a:solidFill>
                    <a:latin typeface="Cambria Math" panose="02040503050406030204" pitchFamily="18" charset="0"/>
                    <a:ea typeface="Calibri" panose="020F0502020204030204" pitchFamily="34" charset="0"/>
                    <a:cs typeface="Arial" panose="020B0604020202020204" pitchFamily="34" charset="0"/>
                  </a:rPr>
                  <a:t>3007.968 </a:t>
                </a:r>
                <a:r>
                  <a:rPr lang="en-US" dirty="0">
                    <a:solidFill>
                      <a:srgbClr val="000000"/>
                    </a:solidFill>
                    <a:effectLst/>
                    <a:latin typeface="Cambria Math" panose="02040503050406030204" pitchFamily="18" charset="0"/>
                    <a:ea typeface="Calibri" panose="020F0502020204030204" pitchFamily="34" charset="0"/>
                    <a:cs typeface="Arial" panose="020B0604020202020204" pitchFamily="34" charset="0"/>
                  </a:rPr>
                  <a:t>÷</a:t>
                </a:r>
                <a:r>
                  <a:rPr lang="en-US"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dirty="0">
                    <a:solidFill>
                      <a:srgbClr val="000000"/>
                    </a:solidFill>
                    <a:effectLst/>
                    <a:latin typeface="Cambria Math" panose="02040503050406030204" pitchFamily="18" charset="0"/>
                    <a:ea typeface="Calibri" panose="020F0502020204030204" pitchFamily="34" charset="0"/>
                    <a:cs typeface="Arial" panose="020B0604020202020204" pitchFamily="34" charset="0"/>
                  </a:rPr>
                  <a:t>  </a:t>
                </a:r>
                <a14:m>
                  <m:oMath xmlns:m="http://schemas.openxmlformats.org/officeDocument/2006/math">
                    <m:d>
                      <m:dPr>
                        <m:begChr m:val="["/>
                        <m:endChr m:val="]"/>
                        <m:ctrlPr>
                          <a:rPr lang="en-US" i="1">
                            <a:solidFill>
                              <a:srgbClr val="000000"/>
                            </a:solidFill>
                            <a:effectLst/>
                            <a:latin typeface="Cambria Math" panose="02040503050406030204" pitchFamily="18" charset="0"/>
                            <a:ea typeface="Calibri" panose="020F0502020204030204" pitchFamily="34" charset="0"/>
                            <a:cs typeface="Arial" panose="020B0604020202020204" pitchFamily="34" charset="0"/>
                          </a:rPr>
                        </m:ctrlPr>
                      </m:dPr>
                      <m:e>
                        <m:f>
                          <m:fPr>
                            <m:ctrlPr>
                              <a:rPr lang="en-US" i="1">
                                <a:solidFill>
                                  <a:srgbClr val="000000"/>
                                </a:solidFill>
                                <a:effectLst/>
                                <a:latin typeface="Cambria Math" panose="02040503050406030204" pitchFamily="18" charset="0"/>
                                <a:ea typeface="Calibri" panose="020F0502020204030204" pitchFamily="34" charset="0"/>
                                <a:cs typeface="Arial" panose="020B0604020202020204" pitchFamily="34" charset="0"/>
                              </a:rPr>
                            </m:ctrlPr>
                          </m:fPr>
                          <m:num>
                            <m:sSup>
                              <m:sSupPr>
                                <m:ctrlPr>
                                  <a:rPr lang="en-US" i="1">
                                    <a:solidFill>
                                      <a:srgbClr val="000000"/>
                                    </a:solidFill>
                                    <a:effectLst/>
                                    <a:latin typeface="Cambria Math" panose="02040503050406030204" pitchFamily="18" charset="0"/>
                                    <a:ea typeface="Calibri" panose="020F0502020204030204" pitchFamily="34" charset="0"/>
                                    <a:cs typeface="Arial" panose="020B0604020202020204" pitchFamily="34" charset="0"/>
                                  </a:rPr>
                                </m:ctrlPr>
                              </m:sSupPr>
                              <m:e>
                                <m:d>
                                  <m:dPr>
                                    <m:ctrlPr>
                                      <a:rPr lang="en-US" i="1">
                                        <a:solidFill>
                                          <a:srgbClr val="000000"/>
                                        </a:solidFill>
                                        <a:effectLst/>
                                        <a:latin typeface="Cambria Math" panose="02040503050406030204" pitchFamily="18" charset="0"/>
                                        <a:ea typeface="Calibri" panose="020F0502020204030204" pitchFamily="34" charset="0"/>
                                        <a:cs typeface="Arial" panose="020B0604020202020204" pitchFamily="34" charset="0"/>
                                      </a:rPr>
                                    </m:ctrlPr>
                                  </m:dPr>
                                  <m:e>
                                    <m:r>
                                      <a:rPr lang="en-US" i="1">
                                        <a:solidFill>
                                          <a:srgbClr val="000000"/>
                                        </a:solidFill>
                                        <a:effectLst/>
                                        <a:latin typeface="Cambria Math" panose="02040503050406030204" pitchFamily="18" charset="0"/>
                                        <a:ea typeface="Calibri" panose="020F0502020204030204" pitchFamily="34" charset="0"/>
                                        <a:cs typeface="Arial" panose="020B0604020202020204" pitchFamily="34" charset="0"/>
                                      </a:rPr>
                                      <m:t>1</m:t>
                                    </m:r>
                                    <m:r>
                                      <a:rPr lang="en-US" i="1">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r>
                                      <a:rPr lang="en-US" b="0" i="1" smtClean="0">
                                        <a:solidFill>
                                          <a:srgbClr val="000000"/>
                                        </a:solidFill>
                                        <a:effectLst/>
                                        <a:latin typeface="Cambria Math" panose="02040503050406030204" pitchFamily="18" charset="0"/>
                                        <a:ea typeface="Calibri" panose="020F0502020204030204" pitchFamily="34" charset="0"/>
                                        <a:cs typeface="Arial" panose="020B0604020202020204" pitchFamily="34" charset="0"/>
                                      </a:rPr>
                                      <m:t>5</m:t>
                                    </m:r>
                                    <m:r>
                                      <a:rPr lang="en-US" i="1">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e>
                                </m:d>
                              </m:e>
                              <m:sup>
                                <m:r>
                                  <a:rPr lang="en-US" b="0" i="1" smtClean="0">
                                    <a:solidFill>
                                      <a:srgbClr val="000000"/>
                                    </a:solidFill>
                                    <a:effectLst/>
                                    <a:latin typeface="Cambria Math" panose="02040503050406030204" pitchFamily="18" charset="0"/>
                                    <a:ea typeface="Calibri" panose="020F0502020204030204" pitchFamily="34" charset="0"/>
                                    <a:cs typeface="Arial" panose="020B0604020202020204" pitchFamily="34" charset="0"/>
                                  </a:rPr>
                                  <m:t>8</m:t>
                                </m:r>
                              </m:sup>
                            </m:sSup>
                            <m:r>
                              <a:rPr lang="en-US" i="1">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r>
                              <a:rPr lang="en-US" i="1">
                                <a:solidFill>
                                  <a:srgbClr val="000000"/>
                                </a:solidFill>
                                <a:effectLst/>
                                <a:latin typeface="Cambria Math" panose="02040503050406030204" pitchFamily="18" charset="0"/>
                                <a:ea typeface="Calibri" panose="020F0502020204030204" pitchFamily="34" charset="0"/>
                                <a:cs typeface="Arial" panose="020B0604020202020204" pitchFamily="34" charset="0"/>
                              </a:rPr>
                              <m:t>1</m:t>
                            </m:r>
                          </m:num>
                          <m:den>
                            <m:r>
                              <a:rPr lang="en-US" b="0" i="1" smtClean="0">
                                <a:solidFill>
                                  <a:srgbClr val="000000"/>
                                </a:solidFill>
                                <a:effectLst/>
                                <a:latin typeface="Cambria Math" panose="02040503050406030204" pitchFamily="18" charset="0"/>
                                <a:ea typeface="Calibri" panose="020F0502020204030204" pitchFamily="34" charset="0"/>
                                <a:cs typeface="Arial" panose="020B0604020202020204" pitchFamily="34" charset="0"/>
                              </a:rPr>
                              <m:t>5</m:t>
                            </m:r>
                            <m:r>
                              <a:rPr lang="en-US" i="1">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den>
                        </m:f>
                      </m:e>
                    </m:d>
                  </m:oMath>
                </a14:m>
                <a:r>
                  <a:rPr lang="ar-BH" dirty="0">
                    <a:solidFill>
                      <a:srgbClr val="000000"/>
                    </a:solidFill>
                    <a:effectLst/>
                    <a:latin typeface="Cambria Math" panose="02040503050406030204" pitchFamily="18" charset="0"/>
                    <a:ea typeface="Calibri" panose="020F0502020204030204" pitchFamily="34" charset="0"/>
                    <a:cs typeface="Arial" panose="020B0604020202020204" pitchFamily="34" charset="0"/>
                  </a:rPr>
                  <a:t>÷ </a:t>
                </a:r>
                <a:r>
                  <a:rPr lang="en-US" dirty="0">
                    <a:solidFill>
                      <a:srgbClr val="000000"/>
                    </a:solidFill>
                    <a:effectLst/>
                    <a:latin typeface="Cambria Math" panose="02040503050406030204" pitchFamily="18" charset="0"/>
                    <a:ea typeface="Calibri" panose="020F0502020204030204" pitchFamily="34" charset="0"/>
                    <a:cs typeface="Arial" panose="020B0604020202020204" pitchFamily="34" charset="0"/>
                  </a:rPr>
                  <a:t>  (1+5%)</a:t>
                </a:r>
                <a:endParaRPr lang="en-US" dirty="0">
                  <a:ea typeface="Calibri" panose="020F0502020204030204" pitchFamily="34" charset="0"/>
                  <a:cs typeface="Arial" panose="020B0604020202020204" pitchFamily="34" charset="0"/>
                </a:endParaRPr>
              </a:p>
              <a:p>
                <a:pPr marL="228600" marR="0" algn="l" rtl="0">
                  <a:lnSpc>
                    <a:spcPct val="130000"/>
                  </a:lnSpc>
                  <a:spcBef>
                    <a:spcPts val="0"/>
                  </a:spcBef>
                  <a:spcAft>
                    <a:spcPts val="0"/>
                  </a:spcAft>
                </a:pPr>
                <a:r>
                  <a:rPr lang="en-US" dirty="0">
                    <a:solidFill>
                      <a:srgbClr val="FF0000"/>
                    </a:solidFill>
                    <a:effectLst/>
                    <a:latin typeface="Cambria Math" panose="02040503050406030204" pitchFamily="18" charset="0"/>
                    <a:ea typeface="Calibri" panose="020F0502020204030204" pitchFamily="34" charset="0"/>
                    <a:cs typeface="Arial" panose="020B0604020202020204" pitchFamily="34" charset="0"/>
                  </a:rPr>
                  <a:t>PMT  </a:t>
                </a:r>
                <a:r>
                  <a:rPr lang="en-US" dirty="0">
                    <a:solidFill>
                      <a:srgbClr val="000000"/>
                    </a:solidFill>
                    <a:effectLst/>
                    <a:latin typeface="Cambria Math" panose="02040503050406030204" pitchFamily="18" charset="0"/>
                    <a:ea typeface="Calibri" panose="020F0502020204030204" pitchFamily="34" charset="0"/>
                    <a:cs typeface="Arial" panose="020B0604020202020204" pitchFamily="34" charset="0"/>
                  </a:rPr>
                  <a:t> = 3007.968 ÷</a:t>
                </a:r>
                <a:r>
                  <a:rPr lang="en-US" dirty="0">
                    <a:solidFill>
                      <a:srgbClr val="000000"/>
                    </a:solidFill>
                    <a:effectLst/>
                    <a:latin typeface="Arial" panose="020B0604020202020204" pitchFamily="34" charset="0"/>
                    <a:ea typeface="Calibri" panose="020F0502020204030204" pitchFamily="34" charset="0"/>
                    <a:cs typeface="Arial" panose="020B0604020202020204" pitchFamily="34" charset="0"/>
                  </a:rPr>
                  <a:t> 9.5491 </a:t>
                </a:r>
                <a:r>
                  <a:rPr lang="en-US" dirty="0">
                    <a:solidFill>
                      <a:srgbClr val="000000"/>
                    </a:solidFill>
                    <a:effectLst/>
                    <a:latin typeface="Cambria Math" panose="02040503050406030204" pitchFamily="18" charset="0"/>
                    <a:ea typeface="Calibri" panose="020F0502020204030204" pitchFamily="34" charset="0"/>
                    <a:cs typeface="Calibri" panose="020F0502020204030204" pitchFamily="34" charset="0"/>
                  </a:rPr>
                  <a:t>÷ </a:t>
                </a:r>
                <a:r>
                  <a:rPr lang="en-US" dirty="0">
                    <a:solidFill>
                      <a:srgbClr val="000000"/>
                    </a:solidFill>
                    <a:effectLst/>
                    <a:latin typeface="Cambria Math" panose="02040503050406030204" pitchFamily="18" charset="0"/>
                    <a:ea typeface="Calibri" panose="020F0502020204030204" pitchFamily="34" charset="0"/>
                    <a:cs typeface="Arial" panose="020B0604020202020204" pitchFamily="34" charset="0"/>
                  </a:rPr>
                  <a:t>1.05 = BD 300</a:t>
                </a:r>
              </a:p>
              <a:p>
                <a:pPr marL="228600" marR="0" algn="l" rtl="0">
                  <a:lnSpc>
                    <a:spcPct val="130000"/>
                  </a:lnSpc>
                  <a:spcBef>
                    <a:spcPts val="0"/>
                  </a:spcBef>
                  <a:spcAft>
                    <a:spcPts val="0"/>
                  </a:spcAft>
                </a:pPr>
                <a:endParaRPr lang="en-US" dirty="0">
                  <a:effectLst/>
                  <a:ea typeface="Calibri" panose="020F0502020204030204" pitchFamily="34" charset="0"/>
                  <a:cs typeface="Arial" panose="020B0604020202020204" pitchFamily="34" charset="0"/>
                </a:endParaRPr>
              </a:p>
              <a:p>
                <a:pPr marL="228600" marR="0" algn="l" rtl="0">
                  <a:lnSpc>
                    <a:spcPct val="130000"/>
                  </a:lnSpc>
                  <a:spcBef>
                    <a:spcPts val="0"/>
                  </a:spcBef>
                  <a:spcAft>
                    <a:spcPts val="0"/>
                  </a:spcAft>
                </a:pPr>
                <a:endParaRPr lang="en-US" dirty="0">
                  <a:effectLst/>
                  <a:ea typeface="Calibri" panose="020F0502020204030204" pitchFamily="34" charset="0"/>
                  <a:cs typeface="Arial" panose="020B0604020202020204" pitchFamily="34" charset="0"/>
                </a:endParaRPr>
              </a:p>
              <a:p>
                <a:pPr marL="0" marR="0" algn="l" rtl="0">
                  <a:lnSpc>
                    <a:spcPct val="130000"/>
                  </a:lnSpc>
                  <a:spcBef>
                    <a:spcPts val="0"/>
                  </a:spcBef>
                  <a:spcAft>
                    <a:spcPts val="0"/>
                  </a:spcAft>
                </a:pPr>
                <a:r>
                  <a:rPr lang="en-US" b="1" dirty="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a:t>OR</a:t>
                </a:r>
                <a:r>
                  <a:rPr lang="en-US" dirty="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a:t> by using interest table</a:t>
                </a:r>
                <a:r>
                  <a:rPr lang="en-US" dirty="0">
                    <a:solidFill>
                      <a:srgbClr val="000000"/>
                    </a:solidFill>
                    <a:effectLst/>
                    <a:latin typeface="Cambria Math" panose="02040503050406030204" pitchFamily="18" charset="0"/>
                    <a:ea typeface="Calibri" panose="020F0502020204030204" pitchFamily="34" charset="0"/>
                    <a:cs typeface="Arial" panose="020B0604020202020204" pitchFamily="34" charset="0"/>
                  </a:rPr>
                  <a:t> = 3007.968 ÷</a:t>
                </a:r>
                <a:r>
                  <a:rPr lang="en-US" dirty="0">
                    <a:solidFill>
                      <a:srgbClr val="000000"/>
                    </a:solidFill>
                    <a:effectLst/>
                    <a:latin typeface="Arial" panose="020B0604020202020204" pitchFamily="34" charset="0"/>
                    <a:ea typeface="Calibri" panose="020F0502020204030204" pitchFamily="34" charset="0"/>
                    <a:cs typeface="Arial" panose="020B0604020202020204" pitchFamily="34" charset="0"/>
                  </a:rPr>
                  <a:t> 10.02656</a:t>
                </a:r>
                <a:r>
                  <a:rPr lang="en-US" dirty="0">
                    <a:solidFill>
                      <a:srgbClr val="000000"/>
                    </a:solidFill>
                    <a:effectLst/>
                    <a:latin typeface="Cambria Math" panose="02040503050406030204" pitchFamily="18" charset="0"/>
                    <a:ea typeface="Calibri" panose="020F0502020204030204" pitchFamily="34" charset="0"/>
                    <a:cs typeface="Arial" panose="020B0604020202020204" pitchFamily="34" charset="0"/>
                  </a:rPr>
                  <a:t>= BD 300</a:t>
                </a:r>
                <a:endParaRPr lang="en-US" dirty="0">
                  <a:effectLst/>
                  <a:ea typeface="Calibri" panose="020F0502020204030204" pitchFamily="34" charset="0"/>
                  <a:cs typeface="Arial" panose="020B0604020202020204" pitchFamily="34" charset="0"/>
                </a:endParaRPr>
              </a:p>
              <a:p>
                <a:pPr marL="228600" marR="0" algn="l" rtl="0">
                  <a:lnSpc>
                    <a:spcPct val="130000"/>
                  </a:lnSpc>
                  <a:spcBef>
                    <a:spcPts val="0"/>
                  </a:spcBef>
                  <a:spcAft>
                    <a:spcPts val="0"/>
                  </a:spcAft>
                </a:pPr>
                <a:r>
                  <a:rPr lang="ar-BH" dirty="0">
                    <a:solidFill>
                      <a:srgbClr val="000000"/>
                    </a:solidFill>
                    <a:effectLst/>
                    <a:ea typeface="Calibri" panose="020F0502020204030204" pitchFamily="34" charset="0"/>
                    <a:cs typeface="Times New Roman" panose="02020603050405020304" pitchFamily="18" charset="0"/>
                  </a:rPr>
                  <a:t> </a:t>
                </a:r>
                <a:endParaRPr lang="en-US" dirty="0">
                  <a:effectLst/>
                  <a:ea typeface="Calibri" panose="020F0502020204030204" pitchFamily="34" charset="0"/>
                  <a:cs typeface="Arial" panose="020B0604020202020204" pitchFamily="34" charset="0"/>
                </a:endParaRPr>
              </a:p>
            </p:txBody>
          </p:sp>
        </mc:Choice>
        <mc:Fallback xmlns="">
          <p:sp>
            <p:nvSpPr>
              <p:cNvPr id="7" name="Rectangle 6">
                <a:extLst>
                  <a:ext uri="{FF2B5EF4-FFF2-40B4-BE49-F238E27FC236}">
                    <a16:creationId xmlns:a16="http://schemas.microsoft.com/office/drawing/2014/main" id="{F1AD3AE9-EEB6-35AB-68F3-F652D0EC60A3}"/>
                  </a:ext>
                </a:extLst>
              </p:cNvPr>
              <p:cNvSpPr>
                <a:spLocks noRot="1" noChangeAspect="1" noMove="1" noResize="1" noEditPoints="1" noAdjustHandles="1" noChangeArrowheads="1" noChangeShapeType="1" noTextEdit="1"/>
              </p:cNvSpPr>
              <p:nvPr/>
            </p:nvSpPr>
            <p:spPr>
              <a:xfrm>
                <a:off x="179819" y="1820357"/>
                <a:ext cx="9491481" cy="4453151"/>
              </a:xfrm>
              <a:prstGeom prst="rect">
                <a:avLst/>
              </a:prstGeom>
              <a:blipFill>
                <a:blip r:embed="rId4"/>
                <a:stretch>
                  <a:fillRect l="-771" b="-411"/>
                </a:stretch>
              </a:blipFill>
              <a:ln>
                <a:noFill/>
              </a:ln>
            </p:spPr>
            <p:txBody>
              <a:bodyPr/>
              <a:lstStyle/>
              <a:p>
                <a:r>
                  <a:rPr lang="en-US">
                    <a:noFill/>
                  </a:rPr>
                  <a:t> </a:t>
                </a:r>
              </a:p>
            </p:txBody>
          </p:sp>
        </mc:Fallback>
      </mc:AlternateContent>
      <p:graphicFrame>
        <p:nvGraphicFramePr>
          <p:cNvPr id="10" name="Table 9">
            <a:extLst>
              <a:ext uri="{FF2B5EF4-FFF2-40B4-BE49-F238E27FC236}">
                <a16:creationId xmlns="" xmlns:a16="http://schemas.microsoft.com/office/drawing/2014/main" id="{7C7BD887-05E7-95AB-A4DA-EAEE49B09540}"/>
              </a:ext>
            </a:extLst>
          </p:cNvPr>
          <p:cNvGraphicFramePr>
            <a:graphicFrameLocks noGrp="1"/>
          </p:cNvGraphicFramePr>
          <p:nvPr>
            <p:extLst>
              <p:ext uri="{D42A27DB-BD31-4B8C-83A1-F6EECF244321}">
                <p14:modId xmlns:p14="http://schemas.microsoft.com/office/powerpoint/2010/main" val="3629421463"/>
              </p:ext>
            </p:extLst>
          </p:nvPr>
        </p:nvGraphicFramePr>
        <p:xfrm>
          <a:off x="4802577" y="2618713"/>
          <a:ext cx="4928554" cy="2881820"/>
        </p:xfrm>
        <a:graphic>
          <a:graphicData uri="http://schemas.openxmlformats.org/drawingml/2006/table">
            <a:tbl>
              <a:tblPr>
                <a:tableStyleId>{5C22544A-7EE6-4342-B048-85BDC9FD1C3A}</a:tableStyleId>
              </a:tblPr>
              <a:tblGrid>
                <a:gridCol w="238932">
                  <a:extLst>
                    <a:ext uri="{9D8B030D-6E8A-4147-A177-3AD203B41FA5}">
                      <a16:colId xmlns="" xmlns:a16="http://schemas.microsoft.com/office/drawing/2014/main" val="635416882"/>
                    </a:ext>
                  </a:extLst>
                </a:gridCol>
                <a:gridCol w="525958">
                  <a:extLst>
                    <a:ext uri="{9D8B030D-6E8A-4147-A177-3AD203B41FA5}">
                      <a16:colId xmlns="" xmlns:a16="http://schemas.microsoft.com/office/drawing/2014/main" val="2716547503"/>
                    </a:ext>
                  </a:extLst>
                </a:gridCol>
                <a:gridCol w="545400">
                  <a:extLst>
                    <a:ext uri="{9D8B030D-6E8A-4147-A177-3AD203B41FA5}">
                      <a16:colId xmlns="" xmlns:a16="http://schemas.microsoft.com/office/drawing/2014/main" val="406227739"/>
                    </a:ext>
                  </a:extLst>
                </a:gridCol>
                <a:gridCol w="525958">
                  <a:extLst>
                    <a:ext uri="{9D8B030D-6E8A-4147-A177-3AD203B41FA5}">
                      <a16:colId xmlns="" xmlns:a16="http://schemas.microsoft.com/office/drawing/2014/main" val="3373880112"/>
                    </a:ext>
                  </a:extLst>
                </a:gridCol>
                <a:gridCol w="525958">
                  <a:extLst>
                    <a:ext uri="{9D8B030D-6E8A-4147-A177-3AD203B41FA5}">
                      <a16:colId xmlns="" xmlns:a16="http://schemas.microsoft.com/office/drawing/2014/main" val="1058897826"/>
                    </a:ext>
                  </a:extLst>
                </a:gridCol>
                <a:gridCol w="525958">
                  <a:extLst>
                    <a:ext uri="{9D8B030D-6E8A-4147-A177-3AD203B41FA5}">
                      <a16:colId xmlns="" xmlns:a16="http://schemas.microsoft.com/office/drawing/2014/main" val="94835216"/>
                    </a:ext>
                  </a:extLst>
                </a:gridCol>
                <a:gridCol w="525958">
                  <a:extLst>
                    <a:ext uri="{9D8B030D-6E8A-4147-A177-3AD203B41FA5}">
                      <a16:colId xmlns="" xmlns:a16="http://schemas.microsoft.com/office/drawing/2014/main" val="2669226875"/>
                    </a:ext>
                  </a:extLst>
                </a:gridCol>
                <a:gridCol w="525958">
                  <a:extLst>
                    <a:ext uri="{9D8B030D-6E8A-4147-A177-3AD203B41FA5}">
                      <a16:colId xmlns="" xmlns:a16="http://schemas.microsoft.com/office/drawing/2014/main" val="1826503524"/>
                    </a:ext>
                  </a:extLst>
                </a:gridCol>
                <a:gridCol w="494237">
                  <a:extLst>
                    <a:ext uri="{9D8B030D-6E8A-4147-A177-3AD203B41FA5}">
                      <a16:colId xmlns="" xmlns:a16="http://schemas.microsoft.com/office/drawing/2014/main" val="1177485453"/>
                    </a:ext>
                  </a:extLst>
                </a:gridCol>
                <a:gridCol w="494237">
                  <a:extLst>
                    <a:ext uri="{9D8B030D-6E8A-4147-A177-3AD203B41FA5}">
                      <a16:colId xmlns="" xmlns:a16="http://schemas.microsoft.com/office/drawing/2014/main" val="2772400630"/>
                    </a:ext>
                  </a:extLst>
                </a:gridCol>
              </a:tblGrid>
              <a:tr h="138441">
                <a:tc gridSpan="10">
                  <a:txBody>
                    <a:bodyPr/>
                    <a:lstStyle/>
                    <a:p>
                      <a:pPr marL="0" marR="0" algn="ctr" rtl="1">
                        <a:lnSpc>
                          <a:spcPct val="107000"/>
                        </a:lnSpc>
                        <a:spcBef>
                          <a:spcPts val="0"/>
                        </a:spcBef>
                        <a:spcAft>
                          <a:spcPts val="800"/>
                        </a:spcAft>
                      </a:pPr>
                      <a:r>
                        <a:rPr lang="en-US" sz="700" dirty="0">
                          <a:effectLst/>
                        </a:rPr>
                        <a:t/>
                      </a:r>
                      <a:br>
                        <a:rPr lang="en-US" sz="700" dirty="0">
                          <a:effectLst/>
                        </a:rPr>
                      </a:br>
                      <a:r>
                        <a:rPr lang="en-US" sz="700" dirty="0">
                          <a:effectLst/>
                        </a:rPr>
                        <a:t> TABLE (FV of  Annuity Due)</a:t>
                      </a:r>
                    </a:p>
                    <a:p>
                      <a:pPr marL="0" marR="0" algn="ctr" rtl="1">
                        <a:lnSpc>
                          <a:spcPct val="107000"/>
                        </a:lnSpc>
                        <a:spcBef>
                          <a:spcPts val="0"/>
                        </a:spcBef>
                        <a:spcAft>
                          <a:spcPts val="800"/>
                        </a:spcAft>
                      </a:pPr>
                      <a:r>
                        <a:rPr lang="en-US" sz="700" dirty="0">
                          <a:effectLst/>
                        </a:rPr>
                        <a:t>(annuity in advance – beginning of period payment)</a:t>
                      </a:r>
                      <a:endParaRPr lang="en-US" sz="7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 xmlns:a16="http://schemas.microsoft.com/office/drawing/2014/main" val="351802434"/>
                  </a:ext>
                </a:extLst>
              </a:tr>
              <a:tr h="375590">
                <a:tc>
                  <a:txBody>
                    <a:bodyPr/>
                    <a:lstStyle/>
                    <a:p>
                      <a:pPr marL="0" marR="0" algn="ctr" rtl="1">
                        <a:lnSpc>
                          <a:spcPct val="107000"/>
                        </a:lnSpc>
                        <a:spcBef>
                          <a:spcPts val="0"/>
                        </a:spcBef>
                        <a:spcAft>
                          <a:spcPts val="800"/>
                        </a:spcAft>
                      </a:pPr>
                      <a:endParaRPr lang="en-US" sz="700">
                        <a:effectLst/>
                      </a:endParaRPr>
                    </a:p>
                    <a:p>
                      <a:pPr marL="0" marR="0" algn="ctr">
                        <a:lnSpc>
                          <a:spcPct val="107000"/>
                        </a:lnSpc>
                        <a:spcBef>
                          <a:spcPts val="0"/>
                        </a:spcBef>
                        <a:spcAft>
                          <a:spcPts val="0"/>
                        </a:spcAft>
                      </a:pPr>
                      <a:r>
                        <a:rPr lang="en-US" sz="700">
                          <a:ln w="9525" cap="flat" cmpd="sng" algn="ctr">
                            <a:solidFill>
                              <a:srgbClr val="000000"/>
                            </a:solidFill>
                            <a:prstDash val="solid"/>
                            <a:round/>
                          </a:ln>
                          <a:effectLst/>
                        </a:rPr>
                        <a:t>n </a:t>
                      </a:r>
                      <a:endParaRPr lang="en-US" sz="700">
                        <a:effectLst/>
                      </a:endParaRPr>
                    </a:p>
                    <a:p>
                      <a:pPr marL="0" marR="0" algn="ctr">
                        <a:lnSpc>
                          <a:spcPct val="107000"/>
                        </a:lnSpc>
                        <a:spcBef>
                          <a:spcPts val="0"/>
                        </a:spcBef>
                        <a:spcAft>
                          <a:spcPts val="0"/>
                        </a:spcAft>
                      </a:pPr>
                      <a:r>
                        <a:rPr lang="en-US" sz="700">
                          <a:ln w="9525" cap="flat" cmpd="sng" algn="ctr">
                            <a:solidFill>
                              <a:srgbClr val="000000"/>
                            </a:solidFill>
                            <a:prstDash val="solid"/>
                            <a:round/>
                          </a:ln>
                          <a:effectLst/>
                        </a:rPr>
                        <a:t>i</a:t>
                      </a:r>
                      <a:endParaRPr lang="en-US" sz="7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rtl="1">
                        <a:lnSpc>
                          <a:spcPct val="107000"/>
                        </a:lnSpc>
                        <a:spcBef>
                          <a:spcPts val="0"/>
                        </a:spcBef>
                        <a:spcAft>
                          <a:spcPts val="800"/>
                        </a:spcAft>
                      </a:pPr>
                      <a:r>
                        <a:rPr lang="en-US" sz="700">
                          <a:effectLst/>
                        </a:rPr>
                        <a:t>4.00%</a:t>
                      </a:r>
                      <a:endParaRPr lang="en-US" sz="7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07000"/>
                        </a:lnSpc>
                        <a:spcBef>
                          <a:spcPts val="0"/>
                        </a:spcBef>
                        <a:spcAft>
                          <a:spcPts val="800"/>
                        </a:spcAft>
                      </a:pPr>
                      <a:r>
                        <a:rPr lang="en-US" sz="700" dirty="0">
                          <a:effectLst/>
                        </a:rPr>
                        <a:t>5.00%</a:t>
                      </a:r>
                      <a:endParaRPr lang="en-US" sz="7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chemeClr val="accent2">
                        <a:lumMod val="60000"/>
                        <a:lumOff val="40000"/>
                      </a:schemeClr>
                    </a:solidFill>
                  </a:tcPr>
                </a:tc>
                <a:tc>
                  <a:txBody>
                    <a:bodyPr/>
                    <a:lstStyle/>
                    <a:p>
                      <a:pPr marL="0" marR="0" algn="ctr" rtl="1">
                        <a:lnSpc>
                          <a:spcPct val="107000"/>
                        </a:lnSpc>
                        <a:spcBef>
                          <a:spcPts val="0"/>
                        </a:spcBef>
                        <a:spcAft>
                          <a:spcPts val="800"/>
                        </a:spcAft>
                      </a:pPr>
                      <a:r>
                        <a:rPr lang="en-US" sz="700" dirty="0">
                          <a:effectLst/>
                        </a:rPr>
                        <a:t>6.00%</a:t>
                      </a:r>
                      <a:endParaRPr lang="en-US" sz="7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chemeClr val="bg1"/>
                    </a:solidFill>
                  </a:tcPr>
                </a:tc>
                <a:tc>
                  <a:txBody>
                    <a:bodyPr/>
                    <a:lstStyle/>
                    <a:p>
                      <a:pPr marL="0" marR="0" algn="ctr" rtl="1">
                        <a:lnSpc>
                          <a:spcPct val="107000"/>
                        </a:lnSpc>
                        <a:spcBef>
                          <a:spcPts val="0"/>
                        </a:spcBef>
                        <a:spcAft>
                          <a:spcPts val="800"/>
                        </a:spcAft>
                      </a:pPr>
                      <a:r>
                        <a:rPr lang="en-US" sz="700">
                          <a:effectLst/>
                        </a:rPr>
                        <a:t>7.00%</a:t>
                      </a:r>
                      <a:endParaRPr lang="en-US" sz="7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07000"/>
                        </a:lnSpc>
                        <a:spcBef>
                          <a:spcPts val="0"/>
                        </a:spcBef>
                        <a:spcAft>
                          <a:spcPts val="800"/>
                        </a:spcAft>
                      </a:pPr>
                      <a:r>
                        <a:rPr lang="en-US" sz="700">
                          <a:effectLst/>
                        </a:rPr>
                        <a:t>8.00%</a:t>
                      </a:r>
                      <a:endParaRPr lang="en-US" sz="7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07000"/>
                        </a:lnSpc>
                        <a:spcBef>
                          <a:spcPts val="0"/>
                        </a:spcBef>
                        <a:spcAft>
                          <a:spcPts val="800"/>
                        </a:spcAft>
                      </a:pPr>
                      <a:r>
                        <a:rPr lang="en-US" sz="700">
                          <a:effectLst/>
                        </a:rPr>
                        <a:t>9.00%</a:t>
                      </a:r>
                      <a:endParaRPr lang="en-US" sz="7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07000"/>
                        </a:lnSpc>
                        <a:spcBef>
                          <a:spcPts val="0"/>
                        </a:spcBef>
                        <a:spcAft>
                          <a:spcPts val="800"/>
                        </a:spcAft>
                      </a:pPr>
                      <a:r>
                        <a:rPr lang="en-US" sz="700">
                          <a:effectLst/>
                        </a:rPr>
                        <a:t>10.00%</a:t>
                      </a:r>
                      <a:endParaRPr lang="en-US" sz="7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07000"/>
                        </a:lnSpc>
                        <a:spcBef>
                          <a:spcPts val="0"/>
                        </a:spcBef>
                        <a:spcAft>
                          <a:spcPts val="800"/>
                        </a:spcAft>
                      </a:pPr>
                      <a:r>
                        <a:rPr lang="ar-SA" sz="700">
                          <a:effectLst/>
                        </a:rPr>
                        <a:t>11.00%</a:t>
                      </a:r>
                      <a:endParaRPr lang="en-US" sz="7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07000"/>
                        </a:lnSpc>
                        <a:spcBef>
                          <a:spcPts val="0"/>
                        </a:spcBef>
                        <a:spcAft>
                          <a:spcPts val="800"/>
                        </a:spcAft>
                      </a:pPr>
                      <a:r>
                        <a:rPr lang="en-US" sz="700">
                          <a:effectLst/>
                        </a:rPr>
                        <a:t>12.00%</a:t>
                      </a:r>
                      <a:endParaRPr lang="en-US" sz="7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 xmlns:a16="http://schemas.microsoft.com/office/drawing/2014/main" val="560242793"/>
                  </a:ext>
                </a:extLst>
              </a:tr>
              <a:tr h="195926">
                <a:tc>
                  <a:txBody>
                    <a:bodyPr/>
                    <a:lstStyle/>
                    <a:p>
                      <a:pPr marL="0" marR="0" algn="ctr" rtl="1">
                        <a:lnSpc>
                          <a:spcPct val="107000"/>
                        </a:lnSpc>
                        <a:spcBef>
                          <a:spcPts val="0"/>
                        </a:spcBef>
                        <a:spcAft>
                          <a:spcPts val="800"/>
                        </a:spcAft>
                      </a:pPr>
                      <a:r>
                        <a:rPr lang="en-US" sz="700">
                          <a:effectLst/>
                        </a:rPr>
                        <a:t>1</a:t>
                      </a:r>
                      <a:endParaRPr lang="en-US" sz="7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07000"/>
                        </a:lnSpc>
                        <a:spcBef>
                          <a:spcPts val="0"/>
                        </a:spcBef>
                        <a:spcAft>
                          <a:spcPts val="800"/>
                        </a:spcAft>
                      </a:pPr>
                      <a:r>
                        <a:rPr lang="en-US" sz="700">
                          <a:effectLst/>
                        </a:rPr>
                        <a:t>1.04000</a:t>
                      </a:r>
                      <a:endParaRPr lang="en-US" sz="7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07000"/>
                        </a:lnSpc>
                        <a:spcBef>
                          <a:spcPts val="0"/>
                        </a:spcBef>
                        <a:spcAft>
                          <a:spcPts val="800"/>
                        </a:spcAft>
                      </a:pPr>
                      <a:r>
                        <a:rPr lang="ar-BH" sz="700">
                          <a:effectLst/>
                        </a:rPr>
                        <a:t>1.05000</a:t>
                      </a:r>
                      <a:endParaRPr lang="en-US" sz="7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chemeClr val="accent2">
                        <a:lumMod val="60000"/>
                        <a:lumOff val="40000"/>
                      </a:schemeClr>
                    </a:solidFill>
                  </a:tcPr>
                </a:tc>
                <a:tc>
                  <a:txBody>
                    <a:bodyPr/>
                    <a:lstStyle/>
                    <a:p>
                      <a:pPr marL="0" marR="0" algn="ctr" rtl="1">
                        <a:lnSpc>
                          <a:spcPct val="107000"/>
                        </a:lnSpc>
                        <a:spcBef>
                          <a:spcPts val="0"/>
                        </a:spcBef>
                        <a:spcAft>
                          <a:spcPts val="800"/>
                        </a:spcAft>
                      </a:pPr>
                      <a:r>
                        <a:rPr lang="ar-SA" sz="700" dirty="0">
                          <a:effectLst/>
                        </a:rPr>
                        <a:t>1.06000</a:t>
                      </a:r>
                      <a:endParaRPr lang="en-US" sz="7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chemeClr val="bg1"/>
                    </a:solidFill>
                  </a:tcPr>
                </a:tc>
                <a:tc>
                  <a:txBody>
                    <a:bodyPr/>
                    <a:lstStyle/>
                    <a:p>
                      <a:pPr marL="0" marR="0" algn="ctr" rtl="1">
                        <a:lnSpc>
                          <a:spcPct val="107000"/>
                        </a:lnSpc>
                        <a:spcBef>
                          <a:spcPts val="0"/>
                        </a:spcBef>
                        <a:spcAft>
                          <a:spcPts val="800"/>
                        </a:spcAft>
                      </a:pPr>
                      <a:r>
                        <a:rPr lang="ar-SA" sz="700">
                          <a:effectLst/>
                        </a:rPr>
                        <a:t>1.07000</a:t>
                      </a:r>
                      <a:endParaRPr lang="en-US" sz="7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07000"/>
                        </a:lnSpc>
                        <a:spcBef>
                          <a:spcPts val="0"/>
                        </a:spcBef>
                        <a:spcAft>
                          <a:spcPts val="800"/>
                        </a:spcAft>
                      </a:pPr>
                      <a:r>
                        <a:rPr lang="ar-SA" sz="700">
                          <a:effectLst/>
                        </a:rPr>
                        <a:t>1.08000</a:t>
                      </a:r>
                      <a:endParaRPr lang="en-US" sz="7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07000"/>
                        </a:lnSpc>
                        <a:spcBef>
                          <a:spcPts val="0"/>
                        </a:spcBef>
                        <a:spcAft>
                          <a:spcPts val="800"/>
                        </a:spcAft>
                      </a:pPr>
                      <a:r>
                        <a:rPr lang="ar-SA" sz="700">
                          <a:effectLst/>
                        </a:rPr>
                        <a:t>1.09000</a:t>
                      </a:r>
                      <a:endParaRPr lang="en-US" sz="7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07000"/>
                        </a:lnSpc>
                        <a:spcBef>
                          <a:spcPts val="0"/>
                        </a:spcBef>
                        <a:spcAft>
                          <a:spcPts val="800"/>
                        </a:spcAft>
                      </a:pPr>
                      <a:r>
                        <a:rPr lang="ar-BH" sz="700">
                          <a:effectLst/>
                        </a:rPr>
                        <a:t>1.10000</a:t>
                      </a:r>
                      <a:endParaRPr lang="en-US" sz="7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07000"/>
                        </a:lnSpc>
                        <a:spcBef>
                          <a:spcPts val="0"/>
                        </a:spcBef>
                        <a:spcAft>
                          <a:spcPts val="800"/>
                        </a:spcAft>
                      </a:pPr>
                      <a:r>
                        <a:rPr lang="ar-SA" sz="700">
                          <a:effectLst/>
                        </a:rPr>
                        <a:t>1.11000</a:t>
                      </a:r>
                      <a:endParaRPr lang="en-US" sz="7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07000"/>
                        </a:lnSpc>
                        <a:spcBef>
                          <a:spcPts val="0"/>
                        </a:spcBef>
                        <a:spcAft>
                          <a:spcPts val="800"/>
                        </a:spcAft>
                      </a:pPr>
                      <a:r>
                        <a:rPr lang="ar-SA" sz="700">
                          <a:effectLst/>
                        </a:rPr>
                        <a:t>1.12000</a:t>
                      </a:r>
                      <a:endParaRPr lang="en-US" sz="7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 xmlns:a16="http://schemas.microsoft.com/office/drawing/2014/main" val="874498395"/>
                  </a:ext>
                </a:extLst>
              </a:tr>
              <a:tr h="195926">
                <a:tc>
                  <a:txBody>
                    <a:bodyPr/>
                    <a:lstStyle/>
                    <a:p>
                      <a:pPr marL="0" marR="0" algn="ctr" rtl="1">
                        <a:lnSpc>
                          <a:spcPct val="107000"/>
                        </a:lnSpc>
                        <a:spcBef>
                          <a:spcPts val="0"/>
                        </a:spcBef>
                        <a:spcAft>
                          <a:spcPts val="800"/>
                        </a:spcAft>
                      </a:pPr>
                      <a:r>
                        <a:rPr lang="en-US" sz="700">
                          <a:effectLst/>
                        </a:rPr>
                        <a:t>2</a:t>
                      </a:r>
                      <a:endParaRPr lang="en-US" sz="7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07000"/>
                        </a:lnSpc>
                        <a:spcBef>
                          <a:spcPts val="0"/>
                        </a:spcBef>
                        <a:spcAft>
                          <a:spcPts val="800"/>
                        </a:spcAft>
                      </a:pPr>
                      <a:r>
                        <a:rPr lang="ar-SA" sz="700">
                          <a:effectLst/>
                        </a:rPr>
                        <a:t>2.12160</a:t>
                      </a:r>
                      <a:endParaRPr lang="en-US" sz="7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07000"/>
                        </a:lnSpc>
                        <a:spcBef>
                          <a:spcPts val="0"/>
                        </a:spcBef>
                        <a:spcAft>
                          <a:spcPts val="800"/>
                        </a:spcAft>
                      </a:pPr>
                      <a:r>
                        <a:rPr lang="ar-SA" sz="700" dirty="0">
                          <a:effectLst/>
                        </a:rPr>
                        <a:t>2.15250</a:t>
                      </a:r>
                      <a:endParaRPr lang="en-US" sz="7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chemeClr val="accent2">
                        <a:lumMod val="60000"/>
                        <a:lumOff val="40000"/>
                      </a:schemeClr>
                    </a:solidFill>
                  </a:tcPr>
                </a:tc>
                <a:tc>
                  <a:txBody>
                    <a:bodyPr/>
                    <a:lstStyle/>
                    <a:p>
                      <a:pPr marL="0" marR="0" algn="ctr" rtl="1">
                        <a:lnSpc>
                          <a:spcPct val="107000"/>
                        </a:lnSpc>
                        <a:spcBef>
                          <a:spcPts val="0"/>
                        </a:spcBef>
                        <a:spcAft>
                          <a:spcPts val="800"/>
                        </a:spcAft>
                      </a:pPr>
                      <a:r>
                        <a:rPr lang="ar-SA" sz="700" dirty="0">
                          <a:effectLst/>
                        </a:rPr>
                        <a:t>2.18360</a:t>
                      </a:r>
                      <a:endParaRPr lang="en-US" sz="7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chemeClr val="bg1"/>
                    </a:solidFill>
                  </a:tcPr>
                </a:tc>
                <a:tc>
                  <a:txBody>
                    <a:bodyPr/>
                    <a:lstStyle/>
                    <a:p>
                      <a:pPr marL="0" marR="0" algn="ctr" rtl="1">
                        <a:lnSpc>
                          <a:spcPct val="107000"/>
                        </a:lnSpc>
                        <a:spcBef>
                          <a:spcPts val="0"/>
                        </a:spcBef>
                        <a:spcAft>
                          <a:spcPts val="800"/>
                        </a:spcAft>
                      </a:pPr>
                      <a:r>
                        <a:rPr lang="ar-SA" sz="700">
                          <a:effectLst/>
                        </a:rPr>
                        <a:t>2.21490</a:t>
                      </a:r>
                      <a:endParaRPr lang="en-US" sz="7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07000"/>
                        </a:lnSpc>
                        <a:spcBef>
                          <a:spcPts val="0"/>
                        </a:spcBef>
                        <a:spcAft>
                          <a:spcPts val="800"/>
                        </a:spcAft>
                      </a:pPr>
                      <a:r>
                        <a:rPr lang="ar-SA" sz="700">
                          <a:effectLst/>
                        </a:rPr>
                        <a:t>2.24640</a:t>
                      </a:r>
                      <a:endParaRPr lang="en-US" sz="7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07000"/>
                        </a:lnSpc>
                        <a:spcBef>
                          <a:spcPts val="0"/>
                        </a:spcBef>
                        <a:spcAft>
                          <a:spcPts val="800"/>
                        </a:spcAft>
                      </a:pPr>
                      <a:r>
                        <a:rPr lang="ar-SA" sz="700">
                          <a:effectLst/>
                        </a:rPr>
                        <a:t>2.27810</a:t>
                      </a:r>
                      <a:endParaRPr lang="en-US" sz="7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07000"/>
                        </a:lnSpc>
                        <a:spcBef>
                          <a:spcPts val="0"/>
                        </a:spcBef>
                        <a:spcAft>
                          <a:spcPts val="800"/>
                        </a:spcAft>
                      </a:pPr>
                      <a:r>
                        <a:rPr lang="ar-SA" sz="700">
                          <a:effectLst/>
                        </a:rPr>
                        <a:t>2.31000</a:t>
                      </a:r>
                      <a:endParaRPr lang="en-US" sz="7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07000"/>
                        </a:lnSpc>
                        <a:spcBef>
                          <a:spcPts val="0"/>
                        </a:spcBef>
                        <a:spcAft>
                          <a:spcPts val="800"/>
                        </a:spcAft>
                      </a:pPr>
                      <a:r>
                        <a:rPr lang="ar-BH" sz="700">
                          <a:effectLst/>
                        </a:rPr>
                        <a:t>2.34210</a:t>
                      </a:r>
                      <a:endParaRPr lang="en-US" sz="7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07000"/>
                        </a:lnSpc>
                        <a:spcBef>
                          <a:spcPts val="0"/>
                        </a:spcBef>
                        <a:spcAft>
                          <a:spcPts val="800"/>
                        </a:spcAft>
                      </a:pPr>
                      <a:r>
                        <a:rPr lang="ar-SA" sz="700">
                          <a:effectLst/>
                        </a:rPr>
                        <a:t>2.37440</a:t>
                      </a:r>
                      <a:endParaRPr lang="en-US" sz="7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 xmlns:a16="http://schemas.microsoft.com/office/drawing/2014/main" val="366026186"/>
                  </a:ext>
                </a:extLst>
              </a:tr>
              <a:tr h="195926">
                <a:tc>
                  <a:txBody>
                    <a:bodyPr/>
                    <a:lstStyle/>
                    <a:p>
                      <a:pPr marL="0" marR="0" algn="ctr" rtl="1">
                        <a:lnSpc>
                          <a:spcPct val="107000"/>
                        </a:lnSpc>
                        <a:spcBef>
                          <a:spcPts val="0"/>
                        </a:spcBef>
                        <a:spcAft>
                          <a:spcPts val="800"/>
                        </a:spcAft>
                      </a:pPr>
                      <a:r>
                        <a:rPr lang="en-US" sz="700">
                          <a:effectLst/>
                        </a:rPr>
                        <a:t>3</a:t>
                      </a:r>
                      <a:endParaRPr lang="en-US" sz="7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07000"/>
                        </a:lnSpc>
                        <a:spcBef>
                          <a:spcPts val="0"/>
                        </a:spcBef>
                        <a:spcAft>
                          <a:spcPts val="800"/>
                        </a:spcAft>
                      </a:pPr>
                      <a:r>
                        <a:rPr lang="ar-SA" sz="700">
                          <a:effectLst/>
                        </a:rPr>
                        <a:t>3.24646</a:t>
                      </a:r>
                      <a:endParaRPr lang="en-US" sz="7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07000"/>
                        </a:lnSpc>
                        <a:spcBef>
                          <a:spcPts val="0"/>
                        </a:spcBef>
                        <a:spcAft>
                          <a:spcPts val="800"/>
                        </a:spcAft>
                      </a:pPr>
                      <a:r>
                        <a:rPr lang="ar-BH" sz="700">
                          <a:effectLst/>
                        </a:rPr>
                        <a:t>3.31013</a:t>
                      </a:r>
                      <a:endParaRPr lang="en-US" sz="7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chemeClr val="accent2">
                        <a:lumMod val="60000"/>
                        <a:lumOff val="40000"/>
                      </a:schemeClr>
                    </a:solidFill>
                  </a:tcPr>
                </a:tc>
                <a:tc>
                  <a:txBody>
                    <a:bodyPr/>
                    <a:lstStyle/>
                    <a:p>
                      <a:pPr marL="0" marR="0" algn="ctr" rtl="1">
                        <a:lnSpc>
                          <a:spcPct val="107000"/>
                        </a:lnSpc>
                        <a:spcBef>
                          <a:spcPts val="0"/>
                        </a:spcBef>
                        <a:spcAft>
                          <a:spcPts val="800"/>
                        </a:spcAft>
                      </a:pPr>
                      <a:r>
                        <a:rPr lang="ar-SA" sz="700" dirty="0">
                          <a:effectLst/>
                        </a:rPr>
                        <a:t>3.37462</a:t>
                      </a:r>
                      <a:endParaRPr lang="en-US" sz="7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chemeClr val="bg1"/>
                    </a:solidFill>
                  </a:tcPr>
                </a:tc>
                <a:tc>
                  <a:txBody>
                    <a:bodyPr/>
                    <a:lstStyle/>
                    <a:p>
                      <a:pPr marL="0" marR="0" algn="ctr" rtl="1">
                        <a:lnSpc>
                          <a:spcPct val="107000"/>
                        </a:lnSpc>
                        <a:spcBef>
                          <a:spcPts val="0"/>
                        </a:spcBef>
                        <a:spcAft>
                          <a:spcPts val="800"/>
                        </a:spcAft>
                      </a:pPr>
                      <a:r>
                        <a:rPr lang="ar-SA" sz="700">
                          <a:effectLst/>
                        </a:rPr>
                        <a:t>3.43994</a:t>
                      </a:r>
                      <a:endParaRPr lang="en-US" sz="7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07000"/>
                        </a:lnSpc>
                        <a:spcBef>
                          <a:spcPts val="0"/>
                        </a:spcBef>
                        <a:spcAft>
                          <a:spcPts val="800"/>
                        </a:spcAft>
                      </a:pPr>
                      <a:r>
                        <a:rPr lang="ar-SA" sz="700">
                          <a:effectLst/>
                        </a:rPr>
                        <a:t>3.50611</a:t>
                      </a:r>
                      <a:endParaRPr lang="en-US" sz="7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07000"/>
                        </a:lnSpc>
                        <a:spcBef>
                          <a:spcPts val="0"/>
                        </a:spcBef>
                        <a:spcAft>
                          <a:spcPts val="800"/>
                        </a:spcAft>
                      </a:pPr>
                      <a:r>
                        <a:rPr lang="ar-SA" sz="700">
                          <a:effectLst/>
                        </a:rPr>
                        <a:t>3.7313</a:t>
                      </a:r>
                      <a:endParaRPr lang="en-US" sz="7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07000"/>
                        </a:lnSpc>
                        <a:spcBef>
                          <a:spcPts val="0"/>
                        </a:spcBef>
                        <a:spcAft>
                          <a:spcPts val="800"/>
                        </a:spcAft>
                      </a:pPr>
                      <a:r>
                        <a:rPr lang="ar-SA" sz="700">
                          <a:effectLst/>
                        </a:rPr>
                        <a:t>3.64100</a:t>
                      </a:r>
                      <a:endParaRPr lang="en-US" sz="7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07000"/>
                        </a:lnSpc>
                        <a:spcBef>
                          <a:spcPts val="0"/>
                        </a:spcBef>
                        <a:spcAft>
                          <a:spcPts val="800"/>
                        </a:spcAft>
                      </a:pPr>
                      <a:r>
                        <a:rPr lang="ar-SA" sz="700">
                          <a:effectLst/>
                        </a:rPr>
                        <a:t>3.70973</a:t>
                      </a:r>
                      <a:endParaRPr lang="en-US" sz="7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07000"/>
                        </a:lnSpc>
                        <a:spcBef>
                          <a:spcPts val="0"/>
                        </a:spcBef>
                        <a:spcAft>
                          <a:spcPts val="800"/>
                        </a:spcAft>
                      </a:pPr>
                      <a:r>
                        <a:rPr lang="ar-SA" sz="700">
                          <a:effectLst/>
                        </a:rPr>
                        <a:t>3.77933</a:t>
                      </a:r>
                      <a:endParaRPr lang="en-US" sz="7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 xmlns:a16="http://schemas.microsoft.com/office/drawing/2014/main" val="645317765"/>
                  </a:ext>
                </a:extLst>
              </a:tr>
              <a:tr h="195926">
                <a:tc>
                  <a:txBody>
                    <a:bodyPr/>
                    <a:lstStyle/>
                    <a:p>
                      <a:pPr marL="0" marR="0" algn="ctr" rtl="1">
                        <a:lnSpc>
                          <a:spcPct val="107000"/>
                        </a:lnSpc>
                        <a:spcBef>
                          <a:spcPts val="0"/>
                        </a:spcBef>
                        <a:spcAft>
                          <a:spcPts val="800"/>
                        </a:spcAft>
                      </a:pPr>
                      <a:r>
                        <a:rPr lang="en-US" sz="700">
                          <a:effectLst/>
                        </a:rPr>
                        <a:t>4</a:t>
                      </a:r>
                      <a:endParaRPr lang="en-US" sz="7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07000"/>
                        </a:lnSpc>
                        <a:spcBef>
                          <a:spcPts val="0"/>
                        </a:spcBef>
                        <a:spcAft>
                          <a:spcPts val="800"/>
                        </a:spcAft>
                      </a:pPr>
                      <a:r>
                        <a:rPr lang="ar-SA" sz="700">
                          <a:effectLst/>
                        </a:rPr>
                        <a:t>4.41632</a:t>
                      </a:r>
                      <a:endParaRPr lang="en-US" sz="7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07000"/>
                        </a:lnSpc>
                        <a:spcBef>
                          <a:spcPts val="0"/>
                        </a:spcBef>
                        <a:spcAft>
                          <a:spcPts val="800"/>
                        </a:spcAft>
                      </a:pPr>
                      <a:r>
                        <a:rPr lang="ar-SA" sz="700">
                          <a:effectLst/>
                        </a:rPr>
                        <a:t>4.52563</a:t>
                      </a:r>
                      <a:endParaRPr lang="en-US" sz="7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chemeClr val="accent2">
                        <a:lumMod val="60000"/>
                        <a:lumOff val="40000"/>
                      </a:schemeClr>
                    </a:solidFill>
                  </a:tcPr>
                </a:tc>
                <a:tc>
                  <a:txBody>
                    <a:bodyPr/>
                    <a:lstStyle/>
                    <a:p>
                      <a:pPr marL="0" marR="0" algn="ctr" rtl="1">
                        <a:lnSpc>
                          <a:spcPct val="107000"/>
                        </a:lnSpc>
                        <a:spcBef>
                          <a:spcPts val="0"/>
                        </a:spcBef>
                        <a:spcAft>
                          <a:spcPts val="800"/>
                        </a:spcAft>
                      </a:pPr>
                      <a:r>
                        <a:rPr lang="ar-SA" sz="700" dirty="0">
                          <a:effectLst/>
                        </a:rPr>
                        <a:t>4.63709</a:t>
                      </a:r>
                      <a:endParaRPr lang="en-US" sz="7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chemeClr val="bg1"/>
                    </a:solidFill>
                  </a:tcPr>
                </a:tc>
                <a:tc>
                  <a:txBody>
                    <a:bodyPr/>
                    <a:lstStyle/>
                    <a:p>
                      <a:pPr marL="0" marR="0" algn="ctr" rtl="1">
                        <a:lnSpc>
                          <a:spcPct val="107000"/>
                        </a:lnSpc>
                        <a:spcBef>
                          <a:spcPts val="0"/>
                        </a:spcBef>
                        <a:spcAft>
                          <a:spcPts val="800"/>
                        </a:spcAft>
                      </a:pPr>
                      <a:r>
                        <a:rPr lang="ar-SA" sz="700">
                          <a:effectLst/>
                        </a:rPr>
                        <a:t>4.75074</a:t>
                      </a:r>
                      <a:endParaRPr lang="en-US" sz="7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07000"/>
                        </a:lnSpc>
                        <a:spcBef>
                          <a:spcPts val="0"/>
                        </a:spcBef>
                        <a:spcAft>
                          <a:spcPts val="800"/>
                        </a:spcAft>
                      </a:pPr>
                      <a:r>
                        <a:rPr lang="ar-SA" sz="700">
                          <a:effectLst/>
                        </a:rPr>
                        <a:t>4.86660</a:t>
                      </a:r>
                      <a:endParaRPr lang="en-US" sz="7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07000"/>
                        </a:lnSpc>
                        <a:spcBef>
                          <a:spcPts val="0"/>
                        </a:spcBef>
                        <a:spcAft>
                          <a:spcPts val="800"/>
                        </a:spcAft>
                      </a:pPr>
                      <a:r>
                        <a:rPr lang="ar-SA" sz="700">
                          <a:effectLst/>
                        </a:rPr>
                        <a:t>4.98471</a:t>
                      </a:r>
                      <a:endParaRPr lang="en-US" sz="7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07000"/>
                        </a:lnSpc>
                        <a:spcBef>
                          <a:spcPts val="0"/>
                        </a:spcBef>
                        <a:spcAft>
                          <a:spcPts val="800"/>
                        </a:spcAft>
                      </a:pPr>
                      <a:r>
                        <a:rPr lang="ar-SA" sz="700">
                          <a:effectLst/>
                        </a:rPr>
                        <a:t>5.10510</a:t>
                      </a:r>
                      <a:endParaRPr lang="en-US" sz="7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07000"/>
                        </a:lnSpc>
                        <a:spcBef>
                          <a:spcPts val="0"/>
                        </a:spcBef>
                        <a:spcAft>
                          <a:spcPts val="800"/>
                        </a:spcAft>
                      </a:pPr>
                      <a:r>
                        <a:rPr lang="ar-SA" sz="700">
                          <a:effectLst/>
                        </a:rPr>
                        <a:t>5.22780</a:t>
                      </a:r>
                      <a:endParaRPr lang="en-US" sz="7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07000"/>
                        </a:lnSpc>
                        <a:spcBef>
                          <a:spcPts val="0"/>
                        </a:spcBef>
                        <a:spcAft>
                          <a:spcPts val="800"/>
                        </a:spcAft>
                      </a:pPr>
                      <a:r>
                        <a:rPr lang="ar-SA" sz="700">
                          <a:effectLst/>
                        </a:rPr>
                        <a:t>5.35285</a:t>
                      </a:r>
                      <a:endParaRPr lang="en-US" sz="7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 xmlns:a16="http://schemas.microsoft.com/office/drawing/2014/main" val="3909764597"/>
                  </a:ext>
                </a:extLst>
              </a:tr>
              <a:tr h="195926">
                <a:tc>
                  <a:txBody>
                    <a:bodyPr/>
                    <a:lstStyle/>
                    <a:p>
                      <a:pPr marL="0" marR="0" algn="ctr" rtl="1">
                        <a:lnSpc>
                          <a:spcPct val="107000"/>
                        </a:lnSpc>
                        <a:spcBef>
                          <a:spcPts val="0"/>
                        </a:spcBef>
                        <a:spcAft>
                          <a:spcPts val="800"/>
                        </a:spcAft>
                      </a:pPr>
                      <a:r>
                        <a:rPr lang="en-US" sz="700">
                          <a:effectLst/>
                        </a:rPr>
                        <a:t>5</a:t>
                      </a:r>
                      <a:endParaRPr lang="en-US" sz="7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chemeClr val="bg1"/>
                    </a:solidFill>
                  </a:tcPr>
                </a:tc>
                <a:tc>
                  <a:txBody>
                    <a:bodyPr/>
                    <a:lstStyle/>
                    <a:p>
                      <a:pPr marL="0" marR="0" algn="ctr" rtl="1">
                        <a:lnSpc>
                          <a:spcPct val="107000"/>
                        </a:lnSpc>
                        <a:spcBef>
                          <a:spcPts val="0"/>
                        </a:spcBef>
                        <a:spcAft>
                          <a:spcPts val="800"/>
                        </a:spcAft>
                      </a:pPr>
                      <a:r>
                        <a:rPr lang="ar-SA" sz="700" dirty="0">
                          <a:effectLst/>
                        </a:rPr>
                        <a:t>5.63298</a:t>
                      </a:r>
                      <a:endParaRPr lang="en-US" sz="7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chemeClr val="bg1"/>
                    </a:solidFill>
                  </a:tcPr>
                </a:tc>
                <a:tc>
                  <a:txBody>
                    <a:bodyPr/>
                    <a:lstStyle/>
                    <a:p>
                      <a:pPr marL="0" marR="0" algn="ctr" rtl="1">
                        <a:lnSpc>
                          <a:spcPct val="107000"/>
                        </a:lnSpc>
                        <a:spcBef>
                          <a:spcPts val="0"/>
                        </a:spcBef>
                        <a:spcAft>
                          <a:spcPts val="800"/>
                        </a:spcAft>
                      </a:pPr>
                      <a:r>
                        <a:rPr lang="ar-SA" sz="700" dirty="0">
                          <a:effectLst/>
                        </a:rPr>
                        <a:t>5.80191</a:t>
                      </a:r>
                      <a:endParaRPr lang="en-US" sz="7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chemeClr val="accent2">
                        <a:lumMod val="60000"/>
                        <a:lumOff val="40000"/>
                      </a:schemeClr>
                    </a:solidFill>
                  </a:tcPr>
                </a:tc>
                <a:tc>
                  <a:txBody>
                    <a:bodyPr/>
                    <a:lstStyle/>
                    <a:p>
                      <a:pPr marL="0" marR="0" algn="ctr" rtl="1">
                        <a:lnSpc>
                          <a:spcPct val="107000"/>
                        </a:lnSpc>
                        <a:spcBef>
                          <a:spcPts val="0"/>
                        </a:spcBef>
                        <a:spcAft>
                          <a:spcPts val="800"/>
                        </a:spcAft>
                      </a:pPr>
                      <a:r>
                        <a:rPr lang="ar-SA" sz="700" dirty="0">
                          <a:effectLst/>
                        </a:rPr>
                        <a:t>5.97532</a:t>
                      </a:r>
                      <a:endParaRPr lang="en-US" sz="7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chemeClr val="bg1"/>
                    </a:solidFill>
                  </a:tcPr>
                </a:tc>
                <a:tc>
                  <a:txBody>
                    <a:bodyPr/>
                    <a:lstStyle/>
                    <a:p>
                      <a:pPr marL="0" marR="0" algn="ctr" rtl="1">
                        <a:lnSpc>
                          <a:spcPct val="107000"/>
                        </a:lnSpc>
                        <a:spcBef>
                          <a:spcPts val="0"/>
                        </a:spcBef>
                        <a:spcAft>
                          <a:spcPts val="800"/>
                        </a:spcAft>
                      </a:pPr>
                      <a:r>
                        <a:rPr lang="ar-SA" sz="700">
                          <a:effectLst/>
                        </a:rPr>
                        <a:t>6.15329</a:t>
                      </a:r>
                      <a:endParaRPr lang="en-US" sz="7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07000"/>
                        </a:lnSpc>
                        <a:spcBef>
                          <a:spcPts val="0"/>
                        </a:spcBef>
                        <a:spcAft>
                          <a:spcPts val="800"/>
                        </a:spcAft>
                      </a:pPr>
                      <a:r>
                        <a:rPr lang="ar-SA" sz="700">
                          <a:effectLst/>
                        </a:rPr>
                        <a:t>6.33593</a:t>
                      </a:r>
                      <a:endParaRPr lang="en-US" sz="7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07000"/>
                        </a:lnSpc>
                        <a:spcBef>
                          <a:spcPts val="0"/>
                        </a:spcBef>
                        <a:spcAft>
                          <a:spcPts val="800"/>
                        </a:spcAft>
                      </a:pPr>
                      <a:r>
                        <a:rPr lang="ar-SA" sz="700">
                          <a:effectLst/>
                        </a:rPr>
                        <a:t>6.52333</a:t>
                      </a:r>
                      <a:endParaRPr lang="en-US" sz="7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07000"/>
                        </a:lnSpc>
                        <a:spcBef>
                          <a:spcPts val="0"/>
                        </a:spcBef>
                        <a:spcAft>
                          <a:spcPts val="800"/>
                        </a:spcAft>
                      </a:pPr>
                      <a:r>
                        <a:rPr lang="ar-SA" sz="700">
                          <a:effectLst/>
                        </a:rPr>
                        <a:t>6.71561</a:t>
                      </a:r>
                      <a:endParaRPr lang="en-US" sz="7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07000"/>
                        </a:lnSpc>
                        <a:spcBef>
                          <a:spcPts val="0"/>
                        </a:spcBef>
                        <a:spcAft>
                          <a:spcPts val="800"/>
                        </a:spcAft>
                      </a:pPr>
                      <a:r>
                        <a:rPr lang="ar-SA" sz="700">
                          <a:effectLst/>
                        </a:rPr>
                        <a:t>6.91286</a:t>
                      </a:r>
                      <a:endParaRPr lang="en-US" sz="7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07000"/>
                        </a:lnSpc>
                        <a:spcBef>
                          <a:spcPts val="0"/>
                        </a:spcBef>
                        <a:spcAft>
                          <a:spcPts val="800"/>
                        </a:spcAft>
                      </a:pPr>
                      <a:r>
                        <a:rPr lang="ar-SA" sz="700">
                          <a:effectLst/>
                        </a:rPr>
                        <a:t>7.11519</a:t>
                      </a:r>
                      <a:endParaRPr lang="en-US" sz="7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 xmlns:a16="http://schemas.microsoft.com/office/drawing/2014/main" val="3814273788"/>
                  </a:ext>
                </a:extLst>
              </a:tr>
              <a:tr h="195926">
                <a:tc>
                  <a:txBody>
                    <a:bodyPr/>
                    <a:lstStyle/>
                    <a:p>
                      <a:pPr marL="0" marR="0" algn="ctr" rtl="1">
                        <a:lnSpc>
                          <a:spcPct val="107000"/>
                        </a:lnSpc>
                        <a:spcBef>
                          <a:spcPts val="0"/>
                        </a:spcBef>
                        <a:spcAft>
                          <a:spcPts val="800"/>
                        </a:spcAft>
                      </a:pPr>
                      <a:r>
                        <a:rPr lang="en-US" sz="700">
                          <a:effectLst/>
                        </a:rPr>
                        <a:t>6</a:t>
                      </a:r>
                      <a:endParaRPr lang="en-US" sz="7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07000"/>
                        </a:lnSpc>
                        <a:spcBef>
                          <a:spcPts val="0"/>
                        </a:spcBef>
                        <a:spcAft>
                          <a:spcPts val="800"/>
                        </a:spcAft>
                      </a:pPr>
                      <a:r>
                        <a:rPr lang="ar-SA" sz="700">
                          <a:effectLst/>
                        </a:rPr>
                        <a:t>6.89829</a:t>
                      </a:r>
                      <a:endParaRPr lang="en-US" sz="7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07000"/>
                        </a:lnSpc>
                        <a:spcBef>
                          <a:spcPts val="0"/>
                        </a:spcBef>
                        <a:spcAft>
                          <a:spcPts val="800"/>
                        </a:spcAft>
                      </a:pPr>
                      <a:r>
                        <a:rPr lang="ar-SA" sz="700">
                          <a:effectLst/>
                        </a:rPr>
                        <a:t>7.14201</a:t>
                      </a:r>
                      <a:endParaRPr lang="en-US" sz="7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chemeClr val="accent2">
                        <a:lumMod val="60000"/>
                        <a:lumOff val="40000"/>
                      </a:schemeClr>
                    </a:solidFill>
                  </a:tcPr>
                </a:tc>
                <a:tc>
                  <a:txBody>
                    <a:bodyPr/>
                    <a:lstStyle/>
                    <a:p>
                      <a:pPr marL="0" marR="0" algn="ctr" rtl="1">
                        <a:lnSpc>
                          <a:spcPct val="107000"/>
                        </a:lnSpc>
                        <a:spcBef>
                          <a:spcPts val="0"/>
                        </a:spcBef>
                        <a:spcAft>
                          <a:spcPts val="800"/>
                        </a:spcAft>
                      </a:pPr>
                      <a:r>
                        <a:rPr lang="ar-SA" sz="700" dirty="0">
                          <a:effectLst/>
                        </a:rPr>
                        <a:t>7.39384</a:t>
                      </a:r>
                      <a:endParaRPr lang="en-US" sz="7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chemeClr val="bg1"/>
                    </a:solidFill>
                  </a:tcPr>
                </a:tc>
                <a:tc>
                  <a:txBody>
                    <a:bodyPr/>
                    <a:lstStyle/>
                    <a:p>
                      <a:pPr marL="0" marR="0" algn="ctr" rtl="1">
                        <a:lnSpc>
                          <a:spcPct val="107000"/>
                        </a:lnSpc>
                        <a:spcBef>
                          <a:spcPts val="0"/>
                        </a:spcBef>
                        <a:spcAft>
                          <a:spcPts val="800"/>
                        </a:spcAft>
                      </a:pPr>
                      <a:r>
                        <a:rPr lang="ar-SA" sz="700">
                          <a:effectLst/>
                        </a:rPr>
                        <a:t>7.65402</a:t>
                      </a:r>
                      <a:endParaRPr lang="en-US" sz="7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07000"/>
                        </a:lnSpc>
                        <a:spcBef>
                          <a:spcPts val="0"/>
                        </a:spcBef>
                        <a:spcAft>
                          <a:spcPts val="800"/>
                        </a:spcAft>
                      </a:pPr>
                      <a:r>
                        <a:rPr lang="ar-SA" sz="700" dirty="0">
                          <a:effectLst/>
                        </a:rPr>
                        <a:t>7.92282</a:t>
                      </a:r>
                      <a:endParaRPr lang="en-US" sz="7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07000"/>
                        </a:lnSpc>
                        <a:spcBef>
                          <a:spcPts val="0"/>
                        </a:spcBef>
                        <a:spcAft>
                          <a:spcPts val="800"/>
                        </a:spcAft>
                      </a:pPr>
                      <a:r>
                        <a:rPr lang="ar-SA" sz="700">
                          <a:effectLst/>
                        </a:rPr>
                        <a:t>8.20043</a:t>
                      </a:r>
                      <a:endParaRPr lang="en-US" sz="7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07000"/>
                        </a:lnSpc>
                        <a:spcBef>
                          <a:spcPts val="0"/>
                        </a:spcBef>
                        <a:spcAft>
                          <a:spcPts val="800"/>
                        </a:spcAft>
                      </a:pPr>
                      <a:r>
                        <a:rPr lang="ar-SA" sz="700">
                          <a:effectLst/>
                        </a:rPr>
                        <a:t>8.48717</a:t>
                      </a:r>
                      <a:endParaRPr lang="en-US" sz="7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07000"/>
                        </a:lnSpc>
                        <a:spcBef>
                          <a:spcPts val="0"/>
                        </a:spcBef>
                        <a:spcAft>
                          <a:spcPts val="800"/>
                        </a:spcAft>
                      </a:pPr>
                      <a:r>
                        <a:rPr lang="ar-SA" sz="700">
                          <a:effectLst/>
                        </a:rPr>
                        <a:t>8.78327</a:t>
                      </a:r>
                      <a:endParaRPr lang="en-US" sz="7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07000"/>
                        </a:lnSpc>
                        <a:spcBef>
                          <a:spcPts val="0"/>
                        </a:spcBef>
                        <a:spcAft>
                          <a:spcPts val="800"/>
                        </a:spcAft>
                      </a:pPr>
                      <a:r>
                        <a:rPr lang="ar-SA" sz="700">
                          <a:effectLst/>
                        </a:rPr>
                        <a:t>9.08901</a:t>
                      </a:r>
                      <a:endParaRPr lang="en-US" sz="7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 xmlns:a16="http://schemas.microsoft.com/office/drawing/2014/main" val="1570598854"/>
                  </a:ext>
                </a:extLst>
              </a:tr>
              <a:tr h="195926">
                <a:tc>
                  <a:txBody>
                    <a:bodyPr/>
                    <a:lstStyle/>
                    <a:p>
                      <a:pPr marL="0" marR="0" algn="ctr" rtl="1">
                        <a:lnSpc>
                          <a:spcPct val="107000"/>
                        </a:lnSpc>
                        <a:spcBef>
                          <a:spcPts val="0"/>
                        </a:spcBef>
                        <a:spcAft>
                          <a:spcPts val="800"/>
                        </a:spcAft>
                      </a:pPr>
                      <a:r>
                        <a:rPr lang="en-US" sz="700">
                          <a:effectLst/>
                        </a:rPr>
                        <a:t>7</a:t>
                      </a:r>
                      <a:endParaRPr lang="en-US" sz="7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07000"/>
                        </a:lnSpc>
                        <a:spcBef>
                          <a:spcPts val="0"/>
                        </a:spcBef>
                        <a:spcAft>
                          <a:spcPts val="800"/>
                        </a:spcAft>
                      </a:pPr>
                      <a:r>
                        <a:rPr lang="ar-SA" sz="700">
                          <a:effectLst/>
                        </a:rPr>
                        <a:t>8.21423</a:t>
                      </a:r>
                      <a:endParaRPr lang="en-US" sz="7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07000"/>
                        </a:lnSpc>
                        <a:spcBef>
                          <a:spcPts val="0"/>
                        </a:spcBef>
                        <a:spcAft>
                          <a:spcPts val="800"/>
                        </a:spcAft>
                      </a:pPr>
                      <a:r>
                        <a:rPr lang="ar-SA" sz="700">
                          <a:effectLst/>
                        </a:rPr>
                        <a:t>8.54911</a:t>
                      </a:r>
                      <a:endParaRPr lang="en-US" sz="7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chemeClr val="accent2">
                        <a:lumMod val="60000"/>
                        <a:lumOff val="40000"/>
                      </a:schemeClr>
                    </a:solidFill>
                  </a:tcPr>
                </a:tc>
                <a:tc>
                  <a:txBody>
                    <a:bodyPr/>
                    <a:lstStyle/>
                    <a:p>
                      <a:pPr marL="0" marR="0" algn="ctr" rtl="1">
                        <a:lnSpc>
                          <a:spcPct val="107000"/>
                        </a:lnSpc>
                        <a:spcBef>
                          <a:spcPts val="0"/>
                        </a:spcBef>
                        <a:spcAft>
                          <a:spcPts val="800"/>
                        </a:spcAft>
                      </a:pPr>
                      <a:r>
                        <a:rPr lang="ar-SA" sz="700" dirty="0">
                          <a:effectLst/>
                        </a:rPr>
                        <a:t>8.89747</a:t>
                      </a:r>
                      <a:endParaRPr lang="en-US" sz="7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chemeClr val="bg1"/>
                    </a:solidFill>
                  </a:tcPr>
                </a:tc>
                <a:tc>
                  <a:txBody>
                    <a:bodyPr/>
                    <a:lstStyle/>
                    <a:p>
                      <a:pPr marL="0" marR="0" algn="ctr" rtl="1">
                        <a:lnSpc>
                          <a:spcPct val="107000"/>
                        </a:lnSpc>
                        <a:spcBef>
                          <a:spcPts val="0"/>
                        </a:spcBef>
                        <a:spcAft>
                          <a:spcPts val="800"/>
                        </a:spcAft>
                      </a:pPr>
                      <a:r>
                        <a:rPr lang="ar-SA" sz="700">
                          <a:effectLst/>
                        </a:rPr>
                        <a:t>9.25980</a:t>
                      </a:r>
                      <a:endParaRPr lang="en-US" sz="7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07000"/>
                        </a:lnSpc>
                        <a:spcBef>
                          <a:spcPts val="0"/>
                        </a:spcBef>
                        <a:spcAft>
                          <a:spcPts val="800"/>
                        </a:spcAft>
                      </a:pPr>
                      <a:r>
                        <a:rPr lang="ar-SA" sz="700">
                          <a:effectLst/>
                        </a:rPr>
                        <a:t>9.63663</a:t>
                      </a:r>
                      <a:endParaRPr lang="en-US" sz="7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07000"/>
                        </a:lnSpc>
                        <a:spcBef>
                          <a:spcPts val="0"/>
                        </a:spcBef>
                        <a:spcAft>
                          <a:spcPts val="800"/>
                        </a:spcAft>
                      </a:pPr>
                      <a:r>
                        <a:rPr lang="ar-SA" sz="700">
                          <a:effectLst/>
                        </a:rPr>
                        <a:t>10.02847</a:t>
                      </a:r>
                      <a:endParaRPr lang="en-US" sz="7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07000"/>
                        </a:lnSpc>
                        <a:spcBef>
                          <a:spcPts val="0"/>
                        </a:spcBef>
                        <a:spcAft>
                          <a:spcPts val="800"/>
                        </a:spcAft>
                      </a:pPr>
                      <a:r>
                        <a:rPr lang="ar-SA" sz="700">
                          <a:effectLst/>
                        </a:rPr>
                        <a:t>10.43589</a:t>
                      </a:r>
                      <a:endParaRPr lang="en-US" sz="7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07000"/>
                        </a:lnSpc>
                        <a:spcBef>
                          <a:spcPts val="0"/>
                        </a:spcBef>
                        <a:spcAft>
                          <a:spcPts val="800"/>
                        </a:spcAft>
                      </a:pPr>
                      <a:r>
                        <a:rPr lang="ar-SA" sz="700">
                          <a:effectLst/>
                        </a:rPr>
                        <a:t>10.85943</a:t>
                      </a:r>
                      <a:endParaRPr lang="en-US" sz="7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07000"/>
                        </a:lnSpc>
                        <a:spcBef>
                          <a:spcPts val="0"/>
                        </a:spcBef>
                        <a:spcAft>
                          <a:spcPts val="800"/>
                        </a:spcAft>
                      </a:pPr>
                      <a:r>
                        <a:rPr lang="ar-SA" sz="700">
                          <a:effectLst/>
                        </a:rPr>
                        <a:t>11.29969</a:t>
                      </a:r>
                      <a:endParaRPr lang="en-US" sz="7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 xmlns:a16="http://schemas.microsoft.com/office/drawing/2014/main" val="2861939088"/>
                  </a:ext>
                </a:extLst>
              </a:tr>
              <a:tr h="196560">
                <a:tc>
                  <a:txBody>
                    <a:bodyPr/>
                    <a:lstStyle/>
                    <a:p>
                      <a:pPr marL="0" marR="0" algn="ctr" rtl="1">
                        <a:lnSpc>
                          <a:spcPct val="107000"/>
                        </a:lnSpc>
                        <a:spcBef>
                          <a:spcPts val="0"/>
                        </a:spcBef>
                        <a:spcAft>
                          <a:spcPts val="800"/>
                        </a:spcAft>
                      </a:pPr>
                      <a:r>
                        <a:rPr lang="en-US" sz="700">
                          <a:effectLst/>
                        </a:rPr>
                        <a:t>8</a:t>
                      </a:r>
                      <a:endParaRPr lang="en-US" sz="7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chemeClr val="accent2">
                        <a:lumMod val="60000"/>
                        <a:lumOff val="40000"/>
                      </a:schemeClr>
                    </a:solidFill>
                  </a:tcPr>
                </a:tc>
                <a:tc>
                  <a:txBody>
                    <a:bodyPr/>
                    <a:lstStyle/>
                    <a:p>
                      <a:pPr marL="0" marR="0" algn="ctr" rtl="1">
                        <a:lnSpc>
                          <a:spcPct val="107000"/>
                        </a:lnSpc>
                        <a:spcBef>
                          <a:spcPts val="0"/>
                        </a:spcBef>
                        <a:spcAft>
                          <a:spcPts val="800"/>
                        </a:spcAft>
                      </a:pPr>
                      <a:r>
                        <a:rPr lang="ar-SA" sz="700">
                          <a:effectLst/>
                        </a:rPr>
                        <a:t>9.58280</a:t>
                      </a:r>
                      <a:endParaRPr lang="en-US" sz="7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chemeClr val="accent2">
                        <a:lumMod val="60000"/>
                        <a:lumOff val="40000"/>
                      </a:schemeClr>
                    </a:solidFill>
                  </a:tcPr>
                </a:tc>
                <a:tc>
                  <a:txBody>
                    <a:bodyPr/>
                    <a:lstStyle/>
                    <a:p>
                      <a:pPr marL="0" marR="0" algn="ctr" rtl="1">
                        <a:lnSpc>
                          <a:spcPct val="107000"/>
                        </a:lnSpc>
                        <a:spcBef>
                          <a:spcPts val="0"/>
                        </a:spcBef>
                        <a:spcAft>
                          <a:spcPts val="800"/>
                        </a:spcAft>
                      </a:pPr>
                      <a:r>
                        <a:rPr lang="ar-SA" sz="700" dirty="0">
                          <a:effectLst/>
                        </a:rPr>
                        <a:t>10.02656</a:t>
                      </a:r>
                      <a:endParaRPr lang="en-US" sz="7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chemeClr val="accent2">
                        <a:lumMod val="60000"/>
                        <a:lumOff val="40000"/>
                      </a:schemeClr>
                    </a:solidFill>
                  </a:tcPr>
                </a:tc>
                <a:tc>
                  <a:txBody>
                    <a:bodyPr/>
                    <a:lstStyle/>
                    <a:p>
                      <a:pPr marL="0" marR="0" algn="ctr" rtl="1">
                        <a:lnSpc>
                          <a:spcPct val="107000"/>
                        </a:lnSpc>
                        <a:spcBef>
                          <a:spcPts val="0"/>
                        </a:spcBef>
                        <a:spcAft>
                          <a:spcPts val="800"/>
                        </a:spcAft>
                      </a:pPr>
                      <a:r>
                        <a:rPr lang="ar-SA" sz="700" dirty="0">
                          <a:effectLst/>
                        </a:rPr>
                        <a:t>10.49132</a:t>
                      </a:r>
                      <a:endParaRPr lang="en-US" sz="7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chemeClr val="bg1"/>
                    </a:solidFill>
                  </a:tcPr>
                </a:tc>
                <a:tc>
                  <a:txBody>
                    <a:bodyPr/>
                    <a:lstStyle/>
                    <a:p>
                      <a:pPr marL="0" marR="0" algn="ctr" rtl="1">
                        <a:lnSpc>
                          <a:spcPct val="107000"/>
                        </a:lnSpc>
                        <a:spcBef>
                          <a:spcPts val="0"/>
                        </a:spcBef>
                        <a:spcAft>
                          <a:spcPts val="800"/>
                        </a:spcAft>
                      </a:pPr>
                      <a:r>
                        <a:rPr lang="en-US" sz="700">
                          <a:effectLst/>
                        </a:rPr>
                        <a:t>10.97799</a:t>
                      </a:r>
                      <a:endParaRPr lang="en-US" sz="7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07000"/>
                        </a:lnSpc>
                        <a:spcBef>
                          <a:spcPts val="0"/>
                        </a:spcBef>
                        <a:spcAft>
                          <a:spcPts val="800"/>
                        </a:spcAft>
                      </a:pPr>
                      <a:r>
                        <a:rPr lang="en-US" sz="700">
                          <a:effectLst/>
                        </a:rPr>
                        <a:t>11.48456</a:t>
                      </a:r>
                      <a:endParaRPr lang="en-US" sz="7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07000"/>
                        </a:lnSpc>
                        <a:spcBef>
                          <a:spcPts val="0"/>
                        </a:spcBef>
                        <a:spcAft>
                          <a:spcPts val="800"/>
                        </a:spcAft>
                      </a:pPr>
                      <a:r>
                        <a:rPr lang="en-US" sz="700">
                          <a:effectLst/>
                        </a:rPr>
                        <a:t>12.02104</a:t>
                      </a:r>
                      <a:endParaRPr lang="en-US" sz="7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07000"/>
                        </a:lnSpc>
                        <a:spcBef>
                          <a:spcPts val="0"/>
                        </a:spcBef>
                        <a:spcAft>
                          <a:spcPts val="800"/>
                        </a:spcAft>
                      </a:pPr>
                      <a:r>
                        <a:rPr lang="en-US" sz="700">
                          <a:effectLst/>
                        </a:rPr>
                        <a:t>12.57948</a:t>
                      </a:r>
                      <a:endParaRPr lang="en-US" sz="7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07000"/>
                        </a:lnSpc>
                        <a:spcBef>
                          <a:spcPts val="0"/>
                        </a:spcBef>
                        <a:spcAft>
                          <a:spcPts val="800"/>
                        </a:spcAft>
                      </a:pPr>
                      <a:r>
                        <a:rPr lang="en-US" sz="700">
                          <a:effectLst/>
                        </a:rPr>
                        <a:t>13.16397</a:t>
                      </a:r>
                      <a:endParaRPr lang="en-US" sz="7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07000"/>
                        </a:lnSpc>
                        <a:spcBef>
                          <a:spcPts val="0"/>
                        </a:spcBef>
                        <a:spcAft>
                          <a:spcPts val="800"/>
                        </a:spcAft>
                      </a:pPr>
                      <a:r>
                        <a:rPr lang="en-US" sz="700">
                          <a:effectLst/>
                        </a:rPr>
                        <a:t>13.77566</a:t>
                      </a:r>
                      <a:endParaRPr lang="en-US" sz="7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 xmlns:a16="http://schemas.microsoft.com/office/drawing/2014/main" val="3060710389"/>
                  </a:ext>
                </a:extLst>
              </a:tr>
              <a:tr h="196560">
                <a:tc>
                  <a:txBody>
                    <a:bodyPr/>
                    <a:lstStyle/>
                    <a:p>
                      <a:pPr marL="0" marR="0" algn="ctr" rtl="1">
                        <a:lnSpc>
                          <a:spcPct val="107000"/>
                        </a:lnSpc>
                        <a:spcBef>
                          <a:spcPts val="0"/>
                        </a:spcBef>
                        <a:spcAft>
                          <a:spcPts val="800"/>
                        </a:spcAft>
                      </a:pPr>
                      <a:r>
                        <a:rPr lang="en-US" sz="700">
                          <a:effectLst/>
                        </a:rPr>
                        <a:t>9</a:t>
                      </a:r>
                      <a:endParaRPr lang="en-US" sz="7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07000"/>
                        </a:lnSpc>
                        <a:spcBef>
                          <a:spcPts val="0"/>
                        </a:spcBef>
                        <a:spcAft>
                          <a:spcPts val="800"/>
                        </a:spcAft>
                      </a:pPr>
                      <a:r>
                        <a:rPr lang="en-US" sz="700">
                          <a:effectLst/>
                        </a:rPr>
                        <a:t>11.00611</a:t>
                      </a:r>
                      <a:endParaRPr lang="en-US" sz="7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07000"/>
                        </a:lnSpc>
                        <a:spcBef>
                          <a:spcPts val="0"/>
                        </a:spcBef>
                        <a:spcAft>
                          <a:spcPts val="800"/>
                        </a:spcAft>
                      </a:pPr>
                      <a:r>
                        <a:rPr lang="en-US" sz="700">
                          <a:effectLst/>
                        </a:rPr>
                        <a:t>11.57789</a:t>
                      </a:r>
                      <a:endParaRPr lang="en-US" sz="7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07000"/>
                        </a:lnSpc>
                        <a:spcBef>
                          <a:spcPts val="0"/>
                        </a:spcBef>
                        <a:spcAft>
                          <a:spcPts val="800"/>
                        </a:spcAft>
                      </a:pPr>
                      <a:r>
                        <a:rPr lang="en-US" sz="700" dirty="0">
                          <a:effectLst/>
                        </a:rPr>
                        <a:t>12.18079</a:t>
                      </a:r>
                      <a:endParaRPr lang="en-US" sz="7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chemeClr val="bg1"/>
                    </a:solidFill>
                  </a:tcPr>
                </a:tc>
                <a:tc>
                  <a:txBody>
                    <a:bodyPr/>
                    <a:lstStyle/>
                    <a:p>
                      <a:pPr marL="0" marR="0" algn="ctr" rtl="1">
                        <a:lnSpc>
                          <a:spcPct val="107000"/>
                        </a:lnSpc>
                        <a:spcBef>
                          <a:spcPts val="0"/>
                        </a:spcBef>
                        <a:spcAft>
                          <a:spcPts val="800"/>
                        </a:spcAft>
                      </a:pPr>
                      <a:r>
                        <a:rPr lang="en-US" sz="700">
                          <a:effectLst/>
                        </a:rPr>
                        <a:t>12.81645</a:t>
                      </a:r>
                      <a:endParaRPr lang="en-US" sz="7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07000"/>
                        </a:lnSpc>
                        <a:spcBef>
                          <a:spcPts val="0"/>
                        </a:spcBef>
                        <a:spcAft>
                          <a:spcPts val="800"/>
                        </a:spcAft>
                      </a:pPr>
                      <a:r>
                        <a:rPr lang="en-US" sz="700">
                          <a:effectLst/>
                        </a:rPr>
                        <a:t>13.48656</a:t>
                      </a:r>
                      <a:endParaRPr lang="en-US" sz="7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07000"/>
                        </a:lnSpc>
                        <a:spcBef>
                          <a:spcPts val="0"/>
                        </a:spcBef>
                        <a:spcAft>
                          <a:spcPts val="800"/>
                        </a:spcAft>
                      </a:pPr>
                      <a:r>
                        <a:rPr lang="en-US" sz="700">
                          <a:effectLst/>
                        </a:rPr>
                        <a:t>14.19293</a:t>
                      </a:r>
                      <a:endParaRPr lang="en-US" sz="7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07000"/>
                        </a:lnSpc>
                        <a:spcBef>
                          <a:spcPts val="0"/>
                        </a:spcBef>
                        <a:spcAft>
                          <a:spcPts val="800"/>
                        </a:spcAft>
                      </a:pPr>
                      <a:r>
                        <a:rPr lang="en-US" sz="700">
                          <a:effectLst/>
                        </a:rPr>
                        <a:t>14.93742</a:t>
                      </a:r>
                      <a:endParaRPr lang="en-US" sz="7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07000"/>
                        </a:lnSpc>
                        <a:spcBef>
                          <a:spcPts val="0"/>
                        </a:spcBef>
                        <a:spcAft>
                          <a:spcPts val="800"/>
                        </a:spcAft>
                      </a:pPr>
                      <a:r>
                        <a:rPr lang="en-US" sz="700">
                          <a:effectLst/>
                        </a:rPr>
                        <a:t>15.72201</a:t>
                      </a:r>
                      <a:endParaRPr lang="en-US" sz="7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07000"/>
                        </a:lnSpc>
                        <a:spcBef>
                          <a:spcPts val="0"/>
                        </a:spcBef>
                        <a:spcAft>
                          <a:spcPts val="800"/>
                        </a:spcAft>
                      </a:pPr>
                      <a:r>
                        <a:rPr lang="en-US" sz="700">
                          <a:effectLst/>
                        </a:rPr>
                        <a:t>16.54874</a:t>
                      </a:r>
                      <a:endParaRPr lang="en-US" sz="7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 xmlns:a16="http://schemas.microsoft.com/office/drawing/2014/main" val="3092427017"/>
                  </a:ext>
                </a:extLst>
              </a:tr>
              <a:tr h="196560">
                <a:tc>
                  <a:txBody>
                    <a:bodyPr/>
                    <a:lstStyle/>
                    <a:p>
                      <a:pPr marL="0" marR="0" algn="ctr" rtl="1">
                        <a:lnSpc>
                          <a:spcPct val="107000"/>
                        </a:lnSpc>
                        <a:spcBef>
                          <a:spcPts val="0"/>
                        </a:spcBef>
                        <a:spcAft>
                          <a:spcPts val="800"/>
                        </a:spcAft>
                      </a:pPr>
                      <a:r>
                        <a:rPr lang="en-US" sz="700">
                          <a:effectLst/>
                        </a:rPr>
                        <a:t>10</a:t>
                      </a:r>
                      <a:endParaRPr lang="en-US" sz="7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chemeClr val="bg1"/>
                    </a:solidFill>
                  </a:tcPr>
                </a:tc>
                <a:tc>
                  <a:txBody>
                    <a:bodyPr/>
                    <a:lstStyle/>
                    <a:p>
                      <a:pPr marL="0" marR="0" algn="ctr" rtl="1">
                        <a:lnSpc>
                          <a:spcPct val="107000"/>
                        </a:lnSpc>
                        <a:spcBef>
                          <a:spcPts val="0"/>
                        </a:spcBef>
                        <a:spcAft>
                          <a:spcPts val="800"/>
                        </a:spcAft>
                      </a:pPr>
                      <a:r>
                        <a:rPr lang="en-US" sz="700" dirty="0">
                          <a:effectLst/>
                        </a:rPr>
                        <a:t>12.48635</a:t>
                      </a:r>
                      <a:endParaRPr lang="en-US" sz="7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chemeClr val="bg1"/>
                    </a:solidFill>
                  </a:tcPr>
                </a:tc>
                <a:tc>
                  <a:txBody>
                    <a:bodyPr/>
                    <a:lstStyle/>
                    <a:p>
                      <a:pPr marL="0" marR="0" algn="ctr" rtl="1">
                        <a:lnSpc>
                          <a:spcPct val="107000"/>
                        </a:lnSpc>
                        <a:spcBef>
                          <a:spcPts val="0"/>
                        </a:spcBef>
                        <a:spcAft>
                          <a:spcPts val="800"/>
                        </a:spcAft>
                      </a:pPr>
                      <a:r>
                        <a:rPr lang="en-US" sz="700" dirty="0">
                          <a:effectLst/>
                        </a:rPr>
                        <a:t>13.20679</a:t>
                      </a:r>
                      <a:endParaRPr lang="en-US" sz="7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chemeClr val="bg1"/>
                    </a:solidFill>
                  </a:tcPr>
                </a:tc>
                <a:tc>
                  <a:txBody>
                    <a:bodyPr/>
                    <a:lstStyle/>
                    <a:p>
                      <a:pPr marL="0" marR="0" algn="ctr" rtl="1">
                        <a:lnSpc>
                          <a:spcPct val="107000"/>
                        </a:lnSpc>
                        <a:spcBef>
                          <a:spcPts val="0"/>
                        </a:spcBef>
                        <a:spcAft>
                          <a:spcPts val="800"/>
                        </a:spcAft>
                      </a:pPr>
                      <a:r>
                        <a:rPr lang="en-US" sz="700" dirty="0">
                          <a:effectLst/>
                        </a:rPr>
                        <a:t>13.97164</a:t>
                      </a:r>
                      <a:endParaRPr lang="en-US" sz="7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chemeClr val="bg1"/>
                    </a:solidFill>
                  </a:tcPr>
                </a:tc>
                <a:tc>
                  <a:txBody>
                    <a:bodyPr/>
                    <a:lstStyle/>
                    <a:p>
                      <a:pPr marL="0" marR="0" algn="ctr" rtl="1">
                        <a:lnSpc>
                          <a:spcPct val="107000"/>
                        </a:lnSpc>
                        <a:spcBef>
                          <a:spcPts val="0"/>
                        </a:spcBef>
                        <a:spcAft>
                          <a:spcPts val="800"/>
                        </a:spcAft>
                      </a:pPr>
                      <a:r>
                        <a:rPr lang="en-US" sz="700" dirty="0">
                          <a:effectLst/>
                        </a:rPr>
                        <a:t>14.78360</a:t>
                      </a:r>
                      <a:endParaRPr lang="en-US" sz="7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07000"/>
                        </a:lnSpc>
                        <a:spcBef>
                          <a:spcPts val="0"/>
                        </a:spcBef>
                        <a:spcAft>
                          <a:spcPts val="800"/>
                        </a:spcAft>
                      </a:pPr>
                      <a:r>
                        <a:rPr lang="en-US" sz="700">
                          <a:effectLst/>
                        </a:rPr>
                        <a:t>15.64549</a:t>
                      </a:r>
                      <a:endParaRPr lang="en-US" sz="7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07000"/>
                        </a:lnSpc>
                        <a:spcBef>
                          <a:spcPts val="0"/>
                        </a:spcBef>
                        <a:spcAft>
                          <a:spcPts val="800"/>
                        </a:spcAft>
                      </a:pPr>
                      <a:r>
                        <a:rPr lang="en-US" sz="700">
                          <a:effectLst/>
                        </a:rPr>
                        <a:t>16.56029</a:t>
                      </a:r>
                      <a:endParaRPr lang="en-US" sz="7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07000"/>
                        </a:lnSpc>
                        <a:spcBef>
                          <a:spcPts val="0"/>
                        </a:spcBef>
                        <a:spcAft>
                          <a:spcPts val="800"/>
                        </a:spcAft>
                      </a:pPr>
                      <a:r>
                        <a:rPr lang="en-US" sz="700">
                          <a:effectLst/>
                        </a:rPr>
                        <a:t>17.53117</a:t>
                      </a:r>
                      <a:endParaRPr lang="en-US" sz="7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07000"/>
                        </a:lnSpc>
                        <a:spcBef>
                          <a:spcPts val="0"/>
                        </a:spcBef>
                        <a:spcAft>
                          <a:spcPts val="800"/>
                        </a:spcAft>
                      </a:pPr>
                      <a:r>
                        <a:rPr lang="en-US" sz="700">
                          <a:effectLst/>
                        </a:rPr>
                        <a:t>18.56143</a:t>
                      </a:r>
                      <a:endParaRPr lang="en-US" sz="7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07000"/>
                        </a:lnSpc>
                        <a:spcBef>
                          <a:spcPts val="0"/>
                        </a:spcBef>
                        <a:spcAft>
                          <a:spcPts val="800"/>
                        </a:spcAft>
                      </a:pPr>
                      <a:r>
                        <a:rPr lang="en-US" sz="700" dirty="0">
                          <a:effectLst/>
                        </a:rPr>
                        <a:t>19.65458</a:t>
                      </a:r>
                      <a:endParaRPr lang="en-US" sz="7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 xmlns:a16="http://schemas.microsoft.com/office/drawing/2014/main" val="4092455130"/>
                  </a:ext>
                </a:extLst>
              </a:tr>
            </a:tbl>
          </a:graphicData>
        </a:graphic>
      </p:graphicFrame>
      <p:sp>
        <p:nvSpPr>
          <p:cNvPr id="3" name="Rectangle 6">
            <a:extLst>
              <a:ext uri="{FF2B5EF4-FFF2-40B4-BE49-F238E27FC236}">
                <a16:creationId xmlns="" xmlns:a16="http://schemas.microsoft.com/office/drawing/2014/main" id="{08D2A71B-7EFC-A1B9-616E-F6AB8001C23D}"/>
              </a:ext>
            </a:extLst>
          </p:cNvPr>
          <p:cNvSpPr/>
          <p:nvPr/>
        </p:nvSpPr>
        <p:spPr>
          <a:xfrm>
            <a:off x="1384938" y="277159"/>
            <a:ext cx="2868085" cy="531749"/>
          </a:xfrm>
          <a:prstGeom prst="rect">
            <a:avLst/>
          </a:prstGeom>
          <a:solidFill>
            <a:schemeClr val="accent1">
              <a:lumMod val="5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a:spAutoFit/>
          </a:bodyPr>
          <a:lstStyle/>
          <a:p>
            <a:pPr marL="342900" indent="-342900">
              <a:lnSpc>
                <a:spcPct val="130000"/>
              </a:lnSpc>
              <a:buClr>
                <a:srgbClr val="FFFFFF"/>
              </a:buClr>
              <a:buSzPts val="1100"/>
              <a:buFont typeface="Times New Roman" panose="02020603050405020304" pitchFamily="18" charset="0"/>
              <a:buChar char="►"/>
            </a:pPr>
            <a:r>
              <a:rPr lang="en-US" sz="2400" b="1" dirty="0">
                <a:solidFill>
                  <a:srgbClr val="FFFF00"/>
                </a:solidFill>
                <a:effectLst/>
                <a:uFill>
                  <a:solidFill>
                    <a:srgbClr val="5B9BD5"/>
                  </a:solidFill>
                </a:uFill>
                <a:latin typeface="Times New Roman" panose="02020603050405020304" pitchFamily="18" charset="0"/>
                <a:ea typeface="Calibri" panose="020F0502020204030204" pitchFamily="34" charset="0"/>
                <a:cs typeface="Times New Roman" panose="02020603050405020304" pitchFamily="18" charset="0"/>
              </a:rPr>
              <a:t>EVALUATION</a:t>
            </a:r>
            <a:endParaRPr lang="en-US" sz="2400" b="1" dirty="0">
              <a:solidFill>
                <a:srgbClr val="FFFF00"/>
              </a:solidFill>
              <a:effectLst/>
              <a:uFill>
                <a:solidFill>
                  <a:srgbClr val="5B9BD5"/>
                </a:solidFill>
              </a:uFill>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539517674"/>
      </p:ext>
    </p:extLst>
  </p:cSld>
  <p:clrMapOvr>
    <a:masterClrMapping/>
  </p:clrMapOvr>
  <mc:AlternateContent xmlns:mc="http://schemas.openxmlformats.org/markup-compatibility/2006" xmlns:p14="http://schemas.microsoft.com/office/powerpoint/2010/main">
    <mc:Choice Requires="p14">
      <p:transition spd="slow" p14:dur="1500" advClick="0">
        <p:split orient="vert"/>
      </p:transition>
    </mc:Choice>
    <mc:Fallback xmlns="">
      <p:transition spd="slow" advClick="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barn(inVertical)">
                                      <p:cBhvr>
                                        <p:cTn id="7" dur="500"/>
                                        <p:tgtEl>
                                          <p:spTgt spid="7">
                                            <p:txEl>
                                              <p:pRg st="1" end="1"/>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7">
                                            <p:txEl>
                                              <p:pRg st="2" end="2"/>
                                            </p:txEl>
                                          </p:spTgt>
                                        </p:tgtEl>
                                        <p:attrNameLst>
                                          <p:attrName>style.visibility</p:attrName>
                                        </p:attrNameLst>
                                      </p:cBhvr>
                                      <p:to>
                                        <p:strVal val="visible"/>
                                      </p:to>
                                    </p:set>
                                    <p:animEffect transition="in" filter="barn(inVertical)">
                                      <p:cBhvr>
                                        <p:cTn id="10" dur="500"/>
                                        <p:tgtEl>
                                          <p:spTgt spid="7">
                                            <p:txEl>
                                              <p:pRg st="2" end="2"/>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7">
                                            <p:txEl>
                                              <p:pRg st="3" end="3"/>
                                            </p:txEl>
                                          </p:spTgt>
                                        </p:tgtEl>
                                        <p:attrNameLst>
                                          <p:attrName>style.visibility</p:attrName>
                                        </p:attrNameLst>
                                      </p:cBhvr>
                                      <p:to>
                                        <p:strVal val="visible"/>
                                      </p:to>
                                    </p:set>
                                    <p:animEffect transition="in" filter="barn(inVertical)">
                                      <p:cBhvr>
                                        <p:cTn id="13" dur="500"/>
                                        <p:tgtEl>
                                          <p:spTgt spid="7">
                                            <p:txEl>
                                              <p:pRg st="3" end="3"/>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7">
                                            <p:txEl>
                                              <p:pRg st="4" end="4"/>
                                            </p:txEl>
                                          </p:spTgt>
                                        </p:tgtEl>
                                        <p:attrNameLst>
                                          <p:attrName>style.visibility</p:attrName>
                                        </p:attrNameLst>
                                      </p:cBhvr>
                                      <p:to>
                                        <p:strVal val="visible"/>
                                      </p:to>
                                    </p:set>
                                    <p:animEffect transition="in" filter="barn(inVertical)">
                                      <p:cBhvr>
                                        <p:cTn id="16" dur="500"/>
                                        <p:tgtEl>
                                          <p:spTgt spid="7">
                                            <p:txEl>
                                              <p:pRg st="4" end="4"/>
                                            </p:txEl>
                                          </p:spTgt>
                                        </p:tgtEl>
                                      </p:cBhvr>
                                    </p:animEffect>
                                  </p:childTnLst>
                                </p:cTn>
                              </p:par>
                              <p:par>
                                <p:cTn id="17" presetID="16" presetClass="entr" presetSubtype="21" fill="hold" nodeType="withEffect">
                                  <p:stCondLst>
                                    <p:cond delay="0"/>
                                  </p:stCondLst>
                                  <p:childTnLst>
                                    <p:set>
                                      <p:cBhvr>
                                        <p:cTn id="18" dur="1" fill="hold">
                                          <p:stCondLst>
                                            <p:cond delay="0"/>
                                          </p:stCondLst>
                                        </p:cTn>
                                        <p:tgtEl>
                                          <p:spTgt spid="7">
                                            <p:txEl>
                                              <p:pRg st="5" end="5"/>
                                            </p:txEl>
                                          </p:spTgt>
                                        </p:tgtEl>
                                        <p:attrNameLst>
                                          <p:attrName>style.visibility</p:attrName>
                                        </p:attrNameLst>
                                      </p:cBhvr>
                                      <p:to>
                                        <p:strVal val="visible"/>
                                      </p:to>
                                    </p:set>
                                    <p:animEffect transition="in" filter="barn(inVertical)">
                                      <p:cBhvr>
                                        <p:cTn id="19" dur="500"/>
                                        <p:tgtEl>
                                          <p:spTgt spid="7">
                                            <p:txEl>
                                              <p:pRg st="5" end="5"/>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7">
                                            <p:txEl>
                                              <p:pRg st="8" end="8"/>
                                            </p:txEl>
                                          </p:spTgt>
                                        </p:tgtEl>
                                        <p:attrNameLst>
                                          <p:attrName>style.visibility</p:attrName>
                                        </p:attrNameLst>
                                      </p:cBhvr>
                                      <p:to>
                                        <p:strVal val="visible"/>
                                      </p:to>
                                    </p:set>
                                    <p:animEffect transition="in" filter="wipe(down)">
                                      <p:cBhvr>
                                        <p:cTn id="24" dur="500"/>
                                        <p:tgtEl>
                                          <p:spTgt spid="7">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Diamond 12">
            <a:extLst>
              <a:ext uri="{FF2B5EF4-FFF2-40B4-BE49-F238E27FC236}">
                <a16:creationId xmlns="" xmlns:a16="http://schemas.microsoft.com/office/drawing/2014/main" id="{BDD17388-A0DF-412C-A2B4-570FBBC5ACF4}"/>
              </a:ext>
            </a:extLst>
          </p:cNvPr>
          <p:cNvSpPr/>
          <p:nvPr/>
        </p:nvSpPr>
        <p:spPr>
          <a:xfrm>
            <a:off x="6330171" y="3521887"/>
            <a:ext cx="2547047" cy="2534492"/>
          </a:xfrm>
          <a:prstGeom prst="diamond">
            <a:avLst/>
          </a:prstGeom>
          <a:no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0" name="Diamond 9">
            <a:extLst>
              <a:ext uri="{FF2B5EF4-FFF2-40B4-BE49-F238E27FC236}">
                <a16:creationId xmlns="" xmlns:a16="http://schemas.microsoft.com/office/drawing/2014/main" id="{F4F03380-86CB-4C66-875E-8AA503C599BC}"/>
              </a:ext>
            </a:extLst>
          </p:cNvPr>
          <p:cNvSpPr/>
          <p:nvPr/>
        </p:nvSpPr>
        <p:spPr>
          <a:xfrm>
            <a:off x="5846853" y="1021330"/>
            <a:ext cx="2547047" cy="2534492"/>
          </a:xfrm>
          <a:prstGeom prst="diamond">
            <a:avLst/>
          </a:prstGeom>
          <a:no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9" name="Diamond 8">
            <a:extLst>
              <a:ext uri="{FF2B5EF4-FFF2-40B4-BE49-F238E27FC236}">
                <a16:creationId xmlns="" xmlns:a16="http://schemas.microsoft.com/office/drawing/2014/main" id="{ADDD23E7-9E9B-4511-8EBE-57ACE20E5DDA}"/>
              </a:ext>
            </a:extLst>
          </p:cNvPr>
          <p:cNvSpPr/>
          <p:nvPr/>
        </p:nvSpPr>
        <p:spPr>
          <a:xfrm>
            <a:off x="2816488" y="2060119"/>
            <a:ext cx="2547047" cy="2534492"/>
          </a:xfrm>
          <a:prstGeom prst="diamond">
            <a:avLst/>
          </a:prstGeom>
          <a:no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2" name="Diamond 11">
            <a:extLst>
              <a:ext uri="{FF2B5EF4-FFF2-40B4-BE49-F238E27FC236}">
                <a16:creationId xmlns="" xmlns:a16="http://schemas.microsoft.com/office/drawing/2014/main" id="{87DFBFF2-F813-4502-94B7-DD609DA6F5CE}"/>
              </a:ext>
            </a:extLst>
          </p:cNvPr>
          <p:cNvSpPr/>
          <p:nvPr/>
        </p:nvSpPr>
        <p:spPr>
          <a:xfrm>
            <a:off x="5741231" y="131108"/>
            <a:ext cx="684000" cy="684000"/>
          </a:xfrm>
          <a:prstGeom prst="diamond">
            <a:avLst/>
          </a:prstGeom>
          <a:no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5" name="Diamond 4">
            <a:extLst>
              <a:ext uri="{FF2B5EF4-FFF2-40B4-BE49-F238E27FC236}">
                <a16:creationId xmlns="" xmlns:a16="http://schemas.microsoft.com/office/drawing/2014/main" id="{CFA413BD-DC4E-4AB9-971A-4238138F2EBA}"/>
              </a:ext>
            </a:extLst>
          </p:cNvPr>
          <p:cNvSpPr/>
          <p:nvPr/>
        </p:nvSpPr>
        <p:spPr>
          <a:xfrm>
            <a:off x="3136764" y="394895"/>
            <a:ext cx="5893994" cy="5864941"/>
          </a:xfrm>
          <a:prstGeom prst="diamond">
            <a:avLst/>
          </a:prstGeom>
          <a:no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8" name="Diamond 7">
            <a:extLst>
              <a:ext uri="{FF2B5EF4-FFF2-40B4-BE49-F238E27FC236}">
                <a16:creationId xmlns="" xmlns:a16="http://schemas.microsoft.com/office/drawing/2014/main" id="{6476A3AB-C9BB-4585-8E4F-1EB85D77CD2A}"/>
              </a:ext>
            </a:extLst>
          </p:cNvPr>
          <p:cNvSpPr/>
          <p:nvPr/>
        </p:nvSpPr>
        <p:spPr>
          <a:xfrm>
            <a:off x="3473034" y="696461"/>
            <a:ext cx="5220395" cy="5194662"/>
          </a:xfrm>
          <a:prstGeom prst="diamond">
            <a:avLst/>
          </a:prstGeom>
          <a:solidFill>
            <a:schemeClr val="bg1"/>
          </a:solidFill>
          <a:ln w="76200">
            <a:noFill/>
          </a:ln>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grpSp>
        <p:nvGrpSpPr>
          <p:cNvPr id="14" name="Group 13">
            <a:extLst>
              <a:ext uri="{FF2B5EF4-FFF2-40B4-BE49-F238E27FC236}">
                <a16:creationId xmlns="" xmlns:a16="http://schemas.microsoft.com/office/drawing/2014/main" id="{01375641-91DF-4F61-8B2A-234662AF2201}"/>
              </a:ext>
            </a:extLst>
          </p:cNvPr>
          <p:cNvGrpSpPr/>
          <p:nvPr/>
        </p:nvGrpSpPr>
        <p:grpSpPr>
          <a:xfrm>
            <a:off x="5140851" y="995486"/>
            <a:ext cx="1818511" cy="942048"/>
            <a:chOff x="5140851" y="893888"/>
            <a:chExt cx="1818511" cy="942048"/>
          </a:xfrm>
        </p:grpSpPr>
        <p:cxnSp>
          <p:nvCxnSpPr>
            <p:cNvPr id="11" name="Straight Connector 10">
              <a:extLst>
                <a:ext uri="{FF2B5EF4-FFF2-40B4-BE49-F238E27FC236}">
                  <a16:creationId xmlns="" xmlns:a16="http://schemas.microsoft.com/office/drawing/2014/main" id="{83BEFCC4-CA99-4B3D-AAA0-0F0D9FFD6122}"/>
                </a:ext>
              </a:extLst>
            </p:cNvPr>
            <p:cNvCxnSpPr/>
            <p:nvPr/>
          </p:nvCxnSpPr>
          <p:spPr>
            <a:xfrm flipH="1">
              <a:off x="5140851" y="945807"/>
              <a:ext cx="890129" cy="890129"/>
            </a:xfrm>
            <a:prstGeom prst="line">
              <a:avLst/>
            </a:prstGeom>
            <a:ln w="38100">
              <a:solidFill>
                <a:schemeClr val="accent2"/>
              </a:solidFill>
              <a:prstDash val="sysDot"/>
              <a:round/>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 xmlns:a16="http://schemas.microsoft.com/office/drawing/2014/main" id="{1BAE017C-45AC-4E5A-A909-D1A9D66A6A81}"/>
                </a:ext>
              </a:extLst>
            </p:cNvPr>
            <p:cNvCxnSpPr>
              <a:cxnSpLocks/>
            </p:cNvCxnSpPr>
            <p:nvPr/>
          </p:nvCxnSpPr>
          <p:spPr>
            <a:xfrm flipH="1" flipV="1">
              <a:off x="6069233" y="893888"/>
              <a:ext cx="890129" cy="890129"/>
            </a:xfrm>
            <a:prstGeom prst="line">
              <a:avLst/>
            </a:prstGeom>
            <a:ln w="38100">
              <a:solidFill>
                <a:schemeClr val="accent2"/>
              </a:solidFill>
              <a:prstDash val="sysDot"/>
              <a:roun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 xmlns:a16="http://schemas.microsoft.com/office/drawing/2014/main" id="{A12DF14E-CC8E-4D1D-9C1F-D1ADFFB24A83}"/>
              </a:ext>
            </a:extLst>
          </p:cNvPr>
          <p:cNvGrpSpPr/>
          <p:nvPr/>
        </p:nvGrpSpPr>
        <p:grpSpPr>
          <a:xfrm flipV="1">
            <a:off x="5140851" y="4691354"/>
            <a:ext cx="1818511" cy="942048"/>
            <a:chOff x="5140851" y="893888"/>
            <a:chExt cx="1818511" cy="942048"/>
          </a:xfrm>
        </p:grpSpPr>
        <p:cxnSp>
          <p:nvCxnSpPr>
            <p:cNvPr id="19" name="Straight Connector 18">
              <a:extLst>
                <a:ext uri="{FF2B5EF4-FFF2-40B4-BE49-F238E27FC236}">
                  <a16:creationId xmlns="" xmlns:a16="http://schemas.microsoft.com/office/drawing/2014/main" id="{B0371ED2-1A6F-4B25-877C-C7F7F0AFEE7D}"/>
                </a:ext>
              </a:extLst>
            </p:cNvPr>
            <p:cNvCxnSpPr/>
            <p:nvPr/>
          </p:nvCxnSpPr>
          <p:spPr>
            <a:xfrm flipH="1">
              <a:off x="5140851" y="945807"/>
              <a:ext cx="890129" cy="890129"/>
            </a:xfrm>
            <a:prstGeom prst="line">
              <a:avLst/>
            </a:prstGeom>
            <a:ln w="38100">
              <a:solidFill>
                <a:schemeClr val="accent2"/>
              </a:solidFill>
              <a:prstDash val="sysDot"/>
              <a:round/>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 xmlns:a16="http://schemas.microsoft.com/office/drawing/2014/main" id="{2DC0024C-2434-4AC8-9949-00B701AED96F}"/>
                </a:ext>
              </a:extLst>
            </p:cNvPr>
            <p:cNvCxnSpPr>
              <a:cxnSpLocks/>
            </p:cNvCxnSpPr>
            <p:nvPr/>
          </p:nvCxnSpPr>
          <p:spPr>
            <a:xfrm flipH="1" flipV="1">
              <a:off x="6069233" y="893888"/>
              <a:ext cx="890129" cy="890129"/>
            </a:xfrm>
            <a:prstGeom prst="line">
              <a:avLst/>
            </a:prstGeom>
            <a:ln w="38100">
              <a:solidFill>
                <a:schemeClr val="accent2"/>
              </a:solidFill>
              <a:prstDash val="sysDot"/>
              <a:round/>
            </a:ln>
          </p:spPr>
          <p:style>
            <a:lnRef idx="1">
              <a:schemeClr val="accent1"/>
            </a:lnRef>
            <a:fillRef idx="0">
              <a:schemeClr val="accent1"/>
            </a:fillRef>
            <a:effectRef idx="0">
              <a:schemeClr val="accent1"/>
            </a:effectRef>
            <a:fontRef idx="minor">
              <a:schemeClr val="tx1"/>
            </a:fontRef>
          </p:style>
        </p:cxnSp>
      </p:grpSp>
      <p:sp>
        <p:nvSpPr>
          <p:cNvPr id="21" name="Google Shape;503;p34"/>
          <p:cNvSpPr txBox="1">
            <a:spLocks/>
          </p:cNvSpPr>
          <p:nvPr/>
        </p:nvSpPr>
        <p:spPr>
          <a:xfrm>
            <a:off x="2688047" y="2600635"/>
            <a:ext cx="6762371" cy="1722005"/>
          </a:xfrm>
          <a:prstGeom prst="rect">
            <a:avLst/>
          </a:prstGeom>
        </p:spPr>
        <p:txBody>
          <a:bodyPr spcFirstLastPara="1" vert="horz" wrap="square" lIns="91425" tIns="91425" rIns="91425" bIns="91425" rtlCol="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rtl="1">
              <a:lnSpc>
                <a:spcPct val="150000"/>
              </a:lnSpc>
              <a:defRPr/>
            </a:pPr>
            <a:r>
              <a:rPr lang="en-US" sz="4000" dirty="0">
                <a:solidFill>
                  <a:srgbClr val="3C6070"/>
                </a:solidFill>
                <a:effectLst>
                  <a:outerShdw blurRad="38100" dist="38100" dir="2700000" algn="tl">
                    <a:srgbClr val="000000">
                      <a:alpha val="43137"/>
                    </a:srgbClr>
                  </a:outerShdw>
                </a:effectLst>
                <a:latin typeface="Simplified Arabic" panose="02020603050405020304" pitchFamily="18" charset="-78"/>
                <a:cs typeface="PT Bold Heading" panose="02010400000000000000" pitchFamily="2" charset="-78"/>
              </a:rPr>
              <a:t>END OF LESSON</a:t>
            </a:r>
            <a:endParaRPr lang="ar-BH" sz="4000" dirty="0">
              <a:solidFill>
                <a:srgbClr val="3C6070"/>
              </a:solidFill>
              <a:effectLst>
                <a:outerShdw blurRad="38100" dist="38100" dir="2700000" algn="tl">
                  <a:srgbClr val="000000">
                    <a:alpha val="43137"/>
                  </a:srgbClr>
                </a:outerShdw>
              </a:effectLst>
              <a:latin typeface="Simplified Arabic" panose="02020603050405020304" pitchFamily="18" charset="-78"/>
              <a:cs typeface="PT Bold Heading" panose="02010400000000000000" pitchFamily="2" charset="-78"/>
            </a:endParaRPr>
          </a:p>
          <a:p>
            <a:pPr algn="ctr" rtl="1">
              <a:lnSpc>
                <a:spcPct val="150000"/>
              </a:lnSpc>
              <a:defRPr/>
            </a:pPr>
            <a:r>
              <a:rPr lang="en-US" sz="4000" dirty="0">
                <a:solidFill>
                  <a:srgbClr val="3C6070"/>
                </a:solidFill>
                <a:effectLst>
                  <a:outerShdw blurRad="38100" dist="38100" dir="2700000" algn="tl">
                    <a:srgbClr val="000000">
                      <a:alpha val="43137"/>
                    </a:srgbClr>
                  </a:outerShdw>
                </a:effectLst>
                <a:latin typeface="Simplified Arabic" panose="02020603050405020304" pitchFamily="18" charset="-78"/>
                <a:cs typeface="PT Bold Heading" panose="02010400000000000000" pitchFamily="2" charset="-78"/>
              </a:rPr>
              <a:t>Thanks</a:t>
            </a:r>
            <a:endParaRPr lang="ar-BH" sz="4000" dirty="0">
              <a:solidFill>
                <a:srgbClr val="3C6070"/>
              </a:solidFill>
              <a:effectLst>
                <a:outerShdw blurRad="38100" dist="38100" dir="2700000" algn="tl">
                  <a:srgbClr val="000000">
                    <a:alpha val="43137"/>
                  </a:srgbClr>
                </a:outerShdw>
              </a:effectLst>
              <a:latin typeface="Simplified Arabic" panose="02020603050405020304" pitchFamily="18" charset="-78"/>
              <a:cs typeface="PT Bold Heading" panose="02010400000000000000" pitchFamily="2" charset="-78"/>
            </a:endParaRPr>
          </a:p>
        </p:txBody>
      </p:sp>
      <p:grpSp>
        <p:nvGrpSpPr>
          <p:cNvPr id="15" name="Group 14">
            <a:extLst>
              <a:ext uri="{FF2B5EF4-FFF2-40B4-BE49-F238E27FC236}">
                <a16:creationId xmlns="" xmlns:a16="http://schemas.microsoft.com/office/drawing/2014/main" id="{6CD49765-90D3-CA1E-A07B-7718FB4E937F}"/>
              </a:ext>
            </a:extLst>
          </p:cNvPr>
          <p:cNvGrpSpPr/>
          <p:nvPr/>
        </p:nvGrpSpPr>
        <p:grpSpPr>
          <a:xfrm>
            <a:off x="34867" y="6499773"/>
            <a:ext cx="12192000" cy="383348"/>
            <a:chOff x="34867" y="6499773"/>
            <a:chExt cx="12192000" cy="383348"/>
          </a:xfrm>
        </p:grpSpPr>
        <p:sp>
          <p:nvSpPr>
            <p:cNvPr id="17" name="TextBox 16">
              <a:extLst>
                <a:ext uri="{FF2B5EF4-FFF2-40B4-BE49-F238E27FC236}">
                  <a16:creationId xmlns="" xmlns:a16="http://schemas.microsoft.com/office/drawing/2014/main" id="{27CE07BF-03F5-9A9A-804B-4FCAF21B5CF3}"/>
                </a:ext>
              </a:extLst>
            </p:cNvPr>
            <p:cNvSpPr txBox="1"/>
            <p:nvPr/>
          </p:nvSpPr>
          <p:spPr>
            <a:xfrm>
              <a:off x="716844" y="6505941"/>
              <a:ext cx="7798277" cy="307777"/>
            </a:xfrm>
            <a:prstGeom prst="rect">
              <a:avLst/>
            </a:prstGeom>
            <a:noFill/>
          </p:spPr>
          <p:txBody>
            <a:bodyPr wrap="square" rtlCol="1">
              <a:spAutoFit/>
            </a:bodyPr>
            <a:lstStyle/>
            <a:p>
              <a:r>
                <a:rPr lang="en-US" sz="1400" b="1" dirty="0">
                  <a:solidFill>
                    <a:srgbClr val="002060"/>
                  </a:solidFill>
                  <a:latin typeface="Sakkal Majalla" panose="02000000000000000000" pitchFamily="2" charset="-78"/>
                  <a:cs typeface="Sakkal Majalla" panose="02000000000000000000" pitchFamily="2" charset="-78"/>
                </a:rPr>
                <a:t>FIN 316/806                                       </a:t>
              </a:r>
              <a:r>
                <a:rPr lang="en-US" sz="1400" b="1" dirty="0" smtClean="0">
                  <a:solidFill>
                    <a:srgbClr val="002060"/>
                  </a:solidFill>
                  <a:latin typeface="Sakkal Majalla" panose="02000000000000000000" pitchFamily="2" charset="-78"/>
                  <a:cs typeface="Sakkal Majalla" panose="02000000000000000000" pitchFamily="2" charset="-78"/>
                </a:rPr>
                <a:t>        </a:t>
              </a:r>
              <a:r>
                <a:rPr lang="en-US" sz="1400" b="1" dirty="0">
                  <a:solidFill>
                    <a:srgbClr val="002060"/>
                  </a:solidFill>
                  <a:latin typeface="Sakkal Majalla" panose="02000000000000000000" pitchFamily="2" charset="-78"/>
                  <a:cs typeface="Sakkal Majalla" panose="02000000000000000000" pitchFamily="2" charset="-78"/>
                </a:rPr>
                <a:t>UNIT 2                   </a:t>
              </a:r>
              <a:r>
                <a:rPr lang="en-US" sz="1400" b="1" dirty="0" smtClean="0">
                  <a:solidFill>
                    <a:srgbClr val="002060"/>
                  </a:solidFill>
                  <a:latin typeface="Sakkal Majalla" panose="02000000000000000000" pitchFamily="2" charset="-78"/>
                  <a:cs typeface="Sakkal Majalla" panose="02000000000000000000" pitchFamily="2" charset="-78"/>
                </a:rPr>
                <a:t>                        </a:t>
              </a:r>
              <a:r>
                <a:rPr lang="en-US" sz="1400" b="1" dirty="0">
                  <a:solidFill>
                    <a:srgbClr val="002060"/>
                  </a:solidFill>
                  <a:latin typeface="Sakkal Majalla" panose="02000000000000000000" pitchFamily="2" charset="-78"/>
                  <a:cs typeface="Sakkal Majalla" panose="02000000000000000000" pitchFamily="2" charset="-78"/>
                </a:rPr>
                <a:t>Annuities and Amortization Loan</a:t>
              </a:r>
              <a:endParaRPr lang="ar-SA" sz="1400" b="1" dirty="0">
                <a:solidFill>
                  <a:srgbClr val="002060"/>
                </a:solidFill>
                <a:latin typeface="Sakkal Majalla" panose="02000000000000000000" pitchFamily="2" charset="-78"/>
                <a:cs typeface="Sakkal Majalla" panose="02000000000000000000" pitchFamily="2" charset="-78"/>
              </a:endParaRPr>
            </a:p>
          </p:txBody>
        </p:sp>
        <p:grpSp>
          <p:nvGrpSpPr>
            <p:cNvPr id="22" name="Group 21">
              <a:extLst>
                <a:ext uri="{FF2B5EF4-FFF2-40B4-BE49-F238E27FC236}">
                  <a16:creationId xmlns="" xmlns:a16="http://schemas.microsoft.com/office/drawing/2014/main" id="{4D4D1304-3560-00D2-903B-432172542B88}"/>
                </a:ext>
              </a:extLst>
            </p:cNvPr>
            <p:cNvGrpSpPr/>
            <p:nvPr/>
          </p:nvGrpSpPr>
          <p:grpSpPr>
            <a:xfrm>
              <a:off x="34867" y="6499773"/>
              <a:ext cx="12192000" cy="383348"/>
              <a:chOff x="34867" y="6499773"/>
              <a:chExt cx="12192000" cy="383348"/>
            </a:xfrm>
          </p:grpSpPr>
          <p:cxnSp>
            <p:nvCxnSpPr>
              <p:cNvPr id="23" name="Straight Connector 22">
                <a:extLst>
                  <a:ext uri="{FF2B5EF4-FFF2-40B4-BE49-F238E27FC236}">
                    <a16:creationId xmlns="" xmlns:a16="http://schemas.microsoft.com/office/drawing/2014/main" id="{6B67A1A7-2B8A-822F-32CA-BF58AAB873B0}"/>
                  </a:ext>
                </a:extLst>
              </p:cNvPr>
              <p:cNvCxnSpPr/>
              <p:nvPr/>
            </p:nvCxnSpPr>
            <p:spPr>
              <a:xfrm flipV="1">
                <a:off x="34867" y="6499773"/>
                <a:ext cx="12192000" cy="521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24" name="Rectangle 23">
                <a:extLst>
                  <a:ext uri="{FF2B5EF4-FFF2-40B4-BE49-F238E27FC236}">
                    <a16:creationId xmlns="" xmlns:a16="http://schemas.microsoft.com/office/drawing/2014/main" id="{DB9D0D60-8E0C-7C3F-206B-8A0F4241C13A}"/>
                  </a:ext>
                </a:extLst>
              </p:cNvPr>
              <p:cNvSpPr>
                <a:spLocks/>
              </p:cNvSpPr>
              <p:nvPr/>
            </p:nvSpPr>
            <p:spPr>
              <a:xfrm>
                <a:off x="7703229" y="6502121"/>
                <a:ext cx="4106028"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a:t>
                </a:r>
                <a:r>
                  <a:rPr lang="ar-SA"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العام الدراسي </a:t>
                </a: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2023-2024م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grpSp>
      </p:grpSp>
    </p:spTree>
    <p:extLst>
      <p:ext uri="{BB962C8B-B14F-4D97-AF65-F5344CB8AC3E}">
        <p14:creationId xmlns:p14="http://schemas.microsoft.com/office/powerpoint/2010/main" val="178924214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advClick="0">
        <p15:prstTrans prst="origami"/>
      </p:transition>
    </mc:Choice>
    <mc:Fallback xmlns="">
      <p:transition spd="slow" advClick="0">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مستطيل مستدير الزوايا 15">
            <a:extLst>
              <a:ext uri="{FF2B5EF4-FFF2-40B4-BE49-F238E27FC236}">
                <a16:creationId xmlns="" xmlns:a16="http://schemas.microsoft.com/office/drawing/2014/main" id="{C7CA628E-402E-4ECD-83CD-2C5BD377C6C5}"/>
              </a:ext>
            </a:extLst>
          </p:cNvPr>
          <p:cNvSpPr/>
          <p:nvPr/>
        </p:nvSpPr>
        <p:spPr>
          <a:xfrm>
            <a:off x="96388" y="2075432"/>
            <a:ext cx="9604312" cy="3764394"/>
          </a:xfrm>
          <a:prstGeom prst="roundRect">
            <a:avLst>
              <a:gd name="adj" fmla="val 1416"/>
            </a:avLst>
          </a:prstGeom>
          <a:solidFill>
            <a:srgbClr val="BFD4D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marL="266700" algn="r" rtl="1"/>
            <a:endParaRPr lang="ar-SA" sz="3200" b="1" dirty="0">
              <a:latin typeface="Sakkal Majalla" panose="02000000000000000000" pitchFamily="2" charset="-78"/>
              <a:cs typeface="Sakkal Majalla" panose="02000000000000000000" pitchFamily="2" charset="-78"/>
            </a:endParaRPr>
          </a:p>
          <a:p>
            <a:pPr marL="0" marR="0" algn="just" rtl="0">
              <a:lnSpc>
                <a:spcPct val="130000"/>
              </a:lnSpc>
              <a:spcBef>
                <a:spcPts val="0"/>
              </a:spcBef>
            </a:pPr>
            <a:r>
              <a:rPr lang="en-US" sz="2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At this unit, our students will learn:</a:t>
            </a:r>
            <a:endPar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342900" marR="198120" lvl="0" indent="-342900" algn="justLow" rtl="0">
              <a:lnSpc>
                <a:spcPct val="130000"/>
              </a:lnSpc>
              <a:spcBef>
                <a:spcPts val="0"/>
              </a:spcBef>
              <a:buClr>
                <a:srgbClr val="FFFFFF"/>
              </a:buClr>
              <a:buSzPts val="1100"/>
              <a:buFont typeface="Times New Roman" panose="02020603050405020304" pitchFamily="18" charset="0"/>
              <a:buChar char="►"/>
            </a:pPr>
            <a:r>
              <a:rPr lang="en-US" sz="2400" dirty="0">
                <a:solidFill>
                  <a:schemeClr val="tx1"/>
                </a:solidFill>
                <a:effectLst/>
                <a:uFill>
                  <a:solidFill>
                    <a:srgbClr val="5B9BD5"/>
                  </a:solidFill>
                </a:uFill>
                <a:latin typeface="Times New Roman" panose="02020603050405020304" pitchFamily="18" charset="0"/>
                <a:ea typeface="Calibri" panose="020F0502020204030204" pitchFamily="34" charset="0"/>
                <a:cs typeface="Times New Roman" panose="02020603050405020304" pitchFamily="18" charset="0"/>
              </a:rPr>
              <a:t>The calculation of the future and present value of annuities due.</a:t>
            </a:r>
          </a:p>
          <a:p>
            <a:pPr marL="342900" marR="0" lvl="0" indent="-342900" algn="just" rtl="0">
              <a:lnSpc>
                <a:spcPct val="130000"/>
              </a:lnSpc>
              <a:spcBef>
                <a:spcPts val="0"/>
              </a:spcBef>
              <a:buClr>
                <a:srgbClr val="FFFFFF"/>
              </a:buClr>
              <a:buSzPts val="1100"/>
              <a:buFont typeface="Times New Roman" panose="02020603050405020304" pitchFamily="18" charset="0"/>
              <a:buChar char="►"/>
            </a:pPr>
            <a:r>
              <a:rPr lang="en-US" sz="2400" dirty="0">
                <a:solidFill>
                  <a:schemeClr val="tx1"/>
                </a:solidFill>
                <a:effectLst/>
                <a:uFill>
                  <a:solidFill>
                    <a:srgbClr val="5B9BD5"/>
                  </a:solidFill>
                </a:uFill>
                <a:latin typeface="Times New Roman" panose="02020603050405020304" pitchFamily="18" charset="0"/>
                <a:ea typeface="Calibri" panose="020F0502020204030204" pitchFamily="34" charset="0"/>
                <a:cs typeface="Times New Roman" panose="02020603050405020304" pitchFamily="18" charset="0"/>
              </a:rPr>
              <a:t>The calculation of the value of annuity.</a:t>
            </a:r>
          </a:p>
          <a:p>
            <a:pPr marL="266700" algn="r" rtl="1"/>
            <a:endParaRPr lang="en-US" sz="3200" dirty="0">
              <a:solidFill>
                <a:schemeClr val="tx1"/>
              </a:solidFill>
              <a:latin typeface="Times New Roman" panose="02020603050405020304" pitchFamily="18" charset="0"/>
              <a:cs typeface="Times New Roman" panose="02020603050405020304" pitchFamily="18" charset="0"/>
            </a:endParaRPr>
          </a:p>
        </p:txBody>
      </p:sp>
      <p:grpSp>
        <p:nvGrpSpPr>
          <p:cNvPr id="29" name="Shape 631">
            <a:extLst>
              <a:ext uri="{FF2B5EF4-FFF2-40B4-BE49-F238E27FC236}">
                <a16:creationId xmlns="" xmlns:a16="http://schemas.microsoft.com/office/drawing/2014/main" id="{9DE0399B-6A40-495E-B773-BA7B46FB702D}"/>
              </a:ext>
            </a:extLst>
          </p:cNvPr>
          <p:cNvGrpSpPr/>
          <p:nvPr/>
        </p:nvGrpSpPr>
        <p:grpSpPr>
          <a:xfrm flipH="1">
            <a:off x="293225" y="531453"/>
            <a:ext cx="827524" cy="848823"/>
            <a:chOff x="5961125" y="1623900"/>
            <a:chExt cx="427450" cy="448175"/>
          </a:xfrm>
          <a:solidFill>
            <a:srgbClr val="7030A0"/>
          </a:solidFill>
        </p:grpSpPr>
        <p:sp>
          <p:nvSpPr>
            <p:cNvPr id="30" name="Shape 632">
              <a:extLst>
                <a:ext uri="{FF2B5EF4-FFF2-40B4-BE49-F238E27FC236}">
                  <a16:creationId xmlns="" xmlns:a16="http://schemas.microsoft.com/office/drawing/2014/main" id="{8DB2B578-EBFB-49B2-A74B-ADFD83430321}"/>
                </a:ext>
              </a:extLst>
            </p:cNvPr>
            <p:cNvSpPr/>
            <p:nvPr/>
          </p:nvSpPr>
          <p:spPr>
            <a:xfrm>
              <a:off x="5961125" y="1678700"/>
              <a:ext cx="376925" cy="376925"/>
            </a:xfrm>
            <a:custGeom>
              <a:avLst/>
              <a:gdLst/>
              <a:ahLst/>
              <a:cxnLst/>
              <a:rect l="0" t="0" r="0" b="0"/>
              <a:pathLst>
                <a:path w="15077" h="15077" fill="none" extrusionOk="0">
                  <a:moveTo>
                    <a:pt x="11813" y="1340"/>
                  </a:moveTo>
                  <a:lnTo>
                    <a:pt x="11813" y="1340"/>
                  </a:lnTo>
                  <a:lnTo>
                    <a:pt x="11350" y="1024"/>
                  </a:lnTo>
                  <a:lnTo>
                    <a:pt x="10863" y="780"/>
                  </a:lnTo>
                  <a:lnTo>
                    <a:pt x="10351" y="537"/>
                  </a:lnTo>
                  <a:lnTo>
                    <a:pt x="9816" y="342"/>
                  </a:lnTo>
                  <a:lnTo>
                    <a:pt x="9280" y="196"/>
                  </a:lnTo>
                  <a:lnTo>
                    <a:pt x="8720" y="98"/>
                  </a:lnTo>
                  <a:lnTo>
                    <a:pt x="8135" y="25"/>
                  </a:lnTo>
                  <a:lnTo>
                    <a:pt x="7551" y="1"/>
                  </a:lnTo>
                  <a:lnTo>
                    <a:pt x="7551" y="1"/>
                  </a:lnTo>
                  <a:lnTo>
                    <a:pt x="7161" y="1"/>
                  </a:lnTo>
                  <a:lnTo>
                    <a:pt x="6771" y="50"/>
                  </a:lnTo>
                  <a:lnTo>
                    <a:pt x="6406" y="98"/>
                  </a:lnTo>
                  <a:lnTo>
                    <a:pt x="6041" y="147"/>
                  </a:lnTo>
                  <a:lnTo>
                    <a:pt x="5675" y="244"/>
                  </a:lnTo>
                  <a:lnTo>
                    <a:pt x="5310" y="342"/>
                  </a:lnTo>
                  <a:lnTo>
                    <a:pt x="4969" y="464"/>
                  </a:lnTo>
                  <a:lnTo>
                    <a:pt x="4628" y="585"/>
                  </a:lnTo>
                  <a:lnTo>
                    <a:pt x="4287" y="731"/>
                  </a:lnTo>
                  <a:lnTo>
                    <a:pt x="3970" y="902"/>
                  </a:lnTo>
                  <a:lnTo>
                    <a:pt x="3654" y="1097"/>
                  </a:lnTo>
                  <a:lnTo>
                    <a:pt x="3337" y="1292"/>
                  </a:lnTo>
                  <a:lnTo>
                    <a:pt x="3045" y="1486"/>
                  </a:lnTo>
                  <a:lnTo>
                    <a:pt x="2753" y="1730"/>
                  </a:lnTo>
                  <a:lnTo>
                    <a:pt x="2485" y="1949"/>
                  </a:lnTo>
                  <a:lnTo>
                    <a:pt x="2217" y="2217"/>
                  </a:lnTo>
                  <a:lnTo>
                    <a:pt x="1973" y="2461"/>
                  </a:lnTo>
                  <a:lnTo>
                    <a:pt x="1730" y="2753"/>
                  </a:lnTo>
                  <a:lnTo>
                    <a:pt x="1510" y="3021"/>
                  </a:lnTo>
                  <a:lnTo>
                    <a:pt x="1291" y="3313"/>
                  </a:lnTo>
                  <a:lnTo>
                    <a:pt x="1096" y="3630"/>
                  </a:lnTo>
                  <a:lnTo>
                    <a:pt x="926" y="3946"/>
                  </a:lnTo>
                  <a:lnTo>
                    <a:pt x="755" y="4263"/>
                  </a:lnTo>
                  <a:lnTo>
                    <a:pt x="609" y="4604"/>
                  </a:lnTo>
                  <a:lnTo>
                    <a:pt x="463" y="4945"/>
                  </a:lnTo>
                  <a:lnTo>
                    <a:pt x="341" y="5286"/>
                  </a:lnTo>
                  <a:lnTo>
                    <a:pt x="244" y="5651"/>
                  </a:lnTo>
                  <a:lnTo>
                    <a:pt x="171" y="6016"/>
                  </a:lnTo>
                  <a:lnTo>
                    <a:pt x="98" y="6382"/>
                  </a:lnTo>
                  <a:lnTo>
                    <a:pt x="49" y="6771"/>
                  </a:lnTo>
                  <a:lnTo>
                    <a:pt x="25" y="7137"/>
                  </a:lnTo>
                  <a:lnTo>
                    <a:pt x="0" y="7526"/>
                  </a:lnTo>
                  <a:lnTo>
                    <a:pt x="0" y="7526"/>
                  </a:lnTo>
                  <a:lnTo>
                    <a:pt x="25" y="7916"/>
                  </a:lnTo>
                  <a:lnTo>
                    <a:pt x="49" y="8306"/>
                  </a:lnTo>
                  <a:lnTo>
                    <a:pt x="98" y="8671"/>
                  </a:lnTo>
                  <a:lnTo>
                    <a:pt x="171" y="9061"/>
                  </a:lnTo>
                  <a:lnTo>
                    <a:pt x="244" y="9426"/>
                  </a:lnTo>
                  <a:lnTo>
                    <a:pt x="341" y="9767"/>
                  </a:lnTo>
                  <a:lnTo>
                    <a:pt x="463" y="10132"/>
                  </a:lnTo>
                  <a:lnTo>
                    <a:pt x="609" y="10473"/>
                  </a:lnTo>
                  <a:lnTo>
                    <a:pt x="755" y="10790"/>
                  </a:lnTo>
                  <a:lnTo>
                    <a:pt x="926" y="11131"/>
                  </a:lnTo>
                  <a:lnTo>
                    <a:pt x="1096" y="11448"/>
                  </a:lnTo>
                  <a:lnTo>
                    <a:pt x="1291" y="11740"/>
                  </a:lnTo>
                  <a:lnTo>
                    <a:pt x="1510" y="12032"/>
                  </a:lnTo>
                  <a:lnTo>
                    <a:pt x="1730" y="12324"/>
                  </a:lnTo>
                  <a:lnTo>
                    <a:pt x="1973" y="12592"/>
                  </a:lnTo>
                  <a:lnTo>
                    <a:pt x="2217" y="12860"/>
                  </a:lnTo>
                  <a:lnTo>
                    <a:pt x="2485" y="13104"/>
                  </a:lnTo>
                  <a:lnTo>
                    <a:pt x="2753" y="13347"/>
                  </a:lnTo>
                  <a:lnTo>
                    <a:pt x="3045" y="13567"/>
                  </a:lnTo>
                  <a:lnTo>
                    <a:pt x="3337" y="13786"/>
                  </a:lnTo>
                  <a:lnTo>
                    <a:pt x="3654" y="13981"/>
                  </a:lnTo>
                  <a:lnTo>
                    <a:pt x="3970" y="14151"/>
                  </a:lnTo>
                  <a:lnTo>
                    <a:pt x="4287" y="14322"/>
                  </a:lnTo>
                  <a:lnTo>
                    <a:pt x="4628" y="14468"/>
                  </a:lnTo>
                  <a:lnTo>
                    <a:pt x="4969" y="14614"/>
                  </a:lnTo>
                  <a:lnTo>
                    <a:pt x="5310" y="14736"/>
                  </a:lnTo>
                  <a:lnTo>
                    <a:pt x="5675" y="14833"/>
                  </a:lnTo>
                  <a:lnTo>
                    <a:pt x="6041" y="14906"/>
                  </a:lnTo>
                  <a:lnTo>
                    <a:pt x="6406" y="14979"/>
                  </a:lnTo>
                  <a:lnTo>
                    <a:pt x="6771" y="15028"/>
                  </a:lnTo>
                  <a:lnTo>
                    <a:pt x="7161" y="15052"/>
                  </a:lnTo>
                  <a:lnTo>
                    <a:pt x="7551" y="15077"/>
                  </a:lnTo>
                  <a:lnTo>
                    <a:pt x="7551" y="15077"/>
                  </a:lnTo>
                  <a:lnTo>
                    <a:pt x="7940" y="15052"/>
                  </a:lnTo>
                  <a:lnTo>
                    <a:pt x="8306" y="15028"/>
                  </a:lnTo>
                  <a:lnTo>
                    <a:pt x="8695" y="14979"/>
                  </a:lnTo>
                  <a:lnTo>
                    <a:pt x="9061" y="14906"/>
                  </a:lnTo>
                  <a:lnTo>
                    <a:pt x="9426" y="14833"/>
                  </a:lnTo>
                  <a:lnTo>
                    <a:pt x="9791" y="14736"/>
                  </a:lnTo>
                  <a:lnTo>
                    <a:pt x="10132" y="14614"/>
                  </a:lnTo>
                  <a:lnTo>
                    <a:pt x="10473" y="14468"/>
                  </a:lnTo>
                  <a:lnTo>
                    <a:pt x="10814" y="14322"/>
                  </a:lnTo>
                  <a:lnTo>
                    <a:pt x="11131" y="14151"/>
                  </a:lnTo>
                  <a:lnTo>
                    <a:pt x="11447" y="13981"/>
                  </a:lnTo>
                  <a:lnTo>
                    <a:pt x="11764" y="13786"/>
                  </a:lnTo>
                  <a:lnTo>
                    <a:pt x="12056" y="13567"/>
                  </a:lnTo>
                  <a:lnTo>
                    <a:pt x="12348" y="13347"/>
                  </a:lnTo>
                  <a:lnTo>
                    <a:pt x="12616" y="13104"/>
                  </a:lnTo>
                  <a:lnTo>
                    <a:pt x="12884" y="12860"/>
                  </a:lnTo>
                  <a:lnTo>
                    <a:pt x="13128" y="12592"/>
                  </a:lnTo>
                  <a:lnTo>
                    <a:pt x="13371" y="12324"/>
                  </a:lnTo>
                  <a:lnTo>
                    <a:pt x="13591" y="12032"/>
                  </a:lnTo>
                  <a:lnTo>
                    <a:pt x="13785" y="11740"/>
                  </a:lnTo>
                  <a:lnTo>
                    <a:pt x="13980" y="11448"/>
                  </a:lnTo>
                  <a:lnTo>
                    <a:pt x="14175" y="11131"/>
                  </a:lnTo>
                  <a:lnTo>
                    <a:pt x="14346" y="10790"/>
                  </a:lnTo>
                  <a:lnTo>
                    <a:pt x="14492" y="10473"/>
                  </a:lnTo>
                  <a:lnTo>
                    <a:pt x="14613" y="10132"/>
                  </a:lnTo>
                  <a:lnTo>
                    <a:pt x="14735" y="9767"/>
                  </a:lnTo>
                  <a:lnTo>
                    <a:pt x="14857" y="9426"/>
                  </a:lnTo>
                  <a:lnTo>
                    <a:pt x="14930" y="9061"/>
                  </a:lnTo>
                  <a:lnTo>
                    <a:pt x="15003" y="8671"/>
                  </a:lnTo>
                  <a:lnTo>
                    <a:pt x="15052" y="8306"/>
                  </a:lnTo>
                  <a:lnTo>
                    <a:pt x="15076" y="7916"/>
                  </a:lnTo>
                  <a:lnTo>
                    <a:pt x="15076" y="7526"/>
                  </a:lnTo>
                  <a:lnTo>
                    <a:pt x="15076" y="7526"/>
                  </a:lnTo>
                  <a:lnTo>
                    <a:pt x="15052" y="6918"/>
                  </a:lnTo>
                  <a:lnTo>
                    <a:pt x="14979" y="6309"/>
                  </a:lnTo>
                  <a:lnTo>
                    <a:pt x="14857" y="5724"/>
                  </a:lnTo>
                  <a:lnTo>
                    <a:pt x="14687" y="5164"/>
                  </a:lnTo>
                  <a:lnTo>
                    <a:pt x="14492" y="4604"/>
                  </a:lnTo>
                  <a:lnTo>
                    <a:pt x="14248" y="4068"/>
                  </a:lnTo>
                  <a:lnTo>
                    <a:pt x="13956" y="3581"/>
                  </a:lnTo>
                  <a:lnTo>
                    <a:pt x="13615" y="3094"/>
                  </a:lnTo>
                </a:path>
              </a:pathLst>
            </a:custGeom>
            <a:grpFill/>
            <a:ln w="19050" cap="rnd" cmpd="sng">
              <a:solidFill>
                <a:srgbClr val="00206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solidFill>
                  <a:schemeClr val="accent2"/>
                </a:solidFill>
              </a:endParaRPr>
            </a:p>
          </p:txBody>
        </p:sp>
        <p:sp>
          <p:nvSpPr>
            <p:cNvPr id="31" name="Shape 633">
              <a:extLst>
                <a:ext uri="{FF2B5EF4-FFF2-40B4-BE49-F238E27FC236}">
                  <a16:creationId xmlns="" xmlns:a16="http://schemas.microsoft.com/office/drawing/2014/main" id="{A7E0F7CD-81DA-4CE7-AFE9-AFC01237AB36}"/>
                </a:ext>
              </a:extLst>
            </p:cNvPr>
            <p:cNvSpPr/>
            <p:nvPr/>
          </p:nvSpPr>
          <p:spPr>
            <a:xfrm>
              <a:off x="6009825" y="1727425"/>
              <a:ext cx="279500" cy="279500"/>
            </a:xfrm>
            <a:custGeom>
              <a:avLst/>
              <a:gdLst/>
              <a:ahLst/>
              <a:cxnLst/>
              <a:rect l="0" t="0" r="0" b="0"/>
              <a:pathLst>
                <a:path w="11180" h="11180" fill="none" extrusionOk="0">
                  <a:moveTo>
                    <a:pt x="10181" y="2387"/>
                  </a:moveTo>
                  <a:lnTo>
                    <a:pt x="10181" y="2387"/>
                  </a:lnTo>
                  <a:lnTo>
                    <a:pt x="10400" y="2728"/>
                  </a:lnTo>
                  <a:lnTo>
                    <a:pt x="10595" y="3093"/>
                  </a:lnTo>
                  <a:lnTo>
                    <a:pt x="10766" y="3483"/>
                  </a:lnTo>
                  <a:lnTo>
                    <a:pt x="10912" y="3873"/>
                  </a:lnTo>
                  <a:lnTo>
                    <a:pt x="11034" y="4287"/>
                  </a:lnTo>
                  <a:lnTo>
                    <a:pt x="11107" y="4701"/>
                  </a:lnTo>
                  <a:lnTo>
                    <a:pt x="11180" y="5139"/>
                  </a:lnTo>
                  <a:lnTo>
                    <a:pt x="11180" y="5577"/>
                  </a:lnTo>
                  <a:lnTo>
                    <a:pt x="11180" y="5577"/>
                  </a:lnTo>
                  <a:lnTo>
                    <a:pt x="11155" y="6162"/>
                  </a:lnTo>
                  <a:lnTo>
                    <a:pt x="11082" y="6722"/>
                  </a:lnTo>
                  <a:lnTo>
                    <a:pt x="10936" y="7234"/>
                  </a:lnTo>
                  <a:lnTo>
                    <a:pt x="10741" y="7769"/>
                  </a:lnTo>
                  <a:lnTo>
                    <a:pt x="10522" y="8257"/>
                  </a:lnTo>
                  <a:lnTo>
                    <a:pt x="10230" y="8695"/>
                  </a:lnTo>
                  <a:lnTo>
                    <a:pt x="9913" y="9133"/>
                  </a:lnTo>
                  <a:lnTo>
                    <a:pt x="9548" y="9523"/>
                  </a:lnTo>
                  <a:lnTo>
                    <a:pt x="9158" y="9888"/>
                  </a:lnTo>
                  <a:lnTo>
                    <a:pt x="8720" y="10205"/>
                  </a:lnTo>
                  <a:lnTo>
                    <a:pt x="8257" y="10497"/>
                  </a:lnTo>
                  <a:lnTo>
                    <a:pt x="7770" y="10741"/>
                  </a:lnTo>
                  <a:lnTo>
                    <a:pt x="7259" y="10911"/>
                  </a:lnTo>
                  <a:lnTo>
                    <a:pt x="6723" y="11057"/>
                  </a:lnTo>
                  <a:lnTo>
                    <a:pt x="6163" y="11155"/>
                  </a:lnTo>
                  <a:lnTo>
                    <a:pt x="5603" y="11179"/>
                  </a:lnTo>
                  <a:lnTo>
                    <a:pt x="5603" y="11179"/>
                  </a:lnTo>
                  <a:lnTo>
                    <a:pt x="5018" y="11155"/>
                  </a:lnTo>
                  <a:lnTo>
                    <a:pt x="4482" y="11057"/>
                  </a:lnTo>
                  <a:lnTo>
                    <a:pt x="3946" y="10911"/>
                  </a:lnTo>
                  <a:lnTo>
                    <a:pt x="3435" y="10741"/>
                  </a:lnTo>
                  <a:lnTo>
                    <a:pt x="2948" y="10497"/>
                  </a:lnTo>
                  <a:lnTo>
                    <a:pt x="2485" y="10205"/>
                  </a:lnTo>
                  <a:lnTo>
                    <a:pt x="2047" y="9888"/>
                  </a:lnTo>
                  <a:lnTo>
                    <a:pt x="1657" y="9523"/>
                  </a:lnTo>
                  <a:lnTo>
                    <a:pt x="1292" y="9133"/>
                  </a:lnTo>
                  <a:lnTo>
                    <a:pt x="975" y="8695"/>
                  </a:lnTo>
                  <a:lnTo>
                    <a:pt x="683" y="8257"/>
                  </a:lnTo>
                  <a:lnTo>
                    <a:pt x="464" y="7769"/>
                  </a:lnTo>
                  <a:lnTo>
                    <a:pt x="269" y="7234"/>
                  </a:lnTo>
                  <a:lnTo>
                    <a:pt x="123" y="6722"/>
                  </a:lnTo>
                  <a:lnTo>
                    <a:pt x="50" y="6162"/>
                  </a:lnTo>
                  <a:lnTo>
                    <a:pt x="1" y="5577"/>
                  </a:lnTo>
                  <a:lnTo>
                    <a:pt x="1" y="5577"/>
                  </a:lnTo>
                  <a:lnTo>
                    <a:pt x="50" y="5017"/>
                  </a:lnTo>
                  <a:lnTo>
                    <a:pt x="123" y="4457"/>
                  </a:lnTo>
                  <a:lnTo>
                    <a:pt x="269" y="3921"/>
                  </a:lnTo>
                  <a:lnTo>
                    <a:pt x="464" y="3410"/>
                  </a:lnTo>
                  <a:lnTo>
                    <a:pt x="683" y="2923"/>
                  </a:lnTo>
                  <a:lnTo>
                    <a:pt x="975" y="2460"/>
                  </a:lnTo>
                  <a:lnTo>
                    <a:pt x="1292" y="2046"/>
                  </a:lnTo>
                  <a:lnTo>
                    <a:pt x="1657" y="1632"/>
                  </a:lnTo>
                  <a:lnTo>
                    <a:pt x="2047" y="1267"/>
                  </a:lnTo>
                  <a:lnTo>
                    <a:pt x="2485" y="950"/>
                  </a:lnTo>
                  <a:lnTo>
                    <a:pt x="2948" y="682"/>
                  </a:lnTo>
                  <a:lnTo>
                    <a:pt x="3435" y="439"/>
                  </a:lnTo>
                  <a:lnTo>
                    <a:pt x="3946" y="244"/>
                  </a:lnTo>
                  <a:lnTo>
                    <a:pt x="4482" y="122"/>
                  </a:lnTo>
                  <a:lnTo>
                    <a:pt x="5018" y="25"/>
                  </a:lnTo>
                  <a:lnTo>
                    <a:pt x="5603" y="0"/>
                  </a:lnTo>
                  <a:lnTo>
                    <a:pt x="5603" y="0"/>
                  </a:lnTo>
                  <a:lnTo>
                    <a:pt x="6041" y="25"/>
                  </a:lnTo>
                  <a:lnTo>
                    <a:pt x="6479" y="73"/>
                  </a:lnTo>
                  <a:lnTo>
                    <a:pt x="6893" y="146"/>
                  </a:lnTo>
                  <a:lnTo>
                    <a:pt x="7307" y="268"/>
                  </a:lnTo>
                  <a:lnTo>
                    <a:pt x="7697" y="414"/>
                  </a:lnTo>
                  <a:lnTo>
                    <a:pt x="8087" y="585"/>
                  </a:lnTo>
                  <a:lnTo>
                    <a:pt x="8452" y="780"/>
                  </a:lnTo>
                  <a:lnTo>
                    <a:pt x="8793" y="999"/>
                  </a:lnTo>
                </a:path>
              </a:pathLst>
            </a:custGeom>
            <a:grpFill/>
            <a:ln w="19050" cap="rnd" cmpd="sng">
              <a:solidFill>
                <a:srgbClr val="00206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solidFill>
                  <a:schemeClr val="accent2"/>
                </a:solidFill>
              </a:endParaRPr>
            </a:p>
          </p:txBody>
        </p:sp>
        <p:sp>
          <p:nvSpPr>
            <p:cNvPr id="32" name="Shape 634">
              <a:extLst>
                <a:ext uri="{FF2B5EF4-FFF2-40B4-BE49-F238E27FC236}">
                  <a16:creationId xmlns="" xmlns:a16="http://schemas.microsoft.com/office/drawing/2014/main" id="{8C63DF95-20CA-45C3-B9C8-3978774FAE2C}"/>
                </a:ext>
              </a:extLst>
            </p:cNvPr>
            <p:cNvSpPr/>
            <p:nvPr/>
          </p:nvSpPr>
          <p:spPr>
            <a:xfrm>
              <a:off x="6107250" y="1824850"/>
              <a:ext cx="84650" cy="84650"/>
            </a:xfrm>
            <a:custGeom>
              <a:avLst/>
              <a:gdLst/>
              <a:ahLst/>
              <a:cxnLst/>
              <a:rect l="0" t="0" r="0" b="0"/>
              <a:pathLst>
                <a:path w="3386" h="3386" fill="none" extrusionOk="0">
                  <a:moveTo>
                    <a:pt x="3362" y="1388"/>
                  </a:moveTo>
                  <a:lnTo>
                    <a:pt x="3362" y="1388"/>
                  </a:lnTo>
                  <a:lnTo>
                    <a:pt x="3386" y="1680"/>
                  </a:lnTo>
                  <a:lnTo>
                    <a:pt x="3386" y="1680"/>
                  </a:lnTo>
                  <a:lnTo>
                    <a:pt x="3386" y="1851"/>
                  </a:lnTo>
                  <a:lnTo>
                    <a:pt x="3362" y="2021"/>
                  </a:lnTo>
                  <a:lnTo>
                    <a:pt x="3313" y="2192"/>
                  </a:lnTo>
                  <a:lnTo>
                    <a:pt x="3264" y="2338"/>
                  </a:lnTo>
                  <a:lnTo>
                    <a:pt x="3191" y="2484"/>
                  </a:lnTo>
                  <a:lnTo>
                    <a:pt x="3118" y="2630"/>
                  </a:lnTo>
                  <a:lnTo>
                    <a:pt x="3021" y="2776"/>
                  </a:lnTo>
                  <a:lnTo>
                    <a:pt x="2899" y="2898"/>
                  </a:lnTo>
                  <a:lnTo>
                    <a:pt x="2777" y="2996"/>
                  </a:lnTo>
                  <a:lnTo>
                    <a:pt x="2655" y="3093"/>
                  </a:lnTo>
                  <a:lnTo>
                    <a:pt x="2509" y="3191"/>
                  </a:lnTo>
                  <a:lnTo>
                    <a:pt x="2363" y="3239"/>
                  </a:lnTo>
                  <a:lnTo>
                    <a:pt x="2217" y="3312"/>
                  </a:lnTo>
                  <a:lnTo>
                    <a:pt x="2046" y="3337"/>
                  </a:lnTo>
                  <a:lnTo>
                    <a:pt x="1876" y="3385"/>
                  </a:lnTo>
                  <a:lnTo>
                    <a:pt x="1706" y="3385"/>
                  </a:lnTo>
                  <a:lnTo>
                    <a:pt x="1706" y="3385"/>
                  </a:lnTo>
                  <a:lnTo>
                    <a:pt x="1535" y="3385"/>
                  </a:lnTo>
                  <a:lnTo>
                    <a:pt x="1365" y="3337"/>
                  </a:lnTo>
                  <a:lnTo>
                    <a:pt x="1194" y="3312"/>
                  </a:lnTo>
                  <a:lnTo>
                    <a:pt x="1048" y="3239"/>
                  </a:lnTo>
                  <a:lnTo>
                    <a:pt x="902" y="3191"/>
                  </a:lnTo>
                  <a:lnTo>
                    <a:pt x="756" y="3093"/>
                  </a:lnTo>
                  <a:lnTo>
                    <a:pt x="634" y="2996"/>
                  </a:lnTo>
                  <a:lnTo>
                    <a:pt x="512" y="2898"/>
                  </a:lnTo>
                  <a:lnTo>
                    <a:pt x="390" y="2776"/>
                  </a:lnTo>
                  <a:lnTo>
                    <a:pt x="293" y="2630"/>
                  </a:lnTo>
                  <a:lnTo>
                    <a:pt x="220" y="2484"/>
                  </a:lnTo>
                  <a:lnTo>
                    <a:pt x="147" y="2338"/>
                  </a:lnTo>
                  <a:lnTo>
                    <a:pt x="74" y="2192"/>
                  </a:lnTo>
                  <a:lnTo>
                    <a:pt x="49" y="2021"/>
                  </a:lnTo>
                  <a:lnTo>
                    <a:pt x="25" y="1851"/>
                  </a:lnTo>
                  <a:lnTo>
                    <a:pt x="1" y="1680"/>
                  </a:lnTo>
                  <a:lnTo>
                    <a:pt x="1" y="1680"/>
                  </a:lnTo>
                  <a:lnTo>
                    <a:pt x="25" y="1510"/>
                  </a:lnTo>
                  <a:lnTo>
                    <a:pt x="49" y="1340"/>
                  </a:lnTo>
                  <a:lnTo>
                    <a:pt x="74" y="1193"/>
                  </a:lnTo>
                  <a:lnTo>
                    <a:pt x="147" y="1023"/>
                  </a:lnTo>
                  <a:lnTo>
                    <a:pt x="220" y="877"/>
                  </a:lnTo>
                  <a:lnTo>
                    <a:pt x="293" y="731"/>
                  </a:lnTo>
                  <a:lnTo>
                    <a:pt x="390" y="609"/>
                  </a:lnTo>
                  <a:lnTo>
                    <a:pt x="512" y="487"/>
                  </a:lnTo>
                  <a:lnTo>
                    <a:pt x="634" y="390"/>
                  </a:lnTo>
                  <a:lnTo>
                    <a:pt x="756" y="292"/>
                  </a:lnTo>
                  <a:lnTo>
                    <a:pt x="902" y="195"/>
                  </a:lnTo>
                  <a:lnTo>
                    <a:pt x="1048" y="122"/>
                  </a:lnTo>
                  <a:lnTo>
                    <a:pt x="1194" y="73"/>
                  </a:lnTo>
                  <a:lnTo>
                    <a:pt x="1365" y="24"/>
                  </a:lnTo>
                  <a:lnTo>
                    <a:pt x="1535" y="0"/>
                  </a:lnTo>
                  <a:lnTo>
                    <a:pt x="1706" y="0"/>
                  </a:lnTo>
                  <a:lnTo>
                    <a:pt x="1706" y="0"/>
                  </a:lnTo>
                  <a:lnTo>
                    <a:pt x="1998" y="24"/>
                  </a:lnTo>
                </a:path>
              </a:pathLst>
            </a:custGeom>
            <a:grpFill/>
            <a:ln w="19050" cap="rnd" cmpd="sng">
              <a:solidFill>
                <a:srgbClr val="00206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solidFill>
                  <a:schemeClr val="accent2"/>
                </a:solidFill>
              </a:endParaRPr>
            </a:p>
          </p:txBody>
        </p:sp>
        <p:sp>
          <p:nvSpPr>
            <p:cNvPr id="33" name="Shape 635">
              <a:extLst>
                <a:ext uri="{FF2B5EF4-FFF2-40B4-BE49-F238E27FC236}">
                  <a16:creationId xmlns="" xmlns:a16="http://schemas.microsoft.com/office/drawing/2014/main" id="{BC2F4953-4B4C-4B90-BBBA-EE9C42DB550B}"/>
                </a:ext>
              </a:extLst>
            </p:cNvPr>
            <p:cNvSpPr/>
            <p:nvPr/>
          </p:nvSpPr>
          <p:spPr>
            <a:xfrm>
              <a:off x="6058550" y="1776125"/>
              <a:ext cx="182075" cy="182075"/>
            </a:xfrm>
            <a:custGeom>
              <a:avLst/>
              <a:gdLst/>
              <a:ahLst/>
              <a:cxnLst/>
              <a:rect l="0" t="0" r="0" b="0"/>
              <a:pathLst>
                <a:path w="7283" h="7283" fill="none" extrusionOk="0">
                  <a:moveTo>
                    <a:pt x="5431" y="463"/>
                  </a:moveTo>
                  <a:lnTo>
                    <a:pt x="5431" y="463"/>
                  </a:lnTo>
                  <a:lnTo>
                    <a:pt x="5042" y="269"/>
                  </a:lnTo>
                  <a:lnTo>
                    <a:pt x="4823" y="195"/>
                  </a:lnTo>
                  <a:lnTo>
                    <a:pt x="4603" y="122"/>
                  </a:lnTo>
                  <a:lnTo>
                    <a:pt x="4360" y="74"/>
                  </a:lnTo>
                  <a:lnTo>
                    <a:pt x="4141" y="25"/>
                  </a:lnTo>
                  <a:lnTo>
                    <a:pt x="3897" y="1"/>
                  </a:lnTo>
                  <a:lnTo>
                    <a:pt x="3654" y="1"/>
                  </a:lnTo>
                  <a:lnTo>
                    <a:pt x="3654" y="1"/>
                  </a:lnTo>
                  <a:lnTo>
                    <a:pt x="3288" y="25"/>
                  </a:lnTo>
                  <a:lnTo>
                    <a:pt x="2923" y="74"/>
                  </a:lnTo>
                  <a:lnTo>
                    <a:pt x="2558" y="147"/>
                  </a:lnTo>
                  <a:lnTo>
                    <a:pt x="2241" y="293"/>
                  </a:lnTo>
                  <a:lnTo>
                    <a:pt x="1924" y="439"/>
                  </a:lnTo>
                  <a:lnTo>
                    <a:pt x="1608" y="609"/>
                  </a:lnTo>
                  <a:lnTo>
                    <a:pt x="1340" y="829"/>
                  </a:lnTo>
                  <a:lnTo>
                    <a:pt x="1072" y="1072"/>
                  </a:lnTo>
                  <a:lnTo>
                    <a:pt x="828" y="1316"/>
                  </a:lnTo>
                  <a:lnTo>
                    <a:pt x="633" y="1608"/>
                  </a:lnTo>
                  <a:lnTo>
                    <a:pt x="439" y="1900"/>
                  </a:lnTo>
                  <a:lnTo>
                    <a:pt x="293" y="2217"/>
                  </a:lnTo>
                  <a:lnTo>
                    <a:pt x="171" y="2558"/>
                  </a:lnTo>
                  <a:lnTo>
                    <a:pt x="73" y="2899"/>
                  </a:lnTo>
                  <a:lnTo>
                    <a:pt x="25" y="3264"/>
                  </a:lnTo>
                  <a:lnTo>
                    <a:pt x="0" y="3629"/>
                  </a:lnTo>
                  <a:lnTo>
                    <a:pt x="0" y="3629"/>
                  </a:lnTo>
                  <a:lnTo>
                    <a:pt x="25" y="4019"/>
                  </a:lnTo>
                  <a:lnTo>
                    <a:pt x="73" y="4360"/>
                  </a:lnTo>
                  <a:lnTo>
                    <a:pt x="171" y="4725"/>
                  </a:lnTo>
                  <a:lnTo>
                    <a:pt x="293" y="5066"/>
                  </a:lnTo>
                  <a:lnTo>
                    <a:pt x="439" y="5383"/>
                  </a:lnTo>
                  <a:lnTo>
                    <a:pt x="633" y="5675"/>
                  </a:lnTo>
                  <a:lnTo>
                    <a:pt x="828" y="5943"/>
                  </a:lnTo>
                  <a:lnTo>
                    <a:pt x="1072" y="6211"/>
                  </a:lnTo>
                  <a:lnTo>
                    <a:pt x="1340" y="6455"/>
                  </a:lnTo>
                  <a:lnTo>
                    <a:pt x="1608" y="6650"/>
                  </a:lnTo>
                  <a:lnTo>
                    <a:pt x="1924" y="6844"/>
                  </a:lnTo>
                  <a:lnTo>
                    <a:pt x="2241" y="6990"/>
                  </a:lnTo>
                  <a:lnTo>
                    <a:pt x="2558" y="7112"/>
                  </a:lnTo>
                  <a:lnTo>
                    <a:pt x="2923" y="7210"/>
                  </a:lnTo>
                  <a:lnTo>
                    <a:pt x="3288" y="7258"/>
                  </a:lnTo>
                  <a:lnTo>
                    <a:pt x="3654" y="7283"/>
                  </a:lnTo>
                  <a:lnTo>
                    <a:pt x="3654" y="7283"/>
                  </a:lnTo>
                  <a:lnTo>
                    <a:pt x="4019" y="7258"/>
                  </a:lnTo>
                  <a:lnTo>
                    <a:pt x="4384" y="7210"/>
                  </a:lnTo>
                  <a:lnTo>
                    <a:pt x="4725" y="7112"/>
                  </a:lnTo>
                  <a:lnTo>
                    <a:pt x="5066" y="6990"/>
                  </a:lnTo>
                  <a:lnTo>
                    <a:pt x="5383" y="6844"/>
                  </a:lnTo>
                  <a:lnTo>
                    <a:pt x="5675" y="6650"/>
                  </a:lnTo>
                  <a:lnTo>
                    <a:pt x="5967" y="6455"/>
                  </a:lnTo>
                  <a:lnTo>
                    <a:pt x="6235" y="6211"/>
                  </a:lnTo>
                  <a:lnTo>
                    <a:pt x="6454" y="5943"/>
                  </a:lnTo>
                  <a:lnTo>
                    <a:pt x="6674" y="5675"/>
                  </a:lnTo>
                  <a:lnTo>
                    <a:pt x="6844" y="5383"/>
                  </a:lnTo>
                  <a:lnTo>
                    <a:pt x="7014" y="5066"/>
                  </a:lnTo>
                  <a:lnTo>
                    <a:pt x="7136" y="4725"/>
                  </a:lnTo>
                  <a:lnTo>
                    <a:pt x="7209" y="4360"/>
                  </a:lnTo>
                  <a:lnTo>
                    <a:pt x="7282" y="4019"/>
                  </a:lnTo>
                  <a:lnTo>
                    <a:pt x="7282" y="3629"/>
                  </a:lnTo>
                  <a:lnTo>
                    <a:pt x="7282" y="3629"/>
                  </a:lnTo>
                  <a:lnTo>
                    <a:pt x="7282" y="3386"/>
                  </a:lnTo>
                  <a:lnTo>
                    <a:pt x="7258" y="3167"/>
                  </a:lnTo>
                  <a:lnTo>
                    <a:pt x="7234" y="2923"/>
                  </a:lnTo>
                  <a:lnTo>
                    <a:pt x="7161" y="2704"/>
                  </a:lnTo>
                  <a:lnTo>
                    <a:pt x="7112" y="2485"/>
                  </a:lnTo>
                  <a:lnTo>
                    <a:pt x="7014" y="2266"/>
                  </a:lnTo>
                  <a:lnTo>
                    <a:pt x="6820" y="1852"/>
                  </a:lnTo>
                </a:path>
              </a:pathLst>
            </a:custGeom>
            <a:grpFill/>
            <a:ln w="19050" cap="rnd" cmpd="sng">
              <a:solidFill>
                <a:srgbClr val="00206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solidFill>
                  <a:schemeClr val="accent2"/>
                </a:solidFill>
              </a:endParaRPr>
            </a:p>
          </p:txBody>
        </p:sp>
        <p:sp>
          <p:nvSpPr>
            <p:cNvPr id="34" name="Shape 636">
              <a:extLst>
                <a:ext uri="{FF2B5EF4-FFF2-40B4-BE49-F238E27FC236}">
                  <a16:creationId xmlns="" xmlns:a16="http://schemas.microsoft.com/office/drawing/2014/main" id="{B909C533-5819-46B5-9B5D-EE88750598EE}"/>
                </a:ext>
              </a:extLst>
            </p:cNvPr>
            <p:cNvSpPr/>
            <p:nvPr/>
          </p:nvSpPr>
          <p:spPr>
            <a:xfrm>
              <a:off x="5971475" y="2001400"/>
              <a:ext cx="74925" cy="70675"/>
            </a:xfrm>
            <a:custGeom>
              <a:avLst/>
              <a:gdLst/>
              <a:ahLst/>
              <a:cxnLst/>
              <a:rect l="0" t="0" r="0" b="0"/>
              <a:pathLst>
                <a:path w="2997" h="2827" fill="none" extrusionOk="0">
                  <a:moveTo>
                    <a:pt x="1462" y="1"/>
                  </a:moveTo>
                  <a:lnTo>
                    <a:pt x="293" y="1170"/>
                  </a:lnTo>
                  <a:lnTo>
                    <a:pt x="293" y="1170"/>
                  </a:lnTo>
                  <a:lnTo>
                    <a:pt x="171" y="1316"/>
                  </a:lnTo>
                  <a:lnTo>
                    <a:pt x="74" y="1487"/>
                  </a:lnTo>
                  <a:lnTo>
                    <a:pt x="25" y="1657"/>
                  </a:lnTo>
                  <a:lnTo>
                    <a:pt x="1" y="1852"/>
                  </a:lnTo>
                  <a:lnTo>
                    <a:pt x="25" y="2047"/>
                  </a:lnTo>
                  <a:lnTo>
                    <a:pt x="74" y="2217"/>
                  </a:lnTo>
                  <a:lnTo>
                    <a:pt x="171" y="2388"/>
                  </a:lnTo>
                  <a:lnTo>
                    <a:pt x="293" y="2534"/>
                  </a:lnTo>
                  <a:lnTo>
                    <a:pt x="293" y="2534"/>
                  </a:lnTo>
                  <a:lnTo>
                    <a:pt x="439" y="2656"/>
                  </a:lnTo>
                  <a:lnTo>
                    <a:pt x="609" y="2753"/>
                  </a:lnTo>
                  <a:lnTo>
                    <a:pt x="804" y="2802"/>
                  </a:lnTo>
                  <a:lnTo>
                    <a:pt x="975" y="2826"/>
                  </a:lnTo>
                  <a:lnTo>
                    <a:pt x="975" y="2826"/>
                  </a:lnTo>
                  <a:lnTo>
                    <a:pt x="1170" y="2802"/>
                  </a:lnTo>
                  <a:lnTo>
                    <a:pt x="1340" y="2753"/>
                  </a:lnTo>
                  <a:lnTo>
                    <a:pt x="1511" y="2656"/>
                  </a:lnTo>
                  <a:lnTo>
                    <a:pt x="1681" y="2534"/>
                  </a:lnTo>
                  <a:lnTo>
                    <a:pt x="2850" y="1365"/>
                  </a:lnTo>
                  <a:lnTo>
                    <a:pt x="2850" y="1365"/>
                  </a:lnTo>
                  <a:lnTo>
                    <a:pt x="2996" y="1194"/>
                  </a:lnTo>
                </a:path>
              </a:pathLst>
            </a:custGeom>
            <a:grpFill/>
            <a:ln w="19050" cap="rnd" cmpd="sng">
              <a:solidFill>
                <a:srgbClr val="00206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solidFill>
                  <a:schemeClr val="accent2"/>
                </a:solidFill>
              </a:endParaRPr>
            </a:p>
          </p:txBody>
        </p:sp>
        <p:sp>
          <p:nvSpPr>
            <p:cNvPr id="35" name="Shape 637">
              <a:extLst>
                <a:ext uri="{FF2B5EF4-FFF2-40B4-BE49-F238E27FC236}">
                  <a16:creationId xmlns="" xmlns:a16="http://schemas.microsoft.com/office/drawing/2014/main" id="{B8E44603-02C8-45C3-AFCF-46EBC9134B2A}"/>
                </a:ext>
              </a:extLst>
            </p:cNvPr>
            <p:cNvSpPr/>
            <p:nvPr/>
          </p:nvSpPr>
          <p:spPr>
            <a:xfrm>
              <a:off x="6253375" y="2001400"/>
              <a:ext cx="74325" cy="70675"/>
            </a:xfrm>
            <a:custGeom>
              <a:avLst/>
              <a:gdLst/>
              <a:ahLst/>
              <a:cxnLst/>
              <a:rect l="0" t="0" r="0" b="0"/>
              <a:pathLst>
                <a:path w="2973" h="2827" fill="none" extrusionOk="0">
                  <a:moveTo>
                    <a:pt x="1" y="1194"/>
                  </a:moveTo>
                  <a:lnTo>
                    <a:pt x="1" y="1194"/>
                  </a:lnTo>
                  <a:lnTo>
                    <a:pt x="123" y="1365"/>
                  </a:lnTo>
                  <a:lnTo>
                    <a:pt x="1316" y="2534"/>
                  </a:lnTo>
                  <a:lnTo>
                    <a:pt x="1316" y="2534"/>
                  </a:lnTo>
                  <a:lnTo>
                    <a:pt x="1462" y="2656"/>
                  </a:lnTo>
                  <a:lnTo>
                    <a:pt x="1633" y="2753"/>
                  </a:lnTo>
                  <a:lnTo>
                    <a:pt x="1827" y="2802"/>
                  </a:lnTo>
                  <a:lnTo>
                    <a:pt x="1998" y="2826"/>
                  </a:lnTo>
                  <a:lnTo>
                    <a:pt x="1998" y="2826"/>
                  </a:lnTo>
                  <a:lnTo>
                    <a:pt x="2193" y="2802"/>
                  </a:lnTo>
                  <a:lnTo>
                    <a:pt x="2363" y="2753"/>
                  </a:lnTo>
                  <a:lnTo>
                    <a:pt x="2534" y="2656"/>
                  </a:lnTo>
                  <a:lnTo>
                    <a:pt x="2704" y="2534"/>
                  </a:lnTo>
                  <a:lnTo>
                    <a:pt x="2704" y="2534"/>
                  </a:lnTo>
                  <a:lnTo>
                    <a:pt x="2826" y="2388"/>
                  </a:lnTo>
                  <a:lnTo>
                    <a:pt x="2923" y="2217"/>
                  </a:lnTo>
                  <a:lnTo>
                    <a:pt x="2972" y="2047"/>
                  </a:lnTo>
                  <a:lnTo>
                    <a:pt x="2972" y="1852"/>
                  </a:lnTo>
                  <a:lnTo>
                    <a:pt x="2972" y="1657"/>
                  </a:lnTo>
                  <a:lnTo>
                    <a:pt x="2923" y="1487"/>
                  </a:lnTo>
                  <a:lnTo>
                    <a:pt x="2826" y="1316"/>
                  </a:lnTo>
                  <a:lnTo>
                    <a:pt x="2704" y="1170"/>
                  </a:lnTo>
                  <a:lnTo>
                    <a:pt x="1535" y="1"/>
                  </a:lnTo>
                </a:path>
              </a:pathLst>
            </a:custGeom>
            <a:grpFill/>
            <a:ln w="19050" cap="rnd" cmpd="sng">
              <a:solidFill>
                <a:srgbClr val="00206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solidFill>
                  <a:schemeClr val="accent2"/>
                </a:solidFill>
              </a:endParaRPr>
            </a:p>
          </p:txBody>
        </p:sp>
        <p:sp>
          <p:nvSpPr>
            <p:cNvPr id="36" name="Shape 638">
              <a:extLst>
                <a:ext uri="{FF2B5EF4-FFF2-40B4-BE49-F238E27FC236}">
                  <a16:creationId xmlns="" xmlns:a16="http://schemas.microsoft.com/office/drawing/2014/main" id="{F10FA17C-5DE5-44AB-81DB-C83C2A648EC9}"/>
                </a:ext>
              </a:extLst>
            </p:cNvPr>
            <p:cNvSpPr/>
            <p:nvPr/>
          </p:nvSpPr>
          <p:spPr>
            <a:xfrm>
              <a:off x="6137700" y="1623900"/>
              <a:ext cx="250875" cy="255150"/>
            </a:xfrm>
            <a:custGeom>
              <a:avLst/>
              <a:gdLst/>
              <a:ahLst/>
              <a:cxnLst/>
              <a:rect l="0" t="0" r="0" b="0"/>
              <a:pathLst>
                <a:path w="10035" h="10206" fill="none" extrusionOk="0">
                  <a:moveTo>
                    <a:pt x="9718" y="2412"/>
                  </a:moveTo>
                  <a:lnTo>
                    <a:pt x="8671" y="2217"/>
                  </a:lnTo>
                  <a:lnTo>
                    <a:pt x="9694" y="1194"/>
                  </a:lnTo>
                  <a:lnTo>
                    <a:pt x="9694" y="1194"/>
                  </a:lnTo>
                  <a:lnTo>
                    <a:pt x="9767" y="1121"/>
                  </a:lnTo>
                  <a:lnTo>
                    <a:pt x="9815" y="1024"/>
                  </a:lnTo>
                  <a:lnTo>
                    <a:pt x="9840" y="951"/>
                  </a:lnTo>
                  <a:lnTo>
                    <a:pt x="9840" y="853"/>
                  </a:lnTo>
                  <a:lnTo>
                    <a:pt x="9840" y="756"/>
                  </a:lnTo>
                  <a:lnTo>
                    <a:pt x="9815" y="658"/>
                  </a:lnTo>
                  <a:lnTo>
                    <a:pt x="9767" y="585"/>
                  </a:lnTo>
                  <a:lnTo>
                    <a:pt x="9694" y="512"/>
                  </a:lnTo>
                  <a:lnTo>
                    <a:pt x="9694" y="512"/>
                  </a:lnTo>
                  <a:lnTo>
                    <a:pt x="9621" y="439"/>
                  </a:lnTo>
                  <a:lnTo>
                    <a:pt x="9548" y="391"/>
                  </a:lnTo>
                  <a:lnTo>
                    <a:pt x="9450" y="366"/>
                  </a:lnTo>
                  <a:lnTo>
                    <a:pt x="9353" y="366"/>
                  </a:lnTo>
                  <a:lnTo>
                    <a:pt x="9255" y="366"/>
                  </a:lnTo>
                  <a:lnTo>
                    <a:pt x="9182" y="391"/>
                  </a:lnTo>
                  <a:lnTo>
                    <a:pt x="9085" y="439"/>
                  </a:lnTo>
                  <a:lnTo>
                    <a:pt x="9012" y="512"/>
                  </a:lnTo>
                  <a:lnTo>
                    <a:pt x="7867" y="1657"/>
                  </a:lnTo>
                  <a:lnTo>
                    <a:pt x="7867" y="1657"/>
                  </a:lnTo>
                  <a:lnTo>
                    <a:pt x="7818" y="1487"/>
                  </a:lnTo>
                  <a:lnTo>
                    <a:pt x="7599" y="317"/>
                  </a:lnTo>
                  <a:lnTo>
                    <a:pt x="7599" y="317"/>
                  </a:lnTo>
                  <a:lnTo>
                    <a:pt x="7575" y="196"/>
                  </a:lnTo>
                  <a:lnTo>
                    <a:pt x="7526" y="98"/>
                  </a:lnTo>
                  <a:lnTo>
                    <a:pt x="7477" y="50"/>
                  </a:lnTo>
                  <a:lnTo>
                    <a:pt x="7404" y="1"/>
                  </a:lnTo>
                  <a:lnTo>
                    <a:pt x="7331" y="1"/>
                  </a:lnTo>
                  <a:lnTo>
                    <a:pt x="7234" y="25"/>
                  </a:lnTo>
                  <a:lnTo>
                    <a:pt x="7161" y="74"/>
                  </a:lnTo>
                  <a:lnTo>
                    <a:pt x="7063" y="147"/>
                  </a:lnTo>
                  <a:lnTo>
                    <a:pt x="5432" y="1754"/>
                  </a:lnTo>
                  <a:lnTo>
                    <a:pt x="5432" y="1754"/>
                  </a:lnTo>
                  <a:lnTo>
                    <a:pt x="5358" y="1852"/>
                  </a:lnTo>
                  <a:lnTo>
                    <a:pt x="5285" y="1974"/>
                  </a:lnTo>
                  <a:lnTo>
                    <a:pt x="5212" y="2120"/>
                  </a:lnTo>
                  <a:lnTo>
                    <a:pt x="5164" y="2242"/>
                  </a:lnTo>
                  <a:lnTo>
                    <a:pt x="5139" y="2388"/>
                  </a:lnTo>
                  <a:lnTo>
                    <a:pt x="5115" y="2534"/>
                  </a:lnTo>
                  <a:lnTo>
                    <a:pt x="5115" y="2680"/>
                  </a:lnTo>
                  <a:lnTo>
                    <a:pt x="5115" y="2802"/>
                  </a:lnTo>
                  <a:lnTo>
                    <a:pt x="5334" y="3971"/>
                  </a:lnTo>
                  <a:lnTo>
                    <a:pt x="5334" y="3971"/>
                  </a:lnTo>
                  <a:lnTo>
                    <a:pt x="5383" y="4141"/>
                  </a:lnTo>
                  <a:lnTo>
                    <a:pt x="147" y="9378"/>
                  </a:lnTo>
                  <a:lnTo>
                    <a:pt x="147" y="9378"/>
                  </a:lnTo>
                  <a:lnTo>
                    <a:pt x="73" y="9451"/>
                  </a:lnTo>
                  <a:lnTo>
                    <a:pt x="25" y="9548"/>
                  </a:lnTo>
                  <a:lnTo>
                    <a:pt x="0" y="9645"/>
                  </a:lnTo>
                  <a:lnTo>
                    <a:pt x="0" y="9718"/>
                  </a:lnTo>
                  <a:lnTo>
                    <a:pt x="0" y="9816"/>
                  </a:lnTo>
                  <a:lnTo>
                    <a:pt x="25" y="9913"/>
                  </a:lnTo>
                  <a:lnTo>
                    <a:pt x="73" y="9986"/>
                  </a:lnTo>
                  <a:lnTo>
                    <a:pt x="147" y="10059"/>
                  </a:lnTo>
                  <a:lnTo>
                    <a:pt x="147" y="10059"/>
                  </a:lnTo>
                  <a:lnTo>
                    <a:pt x="220" y="10133"/>
                  </a:lnTo>
                  <a:lnTo>
                    <a:pt x="293" y="10181"/>
                  </a:lnTo>
                  <a:lnTo>
                    <a:pt x="390" y="10206"/>
                  </a:lnTo>
                  <a:lnTo>
                    <a:pt x="488" y="10206"/>
                  </a:lnTo>
                  <a:lnTo>
                    <a:pt x="488" y="10206"/>
                  </a:lnTo>
                  <a:lnTo>
                    <a:pt x="585" y="10206"/>
                  </a:lnTo>
                  <a:lnTo>
                    <a:pt x="658" y="10181"/>
                  </a:lnTo>
                  <a:lnTo>
                    <a:pt x="755" y="10133"/>
                  </a:lnTo>
                  <a:lnTo>
                    <a:pt x="828" y="10059"/>
                  </a:lnTo>
                  <a:lnTo>
                    <a:pt x="6187" y="4726"/>
                  </a:lnTo>
                  <a:lnTo>
                    <a:pt x="7234" y="4896"/>
                  </a:lnTo>
                  <a:lnTo>
                    <a:pt x="7234" y="4896"/>
                  </a:lnTo>
                  <a:lnTo>
                    <a:pt x="7356" y="4921"/>
                  </a:lnTo>
                  <a:lnTo>
                    <a:pt x="7502" y="4921"/>
                  </a:lnTo>
                  <a:lnTo>
                    <a:pt x="7624" y="4896"/>
                  </a:lnTo>
                  <a:lnTo>
                    <a:pt x="7770" y="4848"/>
                  </a:lnTo>
                  <a:lnTo>
                    <a:pt x="7916" y="4799"/>
                  </a:lnTo>
                  <a:lnTo>
                    <a:pt x="8038" y="4750"/>
                  </a:lnTo>
                  <a:lnTo>
                    <a:pt x="8159" y="4677"/>
                  </a:lnTo>
                  <a:lnTo>
                    <a:pt x="8257" y="4580"/>
                  </a:lnTo>
                  <a:lnTo>
                    <a:pt x="9889" y="2948"/>
                  </a:lnTo>
                  <a:lnTo>
                    <a:pt x="9889" y="2948"/>
                  </a:lnTo>
                  <a:lnTo>
                    <a:pt x="9962" y="2875"/>
                  </a:lnTo>
                  <a:lnTo>
                    <a:pt x="10010" y="2777"/>
                  </a:lnTo>
                  <a:lnTo>
                    <a:pt x="10035" y="2704"/>
                  </a:lnTo>
                  <a:lnTo>
                    <a:pt x="10010" y="2607"/>
                  </a:lnTo>
                  <a:lnTo>
                    <a:pt x="9986" y="2558"/>
                  </a:lnTo>
                  <a:lnTo>
                    <a:pt x="9913" y="2485"/>
                  </a:lnTo>
                  <a:lnTo>
                    <a:pt x="9815" y="2436"/>
                  </a:lnTo>
                  <a:lnTo>
                    <a:pt x="9718" y="2412"/>
                  </a:lnTo>
                  <a:lnTo>
                    <a:pt x="9718" y="2412"/>
                  </a:lnTo>
                  <a:close/>
                </a:path>
              </a:pathLst>
            </a:custGeom>
            <a:grpFill/>
            <a:ln w="19050" cap="rnd" cmpd="sng">
              <a:solidFill>
                <a:srgbClr val="00206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dirty="0">
                <a:solidFill>
                  <a:schemeClr val="accent2"/>
                </a:solidFill>
              </a:endParaRPr>
            </a:p>
          </p:txBody>
        </p:sp>
      </p:grpSp>
      <p:sp>
        <p:nvSpPr>
          <p:cNvPr id="27" name="مستطيل مستدير الزوايا 5">
            <a:hlinkClick r:id="rId2" action="ppaction://hlinksldjump"/>
            <a:extLst>
              <a:ext uri="{FF2B5EF4-FFF2-40B4-BE49-F238E27FC236}">
                <a16:creationId xmlns="" xmlns:a16="http://schemas.microsoft.com/office/drawing/2014/main" id="{D466B943-7A06-4ADB-8B37-06D4C56A4898}"/>
              </a:ext>
            </a:extLst>
          </p:cNvPr>
          <p:cNvSpPr/>
          <p:nvPr/>
        </p:nvSpPr>
        <p:spPr>
          <a:xfrm>
            <a:off x="10149037" y="2189174"/>
            <a:ext cx="2353079" cy="57600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1400" dirty="0">
                <a:solidFill>
                  <a:srgbClr val="3F5378"/>
                </a:solidFill>
                <a:latin typeface="Arial Black" panose="020B0A04020102020204" pitchFamily="34" charset="0"/>
                <a:cs typeface="PT Bold Heading" panose="02010400000000000000" pitchFamily="2" charset="-78"/>
              </a:rPr>
              <a:t>INITIATION ACTIVITY </a:t>
            </a:r>
            <a:endParaRPr lang="ar-BH" sz="1400" dirty="0">
              <a:solidFill>
                <a:srgbClr val="3F5378"/>
              </a:solidFill>
              <a:latin typeface="Arial Black" panose="020B0A04020102020204" pitchFamily="34" charset="0"/>
              <a:cs typeface="PT Bold Heading" panose="02010400000000000000" pitchFamily="2" charset="-78"/>
            </a:endParaRPr>
          </a:p>
        </p:txBody>
      </p:sp>
      <p:sp>
        <p:nvSpPr>
          <p:cNvPr id="37" name="مستطيل مستدير الزوايا 11">
            <a:hlinkClick r:id="rId3" action="ppaction://hlinksldjump"/>
            <a:extLst>
              <a:ext uri="{FF2B5EF4-FFF2-40B4-BE49-F238E27FC236}">
                <a16:creationId xmlns="" xmlns:a16="http://schemas.microsoft.com/office/drawing/2014/main" id="{23D3EE09-8411-4223-ABFE-66C8968A89D0}"/>
              </a:ext>
            </a:extLst>
          </p:cNvPr>
          <p:cNvSpPr/>
          <p:nvPr/>
        </p:nvSpPr>
        <p:spPr>
          <a:xfrm>
            <a:off x="10149037" y="3140957"/>
            <a:ext cx="2353079" cy="57600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1600" dirty="0">
                <a:solidFill>
                  <a:srgbClr val="3F5378"/>
                </a:solidFill>
                <a:latin typeface="Arial Black" panose="020B0A04020102020204" pitchFamily="34" charset="0"/>
                <a:cs typeface="PT Bold Heading" panose="02010400000000000000" pitchFamily="2" charset="-78"/>
              </a:rPr>
              <a:t>OBJECTIVE 1</a:t>
            </a:r>
            <a:r>
              <a:rPr lang="ar-SA" sz="1600" dirty="0">
                <a:solidFill>
                  <a:srgbClr val="3F5378"/>
                </a:solidFill>
                <a:latin typeface="Arial Black" panose="020B0A04020102020204" pitchFamily="34" charset="0"/>
                <a:cs typeface="PT Bold Heading" panose="02010400000000000000" pitchFamily="2" charset="-78"/>
              </a:rPr>
              <a:t>    </a:t>
            </a:r>
            <a:endParaRPr lang="ar-BH" sz="1600" dirty="0">
              <a:solidFill>
                <a:srgbClr val="3F5378"/>
              </a:solidFill>
              <a:latin typeface="Arial Black" panose="020B0A04020102020204" pitchFamily="34" charset="0"/>
              <a:cs typeface="PT Bold Heading" panose="02010400000000000000" pitchFamily="2" charset="-78"/>
            </a:endParaRPr>
          </a:p>
        </p:txBody>
      </p:sp>
      <p:sp>
        <p:nvSpPr>
          <p:cNvPr id="38" name="مستطيل مستدير الزوايا 12">
            <a:hlinkClick r:id="" action="ppaction://noaction"/>
            <a:extLst>
              <a:ext uri="{FF2B5EF4-FFF2-40B4-BE49-F238E27FC236}">
                <a16:creationId xmlns="" xmlns:a16="http://schemas.microsoft.com/office/drawing/2014/main" id="{C35558C1-9FDC-49BD-A8F5-9241D1C65BC7}"/>
              </a:ext>
            </a:extLst>
          </p:cNvPr>
          <p:cNvSpPr/>
          <p:nvPr/>
        </p:nvSpPr>
        <p:spPr>
          <a:xfrm>
            <a:off x="10149037" y="3974240"/>
            <a:ext cx="2353079" cy="57600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1600" dirty="0">
                <a:solidFill>
                  <a:srgbClr val="3F5378"/>
                </a:solidFill>
                <a:latin typeface="Arial Black" panose="020B0A04020102020204" pitchFamily="34" charset="0"/>
                <a:cs typeface="PT Bold Heading" panose="02010400000000000000" pitchFamily="2" charset="-78"/>
              </a:rPr>
              <a:t>OBJECTIVE 2</a:t>
            </a:r>
            <a:r>
              <a:rPr lang="ar-SA" sz="1600" dirty="0">
                <a:solidFill>
                  <a:srgbClr val="3F5378"/>
                </a:solidFill>
                <a:latin typeface="Arial Black" panose="020B0A04020102020204" pitchFamily="34" charset="0"/>
                <a:cs typeface="PT Bold Heading" panose="02010400000000000000" pitchFamily="2" charset="-78"/>
              </a:rPr>
              <a:t>    </a:t>
            </a:r>
            <a:endParaRPr lang="ar-BH" sz="1600" dirty="0">
              <a:solidFill>
                <a:srgbClr val="3F5378"/>
              </a:solidFill>
              <a:latin typeface="Arial Black" panose="020B0A04020102020204" pitchFamily="34" charset="0"/>
              <a:cs typeface="PT Bold Heading" panose="02010400000000000000" pitchFamily="2" charset="-78"/>
            </a:endParaRPr>
          </a:p>
        </p:txBody>
      </p:sp>
      <p:sp>
        <p:nvSpPr>
          <p:cNvPr id="40" name="مستطيل مستدير الزوايا 17">
            <a:hlinkClick r:id="" action="ppaction://noaction"/>
            <a:extLst>
              <a:ext uri="{FF2B5EF4-FFF2-40B4-BE49-F238E27FC236}">
                <a16:creationId xmlns="" xmlns:a16="http://schemas.microsoft.com/office/drawing/2014/main" id="{5073015B-1E83-4FE7-BF02-65CBBB9E092C}"/>
              </a:ext>
            </a:extLst>
          </p:cNvPr>
          <p:cNvSpPr/>
          <p:nvPr/>
        </p:nvSpPr>
        <p:spPr>
          <a:xfrm>
            <a:off x="10149038" y="4920707"/>
            <a:ext cx="2353079" cy="57600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1400" dirty="0">
                <a:solidFill>
                  <a:srgbClr val="3F5378"/>
                </a:solidFill>
                <a:latin typeface="Arial Black" panose="020B0A04020102020204" pitchFamily="34" charset="0"/>
                <a:cs typeface="PT Bold Heading" panose="02010400000000000000" pitchFamily="2" charset="-78"/>
              </a:rPr>
              <a:t>FINAL EVALUATION</a:t>
            </a:r>
            <a:endParaRPr lang="ar-BH" sz="1400" dirty="0">
              <a:solidFill>
                <a:srgbClr val="3F5378"/>
              </a:solidFill>
              <a:latin typeface="Arial Black" panose="020B0A04020102020204" pitchFamily="34" charset="0"/>
              <a:cs typeface="PT Bold Heading" panose="02010400000000000000" pitchFamily="2" charset="-78"/>
            </a:endParaRPr>
          </a:p>
        </p:txBody>
      </p:sp>
      <p:grpSp>
        <p:nvGrpSpPr>
          <p:cNvPr id="2" name="Group 1">
            <a:extLst>
              <a:ext uri="{FF2B5EF4-FFF2-40B4-BE49-F238E27FC236}">
                <a16:creationId xmlns="" xmlns:a16="http://schemas.microsoft.com/office/drawing/2014/main" id="{D9389EC1-9A9F-6557-CAE4-6F4BF3654BDA}"/>
              </a:ext>
            </a:extLst>
          </p:cNvPr>
          <p:cNvGrpSpPr/>
          <p:nvPr/>
        </p:nvGrpSpPr>
        <p:grpSpPr>
          <a:xfrm>
            <a:off x="34867" y="6499773"/>
            <a:ext cx="12192000" cy="383348"/>
            <a:chOff x="34867" y="6499773"/>
            <a:chExt cx="12192000" cy="383348"/>
          </a:xfrm>
        </p:grpSpPr>
        <p:sp>
          <p:nvSpPr>
            <p:cNvPr id="21" name="TextBox 20">
              <a:extLst>
                <a:ext uri="{FF2B5EF4-FFF2-40B4-BE49-F238E27FC236}">
                  <a16:creationId xmlns="" xmlns:a16="http://schemas.microsoft.com/office/drawing/2014/main" id="{B02AF472-30F5-4B87-8E68-52F177A24201}"/>
                </a:ext>
              </a:extLst>
            </p:cNvPr>
            <p:cNvSpPr txBox="1"/>
            <p:nvPr/>
          </p:nvSpPr>
          <p:spPr>
            <a:xfrm>
              <a:off x="716844" y="6505941"/>
              <a:ext cx="7798277" cy="307777"/>
            </a:xfrm>
            <a:prstGeom prst="rect">
              <a:avLst/>
            </a:prstGeom>
            <a:noFill/>
          </p:spPr>
          <p:txBody>
            <a:bodyPr wrap="square" rtlCol="1">
              <a:spAutoFit/>
            </a:bodyPr>
            <a:lstStyle/>
            <a:p>
              <a:r>
                <a:rPr lang="en-US" sz="1400" b="1" dirty="0">
                  <a:solidFill>
                    <a:srgbClr val="002060"/>
                  </a:solidFill>
                  <a:latin typeface="Sakkal Majalla" panose="02000000000000000000" pitchFamily="2" charset="-78"/>
                  <a:cs typeface="Sakkal Majalla" panose="02000000000000000000" pitchFamily="2" charset="-78"/>
                </a:rPr>
                <a:t>FIN 316/806                                 </a:t>
              </a:r>
              <a:r>
                <a:rPr lang="en-US" sz="1400" b="1" dirty="0" smtClean="0">
                  <a:solidFill>
                    <a:srgbClr val="002060"/>
                  </a:solidFill>
                  <a:latin typeface="Sakkal Majalla" panose="02000000000000000000" pitchFamily="2" charset="-78"/>
                  <a:cs typeface="Sakkal Majalla" panose="02000000000000000000" pitchFamily="2" charset="-78"/>
                </a:rPr>
                <a:t>             </a:t>
              </a:r>
              <a:r>
                <a:rPr lang="en-US" sz="1400" b="1" dirty="0">
                  <a:solidFill>
                    <a:srgbClr val="002060"/>
                  </a:solidFill>
                  <a:latin typeface="Sakkal Majalla" panose="02000000000000000000" pitchFamily="2" charset="-78"/>
                  <a:cs typeface="Sakkal Majalla" panose="02000000000000000000" pitchFamily="2" charset="-78"/>
                </a:rPr>
                <a:t>UNIT 2                          </a:t>
              </a:r>
              <a:r>
                <a:rPr lang="en-US" sz="1400" b="1" dirty="0" smtClean="0">
                  <a:solidFill>
                    <a:srgbClr val="002060"/>
                  </a:solidFill>
                  <a:latin typeface="Sakkal Majalla" panose="02000000000000000000" pitchFamily="2" charset="-78"/>
                  <a:cs typeface="Sakkal Majalla" panose="02000000000000000000" pitchFamily="2" charset="-78"/>
                </a:rPr>
                <a:t>               </a:t>
              </a:r>
              <a:r>
                <a:rPr lang="en-US" sz="1400" b="1" dirty="0">
                  <a:solidFill>
                    <a:srgbClr val="002060"/>
                  </a:solidFill>
                  <a:latin typeface="Sakkal Majalla" panose="02000000000000000000" pitchFamily="2" charset="-78"/>
                  <a:cs typeface="Sakkal Majalla" panose="02000000000000000000" pitchFamily="2" charset="-78"/>
                </a:rPr>
                <a:t>Annuities and Amortization Loan</a:t>
              </a:r>
              <a:endParaRPr lang="ar-SA" sz="1400" b="1" dirty="0">
                <a:solidFill>
                  <a:srgbClr val="002060"/>
                </a:solidFill>
                <a:latin typeface="Sakkal Majalla" panose="02000000000000000000" pitchFamily="2" charset="-78"/>
                <a:cs typeface="Sakkal Majalla" panose="02000000000000000000" pitchFamily="2" charset="-78"/>
              </a:endParaRPr>
            </a:p>
          </p:txBody>
        </p:sp>
        <p:grpSp>
          <p:nvGrpSpPr>
            <p:cNvPr id="22" name="Group 21"/>
            <p:cNvGrpSpPr/>
            <p:nvPr/>
          </p:nvGrpSpPr>
          <p:grpSpPr>
            <a:xfrm>
              <a:off x="34867" y="6499773"/>
              <a:ext cx="12192000" cy="383348"/>
              <a:chOff x="34867" y="6499773"/>
              <a:chExt cx="12192000" cy="383348"/>
            </a:xfrm>
          </p:grpSpPr>
          <p:cxnSp>
            <p:nvCxnSpPr>
              <p:cNvPr id="23" name="Straight Connector 22"/>
              <p:cNvCxnSpPr/>
              <p:nvPr/>
            </p:nvCxnSpPr>
            <p:spPr>
              <a:xfrm flipV="1">
                <a:off x="34867" y="6499773"/>
                <a:ext cx="12192000" cy="521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24" name="Rectangle 23"/>
              <p:cNvSpPr>
                <a:spLocks/>
              </p:cNvSpPr>
              <p:nvPr/>
            </p:nvSpPr>
            <p:spPr>
              <a:xfrm>
                <a:off x="7703229" y="6502121"/>
                <a:ext cx="4106028"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a:t>
                </a:r>
                <a:r>
                  <a:rPr lang="ar-SA"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العام الدراسي </a:t>
                </a: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2023-2024م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grpSp>
      </p:grpSp>
      <p:grpSp>
        <p:nvGrpSpPr>
          <p:cNvPr id="6" name="Group 5">
            <a:extLst>
              <a:ext uri="{FF2B5EF4-FFF2-40B4-BE49-F238E27FC236}">
                <a16:creationId xmlns="" xmlns:a16="http://schemas.microsoft.com/office/drawing/2014/main" id="{D7DA20D5-B771-C839-7343-76EE20AA689B}"/>
              </a:ext>
            </a:extLst>
          </p:cNvPr>
          <p:cNvGrpSpPr/>
          <p:nvPr/>
        </p:nvGrpSpPr>
        <p:grpSpPr>
          <a:xfrm>
            <a:off x="1521443" y="593322"/>
            <a:ext cx="5731388" cy="797718"/>
            <a:chOff x="0" y="1065358"/>
            <a:chExt cx="8153400" cy="1080000"/>
          </a:xfrm>
          <a:solidFill>
            <a:schemeClr val="accent1">
              <a:lumMod val="50000"/>
            </a:schemeClr>
          </a:solidFill>
        </p:grpSpPr>
        <p:sp>
          <p:nvSpPr>
            <p:cNvPr id="7" name="مستطيل مستدير الزوايا 13">
              <a:extLst>
                <a:ext uri="{FF2B5EF4-FFF2-40B4-BE49-F238E27FC236}">
                  <a16:creationId xmlns="" xmlns:a16="http://schemas.microsoft.com/office/drawing/2014/main" id="{A38400FD-02D1-4C38-5589-928AE640C3F6}"/>
                </a:ext>
              </a:extLst>
            </p:cNvPr>
            <p:cNvSpPr/>
            <p:nvPr/>
          </p:nvSpPr>
          <p:spPr>
            <a:xfrm>
              <a:off x="0" y="1065358"/>
              <a:ext cx="8153400" cy="1080000"/>
            </a:xfrm>
            <a:prstGeom prst="roundRect">
              <a:avLst>
                <a:gd name="adj" fmla="val 10356"/>
              </a:avLst>
            </a:prstGeom>
            <a:gr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dirty="0"/>
            </a:p>
          </p:txBody>
        </p:sp>
        <p:sp>
          <p:nvSpPr>
            <p:cNvPr id="8" name="Rectangle 6">
              <a:extLst>
                <a:ext uri="{FF2B5EF4-FFF2-40B4-BE49-F238E27FC236}">
                  <a16:creationId xmlns="" xmlns:a16="http://schemas.microsoft.com/office/drawing/2014/main" id="{19808989-D401-6146-6A35-83CB6B3633D5}"/>
                </a:ext>
              </a:extLst>
            </p:cNvPr>
            <p:cNvSpPr/>
            <p:nvPr/>
          </p:nvSpPr>
          <p:spPr>
            <a:xfrm>
              <a:off x="1173790" y="1243827"/>
              <a:ext cx="5805820" cy="707886"/>
            </a:xfrm>
            <a:prstGeom prst="rect">
              <a:avLst/>
            </a:prstGeom>
            <a:grpFill/>
          </p:spPr>
          <p:txBody>
            <a:bodyPr wrap="none">
              <a:spAutoFit/>
            </a:bodyPr>
            <a:lstStyle/>
            <a:p>
              <a:pPr algn="ctr"/>
              <a:r>
                <a:rPr lang="en-US" sz="4000" b="1" dirty="0">
                  <a:ln w="9525">
                    <a:noFill/>
                    <a:prstDash val="solid"/>
                  </a:ln>
                  <a:solidFill>
                    <a:srgbClr val="FFFF00"/>
                  </a:solidFill>
                  <a:latin typeface="Arial Black" panose="020B0A04020102020204" pitchFamily="34" charset="0"/>
                  <a:cs typeface="PT Bold Heading" panose="02010400000000000000" pitchFamily="2" charset="-78"/>
                </a:rPr>
                <a:t>Learning Objectives</a:t>
              </a:r>
            </a:p>
          </p:txBody>
        </p:sp>
      </p:grpSp>
      <p:pic>
        <p:nvPicPr>
          <p:cNvPr id="62" name="Picture 61">
            <a:extLst>
              <a:ext uri="{FF2B5EF4-FFF2-40B4-BE49-F238E27FC236}">
                <a16:creationId xmlns="" xmlns:a16="http://schemas.microsoft.com/office/drawing/2014/main" id="{99880578-9015-184B-6F34-9A7A5FCAE08C}"/>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217328" y="4125388"/>
            <a:ext cx="4071006" cy="1714438"/>
          </a:xfrm>
          <a:prstGeom prst="rect">
            <a:avLst/>
          </a:prstGeom>
          <a:noFill/>
          <a:ln>
            <a:noFill/>
          </a:ln>
        </p:spPr>
      </p:pic>
    </p:spTree>
    <p:extLst>
      <p:ext uri="{BB962C8B-B14F-4D97-AF65-F5344CB8AC3E}">
        <p14:creationId xmlns:p14="http://schemas.microsoft.com/office/powerpoint/2010/main" val="1498505548"/>
      </p:ext>
    </p:extLst>
  </p:cSld>
  <p:clrMapOvr>
    <a:masterClrMapping/>
  </p:clrMapOvr>
  <mc:AlternateContent xmlns:mc="http://schemas.openxmlformats.org/markup-compatibility/2006" xmlns:p14="http://schemas.microsoft.com/office/powerpoint/2010/main">
    <mc:Choice Requires="p14">
      <p:transition spd="slow" p14:dur="1500" advClick="0">
        <p:split orient="vert"/>
      </p:transition>
    </mc:Choice>
    <mc:Fallback xmlns="">
      <p:transition spd="slow" advClick="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1000"/>
                                        <p:tgtEl>
                                          <p:spTgt spid="20"/>
                                        </p:tgtEl>
                                      </p:cBhvr>
                                    </p:animEffect>
                                    <p:anim calcmode="lin" valueType="num">
                                      <p:cBhvr>
                                        <p:cTn id="13" dur="1000" fill="hold"/>
                                        <p:tgtEl>
                                          <p:spTgt spid="20"/>
                                        </p:tgtEl>
                                        <p:attrNameLst>
                                          <p:attrName>ppt_x</p:attrName>
                                        </p:attrNameLst>
                                      </p:cBhvr>
                                      <p:tavLst>
                                        <p:tav tm="0">
                                          <p:val>
                                            <p:strVal val="#ppt_x"/>
                                          </p:val>
                                        </p:tav>
                                        <p:tav tm="100000">
                                          <p:val>
                                            <p:strVal val="#ppt_x"/>
                                          </p:val>
                                        </p:tav>
                                      </p:tavLst>
                                    </p:anim>
                                    <p:anim calcmode="lin" valueType="num">
                                      <p:cBhvr>
                                        <p:cTn id="14"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62"/>
                                        </p:tgtEl>
                                        <p:attrNameLst>
                                          <p:attrName>style.visibility</p:attrName>
                                        </p:attrNameLst>
                                      </p:cBhvr>
                                      <p:to>
                                        <p:strVal val="visible"/>
                                      </p:to>
                                    </p:set>
                                    <p:animEffect transition="in" filter="barn(inVertical)">
                                      <p:cBhvr>
                                        <p:cTn id="19"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مستطيل مستدير الزوايا 15">
            <a:extLst>
              <a:ext uri="{FF2B5EF4-FFF2-40B4-BE49-F238E27FC236}">
                <a16:creationId xmlns="" xmlns:a16="http://schemas.microsoft.com/office/drawing/2014/main" id="{C7CA628E-402E-4ECD-83CD-2C5BD377C6C5}"/>
              </a:ext>
            </a:extLst>
          </p:cNvPr>
          <p:cNvSpPr/>
          <p:nvPr/>
        </p:nvSpPr>
        <p:spPr>
          <a:xfrm>
            <a:off x="39686" y="1336879"/>
            <a:ext cx="9783220" cy="5045671"/>
          </a:xfrm>
          <a:prstGeom prst="roundRect">
            <a:avLst>
              <a:gd name="adj" fmla="val 1416"/>
            </a:avLst>
          </a:prstGeom>
          <a:solidFill>
            <a:srgbClr val="BFD4D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marL="0" marR="0" rtl="0">
              <a:lnSpc>
                <a:spcPct val="130000"/>
              </a:lnSpc>
              <a:spcBef>
                <a:spcPts val="0"/>
              </a:spcBef>
              <a:spcAft>
                <a:spcPts val="0"/>
              </a:spcAft>
              <a:tabLst>
                <a:tab pos="1571625" algn="l"/>
              </a:tabLst>
            </a:pPr>
            <a:r>
              <a:rPr lang="en-US" sz="2800" b="1" dirty="0">
                <a:solidFill>
                  <a:srgbClr val="FF0000"/>
                </a:solidFill>
                <a:effectLst/>
                <a:latin typeface="Times New Roman" panose="02020603050405020304" pitchFamily="18" charset="0"/>
                <a:ea typeface="Calibri" panose="020F0502020204030204" pitchFamily="34" charset="0"/>
                <a:cs typeface="Arial" panose="020B0604020202020204" pitchFamily="34" charset="0"/>
              </a:rPr>
              <a:t>What is </a:t>
            </a:r>
            <a:r>
              <a:rPr lang="en-US" sz="2800" b="1" dirty="0" smtClean="0">
                <a:solidFill>
                  <a:srgbClr val="FF0000"/>
                </a:solidFill>
                <a:effectLst/>
                <a:latin typeface="Times New Roman" panose="02020603050405020304" pitchFamily="18" charset="0"/>
                <a:ea typeface="Calibri" panose="020F0502020204030204" pitchFamily="34" charset="0"/>
                <a:cs typeface="Arial" panose="020B0604020202020204" pitchFamily="34" charset="0"/>
              </a:rPr>
              <a:t>meant by annuities </a:t>
            </a:r>
            <a:r>
              <a:rPr lang="en-US" sz="2800" b="1" dirty="0">
                <a:solidFill>
                  <a:srgbClr val="FF0000"/>
                </a:solidFill>
                <a:effectLst/>
                <a:latin typeface="Times New Roman" panose="02020603050405020304" pitchFamily="18" charset="0"/>
                <a:ea typeface="Calibri" panose="020F0502020204030204" pitchFamily="34" charset="0"/>
                <a:cs typeface="Arial" panose="020B0604020202020204" pitchFamily="34" charset="0"/>
              </a:rPr>
              <a:t>due?</a:t>
            </a:r>
          </a:p>
          <a:p>
            <a:pPr marL="0" marR="0" algn="just" rtl="0">
              <a:lnSpc>
                <a:spcPct val="150000"/>
              </a:lnSpc>
              <a:spcBef>
                <a:spcPts val="0"/>
              </a:spcBef>
              <a:spcAft>
                <a:spcPts val="0"/>
              </a:spcAft>
            </a:pPr>
            <a:r>
              <a:rPr lang="en-US" sz="2000" spc="5" dirty="0">
                <a:solidFill>
                  <a:srgbClr val="111111"/>
                </a:solidFill>
                <a:effectLst/>
                <a:latin typeface="Times New Roman" panose="02020603050405020304" pitchFamily="18" charset="0"/>
                <a:ea typeface="Times New Roman" panose="02020603050405020304" pitchFamily="18" charset="0"/>
              </a:rPr>
              <a:t>An annuity due, in which payments are made at the beginning of each period</a:t>
            </a:r>
            <a:r>
              <a:rPr lang="en-US" sz="2000" dirty="0">
                <a:solidFill>
                  <a:srgbClr val="212121"/>
                </a:solidFill>
                <a:effectLst/>
                <a:latin typeface="Times New Roman" panose="02020603050405020304" pitchFamily="18" charset="0"/>
                <a:ea typeface="Times New Roman" panose="02020603050405020304" pitchFamily="18" charset="0"/>
              </a:rPr>
              <a:t> are required to be made at the start of each annuity period instead of the end of the period. The payments are generally fixed and there are two values for an annuity, one would be future value, and another would be present value</a:t>
            </a:r>
            <a:endParaRPr lang="en-US" sz="2000" dirty="0">
              <a:effectLst/>
              <a:latin typeface="Times New Roman" panose="02020603050405020304" pitchFamily="18" charset="0"/>
              <a:ea typeface="Times New Roman" panose="02020603050405020304" pitchFamily="18" charset="0"/>
            </a:endParaRPr>
          </a:p>
          <a:p>
            <a:pPr marL="0" marR="0" rtl="0">
              <a:lnSpc>
                <a:spcPct val="130000"/>
              </a:lnSpc>
              <a:spcBef>
                <a:spcPts val="0"/>
              </a:spcBef>
              <a:spcAft>
                <a:spcPts val="0"/>
              </a:spcAft>
              <a:tabLst>
                <a:tab pos="1571625" algn="l"/>
              </a:tabLst>
            </a:pPr>
            <a:endParaRPr lang="en-US" sz="2400" b="1" dirty="0">
              <a:solidFill>
                <a:srgbClr val="FF0000"/>
              </a:solidFill>
              <a:effectLst/>
              <a:latin typeface="Times New Roman" panose="02020603050405020304" pitchFamily="18" charset="0"/>
              <a:ea typeface="Calibri" panose="020F0502020204030204" pitchFamily="34" charset="0"/>
              <a:cs typeface="Arial" panose="020B0604020202020204" pitchFamily="34" charset="0"/>
            </a:endParaRPr>
          </a:p>
          <a:p>
            <a:pPr marL="266700" rtl="1"/>
            <a:endParaRPr lang="en-US" sz="3200" dirty="0">
              <a:solidFill>
                <a:schemeClr val="tx1"/>
              </a:solidFill>
              <a:latin typeface="Times New Roman" panose="02020603050405020304" pitchFamily="18" charset="0"/>
              <a:cs typeface="Times New Roman" panose="02020603050405020304" pitchFamily="18" charset="0"/>
            </a:endParaRPr>
          </a:p>
        </p:txBody>
      </p:sp>
      <p:grpSp>
        <p:nvGrpSpPr>
          <p:cNvPr id="29" name="Shape 631">
            <a:extLst>
              <a:ext uri="{FF2B5EF4-FFF2-40B4-BE49-F238E27FC236}">
                <a16:creationId xmlns="" xmlns:a16="http://schemas.microsoft.com/office/drawing/2014/main" id="{9DE0399B-6A40-495E-B773-BA7B46FB702D}"/>
              </a:ext>
            </a:extLst>
          </p:cNvPr>
          <p:cNvGrpSpPr/>
          <p:nvPr/>
        </p:nvGrpSpPr>
        <p:grpSpPr>
          <a:xfrm flipH="1">
            <a:off x="246088" y="184834"/>
            <a:ext cx="827524" cy="848823"/>
            <a:chOff x="5961125" y="1623900"/>
            <a:chExt cx="427450" cy="448175"/>
          </a:xfrm>
          <a:solidFill>
            <a:srgbClr val="7030A0"/>
          </a:solidFill>
        </p:grpSpPr>
        <p:sp>
          <p:nvSpPr>
            <p:cNvPr id="30" name="Shape 632">
              <a:extLst>
                <a:ext uri="{FF2B5EF4-FFF2-40B4-BE49-F238E27FC236}">
                  <a16:creationId xmlns="" xmlns:a16="http://schemas.microsoft.com/office/drawing/2014/main" id="{8DB2B578-EBFB-49B2-A74B-ADFD83430321}"/>
                </a:ext>
              </a:extLst>
            </p:cNvPr>
            <p:cNvSpPr/>
            <p:nvPr/>
          </p:nvSpPr>
          <p:spPr>
            <a:xfrm>
              <a:off x="5961125" y="1678700"/>
              <a:ext cx="376925" cy="376925"/>
            </a:xfrm>
            <a:custGeom>
              <a:avLst/>
              <a:gdLst/>
              <a:ahLst/>
              <a:cxnLst/>
              <a:rect l="0" t="0" r="0" b="0"/>
              <a:pathLst>
                <a:path w="15077" h="15077" fill="none" extrusionOk="0">
                  <a:moveTo>
                    <a:pt x="11813" y="1340"/>
                  </a:moveTo>
                  <a:lnTo>
                    <a:pt x="11813" y="1340"/>
                  </a:lnTo>
                  <a:lnTo>
                    <a:pt x="11350" y="1024"/>
                  </a:lnTo>
                  <a:lnTo>
                    <a:pt x="10863" y="780"/>
                  </a:lnTo>
                  <a:lnTo>
                    <a:pt x="10351" y="537"/>
                  </a:lnTo>
                  <a:lnTo>
                    <a:pt x="9816" y="342"/>
                  </a:lnTo>
                  <a:lnTo>
                    <a:pt x="9280" y="196"/>
                  </a:lnTo>
                  <a:lnTo>
                    <a:pt x="8720" y="98"/>
                  </a:lnTo>
                  <a:lnTo>
                    <a:pt x="8135" y="25"/>
                  </a:lnTo>
                  <a:lnTo>
                    <a:pt x="7551" y="1"/>
                  </a:lnTo>
                  <a:lnTo>
                    <a:pt x="7551" y="1"/>
                  </a:lnTo>
                  <a:lnTo>
                    <a:pt x="7161" y="1"/>
                  </a:lnTo>
                  <a:lnTo>
                    <a:pt x="6771" y="50"/>
                  </a:lnTo>
                  <a:lnTo>
                    <a:pt x="6406" y="98"/>
                  </a:lnTo>
                  <a:lnTo>
                    <a:pt x="6041" y="147"/>
                  </a:lnTo>
                  <a:lnTo>
                    <a:pt x="5675" y="244"/>
                  </a:lnTo>
                  <a:lnTo>
                    <a:pt x="5310" y="342"/>
                  </a:lnTo>
                  <a:lnTo>
                    <a:pt x="4969" y="464"/>
                  </a:lnTo>
                  <a:lnTo>
                    <a:pt x="4628" y="585"/>
                  </a:lnTo>
                  <a:lnTo>
                    <a:pt x="4287" y="731"/>
                  </a:lnTo>
                  <a:lnTo>
                    <a:pt x="3970" y="902"/>
                  </a:lnTo>
                  <a:lnTo>
                    <a:pt x="3654" y="1097"/>
                  </a:lnTo>
                  <a:lnTo>
                    <a:pt x="3337" y="1292"/>
                  </a:lnTo>
                  <a:lnTo>
                    <a:pt x="3045" y="1486"/>
                  </a:lnTo>
                  <a:lnTo>
                    <a:pt x="2753" y="1730"/>
                  </a:lnTo>
                  <a:lnTo>
                    <a:pt x="2485" y="1949"/>
                  </a:lnTo>
                  <a:lnTo>
                    <a:pt x="2217" y="2217"/>
                  </a:lnTo>
                  <a:lnTo>
                    <a:pt x="1973" y="2461"/>
                  </a:lnTo>
                  <a:lnTo>
                    <a:pt x="1730" y="2753"/>
                  </a:lnTo>
                  <a:lnTo>
                    <a:pt x="1510" y="3021"/>
                  </a:lnTo>
                  <a:lnTo>
                    <a:pt x="1291" y="3313"/>
                  </a:lnTo>
                  <a:lnTo>
                    <a:pt x="1096" y="3630"/>
                  </a:lnTo>
                  <a:lnTo>
                    <a:pt x="926" y="3946"/>
                  </a:lnTo>
                  <a:lnTo>
                    <a:pt x="755" y="4263"/>
                  </a:lnTo>
                  <a:lnTo>
                    <a:pt x="609" y="4604"/>
                  </a:lnTo>
                  <a:lnTo>
                    <a:pt x="463" y="4945"/>
                  </a:lnTo>
                  <a:lnTo>
                    <a:pt x="341" y="5286"/>
                  </a:lnTo>
                  <a:lnTo>
                    <a:pt x="244" y="5651"/>
                  </a:lnTo>
                  <a:lnTo>
                    <a:pt x="171" y="6016"/>
                  </a:lnTo>
                  <a:lnTo>
                    <a:pt x="98" y="6382"/>
                  </a:lnTo>
                  <a:lnTo>
                    <a:pt x="49" y="6771"/>
                  </a:lnTo>
                  <a:lnTo>
                    <a:pt x="25" y="7137"/>
                  </a:lnTo>
                  <a:lnTo>
                    <a:pt x="0" y="7526"/>
                  </a:lnTo>
                  <a:lnTo>
                    <a:pt x="0" y="7526"/>
                  </a:lnTo>
                  <a:lnTo>
                    <a:pt x="25" y="7916"/>
                  </a:lnTo>
                  <a:lnTo>
                    <a:pt x="49" y="8306"/>
                  </a:lnTo>
                  <a:lnTo>
                    <a:pt x="98" y="8671"/>
                  </a:lnTo>
                  <a:lnTo>
                    <a:pt x="171" y="9061"/>
                  </a:lnTo>
                  <a:lnTo>
                    <a:pt x="244" y="9426"/>
                  </a:lnTo>
                  <a:lnTo>
                    <a:pt x="341" y="9767"/>
                  </a:lnTo>
                  <a:lnTo>
                    <a:pt x="463" y="10132"/>
                  </a:lnTo>
                  <a:lnTo>
                    <a:pt x="609" y="10473"/>
                  </a:lnTo>
                  <a:lnTo>
                    <a:pt x="755" y="10790"/>
                  </a:lnTo>
                  <a:lnTo>
                    <a:pt x="926" y="11131"/>
                  </a:lnTo>
                  <a:lnTo>
                    <a:pt x="1096" y="11448"/>
                  </a:lnTo>
                  <a:lnTo>
                    <a:pt x="1291" y="11740"/>
                  </a:lnTo>
                  <a:lnTo>
                    <a:pt x="1510" y="12032"/>
                  </a:lnTo>
                  <a:lnTo>
                    <a:pt x="1730" y="12324"/>
                  </a:lnTo>
                  <a:lnTo>
                    <a:pt x="1973" y="12592"/>
                  </a:lnTo>
                  <a:lnTo>
                    <a:pt x="2217" y="12860"/>
                  </a:lnTo>
                  <a:lnTo>
                    <a:pt x="2485" y="13104"/>
                  </a:lnTo>
                  <a:lnTo>
                    <a:pt x="2753" y="13347"/>
                  </a:lnTo>
                  <a:lnTo>
                    <a:pt x="3045" y="13567"/>
                  </a:lnTo>
                  <a:lnTo>
                    <a:pt x="3337" y="13786"/>
                  </a:lnTo>
                  <a:lnTo>
                    <a:pt x="3654" y="13981"/>
                  </a:lnTo>
                  <a:lnTo>
                    <a:pt x="3970" y="14151"/>
                  </a:lnTo>
                  <a:lnTo>
                    <a:pt x="4287" y="14322"/>
                  </a:lnTo>
                  <a:lnTo>
                    <a:pt x="4628" y="14468"/>
                  </a:lnTo>
                  <a:lnTo>
                    <a:pt x="4969" y="14614"/>
                  </a:lnTo>
                  <a:lnTo>
                    <a:pt x="5310" y="14736"/>
                  </a:lnTo>
                  <a:lnTo>
                    <a:pt x="5675" y="14833"/>
                  </a:lnTo>
                  <a:lnTo>
                    <a:pt x="6041" y="14906"/>
                  </a:lnTo>
                  <a:lnTo>
                    <a:pt x="6406" y="14979"/>
                  </a:lnTo>
                  <a:lnTo>
                    <a:pt x="6771" y="15028"/>
                  </a:lnTo>
                  <a:lnTo>
                    <a:pt x="7161" y="15052"/>
                  </a:lnTo>
                  <a:lnTo>
                    <a:pt x="7551" y="15077"/>
                  </a:lnTo>
                  <a:lnTo>
                    <a:pt x="7551" y="15077"/>
                  </a:lnTo>
                  <a:lnTo>
                    <a:pt x="7940" y="15052"/>
                  </a:lnTo>
                  <a:lnTo>
                    <a:pt x="8306" y="15028"/>
                  </a:lnTo>
                  <a:lnTo>
                    <a:pt x="8695" y="14979"/>
                  </a:lnTo>
                  <a:lnTo>
                    <a:pt x="9061" y="14906"/>
                  </a:lnTo>
                  <a:lnTo>
                    <a:pt x="9426" y="14833"/>
                  </a:lnTo>
                  <a:lnTo>
                    <a:pt x="9791" y="14736"/>
                  </a:lnTo>
                  <a:lnTo>
                    <a:pt x="10132" y="14614"/>
                  </a:lnTo>
                  <a:lnTo>
                    <a:pt x="10473" y="14468"/>
                  </a:lnTo>
                  <a:lnTo>
                    <a:pt x="10814" y="14322"/>
                  </a:lnTo>
                  <a:lnTo>
                    <a:pt x="11131" y="14151"/>
                  </a:lnTo>
                  <a:lnTo>
                    <a:pt x="11447" y="13981"/>
                  </a:lnTo>
                  <a:lnTo>
                    <a:pt x="11764" y="13786"/>
                  </a:lnTo>
                  <a:lnTo>
                    <a:pt x="12056" y="13567"/>
                  </a:lnTo>
                  <a:lnTo>
                    <a:pt x="12348" y="13347"/>
                  </a:lnTo>
                  <a:lnTo>
                    <a:pt x="12616" y="13104"/>
                  </a:lnTo>
                  <a:lnTo>
                    <a:pt x="12884" y="12860"/>
                  </a:lnTo>
                  <a:lnTo>
                    <a:pt x="13128" y="12592"/>
                  </a:lnTo>
                  <a:lnTo>
                    <a:pt x="13371" y="12324"/>
                  </a:lnTo>
                  <a:lnTo>
                    <a:pt x="13591" y="12032"/>
                  </a:lnTo>
                  <a:lnTo>
                    <a:pt x="13785" y="11740"/>
                  </a:lnTo>
                  <a:lnTo>
                    <a:pt x="13980" y="11448"/>
                  </a:lnTo>
                  <a:lnTo>
                    <a:pt x="14175" y="11131"/>
                  </a:lnTo>
                  <a:lnTo>
                    <a:pt x="14346" y="10790"/>
                  </a:lnTo>
                  <a:lnTo>
                    <a:pt x="14492" y="10473"/>
                  </a:lnTo>
                  <a:lnTo>
                    <a:pt x="14613" y="10132"/>
                  </a:lnTo>
                  <a:lnTo>
                    <a:pt x="14735" y="9767"/>
                  </a:lnTo>
                  <a:lnTo>
                    <a:pt x="14857" y="9426"/>
                  </a:lnTo>
                  <a:lnTo>
                    <a:pt x="14930" y="9061"/>
                  </a:lnTo>
                  <a:lnTo>
                    <a:pt x="15003" y="8671"/>
                  </a:lnTo>
                  <a:lnTo>
                    <a:pt x="15052" y="8306"/>
                  </a:lnTo>
                  <a:lnTo>
                    <a:pt x="15076" y="7916"/>
                  </a:lnTo>
                  <a:lnTo>
                    <a:pt x="15076" y="7526"/>
                  </a:lnTo>
                  <a:lnTo>
                    <a:pt x="15076" y="7526"/>
                  </a:lnTo>
                  <a:lnTo>
                    <a:pt x="15052" y="6918"/>
                  </a:lnTo>
                  <a:lnTo>
                    <a:pt x="14979" y="6309"/>
                  </a:lnTo>
                  <a:lnTo>
                    <a:pt x="14857" y="5724"/>
                  </a:lnTo>
                  <a:lnTo>
                    <a:pt x="14687" y="5164"/>
                  </a:lnTo>
                  <a:lnTo>
                    <a:pt x="14492" y="4604"/>
                  </a:lnTo>
                  <a:lnTo>
                    <a:pt x="14248" y="4068"/>
                  </a:lnTo>
                  <a:lnTo>
                    <a:pt x="13956" y="3581"/>
                  </a:lnTo>
                  <a:lnTo>
                    <a:pt x="13615" y="3094"/>
                  </a:lnTo>
                </a:path>
              </a:pathLst>
            </a:custGeom>
            <a:grpFill/>
            <a:ln w="19050" cap="rnd" cmpd="sng">
              <a:solidFill>
                <a:srgbClr val="00206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solidFill>
                  <a:schemeClr val="accent2"/>
                </a:solidFill>
              </a:endParaRPr>
            </a:p>
          </p:txBody>
        </p:sp>
        <p:sp>
          <p:nvSpPr>
            <p:cNvPr id="31" name="Shape 633">
              <a:extLst>
                <a:ext uri="{FF2B5EF4-FFF2-40B4-BE49-F238E27FC236}">
                  <a16:creationId xmlns="" xmlns:a16="http://schemas.microsoft.com/office/drawing/2014/main" id="{A7E0F7CD-81DA-4CE7-AFE9-AFC01237AB36}"/>
                </a:ext>
              </a:extLst>
            </p:cNvPr>
            <p:cNvSpPr/>
            <p:nvPr/>
          </p:nvSpPr>
          <p:spPr>
            <a:xfrm>
              <a:off x="6009825" y="1727425"/>
              <a:ext cx="279500" cy="279500"/>
            </a:xfrm>
            <a:custGeom>
              <a:avLst/>
              <a:gdLst/>
              <a:ahLst/>
              <a:cxnLst/>
              <a:rect l="0" t="0" r="0" b="0"/>
              <a:pathLst>
                <a:path w="11180" h="11180" fill="none" extrusionOk="0">
                  <a:moveTo>
                    <a:pt x="10181" y="2387"/>
                  </a:moveTo>
                  <a:lnTo>
                    <a:pt x="10181" y="2387"/>
                  </a:lnTo>
                  <a:lnTo>
                    <a:pt x="10400" y="2728"/>
                  </a:lnTo>
                  <a:lnTo>
                    <a:pt x="10595" y="3093"/>
                  </a:lnTo>
                  <a:lnTo>
                    <a:pt x="10766" y="3483"/>
                  </a:lnTo>
                  <a:lnTo>
                    <a:pt x="10912" y="3873"/>
                  </a:lnTo>
                  <a:lnTo>
                    <a:pt x="11034" y="4287"/>
                  </a:lnTo>
                  <a:lnTo>
                    <a:pt x="11107" y="4701"/>
                  </a:lnTo>
                  <a:lnTo>
                    <a:pt x="11180" y="5139"/>
                  </a:lnTo>
                  <a:lnTo>
                    <a:pt x="11180" y="5577"/>
                  </a:lnTo>
                  <a:lnTo>
                    <a:pt x="11180" y="5577"/>
                  </a:lnTo>
                  <a:lnTo>
                    <a:pt x="11155" y="6162"/>
                  </a:lnTo>
                  <a:lnTo>
                    <a:pt x="11082" y="6722"/>
                  </a:lnTo>
                  <a:lnTo>
                    <a:pt x="10936" y="7234"/>
                  </a:lnTo>
                  <a:lnTo>
                    <a:pt x="10741" y="7769"/>
                  </a:lnTo>
                  <a:lnTo>
                    <a:pt x="10522" y="8257"/>
                  </a:lnTo>
                  <a:lnTo>
                    <a:pt x="10230" y="8695"/>
                  </a:lnTo>
                  <a:lnTo>
                    <a:pt x="9913" y="9133"/>
                  </a:lnTo>
                  <a:lnTo>
                    <a:pt x="9548" y="9523"/>
                  </a:lnTo>
                  <a:lnTo>
                    <a:pt x="9158" y="9888"/>
                  </a:lnTo>
                  <a:lnTo>
                    <a:pt x="8720" y="10205"/>
                  </a:lnTo>
                  <a:lnTo>
                    <a:pt x="8257" y="10497"/>
                  </a:lnTo>
                  <a:lnTo>
                    <a:pt x="7770" y="10741"/>
                  </a:lnTo>
                  <a:lnTo>
                    <a:pt x="7259" y="10911"/>
                  </a:lnTo>
                  <a:lnTo>
                    <a:pt x="6723" y="11057"/>
                  </a:lnTo>
                  <a:lnTo>
                    <a:pt x="6163" y="11155"/>
                  </a:lnTo>
                  <a:lnTo>
                    <a:pt x="5603" y="11179"/>
                  </a:lnTo>
                  <a:lnTo>
                    <a:pt x="5603" y="11179"/>
                  </a:lnTo>
                  <a:lnTo>
                    <a:pt x="5018" y="11155"/>
                  </a:lnTo>
                  <a:lnTo>
                    <a:pt x="4482" y="11057"/>
                  </a:lnTo>
                  <a:lnTo>
                    <a:pt x="3946" y="10911"/>
                  </a:lnTo>
                  <a:lnTo>
                    <a:pt x="3435" y="10741"/>
                  </a:lnTo>
                  <a:lnTo>
                    <a:pt x="2948" y="10497"/>
                  </a:lnTo>
                  <a:lnTo>
                    <a:pt x="2485" y="10205"/>
                  </a:lnTo>
                  <a:lnTo>
                    <a:pt x="2047" y="9888"/>
                  </a:lnTo>
                  <a:lnTo>
                    <a:pt x="1657" y="9523"/>
                  </a:lnTo>
                  <a:lnTo>
                    <a:pt x="1292" y="9133"/>
                  </a:lnTo>
                  <a:lnTo>
                    <a:pt x="975" y="8695"/>
                  </a:lnTo>
                  <a:lnTo>
                    <a:pt x="683" y="8257"/>
                  </a:lnTo>
                  <a:lnTo>
                    <a:pt x="464" y="7769"/>
                  </a:lnTo>
                  <a:lnTo>
                    <a:pt x="269" y="7234"/>
                  </a:lnTo>
                  <a:lnTo>
                    <a:pt x="123" y="6722"/>
                  </a:lnTo>
                  <a:lnTo>
                    <a:pt x="50" y="6162"/>
                  </a:lnTo>
                  <a:lnTo>
                    <a:pt x="1" y="5577"/>
                  </a:lnTo>
                  <a:lnTo>
                    <a:pt x="1" y="5577"/>
                  </a:lnTo>
                  <a:lnTo>
                    <a:pt x="50" y="5017"/>
                  </a:lnTo>
                  <a:lnTo>
                    <a:pt x="123" y="4457"/>
                  </a:lnTo>
                  <a:lnTo>
                    <a:pt x="269" y="3921"/>
                  </a:lnTo>
                  <a:lnTo>
                    <a:pt x="464" y="3410"/>
                  </a:lnTo>
                  <a:lnTo>
                    <a:pt x="683" y="2923"/>
                  </a:lnTo>
                  <a:lnTo>
                    <a:pt x="975" y="2460"/>
                  </a:lnTo>
                  <a:lnTo>
                    <a:pt x="1292" y="2046"/>
                  </a:lnTo>
                  <a:lnTo>
                    <a:pt x="1657" y="1632"/>
                  </a:lnTo>
                  <a:lnTo>
                    <a:pt x="2047" y="1267"/>
                  </a:lnTo>
                  <a:lnTo>
                    <a:pt x="2485" y="950"/>
                  </a:lnTo>
                  <a:lnTo>
                    <a:pt x="2948" y="682"/>
                  </a:lnTo>
                  <a:lnTo>
                    <a:pt x="3435" y="439"/>
                  </a:lnTo>
                  <a:lnTo>
                    <a:pt x="3946" y="244"/>
                  </a:lnTo>
                  <a:lnTo>
                    <a:pt x="4482" y="122"/>
                  </a:lnTo>
                  <a:lnTo>
                    <a:pt x="5018" y="25"/>
                  </a:lnTo>
                  <a:lnTo>
                    <a:pt x="5603" y="0"/>
                  </a:lnTo>
                  <a:lnTo>
                    <a:pt x="5603" y="0"/>
                  </a:lnTo>
                  <a:lnTo>
                    <a:pt x="6041" y="25"/>
                  </a:lnTo>
                  <a:lnTo>
                    <a:pt x="6479" y="73"/>
                  </a:lnTo>
                  <a:lnTo>
                    <a:pt x="6893" y="146"/>
                  </a:lnTo>
                  <a:lnTo>
                    <a:pt x="7307" y="268"/>
                  </a:lnTo>
                  <a:lnTo>
                    <a:pt x="7697" y="414"/>
                  </a:lnTo>
                  <a:lnTo>
                    <a:pt x="8087" y="585"/>
                  </a:lnTo>
                  <a:lnTo>
                    <a:pt x="8452" y="780"/>
                  </a:lnTo>
                  <a:lnTo>
                    <a:pt x="8793" y="999"/>
                  </a:lnTo>
                </a:path>
              </a:pathLst>
            </a:custGeom>
            <a:grpFill/>
            <a:ln w="19050" cap="rnd" cmpd="sng">
              <a:solidFill>
                <a:srgbClr val="00206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dirty="0">
                <a:solidFill>
                  <a:schemeClr val="accent2"/>
                </a:solidFill>
              </a:endParaRPr>
            </a:p>
          </p:txBody>
        </p:sp>
        <p:sp>
          <p:nvSpPr>
            <p:cNvPr id="32" name="Shape 634">
              <a:extLst>
                <a:ext uri="{FF2B5EF4-FFF2-40B4-BE49-F238E27FC236}">
                  <a16:creationId xmlns="" xmlns:a16="http://schemas.microsoft.com/office/drawing/2014/main" id="{8C63DF95-20CA-45C3-B9C8-3978774FAE2C}"/>
                </a:ext>
              </a:extLst>
            </p:cNvPr>
            <p:cNvSpPr/>
            <p:nvPr/>
          </p:nvSpPr>
          <p:spPr>
            <a:xfrm>
              <a:off x="6107250" y="1824850"/>
              <a:ext cx="84650" cy="84650"/>
            </a:xfrm>
            <a:custGeom>
              <a:avLst/>
              <a:gdLst/>
              <a:ahLst/>
              <a:cxnLst/>
              <a:rect l="0" t="0" r="0" b="0"/>
              <a:pathLst>
                <a:path w="3386" h="3386" fill="none" extrusionOk="0">
                  <a:moveTo>
                    <a:pt x="3362" y="1388"/>
                  </a:moveTo>
                  <a:lnTo>
                    <a:pt x="3362" y="1388"/>
                  </a:lnTo>
                  <a:lnTo>
                    <a:pt x="3386" y="1680"/>
                  </a:lnTo>
                  <a:lnTo>
                    <a:pt x="3386" y="1680"/>
                  </a:lnTo>
                  <a:lnTo>
                    <a:pt x="3386" y="1851"/>
                  </a:lnTo>
                  <a:lnTo>
                    <a:pt x="3362" y="2021"/>
                  </a:lnTo>
                  <a:lnTo>
                    <a:pt x="3313" y="2192"/>
                  </a:lnTo>
                  <a:lnTo>
                    <a:pt x="3264" y="2338"/>
                  </a:lnTo>
                  <a:lnTo>
                    <a:pt x="3191" y="2484"/>
                  </a:lnTo>
                  <a:lnTo>
                    <a:pt x="3118" y="2630"/>
                  </a:lnTo>
                  <a:lnTo>
                    <a:pt x="3021" y="2776"/>
                  </a:lnTo>
                  <a:lnTo>
                    <a:pt x="2899" y="2898"/>
                  </a:lnTo>
                  <a:lnTo>
                    <a:pt x="2777" y="2996"/>
                  </a:lnTo>
                  <a:lnTo>
                    <a:pt x="2655" y="3093"/>
                  </a:lnTo>
                  <a:lnTo>
                    <a:pt x="2509" y="3191"/>
                  </a:lnTo>
                  <a:lnTo>
                    <a:pt x="2363" y="3239"/>
                  </a:lnTo>
                  <a:lnTo>
                    <a:pt x="2217" y="3312"/>
                  </a:lnTo>
                  <a:lnTo>
                    <a:pt x="2046" y="3337"/>
                  </a:lnTo>
                  <a:lnTo>
                    <a:pt x="1876" y="3385"/>
                  </a:lnTo>
                  <a:lnTo>
                    <a:pt x="1706" y="3385"/>
                  </a:lnTo>
                  <a:lnTo>
                    <a:pt x="1706" y="3385"/>
                  </a:lnTo>
                  <a:lnTo>
                    <a:pt x="1535" y="3385"/>
                  </a:lnTo>
                  <a:lnTo>
                    <a:pt x="1365" y="3337"/>
                  </a:lnTo>
                  <a:lnTo>
                    <a:pt x="1194" y="3312"/>
                  </a:lnTo>
                  <a:lnTo>
                    <a:pt x="1048" y="3239"/>
                  </a:lnTo>
                  <a:lnTo>
                    <a:pt x="902" y="3191"/>
                  </a:lnTo>
                  <a:lnTo>
                    <a:pt x="756" y="3093"/>
                  </a:lnTo>
                  <a:lnTo>
                    <a:pt x="634" y="2996"/>
                  </a:lnTo>
                  <a:lnTo>
                    <a:pt x="512" y="2898"/>
                  </a:lnTo>
                  <a:lnTo>
                    <a:pt x="390" y="2776"/>
                  </a:lnTo>
                  <a:lnTo>
                    <a:pt x="293" y="2630"/>
                  </a:lnTo>
                  <a:lnTo>
                    <a:pt x="220" y="2484"/>
                  </a:lnTo>
                  <a:lnTo>
                    <a:pt x="147" y="2338"/>
                  </a:lnTo>
                  <a:lnTo>
                    <a:pt x="74" y="2192"/>
                  </a:lnTo>
                  <a:lnTo>
                    <a:pt x="49" y="2021"/>
                  </a:lnTo>
                  <a:lnTo>
                    <a:pt x="25" y="1851"/>
                  </a:lnTo>
                  <a:lnTo>
                    <a:pt x="1" y="1680"/>
                  </a:lnTo>
                  <a:lnTo>
                    <a:pt x="1" y="1680"/>
                  </a:lnTo>
                  <a:lnTo>
                    <a:pt x="25" y="1510"/>
                  </a:lnTo>
                  <a:lnTo>
                    <a:pt x="49" y="1340"/>
                  </a:lnTo>
                  <a:lnTo>
                    <a:pt x="74" y="1193"/>
                  </a:lnTo>
                  <a:lnTo>
                    <a:pt x="147" y="1023"/>
                  </a:lnTo>
                  <a:lnTo>
                    <a:pt x="220" y="877"/>
                  </a:lnTo>
                  <a:lnTo>
                    <a:pt x="293" y="731"/>
                  </a:lnTo>
                  <a:lnTo>
                    <a:pt x="390" y="609"/>
                  </a:lnTo>
                  <a:lnTo>
                    <a:pt x="512" y="487"/>
                  </a:lnTo>
                  <a:lnTo>
                    <a:pt x="634" y="390"/>
                  </a:lnTo>
                  <a:lnTo>
                    <a:pt x="756" y="292"/>
                  </a:lnTo>
                  <a:lnTo>
                    <a:pt x="902" y="195"/>
                  </a:lnTo>
                  <a:lnTo>
                    <a:pt x="1048" y="122"/>
                  </a:lnTo>
                  <a:lnTo>
                    <a:pt x="1194" y="73"/>
                  </a:lnTo>
                  <a:lnTo>
                    <a:pt x="1365" y="24"/>
                  </a:lnTo>
                  <a:lnTo>
                    <a:pt x="1535" y="0"/>
                  </a:lnTo>
                  <a:lnTo>
                    <a:pt x="1706" y="0"/>
                  </a:lnTo>
                  <a:lnTo>
                    <a:pt x="1706" y="0"/>
                  </a:lnTo>
                  <a:lnTo>
                    <a:pt x="1998" y="24"/>
                  </a:lnTo>
                </a:path>
              </a:pathLst>
            </a:custGeom>
            <a:grpFill/>
            <a:ln w="19050" cap="rnd" cmpd="sng">
              <a:solidFill>
                <a:srgbClr val="00206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solidFill>
                  <a:schemeClr val="accent2"/>
                </a:solidFill>
              </a:endParaRPr>
            </a:p>
          </p:txBody>
        </p:sp>
        <p:sp>
          <p:nvSpPr>
            <p:cNvPr id="33" name="Shape 635">
              <a:extLst>
                <a:ext uri="{FF2B5EF4-FFF2-40B4-BE49-F238E27FC236}">
                  <a16:creationId xmlns="" xmlns:a16="http://schemas.microsoft.com/office/drawing/2014/main" id="{BC2F4953-4B4C-4B90-BBBA-EE9C42DB550B}"/>
                </a:ext>
              </a:extLst>
            </p:cNvPr>
            <p:cNvSpPr/>
            <p:nvPr/>
          </p:nvSpPr>
          <p:spPr>
            <a:xfrm>
              <a:off x="6058550" y="1776125"/>
              <a:ext cx="182075" cy="182075"/>
            </a:xfrm>
            <a:custGeom>
              <a:avLst/>
              <a:gdLst/>
              <a:ahLst/>
              <a:cxnLst/>
              <a:rect l="0" t="0" r="0" b="0"/>
              <a:pathLst>
                <a:path w="7283" h="7283" fill="none" extrusionOk="0">
                  <a:moveTo>
                    <a:pt x="5431" y="463"/>
                  </a:moveTo>
                  <a:lnTo>
                    <a:pt x="5431" y="463"/>
                  </a:lnTo>
                  <a:lnTo>
                    <a:pt x="5042" y="269"/>
                  </a:lnTo>
                  <a:lnTo>
                    <a:pt x="4823" y="195"/>
                  </a:lnTo>
                  <a:lnTo>
                    <a:pt x="4603" y="122"/>
                  </a:lnTo>
                  <a:lnTo>
                    <a:pt x="4360" y="74"/>
                  </a:lnTo>
                  <a:lnTo>
                    <a:pt x="4141" y="25"/>
                  </a:lnTo>
                  <a:lnTo>
                    <a:pt x="3897" y="1"/>
                  </a:lnTo>
                  <a:lnTo>
                    <a:pt x="3654" y="1"/>
                  </a:lnTo>
                  <a:lnTo>
                    <a:pt x="3654" y="1"/>
                  </a:lnTo>
                  <a:lnTo>
                    <a:pt x="3288" y="25"/>
                  </a:lnTo>
                  <a:lnTo>
                    <a:pt x="2923" y="74"/>
                  </a:lnTo>
                  <a:lnTo>
                    <a:pt x="2558" y="147"/>
                  </a:lnTo>
                  <a:lnTo>
                    <a:pt x="2241" y="293"/>
                  </a:lnTo>
                  <a:lnTo>
                    <a:pt x="1924" y="439"/>
                  </a:lnTo>
                  <a:lnTo>
                    <a:pt x="1608" y="609"/>
                  </a:lnTo>
                  <a:lnTo>
                    <a:pt x="1340" y="829"/>
                  </a:lnTo>
                  <a:lnTo>
                    <a:pt x="1072" y="1072"/>
                  </a:lnTo>
                  <a:lnTo>
                    <a:pt x="828" y="1316"/>
                  </a:lnTo>
                  <a:lnTo>
                    <a:pt x="633" y="1608"/>
                  </a:lnTo>
                  <a:lnTo>
                    <a:pt x="439" y="1900"/>
                  </a:lnTo>
                  <a:lnTo>
                    <a:pt x="293" y="2217"/>
                  </a:lnTo>
                  <a:lnTo>
                    <a:pt x="171" y="2558"/>
                  </a:lnTo>
                  <a:lnTo>
                    <a:pt x="73" y="2899"/>
                  </a:lnTo>
                  <a:lnTo>
                    <a:pt x="25" y="3264"/>
                  </a:lnTo>
                  <a:lnTo>
                    <a:pt x="0" y="3629"/>
                  </a:lnTo>
                  <a:lnTo>
                    <a:pt x="0" y="3629"/>
                  </a:lnTo>
                  <a:lnTo>
                    <a:pt x="25" y="4019"/>
                  </a:lnTo>
                  <a:lnTo>
                    <a:pt x="73" y="4360"/>
                  </a:lnTo>
                  <a:lnTo>
                    <a:pt x="171" y="4725"/>
                  </a:lnTo>
                  <a:lnTo>
                    <a:pt x="293" y="5066"/>
                  </a:lnTo>
                  <a:lnTo>
                    <a:pt x="439" y="5383"/>
                  </a:lnTo>
                  <a:lnTo>
                    <a:pt x="633" y="5675"/>
                  </a:lnTo>
                  <a:lnTo>
                    <a:pt x="828" y="5943"/>
                  </a:lnTo>
                  <a:lnTo>
                    <a:pt x="1072" y="6211"/>
                  </a:lnTo>
                  <a:lnTo>
                    <a:pt x="1340" y="6455"/>
                  </a:lnTo>
                  <a:lnTo>
                    <a:pt x="1608" y="6650"/>
                  </a:lnTo>
                  <a:lnTo>
                    <a:pt x="1924" y="6844"/>
                  </a:lnTo>
                  <a:lnTo>
                    <a:pt x="2241" y="6990"/>
                  </a:lnTo>
                  <a:lnTo>
                    <a:pt x="2558" y="7112"/>
                  </a:lnTo>
                  <a:lnTo>
                    <a:pt x="2923" y="7210"/>
                  </a:lnTo>
                  <a:lnTo>
                    <a:pt x="3288" y="7258"/>
                  </a:lnTo>
                  <a:lnTo>
                    <a:pt x="3654" y="7283"/>
                  </a:lnTo>
                  <a:lnTo>
                    <a:pt x="3654" y="7283"/>
                  </a:lnTo>
                  <a:lnTo>
                    <a:pt x="4019" y="7258"/>
                  </a:lnTo>
                  <a:lnTo>
                    <a:pt x="4384" y="7210"/>
                  </a:lnTo>
                  <a:lnTo>
                    <a:pt x="4725" y="7112"/>
                  </a:lnTo>
                  <a:lnTo>
                    <a:pt x="5066" y="6990"/>
                  </a:lnTo>
                  <a:lnTo>
                    <a:pt x="5383" y="6844"/>
                  </a:lnTo>
                  <a:lnTo>
                    <a:pt x="5675" y="6650"/>
                  </a:lnTo>
                  <a:lnTo>
                    <a:pt x="5967" y="6455"/>
                  </a:lnTo>
                  <a:lnTo>
                    <a:pt x="6235" y="6211"/>
                  </a:lnTo>
                  <a:lnTo>
                    <a:pt x="6454" y="5943"/>
                  </a:lnTo>
                  <a:lnTo>
                    <a:pt x="6674" y="5675"/>
                  </a:lnTo>
                  <a:lnTo>
                    <a:pt x="6844" y="5383"/>
                  </a:lnTo>
                  <a:lnTo>
                    <a:pt x="7014" y="5066"/>
                  </a:lnTo>
                  <a:lnTo>
                    <a:pt x="7136" y="4725"/>
                  </a:lnTo>
                  <a:lnTo>
                    <a:pt x="7209" y="4360"/>
                  </a:lnTo>
                  <a:lnTo>
                    <a:pt x="7282" y="4019"/>
                  </a:lnTo>
                  <a:lnTo>
                    <a:pt x="7282" y="3629"/>
                  </a:lnTo>
                  <a:lnTo>
                    <a:pt x="7282" y="3629"/>
                  </a:lnTo>
                  <a:lnTo>
                    <a:pt x="7282" y="3386"/>
                  </a:lnTo>
                  <a:lnTo>
                    <a:pt x="7258" y="3167"/>
                  </a:lnTo>
                  <a:lnTo>
                    <a:pt x="7234" y="2923"/>
                  </a:lnTo>
                  <a:lnTo>
                    <a:pt x="7161" y="2704"/>
                  </a:lnTo>
                  <a:lnTo>
                    <a:pt x="7112" y="2485"/>
                  </a:lnTo>
                  <a:lnTo>
                    <a:pt x="7014" y="2266"/>
                  </a:lnTo>
                  <a:lnTo>
                    <a:pt x="6820" y="1852"/>
                  </a:lnTo>
                </a:path>
              </a:pathLst>
            </a:custGeom>
            <a:grpFill/>
            <a:ln w="19050" cap="rnd" cmpd="sng">
              <a:solidFill>
                <a:srgbClr val="00206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solidFill>
                  <a:schemeClr val="accent2"/>
                </a:solidFill>
              </a:endParaRPr>
            </a:p>
          </p:txBody>
        </p:sp>
        <p:sp>
          <p:nvSpPr>
            <p:cNvPr id="34" name="Shape 636">
              <a:extLst>
                <a:ext uri="{FF2B5EF4-FFF2-40B4-BE49-F238E27FC236}">
                  <a16:creationId xmlns="" xmlns:a16="http://schemas.microsoft.com/office/drawing/2014/main" id="{B909C533-5819-46B5-9B5D-EE88750598EE}"/>
                </a:ext>
              </a:extLst>
            </p:cNvPr>
            <p:cNvSpPr/>
            <p:nvPr/>
          </p:nvSpPr>
          <p:spPr>
            <a:xfrm>
              <a:off x="5971475" y="2001400"/>
              <a:ext cx="74925" cy="70675"/>
            </a:xfrm>
            <a:custGeom>
              <a:avLst/>
              <a:gdLst/>
              <a:ahLst/>
              <a:cxnLst/>
              <a:rect l="0" t="0" r="0" b="0"/>
              <a:pathLst>
                <a:path w="2997" h="2827" fill="none" extrusionOk="0">
                  <a:moveTo>
                    <a:pt x="1462" y="1"/>
                  </a:moveTo>
                  <a:lnTo>
                    <a:pt x="293" y="1170"/>
                  </a:lnTo>
                  <a:lnTo>
                    <a:pt x="293" y="1170"/>
                  </a:lnTo>
                  <a:lnTo>
                    <a:pt x="171" y="1316"/>
                  </a:lnTo>
                  <a:lnTo>
                    <a:pt x="74" y="1487"/>
                  </a:lnTo>
                  <a:lnTo>
                    <a:pt x="25" y="1657"/>
                  </a:lnTo>
                  <a:lnTo>
                    <a:pt x="1" y="1852"/>
                  </a:lnTo>
                  <a:lnTo>
                    <a:pt x="25" y="2047"/>
                  </a:lnTo>
                  <a:lnTo>
                    <a:pt x="74" y="2217"/>
                  </a:lnTo>
                  <a:lnTo>
                    <a:pt x="171" y="2388"/>
                  </a:lnTo>
                  <a:lnTo>
                    <a:pt x="293" y="2534"/>
                  </a:lnTo>
                  <a:lnTo>
                    <a:pt x="293" y="2534"/>
                  </a:lnTo>
                  <a:lnTo>
                    <a:pt x="439" y="2656"/>
                  </a:lnTo>
                  <a:lnTo>
                    <a:pt x="609" y="2753"/>
                  </a:lnTo>
                  <a:lnTo>
                    <a:pt x="804" y="2802"/>
                  </a:lnTo>
                  <a:lnTo>
                    <a:pt x="975" y="2826"/>
                  </a:lnTo>
                  <a:lnTo>
                    <a:pt x="975" y="2826"/>
                  </a:lnTo>
                  <a:lnTo>
                    <a:pt x="1170" y="2802"/>
                  </a:lnTo>
                  <a:lnTo>
                    <a:pt x="1340" y="2753"/>
                  </a:lnTo>
                  <a:lnTo>
                    <a:pt x="1511" y="2656"/>
                  </a:lnTo>
                  <a:lnTo>
                    <a:pt x="1681" y="2534"/>
                  </a:lnTo>
                  <a:lnTo>
                    <a:pt x="2850" y="1365"/>
                  </a:lnTo>
                  <a:lnTo>
                    <a:pt x="2850" y="1365"/>
                  </a:lnTo>
                  <a:lnTo>
                    <a:pt x="2996" y="1194"/>
                  </a:lnTo>
                </a:path>
              </a:pathLst>
            </a:custGeom>
            <a:grpFill/>
            <a:ln w="19050" cap="rnd" cmpd="sng">
              <a:solidFill>
                <a:srgbClr val="00206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solidFill>
                  <a:schemeClr val="accent2"/>
                </a:solidFill>
              </a:endParaRPr>
            </a:p>
          </p:txBody>
        </p:sp>
        <p:sp>
          <p:nvSpPr>
            <p:cNvPr id="35" name="Shape 637">
              <a:extLst>
                <a:ext uri="{FF2B5EF4-FFF2-40B4-BE49-F238E27FC236}">
                  <a16:creationId xmlns="" xmlns:a16="http://schemas.microsoft.com/office/drawing/2014/main" id="{B8E44603-02C8-45C3-AFCF-46EBC9134B2A}"/>
                </a:ext>
              </a:extLst>
            </p:cNvPr>
            <p:cNvSpPr/>
            <p:nvPr/>
          </p:nvSpPr>
          <p:spPr>
            <a:xfrm>
              <a:off x="6253375" y="2001400"/>
              <a:ext cx="74325" cy="70675"/>
            </a:xfrm>
            <a:custGeom>
              <a:avLst/>
              <a:gdLst/>
              <a:ahLst/>
              <a:cxnLst/>
              <a:rect l="0" t="0" r="0" b="0"/>
              <a:pathLst>
                <a:path w="2973" h="2827" fill="none" extrusionOk="0">
                  <a:moveTo>
                    <a:pt x="1" y="1194"/>
                  </a:moveTo>
                  <a:lnTo>
                    <a:pt x="1" y="1194"/>
                  </a:lnTo>
                  <a:lnTo>
                    <a:pt x="123" y="1365"/>
                  </a:lnTo>
                  <a:lnTo>
                    <a:pt x="1316" y="2534"/>
                  </a:lnTo>
                  <a:lnTo>
                    <a:pt x="1316" y="2534"/>
                  </a:lnTo>
                  <a:lnTo>
                    <a:pt x="1462" y="2656"/>
                  </a:lnTo>
                  <a:lnTo>
                    <a:pt x="1633" y="2753"/>
                  </a:lnTo>
                  <a:lnTo>
                    <a:pt x="1827" y="2802"/>
                  </a:lnTo>
                  <a:lnTo>
                    <a:pt x="1998" y="2826"/>
                  </a:lnTo>
                  <a:lnTo>
                    <a:pt x="1998" y="2826"/>
                  </a:lnTo>
                  <a:lnTo>
                    <a:pt x="2193" y="2802"/>
                  </a:lnTo>
                  <a:lnTo>
                    <a:pt x="2363" y="2753"/>
                  </a:lnTo>
                  <a:lnTo>
                    <a:pt x="2534" y="2656"/>
                  </a:lnTo>
                  <a:lnTo>
                    <a:pt x="2704" y="2534"/>
                  </a:lnTo>
                  <a:lnTo>
                    <a:pt x="2704" y="2534"/>
                  </a:lnTo>
                  <a:lnTo>
                    <a:pt x="2826" y="2388"/>
                  </a:lnTo>
                  <a:lnTo>
                    <a:pt x="2923" y="2217"/>
                  </a:lnTo>
                  <a:lnTo>
                    <a:pt x="2972" y="2047"/>
                  </a:lnTo>
                  <a:lnTo>
                    <a:pt x="2972" y="1852"/>
                  </a:lnTo>
                  <a:lnTo>
                    <a:pt x="2972" y="1657"/>
                  </a:lnTo>
                  <a:lnTo>
                    <a:pt x="2923" y="1487"/>
                  </a:lnTo>
                  <a:lnTo>
                    <a:pt x="2826" y="1316"/>
                  </a:lnTo>
                  <a:lnTo>
                    <a:pt x="2704" y="1170"/>
                  </a:lnTo>
                  <a:lnTo>
                    <a:pt x="1535" y="1"/>
                  </a:lnTo>
                </a:path>
              </a:pathLst>
            </a:custGeom>
            <a:grpFill/>
            <a:ln w="19050" cap="rnd" cmpd="sng">
              <a:solidFill>
                <a:srgbClr val="00206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solidFill>
                  <a:schemeClr val="accent2"/>
                </a:solidFill>
              </a:endParaRPr>
            </a:p>
          </p:txBody>
        </p:sp>
        <p:sp>
          <p:nvSpPr>
            <p:cNvPr id="36" name="Shape 638">
              <a:extLst>
                <a:ext uri="{FF2B5EF4-FFF2-40B4-BE49-F238E27FC236}">
                  <a16:creationId xmlns="" xmlns:a16="http://schemas.microsoft.com/office/drawing/2014/main" id="{F10FA17C-5DE5-44AB-81DB-C83C2A648EC9}"/>
                </a:ext>
              </a:extLst>
            </p:cNvPr>
            <p:cNvSpPr/>
            <p:nvPr/>
          </p:nvSpPr>
          <p:spPr>
            <a:xfrm>
              <a:off x="6137700" y="1623900"/>
              <a:ext cx="250875" cy="255150"/>
            </a:xfrm>
            <a:custGeom>
              <a:avLst/>
              <a:gdLst/>
              <a:ahLst/>
              <a:cxnLst/>
              <a:rect l="0" t="0" r="0" b="0"/>
              <a:pathLst>
                <a:path w="10035" h="10206" fill="none" extrusionOk="0">
                  <a:moveTo>
                    <a:pt x="9718" y="2412"/>
                  </a:moveTo>
                  <a:lnTo>
                    <a:pt x="8671" y="2217"/>
                  </a:lnTo>
                  <a:lnTo>
                    <a:pt x="9694" y="1194"/>
                  </a:lnTo>
                  <a:lnTo>
                    <a:pt x="9694" y="1194"/>
                  </a:lnTo>
                  <a:lnTo>
                    <a:pt x="9767" y="1121"/>
                  </a:lnTo>
                  <a:lnTo>
                    <a:pt x="9815" y="1024"/>
                  </a:lnTo>
                  <a:lnTo>
                    <a:pt x="9840" y="951"/>
                  </a:lnTo>
                  <a:lnTo>
                    <a:pt x="9840" y="853"/>
                  </a:lnTo>
                  <a:lnTo>
                    <a:pt x="9840" y="756"/>
                  </a:lnTo>
                  <a:lnTo>
                    <a:pt x="9815" y="658"/>
                  </a:lnTo>
                  <a:lnTo>
                    <a:pt x="9767" y="585"/>
                  </a:lnTo>
                  <a:lnTo>
                    <a:pt x="9694" y="512"/>
                  </a:lnTo>
                  <a:lnTo>
                    <a:pt x="9694" y="512"/>
                  </a:lnTo>
                  <a:lnTo>
                    <a:pt x="9621" y="439"/>
                  </a:lnTo>
                  <a:lnTo>
                    <a:pt x="9548" y="391"/>
                  </a:lnTo>
                  <a:lnTo>
                    <a:pt x="9450" y="366"/>
                  </a:lnTo>
                  <a:lnTo>
                    <a:pt x="9353" y="366"/>
                  </a:lnTo>
                  <a:lnTo>
                    <a:pt x="9255" y="366"/>
                  </a:lnTo>
                  <a:lnTo>
                    <a:pt x="9182" y="391"/>
                  </a:lnTo>
                  <a:lnTo>
                    <a:pt x="9085" y="439"/>
                  </a:lnTo>
                  <a:lnTo>
                    <a:pt x="9012" y="512"/>
                  </a:lnTo>
                  <a:lnTo>
                    <a:pt x="7867" y="1657"/>
                  </a:lnTo>
                  <a:lnTo>
                    <a:pt x="7867" y="1657"/>
                  </a:lnTo>
                  <a:lnTo>
                    <a:pt x="7818" y="1487"/>
                  </a:lnTo>
                  <a:lnTo>
                    <a:pt x="7599" y="317"/>
                  </a:lnTo>
                  <a:lnTo>
                    <a:pt x="7599" y="317"/>
                  </a:lnTo>
                  <a:lnTo>
                    <a:pt x="7575" y="196"/>
                  </a:lnTo>
                  <a:lnTo>
                    <a:pt x="7526" y="98"/>
                  </a:lnTo>
                  <a:lnTo>
                    <a:pt x="7477" y="50"/>
                  </a:lnTo>
                  <a:lnTo>
                    <a:pt x="7404" y="1"/>
                  </a:lnTo>
                  <a:lnTo>
                    <a:pt x="7331" y="1"/>
                  </a:lnTo>
                  <a:lnTo>
                    <a:pt x="7234" y="25"/>
                  </a:lnTo>
                  <a:lnTo>
                    <a:pt x="7161" y="74"/>
                  </a:lnTo>
                  <a:lnTo>
                    <a:pt x="7063" y="147"/>
                  </a:lnTo>
                  <a:lnTo>
                    <a:pt x="5432" y="1754"/>
                  </a:lnTo>
                  <a:lnTo>
                    <a:pt x="5432" y="1754"/>
                  </a:lnTo>
                  <a:lnTo>
                    <a:pt x="5358" y="1852"/>
                  </a:lnTo>
                  <a:lnTo>
                    <a:pt x="5285" y="1974"/>
                  </a:lnTo>
                  <a:lnTo>
                    <a:pt x="5212" y="2120"/>
                  </a:lnTo>
                  <a:lnTo>
                    <a:pt x="5164" y="2242"/>
                  </a:lnTo>
                  <a:lnTo>
                    <a:pt x="5139" y="2388"/>
                  </a:lnTo>
                  <a:lnTo>
                    <a:pt x="5115" y="2534"/>
                  </a:lnTo>
                  <a:lnTo>
                    <a:pt x="5115" y="2680"/>
                  </a:lnTo>
                  <a:lnTo>
                    <a:pt x="5115" y="2802"/>
                  </a:lnTo>
                  <a:lnTo>
                    <a:pt x="5334" y="3971"/>
                  </a:lnTo>
                  <a:lnTo>
                    <a:pt x="5334" y="3971"/>
                  </a:lnTo>
                  <a:lnTo>
                    <a:pt x="5383" y="4141"/>
                  </a:lnTo>
                  <a:lnTo>
                    <a:pt x="147" y="9378"/>
                  </a:lnTo>
                  <a:lnTo>
                    <a:pt x="147" y="9378"/>
                  </a:lnTo>
                  <a:lnTo>
                    <a:pt x="73" y="9451"/>
                  </a:lnTo>
                  <a:lnTo>
                    <a:pt x="25" y="9548"/>
                  </a:lnTo>
                  <a:lnTo>
                    <a:pt x="0" y="9645"/>
                  </a:lnTo>
                  <a:lnTo>
                    <a:pt x="0" y="9718"/>
                  </a:lnTo>
                  <a:lnTo>
                    <a:pt x="0" y="9816"/>
                  </a:lnTo>
                  <a:lnTo>
                    <a:pt x="25" y="9913"/>
                  </a:lnTo>
                  <a:lnTo>
                    <a:pt x="73" y="9986"/>
                  </a:lnTo>
                  <a:lnTo>
                    <a:pt x="147" y="10059"/>
                  </a:lnTo>
                  <a:lnTo>
                    <a:pt x="147" y="10059"/>
                  </a:lnTo>
                  <a:lnTo>
                    <a:pt x="220" y="10133"/>
                  </a:lnTo>
                  <a:lnTo>
                    <a:pt x="293" y="10181"/>
                  </a:lnTo>
                  <a:lnTo>
                    <a:pt x="390" y="10206"/>
                  </a:lnTo>
                  <a:lnTo>
                    <a:pt x="488" y="10206"/>
                  </a:lnTo>
                  <a:lnTo>
                    <a:pt x="488" y="10206"/>
                  </a:lnTo>
                  <a:lnTo>
                    <a:pt x="585" y="10206"/>
                  </a:lnTo>
                  <a:lnTo>
                    <a:pt x="658" y="10181"/>
                  </a:lnTo>
                  <a:lnTo>
                    <a:pt x="755" y="10133"/>
                  </a:lnTo>
                  <a:lnTo>
                    <a:pt x="828" y="10059"/>
                  </a:lnTo>
                  <a:lnTo>
                    <a:pt x="6187" y="4726"/>
                  </a:lnTo>
                  <a:lnTo>
                    <a:pt x="7234" y="4896"/>
                  </a:lnTo>
                  <a:lnTo>
                    <a:pt x="7234" y="4896"/>
                  </a:lnTo>
                  <a:lnTo>
                    <a:pt x="7356" y="4921"/>
                  </a:lnTo>
                  <a:lnTo>
                    <a:pt x="7502" y="4921"/>
                  </a:lnTo>
                  <a:lnTo>
                    <a:pt x="7624" y="4896"/>
                  </a:lnTo>
                  <a:lnTo>
                    <a:pt x="7770" y="4848"/>
                  </a:lnTo>
                  <a:lnTo>
                    <a:pt x="7916" y="4799"/>
                  </a:lnTo>
                  <a:lnTo>
                    <a:pt x="8038" y="4750"/>
                  </a:lnTo>
                  <a:lnTo>
                    <a:pt x="8159" y="4677"/>
                  </a:lnTo>
                  <a:lnTo>
                    <a:pt x="8257" y="4580"/>
                  </a:lnTo>
                  <a:lnTo>
                    <a:pt x="9889" y="2948"/>
                  </a:lnTo>
                  <a:lnTo>
                    <a:pt x="9889" y="2948"/>
                  </a:lnTo>
                  <a:lnTo>
                    <a:pt x="9962" y="2875"/>
                  </a:lnTo>
                  <a:lnTo>
                    <a:pt x="10010" y="2777"/>
                  </a:lnTo>
                  <a:lnTo>
                    <a:pt x="10035" y="2704"/>
                  </a:lnTo>
                  <a:lnTo>
                    <a:pt x="10010" y="2607"/>
                  </a:lnTo>
                  <a:lnTo>
                    <a:pt x="9986" y="2558"/>
                  </a:lnTo>
                  <a:lnTo>
                    <a:pt x="9913" y="2485"/>
                  </a:lnTo>
                  <a:lnTo>
                    <a:pt x="9815" y="2436"/>
                  </a:lnTo>
                  <a:lnTo>
                    <a:pt x="9718" y="2412"/>
                  </a:lnTo>
                  <a:lnTo>
                    <a:pt x="9718" y="2412"/>
                  </a:lnTo>
                  <a:close/>
                </a:path>
              </a:pathLst>
            </a:custGeom>
            <a:grpFill/>
            <a:ln w="19050" cap="rnd" cmpd="sng">
              <a:solidFill>
                <a:srgbClr val="00206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dirty="0">
                <a:solidFill>
                  <a:schemeClr val="accent2"/>
                </a:solidFill>
              </a:endParaRPr>
            </a:p>
          </p:txBody>
        </p:sp>
      </p:grpSp>
      <p:sp>
        <p:nvSpPr>
          <p:cNvPr id="27" name="مستطيل مستدير الزوايا 5">
            <a:hlinkClick r:id="rId2" action="ppaction://hlinksldjump"/>
            <a:extLst>
              <a:ext uri="{FF2B5EF4-FFF2-40B4-BE49-F238E27FC236}">
                <a16:creationId xmlns="" xmlns:a16="http://schemas.microsoft.com/office/drawing/2014/main" id="{D466B943-7A06-4ADB-8B37-06D4C56A4898}"/>
              </a:ext>
            </a:extLst>
          </p:cNvPr>
          <p:cNvSpPr/>
          <p:nvPr/>
        </p:nvSpPr>
        <p:spPr>
          <a:xfrm>
            <a:off x="9838921" y="1951467"/>
            <a:ext cx="2353079" cy="576000"/>
          </a:xfrm>
          <a:prstGeom prst="roundRect">
            <a:avLst>
              <a:gd name="adj" fmla="val 10356"/>
            </a:avLst>
          </a:prstGeom>
          <a:solidFill>
            <a:srgbClr val="EB4F5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1400" dirty="0">
                <a:solidFill>
                  <a:srgbClr val="3F5378"/>
                </a:solidFill>
                <a:latin typeface="Arial Black" panose="020B0A04020102020204" pitchFamily="34" charset="0"/>
                <a:cs typeface="PT Bold Heading" panose="02010400000000000000" pitchFamily="2" charset="-78"/>
              </a:rPr>
              <a:t>INITIATION ACTIVITY </a:t>
            </a:r>
            <a:endParaRPr lang="ar-BH" sz="1400" dirty="0">
              <a:solidFill>
                <a:srgbClr val="3F5378"/>
              </a:solidFill>
              <a:latin typeface="Arial Black" panose="020B0A04020102020204" pitchFamily="34" charset="0"/>
              <a:cs typeface="PT Bold Heading" panose="02010400000000000000" pitchFamily="2" charset="-78"/>
            </a:endParaRPr>
          </a:p>
        </p:txBody>
      </p:sp>
      <p:sp>
        <p:nvSpPr>
          <p:cNvPr id="37" name="مستطيل مستدير الزوايا 11">
            <a:hlinkClick r:id="rId3" action="ppaction://hlinksldjump"/>
            <a:extLst>
              <a:ext uri="{FF2B5EF4-FFF2-40B4-BE49-F238E27FC236}">
                <a16:creationId xmlns="" xmlns:a16="http://schemas.microsoft.com/office/drawing/2014/main" id="{23D3EE09-8411-4223-ABFE-66C8968A89D0}"/>
              </a:ext>
            </a:extLst>
          </p:cNvPr>
          <p:cNvSpPr/>
          <p:nvPr/>
        </p:nvSpPr>
        <p:spPr>
          <a:xfrm>
            <a:off x="9838921" y="2796623"/>
            <a:ext cx="2353079" cy="57600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1600" dirty="0">
                <a:solidFill>
                  <a:srgbClr val="3F5378"/>
                </a:solidFill>
                <a:latin typeface="Arial Black" panose="020B0A04020102020204" pitchFamily="34" charset="0"/>
                <a:cs typeface="PT Bold Heading" panose="02010400000000000000" pitchFamily="2" charset="-78"/>
              </a:rPr>
              <a:t>OBJECTIVE 1</a:t>
            </a:r>
            <a:r>
              <a:rPr lang="ar-SA" sz="1600" dirty="0">
                <a:solidFill>
                  <a:srgbClr val="3F5378"/>
                </a:solidFill>
                <a:latin typeface="Arial Black" panose="020B0A04020102020204" pitchFamily="34" charset="0"/>
                <a:cs typeface="PT Bold Heading" panose="02010400000000000000" pitchFamily="2" charset="-78"/>
              </a:rPr>
              <a:t>    </a:t>
            </a:r>
            <a:endParaRPr lang="ar-BH" sz="1600" dirty="0">
              <a:solidFill>
                <a:srgbClr val="3F5378"/>
              </a:solidFill>
              <a:latin typeface="Arial Black" panose="020B0A04020102020204" pitchFamily="34" charset="0"/>
              <a:cs typeface="PT Bold Heading" panose="02010400000000000000" pitchFamily="2" charset="-78"/>
            </a:endParaRPr>
          </a:p>
        </p:txBody>
      </p:sp>
      <p:sp>
        <p:nvSpPr>
          <p:cNvPr id="38" name="مستطيل مستدير الزوايا 12">
            <a:hlinkClick r:id="" action="ppaction://noaction"/>
            <a:extLst>
              <a:ext uri="{FF2B5EF4-FFF2-40B4-BE49-F238E27FC236}">
                <a16:creationId xmlns="" xmlns:a16="http://schemas.microsoft.com/office/drawing/2014/main" id="{C35558C1-9FDC-49BD-A8F5-9241D1C65BC7}"/>
              </a:ext>
            </a:extLst>
          </p:cNvPr>
          <p:cNvSpPr/>
          <p:nvPr/>
        </p:nvSpPr>
        <p:spPr>
          <a:xfrm>
            <a:off x="9838921" y="3679235"/>
            <a:ext cx="2353079" cy="57600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1600" dirty="0">
                <a:solidFill>
                  <a:srgbClr val="3F5378"/>
                </a:solidFill>
                <a:latin typeface="Arial Black" panose="020B0A04020102020204" pitchFamily="34" charset="0"/>
                <a:cs typeface="PT Bold Heading" panose="02010400000000000000" pitchFamily="2" charset="-78"/>
              </a:rPr>
              <a:t>OBJECTIVE 2</a:t>
            </a:r>
            <a:r>
              <a:rPr lang="ar-SA" sz="1600" dirty="0">
                <a:solidFill>
                  <a:srgbClr val="3F5378"/>
                </a:solidFill>
                <a:latin typeface="Arial Black" panose="020B0A04020102020204" pitchFamily="34" charset="0"/>
                <a:cs typeface="PT Bold Heading" panose="02010400000000000000" pitchFamily="2" charset="-78"/>
              </a:rPr>
              <a:t>    </a:t>
            </a:r>
            <a:endParaRPr lang="ar-BH" sz="1600" dirty="0">
              <a:solidFill>
                <a:srgbClr val="3F5378"/>
              </a:solidFill>
              <a:latin typeface="Arial Black" panose="020B0A04020102020204" pitchFamily="34" charset="0"/>
              <a:cs typeface="PT Bold Heading" panose="02010400000000000000" pitchFamily="2" charset="-78"/>
            </a:endParaRPr>
          </a:p>
        </p:txBody>
      </p:sp>
      <p:sp>
        <p:nvSpPr>
          <p:cNvPr id="40" name="مستطيل مستدير الزوايا 17">
            <a:hlinkClick r:id="" action="ppaction://noaction"/>
            <a:extLst>
              <a:ext uri="{FF2B5EF4-FFF2-40B4-BE49-F238E27FC236}">
                <a16:creationId xmlns="" xmlns:a16="http://schemas.microsoft.com/office/drawing/2014/main" id="{5073015B-1E83-4FE7-BF02-65CBBB9E092C}"/>
              </a:ext>
            </a:extLst>
          </p:cNvPr>
          <p:cNvSpPr/>
          <p:nvPr/>
        </p:nvSpPr>
        <p:spPr>
          <a:xfrm>
            <a:off x="9838921" y="5289582"/>
            <a:ext cx="2353079" cy="57600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1400" dirty="0">
                <a:solidFill>
                  <a:srgbClr val="3F5378"/>
                </a:solidFill>
                <a:latin typeface="Arial Black" panose="020B0A04020102020204" pitchFamily="34" charset="0"/>
                <a:cs typeface="PT Bold Heading" panose="02010400000000000000" pitchFamily="2" charset="-78"/>
              </a:rPr>
              <a:t>FINAL EVALUATION</a:t>
            </a:r>
            <a:endParaRPr lang="ar-BH" sz="1400" dirty="0">
              <a:solidFill>
                <a:srgbClr val="3F5378"/>
              </a:solidFill>
              <a:latin typeface="Arial Black" panose="020B0A04020102020204" pitchFamily="34" charset="0"/>
              <a:cs typeface="PT Bold Heading" panose="02010400000000000000" pitchFamily="2" charset="-78"/>
            </a:endParaRPr>
          </a:p>
        </p:txBody>
      </p:sp>
      <p:grpSp>
        <p:nvGrpSpPr>
          <p:cNvPr id="6" name="Group 5">
            <a:extLst>
              <a:ext uri="{FF2B5EF4-FFF2-40B4-BE49-F238E27FC236}">
                <a16:creationId xmlns="" xmlns:a16="http://schemas.microsoft.com/office/drawing/2014/main" id="{501BD7FE-F36D-9C46-D0BA-135DB7A220B3}"/>
              </a:ext>
            </a:extLst>
          </p:cNvPr>
          <p:cNvGrpSpPr/>
          <p:nvPr/>
        </p:nvGrpSpPr>
        <p:grpSpPr>
          <a:xfrm>
            <a:off x="1248409" y="390370"/>
            <a:ext cx="5731388" cy="797718"/>
            <a:chOff x="0" y="1065358"/>
            <a:chExt cx="8153400" cy="1080000"/>
          </a:xfrm>
          <a:solidFill>
            <a:schemeClr val="accent1">
              <a:lumMod val="50000"/>
            </a:schemeClr>
          </a:solidFill>
        </p:grpSpPr>
        <p:sp>
          <p:nvSpPr>
            <p:cNvPr id="7" name="مستطيل مستدير الزوايا 13">
              <a:extLst>
                <a:ext uri="{FF2B5EF4-FFF2-40B4-BE49-F238E27FC236}">
                  <a16:creationId xmlns="" xmlns:a16="http://schemas.microsoft.com/office/drawing/2014/main" id="{1E9DCA5E-249E-7E44-32EC-76189D424B67}"/>
                </a:ext>
              </a:extLst>
            </p:cNvPr>
            <p:cNvSpPr/>
            <p:nvPr/>
          </p:nvSpPr>
          <p:spPr>
            <a:xfrm>
              <a:off x="0" y="1065358"/>
              <a:ext cx="8153400" cy="1080000"/>
            </a:xfrm>
            <a:prstGeom prst="roundRect">
              <a:avLst>
                <a:gd name="adj" fmla="val 10356"/>
              </a:avLst>
            </a:prstGeom>
            <a:gr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dirty="0"/>
            </a:p>
          </p:txBody>
        </p:sp>
        <p:sp>
          <p:nvSpPr>
            <p:cNvPr id="8" name="Rectangle 6">
              <a:extLst>
                <a:ext uri="{FF2B5EF4-FFF2-40B4-BE49-F238E27FC236}">
                  <a16:creationId xmlns="" xmlns:a16="http://schemas.microsoft.com/office/drawing/2014/main" id="{604B2B2F-9411-AA9E-A604-4EBD15F18989}"/>
                </a:ext>
              </a:extLst>
            </p:cNvPr>
            <p:cNvSpPr/>
            <p:nvPr/>
          </p:nvSpPr>
          <p:spPr>
            <a:xfrm>
              <a:off x="837291" y="1243827"/>
              <a:ext cx="6478833" cy="708368"/>
            </a:xfrm>
            <a:prstGeom prst="rect">
              <a:avLst/>
            </a:prstGeom>
            <a:grpFill/>
          </p:spPr>
          <p:txBody>
            <a:bodyPr wrap="none">
              <a:spAutoFit/>
            </a:bodyPr>
            <a:lstStyle/>
            <a:p>
              <a:pPr algn="ctr"/>
              <a:r>
                <a:rPr lang="en-US" sz="2800" b="1" dirty="0">
                  <a:ln w="9525">
                    <a:noFill/>
                    <a:prstDash val="solid"/>
                  </a:ln>
                  <a:solidFill>
                    <a:srgbClr val="FFFF00"/>
                  </a:solidFill>
                  <a:latin typeface="Arial Black" panose="020B0A04020102020204" pitchFamily="34" charset="0"/>
                  <a:cs typeface="PT Bold Heading" panose="02010400000000000000" pitchFamily="2" charset="-78"/>
                </a:rPr>
                <a:t>INATIATION ACTIVITY</a:t>
              </a:r>
            </a:p>
          </p:txBody>
        </p:sp>
      </p:grpSp>
      <p:sp>
        <p:nvSpPr>
          <p:cNvPr id="3" name="مستطيل مستدير الزوايا 11">
            <a:hlinkClick r:id="rId3" action="ppaction://hlinksldjump"/>
            <a:extLst>
              <a:ext uri="{FF2B5EF4-FFF2-40B4-BE49-F238E27FC236}">
                <a16:creationId xmlns="" xmlns:a16="http://schemas.microsoft.com/office/drawing/2014/main" id="{9FF17DDE-1BE0-1AB9-848F-CC26AD7D9EDE}"/>
              </a:ext>
            </a:extLst>
          </p:cNvPr>
          <p:cNvSpPr/>
          <p:nvPr/>
        </p:nvSpPr>
        <p:spPr>
          <a:xfrm>
            <a:off x="9838921" y="4516846"/>
            <a:ext cx="2353079" cy="57600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1600" dirty="0">
                <a:solidFill>
                  <a:srgbClr val="3F5378"/>
                </a:solidFill>
                <a:latin typeface="Arial Black" panose="020B0A04020102020204" pitchFamily="34" charset="0"/>
                <a:cs typeface="PT Bold Heading" panose="02010400000000000000" pitchFamily="2" charset="-78"/>
              </a:rPr>
              <a:t>OBJECTIVE 3</a:t>
            </a:r>
            <a:r>
              <a:rPr lang="ar-SA" sz="1600" dirty="0">
                <a:solidFill>
                  <a:srgbClr val="3F5378"/>
                </a:solidFill>
                <a:latin typeface="Arial Black" panose="020B0A04020102020204" pitchFamily="34" charset="0"/>
                <a:cs typeface="PT Bold Heading" panose="02010400000000000000" pitchFamily="2" charset="-78"/>
              </a:rPr>
              <a:t>    </a:t>
            </a:r>
            <a:endParaRPr lang="ar-BH" sz="1600" dirty="0">
              <a:solidFill>
                <a:srgbClr val="3F5378"/>
              </a:solidFill>
              <a:latin typeface="Arial Black" panose="020B0A04020102020204" pitchFamily="34" charset="0"/>
              <a:cs typeface="PT Bold Heading" panose="02010400000000000000" pitchFamily="2" charset="-78"/>
            </a:endParaRPr>
          </a:p>
        </p:txBody>
      </p:sp>
      <p:graphicFrame>
        <p:nvGraphicFramePr>
          <p:cNvPr id="17" name="Table 16">
            <a:extLst>
              <a:ext uri="{FF2B5EF4-FFF2-40B4-BE49-F238E27FC236}">
                <a16:creationId xmlns="" xmlns:a16="http://schemas.microsoft.com/office/drawing/2014/main" id="{DDDF74F4-E754-A68C-028F-686BA7DB3C49}"/>
              </a:ext>
            </a:extLst>
          </p:cNvPr>
          <p:cNvGraphicFramePr>
            <a:graphicFrameLocks noGrp="1"/>
          </p:cNvGraphicFramePr>
          <p:nvPr>
            <p:extLst>
              <p:ext uri="{D42A27DB-BD31-4B8C-83A1-F6EECF244321}">
                <p14:modId xmlns:p14="http://schemas.microsoft.com/office/powerpoint/2010/main" val="494352467"/>
              </p:ext>
            </p:extLst>
          </p:nvPr>
        </p:nvGraphicFramePr>
        <p:xfrm>
          <a:off x="1053574" y="4454908"/>
          <a:ext cx="6512206" cy="747318"/>
        </p:xfrm>
        <a:graphic>
          <a:graphicData uri="http://schemas.openxmlformats.org/drawingml/2006/table">
            <a:tbl>
              <a:tblPr firstRow="1" firstCol="1" bandRow="1">
                <a:tableStyleId>{E8B1032C-EA38-4F05-BA0D-38AFFFC7BED3}</a:tableStyleId>
              </a:tblPr>
              <a:tblGrid>
                <a:gridCol w="1242510">
                  <a:extLst>
                    <a:ext uri="{9D8B030D-6E8A-4147-A177-3AD203B41FA5}">
                      <a16:colId xmlns="" xmlns:a16="http://schemas.microsoft.com/office/drawing/2014/main" val="3395191812"/>
                    </a:ext>
                  </a:extLst>
                </a:gridCol>
                <a:gridCol w="1408228">
                  <a:extLst>
                    <a:ext uri="{9D8B030D-6E8A-4147-A177-3AD203B41FA5}">
                      <a16:colId xmlns="" xmlns:a16="http://schemas.microsoft.com/office/drawing/2014/main" val="495666467"/>
                    </a:ext>
                  </a:extLst>
                </a:gridCol>
                <a:gridCol w="1287156">
                  <a:extLst>
                    <a:ext uri="{9D8B030D-6E8A-4147-A177-3AD203B41FA5}">
                      <a16:colId xmlns="" xmlns:a16="http://schemas.microsoft.com/office/drawing/2014/main" val="907476728"/>
                    </a:ext>
                  </a:extLst>
                </a:gridCol>
                <a:gridCol w="1394609">
                  <a:extLst>
                    <a:ext uri="{9D8B030D-6E8A-4147-A177-3AD203B41FA5}">
                      <a16:colId xmlns="" xmlns:a16="http://schemas.microsoft.com/office/drawing/2014/main" val="2057910111"/>
                    </a:ext>
                  </a:extLst>
                </a:gridCol>
                <a:gridCol w="1179703">
                  <a:extLst>
                    <a:ext uri="{9D8B030D-6E8A-4147-A177-3AD203B41FA5}">
                      <a16:colId xmlns="" xmlns:a16="http://schemas.microsoft.com/office/drawing/2014/main" val="473071380"/>
                    </a:ext>
                  </a:extLst>
                </a:gridCol>
              </a:tblGrid>
              <a:tr h="373659">
                <a:tc>
                  <a:txBody>
                    <a:bodyPr/>
                    <a:lstStyle/>
                    <a:p>
                      <a:pPr marL="0" marR="0" algn="l" rtl="0">
                        <a:lnSpc>
                          <a:spcPct val="130000"/>
                        </a:lnSpc>
                        <a:spcBef>
                          <a:spcPts val="0"/>
                        </a:spcBef>
                        <a:spcAft>
                          <a:spcPts val="800"/>
                        </a:spcAft>
                      </a:pPr>
                      <a:r>
                        <a:rPr lang="en-US" sz="1600">
                          <a:effectLst/>
                        </a:rPr>
                        <a:t>First period</a:t>
                      </a:r>
                      <a:endParaRPr lang="en-US" sz="12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l" rtl="0">
                        <a:lnSpc>
                          <a:spcPct val="130000"/>
                        </a:lnSpc>
                        <a:spcBef>
                          <a:spcPts val="0"/>
                        </a:spcBef>
                        <a:spcAft>
                          <a:spcPts val="800"/>
                        </a:spcAft>
                      </a:pPr>
                      <a:r>
                        <a:rPr lang="en-US" sz="1600">
                          <a:effectLst/>
                        </a:rPr>
                        <a:t>Second period</a:t>
                      </a:r>
                      <a:endParaRPr lang="en-US" sz="12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l" rtl="0">
                        <a:lnSpc>
                          <a:spcPct val="130000"/>
                        </a:lnSpc>
                        <a:spcBef>
                          <a:spcPts val="0"/>
                        </a:spcBef>
                        <a:spcAft>
                          <a:spcPts val="800"/>
                        </a:spcAft>
                      </a:pPr>
                      <a:r>
                        <a:rPr lang="en-US" sz="1600">
                          <a:effectLst/>
                        </a:rPr>
                        <a:t>Third period</a:t>
                      </a:r>
                      <a:endParaRPr lang="en-US" sz="12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l" rtl="0">
                        <a:lnSpc>
                          <a:spcPct val="130000"/>
                        </a:lnSpc>
                        <a:spcBef>
                          <a:spcPts val="0"/>
                        </a:spcBef>
                        <a:spcAft>
                          <a:spcPts val="800"/>
                        </a:spcAft>
                      </a:pPr>
                      <a:r>
                        <a:rPr lang="en-US" sz="1600" dirty="0">
                          <a:effectLst/>
                        </a:rPr>
                        <a:t>Fourth period</a:t>
                      </a:r>
                      <a:endParaRPr lang="en-US" sz="12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l" rtl="0">
                        <a:lnSpc>
                          <a:spcPct val="130000"/>
                        </a:lnSpc>
                        <a:spcBef>
                          <a:spcPts val="0"/>
                        </a:spcBef>
                        <a:spcAft>
                          <a:spcPts val="800"/>
                        </a:spcAft>
                      </a:pPr>
                      <a:r>
                        <a:rPr lang="en-US" sz="1600" dirty="0">
                          <a:effectLst/>
                        </a:rPr>
                        <a:t>Period etc..</a:t>
                      </a:r>
                      <a:endParaRPr lang="en-US" sz="12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 xmlns:a16="http://schemas.microsoft.com/office/drawing/2014/main" val="2325497197"/>
                  </a:ext>
                </a:extLst>
              </a:tr>
              <a:tr h="373659">
                <a:tc>
                  <a:txBody>
                    <a:bodyPr/>
                    <a:lstStyle/>
                    <a:p>
                      <a:pPr marL="0" marR="0" algn="ctr" rtl="0">
                        <a:lnSpc>
                          <a:spcPct val="130000"/>
                        </a:lnSpc>
                        <a:spcBef>
                          <a:spcPts val="0"/>
                        </a:spcBef>
                        <a:spcAft>
                          <a:spcPts val="800"/>
                        </a:spcAft>
                      </a:pPr>
                      <a:r>
                        <a:rPr lang="en-US" sz="1600">
                          <a:effectLst/>
                        </a:rPr>
                        <a:t>BD 100</a:t>
                      </a:r>
                      <a:endParaRPr lang="en-US" sz="12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rtl="0">
                        <a:lnSpc>
                          <a:spcPct val="130000"/>
                        </a:lnSpc>
                        <a:spcBef>
                          <a:spcPts val="0"/>
                        </a:spcBef>
                        <a:spcAft>
                          <a:spcPts val="800"/>
                        </a:spcAft>
                      </a:pPr>
                      <a:r>
                        <a:rPr lang="en-US" sz="1600">
                          <a:effectLst/>
                        </a:rPr>
                        <a:t>BD 100</a:t>
                      </a:r>
                      <a:endParaRPr lang="en-US" sz="12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rtl="0">
                        <a:lnSpc>
                          <a:spcPct val="130000"/>
                        </a:lnSpc>
                        <a:spcBef>
                          <a:spcPts val="0"/>
                        </a:spcBef>
                        <a:spcAft>
                          <a:spcPts val="800"/>
                        </a:spcAft>
                      </a:pPr>
                      <a:r>
                        <a:rPr lang="en-US" sz="1600">
                          <a:effectLst/>
                        </a:rPr>
                        <a:t>BD 100</a:t>
                      </a:r>
                      <a:endParaRPr lang="en-US" sz="12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rtl="0">
                        <a:lnSpc>
                          <a:spcPct val="130000"/>
                        </a:lnSpc>
                        <a:spcBef>
                          <a:spcPts val="0"/>
                        </a:spcBef>
                        <a:spcAft>
                          <a:spcPts val="800"/>
                        </a:spcAft>
                      </a:pPr>
                      <a:r>
                        <a:rPr lang="en-US" sz="1600">
                          <a:effectLst/>
                        </a:rPr>
                        <a:t>BD 100</a:t>
                      </a:r>
                      <a:endParaRPr lang="en-US" sz="12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rtl="0">
                        <a:lnSpc>
                          <a:spcPct val="130000"/>
                        </a:lnSpc>
                        <a:spcBef>
                          <a:spcPts val="0"/>
                        </a:spcBef>
                        <a:spcAft>
                          <a:spcPts val="800"/>
                        </a:spcAft>
                      </a:pPr>
                      <a:r>
                        <a:rPr lang="en-US" sz="1600" dirty="0">
                          <a:effectLst/>
                        </a:rPr>
                        <a:t>BD 100</a:t>
                      </a:r>
                      <a:endParaRPr lang="en-US" sz="12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 xmlns:a16="http://schemas.microsoft.com/office/drawing/2014/main" val="2781062773"/>
                  </a:ext>
                </a:extLst>
              </a:tr>
            </a:tbl>
          </a:graphicData>
        </a:graphic>
      </p:graphicFrame>
      <p:grpSp>
        <p:nvGrpSpPr>
          <p:cNvPr id="18" name="Group 17">
            <a:extLst>
              <a:ext uri="{FF2B5EF4-FFF2-40B4-BE49-F238E27FC236}">
                <a16:creationId xmlns="" xmlns:a16="http://schemas.microsoft.com/office/drawing/2014/main" id="{7AB58A10-1F40-0733-95B5-23B1FAD81225}"/>
              </a:ext>
            </a:extLst>
          </p:cNvPr>
          <p:cNvGrpSpPr>
            <a:grpSpLocks/>
          </p:cNvGrpSpPr>
          <p:nvPr/>
        </p:nvGrpSpPr>
        <p:grpSpPr bwMode="auto">
          <a:xfrm>
            <a:off x="1053574" y="5260589"/>
            <a:ext cx="6815746" cy="895350"/>
            <a:chOff x="1650" y="7305"/>
            <a:chExt cx="9570" cy="1410"/>
          </a:xfrm>
        </p:grpSpPr>
        <p:cxnSp>
          <p:nvCxnSpPr>
            <p:cNvPr id="19" name="AutoShape 6">
              <a:extLst>
                <a:ext uri="{FF2B5EF4-FFF2-40B4-BE49-F238E27FC236}">
                  <a16:creationId xmlns="" xmlns:a16="http://schemas.microsoft.com/office/drawing/2014/main" id="{B6A584F8-83F9-1869-3D68-A4FDA5ED692A}"/>
                </a:ext>
              </a:extLst>
            </p:cNvPr>
            <p:cNvCxnSpPr>
              <a:cxnSpLocks noChangeShapeType="1"/>
            </p:cNvCxnSpPr>
            <p:nvPr/>
          </p:nvCxnSpPr>
          <p:spPr bwMode="auto">
            <a:xfrm flipV="1">
              <a:off x="1650" y="7305"/>
              <a:ext cx="8745" cy="30"/>
            </a:xfrm>
            <a:prstGeom prst="straightConnector1">
              <a:avLst/>
            </a:prstGeom>
            <a:noFill/>
            <a:ln w="28575">
              <a:solidFill>
                <a:srgbClr val="C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25" name="AutoShape 7">
              <a:extLst>
                <a:ext uri="{FF2B5EF4-FFF2-40B4-BE49-F238E27FC236}">
                  <a16:creationId xmlns="" xmlns:a16="http://schemas.microsoft.com/office/drawing/2014/main" id="{58A20786-BE94-B80F-CD42-6FDCB155EE24}"/>
                </a:ext>
              </a:extLst>
            </p:cNvPr>
            <p:cNvSpPr>
              <a:spLocks noChangeArrowheads="1"/>
            </p:cNvSpPr>
            <p:nvPr/>
          </p:nvSpPr>
          <p:spPr bwMode="auto">
            <a:xfrm>
              <a:off x="2340" y="7440"/>
              <a:ext cx="8880" cy="1275"/>
            </a:xfrm>
            <a:prstGeom prst="curvedUpArrow">
              <a:avLst>
                <a:gd name="adj1" fmla="val 4740"/>
                <a:gd name="adj2" fmla="val 152869"/>
                <a:gd name="adj3" fmla="val 33333"/>
              </a:avLst>
            </a:prstGeom>
            <a:solidFill>
              <a:srgbClr val="839A48"/>
            </a:solidFill>
            <a:ln>
              <a:noFill/>
            </a:ln>
            <a:effectLst/>
            <a:extLst>
              <a:ext uri="{91240B29-F687-4F45-9708-019B960494DF}">
                <a14:hiddenLine xmlns:a14="http://schemas.microsoft.com/office/drawing/2010/main" w="0">
                  <a:solidFill>
                    <a:srgbClr val="000000"/>
                  </a:solidFill>
                  <a:miter lim="127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n-US"/>
            </a:p>
          </p:txBody>
        </p:sp>
        <p:sp>
          <p:nvSpPr>
            <p:cNvPr id="26" name="AutoShape 8">
              <a:extLst>
                <a:ext uri="{FF2B5EF4-FFF2-40B4-BE49-F238E27FC236}">
                  <a16:creationId xmlns="" xmlns:a16="http://schemas.microsoft.com/office/drawing/2014/main" id="{03AB4BBB-4951-F147-6ECC-F0CEC6C75D9A}"/>
                </a:ext>
              </a:extLst>
            </p:cNvPr>
            <p:cNvSpPr>
              <a:spLocks noChangeArrowheads="1"/>
            </p:cNvSpPr>
            <p:nvPr/>
          </p:nvSpPr>
          <p:spPr bwMode="auto">
            <a:xfrm>
              <a:off x="3968" y="7440"/>
              <a:ext cx="7057" cy="1275"/>
            </a:xfrm>
            <a:prstGeom prst="curvedUpArrow">
              <a:avLst>
                <a:gd name="adj1" fmla="val 6560"/>
                <a:gd name="adj2" fmla="val 124279"/>
                <a:gd name="adj3" fmla="val 33333"/>
              </a:avLst>
            </a:prstGeom>
            <a:solidFill>
              <a:srgbClr val="839A48"/>
            </a:solidFill>
            <a:ln>
              <a:noFill/>
            </a:ln>
            <a:effectLst/>
            <a:extLst>
              <a:ext uri="{91240B29-F687-4F45-9708-019B960494DF}">
                <a14:hiddenLine xmlns:a14="http://schemas.microsoft.com/office/drawing/2010/main" w="0">
                  <a:solidFill>
                    <a:srgbClr val="000000"/>
                  </a:solidFill>
                  <a:miter lim="127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n-US"/>
            </a:p>
          </p:txBody>
        </p:sp>
        <p:sp>
          <p:nvSpPr>
            <p:cNvPr id="28" name="AutoShape 9">
              <a:extLst>
                <a:ext uri="{FF2B5EF4-FFF2-40B4-BE49-F238E27FC236}">
                  <a16:creationId xmlns="" xmlns:a16="http://schemas.microsoft.com/office/drawing/2014/main" id="{1DE04C5C-5E86-A1CF-11D7-E9700D371FBB}"/>
                </a:ext>
              </a:extLst>
            </p:cNvPr>
            <p:cNvSpPr>
              <a:spLocks noChangeArrowheads="1"/>
            </p:cNvSpPr>
            <p:nvPr/>
          </p:nvSpPr>
          <p:spPr bwMode="auto">
            <a:xfrm>
              <a:off x="5880" y="7440"/>
              <a:ext cx="4880" cy="1275"/>
            </a:xfrm>
            <a:prstGeom prst="curvedUpArrow">
              <a:avLst>
                <a:gd name="adj1" fmla="val 4536"/>
                <a:gd name="adj2" fmla="val 85940"/>
                <a:gd name="adj3" fmla="val 33333"/>
              </a:avLst>
            </a:prstGeom>
            <a:solidFill>
              <a:srgbClr val="839A48"/>
            </a:solidFill>
            <a:ln>
              <a:noFill/>
            </a:ln>
            <a:effectLst/>
            <a:extLst>
              <a:ext uri="{91240B29-F687-4F45-9708-019B960494DF}">
                <a14:hiddenLine xmlns:a14="http://schemas.microsoft.com/office/drawing/2010/main" w="0">
                  <a:solidFill>
                    <a:srgbClr val="000000"/>
                  </a:solidFill>
                  <a:miter lim="127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n-US"/>
            </a:p>
          </p:txBody>
        </p:sp>
        <p:sp>
          <p:nvSpPr>
            <p:cNvPr id="39" name="AutoShape 10">
              <a:extLst>
                <a:ext uri="{FF2B5EF4-FFF2-40B4-BE49-F238E27FC236}">
                  <a16:creationId xmlns="" xmlns:a16="http://schemas.microsoft.com/office/drawing/2014/main" id="{ADE2AB97-1141-342C-CF9B-BC9534222EE7}"/>
                </a:ext>
              </a:extLst>
            </p:cNvPr>
            <p:cNvSpPr>
              <a:spLocks noChangeArrowheads="1"/>
            </p:cNvSpPr>
            <p:nvPr/>
          </p:nvSpPr>
          <p:spPr bwMode="auto">
            <a:xfrm>
              <a:off x="7605" y="7440"/>
              <a:ext cx="2990" cy="1275"/>
            </a:xfrm>
            <a:prstGeom prst="curvedUpArrow">
              <a:avLst>
                <a:gd name="adj1" fmla="val 2779"/>
                <a:gd name="adj2" fmla="val 52656"/>
                <a:gd name="adj3" fmla="val 33333"/>
              </a:avLst>
            </a:prstGeom>
            <a:solidFill>
              <a:srgbClr val="839A48"/>
            </a:solidFill>
            <a:ln>
              <a:noFill/>
            </a:ln>
            <a:effectLst/>
            <a:extLst>
              <a:ext uri="{91240B29-F687-4F45-9708-019B960494DF}">
                <a14:hiddenLine xmlns:a14="http://schemas.microsoft.com/office/drawing/2010/main" w="0">
                  <a:solidFill>
                    <a:srgbClr val="000000"/>
                  </a:solidFill>
                  <a:miter lim="127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n-US"/>
            </a:p>
          </p:txBody>
        </p:sp>
        <p:sp>
          <p:nvSpPr>
            <p:cNvPr id="41" name="AutoShape 11">
              <a:extLst>
                <a:ext uri="{FF2B5EF4-FFF2-40B4-BE49-F238E27FC236}">
                  <a16:creationId xmlns="" xmlns:a16="http://schemas.microsoft.com/office/drawing/2014/main" id="{F07A2865-BBAF-D21A-5239-283F3171AF71}"/>
                </a:ext>
              </a:extLst>
            </p:cNvPr>
            <p:cNvSpPr>
              <a:spLocks noChangeArrowheads="1"/>
            </p:cNvSpPr>
            <p:nvPr/>
          </p:nvSpPr>
          <p:spPr bwMode="auto">
            <a:xfrm>
              <a:off x="9195" y="7440"/>
              <a:ext cx="1200" cy="1275"/>
            </a:xfrm>
            <a:prstGeom prst="curvedUpArrow">
              <a:avLst>
                <a:gd name="adj1" fmla="val 1185"/>
                <a:gd name="adj2" fmla="val 22454"/>
                <a:gd name="adj3" fmla="val 35417"/>
              </a:avLst>
            </a:prstGeom>
            <a:solidFill>
              <a:srgbClr val="839A48"/>
            </a:solidFill>
            <a:ln>
              <a:noFill/>
            </a:ln>
            <a:effectLst/>
            <a:extLst>
              <a:ext uri="{91240B29-F687-4F45-9708-019B960494DF}">
                <a14:hiddenLine xmlns:a14="http://schemas.microsoft.com/office/drawing/2010/main" w="0">
                  <a:solidFill>
                    <a:srgbClr val="000000"/>
                  </a:solidFill>
                  <a:miter lim="127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n-US"/>
            </a:p>
          </p:txBody>
        </p:sp>
      </p:grpSp>
      <p:grpSp>
        <p:nvGrpSpPr>
          <p:cNvPr id="42" name="Group 41">
            <a:extLst>
              <a:ext uri="{FF2B5EF4-FFF2-40B4-BE49-F238E27FC236}">
                <a16:creationId xmlns="" xmlns:a16="http://schemas.microsoft.com/office/drawing/2014/main" id="{A7F18B3D-2A89-1FB9-B5B8-70701C74AA4B}"/>
              </a:ext>
            </a:extLst>
          </p:cNvPr>
          <p:cNvGrpSpPr/>
          <p:nvPr/>
        </p:nvGrpSpPr>
        <p:grpSpPr>
          <a:xfrm>
            <a:off x="34867" y="6499773"/>
            <a:ext cx="12192000" cy="383348"/>
            <a:chOff x="34867" y="6499773"/>
            <a:chExt cx="12192000" cy="383348"/>
          </a:xfrm>
        </p:grpSpPr>
        <p:sp>
          <p:nvSpPr>
            <p:cNvPr id="43" name="TextBox 42">
              <a:extLst>
                <a:ext uri="{FF2B5EF4-FFF2-40B4-BE49-F238E27FC236}">
                  <a16:creationId xmlns="" xmlns:a16="http://schemas.microsoft.com/office/drawing/2014/main" id="{1F9FEDE9-3B44-BD91-AA51-796292CAA4D6}"/>
                </a:ext>
              </a:extLst>
            </p:cNvPr>
            <p:cNvSpPr txBox="1"/>
            <p:nvPr/>
          </p:nvSpPr>
          <p:spPr>
            <a:xfrm>
              <a:off x="716844" y="6505941"/>
              <a:ext cx="7798277" cy="307777"/>
            </a:xfrm>
            <a:prstGeom prst="rect">
              <a:avLst/>
            </a:prstGeom>
            <a:noFill/>
          </p:spPr>
          <p:txBody>
            <a:bodyPr wrap="square" rtlCol="1">
              <a:spAutoFit/>
            </a:bodyPr>
            <a:lstStyle/>
            <a:p>
              <a:r>
                <a:rPr lang="en-US" sz="1400" b="1" dirty="0">
                  <a:solidFill>
                    <a:srgbClr val="002060"/>
                  </a:solidFill>
                  <a:latin typeface="Sakkal Majalla" panose="02000000000000000000" pitchFamily="2" charset="-78"/>
                  <a:cs typeface="Sakkal Majalla" panose="02000000000000000000" pitchFamily="2" charset="-78"/>
                </a:rPr>
                <a:t>FIN 316/806                                  </a:t>
              </a:r>
              <a:r>
                <a:rPr lang="en-US" sz="1400" b="1" dirty="0" smtClean="0">
                  <a:solidFill>
                    <a:srgbClr val="002060"/>
                  </a:solidFill>
                  <a:latin typeface="Sakkal Majalla" panose="02000000000000000000" pitchFamily="2" charset="-78"/>
                  <a:cs typeface="Sakkal Majalla" panose="02000000000000000000" pitchFamily="2" charset="-78"/>
                </a:rPr>
                <a:t>             </a:t>
              </a:r>
              <a:r>
                <a:rPr lang="en-US" sz="1400" b="1" dirty="0">
                  <a:solidFill>
                    <a:srgbClr val="002060"/>
                  </a:solidFill>
                  <a:latin typeface="Sakkal Majalla" panose="02000000000000000000" pitchFamily="2" charset="-78"/>
                  <a:cs typeface="Sakkal Majalla" panose="02000000000000000000" pitchFamily="2" charset="-78"/>
                </a:rPr>
                <a:t>UNIT 2                    </a:t>
              </a:r>
              <a:r>
                <a:rPr lang="en-US" sz="1400" b="1" dirty="0" smtClean="0">
                  <a:solidFill>
                    <a:srgbClr val="002060"/>
                  </a:solidFill>
                  <a:latin typeface="Sakkal Majalla" panose="02000000000000000000" pitchFamily="2" charset="-78"/>
                  <a:cs typeface="Sakkal Majalla" panose="02000000000000000000" pitchFamily="2" charset="-78"/>
                </a:rPr>
                <a:t>                     </a:t>
              </a:r>
              <a:r>
                <a:rPr lang="en-US" sz="1400" b="1" dirty="0">
                  <a:solidFill>
                    <a:srgbClr val="002060"/>
                  </a:solidFill>
                  <a:latin typeface="Sakkal Majalla" panose="02000000000000000000" pitchFamily="2" charset="-78"/>
                  <a:cs typeface="Sakkal Majalla" panose="02000000000000000000" pitchFamily="2" charset="-78"/>
                </a:rPr>
                <a:t>Annuities and Amortization Loan</a:t>
              </a:r>
              <a:endParaRPr lang="ar-SA" sz="1400" b="1" dirty="0">
                <a:solidFill>
                  <a:srgbClr val="002060"/>
                </a:solidFill>
                <a:latin typeface="Sakkal Majalla" panose="02000000000000000000" pitchFamily="2" charset="-78"/>
                <a:cs typeface="Sakkal Majalla" panose="02000000000000000000" pitchFamily="2" charset="-78"/>
              </a:endParaRPr>
            </a:p>
          </p:txBody>
        </p:sp>
        <p:grpSp>
          <p:nvGrpSpPr>
            <p:cNvPr id="44" name="Group 43">
              <a:extLst>
                <a:ext uri="{FF2B5EF4-FFF2-40B4-BE49-F238E27FC236}">
                  <a16:creationId xmlns="" xmlns:a16="http://schemas.microsoft.com/office/drawing/2014/main" id="{2FF55D2B-FA58-4D7D-3163-140445FCB372}"/>
                </a:ext>
              </a:extLst>
            </p:cNvPr>
            <p:cNvGrpSpPr/>
            <p:nvPr/>
          </p:nvGrpSpPr>
          <p:grpSpPr>
            <a:xfrm>
              <a:off x="34867" y="6499773"/>
              <a:ext cx="12192000" cy="383348"/>
              <a:chOff x="34867" y="6499773"/>
              <a:chExt cx="12192000" cy="383348"/>
            </a:xfrm>
          </p:grpSpPr>
          <p:cxnSp>
            <p:nvCxnSpPr>
              <p:cNvPr id="45" name="Straight Connector 44">
                <a:extLst>
                  <a:ext uri="{FF2B5EF4-FFF2-40B4-BE49-F238E27FC236}">
                    <a16:creationId xmlns="" xmlns:a16="http://schemas.microsoft.com/office/drawing/2014/main" id="{F93F4B0F-57CE-3CCD-15C2-1E31E62AAF7B}"/>
                  </a:ext>
                </a:extLst>
              </p:cNvPr>
              <p:cNvCxnSpPr/>
              <p:nvPr/>
            </p:nvCxnSpPr>
            <p:spPr>
              <a:xfrm flipV="1">
                <a:off x="34867" y="6499773"/>
                <a:ext cx="12192000" cy="521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46" name="Rectangle 45">
                <a:extLst>
                  <a:ext uri="{FF2B5EF4-FFF2-40B4-BE49-F238E27FC236}">
                    <a16:creationId xmlns="" xmlns:a16="http://schemas.microsoft.com/office/drawing/2014/main" id="{5B470465-45E0-CA85-ABFB-E3F443F1DF0D}"/>
                  </a:ext>
                </a:extLst>
              </p:cNvPr>
              <p:cNvSpPr>
                <a:spLocks/>
              </p:cNvSpPr>
              <p:nvPr/>
            </p:nvSpPr>
            <p:spPr>
              <a:xfrm>
                <a:off x="7703229" y="6502121"/>
                <a:ext cx="4106028"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a:t>
                </a:r>
                <a:r>
                  <a:rPr lang="ar-SA"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العام الدراسي </a:t>
                </a: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2023-2024م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grpSp>
      </p:grpSp>
    </p:spTree>
    <p:extLst>
      <p:ext uri="{BB962C8B-B14F-4D97-AF65-F5344CB8AC3E}">
        <p14:creationId xmlns:p14="http://schemas.microsoft.com/office/powerpoint/2010/main" val="2844945257"/>
      </p:ext>
    </p:extLst>
  </p:cSld>
  <p:clrMapOvr>
    <a:masterClrMapping/>
  </p:clrMapOvr>
  <mc:AlternateContent xmlns:mc="http://schemas.openxmlformats.org/markup-compatibility/2006" xmlns:p14="http://schemas.microsoft.com/office/powerpoint/2010/main">
    <mc:Choice Requires="p14">
      <p:transition spd="slow" p14:dur="1500" advClick="0">
        <p:split orient="vert"/>
      </p:transition>
    </mc:Choice>
    <mc:Fallback xmlns="">
      <p:transition spd="slow" advClick="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0" name="مستطيل مستدير الزوايا 15">
                <a:extLst>
                  <a:ext uri="{FF2B5EF4-FFF2-40B4-BE49-F238E27FC236}">
                    <a16:creationId xmlns="" xmlns:a16="http://schemas.microsoft.com/office/drawing/2014/main" id="{C7CA628E-402E-4ECD-83CD-2C5BD377C6C5}"/>
                  </a:ext>
                </a:extLst>
              </p:cNvPr>
              <p:cNvSpPr/>
              <p:nvPr/>
            </p:nvSpPr>
            <p:spPr>
              <a:xfrm>
                <a:off x="179819" y="1091126"/>
                <a:ext cx="9576424" cy="5274620"/>
              </a:xfrm>
              <a:prstGeom prst="roundRect">
                <a:avLst>
                  <a:gd name="adj" fmla="val 1416"/>
                </a:avLst>
              </a:prstGeom>
              <a:solidFill>
                <a:srgbClr val="BFD4D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marL="342900" marR="0" lvl="0" indent="-342900" algn="just" rtl="0">
                  <a:lnSpc>
                    <a:spcPct val="130000"/>
                  </a:lnSpc>
                  <a:spcBef>
                    <a:spcPts val="0"/>
                  </a:spcBef>
                  <a:spcAft>
                    <a:spcPts val="0"/>
                  </a:spcAft>
                  <a:buClr>
                    <a:srgbClr val="ED7D31"/>
                  </a:buClr>
                  <a:buSzPts val="1200"/>
                  <a:buFont typeface="Times New Roman" panose="02020603050405020304" pitchFamily="18" charset="0"/>
                  <a:buChar char="►"/>
                </a:pPr>
                <a:endParaRPr lang="en-US" sz="1800" i="1" dirty="0">
                  <a:solidFill>
                    <a:srgbClr val="002060"/>
                  </a:solidFill>
                  <a:effectLst/>
                  <a:uFill>
                    <a:solidFill>
                      <a:srgbClr val="5B9BD5"/>
                    </a:solidFill>
                  </a:uFill>
                  <a:latin typeface="Cambria Math" panose="02040503050406030204" pitchFamily="18" charset="0"/>
                  <a:ea typeface="Calibri" panose="020F0502020204030204" pitchFamily="34" charset="0"/>
                  <a:cs typeface="Times New Roman" panose="02020603050405020304" pitchFamily="18" charset="0"/>
                </a:endParaRPr>
              </a:p>
              <a:p>
                <a:pPr marL="342900" marR="0" lvl="0" indent="-342900" algn="just" rtl="0">
                  <a:lnSpc>
                    <a:spcPct val="130000"/>
                  </a:lnSpc>
                  <a:spcBef>
                    <a:spcPts val="0"/>
                  </a:spcBef>
                  <a:spcAft>
                    <a:spcPts val="0"/>
                  </a:spcAft>
                  <a:buClr>
                    <a:srgbClr val="ED7D31"/>
                  </a:buClr>
                  <a:buSzPts val="1200"/>
                  <a:buFont typeface="Times New Roman" panose="02020603050405020304" pitchFamily="18" charset="0"/>
                  <a:buChar char="►"/>
                </a:pPr>
                <a:endParaRPr lang="en-US" i="1" dirty="0">
                  <a:solidFill>
                    <a:srgbClr val="002060"/>
                  </a:solidFill>
                  <a:uFill>
                    <a:solidFill>
                      <a:srgbClr val="5B9BD5"/>
                    </a:solidFill>
                  </a:uFill>
                  <a:latin typeface="Cambria Math" panose="02040503050406030204" pitchFamily="18" charset="0"/>
                  <a:ea typeface="Calibri" panose="020F0502020204030204" pitchFamily="34" charset="0"/>
                  <a:cs typeface="Times New Roman" panose="02020603050405020304" pitchFamily="18" charset="0"/>
                </a:endParaRPr>
              </a:p>
              <a:p>
                <a:pPr marL="342900" marR="0" lvl="0" indent="-342900" algn="just" rtl="0">
                  <a:lnSpc>
                    <a:spcPct val="130000"/>
                  </a:lnSpc>
                  <a:spcBef>
                    <a:spcPts val="0"/>
                  </a:spcBef>
                  <a:spcAft>
                    <a:spcPts val="0"/>
                  </a:spcAft>
                  <a:buClr>
                    <a:srgbClr val="ED7D31"/>
                  </a:buClr>
                  <a:buSzPts val="1200"/>
                  <a:buFont typeface="Times New Roman" panose="02020603050405020304" pitchFamily="18" charset="0"/>
                  <a:buChar char="►"/>
                </a:pPr>
                <a:endParaRPr lang="en-US" sz="1800" i="1" dirty="0">
                  <a:solidFill>
                    <a:srgbClr val="002060"/>
                  </a:solidFill>
                  <a:effectLst/>
                  <a:uFill>
                    <a:solidFill>
                      <a:srgbClr val="5B9BD5"/>
                    </a:solidFill>
                  </a:uFill>
                  <a:latin typeface="Cambria Math" panose="02040503050406030204" pitchFamily="18" charset="0"/>
                  <a:ea typeface="Calibri" panose="020F0502020204030204" pitchFamily="34" charset="0"/>
                  <a:cs typeface="Times New Roman" panose="02020603050405020304" pitchFamily="18" charset="0"/>
                </a:endParaRPr>
              </a:p>
              <a:p>
                <a:pPr marL="342900" marR="0" lvl="0" indent="-342900" algn="just" rtl="0">
                  <a:lnSpc>
                    <a:spcPct val="130000"/>
                  </a:lnSpc>
                  <a:spcBef>
                    <a:spcPts val="0"/>
                  </a:spcBef>
                  <a:spcAft>
                    <a:spcPts val="0"/>
                  </a:spcAft>
                  <a:buClr>
                    <a:srgbClr val="ED7D31"/>
                  </a:buClr>
                  <a:buSzPts val="1200"/>
                  <a:buFont typeface="Times New Roman" panose="02020603050405020304" pitchFamily="18" charset="0"/>
                  <a:buChar char="►"/>
                </a:pPr>
                <a:endParaRPr lang="en-US" i="1" dirty="0">
                  <a:solidFill>
                    <a:srgbClr val="002060"/>
                  </a:solidFill>
                  <a:uFill>
                    <a:solidFill>
                      <a:srgbClr val="5B9BD5"/>
                    </a:solidFill>
                  </a:uFill>
                  <a:latin typeface="Cambria Math" panose="02040503050406030204" pitchFamily="18" charset="0"/>
                  <a:ea typeface="Calibri" panose="020F0502020204030204" pitchFamily="34" charset="0"/>
                  <a:cs typeface="Times New Roman" panose="02020603050405020304" pitchFamily="18" charset="0"/>
                </a:endParaRPr>
              </a:p>
              <a:p>
                <a:pPr marL="342900" marR="0" lvl="0" indent="-342900" algn="just" rtl="0">
                  <a:lnSpc>
                    <a:spcPct val="130000"/>
                  </a:lnSpc>
                  <a:spcBef>
                    <a:spcPts val="0"/>
                  </a:spcBef>
                  <a:spcAft>
                    <a:spcPts val="0"/>
                  </a:spcAft>
                  <a:buClr>
                    <a:srgbClr val="ED7D31"/>
                  </a:buClr>
                  <a:buSzPts val="1200"/>
                  <a:buFont typeface="Times New Roman" panose="02020603050405020304" pitchFamily="18" charset="0"/>
                  <a:buChar char="►"/>
                </a:pPr>
                <a:endParaRPr lang="en-US" sz="1800" i="1" dirty="0">
                  <a:solidFill>
                    <a:srgbClr val="002060"/>
                  </a:solidFill>
                  <a:effectLst/>
                  <a:uFill>
                    <a:solidFill>
                      <a:srgbClr val="5B9BD5"/>
                    </a:solidFill>
                  </a:uFill>
                  <a:latin typeface="Cambria Math" panose="02040503050406030204" pitchFamily="18" charset="0"/>
                  <a:ea typeface="Calibri" panose="020F0502020204030204" pitchFamily="34" charset="0"/>
                  <a:cs typeface="Times New Roman" panose="02020603050405020304" pitchFamily="18" charset="0"/>
                </a:endParaRPr>
              </a:p>
              <a:p>
                <a:pPr marL="342900" marR="0" lvl="0" indent="-342900" algn="just" rtl="0">
                  <a:lnSpc>
                    <a:spcPct val="130000"/>
                  </a:lnSpc>
                  <a:spcBef>
                    <a:spcPts val="0"/>
                  </a:spcBef>
                  <a:spcAft>
                    <a:spcPts val="0"/>
                  </a:spcAft>
                  <a:buClr>
                    <a:srgbClr val="ED7D31"/>
                  </a:buClr>
                  <a:buSzPts val="1200"/>
                  <a:buFont typeface="Times New Roman" panose="02020603050405020304" pitchFamily="18" charset="0"/>
                  <a:buChar char="►"/>
                </a:pPr>
                <a:endParaRPr lang="en-US" i="1" dirty="0">
                  <a:solidFill>
                    <a:srgbClr val="002060"/>
                  </a:solidFill>
                  <a:uFill>
                    <a:solidFill>
                      <a:srgbClr val="5B9BD5"/>
                    </a:solidFill>
                  </a:uFill>
                  <a:latin typeface="Cambria Math" panose="02040503050406030204" pitchFamily="18" charset="0"/>
                  <a:ea typeface="Calibri" panose="020F0502020204030204" pitchFamily="34" charset="0"/>
                  <a:cs typeface="Times New Roman" panose="02020603050405020304" pitchFamily="18" charset="0"/>
                </a:endParaRPr>
              </a:p>
              <a:p>
                <a:pPr marL="342900" marR="0" lvl="0" indent="-342900" algn="just" rtl="0">
                  <a:lnSpc>
                    <a:spcPct val="130000"/>
                  </a:lnSpc>
                  <a:spcBef>
                    <a:spcPts val="0"/>
                  </a:spcBef>
                  <a:spcAft>
                    <a:spcPts val="0"/>
                  </a:spcAft>
                  <a:buClr>
                    <a:srgbClr val="ED7D31"/>
                  </a:buClr>
                  <a:buSzPts val="1200"/>
                  <a:buFont typeface="Times New Roman" panose="02020603050405020304" pitchFamily="18" charset="0"/>
                  <a:buChar char="►"/>
                </a:pPr>
                <a:endParaRPr lang="en-US" sz="1800" i="1" dirty="0">
                  <a:solidFill>
                    <a:srgbClr val="002060"/>
                  </a:solidFill>
                  <a:effectLst/>
                  <a:uFill>
                    <a:solidFill>
                      <a:srgbClr val="5B9BD5"/>
                    </a:solidFill>
                  </a:uFill>
                  <a:latin typeface="Cambria Math" panose="02040503050406030204" pitchFamily="18" charset="0"/>
                  <a:ea typeface="Calibri" panose="020F0502020204030204" pitchFamily="34" charset="0"/>
                  <a:cs typeface="Times New Roman" panose="02020603050405020304" pitchFamily="18" charset="0"/>
                </a:endParaRPr>
              </a:p>
              <a:p>
                <a:pPr marL="342900" marR="0" lvl="0" indent="-342900" algn="just" rtl="0">
                  <a:lnSpc>
                    <a:spcPct val="130000"/>
                  </a:lnSpc>
                  <a:spcBef>
                    <a:spcPts val="0"/>
                  </a:spcBef>
                  <a:spcAft>
                    <a:spcPts val="0"/>
                  </a:spcAft>
                  <a:buClr>
                    <a:srgbClr val="ED7D31"/>
                  </a:buClr>
                  <a:buSzPts val="1200"/>
                  <a:buFont typeface="Times New Roman" panose="02020603050405020304" pitchFamily="18" charset="0"/>
                  <a:buChar char="►"/>
                </a:pPr>
                <a:endParaRPr lang="en-US" sz="1050" i="1" dirty="0">
                  <a:solidFill>
                    <a:srgbClr val="002060"/>
                  </a:solidFill>
                  <a:uFill>
                    <a:solidFill>
                      <a:srgbClr val="5B9BD5"/>
                    </a:solidFill>
                  </a:uFill>
                  <a:latin typeface="Cambria Math" panose="02040503050406030204" pitchFamily="18" charset="0"/>
                  <a:ea typeface="Calibri" panose="020F0502020204030204" pitchFamily="34" charset="0"/>
                  <a:cs typeface="Times New Roman" panose="02020603050405020304" pitchFamily="18" charset="0"/>
                </a:endParaRPr>
              </a:p>
              <a:p>
                <a:pPr marL="342900" marR="0" lvl="0" indent="-342900" algn="just" rtl="0">
                  <a:lnSpc>
                    <a:spcPct val="130000"/>
                  </a:lnSpc>
                  <a:spcBef>
                    <a:spcPts val="0"/>
                  </a:spcBef>
                  <a:spcAft>
                    <a:spcPts val="0"/>
                  </a:spcAft>
                  <a:buClr>
                    <a:srgbClr val="ED7D31"/>
                  </a:buClr>
                  <a:buSzPts val="1200"/>
                  <a:buFont typeface="Times New Roman" panose="02020603050405020304" pitchFamily="18" charset="0"/>
                  <a:buChar char="►"/>
                </a:pPr>
                <a14:m>
                  <m:oMath xmlns:m="http://schemas.openxmlformats.org/officeDocument/2006/math">
                    <m:sSub>
                      <m:sSubPr>
                        <m:ctrlPr>
                          <a:rPr lang="en-US" sz="1800" i="1" smtClean="0">
                            <a:solidFill>
                              <a:srgbClr val="002060"/>
                            </a:solidFill>
                            <a:effectLst/>
                            <a:uFill>
                              <a:solidFill>
                                <a:srgbClr val="5B9BD5"/>
                              </a:solidFill>
                            </a:uFill>
                            <a:latin typeface="Cambria Math" panose="02040503050406030204" pitchFamily="18" charset="0"/>
                            <a:ea typeface="Calibri" panose="020F0502020204030204" pitchFamily="34" charset="0"/>
                            <a:cs typeface="Times New Roman" panose="02020603050405020304" pitchFamily="18" charset="0"/>
                          </a:rPr>
                        </m:ctrlPr>
                      </m:sSubPr>
                      <m:e>
                        <m:r>
                          <m:rPr>
                            <m:sty m:val="p"/>
                          </m:rPr>
                          <a:rPr lang="en-US" sz="1800">
                            <a:solidFill>
                              <a:srgbClr val="002060"/>
                            </a:solidFill>
                            <a:effectLst/>
                            <a:uFill>
                              <a:solidFill>
                                <a:srgbClr val="5B9BD5"/>
                              </a:solidFill>
                            </a:uFill>
                            <a:latin typeface="Cambria Math" panose="02040503050406030204" pitchFamily="18" charset="0"/>
                            <a:ea typeface="Calibri" panose="020F0502020204030204" pitchFamily="34" charset="0"/>
                            <a:cs typeface="Times New Roman" panose="02020603050405020304" pitchFamily="18" charset="0"/>
                          </a:rPr>
                          <m:t>FV</m:t>
                        </m:r>
                      </m:e>
                      <m:sub>
                        <m:r>
                          <m:rPr>
                            <m:sty m:val="p"/>
                          </m:rPr>
                          <a:rPr lang="en-US" sz="1800">
                            <a:solidFill>
                              <a:srgbClr val="002060"/>
                            </a:solidFill>
                            <a:effectLst/>
                            <a:uFill>
                              <a:solidFill>
                                <a:srgbClr val="5B9BD5"/>
                              </a:solidFill>
                            </a:uFill>
                            <a:latin typeface="Cambria Math" panose="02040503050406030204" pitchFamily="18" charset="0"/>
                            <a:ea typeface="Calibri" panose="020F0502020204030204" pitchFamily="34" charset="0"/>
                            <a:cs typeface="Times New Roman" panose="02020603050405020304" pitchFamily="18" charset="0"/>
                          </a:rPr>
                          <m:t>nd</m:t>
                        </m:r>
                      </m:sub>
                    </m:sSub>
                  </m:oMath>
                </a14:m>
                <a:r>
                  <a:rPr lang="en-US" sz="1800" dirty="0">
                    <a:solidFill>
                      <a:srgbClr val="000000"/>
                    </a:solidFill>
                    <a:effectLst/>
                    <a:uFill>
                      <a:solidFill>
                        <a:srgbClr val="5B9BD5"/>
                      </a:solidFill>
                    </a:uFill>
                    <a:latin typeface="Times New Roman" panose="02020603050405020304" pitchFamily="18" charset="0"/>
                    <a:ea typeface="Calibri" panose="020F0502020204030204" pitchFamily="34" charset="0"/>
                    <a:cs typeface="Arial" panose="020B0604020202020204" pitchFamily="34" charset="0"/>
                  </a:rPr>
                  <a:t> : Future value of annuity due.</a:t>
                </a:r>
                <a:endParaRPr lang="en-US" sz="1800" dirty="0">
                  <a:effectLst/>
                  <a:uFill>
                    <a:solidFill>
                      <a:srgbClr val="5B9BD5"/>
                    </a:solidFill>
                  </a:uFill>
                  <a:latin typeface="Calibri" panose="020F0502020204030204" pitchFamily="34" charset="0"/>
                  <a:ea typeface="Calibri" panose="020F0502020204030204" pitchFamily="34" charset="0"/>
                  <a:cs typeface="Arial" panose="020B0604020202020204" pitchFamily="34" charset="0"/>
                </a:endParaRPr>
              </a:p>
              <a:p>
                <a:pPr marL="342900" marR="0" lvl="0" indent="-342900" algn="just" rtl="0">
                  <a:lnSpc>
                    <a:spcPct val="130000"/>
                  </a:lnSpc>
                  <a:spcBef>
                    <a:spcPts val="0"/>
                  </a:spcBef>
                  <a:spcAft>
                    <a:spcPts val="0"/>
                  </a:spcAft>
                  <a:buClr>
                    <a:srgbClr val="ED7D31"/>
                  </a:buClr>
                  <a:buSzPts val="1200"/>
                  <a:buFont typeface="Times New Roman" panose="02020603050405020304" pitchFamily="18" charset="0"/>
                  <a:buChar char="►"/>
                </a:pPr>
                <a14:m>
                  <m:oMath xmlns:m="http://schemas.openxmlformats.org/officeDocument/2006/math">
                    <m:sSub>
                      <m:sSubPr>
                        <m:ctrlPr>
                          <a:rPr lang="en-US" sz="1800" i="1">
                            <a:solidFill>
                              <a:srgbClr val="002060"/>
                            </a:solidFill>
                            <a:effectLst/>
                            <a:uFill>
                              <a:solidFill>
                                <a:srgbClr val="5B9BD5"/>
                              </a:solidFill>
                            </a:uFill>
                            <a:latin typeface="Cambria Math" panose="02040503050406030204" pitchFamily="18" charset="0"/>
                            <a:ea typeface="Calibri" panose="020F0502020204030204" pitchFamily="34" charset="0"/>
                            <a:cs typeface="Times New Roman" panose="02020603050405020304" pitchFamily="18" charset="0"/>
                          </a:rPr>
                        </m:ctrlPr>
                      </m:sSubPr>
                      <m:e>
                        <m:r>
                          <m:rPr>
                            <m:sty m:val="p"/>
                          </m:rPr>
                          <a:rPr lang="en-US" sz="1800">
                            <a:solidFill>
                              <a:srgbClr val="002060"/>
                            </a:solidFill>
                            <a:effectLst/>
                            <a:uFill>
                              <a:solidFill>
                                <a:srgbClr val="5B9BD5"/>
                              </a:solidFill>
                            </a:uFill>
                            <a:latin typeface="Cambria Math" panose="02040503050406030204" pitchFamily="18" charset="0"/>
                            <a:ea typeface="Calibri" panose="020F0502020204030204" pitchFamily="34" charset="0"/>
                            <a:cs typeface="Times New Roman" panose="02020603050405020304" pitchFamily="18" charset="0"/>
                          </a:rPr>
                          <m:t>PV</m:t>
                        </m:r>
                      </m:e>
                      <m:sub>
                        <m:r>
                          <m:rPr>
                            <m:sty m:val="p"/>
                          </m:rPr>
                          <a:rPr lang="en-US" sz="1800">
                            <a:solidFill>
                              <a:srgbClr val="002060"/>
                            </a:solidFill>
                            <a:effectLst/>
                            <a:uFill>
                              <a:solidFill>
                                <a:srgbClr val="5B9BD5"/>
                              </a:solidFill>
                            </a:uFill>
                            <a:latin typeface="Cambria Math" panose="02040503050406030204" pitchFamily="18" charset="0"/>
                            <a:ea typeface="Calibri" panose="020F0502020204030204" pitchFamily="34" charset="0"/>
                            <a:cs typeface="Times New Roman" panose="02020603050405020304" pitchFamily="18" charset="0"/>
                          </a:rPr>
                          <m:t>nd</m:t>
                        </m:r>
                      </m:sub>
                    </m:sSub>
                  </m:oMath>
                </a14:m>
                <a:r>
                  <a:rPr lang="en-US" sz="1800" dirty="0">
                    <a:solidFill>
                      <a:srgbClr val="002060"/>
                    </a:solidFill>
                    <a:effectLst/>
                    <a:uFill>
                      <a:solidFill>
                        <a:srgbClr val="5B9BD5"/>
                      </a:solidFill>
                    </a:uFill>
                    <a:latin typeface="Times New Roman" panose="02020603050405020304" pitchFamily="18" charset="0"/>
                    <a:ea typeface="Calibri" panose="020F0502020204030204" pitchFamily="34" charset="0"/>
                    <a:cs typeface="Arial" panose="020B0604020202020204" pitchFamily="34" charset="0"/>
                  </a:rPr>
                  <a:t> </a:t>
                </a:r>
                <a:r>
                  <a:rPr lang="en-US" sz="1800" dirty="0">
                    <a:solidFill>
                      <a:srgbClr val="000000"/>
                    </a:solidFill>
                    <a:effectLst/>
                    <a:uFill>
                      <a:solidFill>
                        <a:srgbClr val="5B9BD5"/>
                      </a:solidFill>
                    </a:uFill>
                    <a:latin typeface="Times New Roman" panose="02020603050405020304" pitchFamily="18" charset="0"/>
                    <a:ea typeface="Calibri" panose="020F0502020204030204" pitchFamily="34" charset="0"/>
                    <a:cs typeface="Arial" panose="020B0604020202020204" pitchFamily="34" charset="0"/>
                  </a:rPr>
                  <a:t>: Present value of annuity due.</a:t>
                </a:r>
                <a:endParaRPr lang="en-US" sz="1800" dirty="0">
                  <a:effectLst/>
                  <a:uFill>
                    <a:solidFill>
                      <a:srgbClr val="5B9BD5"/>
                    </a:solidFill>
                  </a:uFill>
                  <a:latin typeface="Calibri" panose="020F0502020204030204" pitchFamily="34" charset="0"/>
                  <a:ea typeface="Calibri" panose="020F0502020204030204" pitchFamily="34" charset="0"/>
                  <a:cs typeface="Arial" panose="020B0604020202020204" pitchFamily="34" charset="0"/>
                </a:endParaRPr>
              </a:p>
              <a:p>
                <a:pPr marL="342900" marR="0" lvl="0" indent="-342900" algn="just" rtl="0">
                  <a:lnSpc>
                    <a:spcPct val="130000"/>
                  </a:lnSpc>
                  <a:spcBef>
                    <a:spcPts val="0"/>
                  </a:spcBef>
                  <a:spcAft>
                    <a:spcPts val="0"/>
                  </a:spcAft>
                  <a:buClr>
                    <a:srgbClr val="ED7D31"/>
                  </a:buClr>
                  <a:buSzPts val="1200"/>
                  <a:buFont typeface="Times New Roman" panose="02020603050405020304" pitchFamily="18" charset="0"/>
                  <a:buChar char="►"/>
                </a:pPr>
                <a:r>
                  <a:rPr lang="en-US" sz="1800" dirty="0">
                    <a:solidFill>
                      <a:srgbClr val="002060"/>
                    </a:solidFill>
                    <a:effectLst/>
                    <a:uFill>
                      <a:solidFill>
                        <a:srgbClr val="5B9BD5"/>
                      </a:solidFill>
                    </a:uFill>
                    <a:latin typeface="Times New Roman" panose="02020603050405020304" pitchFamily="18" charset="0"/>
                    <a:ea typeface="Calibri" panose="020F0502020204030204" pitchFamily="34" charset="0"/>
                    <a:cs typeface="Arial" panose="020B0604020202020204" pitchFamily="34" charset="0"/>
                  </a:rPr>
                  <a:t>PMT</a:t>
                </a:r>
                <a:r>
                  <a:rPr lang="en-US" sz="1800" b="1" dirty="0">
                    <a:solidFill>
                      <a:srgbClr val="000000"/>
                    </a:solidFill>
                    <a:effectLst/>
                    <a:uFill>
                      <a:solidFill>
                        <a:srgbClr val="5B9BD5"/>
                      </a:solidFill>
                    </a:uFill>
                    <a:latin typeface="Times New Roman" panose="02020603050405020304" pitchFamily="18" charset="0"/>
                    <a:ea typeface="Calibri" panose="020F0502020204030204" pitchFamily="34" charset="0"/>
                    <a:cs typeface="Arial" panose="020B0604020202020204" pitchFamily="34" charset="0"/>
                  </a:rPr>
                  <a:t>  </a:t>
                </a:r>
                <a:r>
                  <a:rPr lang="en-US" sz="1800" dirty="0">
                    <a:solidFill>
                      <a:srgbClr val="000000"/>
                    </a:solidFill>
                    <a:effectLst/>
                    <a:uFill>
                      <a:solidFill>
                        <a:srgbClr val="5B9BD5"/>
                      </a:solidFill>
                    </a:uFill>
                    <a:latin typeface="Times New Roman" panose="02020603050405020304" pitchFamily="18" charset="0"/>
                    <a:ea typeface="Calibri" panose="020F0502020204030204" pitchFamily="34" charset="0"/>
                    <a:cs typeface="Arial" panose="020B0604020202020204" pitchFamily="34" charset="0"/>
                  </a:rPr>
                  <a:t> : Equal Payments.</a:t>
                </a:r>
                <a:endParaRPr lang="en-US" sz="1800" dirty="0">
                  <a:effectLst/>
                  <a:uFill>
                    <a:solidFill>
                      <a:srgbClr val="5B9BD5"/>
                    </a:solidFill>
                  </a:uFill>
                  <a:latin typeface="Calibri" panose="020F0502020204030204" pitchFamily="34" charset="0"/>
                  <a:ea typeface="Calibri" panose="020F0502020204030204" pitchFamily="34" charset="0"/>
                  <a:cs typeface="Arial" panose="020B0604020202020204" pitchFamily="34" charset="0"/>
                </a:endParaRPr>
              </a:p>
              <a:p>
                <a:pPr marL="342900" marR="0" lvl="0" indent="-342900" algn="just" rtl="0">
                  <a:lnSpc>
                    <a:spcPct val="130000"/>
                  </a:lnSpc>
                  <a:spcBef>
                    <a:spcPts val="0"/>
                  </a:spcBef>
                  <a:spcAft>
                    <a:spcPts val="0"/>
                  </a:spcAft>
                  <a:buClr>
                    <a:srgbClr val="ED7D31"/>
                  </a:buClr>
                  <a:buSzPts val="1200"/>
                  <a:buFont typeface="Times New Roman" panose="02020603050405020304" pitchFamily="18" charset="0"/>
                  <a:buChar char="►"/>
                </a:pPr>
                <a:r>
                  <a:rPr lang="en-US" sz="1800" dirty="0">
                    <a:solidFill>
                      <a:srgbClr val="002060"/>
                    </a:solidFill>
                    <a:effectLst/>
                    <a:uFill>
                      <a:solidFill>
                        <a:srgbClr val="5B9BD5"/>
                      </a:solidFill>
                    </a:uFill>
                    <a:latin typeface="Times New Roman" panose="02020603050405020304" pitchFamily="18" charset="0"/>
                    <a:ea typeface="Calibri" panose="020F0502020204030204" pitchFamily="34" charset="0"/>
                    <a:cs typeface="Arial" panose="020B0604020202020204" pitchFamily="34" charset="0"/>
                  </a:rPr>
                  <a:t>n    </a:t>
                </a:r>
                <a:r>
                  <a:rPr lang="en-US" sz="1800" dirty="0">
                    <a:solidFill>
                      <a:srgbClr val="000000"/>
                    </a:solidFill>
                    <a:effectLst/>
                    <a:uFill>
                      <a:solidFill>
                        <a:srgbClr val="5B9BD5"/>
                      </a:solidFill>
                    </a:uFill>
                    <a:latin typeface="Times New Roman" panose="02020603050405020304" pitchFamily="18" charset="0"/>
                    <a:ea typeface="Calibri" panose="020F0502020204030204" pitchFamily="34" charset="0"/>
                    <a:cs typeface="Arial" panose="020B0604020202020204" pitchFamily="34" charset="0"/>
                  </a:rPr>
                  <a:t>      : Number of Annuities.</a:t>
                </a:r>
                <a:endParaRPr lang="en-US" sz="1800" dirty="0">
                  <a:effectLst/>
                  <a:uFill>
                    <a:solidFill>
                      <a:srgbClr val="5B9BD5"/>
                    </a:solidFill>
                  </a:uFill>
                  <a:latin typeface="Calibri" panose="020F0502020204030204" pitchFamily="34" charset="0"/>
                  <a:ea typeface="Calibri" panose="020F0502020204030204" pitchFamily="34" charset="0"/>
                  <a:cs typeface="Arial" panose="020B0604020202020204" pitchFamily="34" charset="0"/>
                </a:endParaRPr>
              </a:p>
              <a:p>
                <a:pPr marL="342900" marR="0" lvl="0" indent="-342900" algn="just" rtl="0">
                  <a:lnSpc>
                    <a:spcPct val="130000"/>
                  </a:lnSpc>
                  <a:spcBef>
                    <a:spcPts val="0"/>
                  </a:spcBef>
                  <a:spcAft>
                    <a:spcPts val="0"/>
                  </a:spcAft>
                  <a:buClr>
                    <a:srgbClr val="ED7D31"/>
                  </a:buClr>
                  <a:buSzPts val="1200"/>
                  <a:buFont typeface="Times New Roman" panose="02020603050405020304" pitchFamily="18" charset="0"/>
                  <a:buChar char="►"/>
                </a:pPr>
                <a:r>
                  <a:rPr lang="en-US" sz="1800" dirty="0" err="1">
                    <a:solidFill>
                      <a:srgbClr val="002060"/>
                    </a:solidFill>
                    <a:effectLst/>
                    <a:uFill>
                      <a:solidFill>
                        <a:srgbClr val="5B9BD5"/>
                      </a:solidFill>
                    </a:uFill>
                    <a:latin typeface="Times New Roman" panose="02020603050405020304" pitchFamily="18" charset="0"/>
                    <a:ea typeface="Calibri" panose="020F0502020204030204" pitchFamily="34" charset="0"/>
                    <a:cs typeface="Arial" panose="020B0604020202020204" pitchFamily="34" charset="0"/>
                  </a:rPr>
                  <a:t>i</a:t>
                </a:r>
                <a:r>
                  <a:rPr lang="en-US" sz="1800" dirty="0">
                    <a:solidFill>
                      <a:srgbClr val="002060"/>
                    </a:solidFill>
                    <a:effectLst/>
                    <a:uFill>
                      <a:solidFill>
                        <a:srgbClr val="5B9BD5"/>
                      </a:solidFill>
                    </a:uFill>
                    <a:latin typeface="Times New Roman" panose="02020603050405020304" pitchFamily="18" charset="0"/>
                    <a:ea typeface="Calibri" panose="020F0502020204030204" pitchFamily="34" charset="0"/>
                    <a:cs typeface="Arial" panose="020B0604020202020204" pitchFamily="34" charset="0"/>
                  </a:rPr>
                  <a:t> </a:t>
                </a:r>
                <a:r>
                  <a:rPr lang="en-US" sz="1800" dirty="0">
                    <a:solidFill>
                      <a:srgbClr val="000000"/>
                    </a:solidFill>
                    <a:effectLst/>
                    <a:uFill>
                      <a:solidFill>
                        <a:srgbClr val="5B9BD5"/>
                      </a:solidFill>
                    </a:uFill>
                    <a:latin typeface="Times New Roman" panose="02020603050405020304" pitchFamily="18" charset="0"/>
                    <a:ea typeface="Calibri" panose="020F0502020204030204" pitchFamily="34" charset="0"/>
                    <a:cs typeface="Arial" panose="020B0604020202020204" pitchFamily="34" charset="0"/>
                  </a:rPr>
                  <a:t>         : Interest Rate.</a:t>
                </a:r>
                <a:endParaRPr lang="en-US" sz="1800" dirty="0">
                  <a:effectLst/>
                  <a:uFill>
                    <a:solidFill>
                      <a:srgbClr val="5B9BD5"/>
                    </a:solidFill>
                  </a:uFill>
                  <a:latin typeface="Calibri" panose="020F0502020204030204" pitchFamily="34" charset="0"/>
                  <a:ea typeface="Calibri" panose="020F0502020204030204" pitchFamily="34" charset="0"/>
                  <a:cs typeface="Arial" panose="020B0604020202020204" pitchFamily="34" charset="0"/>
                </a:endParaRPr>
              </a:p>
              <a:p>
                <a:pPr marL="342900" marR="0" lvl="0" indent="-342900" algn="just" rtl="0">
                  <a:lnSpc>
                    <a:spcPct val="130000"/>
                  </a:lnSpc>
                  <a:spcBef>
                    <a:spcPts val="0"/>
                  </a:spcBef>
                  <a:spcAft>
                    <a:spcPts val="0"/>
                  </a:spcAft>
                  <a:buClr>
                    <a:srgbClr val="ED7D31"/>
                  </a:buClr>
                  <a:buSzPts val="1200"/>
                  <a:buFont typeface="Times New Roman" panose="02020603050405020304" pitchFamily="18" charset="0"/>
                  <a:buChar char="►"/>
                </a:pPr>
                <a:r>
                  <a:rPr lang="en-US" sz="1800" dirty="0">
                    <a:solidFill>
                      <a:srgbClr val="000000"/>
                    </a:solidFill>
                    <a:effectLst/>
                    <a:uFill>
                      <a:solidFill>
                        <a:srgbClr val="5B9BD5"/>
                      </a:solidFill>
                    </a:uFill>
                    <a:latin typeface="Calibri" panose="020F0502020204030204" pitchFamily="34" charset="0"/>
                    <a:ea typeface="Calibri" panose="020F0502020204030204" pitchFamily="34" charset="0"/>
                    <a:cs typeface="Arial" panose="020B0604020202020204" pitchFamily="34" charset="0"/>
                  </a:rPr>
                  <a:t> </a:t>
                </a:r>
                <a:r>
                  <a:rPr lang="en-US" sz="1800" dirty="0">
                    <a:solidFill>
                      <a:srgbClr val="002060"/>
                    </a:solidFill>
                    <a:effectLst/>
                    <a:uFill>
                      <a:solidFill>
                        <a:srgbClr val="5B9BD5"/>
                      </a:solidFill>
                    </a:uFill>
                    <a:latin typeface="Calibri" panose="020F0502020204030204" pitchFamily="34" charset="0"/>
                    <a:ea typeface="Calibri" panose="020F0502020204030204" pitchFamily="34" charset="0"/>
                    <a:cs typeface="Arial" panose="020B0604020202020204" pitchFamily="34" charset="0"/>
                  </a:rPr>
                  <a:t>FVI</a:t>
                </a:r>
                <a14:m>
                  <m:oMath xmlns:m="http://schemas.openxmlformats.org/officeDocument/2006/math">
                    <m:sSub>
                      <m:sSubPr>
                        <m:ctrlPr>
                          <a:rPr lang="en-US" sz="1800" i="1">
                            <a:solidFill>
                              <a:srgbClr val="002060"/>
                            </a:solidFill>
                            <a:effectLst/>
                            <a:uFill>
                              <a:solidFill>
                                <a:srgbClr val="5B9BD5"/>
                              </a:solidFill>
                            </a:uFill>
                            <a:latin typeface="Cambria Math" panose="02040503050406030204" pitchFamily="18" charset="0"/>
                            <a:ea typeface="Calibri" panose="020F0502020204030204" pitchFamily="34" charset="0"/>
                            <a:cs typeface="Times New Roman" panose="02020603050405020304" pitchFamily="18" charset="0"/>
                          </a:rPr>
                        </m:ctrlPr>
                      </m:sSubPr>
                      <m:e>
                        <m:r>
                          <m:rPr>
                            <m:sty m:val="p"/>
                          </m:rPr>
                          <a:rPr lang="en-US" sz="1800">
                            <a:solidFill>
                              <a:srgbClr val="002060"/>
                            </a:solidFill>
                            <a:effectLst/>
                            <a:uFill>
                              <a:solidFill>
                                <a:srgbClr val="5B9BD5"/>
                              </a:solidFill>
                            </a:uFill>
                            <a:latin typeface="Cambria Math" panose="02040503050406030204" pitchFamily="18" charset="0"/>
                            <a:ea typeface="Calibri" panose="020F0502020204030204" pitchFamily="34" charset="0"/>
                            <a:cs typeface="Times New Roman" panose="02020603050405020304" pitchFamily="18" charset="0"/>
                          </a:rPr>
                          <m:t>F</m:t>
                        </m:r>
                      </m:e>
                      <m:sub>
                        <m:r>
                          <m:rPr>
                            <m:sty m:val="p"/>
                          </m:rPr>
                          <a:rPr lang="en-US" sz="1800">
                            <a:solidFill>
                              <a:srgbClr val="002060"/>
                            </a:solidFill>
                            <a:effectLst/>
                            <a:uFill>
                              <a:solidFill>
                                <a:srgbClr val="5B9BD5"/>
                              </a:solidFill>
                            </a:uFill>
                            <a:latin typeface="Cambria Math" panose="02040503050406030204" pitchFamily="18" charset="0"/>
                            <a:ea typeface="Calibri" panose="020F0502020204030204" pitchFamily="34" charset="0"/>
                            <a:cs typeface="Times New Roman" panose="02020603050405020304" pitchFamily="18" charset="0"/>
                          </a:rPr>
                          <m:t>d</m:t>
                        </m:r>
                      </m:sub>
                    </m:sSub>
                  </m:oMath>
                </a14:m>
                <a:r>
                  <a:rPr lang="en-US" sz="1800" dirty="0">
                    <a:solidFill>
                      <a:srgbClr val="002060"/>
                    </a:solidFill>
                    <a:effectLst/>
                    <a:uFill>
                      <a:solidFill>
                        <a:srgbClr val="5B9BD5"/>
                      </a:solidFill>
                    </a:uFill>
                    <a:latin typeface="Calibri" panose="020F0502020204030204" pitchFamily="34" charset="0"/>
                    <a:ea typeface="Calibri" panose="020F0502020204030204" pitchFamily="34" charset="0"/>
                    <a:cs typeface="Arial" panose="020B0604020202020204" pitchFamily="34" charset="0"/>
                  </a:rPr>
                  <a:t> n ,</a:t>
                </a:r>
                <a:r>
                  <a:rPr lang="en-US" sz="1800" dirty="0" err="1">
                    <a:solidFill>
                      <a:srgbClr val="002060"/>
                    </a:solidFill>
                    <a:effectLst/>
                    <a:uFill>
                      <a:solidFill>
                        <a:srgbClr val="5B9BD5"/>
                      </a:solidFill>
                    </a:uFill>
                    <a:latin typeface="Calibri" panose="020F0502020204030204" pitchFamily="34" charset="0"/>
                    <a:ea typeface="Calibri" panose="020F0502020204030204" pitchFamily="34" charset="0"/>
                    <a:cs typeface="Arial" panose="020B0604020202020204" pitchFamily="34" charset="0"/>
                  </a:rPr>
                  <a:t>i</a:t>
                </a:r>
                <a:r>
                  <a:rPr lang="en-US" sz="1800" dirty="0">
                    <a:solidFill>
                      <a:srgbClr val="002060"/>
                    </a:solidFill>
                    <a:effectLst/>
                    <a:uFill>
                      <a:solidFill>
                        <a:srgbClr val="5B9BD5"/>
                      </a:solidFill>
                    </a:uFill>
                    <a:latin typeface="Calibri" panose="020F0502020204030204" pitchFamily="34" charset="0"/>
                    <a:ea typeface="Calibri" panose="020F0502020204030204" pitchFamily="34" charset="0"/>
                    <a:cs typeface="Arial" panose="020B0604020202020204" pitchFamily="34" charset="0"/>
                  </a:rPr>
                  <a:t>: </a:t>
                </a:r>
                <a:r>
                  <a:rPr lang="en-US" sz="1800" dirty="0">
                    <a:solidFill>
                      <a:srgbClr val="000000"/>
                    </a:solidFill>
                    <a:effectLst/>
                    <a:uFill>
                      <a:solidFill>
                        <a:srgbClr val="5B9BD5"/>
                      </a:solidFill>
                    </a:uFill>
                    <a:latin typeface="Times New Roman" panose="02020603050405020304" pitchFamily="18" charset="0"/>
                    <a:ea typeface="Calibri" panose="020F0502020204030204" pitchFamily="34" charset="0"/>
                    <a:cs typeface="Arial" panose="020B0604020202020204" pitchFamily="34" charset="0"/>
                  </a:rPr>
                  <a:t>Searching from future value of annuity due table</a:t>
                </a:r>
                <a:r>
                  <a:rPr lang="en-US" sz="1800" dirty="0">
                    <a:solidFill>
                      <a:srgbClr val="000000"/>
                    </a:solidFill>
                    <a:effectLst/>
                    <a:uFill>
                      <a:solidFill>
                        <a:srgbClr val="5B9BD5"/>
                      </a:solidFill>
                    </a:uFill>
                    <a:latin typeface="Calibri" panose="020F0502020204030204" pitchFamily="34" charset="0"/>
                    <a:ea typeface="Calibri" panose="020F0502020204030204" pitchFamily="34" charset="0"/>
                    <a:cs typeface="Arial" panose="020B0604020202020204" pitchFamily="34" charset="0"/>
                  </a:rPr>
                  <a:t>.</a:t>
                </a:r>
                <a:endParaRPr lang="en-US" sz="1800" dirty="0">
                  <a:effectLst/>
                  <a:uFill>
                    <a:solidFill>
                      <a:srgbClr val="5B9BD5"/>
                    </a:solidFill>
                  </a:uFill>
                  <a:latin typeface="Calibri" panose="020F0502020204030204" pitchFamily="34" charset="0"/>
                  <a:ea typeface="Calibri" panose="020F0502020204030204" pitchFamily="34" charset="0"/>
                  <a:cs typeface="Arial" panose="020B0604020202020204" pitchFamily="34" charset="0"/>
                </a:endParaRPr>
              </a:p>
              <a:p>
                <a:r>
                  <a:rPr lang="en-US" sz="1800" dirty="0">
                    <a:solidFill>
                      <a:srgbClr val="002060"/>
                    </a:solidFill>
                    <a:effectLst/>
                    <a:latin typeface="Times New Roman" panose="02020603050405020304" pitchFamily="18" charset="0"/>
                    <a:ea typeface="Calibri" panose="020F0502020204030204" pitchFamily="34" charset="0"/>
                  </a:rPr>
                  <a:t>PVI</a:t>
                </a:r>
                <a14:m>
                  <m:oMath xmlns:m="http://schemas.openxmlformats.org/officeDocument/2006/math">
                    <m:sSub>
                      <m:sSubPr>
                        <m:ctrlPr>
                          <a:rPr lang="en-US" sz="1800" i="1">
                            <a:solidFill>
                              <a:srgbClr val="002060"/>
                            </a:solidFill>
                            <a:effectLst/>
                            <a:latin typeface="Cambria Math" panose="02040503050406030204" pitchFamily="18" charset="0"/>
                            <a:cs typeface="Times New Roman" panose="02020603050405020304" pitchFamily="18" charset="0"/>
                          </a:rPr>
                        </m:ctrlPr>
                      </m:sSubPr>
                      <m:e>
                        <m:r>
                          <m:rPr>
                            <m:sty m:val="p"/>
                          </m:rPr>
                          <a:rPr lang="en-US" sz="1800">
                            <a:solidFill>
                              <a:srgbClr val="002060"/>
                            </a:solidFill>
                            <a:effectLst/>
                            <a:latin typeface="Cambria Math" panose="02040503050406030204" pitchFamily="18" charset="0"/>
                            <a:ea typeface="Calibri" panose="020F0502020204030204" pitchFamily="34" charset="0"/>
                            <a:cs typeface="Times New Roman" panose="02020603050405020304" pitchFamily="18" charset="0"/>
                          </a:rPr>
                          <m:t>F</m:t>
                        </m:r>
                      </m:e>
                      <m:sub>
                        <m:r>
                          <m:rPr>
                            <m:sty m:val="p"/>
                          </m:rPr>
                          <a:rPr lang="en-US" sz="1800">
                            <a:solidFill>
                              <a:srgbClr val="002060"/>
                            </a:solidFill>
                            <a:effectLst/>
                            <a:latin typeface="Cambria Math" panose="02040503050406030204" pitchFamily="18" charset="0"/>
                            <a:ea typeface="Calibri" panose="020F0502020204030204" pitchFamily="34" charset="0"/>
                            <a:cs typeface="Times New Roman" panose="02020603050405020304" pitchFamily="18" charset="0"/>
                          </a:rPr>
                          <m:t>d</m:t>
                        </m:r>
                      </m:sub>
                    </m:sSub>
                    <m:r>
                      <a:rPr lang="en-US" sz="1800">
                        <a:solidFill>
                          <a:srgbClr val="002060"/>
                        </a:solidFill>
                        <a:effectLst/>
                        <a:latin typeface="Cambria Math" panose="02040503050406030204" pitchFamily="18" charset="0"/>
                        <a:ea typeface="Calibri" panose="020F0502020204030204" pitchFamily="34" charset="0"/>
                        <a:cs typeface="Times New Roman" panose="02020603050405020304" pitchFamily="18" charset="0"/>
                      </a:rPr>
                      <m:t>  </m:t>
                    </m:r>
                  </m:oMath>
                </a14:m>
                <a:r>
                  <a:rPr lang="en-US" sz="1800" dirty="0">
                    <a:solidFill>
                      <a:srgbClr val="002060"/>
                    </a:solidFill>
                    <a:effectLst/>
                    <a:latin typeface="Times New Roman" panose="02020603050405020304" pitchFamily="18" charset="0"/>
                    <a:ea typeface="Calibri" panose="020F0502020204030204" pitchFamily="34" charset="0"/>
                  </a:rPr>
                  <a:t>n ,</a:t>
                </a:r>
                <a:r>
                  <a:rPr lang="en-US" sz="1800" dirty="0" err="1">
                    <a:solidFill>
                      <a:srgbClr val="002060"/>
                    </a:solidFill>
                    <a:effectLst/>
                    <a:latin typeface="Times New Roman" panose="02020603050405020304" pitchFamily="18" charset="0"/>
                    <a:ea typeface="Calibri" panose="020F0502020204030204" pitchFamily="34" charset="0"/>
                  </a:rPr>
                  <a:t>i</a:t>
                </a:r>
                <a:r>
                  <a:rPr lang="en-US" sz="1800" dirty="0">
                    <a:solidFill>
                      <a:srgbClr val="000000"/>
                    </a:solidFill>
                    <a:effectLst/>
                    <a:latin typeface="Times New Roman" panose="02020603050405020304" pitchFamily="18" charset="0"/>
                    <a:ea typeface="Calibri" panose="020F0502020204030204" pitchFamily="34" charset="0"/>
                  </a:rPr>
                  <a:t>: Searching from present value of annuity due table</a:t>
                </a:r>
                <a:endParaRPr lang="en-US" dirty="0">
                  <a:effectLst/>
                  <a:latin typeface="Calibri" panose="020F0502020204030204" pitchFamily="34" charset="0"/>
                  <a:ea typeface="Calibri" panose="020F0502020204030204" pitchFamily="34" charset="0"/>
                  <a:cs typeface="Arial" panose="020B0604020202020204" pitchFamily="34" charset="0"/>
                </a:endParaRPr>
              </a:p>
            </p:txBody>
          </p:sp>
        </mc:Choice>
        <mc:Fallback xmlns="">
          <p:sp>
            <p:nvSpPr>
              <p:cNvPr id="20" name="مستطيل مستدير الزوايا 15">
                <a:extLst>
                  <a:ext uri="{FF2B5EF4-FFF2-40B4-BE49-F238E27FC236}">
                    <a16:creationId xmlns:a16="http://schemas.microsoft.com/office/drawing/2014/main" id="{C7CA628E-402E-4ECD-83CD-2C5BD377C6C5}"/>
                  </a:ext>
                </a:extLst>
              </p:cNvPr>
              <p:cNvSpPr>
                <a:spLocks noRot="1" noChangeAspect="1" noMove="1" noResize="1" noEditPoints="1" noAdjustHandles="1" noChangeArrowheads="1" noChangeShapeType="1" noTextEdit="1"/>
              </p:cNvSpPr>
              <p:nvPr/>
            </p:nvSpPr>
            <p:spPr>
              <a:xfrm>
                <a:off x="179819" y="1091126"/>
                <a:ext cx="9576424" cy="5274620"/>
              </a:xfrm>
              <a:prstGeom prst="roundRect">
                <a:avLst>
                  <a:gd name="adj" fmla="val 1416"/>
                </a:avLst>
              </a:prstGeom>
              <a:blipFill>
                <a:blip r:embed="rId2"/>
                <a:stretch>
                  <a:fillRect l="-255" b="-1040"/>
                </a:stretch>
              </a:blipFill>
              <a:ln>
                <a:noFill/>
              </a:ln>
            </p:spPr>
            <p:txBody>
              <a:bodyPr/>
              <a:lstStyle/>
              <a:p>
                <a:r>
                  <a:rPr lang="en-US">
                    <a:noFill/>
                  </a:rPr>
                  <a:t> </a:t>
                </a:r>
              </a:p>
            </p:txBody>
          </p:sp>
        </mc:Fallback>
      </mc:AlternateContent>
      <p:grpSp>
        <p:nvGrpSpPr>
          <p:cNvPr id="29" name="Shape 631">
            <a:extLst>
              <a:ext uri="{FF2B5EF4-FFF2-40B4-BE49-F238E27FC236}">
                <a16:creationId xmlns="" xmlns:a16="http://schemas.microsoft.com/office/drawing/2014/main" id="{9DE0399B-6A40-495E-B773-BA7B46FB702D}"/>
              </a:ext>
            </a:extLst>
          </p:cNvPr>
          <p:cNvGrpSpPr/>
          <p:nvPr/>
        </p:nvGrpSpPr>
        <p:grpSpPr>
          <a:xfrm flipH="1">
            <a:off x="303082" y="41731"/>
            <a:ext cx="827524" cy="848823"/>
            <a:chOff x="5961125" y="1623900"/>
            <a:chExt cx="427450" cy="448175"/>
          </a:xfrm>
          <a:solidFill>
            <a:srgbClr val="7030A0"/>
          </a:solidFill>
        </p:grpSpPr>
        <p:sp>
          <p:nvSpPr>
            <p:cNvPr id="30" name="Shape 632">
              <a:extLst>
                <a:ext uri="{FF2B5EF4-FFF2-40B4-BE49-F238E27FC236}">
                  <a16:creationId xmlns="" xmlns:a16="http://schemas.microsoft.com/office/drawing/2014/main" id="{8DB2B578-EBFB-49B2-A74B-ADFD83430321}"/>
                </a:ext>
              </a:extLst>
            </p:cNvPr>
            <p:cNvSpPr/>
            <p:nvPr/>
          </p:nvSpPr>
          <p:spPr>
            <a:xfrm>
              <a:off x="5961125" y="1678700"/>
              <a:ext cx="376925" cy="376925"/>
            </a:xfrm>
            <a:custGeom>
              <a:avLst/>
              <a:gdLst/>
              <a:ahLst/>
              <a:cxnLst/>
              <a:rect l="0" t="0" r="0" b="0"/>
              <a:pathLst>
                <a:path w="15077" h="15077" fill="none" extrusionOk="0">
                  <a:moveTo>
                    <a:pt x="11813" y="1340"/>
                  </a:moveTo>
                  <a:lnTo>
                    <a:pt x="11813" y="1340"/>
                  </a:lnTo>
                  <a:lnTo>
                    <a:pt x="11350" y="1024"/>
                  </a:lnTo>
                  <a:lnTo>
                    <a:pt x="10863" y="780"/>
                  </a:lnTo>
                  <a:lnTo>
                    <a:pt x="10351" y="537"/>
                  </a:lnTo>
                  <a:lnTo>
                    <a:pt x="9816" y="342"/>
                  </a:lnTo>
                  <a:lnTo>
                    <a:pt x="9280" y="196"/>
                  </a:lnTo>
                  <a:lnTo>
                    <a:pt x="8720" y="98"/>
                  </a:lnTo>
                  <a:lnTo>
                    <a:pt x="8135" y="25"/>
                  </a:lnTo>
                  <a:lnTo>
                    <a:pt x="7551" y="1"/>
                  </a:lnTo>
                  <a:lnTo>
                    <a:pt x="7551" y="1"/>
                  </a:lnTo>
                  <a:lnTo>
                    <a:pt x="7161" y="1"/>
                  </a:lnTo>
                  <a:lnTo>
                    <a:pt x="6771" y="50"/>
                  </a:lnTo>
                  <a:lnTo>
                    <a:pt x="6406" y="98"/>
                  </a:lnTo>
                  <a:lnTo>
                    <a:pt x="6041" y="147"/>
                  </a:lnTo>
                  <a:lnTo>
                    <a:pt x="5675" y="244"/>
                  </a:lnTo>
                  <a:lnTo>
                    <a:pt x="5310" y="342"/>
                  </a:lnTo>
                  <a:lnTo>
                    <a:pt x="4969" y="464"/>
                  </a:lnTo>
                  <a:lnTo>
                    <a:pt x="4628" y="585"/>
                  </a:lnTo>
                  <a:lnTo>
                    <a:pt x="4287" y="731"/>
                  </a:lnTo>
                  <a:lnTo>
                    <a:pt x="3970" y="902"/>
                  </a:lnTo>
                  <a:lnTo>
                    <a:pt x="3654" y="1097"/>
                  </a:lnTo>
                  <a:lnTo>
                    <a:pt x="3337" y="1292"/>
                  </a:lnTo>
                  <a:lnTo>
                    <a:pt x="3045" y="1486"/>
                  </a:lnTo>
                  <a:lnTo>
                    <a:pt x="2753" y="1730"/>
                  </a:lnTo>
                  <a:lnTo>
                    <a:pt x="2485" y="1949"/>
                  </a:lnTo>
                  <a:lnTo>
                    <a:pt x="2217" y="2217"/>
                  </a:lnTo>
                  <a:lnTo>
                    <a:pt x="1973" y="2461"/>
                  </a:lnTo>
                  <a:lnTo>
                    <a:pt x="1730" y="2753"/>
                  </a:lnTo>
                  <a:lnTo>
                    <a:pt x="1510" y="3021"/>
                  </a:lnTo>
                  <a:lnTo>
                    <a:pt x="1291" y="3313"/>
                  </a:lnTo>
                  <a:lnTo>
                    <a:pt x="1096" y="3630"/>
                  </a:lnTo>
                  <a:lnTo>
                    <a:pt x="926" y="3946"/>
                  </a:lnTo>
                  <a:lnTo>
                    <a:pt x="755" y="4263"/>
                  </a:lnTo>
                  <a:lnTo>
                    <a:pt x="609" y="4604"/>
                  </a:lnTo>
                  <a:lnTo>
                    <a:pt x="463" y="4945"/>
                  </a:lnTo>
                  <a:lnTo>
                    <a:pt x="341" y="5286"/>
                  </a:lnTo>
                  <a:lnTo>
                    <a:pt x="244" y="5651"/>
                  </a:lnTo>
                  <a:lnTo>
                    <a:pt x="171" y="6016"/>
                  </a:lnTo>
                  <a:lnTo>
                    <a:pt x="98" y="6382"/>
                  </a:lnTo>
                  <a:lnTo>
                    <a:pt x="49" y="6771"/>
                  </a:lnTo>
                  <a:lnTo>
                    <a:pt x="25" y="7137"/>
                  </a:lnTo>
                  <a:lnTo>
                    <a:pt x="0" y="7526"/>
                  </a:lnTo>
                  <a:lnTo>
                    <a:pt x="0" y="7526"/>
                  </a:lnTo>
                  <a:lnTo>
                    <a:pt x="25" y="7916"/>
                  </a:lnTo>
                  <a:lnTo>
                    <a:pt x="49" y="8306"/>
                  </a:lnTo>
                  <a:lnTo>
                    <a:pt x="98" y="8671"/>
                  </a:lnTo>
                  <a:lnTo>
                    <a:pt x="171" y="9061"/>
                  </a:lnTo>
                  <a:lnTo>
                    <a:pt x="244" y="9426"/>
                  </a:lnTo>
                  <a:lnTo>
                    <a:pt x="341" y="9767"/>
                  </a:lnTo>
                  <a:lnTo>
                    <a:pt x="463" y="10132"/>
                  </a:lnTo>
                  <a:lnTo>
                    <a:pt x="609" y="10473"/>
                  </a:lnTo>
                  <a:lnTo>
                    <a:pt x="755" y="10790"/>
                  </a:lnTo>
                  <a:lnTo>
                    <a:pt x="926" y="11131"/>
                  </a:lnTo>
                  <a:lnTo>
                    <a:pt x="1096" y="11448"/>
                  </a:lnTo>
                  <a:lnTo>
                    <a:pt x="1291" y="11740"/>
                  </a:lnTo>
                  <a:lnTo>
                    <a:pt x="1510" y="12032"/>
                  </a:lnTo>
                  <a:lnTo>
                    <a:pt x="1730" y="12324"/>
                  </a:lnTo>
                  <a:lnTo>
                    <a:pt x="1973" y="12592"/>
                  </a:lnTo>
                  <a:lnTo>
                    <a:pt x="2217" y="12860"/>
                  </a:lnTo>
                  <a:lnTo>
                    <a:pt x="2485" y="13104"/>
                  </a:lnTo>
                  <a:lnTo>
                    <a:pt x="2753" y="13347"/>
                  </a:lnTo>
                  <a:lnTo>
                    <a:pt x="3045" y="13567"/>
                  </a:lnTo>
                  <a:lnTo>
                    <a:pt x="3337" y="13786"/>
                  </a:lnTo>
                  <a:lnTo>
                    <a:pt x="3654" y="13981"/>
                  </a:lnTo>
                  <a:lnTo>
                    <a:pt x="3970" y="14151"/>
                  </a:lnTo>
                  <a:lnTo>
                    <a:pt x="4287" y="14322"/>
                  </a:lnTo>
                  <a:lnTo>
                    <a:pt x="4628" y="14468"/>
                  </a:lnTo>
                  <a:lnTo>
                    <a:pt x="4969" y="14614"/>
                  </a:lnTo>
                  <a:lnTo>
                    <a:pt x="5310" y="14736"/>
                  </a:lnTo>
                  <a:lnTo>
                    <a:pt x="5675" y="14833"/>
                  </a:lnTo>
                  <a:lnTo>
                    <a:pt x="6041" y="14906"/>
                  </a:lnTo>
                  <a:lnTo>
                    <a:pt x="6406" y="14979"/>
                  </a:lnTo>
                  <a:lnTo>
                    <a:pt x="6771" y="15028"/>
                  </a:lnTo>
                  <a:lnTo>
                    <a:pt x="7161" y="15052"/>
                  </a:lnTo>
                  <a:lnTo>
                    <a:pt x="7551" y="15077"/>
                  </a:lnTo>
                  <a:lnTo>
                    <a:pt x="7551" y="15077"/>
                  </a:lnTo>
                  <a:lnTo>
                    <a:pt x="7940" y="15052"/>
                  </a:lnTo>
                  <a:lnTo>
                    <a:pt x="8306" y="15028"/>
                  </a:lnTo>
                  <a:lnTo>
                    <a:pt x="8695" y="14979"/>
                  </a:lnTo>
                  <a:lnTo>
                    <a:pt x="9061" y="14906"/>
                  </a:lnTo>
                  <a:lnTo>
                    <a:pt x="9426" y="14833"/>
                  </a:lnTo>
                  <a:lnTo>
                    <a:pt x="9791" y="14736"/>
                  </a:lnTo>
                  <a:lnTo>
                    <a:pt x="10132" y="14614"/>
                  </a:lnTo>
                  <a:lnTo>
                    <a:pt x="10473" y="14468"/>
                  </a:lnTo>
                  <a:lnTo>
                    <a:pt x="10814" y="14322"/>
                  </a:lnTo>
                  <a:lnTo>
                    <a:pt x="11131" y="14151"/>
                  </a:lnTo>
                  <a:lnTo>
                    <a:pt x="11447" y="13981"/>
                  </a:lnTo>
                  <a:lnTo>
                    <a:pt x="11764" y="13786"/>
                  </a:lnTo>
                  <a:lnTo>
                    <a:pt x="12056" y="13567"/>
                  </a:lnTo>
                  <a:lnTo>
                    <a:pt x="12348" y="13347"/>
                  </a:lnTo>
                  <a:lnTo>
                    <a:pt x="12616" y="13104"/>
                  </a:lnTo>
                  <a:lnTo>
                    <a:pt x="12884" y="12860"/>
                  </a:lnTo>
                  <a:lnTo>
                    <a:pt x="13128" y="12592"/>
                  </a:lnTo>
                  <a:lnTo>
                    <a:pt x="13371" y="12324"/>
                  </a:lnTo>
                  <a:lnTo>
                    <a:pt x="13591" y="12032"/>
                  </a:lnTo>
                  <a:lnTo>
                    <a:pt x="13785" y="11740"/>
                  </a:lnTo>
                  <a:lnTo>
                    <a:pt x="13980" y="11448"/>
                  </a:lnTo>
                  <a:lnTo>
                    <a:pt x="14175" y="11131"/>
                  </a:lnTo>
                  <a:lnTo>
                    <a:pt x="14346" y="10790"/>
                  </a:lnTo>
                  <a:lnTo>
                    <a:pt x="14492" y="10473"/>
                  </a:lnTo>
                  <a:lnTo>
                    <a:pt x="14613" y="10132"/>
                  </a:lnTo>
                  <a:lnTo>
                    <a:pt x="14735" y="9767"/>
                  </a:lnTo>
                  <a:lnTo>
                    <a:pt x="14857" y="9426"/>
                  </a:lnTo>
                  <a:lnTo>
                    <a:pt x="14930" y="9061"/>
                  </a:lnTo>
                  <a:lnTo>
                    <a:pt x="15003" y="8671"/>
                  </a:lnTo>
                  <a:lnTo>
                    <a:pt x="15052" y="8306"/>
                  </a:lnTo>
                  <a:lnTo>
                    <a:pt x="15076" y="7916"/>
                  </a:lnTo>
                  <a:lnTo>
                    <a:pt x="15076" y="7526"/>
                  </a:lnTo>
                  <a:lnTo>
                    <a:pt x="15076" y="7526"/>
                  </a:lnTo>
                  <a:lnTo>
                    <a:pt x="15052" y="6918"/>
                  </a:lnTo>
                  <a:lnTo>
                    <a:pt x="14979" y="6309"/>
                  </a:lnTo>
                  <a:lnTo>
                    <a:pt x="14857" y="5724"/>
                  </a:lnTo>
                  <a:lnTo>
                    <a:pt x="14687" y="5164"/>
                  </a:lnTo>
                  <a:lnTo>
                    <a:pt x="14492" y="4604"/>
                  </a:lnTo>
                  <a:lnTo>
                    <a:pt x="14248" y="4068"/>
                  </a:lnTo>
                  <a:lnTo>
                    <a:pt x="13956" y="3581"/>
                  </a:lnTo>
                  <a:lnTo>
                    <a:pt x="13615" y="3094"/>
                  </a:lnTo>
                </a:path>
              </a:pathLst>
            </a:custGeom>
            <a:grpFill/>
            <a:ln w="19050" cap="rnd" cmpd="sng">
              <a:solidFill>
                <a:srgbClr val="00206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solidFill>
                  <a:schemeClr val="accent2"/>
                </a:solidFill>
              </a:endParaRPr>
            </a:p>
          </p:txBody>
        </p:sp>
        <p:sp>
          <p:nvSpPr>
            <p:cNvPr id="31" name="Shape 633">
              <a:extLst>
                <a:ext uri="{FF2B5EF4-FFF2-40B4-BE49-F238E27FC236}">
                  <a16:creationId xmlns="" xmlns:a16="http://schemas.microsoft.com/office/drawing/2014/main" id="{A7E0F7CD-81DA-4CE7-AFE9-AFC01237AB36}"/>
                </a:ext>
              </a:extLst>
            </p:cNvPr>
            <p:cNvSpPr/>
            <p:nvPr/>
          </p:nvSpPr>
          <p:spPr>
            <a:xfrm>
              <a:off x="6009825" y="1727425"/>
              <a:ext cx="279500" cy="279500"/>
            </a:xfrm>
            <a:custGeom>
              <a:avLst/>
              <a:gdLst/>
              <a:ahLst/>
              <a:cxnLst/>
              <a:rect l="0" t="0" r="0" b="0"/>
              <a:pathLst>
                <a:path w="11180" h="11180" fill="none" extrusionOk="0">
                  <a:moveTo>
                    <a:pt x="10181" y="2387"/>
                  </a:moveTo>
                  <a:lnTo>
                    <a:pt x="10181" y="2387"/>
                  </a:lnTo>
                  <a:lnTo>
                    <a:pt x="10400" y="2728"/>
                  </a:lnTo>
                  <a:lnTo>
                    <a:pt x="10595" y="3093"/>
                  </a:lnTo>
                  <a:lnTo>
                    <a:pt x="10766" y="3483"/>
                  </a:lnTo>
                  <a:lnTo>
                    <a:pt x="10912" y="3873"/>
                  </a:lnTo>
                  <a:lnTo>
                    <a:pt x="11034" y="4287"/>
                  </a:lnTo>
                  <a:lnTo>
                    <a:pt x="11107" y="4701"/>
                  </a:lnTo>
                  <a:lnTo>
                    <a:pt x="11180" y="5139"/>
                  </a:lnTo>
                  <a:lnTo>
                    <a:pt x="11180" y="5577"/>
                  </a:lnTo>
                  <a:lnTo>
                    <a:pt x="11180" y="5577"/>
                  </a:lnTo>
                  <a:lnTo>
                    <a:pt x="11155" y="6162"/>
                  </a:lnTo>
                  <a:lnTo>
                    <a:pt x="11082" y="6722"/>
                  </a:lnTo>
                  <a:lnTo>
                    <a:pt x="10936" y="7234"/>
                  </a:lnTo>
                  <a:lnTo>
                    <a:pt x="10741" y="7769"/>
                  </a:lnTo>
                  <a:lnTo>
                    <a:pt x="10522" y="8257"/>
                  </a:lnTo>
                  <a:lnTo>
                    <a:pt x="10230" y="8695"/>
                  </a:lnTo>
                  <a:lnTo>
                    <a:pt x="9913" y="9133"/>
                  </a:lnTo>
                  <a:lnTo>
                    <a:pt x="9548" y="9523"/>
                  </a:lnTo>
                  <a:lnTo>
                    <a:pt x="9158" y="9888"/>
                  </a:lnTo>
                  <a:lnTo>
                    <a:pt x="8720" y="10205"/>
                  </a:lnTo>
                  <a:lnTo>
                    <a:pt x="8257" y="10497"/>
                  </a:lnTo>
                  <a:lnTo>
                    <a:pt x="7770" y="10741"/>
                  </a:lnTo>
                  <a:lnTo>
                    <a:pt x="7259" y="10911"/>
                  </a:lnTo>
                  <a:lnTo>
                    <a:pt x="6723" y="11057"/>
                  </a:lnTo>
                  <a:lnTo>
                    <a:pt x="6163" y="11155"/>
                  </a:lnTo>
                  <a:lnTo>
                    <a:pt x="5603" y="11179"/>
                  </a:lnTo>
                  <a:lnTo>
                    <a:pt x="5603" y="11179"/>
                  </a:lnTo>
                  <a:lnTo>
                    <a:pt x="5018" y="11155"/>
                  </a:lnTo>
                  <a:lnTo>
                    <a:pt x="4482" y="11057"/>
                  </a:lnTo>
                  <a:lnTo>
                    <a:pt x="3946" y="10911"/>
                  </a:lnTo>
                  <a:lnTo>
                    <a:pt x="3435" y="10741"/>
                  </a:lnTo>
                  <a:lnTo>
                    <a:pt x="2948" y="10497"/>
                  </a:lnTo>
                  <a:lnTo>
                    <a:pt x="2485" y="10205"/>
                  </a:lnTo>
                  <a:lnTo>
                    <a:pt x="2047" y="9888"/>
                  </a:lnTo>
                  <a:lnTo>
                    <a:pt x="1657" y="9523"/>
                  </a:lnTo>
                  <a:lnTo>
                    <a:pt x="1292" y="9133"/>
                  </a:lnTo>
                  <a:lnTo>
                    <a:pt x="975" y="8695"/>
                  </a:lnTo>
                  <a:lnTo>
                    <a:pt x="683" y="8257"/>
                  </a:lnTo>
                  <a:lnTo>
                    <a:pt x="464" y="7769"/>
                  </a:lnTo>
                  <a:lnTo>
                    <a:pt x="269" y="7234"/>
                  </a:lnTo>
                  <a:lnTo>
                    <a:pt x="123" y="6722"/>
                  </a:lnTo>
                  <a:lnTo>
                    <a:pt x="50" y="6162"/>
                  </a:lnTo>
                  <a:lnTo>
                    <a:pt x="1" y="5577"/>
                  </a:lnTo>
                  <a:lnTo>
                    <a:pt x="1" y="5577"/>
                  </a:lnTo>
                  <a:lnTo>
                    <a:pt x="50" y="5017"/>
                  </a:lnTo>
                  <a:lnTo>
                    <a:pt x="123" y="4457"/>
                  </a:lnTo>
                  <a:lnTo>
                    <a:pt x="269" y="3921"/>
                  </a:lnTo>
                  <a:lnTo>
                    <a:pt x="464" y="3410"/>
                  </a:lnTo>
                  <a:lnTo>
                    <a:pt x="683" y="2923"/>
                  </a:lnTo>
                  <a:lnTo>
                    <a:pt x="975" y="2460"/>
                  </a:lnTo>
                  <a:lnTo>
                    <a:pt x="1292" y="2046"/>
                  </a:lnTo>
                  <a:lnTo>
                    <a:pt x="1657" y="1632"/>
                  </a:lnTo>
                  <a:lnTo>
                    <a:pt x="2047" y="1267"/>
                  </a:lnTo>
                  <a:lnTo>
                    <a:pt x="2485" y="950"/>
                  </a:lnTo>
                  <a:lnTo>
                    <a:pt x="2948" y="682"/>
                  </a:lnTo>
                  <a:lnTo>
                    <a:pt x="3435" y="439"/>
                  </a:lnTo>
                  <a:lnTo>
                    <a:pt x="3946" y="244"/>
                  </a:lnTo>
                  <a:lnTo>
                    <a:pt x="4482" y="122"/>
                  </a:lnTo>
                  <a:lnTo>
                    <a:pt x="5018" y="25"/>
                  </a:lnTo>
                  <a:lnTo>
                    <a:pt x="5603" y="0"/>
                  </a:lnTo>
                  <a:lnTo>
                    <a:pt x="5603" y="0"/>
                  </a:lnTo>
                  <a:lnTo>
                    <a:pt x="6041" y="25"/>
                  </a:lnTo>
                  <a:lnTo>
                    <a:pt x="6479" y="73"/>
                  </a:lnTo>
                  <a:lnTo>
                    <a:pt x="6893" y="146"/>
                  </a:lnTo>
                  <a:lnTo>
                    <a:pt x="7307" y="268"/>
                  </a:lnTo>
                  <a:lnTo>
                    <a:pt x="7697" y="414"/>
                  </a:lnTo>
                  <a:lnTo>
                    <a:pt x="8087" y="585"/>
                  </a:lnTo>
                  <a:lnTo>
                    <a:pt x="8452" y="780"/>
                  </a:lnTo>
                  <a:lnTo>
                    <a:pt x="8793" y="999"/>
                  </a:lnTo>
                </a:path>
              </a:pathLst>
            </a:custGeom>
            <a:grpFill/>
            <a:ln w="19050" cap="rnd" cmpd="sng">
              <a:solidFill>
                <a:srgbClr val="00206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dirty="0">
                <a:solidFill>
                  <a:schemeClr val="accent2"/>
                </a:solidFill>
              </a:endParaRPr>
            </a:p>
          </p:txBody>
        </p:sp>
        <p:sp>
          <p:nvSpPr>
            <p:cNvPr id="32" name="Shape 634">
              <a:extLst>
                <a:ext uri="{FF2B5EF4-FFF2-40B4-BE49-F238E27FC236}">
                  <a16:creationId xmlns="" xmlns:a16="http://schemas.microsoft.com/office/drawing/2014/main" id="{8C63DF95-20CA-45C3-B9C8-3978774FAE2C}"/>
                </a:ext>
              </a:extLst>
            </p:cNvPr>
            <p:cNvSpPr/>
            <p:nvPr/>
          </p:nvSpPr>
          <p:spPr>
            <a:xfrm>
              <a:off x="6107250" y="1824850"/>
              <a:ext cx="84650" cy="84650"/>
            </a:xfrm>
            <a:custGeom>
              <a:avLst/>
              <a:gdLst/>
              <a:ahLst/>
              <a:cxnLst/>
              <a:rect l="0" t="0" r="0" b="0"/>
              <a:pathLst>
                <a:path w="3386" h="3386" fill="none" extrusionOk="0">
                  <a:moveTo>
                    <a:pt x="3362" y="1388"/>
                  </a:moveTo>
                  <a:lnTo>
                    <a:pt x="3362" y="1388"/>
                  </a:lnTo>
                  <a:lnTo>
                    <a:pt x="3386" y="1680"/>
                  </a:lnTo>
                  <a:lnTo>
                    <a:pt x="3386" y="1680"/>
                  </a:lnTo>
                  <a:lnTo>
                    <a:pt x="3386" y="1851"/>
                  </a:lnTo>
                  <a:lnTo>
                    <a:pt x="3362" y="2021"/>
                  </a:lnTo>
                  <a:lnTo>
                    <a:pt x="3313" y="2192"/>
                  </a:lnTo>
                  <a:lnTo>
                    <a:pt x="3264" y="2338"/>
                  </a:lnTo>
                  <a:lnTo>
                    <a:pt x="3191" y="2484"/>
                  </a:lnTo>
                  <a:lnTo>
                    <a:pt x="3118" y="2630"/>
                  </a:lnTo>
                  <a:lnTo>
                    <a:pt x="3021" y="2776"/>
                  </a:lnTo>
                  <a:lnTo>
                    <a:pt x="2899" y="2898"/>
                  </a:lnTo>
                  <a:lnTo>
                    <a:pt x="2777" y="2996"/>
                  </a:lnTo>
                  <a:lnTo>
                    <a:pt x="2655" y="3093"/>
                  </a:lnTo>
                  <a:lnTo>
                    <a:pt x="2509" y="3191"/>
                  </a:lnTo>
                  <a:lnTo>
                    <a:pt x="2363" y="3239"/>
                  </a:lnTo>
                  <a:lnTo>
                    <a:pt x="2217" y="3312"/>
                  </a:lnTo>
                  <a:lnTo>
                    <a:pt x="2046" y="3337"/>
                  </a:lnTo>
                  <a:lnTo>
                    <a:pt x="1876" y="3385"/>
                  </a:lnTo>
                  <a:lnTo>
                    <a:pt x="1706" y="3385"/>
                  </a:lnTo>
                  <a:lnTo>
                    <a:pt x="1706" y="3385"/>
                  </a:lnTo>
                  <a:lnTo>
                    <a:pt x="1535" y="3385"/>
                  </a:lnTo>
                  <a:lnTo>
                    <a:pt x="1365" y="3337"/>
                  </a:lnTo>
                  <a:lnTo>
                    <a:pt x="1194" y="3312"/>
                  </a:lnTo>
                  <a:lnTo>
                    <a:pt x="1048" y="3239"/>
                  </a:lnTo>
                  <a:lnTo>
                    <a:pt x="902" y="3191"/>
                  </a:lnTo>
                  <a:lnTo>
                    <a:pt x="756" y="3093"/>
                  </a:lnTo>
                  <a:lnTo>
                    <a:pt x="634" y="2996"/>
                  </a:lnTo>
                  <a:lnTo>
                    <a:pt x="512" y="2898"/>
                  </a:lnTo>
                  <a:lnTo>
                    <a:pt x="390" y="2776"/>
                  </a:lnTo>
                  <a:lnTo>
                    <a:pt x="293" y="2630"/>
                  </a:lnTo>
                  <a:lnTo>
                    <a:pt x="220" y="2484"/>
                  </a:lnTo>
                  <a:lnTo>
                    <a:pt x="147" y="2338"/>
                  </a:lnTo>
                  <a:lnTo>
                    <a:pt x="74" y="2192"/>
                  </a:lnTo>
                  <a:lnTo>
                    <a:pt x="49" y="2021"/>
                  </a:lnTo>
                  <a:lnTo>
                    <a:pt x="25" y="1851"/>
                  </a:lnTo>
                  <a:lnTo>
                    <a:pt x="1" y="1680"/>
                  </a:lnTo>
                  <a:lnTo>
                    <a:pt x="1" y="1680"/>
                  </a:lnTo>
                  <a:lnTo>
                    <a:pt x="25" y="1510"/>
                  </a:lnTo>
                  <a:lnTo>
                    <a:pt x="49" y="1340"/>
                  </a:lnTo>
                  <a:lnTo>
                    <a:pt x="74" y="1193"/>
                  </a:lnTo>
                  <a:lnTo>
                    <a:pt x="147" y="1023"/>
                  </a:lnTo>
                  <a:lnTo>
                    <a:pt x="220" y="877"/>
                  </a:lnTo>
                  <a:lnTo>
                    <a:pt x="293" y="731"/>
                  </a:lnTo>
                  <a:lnTo>
                    <a:pt x="390" y="609"/>
                  </a:lnTo>
                  <a:lnTo>
                    <a:pt x="512" y="487"/>
                  </a:lnTo>
                  <a:lnTo>
                    <a:pt x="634" y="390"/>
                  </a:lnTo>
                  <a:lnTo>
                    <a:pt x="756" y="292"/>
                  </a:lnTo>
                  <a:lnTo>
                    <a:pt x="902" y="195"/>
                  </a:lnTo>
                  <a:lnTo>
                    <a:pt x="1048" y="122"/>
                  </a:lnTo>
                  <a:lnTo>
                    <a:pt x="1194" y="73"/>
                  </a:lnTo>
                  <a:lnTo>
                    <a:pt x="1365" y="24"/>
                  </a:lnTo>
                  <a:lnTo>
                    <a:pt x="1535" y="0"/>
                  </a:lnTo>
                  <a:lnTo>
                    <a:pt x="1706" y="0"/>
                  </a:lnTo>
                  <a:lnTo>
                    <a:pt x="1706" y="0"/>
                  </a:lnTo>
                  <a:lnTo>
                    <a:pt x="1998" y="24"/>
                  </a:lnTo>
                </a:path>
              </a:pathLst>
            </a:custGeom>
            <a:grpFill/>
            <a:ln w="19050" cap="rnd" cmpd="sng">
              <a:solidFill>
                <a:srgbClr val="00206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solidFill>
                  <a:schemeClr val="accent2"/>
                </a:solidFill>
              </a:endParaRPr>
            </a:p>
          </p:txBody>
        </p:sp>
        <p:sp>
          <p:nvSpPr>
            <p:cNvPr id="33" name="Shape 635">
              <a:extLst>
                <a:ext uri="{FF2B5EF4-FFF2-40B4-BE49-F238E27FC236}">
                  <a16:creationId xmlns="" xmlns:a16="http://schemas.microsoft.com/office/drawing/2014/main" id="{BC2F4953-4B4C-4B90-BBBA-EE9C42DB550B}"/>
                </a:ext>
              </a:extLst>
            </p:cNvPr>
            <p:cNvSpPr/>
            <p:nvPr/>
          </p:nvSpPr>
          <p:spPr>
            <a:xfrm>
              <a:off x="6058550" y="1776125"/>
              <a:ext cx="182075" cy="182075"/>
            </a:xfrm>
            <a:custGeom>
              <a:avLst/>
              <a:gdLst/>
              <a:ahLst/>
              <a:cxnLst/>
              <a:rect l="0" t="0" r="0" b="0"/>
              <a:pathLst>
                <a:path w="7283" h="7283" fill="none" extrusionOk="0">
                  <a:moveTo>
                    <a:pt x="5431" y="463"/>
                  </a:moveTo>
                  <a:lnTo>
                    <a:pt x="5431" y="463"/>
                  </a:lnTo>
                  <a:lnTo>
                    <a:pt x="5042" y="269"/>
                  </a:lnTo>
                  <a:lnTo>
                    <a:pt x="4823" y="195"/>
                  </a:lnTo>
                  <a:lnTo>
                    <a:pt x="4603" y="122"/>
                  </a:lnTo>
                  <a:lnTo>
                    <a:pt x="4360" y="74"/>
                  </a:lnTo>
                  <a:lnTo>
                    <a:pt x="4141" y="25"/>
                  </a:lnTo>
                  <a:lnTo>
                    <a:pt x="3897" y="1"/>
                  </a:lnTo>
                  <a:lnTo>
                    <a:pt x="3654" y="1"/>
                  </a:lnTo>
                  <a:lnTo>
                    <a:pt x="3654" y="1"/>
                  </a:lnTo>
                  <a:lnTo>
                    <a:pt x="3288" y="25"/>
                  </a:lnTo>
                  <a:lnTo>
                    <a:pt x="2923" y="74"/>
                  </a:lnTo>
                  <a:lnTo>
                    <a:pt x="2558" y="147"/>
                  </a:lnTo>
                  <a:lnTo>
                    <a:pt x="2241" y="293"/>
                  </a:lnTo>
                  <a:lnTo>
                    <a:pt x="1924" y="439"/>
                  </a:lnTo>
                  <a:lnTo>
                    <a:pt x="1608" y="609"/>
                  </a:lnTo>
                  <a:lnTo>
                    <a:pt x="1340" y="829"/>
                  </a:lnTo>
                  <a:lnTo>
                    <a:pt x="1072" y="1072"/>
                  </a:lnTo>
                  <a:lnTo>
                    <a:pt x="828" y="1316"/>
                  </a:lnTo>
                  <a:lnTo>
                    <a:pt x="633" y="1608"/>
                  </a:lnTo>
                  <a:lnTo>
                    <a:pt x="439" y="1900"/>
                  </a:lnTo>
                  <a:lnTo>
                    <a:pt x="293" y="2217"/>
                  </a:lnTo>
                  <a:lnTo>
                    <a:pt x="171" y="2558"/>
                  </a:lnTo>
                  <a:lnTo>
                    <a:pt x="73" y="2899"/>
                  </a:lnTo>
                  <a:lnTo>
                    <a:pt x="25" y="3264"/>
                  </a:lnTo>
                  <a:lnTo>
                    <a:pt x="0" y="3629"/>
                  </a:lnTo>
                  <a:lnTo>
                    <a:pt x="0" y="3629"/>
                  </a:lnTo>
                  <a:lnTo>
                    <a:pt x="25" y="4019"/>
                  </a:lnTo>
                  <a:lnTo>
                    <a:pt x="73" y="4360"/>
                  </a:lnTo>
                  <a:lnTo>
                    <a:pt x="171" y="4725"/>
                  </a:lnTo>
                  <a:lnTo>
                    <a:pt x="293" y="5066"/>
                  </a:lnTo>
                  <a:lnTo>
                    <a:pt x="439" y="5383"/>
                  </a:lnTo>
                  <a:lnTo>
                    <a:pt x="633" y="5675"/>
                  </a:lnTo>
                  <a:lnTo>
                    <a:pt x="828" y="5943"/>
                  </a:lnTo>
                  <a:lnTo>
                    <a:pt x="1072" y="6211"/>
                  </a:lnTo>
                  <a:lnTo>
                    <a:pt x="1340" y="6455"/>
                  </a:lnTo>
                  <a:lnTo>
                    <a:pt x="1608" y="6650"/>
                  </a:lnTo>
                  <a:lnTo>
                    <a:pt x="1924" y="6844"/>
                  </a:lnTo>
                  <a:lnTo>
                    <a:pt x="2241" y="6990"/>
                  </a:lnTo>
                  <a:lnTo>
                    <a:pt x="2558" y="7112"/>
                  </a:lnTo>
                  <a:lnTo>
                    <a:pt x="2923" y="7210"/>
                  </a:lnTo>
                  <a:lnTo>
                    <a:pt x="3288" y="7258"/>
                  </a:lnTo>
                  <a:lnTo>
                    <a:pt x="3654" y="7283"/>
                  </a:lnTo>
                  <a:lnTo>
                    <a:pt x="3654" y="7283"/>
                  </a:lnTo>
                  <a:lnTo>
                    <a:pt x="4019" y="7258"/>
                  </a:lnTo>
                  <a:lnTo>
                    <a:pt x="4384" y="7210"/>
                  </a:lnTo>
                  <a:lnTo>
                    <a:pt x="4725" y="7112"/>
                  </a:lnTo>
                  <a:lnTo>
                    <a:pt x="5066" y="6990"/>
                  </a:lnTo>
                  <a:lnTo>
                    <a:pt x="5383" y="6844"/>
                  </a:lnTo>
                  <a:lnTo>
                    <a:pt x="5675" y="6650"/>
                  </a:lnTo>
                  <a:lnTo>
                    <a:pt x="5967" y="6455"/>
                  </a:lnTo>
                  <a:lnTo>
                    <a:pt x="6235" y="6211"/>
                  </a:lnTo>
                  <a:lnTo>
                    <a:pt x="6454" y="5943"/>
                  </a:lnTo>
                  <a:lnTo>
                    <a:pt x="6674" y="5675"/>
                  </a:lnTo>
                  <a:lnTo>
                    <a:pt x="6844" y="5383"/>
                  </a:lnTo>
                  <a:lnTo>
                    <a:pt x="7014" y="5066"/>
                  </a:lnTo>
                  <a:lnTo>
                    <a:pt x="7136" y="4725"/>
                  </a:lnTo>
                  <a:lnTo>
                    <a:pt x="7209" y="4360"/>
                  </a:lnTo>
                  <a:lnTo>
                    <a:pt x="7282" y="4019"/>
                  </a:lnTo>
                  <a:lnTo>
                    <a:pt x="7282" y="3629"/>
                  </a:lnTo>
                  <a:lnTo>
                    <a:pt x="7282" y="3629"/>
                  </a:lnTo>
                  <a:lnTo>
                    <a:pt x="7282" y="3386"/>
                  </a:lnTo>
                  <a:lnTo>
                    <a:pt x="7258" y="3167"/>
                  </a:lnTo>
                  <a:lnTo>
                    <a:pt x="7234" y="2923"/>
                  </a:lnTo>
                  <a:lnTo>
                    <a:pt x="7161" y="2704"/>
                  </a:lnTo>
                  <a:lnTo>
                    <a:pt x="7112" y="2485"/>
                  </a:lnTo>
                  <a:lnTo>
                    <a:pt x="7014" y="2266"/>
                  </a:lnTo>
                  <a:lnTo>
                    <a:pt x="6820" y="1852"/>
                  </a:lnTo>
                </a:path>
              </a:pathLst>
            </a:custGeom>
            <a:grpFill/>
            <a:ln w="19050" cap="rnd" cmpd="sng">
              <a:solidFill>
                <a:srgbClr val="00206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solidFill>
                  <a:schemeClr val="accent2"/>
                </a:solidFill>
              </a:endParaRPr>
            </a:p>
          </p:txBody>
        </p:sp>
        <p:sp>
          <p:nvSpPr>
            <p:cNvPr id="34" name="Shape 636">
              <a:extLst>
                <a:ext uri="{FF2B5EF4-FFF2-40B4-BE49-F238E27FC236}">
                  <a16:creationId xmlns="" xmlns:a16="http://schemas.microsoft.com/office/drawing/2014/main" id="{B909C533-5819-46B5-9B5D-EE88750598EE}"/>
                </a:ext>
              </a:extLst>
            </p:cNvPr>
            <p:cNvSpPr/>
            <p:nvPr/>
          </p:nvSpPr>
          <p:spPr>
            <a:xfrm>
              <a:off x="5971475" y="2001400"/>
              <a:ext cx="74925" cy="70675"/>
            </a:xfrm>
            <a:custGeom>
              <a:avLst/>
              <a:gdLst/>
              <a:ahLst/>
              <a:cxnLst/>
              <a:rect l="0" t="0" r="0" b="0"/>
              <a:pathLst>
                <a:path w="2997" h="2827" fill="none" extrusionOk="0">
                  <a:moveTo>
                    <a:pt x="1462" y="1"/>
                  </a:moveTo>
                  <a:lnTo>
                    <a:pt x="293" y="1170"/>
                  </a:lnTo>
                  <a:lnTo>
                    <a:pt x="293" y="1170"/>
                  </a:lnTo>
                  <a:lnTo>
                    <a:pt x="171" y="1316"/>
                  </a:lnTo>
                  <a:lnTo>
                    <a:pt x="74" y="1487"/>
                  </a:lnTo>
                  <a:lnTo>
                    <a:pt x="25" y="1657"/>
                  </a:lnTo>
                  <a:lnTo>
                    <a:pt x="1" y="1852"/>
                  </a:lnTo>
                  <a:lnTo>
                    <a:pt x="25" y="2047"/>
                  </a:lnTo>
                  <a:lnTo>
                    <a:pt x="74" y="2217"/>
                  </a:lnTo>
                  <a:lnTo>
                    <a:pt x="171" y="2388"/>
                  </a:lnTo>
                  <a:lnTo>
                    <a:pt x="293" y="2534"/>
                  </a:lnTo>
                  <a:lnTo>
                    <a:pt x="293" y="2534"/>
                  </a:lnTo>
                  <a:lnTo>
                    <a:pt x="439" y="2656"/>
                  </a:lnTo>
                  <a:lnTo>
                    <a:pt x="609" y="2753"/>
                  </a:lnTo>
                  <a:lnTo>
                    <a:pt x="804" y="2802"/>
                  </a:lnTo>
                  <a:lnTo>
                    <a:pt x="975" y="2826"/>
                  </a:lnTo>
                  <a:lnTo>
                    <a:pt x="975" y="2826"/>
                  </a:lnTo>
                  <a:lnTo>
                    <a:pt x="1170" y="2802"/>
                  </a:lnTo>
                  <a:lnTo>
                    <a:pt x="1340" y="2753"/>
                  </a:lnTo>
                  <a:lnTo>
                    <a:pt x="1511" y="2656"/>
                  </a:lnTo>
                  <a:lnTo>
                    <a:pt x="1681" y="2534"/>
                  </a:lnTo>
                  <a:lnTo>
                    <a:pt x="2850" y="1365"/>
                  </a:lnTo>
                  <a:lnTo>
                    <a:pt x="2850" y="1365"/>
                  </a:lnTo>
                  <a:lnTo>
                    <a:pt x="2996" y="1194"/>
                  </a:lnTo>
                </a:path>
              </a:pathLst>
            </a:custGeom>
            <a:grpFill/>
            <a:ln w="19050" cap="rnd" cmpd="sng">
              <a:solidFill>
                <a:srgbClr val="00206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solidFill>
                  <a:schemeClr val="accent2"/>
                </a:solidFill>
              </a:endParaRPr>
            </a:p>
          </p:txBody>
        </p:sp>
        <p:sp>
          <p:nvSpPr>
            <p:cNvPr id="35" name="Shape 637">
              <a:extLst>
                <a:ext uri="{FF2B5EF4-FFF2-40B4-BE49-F238E27FC236}">
                  <a16:creationId xmlns="" xmlns:a16="http://schemas.microsoft.com/office/drawing/2014/main" id="{B8E44603-02C8-45C3-AFCF-46EBC9134B2A}"/>
                </a:ext>
              </a:extLst>
            </p:cNvPr>
            <p:cNvSpPr/>
            <p:nvPr/>
          </p:nvSpPr>
          <p:spPr>
            <a:xfrm>
              <a:off x="6253375" y="2001400"/>
              <a:ext cx="74325" cy="70675"/>
            </a:xfrm>
            <a:custGeom>
              <a:avLst/>
              <a:gdLst/>
              <a:ahLst/>
              <a:cxnLst/>
              <a:rect l="0" t="0" r="0" b="0"/>
              <a:pathLst>
                <a:path w="2973" h="2827" fill="none" extrusionOk="0">
                  <a:moveTo>
                    <a:pt x="1" y="1194"/>
                  </a:moveTo>
                  <a:lnTo>
                    <a:pt x="1" y="1194"/>
                  </a:lnTo>
                  <a:lnTo>
                    <a:pt x="123" y="1365"/>
                  </a:lnTo>
                  <a:lnTo>
                    <a:pt x="1316" y="2534"/>
                  </a:lnTo>
                  <a:lnTo>
                    <a:pt x="1316" y="2534"/>
                  </a:lnTo>
                  <a:lnTo>
                    <a:pt x="1462" y="2656"/>
                  </a:lnTo>
                  <a:lnTo>
                    <a:pt x="1633" y="2753"/>
                  </a:lnTo>
                  <a:lnTo>
                    <a:pt x="1827" y="2802"/>
                  </a:lnTo>
                  <a:lnTo>
                    <a:pt x="1998" y="2826"/>
                  </a:lnTo>
                  <a:lnTo>
                    <a:pt x="1998" y="2826"/>
                  </a:lnTo>
                  <a:lnTo>
                    <a:pt x="2193" y="2802"/>
                  </a:lnTo>
                  <a:lnTo>
                    <a:pt x="2363" y="2753"/>
                  </a:lnTo>
                  <a:lnTo>
                    <a:pt x="2534" y="2656"/>
                  </a:lnTo>
                  <a:lnTo>
                    <a:pt x="2704" y="2534"/>
                  </a:lnTo>
                  <a:lnTo>
                    <a:pt x="2704" y="2534"/>
                  </a:lnTo>
                  <a:lnTo>
                    <a:pt x="2826" y="2388"/>
                  </a:lnTo>
                  <a:lnTo>
                    <a:pt x="2923" y="2217"/>
                  </a:lnTo>
                  <a:lnTo>
                    <a:pt x="2972" y="2047"/>
                  </a:lnTo>
                  <a:lnTo>
                    <a:pt x="2972" y="1852"/>
                  </a:lnTo>
                  <a:lnTo>
                    <a:pt x="2972" y="1657"/>
                  </a:lnTo>
                  <a:lnTo>
                    <a:pt x="2923" y="1487"/>
                  </a:lnTo>
                  <a:lnTo>
                    <a:pt x="2826" y="1316"/>
                  </a:lnTo>
                  <a:lnTo>
                    <a:pt x="2704" y="1170"/>
                  </a:lnTo>
                  <a:lnTo>
                    <a:pt x="1535" y="1"/>
                  </a:lnTo>
                </a:path>
              </a:pathLst>
            </a:custGeom>
            <a:grpFill/>
            <a:ln w="19050" cap="rnd" cmpd="sng">
              <a:solidFill>
                <a:srgbClr val="00206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solidFill>
                  <a:schemeClr val="accent2"/>
                </a:solidFill>
              </a:endParaRPr>
            </a:p>
          </p:txBody>
        </p:sp>
        <p:sp>
          <p:nvSpPr>
            <p:cNvPr id="36" name="Shape 638">
              <a:extLst>
                <a:ext uri="{FF2B5EF4-FFF2-40B4-BE49-F238E27FC236}">
                  <a16:creationId xmlns="" xmlns:a16="http://schemas.microsoft.com/office/drawing/2014/main" id="{F10FA17C-5DE5-44AB-81DB-C83C2A648EC9}"/>
                </a:ext>
              </a:extLst>
            </p:cNvPr>
            <p:cNvSpPr/>
            <p:nvPr/>
          </p:nvSpPr>
          <p:spPr>
            <a:xfrm>
              <a:off x="6137700" y="1623900"/>
              <a:ext cx="250875" cy="255150"/>
            </a:xfrm>
            <a:custGeom>
              <a:avLst/>
              <a:gdLst/>
              <a:ahLst/>
              <a:cxnLst/>
              <a:rect l="0" t="0" r="0" b="0"/>
              <a:pathLst>
                <a:path w="10035" h="10206" fill="none" extrusionOk="0">
                  <a:moveTo>
                    <a:pt x="9718" y="2412"/>
                  </a:moveTo>
                  <a:lnTo>
                    <a:pt x="8671" y="2217"/>
                  </a:lnTo>
                  <a:lnTo>
                    <a:pt x="9694" y="1194"/>
                  </a:lnTo>
                  <a:lnTo>
                    <a:pt x="9694" y="1194"/>
                  </a:lnTo>
                  <a:lnTo>
                    <a:pt x="9767" y="1121"/>
                  </a:lnTo>
                  <a:lnTo>
                    <a:pt x="9815" y="1024"/>
                  </a:lnTo>
                  <a:lnTo>
                    <a:pt x="9840" y="951"/>
                  </a:lnTo>
                  <a:lnTo>
                    <a:pt x="9840" y="853"/>
                  </a:lnTo>
                  <a:lnTo>
                    <a:pt x="9840" y="756"/>
                  </a:lnTo>
                  <a:lnTo>
                    <a:pt x="9815" y="658"/>
                  </a:lnTo>
                  <a:lnTo>
                    <a:pt x="9767" y="585"/>
                  </a:lnTo>
                  <a:lnTo>
                    <a:pt x="9694" y="512"/>
                  </a:lnTo>
                  <a:lnTo>
                    <a:pt x="9694" y="512"/>
                  </a:lnTo>
                  <a:lnTo>
                    <a:pt x="9621" y="439"/>
                  </a:lnTo>
                  <a:lnTo>
                    <a:pt x="9548" y="391"/>
                  </a:lnTo>
                  <a:lnTo>
                    <a:pt x="9450" y="366"/>
                  </a:lnTo>
                  <a:lnTo>
                    <a:pt x="9353" y="366"/>
                  </a:lnTo>
                  <a:lnTo>
                    <a:pt x="9255" y="366"/>
                  </a:lnTo>
                  <a:lnTo>
                    <a:pt x="9182" y="391"/>
                  </a:lnTo>
                  <a:lnTo>
                    <a:pt x="9085" y="439"/>
                  </a:lnTo>
                  <a:lnTo>
                    <a:pt x="9012" y="512"/>
                  </a:lnTo>
                  <a:lnTo>
                    <a:pt x="7867" y="1657"/>
                  </a:lnTo>
                  <a:lnTo>
                    <a:pt x="7867" y="1657"/>
                  </a:lnTo>
                  <a:lnTo>
                    <a:pt x="7818" y="1487"/>
                  </a:lnTo>
                  <a:lnTo>
                    <a:pt x="7599" y="317"/>
                  </a:lnTo>
                  <a:lnTo>
                    <a:pt x="7599" y="317"/>
                  </a:lnTo>
                  <a:lnTo>
                    <a:pt x="7575" y="196"/>
                  </a:lnTo>
                  <a:lnTo>
                    <a:pt x="7526" y="98"/>
                  </a:lnTo>
                  <a:lnTo>
                    <a:pt x="7477" y="50"/>
                  </a:lnTo>
                  <a:lnTo>
                    <a:pt x="7404" y="1"/>
                  </a:lnTo>
                  <a:lnTo>
                    <a:pt x="7331" y="1"/>
                  </a:lnTo>
                  <a:lnTo>
                    <a:pt x="7234" y="25"/>
                  </a:lnTo>
                  <a:lnTo>
                    <a:pt x="7161" y="74"/>
                  </a:lnTo>
                  <a:lnTo>
                    <a:pt x="7063" y="147"/>
                  </a:lnTo>
                  <a:lnTo>
                    <a:pt x="5432" y="1754"/>
                  </a:lnTo>
                  <a:lnTo>
                    <a:pt x="5432" y="1754"/>
                  </a:lnTo>
                  <a:lnTo>
                    <a:pt x="5358" y="1852"/>
                  </a:lnTo>
                  <a:lnTo>
                    <a:pt x="5285" y="1974"/>
                  </a:lnTo>
                  <a:lnTo>
                    <a:pt x="5212" y="2120"/>
                  </a:lnTo>
                  <a:lnTo>
                    <a:pt x="5164" y="2242"/>
                  </a:lnTo>
                  <a:lnTo>
                    <a:pt x="5139" y="2388"/>
                  </a:lnTo>
                  <a:lnTo>
                    <a:pt x="5115" y="2534"/>
                  </a:lnTo>
                  <a:lnTo>
                    <a:pt x="5115" y="2680"/>
                  </a:lnTo>
                  <a:lnTo>
                    <a:pt x="5115" y="2802"/>
                  </a:lnTo>
                  <a:lnTo>
                    <a:pt x="5334" y="3971"/>
                  </a:lnTo>
                  <a:lnTo>
                    <a:pt x="5334" y="3971"/>
                  </a:lnTo>
                  <a:lnTo>
                    <a:pt x="5383" y="4141"/>
                  </a:lnTo>
                  <a:lnTo>
                    <a:pt x="147" y="9378"/>
                  </a:lnTo>
                  <a:lnTo>
                    <a:pt x="147" y="9378"/>
                  </a:lnTo>
                  <a:lnTo>
                    <a:pt x="73" y="9451"/>
                  </a:lnTo>
                  <a:lnTo>
                    <a:pt x="25" y="9548"/>
                  </a:lnTo>
                  <a:lnTo>
                    <a:pt x="0" y="9645"/>
                  </a:lnTo>
                  <a:lnTo>
                    <a:pt x="0" y="9718"/>
                  </a:lnTo>
                  <a:lnTo>
                    <a:pt x="0" y="9816"/>
                  </a:lnTo>
                  <a:lnTo>
                    <a:pt x="25" y="9913"/>
                  </a:lnTo>
                  <a:lnTo>
                    <a:pt x="73" y="9986"/>
                  </a:lnTo>
                  <a:lnTo>
                    <a:pt x="147" y="10059"/>
                  </a:lnTo>
                  <a:lnTo>
                    <a:pt x="147" y="10059"/>
                  </a:lnTo>
                  <a:lnTo>
                    <a:pt x="220" y="10133"/>
                  </a:lnTo>
                  <a:lnTo>
                    <a:pt x="293" y="10181"/>
                  </a:lnTo>
                  <a:lnTo>
                    <a:pt x="390" y="10206"/>
                  </a:lnTo>
                  <a:lnTo>
                    <a:pt x="488" y="10206"/>
                  </a:lnTo>
                  <a:lnTo>
                    <a:pt x="488" y="10206"/>
                  </a:lnTo>
                  <a:lnTo>
                    <a:pt x="585" y="10206"/>
                  </a:lnTo>
                  <a:lnTo>
                    <a:pt x="658" y="10181"/>
                  </a:lnTo>
                  <a:lnTo>
                    <a:pt x="755" y="10133"/>
                  </a:lnTo>
                  <a:lnTo>
                    <a:pt x="828" y="10059"/>
                  </a:lnTo>
                  <a:lnTo>
                    <a:pt x="6187" y="4726"/>
                  </a:lnTo>
                  <a:lnTo>
                    <a:pt x="7234" y="4896"/>
                  </a:lnTo>
                  <a:lnTo>
                    <a:pt x="7234" y="4896"/>
                  </a:lnTo>
                  <a:lnTo>
                    <a:pt x="7356" y="4921"/>
                  </a:lnTo>
                  <a:lnTo>
                    <a:pt x="7502" y="4921"/>
                  </a:lnTo>
                  <a:lnTo>
                    <a:pt x="7624" y="4896"/>
                  </a:lnTo>
                  <a:lnTo>
                    <a:pt x="7770" y="4848"/>
                  </a:lnTo>
                  <a:lnTo>
                    <a:pt x="7916" y="4799"/>
                  </a:lnTo>
                  <a:lnTo>
                    <a:pt x="8038" y="4750"/>
                  </a:lnTo>
                  <a:lnTo>
                    <a:pt x="8159" y="4677"/>
                  </a:lnTo>
                  <a:lnTo>
                    <a:pt x="8257" y="4580"/>
                  </a:lnTo>
                  <a:lnTo>
                    <a:pt x="9889" y="2948"/>
                  </a:lnTo>
                  <a:lnTo>
                    <a:pt x="9889" y="2948"/>
                  </a:lnTo>
                  <a:lnTo>
                    <a:pt x="9962" y="2875"/>
                  </a:lnTo>
                  <a:lnTo>
                    <a:pt x="10010" y="2777"/>
                  </a:lnTo>
                  <a:lnTo>
                    <a:pt x="10035" y="2704"/>
                  </a:lnTo>
                  <a:lnTo>
                    <a:pt x="10010" y="2607"/>
                  </a:lnTo>
                  <a:lnTo>
                    <a:pt x="9986" y="2558"/>
                  </a:lnTo>
                  <a:lnTo>
                    <a:pt x="9913" y="2485"/>
                  </a:lnTo>
                  <a:lnTo>
                    <a:pt x="9815" y="2436"/>
                  </a:lnTo>
                  <a:lnTo>
                    <a:pt x="9718" y="2412"/>
                  </a:lnTo>
                  <a:lnTo>
                    <a:pt x="9718" y="2412"/>
                  </a:lnTo>
                  <a:close/>
                </a:path>
              </a:pathLst>
            </a:custGeom>
            <a:grpFill/>
            <a:ln w="19050" cap="rnd" cmpd="sng">
              <a:solidFill>
                <a:srgbClr val="00206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dirty="0">
                <a:solidFill>
                  <a:schemeClr val="accent2"/>
                </a:solidFill>
              </a:endParaRPr>
            </a:p>
          </p:txBody>
        </p:sp>
      </p:grpSp>
      <p:sp>
        <p:nvSpPr>
          <p:cNvPr id="27" name="مستطيل مستدير الزوايا 5">
            <a:hlinkClick r:id="rId3" action="ppaction://hlinksldjump"/>
            <a:extLst>
              <a:ext uri="{FF2B5EF4-FFF2-40B4-BE49-F238E27FC236}">
                <a16:creationId xmlns="" xmlns:a16="http://schemas.microsoft.com/office/drawing/2014/main" id="{D466B943-7A06-4ADB-8B37-06D4C56A4898}"/>
              </a:ext>
            </a:extLst>
          </p:cNvPr>
          <p:cNvSpPr/>
          <p:nvPr/>
        </p:nvSpPr>
        <p:spPr>
          <a:xfrm>
            <a:off x="9838920" y="1862449"/>
            <a:ext cx="2353079" cy="57600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1400" dirty="0">
                <a:solidFill>
                  <a:srgbClr val="3F5378"/>
                </a:solidFill>
                <a:latin typeface="Arial Black" panose="020B0A04020102020204" pitchFamily="34" charset="0"/>
                <a:cs typeface="PT Bold Heading" panose="02010400000000000000" pitchFamily="2" charset="-78"/>
              </a:rPr>
              <a:t>INITIATION ACTIVITY </a:t>
            </a:r>
            <a:endParaRPr lang="ar-BH" sz="1400" dirty="0">
              <a:solidFill>
                <a:srgbClr val="3F5378"/>
              </a:solidFill>
              <a:latin typeface="Arial Black" panose="020B0A04020102020204" pitchFamily="34" charset="0"/>
              <a:cs typeface="PT Bold Heading" panose="02010400000000000000" pitchFamily="2" charset="-78"/>
            </a:endParaRPr>
          </a:p>
        </p:txBody>
      </p:sp>
      <p:sp>
        <p:nvSpPr>
          <p:cNvPr id="37" name="مستطيل مستدير الزوايا 11">
            <a:hlinkClick r:id="rId4" action="ppaction://hlinksldjump"/>
            <a:extLst>
              <a:ext uri="{FF2B5EF4-FFF2-40B4-BE49-F238E27FC236}">
                <a16:creationId xmlns="" xmlns:a16="http://schemas.microsoft.com/office/drawing/2014/main" id="{23D3EE09-8411-4223-ABFE-66C8968A89D0}"/>
              </a:ext>
            </a:extLst>
          </p:cNvPr>
          <p:cNvSpPr/>
          <p:nvPr/>
        </p:nvSpPr>
        <p:spPr>
          <a:xfrm>
            <a:off x="9875904" y="2837647"/>
            <a:ext cx="2353079" cy="57600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1600" dirty="0">
                <a:solidFill>
                  <a:srgbClr val="3F5378"/>
                </a:solidFill>
                <a:latin typeface="Arial Black" panose="020B0A04020102020204" pitchFamily="34" charset="0"/>
                <a:cs typeface="PT Bold Heading" panose="02010400000000000000" pitchFamily="2" charset="-78"/>
              </a:rPr>
              <a:t>OBJECTIVE 1</a:t>
            </a:r>
            <a:r>
              <a:rPr lang="ar-SA" sz="1600" dirty="0">
                <a:solidFill>
                  <a:srgbClr val="3F5378"/>
                </a:solidFill>
                <a:latin typeface="Arial Black" panose="020B0A04020102020204" pitchFamily="34" charset="0"/>
                <a:cs typeface="PT Bold Heading" panose="02010400000000000000" pitchFamily="2" charset="-78"/>
              </a:rPr>
              <a:t>    </a:t>
            </a:r>
            <a:endParaRPr lang="ar-BH" sz="1600" dirty="0">
              <a:solidFill>
                <a:srgbClr val="3F5378"/>
              </a:solidFill>
              <a:latin typeface="Arial Black" panose="020B0A04020102020204" pitchFamily="34" charset="0"/>
              <a:cs typeface="PT Bold Heading" panose="02010400000000000000" pitchFamily="2" charset="-78"/>
            </a:endParaRPr>
          </a:p>
        </p:txBody>
      </p:sp>
      <p:sp>
        <p:nvSpPr>
          <p:cNvPr id="38" name="مستطيل مستدير الزوايا 12">
            <a:hlinkClick r:id="" action="ppaction://noaction"/>
            <a:extLst>
              <a:ext uri="{FF2B5EF4-FFF2-40B4-BE49-F238E27FC236}">
                <a16:creationId xmlns="" xmlns:a16="http://schemas.microsoft.com/office/drawing/2014/main" id="{C35558C1-9FDC-49BD-A8F5-9241D1C65BC7}"/>
              </a:ext>
            </a:extLst>
          </p:cNvPr>
          <p:cNvSpPr/>
          <p:nvPr/>
        </p:nvSpPr>
        <p:spPr>
          <a:xfrm>
            <a:off x="9875904" y="3651672"/>
            <a:ext cx="2353079" cy="57600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1600" dirty="0">
                <a:solidFill>
                  <a:srgbClr val="3F5378"/>
                </a:solidFill>
                <a:latin typeface="Arial Black" panose="020B0A04020102020204" pitchFamily="34" charset="0"/>
                <a:cs typeface="PT Bold Heading" panose="02010400000000000000" pitchFamily="2" charset="-78"/>
              </a:rPr>
              <a:t>OBJECTIVE 2</a:t>
            </a:r>
            <a:r>
              <a:rPr lang="ar-SA" sz="1600" dirty="0">
                <a:solidFill>
                  <a:srgbClr val="3F5378"/>
                </a:solidFill>
                <a:latin typeface="Arial Black" panose="020B0A04020102020204" pitchFamily="34" charset="0"/>
                <a:cs typeface="PT Bold Heading" panose="02010400000000000000" pitchFamily="2" charset="-78"/>
              </a:rPr>
              <a:t>    </a:t>
            </a:r>
            <a:endParaRPr lang="ar-BH" sz="1600" dirty="0">
              <a:solidFill>
                <a:srgbClr val="3F5378"/>
              </a:solidFill>
              <a:latin typeface="Arial Black" panose="020B0A04020102020204" pitchFamily="34" charset="0"/>
              <a:cs typeface="PT Bold Heading" panose="02010400000000000000" pitchFamily="2" charset="-78"/>
            </a:endParaRPr>
          </a:p>
        </p:txBody>
      </p:sp>
      <p:sp>
        <p:nvSpPr>
          <p:cNvPr id="40" name="مستطيل مستدير الزوايا 17">
            <a:hlinkClick r:id="" action="ppaction://noaction"/>
            <a:extLst>
              <a:ext uri="{FF2B5EF4-FFF2-40B4-BE49-F238E27FC236}">
                <a16:creationId xmlns="" xmlns:a16="http://schemas.microsoft.com/office/drawing/2014/main" id="{5073015B-1E83-4FE7-BF02-65CBBB9E092C}"/>
              </a:ext>
            </a:extLst>
          </p:cNvPr>
          <p:cNvSpPr/>
          <p:nvPr/>
        </p:nvSpPr>
        <p:spPr>
          <a:xfrm>
            <a:off x="9875904" y="5284180"/>
            <a:ext cx="2353079" cy="57600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1400" dirty="0">
                <a:solidFill>
                  <a:srgbClr val="3F5378"/>
                </a:solidFill>
                <a:latin typeface="Arial Black" panose="020B0A04020102020204" pitchFamily="34" charset="0"/>
                <a:cs typeface="PT Bold Heading" panose="02010400000000000000" pitchFamily="2" charset="-78"/>
              </a:rPr>
              <a:t>FINAL EVALUATION</a:t>
            </a:r>
            <a:endParaRPr lang="ar-BH" sz="1400" dirty="0">
              <a:solidFill>
                <a:srgbClr val="3F5378"/>
              </a:solidFill>
              <a:latin typeface="Arial Black" panose="020B0A04020102020204" pitchFamily="34" charset="0"/>
              <a:cs typeface="PT Bold Heading" panose="02010400000000000000" pitchFamily="2" charset="-78"/>
            </a:endParaRPr>
          </a:p>
        </p:txBody>
      </p:sp>
      <p:sp>
        <p:nvSpPr>
          <p:cNvPr id="8" name="Rectangle 6">
            <a:extLst>
              <a:ext uri="{FF2B5EF4-FFF2-40B4-BE49-F238E27FC236}">
                <a16:creationId xmlns="" xmlns:a16="http://schemas.microsoft.com/office/drawing/2014/main" id="{604B2B2F-9411-AA9E-A604-4EBD15F18989}"/>
              </a:ext>
            </a:extLst>
          </p:cNvPr>
          <p:cNvSpPr/>
          <p:nvPr/>
        </p:nvSpPr>
        <p:spPr>
          <a:xfrm>
            <a:off x="1384938" y="277159"/>
            <a:ext cx="9422124" cy="531749"/>
          </a:xfrm>
          <a:prstGeom prst="rect">
            <a:avLst/>
          </a:prstGeom>
          <a:solidFill>
            <a:schemeClr val="accent1">
              <a:lumMod val="5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a:spAutoFit/>
          </a:bodyPr>
          <a:lstStyle/>
          <a:p>
            <a:pPr marL="342900" indent="-342900">
              <a:lnSpc>
                <a:spcPct val="130000"/>
              </a:lnSpc>
              <a:buClr>
                <a:srgbClr val="FFFFFF"/>
              </a:buClr>
              <a:buSzPts val="1100"/>
              <a:buFont typeface="Times New Roman" panose="02020603050405020304" pitchFamily="18" charset="0"/>
              <a:buChar char="►"/>
            </a:pPr>
            <a:r>
              <a:rPr lang="en-US" sz="2400" b="1" dirty="0">
                <a:solidFill>
                  <a:srgbClr val="FFFF00"/>
                </a:solidFill>
                <a:effectLst/>
                <a:uFill>
                  <a:solidFill>
                    <a:srgbClr val="5B9BD5"/>
                  </a:solidFill>
                </a:uFill>
                <a:latin typeface="Times New Roman" panose="02020603050405020304" pitchFamily="18" charset="0"/>
                <a:ea typeface="Calibri" panose="020F0502020204030204" pitchFamily="34" charset="0"/>
                <a:cs typeface="Arial" panose="020B0604020202020204" pitchFamily="34" charset="0"/>
              </a:rPr>
              <a:t>The calculation of the future and present value of annuities.</a:t>
            </a:r>
            <a:endParaRPr lang="en-US" sz="2400" b="1" dirty="0">
              <a:solidFill>
                <a:srgbClr val="FFFF00"/>
              </a:solidFill>
              <a:effectLst/>
              <a:uFill>
                <a:solidFill>
                  <a:srgbClr val="5B9BD5"/>
                </a:solidFill>
              </a:uFill>
              <a:latin typeface="Calibri" panose="020F0502020204030204" pitchFamily="34" charset="0"/>
              <a:ea typeface="Calibri" panose="020F0502020204030204" pitchFamily="34" charset="0"/>
              <a:cs typeface="Arial" panose="020B0604020202020204" pitchFamily="34" charset="0"/>
            </a:endParaRPr>
          </a:p>
        </p:txBody>
      </p:sp>
      <p:sp>
        <p:nvSpPr>
          <p:cNvPr id="9" name="مستطيل مستدير الزوايا 11">
            <a:hlinkClick r:id="rId4" action="ppaction://hlinksldjump"/>
            <a:extLst>
              <a:ext uri="{FF2B5EF4-FFF2-40B4-BE49-F238E27FC236}">
                <a16:creationId xmlns="" xmlns:a16="http://schemas.microsoft.com/office/drawing/2014/main" id="{0DFE9340-316F-EF21-36B5-A01BFC1442C5}"/>
              </a:ext>
            </a:extLst>
          </p:cNvPr>
          <p:cNvSpPr/>
          <p:nvPr/>
        </p:nvSpPr>
        <p:spPr>
          <a:xfrm>
            <a:off x="9838921" y="4404958"/>
            <a:ext cx="2353079" cy="57600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1600" dirty="0">
                <a:solidFill>
                  <a:srgbClr val="3F5378"/>
                </a:solidFill>
                <a:latin typeface="Arial Black" panose="020B0A04020102020204" pitchFamily="34" charset="0"/>
                <a:cs typeface="PT Bold Heading" panose="02010400000000000000" pitchFamily="2" charset="-78"/>
              </a:rPr>
              <a:t>OBJECTIVE 3</a:t>
            </a:r>
            <a:r>
              <a:rPr lang="ar-SA" sz="1600" dirty="0">
                <a:solidFill>
                  <a:srgbClr val="3F5378"/>
                </a:solidFill>
                <a:latin typeface="Arial Black" panose="020B0A04020102020204" pitchFamily="34" charset="0"/>
                <a:cs typeface="PT Bold Heading" panose="02010400000000000000" pitchFamily="2" charset="-78"/>
              </a:rPr>
              <a:t>    </a:t>
            </a:r>
            <a:endParaRPr lang="ar-BH" sz="1600" dirty="0">
              <a:solidFill>
                <a:srgbClr val="3F5378"/>
              </a:solidFill>
              <a:latin typeface="Arial Black" panose="020B0A04020102020204" pitchFamily="34" charset="0"/>
              <a:cs typeface="PT Bold Heading" panose="02010400000000000000" pitchFamily="2" charset="-78"/>
            </a:endParaRPr>
          </a:p>
        </p:txBody>
      </p:sp>
      <p:grpSp>
        <p:nvGrpSpPr>
          <p:cNvPr id="2" name="Group 1">
            <a:extLst>
              <a:ext uri="{FF2B5EF4-FFF2-40B4-BE49-F238E27FC236}">
                <a16:creationId xmlns="" xmlns:a16="http://schemas.microsoft.com/office/drawing/2014/main" id="{7A66DF9A-2CC9-0F60-722E-AC38D1F9C56E}"/>
              </a:ext>
            </a:extLst>
          </p:cNvPr>
          <p:cNvGrpSpPr/>
          <p:nvPr/>
        </p:nvGrpSpPr>
        <p:grpSpPr>
          <a:xfrm>
            <a:off x="34867" y="6499773"/>
            <a:ext cx="12192000" cy="383348"/>
            <a:chOff x="34867" y="6499773"/>
            <a:chExt cx="12192000" cy="383348"/>
          </a:xfrm>
        </p:grpSpPr>
        <p:sp>
          <p:nvSpPr>
            <p:cNvPr id="11" name="TextBox 10">
              <a:extLst>
                <a:ext uri="{FF2B5EF4-FFF2-40B4-BE49-F238E27FC236}">
                  <a16:creationId xmlns="" xmlns:a16="http://schemas.microsoft.com/office/drawing/2014/main" id="{7FDC34CC-7FD8-9C04-953E-079F34E0CAC8}"/>
                </a:ext>
              </a:extLst>
            </p:cNvPr>
            <p:cNvSpPr txBox="1"/>
            <p:nvPr/>
          </p:nvSpPr>
          <p:spPr>
            <a:xfrm>
              <a:off x="716844" y="6505941"/>
              <a:ext cx="7798277" cy="307777"/>
            </a:xfrm>
            <a:prstGeom prst="rect">
              <a:avLst/>
            </a:prstGeom>
            <a:noFill/>
          </p:spPr>
          <p:txBody>
            <a:bodyPr wrap="square" rtlCol="1">
              <a:spAutoFit/>
            </a:bodyPr>
            <a:lstStyle/>
            <a:p>
              <a:r>
                <a:rPr lang="en-US" sz="1400" b="1" dirty="0">
                  <a:solidFill>
                    <a:srgbClr val="002060"/>
                  </a:solidFill>
                  <a:latin typeface="Sakkal Majalla" panose="02000000000000000000" pitchFamily="2" charset="-78"/>
                  <a:cs typeface="Sakkal Majalla" panose="02000000000000000000" pitchFamily="2" charset="-78"/>
                </a:rPr>
                <a:t>FIN 316/806                                                   UNIT 2                </a:t>
              </a:r>
              <a:r>
                <a:rPr lang="en-US" sz="1400" b="1" dirty="0" smtClean="0">
                  <a:solidFill>
                    <a:srgbClr val="002060"/>
                  </a:solidFill>
                  <a:latin typeface="Sakkal Majalla" panose="02000000000000000000" pitchFamily="2" charset="-78"/>
                  <a:cs typeface="Sakkal Majalla" panose="02000000000000000000" pitchFamily="2" charset="-78"/>
                </a:rPr>
                <a:t>              </a:t>
              </a:r>
              <a:r>
                <a:rPr lang="en-US" sz="1400" b="1" dirty="0">
                  <a:solidFill>
                    <a:srgbClr val="002060"/>
                  </a:solidFill>
                  <a:latin typeface="Sakkal Majalla" panose="02000000000000000000" pitchFamily="2" charset="-78"/>
                  <a:cs typeface="Sakkal Majalla" panose="02000000000000000000" pitchFamily="2" charset="-78"/>
                </a:rPr>
                <a:t>Annuities and Amortization Loan</a:t>
              </a:r>
              <a:endParaRPr lang="ar-SA" sz="1400" b="1" dirty="0">
                <a:solidFill>
                  <a:srgbClr val="002060"/>
                </a:solidFill>
                <a:latin typeface="Sakkal Majalla" panose="02000000000000000000" pitchFamily="2" charset="-78"/>
                <a:cs typeface="Sakkal Majalla" panose="02000000000000000000" pitchFamily="2" charset="-78"/>
              </a:endParaRPr>
            </a:p>
          </p:txBody>
        </p:sp>
        <p:grpSp>
          <p:nvGrpSpPr>
            <p:cNvPr id="12" name="Group 11">
              <a:extLst>
                <a:ext uri="{FF2B5EF4-FFF2-40B4-BE49-F238E27FC236}">
                  <a16:creationId xmlns="" xmlns:a16="http://schemas.microsoft.com/office/drawing/2014/main" id="{41538516-A71E-3316-304D-9C38858F8DE4}"/>
                </a:ext>
              </a:extLst>
            </p:cNvPr>
            <p:cNvGrpSpPr/>
            <p:nvPr/>
          </p:nvGrpSpPr>
          <p:grpSpPr>
            <a:xfrm>
              <a:off x="34867" y="6499773"/>
              <a:ext cx="12192000" cy="383348"/>
              <a:chOff x="34867" y="6499773"/>
              <a:chExt cx="12192000" cy="383348"/>
            </a:xfrm>
          </p:grpSpPr>
          <p:cxnSp>
            <p:nvCxnSpPr>
              <p:cNvPr id="13" name="Straight Connector 12">
                <a:extLst>
                  <a:ext uri="{FF2B5EF4-FFF2-40B4-BE49-F238E27FC236}">
                    <a16:creationId xmlns="" xmlns:a16="http://schemas.microsoft.com/office/drawing/2014/main" id="{146DF47E-76D9-F557-27B0-CD5D1D24AA53}"/>
                  </a:ext>
                </a:extLst>
              </p:cNvPr>
              <p:cNvCxnSpPr/>
              <p:nvPr/>
            </p:nvCxnSpPr>
            <p:spPr>
              <a:xfrm flipV="1">
                <a:off x="34867" y="6499773"/>
                <a:ext cx="12192000" cy="521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 xmlns:a16="http://schemas.microsoft.com/office/drawing/2014/main" id="{4966BC4C-A69E-73EE-1847-705F12088F41}"/>
                  </a:ext>
                </a:extLst>
              </p:cNvPr>
              <p:cNvSpPr>
                <a:spLocks/>
              </p:cNvSpPr>
              <p:nvPr/>
            </p:nvSpPr>
            <p:spPr>
              <a:xfrm>
                <a:off x="7703229" y="6502121"/>
                <a:ext cx="4106028"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a:t>
                </a:r>
                <a:r>
                  <a:rPr lang="ar-SA"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العام الدراسي </a:t>
                </a: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2023-2024م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grpSp>
      </p:grpSp>
      <p:sp>
        <p:nvSpPr>
          <p:cNvPr id="3" name="Text Box 475">
            <a:extLst>
              <a:ext uri="{FF2B5EF4-FFF2-40B4-BE49-F238E27FC236}">
                <a16:creationId xmlns="" xmlns:a16="http://schemas.microsoft.com/office/drawing/2014/main" id="{024B04FD-5A21-392D-B47E-7EAFFA269AF0}"/>
              </a:ext>
            </a:extLst>
          </p:cNvPr>
          <p:cNvSpPr txBox="1">
            <a:spLocks noChangeArrowheads="1" noChangeShapeType="1" noTextEdit="1"/>
          </p:cNvSpPr>
          <p:nvPr/>
        </p:nvSpPr>
        <p:spPr bwMode="auto">
          <a:xfrm>
            <a:off x="564823" y="1164566"/>
            <a:ext cx="2743200" cy="288290"/>
          </a:xfrm>
          <a:prstGeom prst="rect">
            <a:avLst/>
          </a:prstGeom>
          <a:extLst>
            <a:ext uri="{AF507438-7753-43E0-B8FC-AC1667EBCBE1}">
              <a14:hiddenEffects xmlns:a14="http://schemas.microsoft.com/office/drawing/2010/main">
                <a:effectLst/>
              </a14:hiddenEffects>
            </a:ext>
          </a:extLst>
        </p:spPr>
        <p:txBody>
          <a:bodyPr wrap="square" numCol="1" fromWordArt="1">
            <a:prstTxWarp prst="textPlain">
              <a:avLst>
                <a:gd name="adj" fmla="val 50000"/>
              </a:avLst>
            </a:prstTxWarp>
            <a:spAutoFit/>
          </a:bodyPr>
          <a:lstStyle/>
          <a:p>
            <a:pPr marL="342900" marR="0" lvl="0" indent="-342900" algn="ctr" rtl="0">
              <a:spcBef>
                <a:spcPts val="0"/>
              </a:spcBef>
              <a:spcAft>
                <a:spcPts val="0"/>
              </a:spcAft>
              <a:buClr>
                <a:srgbClr val="FF0000"/>
              </a:buClr>
              <a:buFont typeface="Arial Black" panose="020B0A04020102020204" pitchFamily="34" charset="0"/>
              <a:buAutoNum type="alphaUcPeriod"/>
            </a:pPr>
            <a:r>
              <a:rPr lang="en-US" sz="1100" dirty="0">
                <a:ln w="9525" cap="flat" cmpd="sng" algn="ctr">
                  <a:solidFill>
                    <a:srgbClr val="FF0000"/>
                  </a:solidFill>
                  <a:prstDash val="solid"/>
                  <a:round/>
                </a:ln>
                <a:solidFill>
                  <a:srgbClr val="FF0000"/>
                </a:solidFill>
                <a:effectLst/>
                <a:latin typeface="Arial Black" panose="020B0A04020102020204" pitchFamily="34" charset="0"/>
                <a:ea typeface="Times New Roman" panose="02020603050405020304" pitchFamily="18" charset="0"/>
              </a:rPr>
              <a:t>Investment (Due) Annuities</a:t>
            </a:r>
            <a:endParaRPr lang="en-US" sz="1200" dirty="0">
              <a:effectLst/>
              <a:latin typeface="Times New Roman" panose="02020603050405020304" pitchFamily="18" charset="0"/>
              <a:ea typeface="Times New Roman" panose="02020603050405020304" pitchFamily="18" charset="0"/>
            </a:endParaRPr>
          </a:p>
        </p:txBody>
      </p:sp>
      <mc:AlternateContent xmlns:mc="http://schemas.openxmlformats.org/markup-compatibility/2006" xmlns:a14="http://schemas.microsoft.com/office/drawing/2010/main">
        <mc:Choice Requires="a14">
          <p:graphicFrame>
            <p:nvGraphicFramePr>
              <p:cNvPr id="4" name="Table 3">
                <a:extLst>
                  <a:ext uri="{FF2B5EF4-FFF2-40B4-BE49-F238E27FC236}">
                    <a16:creationId xmlns="" xmlns:a16="http://schemas.microsoft.com/office/drawing/2014/main" id="{FACAF12C-0F2A-BDA7-3F57-3906A8AD935C}"/>
                  </a:ext>
                </a:extLst>
              </p:cNvPr>
              <p:cNvGraphicFramePr>
                <a:graphicFrameLocks noGrp="1"/>
              </p:cNvGraphicFramePr>
              <p:nvPr>
                <p:extLst>
                  <p:ext uri="{D42A27DB-BD31-4B8C-83A1-F6EECF244321}">
                    <p14:modId xmlns:p14="http://schemas.microsoft.com/office/powerpoint/2010/main" val="42139707"/>
                  </p:ext>
                </p:extLst>
              </p:nvPr>
            </p:nvGraphicFramePr>
            <p:xfrm>
              <a:off x="303082" y="1527987"/>
              <a:ext cx="8255234" cy="2252218"/>
            </p:xfrm>
            <a:graphic>
              <a:graphicData uri="http://schemas.openxmlformats.org/drawingml/2006/table">
                <a:tbl>
                  <a:tblPr firstRow="1" firstCol="1" bandRow="1">
                    <a:tableStyleId>{BDBED569-4797-4DF1-A0F4-6AAB3CD982D8}</a:tableStyleId>
                  </a:tblPr>
                  <a:tblGrid>
                    <a:gridCol w="1226812">
                      <a:extLst>
                        <a:ext uri="{9D8B030D-6E8A-4147-A177-3AD203B41FA5}">
                          <a16:colId xmlns="" xmlns:a16="http://schemas.microsoft.com/office/drawing/2014/main" val="3360539278"/>
                        </a:ext>
                      </a:extLst>
                    </a:gridCol>
                    <a:gridCol w="3514211">
                      <a:extLst>
                        <a:ext uri="{9D8B030D-6E8A-4147-A177-3AD203B41FA5}">
                          <a16:colId xmlns="" xmlns:a16="http://schemas.microsoft.com/office/drawing/2014/main" val="102880993"/>
                        </a:ext>
                      </a:extLst>
                    </a:gridCol>
                    <a:gridCol w="3514211">
                      <a:extLst>
                        <a:ext uri="{9D8B030D-6E8A-4147-A177-3AD203B41FA5}">
                          <a16:colId xmlns="" xmlns:a16="http://schemas.microsoft.com/office/drawing/2014/main" val="2427963691"/>
                        </a:ext>
                      </a:extLst>
                    </a:gridCol>
                  </a:tblGrid>
                  <a:tr h="355600">
                    <a:tc>
                      <a:txBody>
                        <a:bodyPr/>
                        <a:lstStyle/>
                        <a:p>
                          <a:pPr marL="0" marR="0" algn="ctr" rtl="0">
                            <a:lnSpc>
                              <a:spcPct val="107000"/>
                            </a:lnSpc>
                            <a:spcBef>
                              <a:spcPts val="0"/>
                            </a:spcBef>
                            <a:spcAft>
                              <a:spcPts val="800"/>
                            </a:spcAft>
                          </a:pPr>
                          <a:r>
                            <a:rPr lang="en-US" sz="1600" b="1">
                              <a:effectLst/>
                            </a:rPr>
                            <a:t>Title</a:t>
                          </a:r>
                          <a:endParaRPr lang="en-US" sz="16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0">
                            <a:lnSpc>
                              <a:spcPct val="107000"/>
                            </a:lnSpc>
                            <a:spcBef>
                              <a:spcPts val="0"/>
                            </a:spcBef>
                            <a:spcAft>
                              <a:spcPts val="800"/>
                            </a:spcAft>
                          </a:pPr>
                          <a:r>
                            <a:rPr lang="en-US" sz="1600" b="1" dirty="0">
                              <a:effectLst/>
                            </a:rPr>
                            <a:t>Method</a:t>
                          </a:r>
                          <a:endParaRPr lang="en-US" sz="16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0">
                            <a:lnSpc>
                              <a:spcPct val="107000"/>
                            </a:lnSpc>
                            <a:spcBef>
                              <a:spcPts val="0"/>
                            </a:spcBef>
                            <a:spcAft>
                              <a:spcPts val="800"/>
                            </a:spcAft>
                          </a:pPr>
                          <a:r>
                            <a:rPr lang="en-US" sz="1600" b="1">
                              <a:effectLst/>
                            </a:rPr>
                            <a:t>Annuity due</a:t>
                          </a:r>
                          <a:endParaRPr lang="en-US" sz="16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 xmlns:a16="http://schemas.microsoft.com/office/drawing/2014/main" val="990526506"/>
                      </a:ext>
                    </a:extLst>
                  </a:tr>
                  <a:tr h="483870">
                    <a:tc rowSpan="2">
                      <a:txBody>
                        <a:bodyPr/>
                        <a:lstStyle/>
                        <a:p>
                          <a:pPr marL="0" marR="0" algn="ctr" rtl="0">
                            <a:lnSpc>
                              <a:spcPct val="107000"/>
                            </a:lnSpc>
                            <a:spcBef>
                              <a:spcPts val="0"/>
                            </a:spcBef>
                            <a:spcAft>
                              <a:spcPts val="800"/>
                            </a:spcAft>
                          </a:pPr>
                          <a:r>
                            <a:rPr lang="en-US" sz="1600" b="1">
                              <a:effectLst/>
                            </a:rPr>
                            <a:t>Future</a:t>
                          </a:r>
                        </a:p>
                        <a:p>
                          <a:pPr marL="0" marR="0" algn="ctr" rtl="0">
                            <a:lnSpc>
                              <a:spcPct val="107000"/>
                            </a:lnSpc>
                            <a:spcBef>
                              <a:spcPts val="0"/>
                            </a:spcBef>
                            <a:spcAft>
                              <a:spcPts val="800"/>
                            </a:spcAft>
                          </a:pPr>
                          <a:r>
                            <a:rPr lang="en-US" sz="1600" b="1">
                              <a:effectLst/>
                            </a:rPr>
                            <a:t>Value</a:t>
                          </a:r>
                          <a:endParaRPr lang="en-US" sz="16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0">
                            <a:lnSpc>
                              <a:spcPct val="107000"/>
                            </a:lnSpc>
                            <a:spcBef>
                              <a:spcPts val="0"/>
                            </a:spcBef>
                            <a:spcAft>
                              <a:spcPts val="800"/>
                            </a:spcAft>
                          </a:pPr>
                          <a:r>
                            <a:rPr lang="en-US" sz="1600" b="1" dirty="0">
                              <a:effectLst/>
                            </a:rPr>
                            <a:t> </a:t>
                          </a:r>
                        </a:p>
                        <a:p>
                          <a:pPr marL="0" marR="0" algn="ctr" rtl="0">
                            <a:lnSpc>
                              <a:spcPct val="107000"/>
                            </a:lnSpc>
                            <a:spcBef>
                              <a:spcPts val="0"/>
                            </a:spcBef>
                            <a:spcAft>
                              <a:spcPts val="800"/>
                            </a:spcAft>
                          </a:pPr>
                          <a:r>
                            <a:rPr lang="en-US" sz="1600" b="1" dirty="0">
                              <a:effectLst/>
                            </a:rPr>
                            <a:t>Table</a:t>
                          </a:r>
                          <a:endParaRPr lang="en-US" sz="16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0">
                            <a:lnSpc>
                              <a:spcPct val="107000"/>
                            </a:lnSpc>
                            <a:spcBef>
                              <a:spcPts val="0"/>
                            </a:spcBef>
                            <a:spcAft>
                              <a:spcPts val="800"/>
                            </a:spcAft>
                          </a:pPr>
                          <a14:m>
                            <m:oMath xmlns:m="http://schemas.openxmlformats.org/officeDocument/2006/math">
                              <m:sSub>
                                <m:sSubPr>
                                  <m:ctrlPr>
                                    <a:rPr lang="en-US" sz="1600" b="1" i="1">
                                      <a:effectLst/>
                                      <a:latin typeface="Cambria Math" panose="02040503050406030204" pitchFamily="18" charset="0"/>
                                    </a:rPr>
                                  </m:ctrlPr>
                                </m:sSubPr>
                                <m:e>
                                  <m:r>
                                    <a:rPr lang="en-US" sz="1600" b="1">
                                      <a:effectLst/>
                                      <a:latin typeface="Cambria Math" panose="02040503050406030204" pitchFamily="18" charset="0"/>
                                    </a:rPr>
                                    <m:t>𝐅𝐕</m:t>
                                  </m:r>
                                </m:e>
                                <m:sub>
                                  <m:r>
                                    <a:rPr lang="en-US" sz="1600" b="1">
                                      <a:effectLst/>
                                      <a:latin typeface="Cambria Math" panose="02040503050406030204" pitchFamily="18" charset="0"/>
                                    </a:rPr>
                                    <m:t>𝐧𝐝</m:t>
                                  </m:r>
                                </m:sub>
                              </m:sSub>
                            </m:oMath>
                          </a14:m>
                          <a:r>
                            <a:rPr lang="en-US" sz="1600" b="1">
                              <a:effectLst/>
                            </a:rPr>
                            <a:t>  = PMT × FVI</a:t>
                          </a:r>
                          <a14:m>
                            <m:oMath xmlns:m="http://schemas.openxmlformats.org/officeDocument/2006/math">
                              <m:sSub>
                                <m:sSubPr>
                                  <m:ctrlPr>
                                    <a:rPr lang="en-US" sz="1600" b="1" i="1">
                                      <a:effectLst/>
                                      <a:latin typeface="Cambria Math" panose="02040503050406030204" pitchFamily="18" charset="0"/>
                                    </a:rPr>
                                  </m:ctrlPr>
                                </m:sSubPr>
                                <m:e>
                                  <m:r>
                                    <a:rPr lang="en-US" sz="1600" b="1">
                                      <a:effectLst/>
                                      <a:latin typeface="Cambria Math" panose="02040503050406030204" pitchFamily="18" charset="0"/>
                                    </a:rPr>
                                    <m:t>𝐅</m:t>
                                  </m:r>
                                </m:e>
                                <m:sub>
                                  <m:r>
                                    <a:rPr lang="en-US" sz="1600" b="1">
                                      <a:effectLst/>
                                      <a:latin typeface="Cambria Math" panose="02040503050406030204" pitchFamily="18" charset="0"/>
                                    </a:rPr>
                                    <m:t>𝐝</m:t>
                                  </m:r>
                                </m:sub>
                              </m:sSub>
                            </m:oMath>
                          </a14:m>
                          <a:r>
                            <a:rPr lang="en-US" sz="1600" b="1">
                              <a:effectLst/>
                            </a:rPr>
                            <a:t> n ,i</a:t>
                          </a:r>
                          <a:endParaRPr lang="en-US" sz="16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 xmlns:a16="http://schemas.microsoft.com/office/drawing/2014/main" val="3526755517"/>
                      </a:ext>
                    </a:extLst>
                  </a:tr>
                  <a:tr h="474980">
                    <a:tc vMerge="1">
                      <a:txBody>
                        <a:bodyPr/>
                        <a:lstStyle/>
                        <a:p>
                          <a:endParaRPr lang="en-US"/>
                        </a:p>
                      </a:txBody>
                      <a:tcPr/>
                    </a:tc>
                    <a:tc>
                      <a:txBody>
                        <a:bodyPr/>
                        <a:lstStyle/>
                        <a:p>
                          <a:pPr marL="0" marR="0" algn="ctr" rtl="0">
                            <a:lnSpc>
                              <a:spcPct val="107000"/>
                            </a:lnSpc>
                            <a:spcBef>
                              <a:spcPts val="0"/>
                            </a:spcBef>
                            <a:spcAft>
                              <a:spcPts val="800"/>
                            </a:spcAft>
                          </a:pPr>
                          <a:r>
                            <a:rPr lang="en-US" sz="1600" b="1" dirty="0">
                              <a:effectLst/>
                            </a:rPr>
                            <a:t>Calculator</a:t>
                          </a:r>
                          <a:endParaRPr lang="en-US" sz="16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0">
                            <a:lnSpc>
                              <a:spcPct val="107000"/>
                            </a:lnSpc>
                            <a:spcBef>
                              <a:spcPts val="0"/>
                            </a:spcBef>
                            <a:spcAft>
                              <a:spcPts val="800"/>
                            </a:spcAft>
                          </a:pPr>
                          <a14:m>
                            <m:oMath xmlns:m="http://schemas.openxmlformats.org/officeDocument/2006/math">
                              <m:sSub>
                                <m:sSubPr>
                                  <m:ctrlPr>
                                    <a:rPr lang="en-US" sz="1600" b="1" i="1">
                                      <a:effectLst/>
                                      <a:latin typeface="Cambria Math" panose="02040503050406030204" pitchFamily="18" charset="0"/>
                                    </a:rPr>
                                  </m:ctrlPr>
                                </m:sSubPr>
                                <m:e>
                                  <m:r>
                                    <a:rPr lang="en-US" sz="1600" b="1">
                                      <a:effectLst/>
                                      <a:latin typeface="Cambria Math" panose="02040503050406030204" pitchFamily="18" charset="0"/>
                                    </a:rPr>
                                    <m:t>𝐅𝐕</m:t>
                                  </m:r>
                                </m:e>
                                <m:sub>
                                  <m:r>
                                    <a:rPr lang="en-US" sz="1600" b="1">
                                      <a:effectLst/>
                                      <a:latin typeface="Cambria Math" panose="02040503050406030204" pitchFamily="18" charset="0"/>
                                    </a:rPr>
                                    <m:t>𝐧𝐝</m:t>
                                  </m:r>
                                </m:sub>
                              </m:sSub>
                            </m:oMath>
                          </a14:m>
                          <a:r>
                            <a:rPr lang="en-US" sz="1600" b="1">
                              <a:effectLst/>
                            </a:rPr>
                            <a:t>  =</a:t>
                          </a:r>
                          <a14:m>
                            <m:oMath xmlns:m="http://schemas.openxmlformats.org/officeDocument/2006/math">
                              <m:r>
                                <a:rPr lang="en-US" sz="1600" b="1">
                                  <a:effectLst/>
                                  <a:latin typeface="Cambria Math" panose="02040503050406030204" pitchFamily="18" charset="0"/>
                                </a:rPr>
                                <m:t>𝐏𝐌𝐓</m:t>
                              </m:r>
                              <m:r>
                                <a:rPr lang="en-US" sz="1600" b="1">
                                  <a:effectLst/>
                                  <a:latin typeface="Cambria Math" panose="02040503050406030204" pitchFamily="18" charset="0"/>
                                </a:rPr>
                                <m:t>×[</m:t>
                              </m:r>
                              <m:f>
                                <m:fPr>
                                  <m:ctrlPr>
                                    <a:rPr lang="en-US" sz="1600" b="1" i="1">
                                      <a:effectLst/>
                                      <a:latin typeface="Cambria Math" panose="02040503050406030204" pitchFamily="18" charset="0"/>
                                    </a:rPr>
                                  </m:ctrlPr>
                                </m:fPr>
                                <m:num>
                                  <m:sSup>
                                    <m:sSupPr>
                                      <m:ctrlPr>
                                        <a:rPr lang="en-US" sz="1600" b="1" i="1">
                                          <a:effectLst/>
                                          <a:latin typeface="Cambria Math" panose="02040503050406030204" pitchFamily="18" charset="0"/>
                                        </a:rPr>
                                      </m:ctrlPr>
                                    </m:sSupPr>
                                    <m:e>
                                      <m:r>
                                        <a:rPr lang="en-US" sz="1600" b="1">
                                          <a:effectLst/>
                                          <a:latin typeface="Cambria Math" panose="02040503050406030204" pitchFamily="18" charset="0"/>
                                        </a:rPr>
                                        <m:t>(</m:t>
                                      </m:r>
                                      <m:r>
                                        <a:rPr lang="en-US" sz="1600" b="1">
                                          <a:effectLst/>
                                          <a:latin typeface="Cambria Math" panose="02040503050406030204" pitchFamily="18" charset="0"/>
                                        </a:rPr>
                                        <m:t>𝟏</m:t>
                                      </m:r>
                                      <m:r>
                                        <a:rPr lang="en-US" sz="1600" b="1">
                                          <a:effectLst/>
                                          <a:latin typeface="Cambria Math" panose="02040503050406030204" pitchFamily="18" charset="0"/>
                                        </a:rPr>
                                        <m:t>+</m:t>
                                      </m:r>
                                      <m:r>
                                        <a:rPr lang="en-US" sz="1600" b="1">
                                          <a:effectLst/>
                                          <a:latin typeface="Cambria Math" panose="02040503050406030204" pitchFamily="18" charset="0"/>
                                        </a:rPr>
                                        <m:t>𝐢</m:t>
                                      </m:r>
                                      <m:r>
                                        <a:rPr lang="en-US" sz="1600" b="1">
                                          <a:effectLst/>
                                          <a:latin typeface="Cambria Math" panose="02040503050406030204" pitchFamily="18" charset="0"/>
                                        </a:rPr>
                                        <m:t>)</m:t>
                                      </m:r>
                                    </m:e>
                                    <m:sup>
                                      <m:r>
                                        <a:rPr lang="en-US" sz="1600" b="1">
                                          <a:effectLst/>
                                          <a:latin typeface="Cambria Math" panose="02040503050406030204" pitchFamily="18" charset="0"/>
                                        </a:rPr>
                                        <m:t>𝐧</m:t>
                                      </m:r>
                                    </m:sup>
                                  </m:sSup>
                                  <m:r>
                                    <a:rPr lang="en-US" sz="1600" b="1">
                                      <a:effectLst/>
                                      <a:latin typeface="Cambria Math" panose="02040503050406030204" pitchFamily="18" charset="0"/>
                                    </a:rPr>
                                    <m:t>−</m:t>
                                  </m:r>
                                  <m:r>
                                    <a:rPr lang="en-US" sz="1600" b="1">
                                      <a:effectLst/>
                                      <a:latin typeface="Cambria Math" panose="02040503050406030204" pitchFamily="18" charset="0"/>
                                    </a:rPr>
                                    <m:t>𝟏</m:t>
                                  </m:r>
                                </m:num>
                                <m:den>
                                  <m:r>
                                    <a:rPr lang="en-US" sz="1600" b="1">
                                      <a:effectLst/>
                                      <a:latin typeface="Cambria Math" panose="02040503050406030204" pitchFamily="18" charset="0"/>
                                    </a:rPr>
                                    <m:t>𝐢</m:t>
                                  </m:r>
                                </m:den>
                              </m:f>
                              <m:r>
                                <a:rPr lang="en-US" sz="1600" b="1">
                                  <a:effectLst/>
                                  <a:latin typeface="Cambria Math" panose="02040503050406030204" pitchFamily="18" charset="0"/>
                                </a:rPr>
                                <m:t>]</m:t>
                              </m:r>
                            </m:oMath>
                          </a14:m>
                          <a:r>
                            <a:rPr lang="en-US" sz="1600" b="1">
                              <a:effectLst/>
                            </a:rPr>
                            <a:t>×(1+i)</a:t>
                          </a:r>
                          <a:endParaRPr lang="en-US" sz="16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 xmlns:a16="http://schemas.microsoft.com/office/drawing/2014/main" val="3118596724"/>
                      </a:ext>
                    </a:extLst>
                  </a:tr>
                  <a:tr h="400050">
                    <a:tc rowSpan="2">
                      <a:txBody>
                        <a:bodyPr/>
                        <a:lstStyle/>
                        <a:p>
                          <a:pPr marL="0" marR="0" algn="ctr" rtl="0">
                            <a:lnSpc>
                              <a:spcPct val="107000"/>
                            </a:lnSpc>
                            <a:spcBef>
                              <a:spcPts val="0"/>
                            </a:spcBef>
                            <a:spcAft>
                              <a:spcPts val="800"/>
                            </a:spcAft>
                          </a:pPr>
                          <a:r>
                            <a:rPr lang="en-US" sz="1600" b="1" dirty="0">
                              <a:effectLst/>
                            </a:rPr>
                            <a:t>Present</a:t>
                          </a:r>
                        </a:p>
                        <a:p>
                          <a:pPr marL="0" marR="0" algn="ctr" rtl="0">
                            <a:lnSpc>
                              <a:spcPct val="107000"/>
                            </a:lnSpc>
                            <a:spcBef>
                              <a:spcPts val="0"/>
                            </a:spcBef>
                            <a:spcAft>
                              <a:spcPts val="800"/>
                            </a:spcAft>
                          </a:pPr>
                          <a:r>
                            <a:rPr lang="en-US" sz="1600" b="1" dirty="0">
                              <a:effectLst/>
                            </a:rPr>
                            <a:t>Value</a:t>
                          </a:r>
                          <a:endParaRPr lang="en-US" sz="16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0">
                            <a:lnSpc>
                              <a:spcPct val="107000"/>
                            </a:lnSpc>
                            <a:spcBef>
                              <a:spcPts val="0"/>
                            </a:spcBef>
                            <a:spcAft>
                              <a:spcPts val="800"/>
                            </a:spcAft>
                          </a:pPr>
                          <a:r>
                            <a:rPr lang="en-US" sz="1600" b="1" dirty="0">
                              <a:effectLst/>
                            </a:rPr>
                            <a:t>Table</a:t>
                          </a:r>
                          <a:endParaRPr lang="en-US" sz="16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0">
                            <a:lnSpc>
                              <a:spcPct val="107000"/>
                            </a:lnSpc>
                            <a:spcBef>
                              <a:spcPts val="0"/>
                            </a:spcBef>
                            <a:spcAft>
                              <a:spcPts val="800"/>
                            </a:spcAft>
                          </a:pPr>
                          <a14:m>
                            <m:oMath xmlns:m="http://schemas.openxmlformats.org/officeDocument/2006/math">
                              <m:sSub>
                                <m:sSubPr>
                                  <m:ctrlPr>
                                    <a:rPr lang="en-US" sz="1600" b="1" i="1">
                                      <a:effectLst/>
                                      <a:latin typeface="Cambria Math" panose="02040503050406030204" pitchFamily="18" charset="0"/>
                                    </a:rPr>
                                  </m:ctrlPr>
                                </m:sSubPr>
                                <m:e>
                                  <m:r>
                                    <a:rPr lang="en-US" sz="1600" b="1">
                                      <a:effectLst/>
                                      <a:latin typeface="Cambria Math" panose="02040503050406030204" pitchFamily="18" charset="0"/>
                                    </a:rPr>
                                    <m:t>𝐏𝐕</m:t>
                                  </m:r>
                                </m:e>
                                <m:sub>
                                  <m:r>
                                    <a:rPr lang="en-US" sz="1600" b="1">
                                      <a:effectLst/>
                                      <a:latin typeface="Cambria Math" panose="02040503050406030204" pitchFamily="18" charset="0"/>
                                    </a:rPr>
                                    <m:t>𝐧𝐝</m:t>
                                  </m:r>
                                </m:sub>
                              </m:sSub>
                            </m:oMath>
                          </a14:m>
                          <a:r>
                            <a:rPr lang="en-US" sz="1600" b="1">
                              <a:effectLst/>
                            </a:rPr>
                            <a:t> = PMT × PVI</a:t>
                          </a:r>
                          <a14:m>
                            <m:oMath xmlns:m="http://schemas.openxmlformats.org/officeDocument/2006/math">
                              <m:sSub>
                                <m:sSubPr>
                                  <m:ctrlPr>
                                    <a:rPr lang="en-US" sz="1600" b="1" i="1">
                                      <a:effectLst/>
                                      <a:latin typeface="Cambria Math" panose="02040503050406030204" pitchFamily="18" charset="0"/>
                                    </a:rPr>
                                  </m:ctrlPr>
                                </m:sSubPr>
                                <m:e>
                                  <m:r>
                                    <a:rPr lang="en-US" sz="1600" b="1">
                                      <a:effectLst/>
                                      <a:latin typeface="Cambria Math" panose="02040503050406030204" pitchFamily="18" charset="0"/>
                                    </a:rPr>
                                    <m:t>𝐅</m:t>
                                  </m:r>
                                </m:e>
                                <m:sub>
                                  <m:r>
                                    <a:rPr lang="en-US" sz="1600" b="1">
                                      <a:effectLst/>
                                      <a:latin typeface="Cambria Math" panose="02040503050406030204" pitchFamily="18" charset="0"/>
                                    </a:rPr>
                                    <m:t>𝐝</m:t>
                                  </m:r>
                                </m:sub>
                              </m:sSub>
                              <m:r>
                                <a:rPr lang="en-US" sz="1600" b="1">
                                  <a:effectLst/>
                                  <a:latin typeface="Cambria Math" panose="02040503050406030204" pitchFamily="18" charset="0"/>
                                </a:rPr>
                                <m:t>  </m:t>
                              </m:r>
                            </m:oMath>
                          </a14:m>
                          <a:r>
                            <a:rPr lang="en-US" sz="1600" b="1">
                              <a:effectLst/>
                            </a:rPr>
                            <a:t>n ,i</a:t>
                          </a:r>
                          <a:endParaRPr lang="en-US" sz="16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 xmlns:a16="http://schemas.microsoft.com/office/drawing/2014/main" val="3410668678"/>
                      </a:ext>
                    </a:extLst>
                  </a:tr>
                  <a:tr h="398145">
                    <a:tc vMerge="1">
                      <a:txBody>
                        <a:bodyPr/>
                        <a:lstStyle/>
                        <a:p>
                          <a:endParaRPr lang="en-US"/>
                        </a:p>
                      </a:txBody>
                      <a:tcPr/>
                    </a:tc>
                    <a:tc>
                      <a:txBody>
                        <a:bodyPr/>
                        <a:lstStyle/>
                        <a:p>
                          <a:pPr marL="0" marR="0" algn="ctr" rtl="0">
                            <a:lnSpc>
                              <a:spcPct val="107000"/>
                            </a:lnSpc>
                            <a:spcBef>
                              <a:spcPts val="0"/>
                            </a:spcBef>
                            <a:spcAft>
                              <a:spcPts val="800"/>
                            </a:spcAft>
                          </a:pPr>
                          <a:r>
                            <a:rPr lang="en-US" sz="1600" b="1" dirty="0">
                              <a:effectLst/>
                            </a:rPr>
                            <a:t>Calculator</a:t>
                          </a:r>
                          <a:endParaRPr lang="en-US" sz="16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0">
                            <a:lnSpc>
                              <a:spcPct val="107000"/>
                            </a:lnSpc>
                            <a:spcBef>
                              <a:spcPts val="0"/>
                            </a:spcBef>
                            <a:spcAft>
                              <a:spcPts val="800"/>
                            </a:spcAft>
                          </a:pPr>
                          <a14:m>
                            <m:oMath xmlns:m="http://schemas.openxmlformats.org/officeDocument/2006/math">
                              <m:sSub>
                                <m:sSubPr>
                                  <m:ctrlPr>
                                    <a:rPr lang="en-US" sz="1600" b="1" i="1">
                                      <a:effectLst/>
                                      <a:latin typeface="Cambria Math" panose="02040503050406030204" pitchFamily="18" charset="0"/>
                                    </a:rPr>
                                  </m:ctrlPr>
                                </m:sSubPr>
                                <m:e>
                                  <m:r>
                                    <a:rPr lang="en-US" sz="1600" b="1">
                                      <a:effectLst/>
                                      <a:latin typeface="Cambria Math" panose="02040503050406030204" pitchFamily="18" charset="0"/>
                                    </a:rPr>
                                    <m:t>𝐏𝐕</m:t>
                                  </m:r>
                                </m:e>
                                <m:sub>
                                  <m:r>
                                    <a:rPr lang="en-US" sz="1600" b="1">
                                      <a:effectLst/>
                                      <a:latin typeface="Cambria Math" panose="02040503050406030204" pitchFamily="18" charset="0"/>
                                    </a:rPr>
                                    <m:t>𝐧𝐝</m:t>
                                  </m:r>
                                </m:sub>
                              </m:sSub>
                            </m:oMath>
                          </a14:m>
                          <a:r>
                            <a:rPr lang="en-US" sz="1600" b="1" dirty="0">
                              <a:effectLst/>
                            </a:rPr>
                            <a:t>= </a:t>
                          </a:r>
                          <a14:m>
                            <m:oMath xmlns:m="http://schemas.openxmlformats.org/officeDocument/2006/math">
                              <m:r>
                                <a:rPr lang="en-US" sz="1600" b="1">
                                  <a:effectLst/>
                                  <a:latin typeface="Cambria Math" panose="02040503050406030204" pitchFamily="18" charset="0"/>
                                </a:rPr>
                                <m:t>𝐏𝐌𝐓</m:t>
                              </m:r>
                              <m:r>
                                <a:rPr lang="en-US" sz="1600" b="1">
                                  <a:effectLst/>
                                  <a:latin typeface="Cambria Math" panose="02040503050406030204" pitchFamily="18" charset="0"/>
                                </a:rPr>
                                <m:t>×[</m:t>
                              </m:r>
                              <m:f>
                                <m:fPr>
                                  <m:ctrlPr>
                                    <a:rPr lang="en-US" sz="1600" b="1" i="1">
                                      <a:effectLst/>
                                      <a:latin typeface="Cambria Math" panose="02040503050406030204" pitchFamily="18" charset="0"/>
                                    </a:rPr>
                                  </m:ctrlPr>
                                </m:fPr>
                                <m:num>
                                  <m:sSup>
                                    <m:sSupPr>
                                      <m:ctrlPr>
                                        <a:rPr lang="en-US" sz="1600" b="1" i="1">
                                          <a:effectLst/>
                                          <a:latin typeface="Cambria Math" panose="02040503050406030204" pitchFamily="18" charset="0"/>
                                        </a:rPr>
                                      </m:ctrlPr>
                                    </m:sSupPr>
                                    <m:e>
                                      <m:r>
                                        <a:rPr lang="en-US" sz="1600" b="1">
                                          <a:effectLst/>
                                          <a:latin typeface="Cambria Math" panose="02040503050406030204" pitchFamily="18" charset="0"/>
                                        </a:rPr>
                                        <m:t>𝟏</m:t>
                                      </m:r>
                                      <m:r>
                                        <a:rPr lang="en-US" sz="1600" b="1">
                                          <a:effectLst/>
                                          <a:latin typeface="Cambria Math" panose="02040503050406030204" pitchFamily="18" charset="0"/>
                                        </a:rPr>
                                        <m:t>−(</m:t>
                                      </m:r>
                                      <m:r>
                                        <a:rPr lang="en-US" sz="1600" b="1">
                                          <a:effectLst/>
                                          <a:latin typeface="Cambria Math" panose="02040503050406030204" pitchFamily="18" charset="0"/>
                                        </a:rPr>
                                        <m:t>𝟏</m:t>
                                      </m:r>
                                      <m:r>
                                        <a:rPr lang="en-US" sz="1600" b="1">
                                          <a:effectLst/>
                                          <a:latin typeface="Cambria Math" panose="02040503050406030204" pitchFamily="18" charset="0"/>
                                        </a:rPr>
                                        <m:t>+</m:t>
                                      </m:r>
                                      <m:r>
                                        <a:rPr lang="en-US" sz="1600" b="1">
                                          <a:effectLst/>
                                          <a:latin typeface="Cambria Math" panose="02040503050406030204" pitchFamily="18" charset="0"/>
                                        </a:rPr>
                                        <m:t>𝐢</m:t>
                                      </m:r>
                                      <m:r>
                                        <a:rPr lang="en-US" sz="1600" b="1">
                                          <a:effectLst/>
                                          <a:latin typeface="Cambria Math" panose="02040503050406030204" pitchFamily="18" charset="0"/>
                                        </a:rPr>
                                        <m:t>)</m:t>
                                      </m:r>
                                    </m:e>
                                    <m:sup>
                                      <m:r>
                                        <a:rPr lang="en-US" sz="1600" b="1">
                                          <a:effectLst/>
                                          <a:latin typeface="Cambria Math" panose="02040503050406030204" pitchFamily="18" charset="0"/>
                                        </a:rPr>
                                        <m:t>−</m:t>
                                      </m:r>
                                      <m:r>
                                        <a:rPr lang="en-US" sz="1600" b="1">
                                          <a:effectLst/>
                                          <a:latin typeface="Cambria Math" panose="02040503050406030204" pitchFamily="18" charset="0"/>
                                        </a:rPr>
                                        <m:t>𝐧</m:t>
                                      </m:r>
                                    </m:sup>
                                  </m:sSup>
                                </m:num>
                                <m:den>
                                  <m:r>
                                    <a:rPr lang="en-US" sz="1600" b="1">
                                      <a:effectLst/>
                                      <a:latin typeface="Cambria Math" panose="02040503050406030204" pitchFamily="18" charset="0"/>
                                    </a:rPr>
                                    <m:t>𝐢</m:t>
                                  </m:r>
                                </m:den>
                              </m:f>
                            </m:oMath>
                          </a14:m>
                          <a:r>
                            <a:rPr lang="en-US" sz="1600" b="1" dirty="0">
                              <a:effectLst/>
                            </a:rPr>
                            <a:t>]×(1+i)</a:t>
                          </a:r>
                          <a:endParaRPr lang="en-US" sz="16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 xmlns:a16="http://schemas.microsoft.com/office/drawing/2014/main" val="2479426263"/>
                      </a:ext>
                    </a:extLst>
                  </a:tr>
                </a:tbl>
              </a:graphicData>
            </a:graphic>
          </p:graphicFrame>
        </mc:Choice>
        <mc:Fallback xmlns="">
          <p:graphicFrame>
            <p:nvGraphicFramePr>
              <p:cNvPr id="4" name="Table 3">
                <a:extLst>
                  <a:ext uri="{FF2B5EF4-FFF2-40B4-BE49-F238E27FC236}">
                    <a16:creationId xmlns:a16="http://schemas.microsoft.com/office/drawing/2014/main" id="{FACAF12C-0F2A-BDA7-3F57-3906A8AD935C}"/>
                  </a:ext>
                </a:extLst>
              </p:cNvPr>
              <p:cNvGraphicFramePr>
                <a:graphicFrameLocks noGrp="1"/>
              </p:cNvGraphicFramePr>
              <p:nvPr>
                <p:extLst>
                  <p:ext uri="{D42A27DB-BD31-4B8C-83A1-F6EECF244321}">
                    <p14:modId xmlns:p14="http://schemas.microsoft.com/office/powerpoint/2010/main" val="42139707"/>
                  </p:ext>
                </p:extLst>
              </p:nvPr>
            </p:nvGraphicFramePr>
            <p:xfrm>
              <a:off x="303082" y="1527987"/>
              <a:ext cx="8255234" cy="2240598"/>
            </p:xfrm>
            <a:graphic>
              <a:graphicData uri="http://schemas.openxmlformats.org/drawingml/2006/table">
                <a:tbl>
                  <a:tblPr firstRow="1" firstCol="1" bandRow="1">
                    <a:tableStyleId>{BDBED569-4797-4DF1-A0F4-6AAB3CD982D8}</a:tableStyleId>
                  </a:tblPr>
                  <a:tblGrid>
                    <a:gridCol w="1226812">
                      <a:extLst>
                        <a:ext uri="{9D8B030D-6E8A-4147-A177-3AD203B41FA5}">
                          <a16:colId xmlns:a16="http://schemas.microsoft.com/office/drawing/2014/main" val="3360539278"/>
                        </a:ext>
                      </a:extLst>
                    </a:gridCol>
                    <a:gridCol w="3514211">
                      <a:extLst>
                        <a:ext uri="{9D8B030D-6E8A-4147-A177-3AD203B41FA5}">
                          <a16:colId xmlns:a16="http://schemas.microsoft.com/office/drawing/2014/main" val="102880993"/>
                        </a:ext>
                      </a:extLst>
                    </a:gridCol>
                    <a:gridCol w="3514211">
                      <a:extLst>
                        <a:ext uri="{9D8B030D-6E8A-4147-A177-3AD203B41FA5}">
                          <a16:colId xmlns:a16="http://schemas.microsoft.com/office/drawing/2014/main" val="2427963691"/>
                        </a:ext>
                      </a:extLst>
                    </a:gridCol>
                  </a:tblGrid>
                  <a:tr h="355600">
                    <a:tc>
                      <a:txBody>
                        <a:bodyPr/>
                        <a:lstStyle/>
                        <a:p>
                          <a:pPr marL="0" marR="0" algn="ctr" rtl="0">
                            <a:lnSpc>
                              <a:spcPct val="107000"/>
                            </a:lnSpc>
                            <a:spcBef>
                              <a:spcPts val="0"/>
                            </a:spcBef>
                            <a:spcAft>
                              <a:spcPts val="800"/>
                            </a:spcAft>
                          </a:pPr>
                          <a:r>
                            <a:rPr lang="en-US" sz="1600" b="1">
                              <a:effectLst/>
                            </a:rPr>
                            <a:t>Title</a:t>
                          </a:r>
                          <a:endParaRPr lang="en-US" sz="16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0">
                            <a:lnSpc>
                              <a:spcPct val="107000"/>
                            </a:lnSpc>
                            <a:spcBef>
                              <a:spcPts val="0"/>
                            </a:spcBef>
                            <a:spcAft>
                              <a:spcPts val="800"/>
                            </a:spcAft>
                          </a:pPr>
                          <a:r>
                            <a:rPr lang="en-US" sz="1600" b="1" dirty="0">
                              <a:effectLst/>
                            </a:rPr>
                            <a:t>Method</a:t>
                          </a:r>
                          <a:endParaRPr lang="en-US" sz="16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0">
                            <a:lnSpc>
                              <a:spcPct val="107000"/>
                            </a:lnSpc>
                            <a:spcBef>
                              <a:spcPts val="0"/>
                            </a:spcBef>
                            <a:spcAft>
                              <a:spcPts val="800"/>
                            </a:spcAft>
                          </a:pPr>
                          <a:r>
                            <a:rPr lang="en-US" sz="1600" b="1">
                              <a:effectLst/>
                            </a:rPr>
                            <a:t>Annuity due</a:t>
                          </a:r>
                          <a:endParaRPr lang="en-US" sz="16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990526506"/>
                      </a:ext>
                    </a:extLst>
                  </a:tr>
                  <a:tr h="611823">
                    <a:tc rowSpan="2">
                      <a:txBody>
                        <a:bodyPr/>
                        <a:lstStyle/>
                        <a:p>
                          <a:pPr marL="0" marR="0" algn="ctr" rtl="0">
                            <a:lnSpc>
                              <a:spcPct val="107000"/>
                            </a:lnSpc>
                            <a:spcBef>
                              <a:spcPts val="0"/>
                            </a:spcBef>
                            <a:spcAft>
                              <a:spcPts val="800"/>
                            </a:spcAft>
                          </a:pPr>
                          <a:r>
                            <a:rPr lang="en-US" sz="1600" b="1">
                              <a:effectLst/>
                            </a:rPr>
                            <a:t>Future</a:t>
                          </a:r>
                        </a:p>
                        <a:p>
                          <a:pPr marL="0" marR="0" algn="ctr" rtl="0">
                            <a:lnSpc>
                              <a:spcPct val="107000"/>
                            </a:lnSpc>
                            <a:spcBef>
                              <a:spcPts val="0"/>
                            </a:spcBef>
                            <a:spcAft>
                              <a:spcPts val="800"/>
                            </a:spcAft>
                          </a:pPr>
                          <a:r>
                            <a:rPr lang="en-US" sz="1600" b="1">
                              <a:effectLst/>
                            </a:rPr>
                            <a:t>Value</a:t>
                          </a:r>
                          <a:endParaRPr lang="en-US" sz="16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0">
                            <a:lnSpc>
                              <a:spcPct val="107000"/>
                            </a:lnSpc>
                            <a:spcBef>
                              <a:spcPts val="0"/>
                            </a:spcBef>
                            <a:spcAft>
                              <a:spcPts val="800"/>
                            </a:spcAft>
                          </a:pPr>
                          <a:r>
                            <a:rPr lang="en-US" sz="1600" b="1" dirty="0">
                              <a:effectLst/>
                            </a:rPr>
                            <a:t> </a:t>
                          </a:r>
                        </a:p>
                        <a:p>
                          <a:pPr marL="0" marR="0" algn="ctr" rtl="0">
                            <a:lnSpc>
                              <a:spcPct val="107000"/>
                            </a:lnSpc>
                            <a:spcBef>
                              <a:spcPts val="0"/>
                            </a:spcBef>
                            <a:spcAft>
                              <a:spcPts val="800"/>
                            </a:spcAft>
                          </a:pPr>
                          <a:r>
                            <a:rPr lang="en-US" sz="1600" b="1" dirty="0">
                              <a:effectLst/>
                            </a:rPr>
                            <a:t>Table</a:t>
                          </a:r>
                          <a:endParaRPr lang="en-US" sz="16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endParaRPr lang="en-US"/>
                        </a:p>
                      </a:txBody>
                      <a:tcPr marL="68580" marR="68580" marT="0" marB="0" anchor="ctr">
                        <a:blipFill>
                          <a:blip r:embed="rId5"/>
                          <a:stretch>
                            <a:fillRect l="-135009" t="-60000" r="-693" b="-221000"/>
                          </a:stretch>
                        </a:blipFill>
                      </a:tcPr>
                    </a:tc>
                    <a:extLst>
                      <a:ext uri="{0D108BD9-81ED-4DB2-BD59-A6C34878D82A}">
                        <a16:rowId xmlns:a16="http://schemas.microsoft.com/office/drawing/2014/main" val="3526755517"/>
                      </a:ext>
                    </a:extLst>
                  </a:tr>
                  <a:tr h="474980">
                    <a:tc vMerge="1">
                      <a:txBody>
                        <a:bodyPr/>
                        <a:lstStyle/>
                        <a:p>
                          <a:endParaRPr lang="en-US"/>
                        </a:p>
                      </a:txBody>
                      <a:tcPr/>
                    </a:tc>
                    <a:tc>
                      <a:txBody>
                        <a:bodyPr/>
                        <a:lstStyle/>
                        <a:p>
                          <a:pPr marL="0" marR="0" algn="ctr" rtl="0">
                            <a:lnSpc>
                              <a:spcPct val="107000"/>
                            </a:lnSpc>
                            <a:spcBef>
                              <a:spcPts val="0"/>
                            </a:spcBef>
                            <a:spcAft>
                              <a:spcPts val="800"/>
                            </a:spcAft>
                          </a:pPr>
                          <a:r>
                            <a:rPr lang="en-US" sz="1600" b="1" dirty="0">
                              <a:effectLst/>
                            </a:rPr>
                            <a:t>Calculator</a:t>
                          </a:r>
                          <a:endParaRPr lang="en-US" sz="16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endParaRPr lang="en-US"/>
                        </a:p>
                      </a:txBody>
                      <a:tcPr marL="68580" marR="68580" marT="0" marB="0" anchor="ctr">
                        <a:blipFill>
                          <a:blip r:embed="rId5"/>
                          <a:stretch>
                            <a:fillRect l="-135009" t="-202532" r="-693" b="-179747"/>
                          </a:stretch>
                        </a:blipFill>
                      </a:tcPr>
                    </a:tc>
                    <a:extLst>
                      <a:ext uri="{0D108BD9-81ED-4DB2-BD59-A6C34878D82A}">
                        <a16:rowId xmlns:a16="http://schemas.microsoft.com/office/drawing/2014/main" val="3118596724"/>
                      </a:ext>
                    </a:extLst>
                  </a:tr>
                  <a:tr h="400050">
                    <a:tc rowSpan="2">
                      <a:txBody>
                        <a:bodyPr/>
                        <a:lstStyle/>
                        <a:p>
                          <a:pPr marL="0" marR="0" algn="ctr" rtl="0">
                            <a:lnSpc>
                              <a:spcPct val="107000"/>
                            </a:lnSpc>
                            <a:spcBef>
                              <a:spcPts val="0"/>
                            </a:spcBef>
                            <a:spcAft>
                              <a:spcPts val="800"/>
                            </a:spcAft>
                          </a:pPr>
                          <a:r>
                            <a:rPr lang="en-US" sz="1600" b="1">
                              <a:effectLst/>
                            </a:rPr>
                            <a:t>Present</a:t>
                          </a:r>
                        </a:p>
                        <a:p>
                          <a:pPr marL="0" marR="0" algn="ctr" rtl="0">
                            <a:lnSpc>
                              <a:spcPct val="107000"/>
                            </a:lnSpc>
                            <a:spcBef>
                              <a:spcPts val="0"/>
                            </a:spcBef>
                            <a:spcAft>
                              <a:spcPts val="800"/>
                            </a:spcAft>
                          </a:pPr>
                          <a:r>
                            <a:rPr lang="en-US" sz="1600" b="1">
                              <a:effectLst/>
                            </a:rPr>
                            <a:t>Value</a:t>
                          </a:r>
                          <a:endParaRPr lang="en-US" sz="16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0">
                            <a:lnSpc>
                              <a:spcPct val="107000"/>
                            </a:lnSpc>
                            <a:spcBef>
                              <a:spcPts val="0"/>
                            </a:spcBef>
                            <a:spcAft>
                              <a:spcPts val="800"/>
                            </a:spcAft>
                          </a:pPr>
                          <a:r>
                            <a:rPr lang="en-US" sz="1600" b="1" dirty="0">
                              <a:effectLst/>
                            </a:rPr>
                            <a:t>Table</a:t>
                          </a:r>
                          <a:endParaRPr lang="en-US" sz="16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endParaRPr lang="en-US"/>
                        </a:p>
                      </a:txBody>
                      <a:tcPr marL="68580" marR="68580" marT="0" marB="0" anchor="ctr">
                        <a:blipFill>
                          <a:blip r:embed="rId5"/>
                          <a:stretch>
                            <a:fillRect l="-135009" t="-367692" r="-693" b="-118462"/>
                          </a:stretch>
                        </a:blipFill>
                      </a:tcPr>
                    </a:tc>
                    <a:extLst>
                      <a:ext uri="{0D108BD9-81ED-4DB2-BD59-A6C34878D82A}">
                        <a16:rowId xmlns:a16="http://schemas.microsoft.com/office/drawing/2014/main" val="3410668678"/>
                      </a:ext>
                    </a:extLst>
                  </a:tr>
                  <a:tr h="398145">
                    <a:tc vMerge="1">
                      <a:txBody>
                        <a:bodyPr/>
                        <a:lstStyle/>
                        <a:p>
                          <a:endParaRPr lang="en-US"/>
                        </a:p>
                      </a:txBody>
                      <a:tcPr/>
                    </a:tc>
                    <a:tc>
                      <a:txBody>
                        <a:bodyPr/>
                        <a:lstStyle/>
                        <a:p>
                          <a:pPr marL="0" marR="0" algn="ctr" rtl="0">
                            <a:lnSpc>
                              <a:spcPct val="107000"/>
                            </a:lnSpc>
                            <a:spcBef>
                              <a:spcPts val="0"/>
                            </a:spcBef>
                            <a:spcAft>
                              <a:spcPts val="800"/>
                            </a:spcAft>
                          </a:pPr>
                          <a:r>
                            <a:rPr lang="en-US" sz="1600" b="1" dirty="0">
                              <a:effectLst/>
                            </a:rPr>
                            <a:t>Calculator</a:t>
                          </a:r>
                          <a:endParaRPr lang="en-US" sz="16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endParaRPr lang="en-US"/>
                        </a:p>
                      </a:txBody>
                      <a:tcPr marL="68580" marR="68580" marT="0" marB="0" anchor="ctr">
                        <a:blipFill>
                          <a:blip r:embed="rId5"/>
                          <a:stretch>
                            <a:fillRect l="-135009" t="-460606" r="-693" b="-16667"/>
                          </a:stretch>
                        </a:blipFill>
                      </a:tcPr>
                    </a:tc>
                    <a:extLst>
                      <a:ext uri="{0D108BD9-81ED-4DB2-BD59-A6C34878D82A}">
                        <a16:rowId xmlns:a16="http://schemas.microsoft.com/office/drawing/2014/main" val="2479426263"/>
                      </a:ext>
                    </a:extLst>
                  </a:tr>
                </a:tbl>
              </a:graphicData>
            </a:graphic>
          </p:graphicFrame>
        </mc:Fallback>
      </mc:AlternateContent>
    </p:spTree>
    <p:extLst>
      <p:ext uri="{BB962C8B-B14F-4D97-AF65-F5344CB8AC3E}">
        <p14:creationId xmlns:p14="http://schemas.microsoft.com/office/powerpoint/2010/main" val="3376397985"/>
      </p:ext>
    </p:extLst>
  </p:cSld>
  <p:clrMapOvr>
    <a:masterClrMapping/>
  </p:clrMapOvr>
  <mc:AlternateContent xmlns:mc="http://schemas.openxmlformats.org/markup-compatibility/2006" xmlns:p14="http://schemas.microsoft.com/office/powerpoint/2010/main">
    <mc:Choice Requires="p14">
      <p:transition spd="slow" p14:dur="1500" advClick="0">
        <p:split orient="vert"/>
      </p:transition>
    </mc:Choice>
    <mc:Fallback xmlns="">
      <p:transition spd="slow" advClick="0">
        <p:split orient="vert"/>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مستطيل مستدير الزوايا 15">
            <a:extLst>
              <a:ext uri="{FF2B5EF4-FFF2-40B4-BE49-F238E27FC236}">
                <a16:creationId xmlns="" xmlns:a16="http://schemas.microsoft.com/office/drawing/2014/main" id="{C7CA628E-402E-4ECD-83CD-2C5BD377C6C5}"/>
              </a:ext>
            </a:extLst>
          </p:cNvPr>
          <p:cNvSpPr/>
          <p:nvPr/>
        </p:nvSpPr>
        <p:spPr>
          <a:xfrm>
            <a:off x="179819" y="998889"/>
            <a:ext cx="9576424" cy="5366857"/>
          </a:xfrm>
          <a:prstGeom prst="roundRect">
            <a:avLst>
              <a:gd name="adj" fmla="val 1416"/>
            </a:avLst>
          </a:prstGeom>
          <a:solidFill>
            <a:srgbClr val="BFD4D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marL="0" marR="0" algn="l" rtl="0">
              <a:lnSpc>
                <a:spcPct val="130000"/>
              </a:lnSpc>
              <a:spcBef>
                <a:spcPts val="0"/>
              </a:spcBef>
              <a:spcAft>
                <a:spcPts val="0"/>
              </a:spcAft>
              <a:tabLst>
                <a:tab pos="3674110" algn="l"/>
              </a:tabLst>
            </a:pPr>
            <a:endParaRPr lang="en-US" dirty="0">
              <a:effectLst/>
              <a:latin typeface="Calibri" panose="020F0502020204030204" pitchFamily="34" charset="0"/>
              <a:ea typeface="Calibri" panose="020F0502020204030204" pitchFamily="34" charset="0"/>
              <a:cs typeface="Arial" panose="020B0604020202020204" pitchFamily="34" charset="0"/>
            </a:endParaRPr>
          </a:p>
          <a:p>
            <a:pPr marL="0" marR="0" algn="l" rtl="0">
              <a:lnSpc>
                <a:spcPct val="130000"/>
              </a:lnSpc>
              <a:spcBef>
                <a:spcPts val="0"/>
              </a:spcBef>
              <a:spcAft>
                <a:spcPts val="0"/>
              </a:spcAft>
              <a:tabLst>
                <a:tab pos="3674110" algn="l"/>
              </a:tabLst>
            </a:pPr>
            <a:r>
              <a:rPr lang="en-US" sz="2000" b="1" u="sng"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Example 2-3-3</a:t>
            </a:r>
          </a:p>
          <a:p>
            <a:pPr marR="0" lvl="0" algn="l" rtl="0">
              <a:lnSpc>
                <a:spcPct val="130000"/>
              </a:lnSpc>
              <a:spcBef>
                <a:spcPts val="0"/>
              </a:spcBef>
              <a:spcAft>
                <a:spcPts val="0"/>
              </a:spcAft>
            </a:pPr>
            <a:endParaRPr lang="en-US" dirty="0">
              <a:solidFill>
                <a:srgbClr val="002060"/>
              </a:solidFill>
            </a:endParaRPr>
          </a:p>
          <a:p>
            <a:pPr lvl="0"/>
            <a:endParaRPr lang="en-US" dirty="0">
              <a:solidFill>
                <a:srgbClr val="002060"/>
              </a:solidFill>
            </a:endParaRPr>
          </a:p>
        </p:txBody>
      </p:sp>
      <p:grpSp>
        <p:nvGrpSpPr>
          <p:cNvPr id="29" name="Shape 631">
            <a:extLst>
              <a:ext uri="{FF2B5EF4-FFF2-40B4-BE49-F238E27FC236}">
                <a16:creationId xmlns="" xmlns:a16="http://schemas.microsoft.com/office/drawing/2014/main" id="{9DE0399B-6A40-495E-B773-BA7B46FB702D}"/>
              </a:ext>
            </a:extLst>
          </p:cNvPr>
          <p:cNvGrpSpPr/>
          <p:nvPr/>
        </p:nvGrpSpPr>
        <p:grpSpPr>
          <a:xfrm flipH="1">
            <a:off x="303082" y="41731"/>
            <a:ext cx="827524" cy="848823"/>
            <a:chOff x="5961125" y="1623900"/>
            <a:chExt cx="427450" cy="448175"/>
          </a:xfrm>
          <a:solidFill>
            <a:srgbClr val="7030A0"/>
          </a:solidFill>
        </p:grpSpPr>
        <p:sp>
          <p:nvSpPr>
            <p:cNvPr id="30" name="Shape 632">
              <a:extLst>
                <a:ext uri="{FF2B5EF4-FFF2-40B4-BE49-F238E27FC236}">
                  <a16:creationId xmlns="" xmlns:a16="http://schemas.microsoft.com/office/drawing/2014/main" id="{8DB2B578-EBFB-49B2-A74B-ADFD83430321}"/>
                </a:ext>
              </a:extLst>
            </p:cNvPr>
            <p:cNvSpPr/>
            <p:nvPr/>
          </p:nvSpPr>
          <p:spPr>
            <a:xfrm>
              <a:off x="5961125" y="1678700"/>
              <a:ext cx="376925" cy="376925"/>
            </a:xfrm>
            <a:custGeom>
              <a:avLst/>
              <a:gdLst/>
              <a:ahLst/>
              <a:cxnLst/>
              <a:rect l="0" t="0" r="0" b="0"/>
              <a:pathLst>
                <a:path w="15077" h="15077" fill="none" extrusionOk="0">
                  <a:moveTo>
                    <a:pt x="11813" y="1340"/>
                  </a:moveTo>
                  <a:lnTo>
                    <a:pt x="11813" y="1340"/>
                  </a:lnTo>
                  <a:lnTo>
                    <a:pt x="11350" y="1024"/>
                  </a:lnTo>
                  <a:lnTo>
                    <a:pt x="10863" y="780"/>
                  </a:lnTo>
                  <a:lnTo>
                    <a:pt x="10351" y="537"/>
                  </a:lnTo>
                  <a:lnTo>
                    <a:pt x="9816" y="342"/>
                  </a:lnTo>
                  <a:lnTo>
                    <a:pt x="9280" y="196"/>
                  </a:lnTo>
                  <a:lnTo>
                    <a:pt x="8720" y="98"/>
                  </a:lnTo>
                  <a:lnTo>
                    <a:pt x="8135" y="25"/>
                  </a:lnTo>
                  <a:lnTo>
                    <a:pt x="7551" y="1"/>
                  </a:lnTo>
                  <a:lnTo>
                    <a:pt x="7551" y="1"/>
                  </a:lnTo>
                  <a:lnTo>
                    <a:pt x="7161" y="1"/>
                  </a:lnTo>
                  <a:lnTo>
                    <a:pt x="6771" y="50"/>
                  </a:lnTo>
                  <a:lnTo>
                    <a:pt x="6406" y="98"/>
                  </a:lnTo>
                  <a:lnTo>
                    <a:pt x="6041" y="147"/>
                  </a:lnTo>
                  <a:lnTo>
                    <a:pt x="5675" y="244"/>
                  </a:lnTo>
                  <a:lnTo>
                    <a:pt x="5310" y="342"/>
                  </a:lnTo>
                  <a:lnTo>
                    <a:pt x="4969" y="464"/>
                  </a:lnTo>
                  <a:lnTo>
                    <a:pt x="4628" y="585"/>
                  </a:lnTo>
                  <a:lnTo>
                    <a:pt x="4287" y="731"/>
                  </a:lnTo>
                  <a:lnTo>
                    <a:pt x="3970" y="902"/>
                  </a:lnTo>
                  <a:lnTo>
                    <a:pt x="3654" y="1097"/>
                  </a:lnTo>
                  <a:lnTo>
                    <a:pt x="3337" y="1292"/>
                  </a:lnTo>
                  <a:lnTo>
                    <a:pt x="3045" y="1486"/>
                  </a:lnTo>
                  <a:lnTo>
                    <a:pt x="2753" y="1730"/>
                  </a:lnTo>
                  <a:lnTo>
                    <a:pt x="2485" y="1949"/>
                  </a:lnTo>
                  <a:lnTo>
                    <a:pt x="2217" y="2217"/>
                  </a:lnTo>
                  <a:lnTo>
                    <a:pt x="1973" y="2461"/>
                  </a:lnTo>
                  <a:lnTo>
                    <a:pt x="1730" y="2753"/>
                  </a:lnTo>
                  <a:lnTo>
                    <a:pt x="1510" y="3021"/>
                  </a:lnTo>
                  <a:lnTo>
                    <a:pt x="1291" y="3313"/>
                  </a:lnTo>
                  <a:lnTo>
                    <a:pt x="1096" y="3630"/>
                  </a:lnTo>
                  <a:lnTo>
                    <a:pt x="926" y="3946"/>
                  </a:lnTo>
                  <a:lnTo>
                    <a:pt x="755" y="4263"/>
                  </a:lnTo>
                  <a:lnTo>
                    <a:pt x="609" y="4604"/>
                  </a:lnTo>
                  <a:lnTo>
                    <a:pt x="463" y="4945"/>
                  </a:lnTo>
                  <a:lnTo>
                    <a:pt x="341" y="5286"/>
                  </a:lnTo>
                  <a:lnTo>
                    <a:pt x="244" y="5651"/>
                  </a:lnTo>
                  <a:lnTo>
                    <a:pt x="171" y="6016"/>
                  </a:lnTo>
                  <a:lnTo>
                    <a:pt x="98" y="6382"/>
                  </a:lnTo>
                  <a:lnTo>
                    <a:pt x="49" y="6771"/>
                  </a:lnTo>
                  <a:lnTo>
                    <a:pt x="25" y="7137"/>
                  </a:lnTo>
                  <a:lnTo>
                    <a:pt x="0" y="7526"/>
                  </a:lnTo>
                  <a:lnTo>
                    <a:pt x="0" y="7526"/>
                  </a:lnTo>
                  <a:lnTo>
                    <a:pt x="25" y="7916"/>
                  </a:lnTo>
                  <a:lnTo>
                    <a:pt x="49" y="8306"/>
                  </a:lnTo>
                  <a:lnTo>
                    <a:pt x="98" y="8671"/>
                  </a:lnTo>
                  <a:lnTo>
                    <a:pt x="171" y="9061"/>
                  </a:lnTo>
                  <a:lnTo>
                    <a:pt x="244" y="9426"/>
                  </a:lnTo>
                  <a:lnTo>
                    <a:pt x="341" y="9767"/>
                  </a:lnTo>
                  <a:lnTo>
                    <a:pt x="463" y="10132"/>
                  </a:lnTo>
                  <a:lnTo>
                    <a:pt x="609" y="10473"/>
                  </a:lnTo>
                  <a:lnTo>
                    <a:pt x="755" y="10790"/>
                  </a:lnTo>
                  <a:lnTo>
                    <a:pt x="926" y="11131"/>
                  </a:lnTo>
                  <a:lnTo>
                    <a:pt x="1096" y="11448"/>
                  </a:lnTo>
                  <a:lnTo>
                    <a:pt x="1291" y="11740"/>
                  </a:lnTo>
                  <a:lnTo>
                    <a:pt x="1510" y="12032"/>
                  </a:lnTo>
                  <a:lnTo>
                    <a:pt x="1730" y="12324"/>
                  </a:lnTo>
                  <a:lnTo>
                    <a:pt x="1973" y="12592"/>
                  </a:lnTo>
                  <a:lnTo>
                    <a:pt x="2217" y="12860"/>
                  </a:lnTo>
                  <a:lnTo>
                    <a:pt x="2485" y="13104"/>
                  </a:lnTo>
                  <a:lnTo>
                    <a:pt x="2753" y="13347"/>
                  </a:lnTo>
                  <a:lnTo>
                    <a:pt x="3045" y="13567"/>
                  </a:lnTo>
                  <a:lnTo>
                    <a:pt x="3337" y="13786"/>
                  </a:lnTo>
                  <a:lnTo>
                    <a:pt x="3654" y="13981"/>
                  </a:lnTo>
                  <a:lnTo>
                    <a:pt x="3970" y="14151"/>
                  </a:lnTo>
                  <a:lnTo>
                    <a:pt x="4287" y="14322"/>
                  </a:lnTo>
                  <a:lnTo>
                    <a:pt x="4628" y="14468"/>
                  </a:lnTo>
                  <a:lnTo>
                    <a:pt x="4969" y="14614"/>
                  </a:lnTo>
                  <a:lnTo>
                    <a:pt x="5310" y="14736"/>
                  </a:lnTo>
                  <a:lnTo>
                    <a:pt x="5675" y="14833"/>
                  </a:lnTo>
                  <a:lnTo>
                    <a:pt x="6041" y="14906"/>
                  </a:lnTo>
                  <a:lnTo>
                    <a:pt x="6406" y="14979"/>
                  </a:lnTo>
                  <a:lnTo>
                    <a:pt x="6771" y="15028"/>
                  </a:lnTo>
                  <a:lnTo>
                    <a:pt x="7161" y="15052"/>
                  </a:lnTo>
                  <a:lnTo>
                    <a:pt x="7551" y="15077"/>
                  </a:lnTo>
                  <a:lnTo>
                    <a:pt x="7551" y="15077"/>
                  </a:lnTo>
                  <a:lnTo>
                    <a:pt x="7940" y="15052"/>
                  </a:lnTo>
                  <a:lnTo>
                    <a:pt x="8306" y="15028"/>
                  </a:lnTo>
                  <a:lnTo>
                    <a:pt x="8695" y="14979"/>
                  </a:lnTo>
                  <a:lnTo>
                    <a:pt x="9061" y="14906"/>
                  </a:lnTo>
                  <a:lnTo>
                    <a:pt x="9426" y="14833"/>
                  </a:lnTo>
                  <a:lnTo>
                    <a:pt x="9791" y="14736"/>
                  </a:lnTo>
                  <a:lnTo>
                    <a:pt x="10132" y="14614"/>
                  </a:lnTo>
                  <a:lnTo>
                    <a:pt x="10473" y="14468"/>
                  </a:lnTo>
                  <a:lnTo>
                    <a:pt x="10814" y="14322"/>
                  </a:lnTo>
                  <a:lnTo>
                    <a:pt x="11131" y="14151"/>
                  </a:lnTo>
                  <a:lnTo>
                    <a:pt x="11447" y="13981"/>
                  </a:lnTo>
                  <a:lnTo>
                    <a:pt x="11764" y="13786"/>
                  </a:lnTo>
                  <a:lnTo>
                    <a:pt x="12056" y="13567"/>
                  </a:lnTo>
                  <a:lnTo>
                    <a:pt x="12348" y="13347"/>
                  </a:lnTo>
                  <a:lnTo>
                    <a:pt x="12616" y="13104"/>
                  </a:lnTo>
                  <a:lnTo>
                    <a:pt x="12884" y="12860"/>
                  </a:lnTo>
                  <a:lnTo>
                    <a:pt x="13128" y="12592"/>
                  </a:lnTo>
                  <a:lnTo>
                    <a:pt x="13371" y="12324"/>
                  </a:lnTo>
                  <a:lnTo>
                    <a:pt x="13591" y="12032"/>
                  </a:lnTo>
                  <a:lnTo>
                    <a:pt x="13785" y="11740"/>
                  </a:lnTo>
                  <a:lnTo>
                    <a:pt x="13980" y="11448"/>
                  </a:lnTo>
                  <a:lnTo>
                    <a:pt x="14175" y="11131"/>
                  </a:lnTo>
                  <a:lnTo>
                    <a:pt x="14346" y="10790"/>
                  </a:lnTo>
                  <a:lnTo>
                    <a:pt x="14492" y="10473"/>
                  </a:lnTo>
                  <a:lnTo>
                    <a:pt x="14613" y="10132"/>
                  </a:lnTo>
                  <a:lnTo>
                    <a:pt x="14735" y="9767"/>
                  </a:lnTo>
                  <a:lnTo>
                    <a:pt x="14857" y="9426"/>
                  </a:lnTo>
                  <a:lnTo>
                    <a:pt x="14930" y="9061"/>
                  </a:lnTo>
                  <a:lnTo>
                    <a:pt x="15003" y="8671"/>
                  </a:lnTo>
                  <a:lnTo>
                    <a:pt x="15052" y="8306"/>
                  </a:lnTo>
                  <a:lnTo>
                    <a:pt x="15076" y="7916"/>
                  </a:lnTo>
                  <a:lnTo>
                    <a:pt x="15076" y="7526"/>
                  </a:lnTo>
                  <a:lnTo>
                    <a:pt x="15076" y="7526"/>
                  </a:lnTo>
                  <a:lnTo>
                    <a:pt x="15052" y="6918"/>
                  </a:lnTo>
                  <a:lnTo>
                    <a:pt x="14979" y="6309"/>
                  </a:lnTo>
                  <a:lnTo>
                    <a:pt x="14857" y="5724"/>
                  </a:lnTo>
                  <a:lnTo>
                    <a:pt x="14687" y="5164"/>
                  </a:lnTo>
                  <a:lnTo>
                    <a:pt x="14492" y="4604"/>
                  </a:lnTo>
                  <a:lnTo>
                    <a:pt x="14248" y="4068"/>
                  </a:lnTo>
                  <a:lnTo>
                    <a:pt x="13956" y="3581"/>
                  </a:lnTo>
                  <a:lnTo>
                    <a:pt x="13615" y="3094"/>
                  </a:lnTo>
                </a:path>
              </a:pathLst>
            </a:custGeom>
            <a:grpFill/>
            <a:ln w="19050" cap="rnd" cmpd="sng">
              <a:solidFill>
                <a:srgbClr val="00206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solidFill>
                  <a:schemeClr val="accent2"/>
                </a:solidFill>
              </a:endParaRPr>
            </a:p>
          </p:txBody>
        </p:sp>
        <p:sp>
          <p:nvSpPr>
            <p:cNvPr id="31" name="Shape 633">
              <a:extLst>
                <a:ext uri="{FF2B5EF4-FFF2-40B4-BE49-F238E27FC236}">
                  <a16:creationId xmlns="" xmlns:a16="http://schemas.microsoft.com/office/drawing/2014/main" id="{A7E0F7CD-81DA-4CE7-AFE9-AFC01237AB36}"/>
                </a:ext>
              </a:extLst>
            </p:cNvPr>
            <p:cNvSpPr/>
            <p:nvPr/>
          </p:nvSpPr>
          <p:spPr>
            <a:xfrm>
              <a:off x="6009825" y="1727425"/>
              <a:ext cx="279500" cy="279500"/>
            </a:xfrm>
            <a:custGeom>
              <a:avLst/>
              <a:gdLst/>
              <a:ahLst/>
              <a:cxnLst/>
              <a:rect l="0" t="0" r="0" b="0"/>
              <a:pathLst>
                <a:path w="11180" h="11180" fill="none" extrusionOk="0">
                  <a:moveTo>
                    <a:pt x="10181" y="2387"/>
                  </a:moveTo>
                  <a:lnTo>
                    <a:pt x="10181" y="2387"/>
                  </a:lnTo>
                  <a:lnTo>
                    <a:pt x="10400" y="2728"/>
                  </a:lnTo>
                  <a:lnTo>
                    <a:pt x="10595" y="3093"/>
                  </a:lnTo>
                  <a:lnTo>
                    <a:pt x="10766" y="3483"/>
                  </a:lnTo>
                  <a:lnTo>
                    <a:pt x="10912" y="3873"/>
                  </a:lnTo>
                  <a:lnTo>
                    <a:pt x="11034" y="4287"/>
                  </a:lnTo>
                  <a:lnTo>
                    <a:pt x="11107" y="4701"/>
                  </a:lnTo>
                  <a:lnTo>
                    <a:pt x="11180" y="5139"/>
                  </a:lnTo>
                  <a:lnTo>
                    <a:pt x="11180" y="5577"/>
                  </a:lnTo>
                  <a:lnTo>
                    <a:pt x="11180" y="5577"/>
                  </a:lnTo>
                  <a:lnTo>
                    <a:pt x="11155" y="6162"/>
                  </a:lnTo>
                  <a:lnTo>
                    <a:pt x="11082" y="6722"/>
                  </a:lnTo>
                  <a:lnTo>
                    <a:pt x="10936" y="7234"/>
                  </a:lnTo>
                  <a:lnTo>
                    <a:pt x="10741" y="7769"/>
                  </a:lnTo>
                  <a:lnTo>
                    <a:pt x="10522" y="8257"/>
                  </a:lnTo>
                  <a:lnTo>
                    <a:pt x="10230" y="8695"/>
                  </a:lnTo>
                  <a:lnTo>
                    <a:pt x="9913" y="9133"/>
                  </a:lnTo>
                  <a:lnTo>
                    <a:pt x="9548" y="9523"/>
                  </a:lnTo>
                  <a:lnTo>
                    <a:pt x="9158" y="9888"/>
                  </a:lnTo>
                  <a:lnTo>
                    <a:pt x="8720" y="10205"/>
                  </a:lnTo>
                  <a:lnTo>
                    <a:pt x="8257" y="10497"/>
                  </a:lnTo>
                  <a:lnTo>
                    <a:pt x="7770" y="10741"/>
                  </a:lnTo>
                  <a:lnTo>
                    <a:pt x="7259" y="10911"/>
                  </a:lnTo>
                  <a:lnTo>
                    <a:pt x="6723" y="11057"/>
                  </a:lnTo>
                  <a:lnTo>
                    <a:pt x="6163" y="11155"/>
                  </a:lnTo>
                  <a:lnTo>
                    <a:pt x="5603" y="11179"/>
                  </a:lnTo>
                  <a:lnTo>
                    <a:pt x="5603" y="11179"/>
                  </a:lnTo>
                  <a:lnTo>
                    <a:pt x="5018" y="11155"/>
                  </a:lnTo>
                  <a:lnTo>
                    <a:pt x="4482" y="11057"/>
                  </a:lnTo>
                  <a:lnTo>
                    <a:pt x="3946" y="10911"/>
                  </a:lnTo>
                  <a:lnTo>
                    <a:pt x="3435" y="10741"/>
                  </a:lnTo>
                  <a:lnTo>
                    <a:pt x="2948" y="10497"/>
                  </a:lnTo>
                  <a:lnTo>
                    <a:pt x="2485" y="10205"/>
                  </a:lnTo>
                  <a:lnTo>
                    <a:pt x="2047" y="9888"/>
                  </a:lnTo>
                  <a:lnTo>
                    <a:pt x="1657" y="9523"/>
                  </a:lnTo>
                  <a:lnTo>
                    <a:pt x="1292" y="9133"/>
                  </a:lnTo>
                  <a:lnTo>
                    <a:pt x="975" y="8695"/>
                  </a:lnTo>
                  <a:lnTo>
                    <a:pt x="683" y="8257"/>
                  </a:lnTo>
                  <a:lnTo>
                    <a:pt x="464" y="7769"/>
                  </a:lnTo>
                  <a:lnTo>
                    <a:pt x="269" y="7234"/>
                  </a:lnTo>
                  <a:lnTo>
                    <a:pt x="123" y="6722"/>
                  </a:lnTo>
                  <a:lnTo>
                    <a:pt x="50" y="6162"/>
                  </a:lnTo>
                  <a:lnTo>
                    <a:pt x="1" y="5577"/>
                  </a:lnTo>
                  <a:lnTo>
                    <a:pt x="1" y="5577"/>
                  </a:lnTo>
                  <a:lnTo>
                    <a:pt x="50" y="5017"/>
                  </a:lnTo>
                  <a:lnTo>
                    <a:pt x="123" y="4457"/>
                  </a:lnTo>
                  <a:lnTo>
                    <a:pt x="269" y="3921"/>
                  </a:lnTo>
                  <a:lnTo>
                    <a:pt x="464" y="3410"/>
                  </a:lnTo>
                  <a:lnTo>
                    <a:pt x="683" y="2923"/>
                  </a:lnTo>
                  <a:lnTo>
                    <a:pt x="975" y="2460"/>
                  </a:lnTo>
                  <a:lnTo>
                    <a:pt x="1292" y="2046"/>
                  </a:lnTo>
                  <a:lnTo>
                    <a:pt x="1657" y="1632"/>
                  </a:lnTo>
                  <a:lnTo>
                    <a:pt x="2047" y="1267"/>
                  </a:lnTo>
                  <a:lnTo>
                    <a:pt x="2485" y="950"/>
                  </a:lnTo>
                  <a:lnTo>
                    <a:pt x="2948" y="682"/>
                  </a:lnTo>
                  <a:lnTo>
                    <a:pt x="3435" y="439"/>
                  </a:lnTo>
                  <a:lnTo>
                    <a:pt x="3946" y="244"/>
                  </a:lnTo>
                  <a:lnTo>
                    <a:pt x="4482" y="122"/>
                  </a:lnTo>
                  <a:lnTo>
                    <a:pt x="5018" y="25"/>
                  </a:lnTo>
                  <a:lnTo>
                    <a:pt x="5603" y="0"/>
                  </a:lnTo>
                  <a:lnTo>
                    <a:pt x="5603" y="0"/>
                  </a:lnTo>
                  <a:lnTo>
                    <a:pt x="6041" y="25"/>
                  </a:lnTo>
                  <a:lnTo>
                    <a:pt x="6479" y="73"/>
                  </a:lnTo>
                  <a:lnTo>
                    <a:pt x="6893" y="146"/>
                  </a:lnTo>
                  <a:lnTo>
                    <a:pt x="7307" y="268"/>
                  </a:lnTo>
                  <a:lnTo>
                    <a:pt x="7697" y="414"/>
                  </a:lnTo>
                  <a:lnTo>
                    <a:pt x="8087" y="585"/>
                  </a:lnTo>
                  <a:lnTo>
                    <a:pt x="8452" y="780"/>
                  </a:lnTo>
                  <a:lnTo>
                    <a:pt x="8793" y="999"/>
                  </a:lnTo>
                </a:path>
              </a:pathLst>
            </a:custGeom>
            <a:grpFill/>
            <a:ln w="19050" cap="rnd" cmpd="sng">
              <a:solidFill>
                <a:srgbClr val="00206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dirty="0">
                <a:solidFill>
                  <a:schemeClr val="accent2"/>
                </a:solidFill>
              </a:endParaRPr>
            </a:p>
          </p:txBody>
        </p:sp>
        <p:sp>
          <p:nvSpPr>
            <p:cNvPr id="32" name="Shape 634">
              <a:extLst>
                <a:ext uri="{FF2B5EF4-FFF2-40B4-BE49-F238E27FC236}">
                  <a16:creationId xmlns="" xmlns:a16="http://schemas.microsoft.com/office/drawing/2014/main" id="{8C63DF95-20CA-45C3-B9C8-3978774FAE2C}"/>
                </a:ext>
              </a:extLst>
            </p:cNvPr>
            <p:cNvSpPr/>
            <p:nvPr/>
          </p:nvSpPr>
          <p:spPr>
            <a:xfrm>
              <a:off x="6107250" y="1824850"/>
              <a:ext cx="84650" cy="84650"/>
            </a:xfrm>
            <a:custGeom>
              <a:avLst/>
              <a:gdLst/>
              <a:ahLst/>
              <a:cxnLst/>
              <a:rect l="0" t="0" r="0" b="0"/>
              <a:pathLst>
                <a:path w="3386" h="3386" fill="none" extrusionOk="0">
                  <a:moveTo>
                    <a:pt x="3362" y="1388"/>
                  </a:moveTo>
                  <a:lnTo>
                    <a:pt x="3362" y="1388"/>
                  </a:lnTo>
                  <a:lnTo>
                    <a:pt x="3386" y="1680"/>
                  </a:lnTo>
                  <a:lnTo>
                    <a:pt x="3386" y="1680"/>
                  </a:lnTo>
                  <a:lnTo>
                    <a:pt x="3386" y="1851"/>
                  </a:lnTo>
                  <a:lnTo>
                    <a:pt x="3362" y="2021"/>
                  </a:lnTo>
                  <a:lnTo>
                    <a:pt x="3313" y="2192"/>
                  </a:lnTo>
                  <a:lnTo>
                    <a:pt x="3264" y="2338"/>
                  </a:lnTo>
                  <a:lnTo>
                    <a:pt x="3191" y="2484"/>
                  </a:lnTo>
                  <a:lnTo>
                    <a:pt x="3118" y="2630"/>
                  </a:lnTo>
                  <a:lnTo>
                    <a:pt x="3021" y="2776"/>
                  </a:lnTo>
                  <a:lnTo>
                    <a:pt x="2899" y="2898"/>
                  </a:lnTo>
                  <a:lnTo>
                    <a:pt x="2777" y="2996"/>
                  </a:lnTo>
                  <a:lnTo>
                    <a:pt x="2655" y="3093"/>
                  </a:lnTo>
                  <a:lnTo>
                    <a:pt x="2509" y="3191"/>
                  </a:lnTo>
                  <a:lnTo>
                    <a:pt x="2363" y="3239"/>
                  </a:lnTo>
                  <a:lnTo>
                    <a:pt x="2217" y="3312"/>
                  </a:lnTo>
                  <a:lnTo>
                    <a:pt x="2046" y="3337"/>
                  </a:lnTo>
                  <a:lnTo>
                    <a:pt x="1876" y="3385"/>
                  </a:lnTo>
                  <a:lnTo>
                    <a:pt x="1706" y="3385"/>
                  </a:lnTo>
                  <a:lnTo>
                    <a:pt x="1706" y="3385"/>
                  </a:lnTo>
                  <a:lnTo>
                    <a:pt x="1535" y="3385"/>
                  </a:lnTo>
                  <a:lnTo>
                    <a:pt x="1365" y="3337"/>
                  </a:lnTo>
                  <a:lnTo>
                    <a:pt x="1194" y="3312"/>
                  </a:lnTo>
                  <a:lnTo>
                    <a:pt x="1048" y="3239"/>
                  </a:lnTo>
                  <a:lnTo>
                    <a:pt x="902" y="3191"/>
                  </a:lnTo>
                  <a:lnTo>
                    <a:pt x="756" y="3093"/>
                  </a:lnTo>
                  <a:lnTo>
                    <a:pt x="634" y="2996"/>
                  </a:lnTo>
                  <a:lnTo>
                    <a:pt x="512" y="2898"/>
                  </a:lnTo>
                  <a:lnTo>
                    <a:pt x="390" y="2776"/>
                  </a:lnTo>
                  <a:lnTo>
                    <a:pt x="293" y="2630"/>
                  </a:lnTo>
                  <a:lnTo>
                    <a:pt x="220" y="2484"/>
                  </a:lnTo>
                  <a:lnTo>
                    <a:pt x="147" y="2338"/>
                  </a:lnTo>
                  <a:lnTo>
                    <a:pt x="74" y="2192"/>
                  </a:lnTo>
                  <a:lnTo>
                    <a:pt x="49" y="2021"/>
                  </a:lnTo>
                  <a:lnTo>
                    <a:pt x="25" y="1851"/>
                  </a:lnTo>
                  <a:lnTo>
                    <a:pt x="1" y="1680"/>
                  </a:lnTo>
                  <a:lnTo>
                    <a:pt x="1" y="1680"/>
                  </a:lnTo>
                  <a:lnTo>
                    <a:pt x="25" y="1510"/>
                  </a:lnTo>
                  <a:lnTo>
                    <a:pt x="49" y="1340"/>
                  </a:lnTo>
                  <a:lnTo>
                    <a:pt x="74" y="1193"/>
                  </a:lnTo>
                  <a:lnTo>
                    <a:pt x="147" y="1023"/>
                  </a:lnTo>
                  <a:lnTo>
                    <a:pt x="220" y="877"/>
                  </a:lnTo>
                  <a:lnTo>
                    <a:pt x="293" y="731"/>
                  </a:lnTo>
                  <a:lnTo>
                    <a:pt x="390" y="609"/>
                  </a:lnTo>
                  <a:lnTo>
                    <a:pt x="512" y="487"/>
                  </a:lnTo>
                  <a:lnTo>
                    <a:pt x="634" y="390"/>
                  </a:lnTo>
                  <a:lnTo>
                    <a:pt x="756" y="292"/>
                  </a:lnTo>
                  <a:lnTo>
                    <a:pt x="902" y="195"/>
                  </a:lnTo>
                  <a:lnTo>
                    <a:pt x="1048" y="122"/>
                  </a:lnTo>
                  <a:lnTo>
                    <a:pt x="1194" y="73"/>
                  </a:lnTo>
                  <a:lnTo>
                    <a:pt x="1365" y="24"/>
                  </a:lnTo>
                  <a:lnTo>
                    <a:pt x="1535" y="0"/>
                  </a:lnTo>
                  <a:lnTo>
                    <a:pt x="1706" y="0"/>
                  </a:lnTo>
                  <a:lnTo>
                    <a:pt x="1706" y="0"/>
                  </a:lnTo>
                  <a:lnTo>
                    <a:pt x="1998" y="24"/>
                  </a:lnTo>
                </a:path>
              </a:pathLst>
            </a:custGeom>
            <a:grpFill/>
            <a:ln w="19050" cap="rnd" cmpd="sng">
              <a:solidFill>
                <a:srgbClr val="00206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solidFill>
                  <a:schemeClr val="accent2"/>
                </a:solidFill>
              </a:endParaRPr>
            </a:p>
          </p:txBody>
        </p:sp>
        <p:sp>
          <p:nvSpPr>
            <p:cNvPr id="33" name="Shape 635">
              <a:extLst>
                <a:ext uri="{FF2B5EF4-FFF2-40B4-BE49-F238E27FC236}">
                  <a16:creationId xmlns="" xmlns:a16="http://schemas.microsoft.com/office/drawing/2014/main" id="{BC2F4953-4B4C-4B90-BBBA-EE9C42DB550B}"/>
                </a:ext>
              </a:extLst>
            </p:cNvPr>
            <p:cNvSpPr/>
            <p:nvPr/>
          </p:nvSpPr>
          <p:spPr>
            <a:xfrm>
              <a:off x="6058550" y="1776125"/>
              <a:ext cx="182075" cy="182075"/>
            </a:xfrm>
            <a:custGeom>
              <a:avLst/>
              <a:gdLst/>
              <a:ahLst/>
              <a:cxnLst/>
              <a:rect l="0" t="0" r="0" b="0"/>
              <a:pathLst>
                <a:path w="7283" h="7283" fill="none" extrusionOk="0">
                  <a:moveTo>
                    <a:pt x="5431" y="463"/>
                  </a:moveTo>
                  <a:lnTo>
                    <a:pt x="5431" y="463"/>
                  </a:lnTo>
                  <a:lnTo>
                    <a:pt x="5042" y="269"/>
                  </a:lnTo>
                  <a:lnTo>
                    <a:pt x="4823" y="195"/>
                  </a:lnTo>
                  <a:lnTo>
                    <a:pt x="4603" y="122"/>
                  </a:lnTo>
                  <a:lnTo>
                    <a:pt x="4360" y="74"/>
                  </a:lnTo>
                  <a:lnTo>
                    <a:pt x="4141" y="25"/>
                  </a:lnTo>
                  <a:lnTo>
                    <a:pt x="3897" y="1"/>
                  </a:lnTo>
                  <a:lnTo>
                    <a:pt x="3654" y="1"/>
                  </a:lnTo>
                  <a:lnTo>
                    <a:pt x="3654" y="1"/>
                  </a:lnTo>
                  <a:lnTo>
                    <a:pt x="3288" y="25"/>
                  </a:lnTo>
                  <a:lnTo>
                    <a:pt x="2923" y="74"/>
                  </a:lnTo>
                  <a:lnTo>
                    <a:pt x="2558" y="147"/>
                  </a:lnTo>
                  <a:lnTo>
                    <a:pt x="2241" y="293"/>
                  </a:lnTo>
                  <a:lnTo>
                    <a:pt x="1924" y="439"/>
                  </a:lnTo>
                  <a:lnTo>
                    <a:pt x="1608" y="609"/>
                  </a:lnTo>
                  <a:lnTo>
                    <a:pt x="1340" y="829"/>
                  </a:lnTo>
                  <a:lnTo>
                    <a:pt x="1072" y="1072"/>
                  </a:lnTo>
                  <a:lnTo>
                    <a:pt x="828" y="1316"/>
                  </a:lnTo>
                  <a:lnTo>
                    <a:pt x="633" y="1608"/>
                  </a:lnTo>
                  <a:lnTo>
                    <a:pt x="439" y="1900"/>
                  </a:lnTo>
                  <a:lnTo>
                    <a:pt x="293" y="2217"/>
                  </a:lnTo>
                  <a:lnTo>
                    <a:pt x="171" y="2558"/>
                  </a:lnTo>
                  <a:lnTo>
                    <a:pt x="73" y="2899"/>
                  </a:lnTo>
                  <a:lnTo>
                    <a:pt x="25" y="3264"/>
                  </a:lnTo>
                  <a:lnTo>
                    <a:pt x="0" y="3629"/>
                  </a:lnTo>
                  <a:lnTo>
                    <a:pt x="0" y="3629"/>
                  </a:lnTo>
                  <a:lnTo>
                    <a:pt x="25" y="4019"/>
                  </a:lnTo>
                  <a:lnTo>
                    <a:pt x="73" y="4360"/>
                  </a:lnTo>
                  <a:lnTo>
                    <a:pt x="171" y="4725"/>
                  </a:lnTo>
                  <a:lnTo>
                    <a:pt x="293" y="5066"/>
                  </a:lnTo>
                  <a:lnTo>
                    <a:pt x="439" y="5383"/>
                  </a:lnTo>
                  <a:lnTo>
                    <a:pt x="633" y="5675"/>
                  </a:lnTo>
                  <a:lnTo>
                    <a:pt x="828" y="5943"/>
                  </a:lnTo>
                  <a:lnTo>
                    <a:pt x="1072" y="6211"/>
                  </a:lnTo>
                  <a:lnTo>
                    <a:pt x="1340" y="6455"/>
                  </a:lnTo>
                  <a:lnTo>
                    <a:pt x="1608" y="6650"/>
                  </a:lnTo>
                  <a:lnTo>
                    <a:pt x="1924" y="6844"/>
                  </a:lnTo>
                  <a:lnTo>
                    <a:pt x="2241" y="6990"/>
                  </a:lnTo>
                  <a:lnTo>
                    <a:pt x="2558" y="7112"/>
                  </a:lnTo>
                  <a:lnTo>
                    <a:pt x="2923" y="7210"/>
                  </a:lnTo>
                  <a:lnTo>
                    <a:pt x="3288" y="7258"/>
                  </a:lnTo>
                  <a:lnTo>
                    <a:pt x="3654" y="7283"/>
                  </a:lnTo>
                  <a:lnTo>
                    <a:pt x="3654" y="7283"/>
                  </a:lnTo>
                  <a:lnTo>
                    <a:pt x="4019" y="7258"/>
                  </a:lnTo>
                  <a:lnTo>
                    <a:pt x="4384" y="7210"/>
                  </a:lnTo>
                  <a:lnTo>
                    <a:pt x="4725" y="7112"/>
                  </a:lnTo>
                  <a:lnTo>
                    <a:pt x="5066" y="6990"/>
                  </a:lnTo>
                  <a:lnTo>
                    <a:pt x="5383" y="6844"/>
                  </a:lnTo>
                  <a:lnTo>
                    <a:pt x="5675" y="6650"/>
                  </a:lnTo>
                  <a:lnTo>
                    <a:pt x="5967" y="6455"/>
                  </a:lnTo>
                  <a:lnTo>
                    <a:pt x="6235" y="6211"/>
                  </a:lnTo>
                  <a:lnTo>
                    <a:pt x="6454" y="5943"/>
                  </a:lnTo>
                  <a:lnTo>
                    <a:pt x="6674" y="5675"/>
                  </a:lnTo>
                  <a:lnTo>
                    <a:pt x="6844" y="5383"/>
                  </a:lnTo>
                  <a:lnTo>
                    <a:pt x="7014" y="5066"/>
                  </a:lnTo>
                  <a:lnTo>
                    <a:pt x="7136" y="4725"/>
                  </a:lnTo>
                  <a:lnTo>
                    <a:pt x="7209" y="4360"/>
                  </a:lnTo>
                  <a:lnTo>
                    <a:pt x="7282" y="4019"/>
                  </a:lnTo>
                  <a:lnTo>
                    <a:pt x="7282" y="3629"/>
                  </a:lnTo>
                  <a:lnTo>
                    <a:pt x="7282" y="3629"/>
                  </a:lnTo>
                  <a:lnTo>
                    <a:pt x="7282" y="3386"/>
                  </a:lnTo>
                  <a:lnTo>
                    <a:pt x="7258" y="3167"/>
                  </a:lnTo>
                  <a:lnTo>
                    <a:pt x="7234" y="2923"/>
                  </a:lnTo>
                  <a:lnTo>
                    <a:pt x="7161" y="2704"/>
                  </a:lnTo>
                  <a:lnTo>
                    <a:pt x="7112" y="2485"/>
                  </a:lnTo>
                  <a:lnTo>
                    <a:pt x="7014" y="2266"/>
                  </a:lnTo>
                  <a:lnTo>
                    <a:pt x="6820" y="1852"/>
                  </a:lnTo>
                </a:path>
              </a:pathLst>
            </a:custGeom>
            <a:grpFill/>
            <a:ln w="19050" cap="rnd" cmpd="sng">
              <a:solidFill>
                <a:srgbClr val="00206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solidFill>
                  <a:schemeClr val="accent2"/>
                </a:solidFill>
              </a:endParaRPr>
            </a:p>
          </p:txBody>
        </p:sp>
        <p:sp>
          <p:nvSpPr>
            <p:cNvPr id="34" name="Shape 636">
              <a:extLst>
                <a:ext uri="{FF2B5EF4-FFF2-40B4-BE49-F238E27FC236}">
                  <a16:creationId xmlns="" xmlns:a16="http://schemas.microsoft.com/office/drawing/2014/main" id="{B909C533-5819-46B5-9B5D-EE88750598EE}"/>
                </a:ext>
              </a:extLst>
            </p:cNvPr>
            <p:cNvSpPr/>
            <p:nvPr/>
          </p:nvSpPr>
          <p:spPr>
            <a:xfrm>
              <a:off x="5971475" y="2001400"/>
              <a:ext cx="74925" cy="70675"/>
            </a:xfrm>
            <a:custGeom>
              <a:avLst/>
              <a:gdLst/>
              <a:ahLst/>
              <a:cxnLst/>
              <a:rect l="0" t="0" r="0" b="0"/>
              <a:pathLst>
                <a:path w="2997" h="2827" fill="none" extrusionOk="0">
                  <a:moveTo>
                    <a:pt x="1462" y="1"/>
                  </a:moveTo>
                  <a:lnTo>
                    <a:pt x="293" y="1170"/>
                  </a:lnTo>
                  <a:lnTo>
                    <a:pt x="293" y="1170"/>
                  </a:lnTo>
                  <a:lnTo>
                    <a:pt x="171" y="1316"/>
                  </a:lnTo>
                  <a:lnTo>
                    <a:pt x="74" y="1487"/>
                  </a:lnTo>
                  <a:lnTo>
                    <a:pt x="25" y="1657"/>
                  </a:lnTo>
                  <a:lnTo>
                    <a:pt x="1" y="1852"/>
                  </a:lnTo>
                  <a:lnTo>
                    <a:pt x="25" y="2047"/>
                  </a:lnTo>
                  <a:lnTo>
                    <a:pt x="74" y="2217"/>
                  </a:lnTo>
                  <a:lnTo>
                    <a:pt x="171" y="2388"/>
                  </a:lnTo>
                  <a:lnTo>
                    <a:pt x="293" y="2534"/>
                  </a:lnTo>
                  <a:lnTo>
                    <a:pt x="293" y="2534"/>
                  </a:lnTo>
                  <a:lnTo>
                    <a:pt x="439" y="2656"/>
                  </a:lnTo>
                  <a:lnTo>
                    <a:pt x="609" y="2753"/>
                  </a:lnTo>
                  <a:lnTo>
                    <a:pt x="804" y="2802"/>
                  </a:lnTo>
                  <a:lnTo>
                    <a:pt x="975" y="2826"/>
                  </a:lnTo>
                  <a:lnTo>
                    <a:pt x="975" y="2826"/>
                  </a:lnTo>
                  <a:lnTo>
                    <a:pt x="1170" y="2802"/>
                  </a:lnTo>
                  <a:lnTo>
                    <a:pt x="1340" y="2753"/>
                  </a:lnTo>
                  <a:lnTo>
                    <a:pt x="1511" y="2656"/>
                  </a:lnTo>
                  <a:lnTo>
                    <a:pt x="1681" y="2534"/>
                  </a:lnTo>
                  <a:lnTo>
                    <a:pt x="2850" y="1365"/>
                  </a:lnTo>
                  <a:lnTo>
                    <a:pt x="2850" y="1365"/>
                  </a:lnTo>
                  <a:lnTo>
                    <a:pt x="2996" y="1194"/>
                  </a:lnTo>
                </a:path>
              </a:pathLst>
            </a:custGeom>
            <a:grpFill/>
            <a:ln w="19050" cap="rnd" cmpd="sng">
              <a:solidFill>
                <a:srgbClr val="00206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solidFill>
                  <a:schemeClr val="accent2"/>
                </a:solidFill>
              </a:endParaRPr>
            </a:p>
          </p:txBody>
        </p:sp>
        <p:sp>
          <p:nvSpPr>
            <p:cNvPr id="35" name="Shape 637">
              <a:extLst>
                <a:ext uri="{FF2B5EF4-FFF2-40B4-BE49-F238E27FC236}">
                  <a16:creationId xmlns="" xmlns:a16="http://schemas.microsoft.com/office/drawing/2014/main" id="{B8E44603-02C8-45C3-AFCF-46EBC9134B2A}"/>
                </a:ext>
              </a:extLst>
            </p:cNvPr>
            <p:cNvSpPr/>
            <p:nvPr/>
          </p:nvSpPr>
          <p:spPr>
            <a:xfrm>
              <a:off x="6253375" y="2001400"/>
              <a:ext cx="74325" cy="70675"/>
            </a:xfrm>
            <a:custGeom>
              <a:avLst/>
              <a:gdLst/>
              <a:ahLst/>
              <a:cxnLst/>
              <a:rect l="0" t="0" r="0" b="0"/>
              <a:pathLst>
                <a:path w="2973" h="2827" fill="none" extrusionOk="0">
                  <a:moveTo>
                    <a:pt x="1" y="1194"/>
                  </a:moveTo>
                  <a:lnTo>
                    <a:pt x="1" y="1194"/>
                  </a:lnTo>
                  <a:lnTo>
                    <a:pt x="123" y="1365"/>
                  </a:lnTo>
                  <a:lnTo>
                    <a:pt x="1316" y="2534"/>
                  </a:lnTo>
                  <a:lnTo>
                    <a:pt x="1316" y="2534"/>
                  </a:lnTo>
                  <a:lnTo>
                    <a:pt x="1462" y="2656"/>
                  </a:lnTo>
                  <a:lnTo>
                    <a:pt x="1633" y="2753"/>
                  </a:lnTo>
                  <a:lnTo>
                    <a:pt x="1827" y="2802"/>
                  </a:lnTo>
                  <a:lnTo>
                    <a:pt x="1998" y="2826"/>
                  </a:lnTo>
                  <a:lnTo>
                    <a:pt x="1998" y="2826"/>
                  </a:lnTo>
                  <a:lnTo>
                    <a:pt x="2193" y="2802"/>
                  </a:lnTo>
                  <a:lnTo>
                    <a:pt x="2363" y="2753"/>
                  </a:lnTo>
                  <a:lnTo>
                    <a:pt x="2534" y="2656"/>
                  </a:lnTo>
                  <a:lnTo>
                    <a:pt x="2704" y="2534"/>
                  </a:lnTo>
                  <a:lnTo>
                    <a:pt x="2704" y="2534"/>
                  </a:lnTo>
                  <a:lnTo>
                    <a:pt x="2826" y="2388"/>
                  </a:lnTo>
                  <a:lnTo>
                    <a:pt x="2923" y="2217"/>
                  </a:lnTo>
                  <a:lnTo>
                    <a:pt x="2972" y="2047"/>
                  </a:lnTo>
                  <a:lnTo>
                    <a:pt x="2972" y="1852"/>
                  </a:lnTo>
                  <a:lnTo>
                    <a:pt x="2972" y="1657"/>
                  </a:lnTo>
                  <a:lnTo>
                    <a:pt x="2923" y="1487"/>
                  </a:lnTo>
                  <a:lnTo>
                    <a:pt x="2826" y="1316"/>
                  </a:lnTo>
                  <a:lnTo>
                    <a:pt x="2704" y="1170"/>
                  </a:lnTo>
                  <a:lnTo>
                    <a:pt x="1535" y="1"/>
                  </a:lnTo>
                </a:path>
              </a:pathLst>
            </a:custGeom>
            <a:grpFill/>
            <a:ln w="19050" cap="rnd" cmpd="sng">
              <a:solidFill>
                <a:srgbClr val="00206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solidFill>
                  <a:schemeClr val="accent2"/>
                </a:solidFill>
              </a:endParaRPr>
            </a:p>
          </p:txBody>
        </p:sp>
        <p:sp>
          <p:nvSpPr>
            <p:cNvPr id="36" name="Shape 638">
              <a:extLst>
                <a:ext uri="{FF2B5EF4-FFF2-40B4-BE49-F238E27FC236}">
                  <a16:creationId xmlns="" xmlns:a16="http://schemas.microsoft.com/office/drawing/2014/main" id="{F10FA17C-5DE5-44AB-81DB-C83C2A648EC9}"/>
                </a:ext>
              </a:extLst>
            </p:cNvPr>
            <p:cNvSpPr/>
            <p:nvPr/>
          </p:nvSpPr>
          <p:spPr>
            <a:xfrm>
              <a:off x="6137700" y="1623900"/>
              <a:ext cx="250875" cy="255150"/>
            </a:xfrm>
            <a:custGeom>
              <a:avLst/>
              <a:gdLst/>
              <a:ahLst/>
              <a:cxnLst/>
              <a:rect l="0" t="0" r="0" b="0"/>
              <a:pathLst>
                <a:path w="10035" h="10206" fill="none" extrusionOk="0">
                  <a:moveTo>
                    <a:pt x="9718" y="2412"/>
                  </a:moveTo>
                  <a:lnTo>
                    <a:pt x="8671" y="2217"/>
                  </a:lnTo>
                  <a:lnTo>
                    <a:pt x="9694" y="1194"/>
                  </a:lnTo>
                  <a:lnTo>
                    <a:pt x="9694" y="1194"/>
                  </a:lnTo>
                  <a:lnTo>
                    <a:pt x="9767" y="1121"/>
                  </a:lnTo>
                  <a:lnTo>
                    <a:pt x="9815" y="1024"/>
                  </a:lnTo>
                  <a:lnTo>
                    <a:pt x="9840" y="951"/>
                  </a:lnTo>
                  <a:lnTo>
                    <a:pt x="9840" y="853"/>
                  </a:lnTo>
                  <a:lnTo>
                    <a:pt x="9840" y="756"/>
                  </a:lnTo>
                  <a:lnTo>
                    <a:pt x="9815" y="658"/>
                  </a:lnTo>
                  <a:lnTo>
                    <a:pt x="9767" y="585"/>
                  </a:lnTo>
                  <a:lnTo>
                    <a:pt x="9694" y="512"/>
                  </a:lnTo>
                  <a:lnTo>
                    <a:pt x="9694" y="512"/>
                  </a:lnTo>
                  <a:lnTo>
                    <a:pt x="9621" y="439"/>
                  </a:lnTo>
                  <a:lnTo>
                    <a:pt x="9548" y="391"/>
                  </a:lnTo>
                  <a:lnTo>
                    <a:pt x="9450" y="366"/>
                  </a:lnTo>
                  <a:lnTo>
                    <a:pt x="9353" y="366"/>
                  </a:lnTo>
                  <a:lnTo>
                    <a:pt x="9255" y="366"/>
                  </a:lnTo>
                  <a:lnTo>
                    <a:pt x="9182" y="391"/>
                  </a:lnTo>
                  <a:lnTo>
                    <a:pt x="9085" y="439"/>
                  </a:lnTo>
                  <a:lnTo>
                    <a:pt x="9012" y="512"/>
                  </a:lnTo>
                  <a:lnTo>
                    <a:pt x="7867" y="1657"/>
                  </a:lnTo>
                  <a:lnTo>
                    <a:pt x="7867" y="1657"/>
                  </a:lnTo>
                  <a:lnTo>
                    <a:pt x="7818" y="1487"/>
                  </a:lnTo>
                  <a:lnTo>
                    <a:pt x="7599" y="317"/>
                  </a:lnTo>
                  <a:lnTo>
                    <a:pt x="7599" y="317"/>
                  </a:lnTo>
                  <a:lnTo>
                    <a:pt x="7575" y="196"/>
                  </a:lnTo>
                  <a:lnTo>
                    <a:pt x="7526" y="98"/>
                  </a:lnTo>
                  <a:lnTo>
                    <a:pt x="7477" y="50"/>
                  </a:lnTo>
                  <a:lnTo>
                    <a:pt x="7404" y="1"/>
                  </a:lnTo>
                  <a:lnTo>
                    <a:pt x="7331" y="1"/>
                  </a:lnTo>
                  <a:lnTo>
                    <a:pt x="7234" y="25"/>
                  </a:lnTo>
                  <a:lnTo>
                    <a:pt x="7161" y="74"/>
                  </a:lnTo>
                  <a:lnTo>
                    <a:pt x="7063" y="147"/>
                  </a:lnTo>
                  <a:lnTo>
                    <a:pt x="5432" y="1754"/>
                  </a:lnTo>
                  <a:lnTo>
                    <a:pt x="5432" y="1754"/>
                  </a:lnTo>
                  <a:lnTo>
                    <a:pt x="5358" y="1852"/>
                  </a:lnTo>
                  <a:lnTo>
                    <a:pt x="5285" y="1974"/>
                  </a:lnTo>
                  <a:lnTo>
                    <a:pt x="5212" y="2120"/>
                  </a:lnTo>
                  <a:lnTo>
                    <a:pt x="5164" y="2242"/>
                  </a:lnTo>
                  <a:lnTo>
                    <a:pt x="5139" y="2388"/>
                  </a:lnTo>
                  <a:lnTo>
                    <a:pt x="5115" y="2534"/>
                  </a:lnTo>
                  <a:lnTo>
                    <a:pt x="5115" y="2680"/>
                  </a:lnTo>
                  <a:lnTo>
                    <a:pt x="5115" y="2802"/>
                  </a:lnTo>
                  <a:lnTo>
                    <a:pt x="5334" y="3971"/>
                  </a:lnTo>
                  <a:lnTo>
                    <a:pt x="5334" y="3971"/>
                  </a:lnTo>
                  <a:lnTo>
                    <a:pt x="5383" y="4141"/>
                  </a:lnTo>
                  <a:lnTo>
                    <a:pt x="147" y="9378"/>
                  </a:lnTo>
                  <a:lnTo>
                    <a:pt x="147" y="9378"/>
                  </a:lnTo>
                  <a:lnTo>
                    <a:pt x="73" y="9451"/>
                  </a:lnTo>
                  <a:lnTo>
                    <a:pt x="25" y="9548"/>
                  </a:lnTo>
                  <a:lnTo>
                    <a:pt x="0" y="9645"/>
                  </a:lnTo>
                  <a:lnTo>
                    <a:pt x="0" y="9718"/>
                  </a:lnTo>
                  <a:lnTo>
                    <a:pt x="0" y="9816"/>
                  </a:lnTo>
                  <a:lnTo>
                    <a:pt x="25" y="9913"/>
                  </a:lnTo>
                  <a:lnTo>
                    <a:pt x="73" y="9986"/>
                  </a:lnTo>
                  <a:lnTo>
                    <a:pt x="147" y="10059"/>
                  </a:lnTo>
                  <a:lnTo>
                    <a:pt x="147" y="10059"/>
                  </a:lnTo>
                  <a:lnTo>
                    <a:pt x="220" y="10133"/>
                  </a:lnTo>
                  <a:lnTo>
                    <a:pt x="293" y="10181"/>
                  </a:lnTo>
                  <a:lnTo>
                    <a:pt x="390" y="10206"/>
                  </a:lnTo>
                  <a:lnTo>
                    <a:pt x="488" y="10206"/>
                  </a:lnTo>
                  <a:lnTo>
                    <a:pt x="488" y="10206"/>
                  </a:lnTo>
                  <a:lnTo>
                    <a:pt x="585" y="10206"/>
                  </a:lnTo>
                  <a:lnTo>
                    <a:pt x="658" y="10181"/>
                  </a:lnTo>
                  <a:lnTo>
                    <a:pt x="755" y="10133"/>
                  </a:lnTo>
                  <a:lnTo>
                    <a:pt x="828" y="10059"/>
                  </a:lnTo>
                  <a:lnTo>
                    <a:pt x="6187" y="4726"/>
                  </a:lnTo>
                  <a:lnTo>
                    <a:pt x="7234" y="4896"/>
                  </a:lnTo>
                  <a:lnTo>
                    <a:pt x="7234" y="4896"/>
                  </a:lnTo>
                  <a:lnTo>
                    <a:pt x="7356" y="4921"/>
                  </a:lnTo>
                  <a:lnTo>
                    <a:pt x="7502" y="4921"/>
                  </a:lnTo>
                  <a:lnTo>
                    <a:pt x="7624" y="4896"/>
                  </a:lnTo>
                  <a:lnTo>
                    <a:pt x="7770" y="4848"/>
                  </a:lnTo>
                  <a:lnTo>
                    <a:pt x="7916" y="4799"/>
                  </a:lnTo>
                  <a:lnTo>
                    <a:pt x="8038" y="4750"/>
                  </a:lnTo>
                  <a:lnTo>
                    <a:pt x="8159" y="4677"/>
                  </a:lnTo>
                  <a:lnTo>
                    <a:pt x="8257" y="4580"/>
                  </a:lnTo>
                  <a:lnTo>
                    <a:pt x="9889" y="2948"/>
                  </a:lnTo>
                  <a:lnTo>
                    <a:pt x="9889" y="2948"/>
                  </a:lnTo>
                  <a:lnTo>
                    <a:pt x="9962" y="2875"/>
                  </a:lnTo>
                  <a:lnTo>
                    <a:pt x="10010" y="2777"/>
                  </a:lnTo>
                  <a:lnTo>
                    <a:pt x="10035" y="2704"/>
                  </a:lnTo>
                  <a:lnTo>
                    <a:pt x="10010" y="2607"/>
                  </a:lnTo>
                  <a:lnTo>
                    <a:pt x="9986" y="2558"/>
                  </a:lnTo>
                  <a:lnTo>
                    <a:pt x="9913" y="2485"/>
                  </a:lnTo>
                  <a:lnTo>
                    <a:pt x="9815" y="2436"/>
                  </a:lnTo>
                  <a:lnTo>
                    <a:pt x="9718" y="2412"/>
                  </a:lnTo>
                  <a:lnTo>
                    <a:pt x="9718" y="2412"/>
                  </a:lnTo>
                  <a:close/>
                </a:path>
              </a:pathLst>
            </a:custGeom>
            <a:grpFill/>
            <a:ln w="19050" cap="rnd" cmpd="sng">
              <a:solidFill>
                <a:srgbClr val="00206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dirty="0">
                <a:solidFill>
                  <a:schemeClr val="accent2"/>
                </a:solidFill>
              </a:endParaRPr>
            </a:p>
          </p:txBody>
        </p:sp>
      </p:grpSp>
      <p:sp>
        <p:nvSpPr>
          <p:cNvPr id="27" name="مستطيل مستدير الزوايا 5">
            <a:hlinkClick r:id="rId2" action="ppaction://hlinksldjump"/>
            <a:extLst>
              <a:ext uri="{FF2B5EF4-FFF2-40B4-BE49-F238E27FC236}">
                <a16:creationId xmlns="" xmlns:a16="http://schemas.microsoft.com/office/drawing/2014/main" id="{D466B943-7A06-4ADB-8B37-06D4C56A4898}"/>
              </a:ext>
            </a:extLst>
          </p:cNvPr>
          <p:cNvSpPr/>
          <p:nvPr/>
        </p:nvSpPr>
        <p:spPr>
          <a:xfrm>
            <a:off x="9838920" y="1862449"/>
            <a:ext cx="2353079" cy="57600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1400" dirty="0">
                <a:solidFill>
                  <a:srgbClr val="3F5378"/>
                </a:solidFill>
                <a:latin typeface="Arial Black" panose="020B0A04020102020204" pitchFamily="34" charset="0"/>
                <a:cs typeface="PT Bold Heading" panose="02010400000000000000" pitchFamily="2" charset="-78"/>
              </a:rPr>
              <a:t>INITIATION ACTIVITY </a:t>
            </a:r>
            <a:endParaRPr lang="ar-BH" sz="1400" dirty="0">
              <a:solidFill>
                <a:srgbClr val="3F5378"/>
              </a:solidFill>
              <a:latin typeface="Arial Black" panose="020B0A04020102020204" pitchFamily="34" charset="0"/>
              <a:cs typeface="PT Bold Heading" panose="02010400000000000000" pitchFamily="2" charset="-78"/>
            </a:endParaRPr>
          </a:p>
        </p:txBody>
      </p:sp>
      <p:sp>
        <p:nvSpPr>
          <p:cNvPr id="37" name="مستطيل مستدير الزوايا 11">
            <a:hlinkClick r:id="rId3" action="ppaction://hlinksldjump"/>
            <a:extLst>
              <a:ext uri="{FF2B5EF4-FFF2-40B4-BE49-F238E27FC236}">
                <a16:creationId xmlns="" xmlns:a16="http://schemas.microsoft.com/office/drawing/2014/main" id="{23D3EE09-8411-4223-ABFE-66C8968A89D0}"/>
              </a:ext>
            </a:extLst>
          </p:cNvPr>
          <p:cNvSpPr/>
          <p:nvPr/>
        </p:nvSpPr>
        <p:spPr>
          <a:xfrm>
            <a:off x="9875904" y="2837647"/>
            <a:ext cx="2353079" cy="57600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1600" dirty="0">
                <a:solidFill>
                  <a:srgbClr val="3F5378"/>
                </a:solidFill>
                <a:latin typeface="Arial Black" panose="020B0A04020102020204" pitchFamily="34" charset="0"/>
                <a:cs typeface="PT Bold Heading" panose="02010400000000000000" pitchFamily="2" charset="-78"/>
              </a:rPr>
              <a:t>OBJECTIVE 1</a:t>
            </a:r>
            <a:r>
              <a:rPr lang="ar-SA" sz="1600" dirty="0">
                <a:solidFill>
                  <a:srgbClr val="3F5378"/>
                </a:solidFill>
                <a:latin typeface="Arial Black" panose="020B0A04020102020204" pitchFamily="34" charset="0"/>
                <a:cs typeface="PT Bold Heading" panose="02010400000000000000" pitchFamily="2" charset="-78"/>
              </a:rPr>
              <a:t>    </a:t>
            </a:r>
            <a:endParaRPr lang="ar-BH" sz="1600" dirty="0">
              <a:solidFill>
                <a:srgbClr val="3F5378"/>
              </a:solidFill>
              <a:latin typeface="Arial Black" panose="020B0A04020102020204" pitchFamily="34" charset="0"/>
              <a:cs typeface="PT Bold Heading" panose="02010400000000000000" pitchFamily="2" charset="-78"/>
            </a:endParaRPr>
          </a:p>
        </p:txBody>
      </p:sp>
      <p:sp>
        <p:nvSpPr>
          <p:cNvPr id="38" name="مستطيل مستدير الزوايا 12">
            <a:hlinkClick r:id="" action="ppaction://noaction"/>
            <a:extLst>
              <a:ext uri="{FF2B5EF4-FFF2-40B4-BE49-F238E27FC236}">
                <a16:creationId xmlns="" xmlns:a16="http://schemas.microsoft.com/office/drawing/2014/main" id="{C35558C1-9FDC-49BD-A8F5-9241D1C65BC7}"/>
              </a:ext>
            </a:extLst>
          </p:cNvPr>
          <p:cNvSpPr/>
          <p:nvPr/>
        </p:nvSpPr>
        <p:spPr>
          <a:xfrm>
            <a:off x="9875904" y="3651672"/>
            <a:ext cx="2353079" cy="57600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1600" dirty="0">
                <a:solidFill>
                  <a:srgbClr val="3F5378"/>
                </a:solidFill>
                <a:latin typeface="Arial Black" panose="020B0A04020102020204" pitchFamily="34" charset="0"/>
                <a:cs typeface="PT Bold Heading" panose="02010400000000000000" pitchFamily="2" charset="-78"/>
              </a:rPr>
              <a:t>OBJECTIVE 2</a:t>
            </a:r>
            <a:r>
              <a:rPr lang="ar-SA" sz="1600" dirty="0">
                <a:solidFill>
                  <a:srgbClr val="3F5378"/>
                </a:solidFill>
                <a:latin typeface="Arial Black" panose="020B0A04020102020204" pitchFamily="34" charset="0"/>
                <a:cs typeface="PT Bold Heading" panose="02010400000000000000" pitchFamily="2" charset="-78"/>
              </a:rPr>
              <a:t>    </a:t>
            </a:r>
            <a:endParaRPr lang="ar-BH" sz="1600" dirty="0">
              <a:solidFill>
                <a:srgbClr val="3F5378"/>
              </a:solidFill>
              <a:latin typeface="Arial Black" panose="020B0A04020102020204" pitchFamily="34" charset="0"/>
              <a:cs typeface="PT Bold Heading" panose="02010400000000000000" pitchFamily="2" charset="-78"/>
            </a:endParaRPr>
          </a:p>
        </p:txBody>
      </p:sp>
      <p:sp>
        <p:nvSpPr>
          <p:cNvPr id="40" name="مستطيل مستدير الزوايا 17">
            <a:hlinkClick r:id="" action="ppaction://noaction"/>
            <a:extLst>
              <a:ext uri="{FF2B5EF4-FFF2-40B4-BE49-F238E27FC236}">
                <a16:creationId xmlns="" xmlns:a16="http://schemas.microsoft.com/office/drawing/2014/main" id="{5073015B-1E83-4FE7-BF02-65CBBB9E092C}"/>
              </a:ext>
            </a:extLst>
          </p:cNvPr>
          <p:cNvSpPr/>
          <p:nvPr/>
        </p:nvSpPr>
        <p:spPr>
          <a:xfrm>
            <a:off x="9875904" y="5284180"/>
            <a:ext cx="2353079" cy="57600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1400" dirty="0">
                <a:solidFill>
                  <a:srgbClr val="3F5378"/>
                </a:solidFill>
                <a:latin typeface="Arial Black" panose="020B0A04020102020204" pitchFamily="34" charset="0"/>
                <a:cs typeface="PT Bold Heading" panose="02010400000000000000" pitchFamily="2" charset="-78"/>
              </a:rPr>
              <a:t>FINAL EVALUATION</a:t>
            </a:r>
            <a:endParaRPr lang="ar-BH" sz="1400" dirty="0">
              <a:solidFill>
                <a:srgbClr val="3F5378"/>
              </a:solidFill>
              <a:latin typeface="Arial Black" panose="020B0A04020102020204" pitchFamily="34" charset="0"/>
              <a:cs typeface="PT Bold Heading" panose="02010400000000000000" pitchFamily="2" charset="-78"/>
            </a:endParaRPr>
          </a:p>
        </p:txBody>
      </p:sp>
      <p:sp>
        <p:nvSpPr>
          <p:cNvPr id="8" name="Rectangle 6">
            <a:extLst>
              <a:ext uri="{FF2B5EF4-FFF2-40B4-BE49-F238E27FC236}">
                <a16:creationId xmlns="" xmlns:a16="http://schemas.microsoft.com/office/drawing/2014/main" id="{604B2B2F-9411-AA9E-A604-4EBD15F18989}"/>
              </a:ext>
            </a:extLst>
          </p:cNvPr>
          <p:cNvSpPr/>
          <p:nvPr/>
        </p:nvSpPr>
        <p:spPr>
          <a:xfrm>
            <a:off x="1384938" y="277159"/>
            <a:ext cx="9422124" cy="531749"/>
          </a:xfrm>
          <a:prstGeom prst="rect">
            <a:avLst/>
          </a:prstGeom>
          <a:solidFill>
            <a:schemeClr val="accent1">
              <a:lumMod val="5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a:spAutoFit/>
          </a:bodyPr>
          <a:lstStyle/>
          <a:p>
            <a:pPr marL="342900" indent="-342900">
              <a:lnSpc>
                <a:spcPct val="130000"/>
              </a:lnSpc>
              <a:buClr>
                <a:srgbClr val="FFFFFF"/>
              </a:buClr>
              <a:buSzPts val="1100"/>
              <a:buFont typeface="Times New Roman" panose="02020603050405020304" pitchFamily="18" charset="0"/>
              <a:buChar char="►"/>
            </a:pPr>
            <a:r>
              <a:rPr lang="en-US" sz="2400" b="1" dirty="0">
                <a:solidFill>
                  <a:srgbClr val="FFFF00"/>
                </a:solidFill>
                <a:effectLst/>
                <a:uFill>
                  <a:solidFill>
                    <a:srgbClr val="5B9BD5"/>
                  </a:solidFill>
                </a:uFill>
                <a:latin typeface="Times New Roman" panose="02020603050405020304" pitchFamily="18" charset="0"/>
                <a:ea typeface="Calibri" panose="020F0502020204030204" pitchFamily="34" charset="0"/>
                <a:cs typeface="Arial" panose="020B0604020202020204" pitchFamily="34" charset="0"/>
              </a:rPr>
              <a:t>The calculation of the future and present value of annuities.</a:t>
            </a:r>
            <a:endParaRPr lang="en-US" sz="2400" b="1" dirty="0">
              <a:solidFill>
                <a:srgbClr val="FFFF00"/>
              </a:solidFill>
              <a:effectLst/>
              <a:uFill>
                <a:solidFill>
                  <a:srgbClr val="5B9BD5"/>
                </a:solidFill>
              </a:uFill>
              <a:latin typeface="Calibri" panose="020F0502020204030204" pitchFamily="34" charset="0"/>
              <a:ea typeface="Calibri" panose="020F0502020204030204" pitchFamily="34" charset="0"/>
              <a:cs typeface="Arial" panose="020B0604020202020204" pitchFamily="34" charset="0"/>
            </a:endParaRPr>
          </a:p>
        </p:txBody>
      </p:sp>
      <p:sp>
        <p:nvSpPr>
          <p:cNvPr id="9" name="مستطيل مستدير الزوايا 11">
            <a:hlinkClick r:id="rId3" action="ppaction://hlinksldjump"/>
            <a:extLst>
              <a:ext uri="{FF2B5EF4-FFF2-40B4-BE49-F238E27FC236}">
                <a16:creationId xmlns="" xmlns:a16="http://schemas.microsoft.com/office/drawing/2014/main" id="{0DFE9340-316F-EF21-36B5-A01BFC1442C5}"/>
              </a:ext>
            </a:extLst>
          </p:cNvPr>
          <p:cNvSpPr/>
          <p:nvPr/>
        </p:nvSpPr>
        <p:spPr>
          <a:xfrm>
            <a:off x="9838921" y="4404958"/>
            <a:ext cx="2353079" cy="57600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1600" dirty="0">
                <a:solidFill>
                  <a:srgbClr val="3F5378"/>
                </a:solidFill>
                <a:latin typeface="Arial Black" panose="020B0A04020102020204" pitchFamily="34" charset="0"/>
                <a:cs typeface="PT Bold Heading" panose="02010400000000000000" pitchFamily="2" charset="-78"/>
              </a:rPr>
              <a:t>OBJECTIVE 3</a:t>
            </a:r>
            <a:r>
              <a:rPr lang="ar-SA" sz="1600" dirty="0">
                <a:solidFill>
                  <a:srgbClr val="3F5378"/>
                </a:solidFill>
                <a:latin typeface="Arial Black" panose="020B0A04020102020204" pitchFamily="34" charset="0"/>
                <a:cs typeface="PT Bold Heading" panose="02010400000000000000" pitchFamily="2" charset="-78"/>
              </a:rPr>
              <a:t>    </a:t>
            </a:r>
            <a:endParaRPr lang="ar-BH" sz="1600" dirty="0">
              <a:solidFill>
                <a:srgbClr val="3F5378"/>
              </a:solidFill>
              <a:latin typeface="Arial Black" panose="020B0A04020102020204" pitchFamily="34" charset="0"/>
              <a:cs typeface="PT Bold Heading" panose="02010400000000000000" pitchFamily="2" charset="-78"/>
            </a:endParaRPr>
          </a:p>
        </p:txBody>
      </p:sp>
      <p:grpSp>
        <p:nvGrpSpPr>
          <p:cNvPr id="2" name="Group 1">
            <a:extLst>
              <a:ext uri="{FF2B5EF4-FFF2-40B4-BE49-F238E27FC236}">
                <a16:creationId xmlns="" xmlns:a16="http://schemas.microsoft.com/office/drawing/2014/main" id="{7A66DF9A-2CC9-0F60-722E-AC38D1F9C56E}"/>
              </a:ext>
            </a:extLst>
          </p:cNvPr>
          <p:cNvGrpSpPr/>
          <p:nvPr/>
        </p:nvGrpSpPr>
        <p:grpSpPr>
          <a:xfrm>
            <a:off x="34867" y="6499773"/>
            <a:ext cx="12192000" cy="383348"/>
            <a:chOff x="34867" y="6499773"/>
            <a:chExt cx="12192000" cy="383348"/>
          </a:xfrm>
        </p:grpSpPr>
        <p:sp>
          <p:nvSpPr>
            <p:cNvPr id="11" name="TextBox 10">
              <a:extLst>
                <a:ext uri="{FF2B5EF4-FFF2-40B4-BE49-F238E27FC236}">
                  <a16:creationId xmlns="" xmlns:a16="http://schemas.microsoft.com/office/drawing/2014/main" id="{7FDC34CC-7FD8-9C04-953E-079F34E0CAC8}"/>
                </a:ext>
              </a:extLst>
            </p:cNvPr>
            <p:cNvSpPr txBox="1"/>
            <p:nvPr/>
          </p:nvSpPr>
          <p:spPr>
            <a:xfrm>
              <a:off x="716844" y="6505941"/>
              <a:ext cx="7798277" cy="307777"/>
            </a:xfrm>
            <a:prstGeom prst="rect">
              <a:avLst/>
            </a:prstGeom>
            <a:noFill/>
          </p:spPr>
          <p:txBody>
            <a:bodyPr wrap="square" rtlCol="1">
              <a:spAutoFit/>
            </a:bodyPr>
            <a:lstStyle/>
            <a:p>
              <a:r>
                <a:rPr lang="en-US" sz="1400" b="1" dirty="0">
                  <a:solidFill>
                    <a:srgbClr val="002060"/>
                  </a:solidFill>
                  <a:latin typeface="Sakkal Majalla" panose="02000000000000000000" pitchFamily="2" charset="-78"/>
                  <a:cs typeface="Sakkal Majalla" panose="02000000000000000000" pitchFamily="2" charset="-78"/>
                </a:rPr>
                <a:t>FIN 316/806                                          </a:t>
              </a:r>
              <a:r>
                <a:rPr lang="en-US" sz="1400" b="1" dirty="0" smtClean="0">
                  <a:solidFill>
                    <a:srgbClr val="002060"/>
                  </a:solidFill>
                  <a:latin typeface="Sakkal Majalla" panose="02000000000000000000" pitchFamily="2" charset="-78"/>
                  <a:cs typeface="Sakkal Majalla" panose="02000000000000000000" pitchFamily="2" charset="-78"/>
                </a:rPr>
                <a:t>      </a:t>
              </a:r>
              <a:r>
                <a:rPr lang="en-US" sz="1400" b="1" dirty="0">
                  <a:solidFill>
                    <a:srgbClr val="002060"/>
                  </a:solidFill>
                  <a:latin typeface="Sakkal Majalla" panose="02000000000000000000" pitchFamily="2" charset="-78"/>
                  <a:cs typeface="Sakkal Majalla" panose="02000000000000000000" pitchFamily="2" charset="-78"/>
                </a:rPr>
                <a:t>UNIT 2               </a:t>
              </a:r>
              <a:r>
                <a:rPr lang="en-US" sz="1400" b="1" dirty="0" smtClean="0">
                  <a:solidFill>
                    <a:srgbClr val="002060"/>
                  </a:solidFill>
                  <a:latin typeface="Sakkal Majalla" panose="02000000000000000000" pitchFamily="2" charset="-78"/>
                  <a:cs typeface="Sakkal Majalla" panose="02000000000000000000" pitchFamily="2" charset="-78"/>
                </a:rPr>
                <a:t>                           </a:t>
              </a:r>
              <a:r>
                <a:rPr lang="en-US" sz="1400" b="1" dirty="0">
                  <a:solidFill>
                    <a:srgbClr val="002060"/>
                  </a:solidFill>
                  <a:latin typeface="Sakkal Majalla" panose="02000000000000000000" pitchFamily="2" charset="-78"/>
                  <a:cs typeface="Sakkal Majalla" panose="02000000000000000000" pitchFamily="2" charset="-78"/>
                </a:rPr>
                <a:t>Annuities and Amortization Loan</a:t>
              </a:r>
              <a:endParaRPr lang="ar-SA" sz="1400" b="1" dirty="0">
                <a:solidFill>
                  <a:srgbClr val="002060"/>
                </a:solidFill>
                <a:latin typeface="Sakkal Majalla" panose="02000000000000000000" pitchFamily="2" charset="-78"/>
                <a:cs typeface="Sakkal Majalla" panose="02000000000000000000" pitchFamily="2" charset="-78"/>
              </a:endParaRPr>
            </a:p>
          </p:txBody>
        </p:sp>
        <p:grpSp>
          <p:nvGrpSpPr>
            <p:cNvPr id="12" name="Group 11">
              <a:extLst>
                <a:ext uri="{FF2B5EF4-FFF2-40B4-BE49-F238E27FC236}">
                  <a16:creationId xmlns="" xmlns:a16="http://schemas.microsoft.com/office/drawing/2014/main" id="{41538516-A71E-3316-304D-9C38858F8DE4}"/>
                </a:ext>
              </a:extLst>
            </p:cNvPr>
            <p:cNvGrpSpPr/>
            <p:nvPr/>
          </p:nvGrpSpPr>
          <p:grpSpPr>
            <a:xfrm>
              <a:off x="34867" y="6499773"/>
              <a:ext cx="12192000" cy="383348"/>
              <a:chOff x="34867" y="6499773"/>
              <a:chExt cx="12192000" cy="383348"/>
            </a:xfrm>
          </p:grpSpPr>
          <p:cxnSp>
            <p:nvCxnSpPr>
              <p:cNvPr id="13" name="Straight Connector 12">
                <a:extLst>
                  <a:ext uri="{FF2B5EF4-FFF2-40B4-BE49-F238E27FC236}">
                    <a16:creationId xmlns="" xmlns:a16="http://schemas.microsoft.com/office/drawing/2014/main" id="{146DF47E-76D9-F557-27B0-CD5D1D24AA53}"/>
                  </a:ext>
                </a:extLst>
              </p:cNvPr>
              <p:cNvCxnSpPr/>
              <p:nvPr/>
            </p:nvCxnSpPr>
            <p:spPr>
              <a:xfrm flipV="1">
                <a:off x="34867" y="6499773"/>
                <a:ext cx="12192000" cy="521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 xmlns:a16="http://schemas.microsoft.com/office/drawing/2014/main" id="{4966BC4C-A69E-73EE-1847-705F12088F41}"/>
                  </a:ext>
                </a:extLst>
              </p:cNvPr>
              <p:cNvSpPr>
                <a:spLocks/>
              </p:cNvSpPr>
              <p:nvPr/>
            </p:nvSpPr>
            <p:spPr>
              <a:xfrm>
                <a:off x="7703229" y="6502121"/>
                <a:ext cx="4106028"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a:t>
                </a:r>
                <a:r>
                  <a:rPr lang="ar-SA"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العام الدراسي </a:t>
                </a: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2023-2024م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grpSp>
      </p:grpSp>
      <p:sp>
        <p:nvSpPr>
          <p:cNvPr id="5" name="Text Box 475">
            <a:extLst>
              <a:ext uri="{FF2B5EF4-FFF2-40B4-BE49-F238E27FC236}">
                <a16:creationId xmlns="" xmlns:a16="http://schemas.microsoft.com/office/drawing/2014/main" id="{A0065A2D-F2E8-4B08-879D-EA5F68366D05}"/>
              </a:ext>
            </a:extLst>
          </p:cNvPr>
          <p:cNvSpPr txBox="1">
            <a:spLocks noChangeArrowheads="1" noChangeShapeType="1" noTextEdit="1"/>
          </p:cNvSpPr>
          <p:nvPr/>
        </p:nvSpPr>
        <p:spPr bwMode="auto">
          <a:xfrm>
            <a:off x="303082" y="1122280"/>
            <a:ext cx="2743200" cy="288290"/>
          </a:xfrm>
          <a:prstGeom prst="rect">
            <a:avLst/>
          </a:prstGeom>
          <a:extLst>
            <a:ext uri="{AF507438-7753-43E0-B8FC-AC1667EBCBE1}">
              <a14:hiddenEffects xmlns:a14="http://schemas.microsoft.com/office/drawing/2010/main">
                <a:effectLst/>
              </a14:hiddenEffects>
            </a:ext>
          </a:extLst>
        </p:spPr>
        <p:txBody>
          <a:bodyPr wrap="square" numCol="1" fromWordArt="1">
            <a:prstTxWarp prst="textPlain">
              <a:avLst>
                <a:gd name="adj" fmla="val 50000"/>
              </a:avLst>
            </a:prstTxWarp>
            <a:spAutoFit/>
          </a:bodyPr>
          <a:lstStyle/>
          <a:p>
            <a:pPr marL="342900" marR="0" lvl="0" indent="-342900" algn="ctr" rtl="0">
              <a:spcBef>
                <a:spcPts val="0"/>
              </a:spcBef>
              <a:spcAft>
                <a:spcPts val="0"/>
              </a:spcAft>
              <a:buClr>
                <a:srgbClr val="FF0000"/>
              </a:buClr>
              <a:buFont typeface="Arial Black" panose="020B0A04020102020204" pitchFamily="34" charset="0"/>
              <a:buAutoNum type="alphaUcPeriod"/>
            </a:pPr>
            <a:r>
              <a:rPr lang="en-US" sz="1100" dirty="0">
                <a:ln w="9525" cap="flat" cmpd="sng" algn="ctr">
                  <a:solidFill>
                    <a:srgbClr val="FF0000"/>
                  </a:solidFill>
                  <a:prstDash val="solid"/>
                  <a:round/>
                </a:ln>
                <a:solidFill>
                  <a:srgbClr val="FF0000"/>
                </a:solidFill>
                <a:effectLst/>
                <a:latin typeface="Arial Black" panose="020B0A04020102020204" pitchFamily="34" charset="0"/>
                <a:ea typeface="Times New Roman" panose="02020603050405020304" pitchFamily="18" charset="0"/>
              </a:rPr>
              <a:t>Investment (Due) Annuities</a:t>
            </a:r>
            <a:endParaRPr lang="en-US" sz="1200" dirty="0">
              <a:effectLst/>
              <a:latin typeface="Times New Roman" panose="02020603050405020304" pitchFamily="18" charset="0"/>
              <a:ea typeface="Times New Roman" panose="02020603050405020304" pitchFamily="18" charset="0"/>
            </a:endParaRPr>
          </a:p>
        </p:txBody>
      </p:sp>
      <mc:AlternateContent xmlns:mc="http://schemas.openxmlformats.org/markup-compatibility/2006" xmlns:a14="http://schemas.microsoft.com/office/drawing/2010/main">
        <mc:Choice Requires="a14">
          <p:sp>
            <p:nvSpPr>
              <p:cNvPr id="6" name="Rectangle 5">
                <a:extLst>
                  <a:ext uri="{FF2B5EF4-FFF2-40B4-BE49-F238E27FC236}">
                    <a16:creationId xmlns="" xmlns:a16="http://schemas.microsoft.com/office/drawing/2014/main" id="{3EB5EF17-A624-D768-4698-8AC57E4B101B}"/>
                  </a:ext>
                </a:extLst>
              </p:cNvPr>
              <p:cNvSpPr/>
              <p:nvPr/>
            </p:nvSpPr>
            <p:spPr>
              <a:xfrm>
                <a:off x="303082" y="1927075"/>
                <a:ext cx="9223690" cy="4503295"/>
              </a:xfrm>
              <a:prstGeom prst="rect">
                <a:avLst/>
              </a:prstGeom>
              <a:solidFill>
                <a:srgbClr val="CED6E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t" anchorCtr="0" forceAA="0" compatLnSpc="1">
                <a:prstTxWarp prst="textNoShape">
                  <a:avLst/>
                </a:prstTxWarp>
                <a:noAutofit/>
              </a:bodyPr>
              <a:lstStyle/>
              <a:p>
                <a:pPr marL="182880" marR="0" rtl="1">
                  <a:lnSpc>
                    <a:spcPct val="107000"/>
                  </a:lnSpc>
                  <a:spcBef>
                    <a:spcPts val="0"/>
                  </a:spcBef>
                  <a:spcAft>
                    <a:spcPts val="0"/>
                  </a:spcAft>
                  <a:tabLst>
                    <a:tab pos="849630" algn="l"/>
                    <a:tab pos="1140460" algn="l"/>
                  </a:tabLst>
                </a:pPr>
                <a:r>
                  <a:rPr lang="ar-BH" dirty="0">
                    <a:solidFill>
                      <a:srgbClr val="000000"/>
                    </a:solidFill>
                    <a:effectLst/>
                    <a:latin typeface="Times New Roman" panose="02020603050405020304" pitchFamily="18" charset="0"/>
                    <a:ea typeface="Calibri" panose="020F0502020204030204" pitchFamily="34" charset="0"/>
                    <a:cs typeface="Al-Mohanad"/>
                  </a:rPr>
                  <a:t> </a:t>
                </a:r>
                <a:r>
                  <a:rPr lang="en-US" dirty="0">
                    <a:solidFill>
                      <a:srgbClr val="000000"/>
                    </a:solidFill>
                    <a:effectLst/>
                    <a:latin typeface="Times New Roman" panose="02020603050405020304" pitchFamily="18" charset="0"/>
                    <a:ea typeface="Times New Roman" panose="02020603050405020304" pitchFamily="18" charset="0"/>
                  </a:rPr>
                  <a:t> A trader paid an annuity of BD120 at the beginning of each six months at an interest rate of 8% annually. Find the following:</a:t>
                </a:r>
                <a:endParaRPr lang="en-US" dirty="0">
                  <a:effectLst/>
                  <a:latin typeface="Times New Roman" panose="02020603050405020304" pitchFamily="18" charset="0"/>
                  <a:ea typeface="Times New Roman" panose="02020603050405020304" pitchFamily="18" charset="0"/>
                </a:endParaRPr>
              </a:p>
              <a:p>
                <a:pPr marL="0" marR="0" algn="l" rtl="1">
                  <a:lnSpc>
                    <a:spcPct val="130000"/>
                  </a:lnSpc>
                  <a:spcBef>
                    <a:spcPts val="0"/>
                  </a:spcBef>
                  <a:spcAft>
                    <a:spcPts val="0"/>
                  </a:spcAft>
                </a:pPr>
                <a:r>
                  <a:rPr lang="en-US" dirty="0">
                    <a:solidFill>
                      <a:srgbClr val="000000"/>
                    </a:solidFill>
                    <a:effectLst/>
                    <a:latin typeface="Times New Roman" panose="02020603050405020304" pitchFamily="18" charset="0"/>
                    <a:ea typeface="Times New Roman" panose="02020603050405020304" pitchFamily="18" charset="0"/>
                  </a:rPr>
                  <a:t>1-Future value (amount) and interest at the end of 4 years.</a:t>
                </a:r>
                <a:endParaRPr lang="en-US" dirty="0">
                  <a:effectLst/>
                  <a:latin typeface="Times New Roman" panose="02020603050405020304" pitchFamily="18" charset="0"/>
                  <a:ea typeface="Times New Roman" panose="02020603050405020304" pitchFamily="18" charset="0"/>
                </a:endParaRPr>
              </a:p>
              <a:p>
                <a:pPr marL="0" marR="0" algn="l" rtl="0">
                  <a:lnSpc>
                    <a:spcPct val="107000"/>
                  </a:lnSpc>
                  <a:spcBef>
                    <a:spcPts val="0"/>
                  </a:spcBef>
                  <a:spcAft>
                    <a:spcPts val="800"/>
                  </a:spcAft>
                </a:pPr>
                <a:r>
                  <a:rPr lang="en-US"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2- Present value of the annuities at the end of the period.</a:t>
                </a:r>
                <a:endParaRPr lang="en-US" dirty="0">
                  <a:effectLst/>
                  <a:ea typeface="Calibri" panose="020F0502020204030204" pitchFamily="34" charset="0"/>
                  <a:cs typeface="Arial" panose="020B0604020202020204" pitchFamily="34" charset="0"/>
                </a:endParaRPr>
              </a:p>
              <a:p>
                <a:pPr marL="0" marR="0" algn="l" rtl="0">
                  <a:lnSpc>
                    <a:spcPct val="130000"/>
                  </a:lnSpc>
                  <a:spcBef>
                    <a:spcPts val="0"/>
                  </a:spcBef>
                  <a:spcAft>
                    <a:spcPts val="0"/>
                  </a:spcAft>
                </a:pPr>
                <a:r>
                  <a:rPr lang="en-US" b="1" u="sng" dirty="0">
                    <a:solidFill>
                      <a:srgbClr val="002060"/>
                    </a:solidFill>
                    <a:effectLst/>
                    <a:latin typeface="Arial Black" panose="020B0A04020102020204" pitchFamily="34" charset="0"/>
                    <a:ea typeface="Calibri" panose="020F0502020204030204" pitchFamily="34" charset="0"/>
                    <a:cs typeface="Times New Roman" panose="02020603050405020304" pitchFamily="18" charset="0"/>
                  </a:rPr>
                  <a:t>Answer:</a:t>
                </a:r>
                <a:endParaRPr lang="en-US" dirty="0">
                  <a:effectLst/>
                  <a:ea typeface="Calibri" panose="020F0502020204030204" pitchFamily="34" charset="0"/>
                  <a:cs typeface="Arial" panose="020B0604020202020204" pitchFamily="34" charset="0"/>
                </a:endParaRPr>
              </a:p>
              <a:p>
                <a:pPr marL="0" marR="0" algn="l" rtl="1">
                  <a:lnSpc>
                    <a:spcPct val="130000"/>
                  </a:lnSpc>
                  <a:spcBef>
                    <a:spcPts val="0"/>
                  </a:spcBef>
                  <a:spcAft>
                    <a:spcPts val="0"/>
                  </a:spcAft>
                </a:pPr>
                <a:r>
                  <a:rPr lang="en-US" b="1" dirty="0">
                    <a:solidFill>
                      <a:srgbClr val="C00000"/>
                    </a:solidFill>
                    <a:effectLst/>
                    <a:latin typeface="Cambria Math" panose="02040503050406030204" pitchFamily="18" charset="0"/>
                    <a:ea typeface="Calibri" panose="020F0502020204030204" pitchFamily="34" charset="0"/>
                    <a:cs typeface="Times New Roman" panose="02020603050405020304" pitchFamily="18" charset="0"/>
                  </a:rPr>
                  <a:t> </a:t>
                </a:r>
                <a:r>
                  <a:rPr lang="en-US" dirty="0">
                    <a:solidFill>
                      <a:srgbClr val="0000FF"/>
                    </a:solidFill>
                    <a:effectLst/>
                    <a:latin typeface="Cambria Math" panose="02040503050406030204" pitchFamily="18" charset="0"/>
                    <a:ea typeface="Calibri" panose="020F0502020204030204" pitchFamily="34" charset="0"/>
                    <a:cs typeface="Times New Roman" panose="02020603050405020304" pitchFamily="18" charset="0"/>
                  </a:rPr>
                  <a:t>No. of annuities ( n ) </a:t>
                </a:r>
                <a:r>
                  <a:rPr lang="en-US" dirty="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a:t>=   4  × 2 = 8</a:t>
                </a:r>
                <a:r>
                  <a:rPr lang="en-US" dirty="0">
                    <a:effectLst/>
                    <a:latin typeface="Cambria Math" panose="02040503050406030204" pitchFamily="18" charset="0"/>
                    <a:ea typeface="Calibri" panose="020F0502020204030204" pitchFamily="34" charset="0"/>
                    <a:cs typeface="Times New Roman" panose="02020603050405020304" pitchFamily="18" charset="0"/>
                  </a:rPr>
                  <a:t>  </a:t>
                </a:r>
                <a:endParaRPr lang="en-US" dirty="0">
                  <a:effectLst/>
                  <a:ea typeface="Calibri" panose="020F0502020204030204" pitchFamily="34" charset="0"/>
                  <a:cs typeface="Arial" panose="020B0604020202020204" pitchFamily="34" charset="0"/>
                </a:endParaRPr>
              </a:p>
              <a:p>
                <a:pPr marL="0" marR="0" algn="l" rtl="1">
                  <a:lnSpc>
                    <a:spcPct val="130000"/>
                  </a:lnSpc>
                  <a:spcBef>
                    <a:spcPts val="0"/>
                  </a:spcBef>
                  <a:spcAft>
                    <a:spcPts val="0"/>
                  </a:spcAft>
                </a:pPr>
                <a:r>
                  <a:rPr lang="en-US" dirty="0">
                    <a:solidFill>
                      <a:srgbClr val="0000FF"/>
                    </a:solidFill>
                    <a:effectLst/>
                    <a:latin typeface="Cambria Math" panose="02040503050406030204" pitchFamily="18" charset="0"/>
                    <a:ea typeface="Calibri" panose="020F0502020204030204" pitchFamily="34" charset="0"/>
                    <a:cs typeface="Times New Roman" panose="02020603050405020304" pitchFamily="18" charset="0"/>
                  </a:rPr>
                  <a:t>  Partial rate (</a:t>
                </a:r>
                <a:r>
                  <a:rPr lang="en-US" dirty="0" err="1">
                    <a:solidFill>
                      <a:srgbClr val="0000FF"/>
                    </a:solidFill>
                    <a:effectLst/>
                    <a:latin typeface="Cambria Math" panose="02040503050406030204" pitchFamily="18" charset="0"/>
                    <a:ea typeface="Calibri" panose="020F0502020204030204" pitchFamily="34" charset="0"/>
                    <a:cs typeface="Times New Roman" panose="02020603050405020304" pitchFamily="18" charset="0"/>
                  </a:rPr>
                  <a:t>i</a:t>
                </a:r>
                <a:r>
                  <a:rPr lang="en-US" dirty="0">
                    <a:solidFill>
                      <a:srgbClr val="0000FF"/>
                    </a:solidFill>
                    <a:effectLst/>
                    <a:latin typeface="Cambria Math" panose="02040503050406030204" pitchFamily="18" charset="0"/>
                    <a:ea typeface="Calibri" panose="020F0502020204030204" pitchFamily="34" charset="0"/>
                    <a:cs typeface="Times New Roman" panose="02020603050405020304" pitchFamily="18" charset="0"/>
                  </a:rPr>
                  <a:t>)</a:t>
                </a:r>
                <a:r>
                  <a:rPr lang="en-US" dirty="0">
                    <a:effectLst/>
                    <a:latin typeface="Cambria Math" panose="02040503050406030204" pitchFamily="18" charset="0"/>
                    <a:ea typeface="Calibri" panose="020F0502020204030204" pitchFamily="34" charset="0"/>
                    <a:cs typeface="Times New Roman" panose="02020603050405020304" pitchFamily="18" charset="0"/>
                  </a:rPr>
                  <a:t>           </a:t>
                </a:r>
                <a:r>
                  <a:rPr lang="en-US" dirty="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a:t>= 8% ÷ 2 = 4%   </a:t>
                </a:r>
                <a:endParaRPr lang="en-US" dirty="0">
                  <a:effectLst/>
                  <a:ea typeface="Calibri" panose="020F0502020204030204" pitchFamily="34" charset="0"/>
                  <a:cs typeface="Arial" panose="020B0604020202020204" pitchFamily="34" charset="0"/>
                </a:endParaRPr>
              </a:p>
              <a:p>
                <a:pPr marL="342900" marR="0" lvl="0" indent="-342900" algn="l" rtl="0">
                  <a:lnSpc>
                    <a:spcPct val="130000"/>
                  </a:lnSpc>
                  <a:spcBef>
                    <a:spcPts val="0"/>
                  </a:spcBef>
                  <a:spcAft>
                    <a:spcPts val="0"/>
                  </a:spcAft>
                  <a:buFont typeface="+mj-lt"/>
                  <a:buAutoNum type="arabicPeriod"/>
                </a:pPr>
                <a14:m>
                  <m:oMath xmlns:m="http://schemas.openxmlformats.org/officeDocument/2006/math">
                    <m:sSub>
                      <m:sSubPr>
                        <m:ctrlPr>
                          <a:rPr lang="en-US"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𝐅𝐕</m:t>
                        </m:r>
                      </m:e>
                      <m:sub>
                        <m:r>
                          <a:rPr lang="en-US"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𝐧𝐝</m:t>
                        </m:r>
                      </m:sub>
                    </m:sSub>
                  </m:oMath>
                </a14:m>
                <a:r>
                  <a:rPr lang="en-US" dirty="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a:t> </a:t>
                </a:r>
                <a:r>
                  <a:rPr lang="en-US" b="1" dirty="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a:t>  =</a:t>
                </a:r>
                <a14:m>
                  <m:oMath xmlns:m="http://schemas.openxmlformats.org/officeDocument/2006/math">
                    <m:r>
                      <a:rPr lang="en-US"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𝐏𝐌𝐓</m:t>
                    </m:r>
                    <m:r>
                      <a:rPr lang="en-US" b="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fPr>
                      <m:num>
                        <m:sSup>
                          <m:sSupPr>
                            <m:ctrlPr>
                              <a:rPr lang="en-US"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en-US" b="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𝟏</m:t>
                            </m:r>
                            <m:r>
                              <a:rPr lang="en-US" b="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𝐢</m:t>
                            </m:r>
                            <m:r>
                              <a:rPr lang="en-US" b="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m:t>
                            </m:r>
                          </m:e>
                          <m:sup>
                            <m:r>
                              <a:rPr lang="en-US"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𝐧</m:t>
                            </m:r>
                          </m:sup>
                        </m:sSup>
                        <m:r>
                          <a:rPr lang="en-US"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𝟏</m:t>
                        </m:r>
                      </m:num>
                      <m:den>
                        <m:r>
                          <a:rPr lang="en-US"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𝐢</m:t>
                        </m:r>
                      </m:den>
                    </m:f>
                  </m:oMath>
                </a14:m>
                <a:r>
                  <a:rPr lang="en-US" b="1" dirty="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a:t> </a:t>
                </a:r>
                <a:r>
                  <a:rPr lang="en-US" dirty="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a:t>]   x ( 1+i)</a:t>
                </a:r>
                <a:endParaRPr lang="en-US" dirty="0">
                  <a:effectLst/>
                  <a:ea typeface="Calibri" panose="020F0502020204030204" pitchFamily="34" charset="0"/>
                  <a:cs typeface="Arial" panose="020B0604020202020204" pitchFamily="34" charset="0"/>
                </a:endParaRPr>
              </a:p>
              <a:p>
                <a:pPr marL="228600" marR="0" algn="l" rtl="0">
                  <a:lnSpc>
                    <a:spcPct val="130000"/>
                  </a:lnSpc>
                  <a:spcBef>
                    <a:spcPts val="0"/>
                  </a:spcBef>
                  <a:spcAft>
                    <a:spcPts val="0"/>
                  </a:spcAft>
                </a:pPr>
                <a:r>
                  <a:rPr lang="en-US" dirty="0">
                    <a:effectLst/>
                    <a:latin typeface="Cambria Math" panose="02040503050406030204" pitchFamily="18" charset="0"/>
                    <a:ea typeface="Calibri" panose="020F0502020204030204" pitchFamily="34" charset="0"/>
                    <a:cs typeface="Times New Roman" panose="02020603050405020304" pitchFamily="18" charset="0"/>
                  </a:rPr>
                  <a:t>                </a:t>
                </a:r>
                <a:r>
                  <a:rPr lang="en-US" dirty="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a:t>= 120 x  </a:t>
                </a:r>
                <a14:m>
                  <m:oMath xmlns:m="http://schemas.openxmlformats.org/officeDocument/2006/math">
                    <m:r>
                      <a:rPr lang="en-US"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fPr>
                      <m:num>
                        <m:sSup>
                          <m:sSupPr>
                            <m:ctrlPr>
                              <a:rPr lang="en-US"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en-US"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𝟏</m:t>
                            </m:r>
                            <m:r>
                              <a:rPr lang="en-US"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𝟒</m:t>
                            </m:r>
                            <m:r>
                              <a:rPr lang="en-US"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e>
                          <m:sup>
                            <m:r>
                              <a:rPr lang="en-US"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𝟖</m:t>
                            </m:r>
                          </m:sup>
                        </m:sSup>
                        <m:r>
                          <a:rPr lang="en-US"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𝟏</m:t>
                        </m:r>
                      </m:num>
                      <m:den>
                        <m:r>
                          <a:rPr lang="en-US"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𝟒</m:t>
                        </m:r>
                        <m:r>
                          <a:rPr lang="en-US"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den>
                    </m:f>
                  </m:oMath>
                </a14:m>
                <a:r>
                  <a:rPr lang="en-US" dirty="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a:t> </a:t>
                </a:r>
                <a:r>
                  <a:rPr lang="en-US" b="1" dirty="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a:t>]</a:t>
                </a:r>
                <a:r>
                  <a:rPr lang="en-US" dirty="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a:t> x (1+4%) </a:t>
                </a:r>
                <a:endParaRPr lang="en-US" dirty="0">
                  <a:effectLst/>
                  <a:ea typeface="Calibri" panose="020F0502020204030204" pitchFamily="34" charset="0"/>
                  <a:cs typeface="Arial" panose="020B0604020202020204" pitchFamily="34" charset="0"/>
                </a:endParaRPr>
              </a:p>
              <a:p>
                <a:pPr marL="0" marR="0" algn="l" rtl="0">
                  <a:lnSpc>
                    <a:spcPct val="130000"/>
                  </a:lnSpc>
                  <a:spcBef>
                    <a:spcPts val="0"/>
                  </a:spcBef>
                  <a:spcAft>
                    <a:spcPts val="0"/>
                  </a:spcAft>
                </a:pPr>
                <a:r>
                  <a:rPr lang="en-US" b="1" dirty="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a:t>    </a:t>
                </a:r>
                <a:r>
                  <a:rPr lang="en-US" dirty="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a:t>                 = 120 x   9.21423     x   1.04     = BD 1149.936</a:t>
                </a:r>
                <a:endParaRPr lang="en-US" dirty="0">
                  <a:effectLst/>
                  <a:ea typeface="Calibri" panose="020F0502020204030204" pitchFamily="34" charset="0"/>
                  <a:cs typeface="Arial" panose="020B0604020202020204" pitchFamily="34" charset="0"/>
                </a:endParaRPr>
              </a:p>
              <a:p>
                <a:pPr marL="0" marR="0" algn="l" rtl="0">
                  <a:lnSpc>
                    <a:spcPct val="130000"/>
                  </a:lnSpc>
                  <a:spcBef>
                    <a:spcPts val="0"/>
                  </a:spcBef>
                  <a:spcAft>
                    <a:spcPts val="0"/>
                  </a:spcAft>
                </a:pPr>
                <a:r>
                  <a:rPr lang="en-US" b="1" dirty="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a:t>OR </a:t>
                </a:r>
                <a:r>
                  <a:rPr lang="en-US" dirty="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a:t>by using interest table =120 x </a:t>
                </a:r>
                <a:r>
                  <a:rPr lang="en-US" dirty="0">
                    <a:solidFill>
                      <a:srgbClr val="0000FF"/>
                    </a:solidFill>
                    <a:effectLst/>
                    <a:latin typeface="Cambria Math" panose="02040503050406030204" pitchFamily="18" charset="0"/>
                    <a:ea typeface="Calibri" panose="020F0502020204030204" pitchFamily="34" charset="0"/>
                    <a:cs typeface="Times New Roman" panose="02020603050405020304" pitchFamily="18" charset="0"/>
                  </a:rPr>
                  <a:t>9.5828 </a:t>
                </a:r>
                <a:r>
                  <a:rPr lang="en-US" dirty="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a:t>= BD </a:t>
                </a:r>
                <a:r>
                  <a:rPr lang="ar-SA" dirty="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a:t>1149.93</a:t>
                </a:r>
                <a:r>
                  <a:rPr lang="en-US" dirty="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a:t>6</a:t>
                </a:r>
                <a:endParaRPr lang="en-US" dirty="0">
                  <a:effectLst/>
                  <a:ea typeface="Calibri" panose="020F0502020204030204" pitchFamily="34" charset="0"/>
                  <a:cs typeface="Arial" panose="020B0604020202020204" pitchFamily="34" charset="0"/>
                </a:endParaRPr>
              </a:p>
              <a:p>
                <a:pPr marL="226695" marR="0" algn="l" rtl="0">
                  <a:lnSpc>
                    <a:spcPct val="130000"/>
                  </a:lnSpc>
                  <a:spcBef>
                    <a:spcPts val="0"/>
                  </a:spcBef>
                  <a:spcAft>
                    <a:spcPts val="0"/>
                  </a:spcAft>
                </a:pPr>
                <a:r>
                  <a:rPr lang="ar-BH" dirty="0">
                    <a:solidFill>
                      <a:srgbClr val="000000"/>
                    </a:solidFill>
                    <a:effectLst/>
                    <a:ea typeface="Calibri" panose="020F0502020204030204" pitchFamily="34" charset="0"/>
                    <a:cs typeface="Times New Roman" panose="02020603050405020304" pitchFamily="18" charset="0"/>
                  </a:rPr>
                  <a:t> </a:t>
                </a:r>
                <a:endParaRPr lang="en-US" dirty="0">
                  <a:effectLst/>
                  <a:ea typeface="Calibri" panose="020F0502020204030204" pitchFamily="34" charset="0"/>
                  <a:cs typeface="Arial" panose="020B0604020202020204" pitchFamily="34" charset="0"/>
                </a:endParaRPr>
              </a:p>
            </p:txBody>
          </p:sp>
        </mc:Choice>
        <mc:Fallback xmlns="">
          <p:sp>
            <p:nvSpPr>
              <p:cNvPr id="6" name="Rectangle 5">
                <a:extLst>
                  <a:ext uri="{FF2B5EF4-FFF2-40B4-BE49-F238E27FC236}">
                    <a16:creationId xmlns:a16="http://schemas.microsoft.com/office/drawing/2014/main" id="{3EB5EF17-A624-D768-4698-8AC57E4B101B}"/>
                  </a:ext>
                </a:extLst>
              </p:cNvPr>
              <p:cNvSpPr>
                <a:spLocks noRot="1" noChangeAspect="1" noMove="1" noResize="1" noEditPoints="1" noAdjustHandles="1" noChangeArrowheads="1" noChangeShapeType="1" noTextEdit="1"/>
              </p:cNvSpPr>
              <p:nvPr/>
            </p:nvSpPr>
            <p:spPr>
              <a:xfrm>
                <a:off x="303082" y="1927075"/>
                <a:ext cx="9223690" cy="4503295"/>
              </a:xfrm>
              <a:prstGeom prst="rect">
                <a:avLst/>
              </a:prstGeom>
              <a:blipFill>
                <a:blip r:embed="rId4"/>
                <a:stretch>
                  <a:fillRect l="-859" t="-947" b="-5007"/>
                </a:stretch>
              </a:blipFill>
              <a:ln>
                <a:noFill/>
              </a:ln>
            </p:spPr>
            <p:txBody>
              <a:bodyPr/>
              <a:lstStyle/>
              <a:p>
                <a:r>
                  <a:rPr lang="en-US">
                    <a:noFill/>
                  </a:rPr>
                  <a:t> </a:t>
                </a:r>
              </a:p>
            </p:txBody>
          </p:sp>
        </mc:Fallback>
      </mc:AlternateContent>
      <p:graphicFrame>
        <p:nvGraphicFramePr>
          <p:cNvPr id="7" name="Table 6">
            <a:extLst>
              <a:ext uri="{FF2B5EF4-FFF2-40B4-BE49-F238E27FC236}">
                <a16:creationId xmlns="" xmlns:a16="http://schemas.microsoft.com/office/drawing/2014/main" id="{F5D5F41F-5DFA-5331-CC67-2C8BA94852BF}"/>
              </a:ext>
            </a:extLst>
          </p:cNvPr>
          <p:cNvGraphicFramePr>
            <a:graphicFrameLocks noGrp="1"/>
          </p:cNvGraphicFramePr>
          <p:nvPr>
            <p:extLst>
              <p:ext uri="{D42A27DB-BD31-4B8C-83A1-F6EECF244321}">
                <p14:modId xmlns:p14="http://schemas.microsoft.com/office/powerpoint/2010/main" val="2117463959"/>
              </p:ext>
            </p:extLst>
          </p:nvPr>
        </p:nvGraphicFramePr>
        <p:xfrm>
          <a:off x="4550736" y="3233531"/>
          <a:ext cx="5058714" cy="2274178"/>
        </p:xfrm>
        <a:graphic>
          <a:graphicData uri="http://schemas.openxmlformats.org/drawingml/2006/table">
            <a:tbl>
              <a:tblPr>
                <a:tableStyleId>{5C22544A-7EE6-4342-B048-85BDC9FD1C3A}</a:tableStyleId>
              </a:tblPr>
              <a:tblGrid>
                <a:gridCol w="239172">
                  <a:extLst>
                    <a:ext uri="{9D8B030D-6E8A-4147-A177-3AD203B41FA5}">
                      <a16:colId xmlns="" xmlns:a16="http://schemas.microsoft.com/office/drawing/2014/main" val="3838675518"/>
                    </a:ext>
                  </a:extLst>
                </a:gridCol>
                <a:gridCol w="526891">
                  <a:extLst>
                    <a:ext uri="{9D8B030D-6E8A-4147-A177-3AD203B41FA5}">
                      <a16:colId xmlns="" xmlns:a16="http://schemas.microsoft.com/office/drawing/2014/main" val="1740553670"/>
                    </a:ext>
                  </a:extLst>
                </a:gridCol>
                <a:gridCol w="546822">
                  <a:extLst>
                    <a:ext uri="{9D8B030D-6E8A-4147-A177-3AD203B41FA5}">
                      <a16:colId xmlns="" xmlns:a16="http://schemas.microsoft.com/office/drawing/2014/main" val="2453886500"/>
                    </a:ext>
                  </a:extLst>
                </a:gridCol>
                <a:gridCol w="526891">
                  <a:extLst>
                    <a:ext uri="{9D8B030D-6E8A-4147-A177-3AD203B41FA5}">
                      <a16:colId xmlns="" xmlns:a16="http://schemas.microsoft.com/office/drawing/2014/main" val="3938408929"/>
                    </a:ext>
                  </a:extLst>
                </a:gridCol>
                <a:gridCol w="526891">
                  <a:extLst>
                    <a:ext uri="{9D8B030D-6E8A-4147-A177-3AD203B41FA5}">
                      <a16:colId xmlns="" xmlns:a16="http://schemas.microsoft.com/office/drawing/2014/main" val="1092160160"/>
                    </a:ext>
                  </a:extLst>
                </a:gridCol>
                <a:gridCol w="526891">
                  <a:extLst>
                    <a:ext uri="{9D8B030D-6E8A-4147-A177-3AD203B41FA5}">
                      <a16:colId xmlns="" xmlns:a16="http://schemas.microsoft.com/office/drawing/2014/main" val="3683286483"/>
                    </a:ext>
                  </a:extLst>
                </a:gridCol>
                <a:gridCol w="526891">
                  <a:extLst>
                    <a:ext uri="{9D8B030D-6E8A-4147-A177-3AD203B41FA5}">
                      <a16:colId xmlns="" xmlns:a16="http://schemas.microsoft.com/office/drawing/2014/main" val="1191631006"/>
                    </a:ext>
                  </a:extLst>
                </a:gridCol>
                <a:gridCol w="526891">
                  <a:extLst>
                    <a:ext uri="{9D8B030D-6E8A-4147-A177-3AD203B41FA5}">
                      <a16:colId xmlns="" xmlns:a16="http://schemas.microsoft.com/office/drawing/2014/main" val="1064374006"/>
                    </a:ext>
                  </a:extLst>
                </a:gridCol>
                <a:gridCol w="501851">
                  <a:extLst>
                    <a:ext uri="{9D8B030D-6E8A-4147-A177-3AD203B41FA5}">
                      <a16:colId xmlns="" xmlns:a16="http://schemas.microsoft.com/office/drawing/2014/main" val="2080415149"/>
                    </a:ext>
                  </a:extLst>
                </a:gridCol>
                <a:gridCol w="501851">
                  <a:extLst>
                    <a:ext uri="{9D8B030D-6E8A-4147-A177-3AD203B41FA5}">
                      <a16:colId xmlns="" xmlns:a16="http://schemas.microsoft.com/office/drawing/2014/main" val="3233942050"/>
                    </a:ext>
                  </a:extLst>
                </a:gridCol>
                <a:gridCol w="107672">
                  <a:extLst>
                    <a:ext uri="{9D8B030D-6E8A-4147-A177-3AD203B41FA5}">
                      <a16:colId xmlns="" xmlns:a16="http://schemas.microsoft.com/office/drawing/2014/main" val="302588980"/>
                    </a:ext>
                  </a:extLst>
                </a:gridCol>
              </a:tblGrid>
              <a:tr h="314122">
                <a:tc gridSpan="11">
                  <a:txBody>
                    <a:bodyPr/>
                    <a:lstStyle/>
                    <a:p>
                      <a:pPr marL="0" marR="0" algn="ctr" rtl="1">
                        <a:lnSpc>
                          <a:spcPct val="107000"/>
                        </a:lnSpc>
                        <a:spcBef>
                          <a:spcPts val="0"/>
                        </a:spcBef>
                        <a:spcAft>
                          <a:spcPts val="0"/>
                        </a:spcAft>
                      </a:pPr>
                      <a:r>
                        <a:rPr lang="en-US" sz="600" dirty="0">
                          <a:effectLst/>
                        </a:rPr>
                        <a:t/>
                      </a:r>
                      <a:br>
                        <a:rPr lang="en-US" sz="600" dirty="0">
                          <a:effectLst/>
                        </a:rPr>
                      </a:br>
                      <a:r>
                        <a:rPr lang="en-US" sz="600" dirty="0">
                          <a:effectLst/>
                        </a:rPr>
                        <a:t> TABLE (FV of  Annuity Due)</a:t>
                      </a:r>
                    </a:p>
                    <a:p>
                      <a:pPr marL="0" marR="0" algn="ctr" rtl="1">
                        <a:lnSpc>
                          <a:spcPct val="107000"/>
                        </a:lnSpc>
                        <a:spcBef>
                          <a:spcPts val="0"/>
                        </a:spcBef>
                        <a:spcAft>
                          <a:spcPts val="0"/>
                        </a:spcAft>
                      </a:pPr>
                      <a:r>
                        <a:rPr lang="en-US" sz="600" dirty="0">
                          <a:effectLst/>
                        </a:rPr>
                        <a:t>(annuity in advance – beginning of period payment)</a:t>
                      </a:r>
                      <a:endParaRPr lang="en-US" sz="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 xmlns:a16="http://schemas.microsoft.com/office/drawing/2014/main" val="3812920130"/>
                  </a:ext>
                </a:extLst>
              </a:tr>
              <a:tr h="424461">
                <a:tc>
                  <a:txBody>
                    <a:bodyPr/>
                    <a:lstStyle/>
                    <a:p>
                      <a:pPr marL="0" marR="0" algn="ctr" rtl="1">
                        <a:lnSpc>
                          <a:spcPct val="107000"/>
                        </a:lnSpc>
                        <a:spcBef>
                          <a:spcPts val="0"/>
                        </a:spcBef>
                        <a:spcAft>
                          <a:spcPts val="800"/>
                        </a:spcAft>
                      </a:pPr>
                      <a:endParaRPr lang="en-US" sz="600">
                        <a:effectLst/>
                      </a:endParaRPr>
                    </a:p>
                    <a:p>
                      <a:pPr marL="0" marR="0" algn="ctr">
                        <a:lnSpc>
                          <a:spcPct val="107000"/>
                        </a:lnSpc>
                        <a:spcBef>
                          <a:spcPts val="0"/>
                        </a:spcBef>
                        <a:spcAft>
                          <a:spcPts val="0"/>
                        </a:spcAft>
                      </a:pPr>
                      <a:r>
                        <a:rPr lang="en-US" sz="600">
                          <a:ln w="9525" cap="flat" cmpd="sng" algn="ctr">
                            <a:solidFill>
                              <a:srgbClr val="000000"/>
                            </a:solidFill>
                            <a:prstDash val="solid"/>
                            <a:round/>
                          </a:ln>
                          <a:effectLst/>
                        </a:rPr>
                        <a:t>n </a:t>
                      </a:r>
                      <a:endParaRPr lang="en-US" sz="600">
                        <a:effectLst/>
                      </a:endParaRPr>
                    </a:p>
                    <a:p>
                      <a:pPr marL="0" marR="0" algn="ctr">
                        <a:lnSpc>
                          <a:spcPct val="107000"/>
                        </a:lnSpc>
                        <a:spcBef>
                          <a:spcPts val="0"/>
                        </a:spcBef>
                        <a:spcAft>
                          <a:spcPts val="0"/>
                        </a:spcAft>
                      </a:pPr>
                      <a:r>
                        <a:rPr lang="en-US" sz="600">
                          <a:ln w="9525" cap="flat" cmpd="sng" algn="ctr">
                            <a:solidFill>
                              <a:srgbClr val="000000"/>
                            </a:solidFill>
                            <a:prstDash val="solid"/>
                            <a:round/>
                          </a:ln>
                          <a:effectLst/>
                        </a:rPr>
                        <a:t>i</a:t>
                      </a:r>
                      <a:endParaRPr lang="en-US" sz="6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rtl="1">
                        <a:lnSpc>
                          <a:spcPct val="107000"/>
                        </a:lnSpc>
                        <a:spcBef>
                          <a:spcPts val="0"/>
                        </a:spcBef>
                        <a:spcAft>
                          <a:spcPts val="800"/>
                        </a:spcAft>
                      </a:pPr>
                      <a:r>
                        <a:rPr lang="en-US" sz="600" dirty="0">
                          <a:effectLst/>
                        </a:rPr>
                        <a:t>4.00%</a:t>
                      </a:r>
                      <a:endParaRPr lang="en-US" sz="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chemeClr val="accent2"/>
                    </a:solidFill>
                  </a:tcPr>
                </a:tc>
                <a:tc>
                  <a:txBody>
                    <a:bodyPr/>
                    <a:lstStyle/>
                    <a:p>
                      <a:pPr marL="0" marR="0" algn="ctr" rtl="1">
                        <a:lnSpc>
                          <a:spcPct val="107000"/>
                        </a:lnSpc>
                        <a:spcBef>
                          <a:spcPts val="0"/>
                        </a:spcBef>
                        <a:spcAft>
                          <a:spcPts val="800"/>
                        </a:spcAft>
                      </a:pPr>
                      <a:r>
                        <a:rPr lang="en-US" sz="600">
                          <a:effectLst/>
                        </a:rPr>
                        <a:t>5.00%</a:t>
                      </a:r>
                      <a:endParaRPr lang="en-US" sz="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07000"/>
                        </a:lnSpc>
                        <a:spcBef>
                          <a:spcPts val="0"/>
                        </a:spcBef>
                        <a:spcAft>
                          <a:spcPts val="800"/>
                        </a:spcAft>
                      </a:pPr>
                      <a:r>
                        <a:rPr lang="en-US" sz="600">
                          <a:effectLst/>
                        </a:rPr>
                        <a:t>6.00%</a:t>
                      </a:r>
                      <a:endParaRPr lang="en-US" sz="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07000"/>
                        </a:lnSpc>
                        <a:spcBef>
                          <a:spcPts val="0"/>
                        </a:spcBef>
                        <a:spcAft>
                          <a:spcPts val="800"/>
                        </a:spcAft>
                      </a:pPr>
                      <a:r>
                        <a:rPr lang="en-US" sz="600">
                          <a:effectLst/>
                        </a:rPr>
                        <a:t>7.00%</a:t>
                      </a:r>
                      <a:endParaRPr lang="en-US" sz="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07000"/>
                        </a:lnSpc>
                        <a:spcBef>
                          <a:spcPts val="0"/>
                        </a:spcBef>
                        <a:spcAft>
                          <a:spcPts val="800"/>
                        </a:spcAft>
                      </a:pPr>
                      <a:r>
                        <a:rPr lang="en-US" sz="600">
                          <a:effectLst/>
                        </a:rPr>
                        <a:t>8.00%</a:t>
                      </a:r>
                      <a:endParaRPr lang="en-US" sz="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07000"/>
                        </a:lnSpc>
                        <a:spcBef>
                          <a:spcPts val="0"/>
                        </a:spcBef>
                        <a:spcAft>
                          <a:spcPts val="800"/>
                        </a:spcAft>
                      </a:pPr>
                      <a:r>
                        <a:rPr lang="en-US" sz="600">
                          <a:effectLst/>
                        </a:rPr>
                        <a:t>9.00%</a:t>
                      </a:r>
                      <a:endParaRPr lang="en-US" sz="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07000"/>
                        </a:lnSpc>
                        <a:spcBef>
                          <a:spcPts val="0"/>
                        </a:spcBef>
                        <a:spcAft>
                          <a:spcPts val="800"/>
                        </a:spcAft>
                      </a:pPr>
                      <a:r>
                        <a:rPr lang="en-US" sz="600">
                          <a:effectLst/>
                        </a:rPr>
                        <a:t>10.00%</a:t>
                      </a:r>
                      <a:endParaRPr lang="en-US" sz="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07000"/>
                        </a:lnSpc>
                        <a:spcBef>
                          <a:spcPts val="0"/>
                        </a:spcBef>
                        <a:spcAft>
                          <a:spcPts val="800"/>
                        </a:spcAft>
                      </a:pPr>
                      <a:r>
                        <a:rPr lang="ar-SA" sz="600">
                          <a:effectLst/>
                        </a:rPr>
                        <a:t>11.00%</a:t>
                      </a:r>
                      <a:endParaRPr lang="en-US" sz="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07000"/>
                        </a:lnSpc>
                        <a:spcBef>
                          <a:spcPts val="0"/>
                        </a:spcBef>
                        <a:spcAft>
                          <a:spcPts val="800"/>
                        </a:spcAft>
                      </a:pPr>
                      <a:r>
                        <a:rPr lang="en-US" sz="600">
                          <a:effectLst/>
                        </a:rPr>
                        <a:t>12.00%</a:t>
                      </a:r>
                      <a:endParaRPr lang="en-US" sz="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r" rtl="1">
                        <a:lnSpc>
                          <a:spcPct val="107000"/>
                        </a:lnSpc>
                        <a:spcBef>
                          <a:spcPts val="0"/>
                        </a:spcBef>
                        <a:spcAft>
                          <a:spcPts val="800"/>
                        </a:spcAft>
                      </a:pPr>
                      <a:r>
                        <a:rPr lang="en-US" sz="600">
                          <a:effectLst/>
                        </a:rPr>
                        <a:t> </a:t>
                      </a:r>
                      <a:endParaRPr lang="en-US" sz="6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extLst>
                  <a:ext uri="{0D108BD9-81ED-4DB2-BD59-A6C34878D82A}">
                    <a16:rowId xmlns="" xmlns:a16="http://schemas.microsoft.com/office/drawing/2014/main" val="3600097526"/>
                  </a:ext>
                </a:extLst>
              </a:tr>
              <a:tr h="170499">
                <a:tc>
                  <a:txBody>
                    <a:bodyPr/>
                    <a:lstStyle/>
                    <a:p>
                      <a:pPr marL="0" marR="0" algn="ctr" rtl="1">
                        <a:lnSpc>
                          <a:spcPct val="107000"/>
                        </a:lnSpc>
                        <a:spcBef>
                          <a:spcPts val="0"/>
                        </a:spcBef>
                        <a:spcAft>
                          <a:spcPts val="800"/>
                        </a:spcAft>
                      </a:pPr>
                      <a:r>
                        <a:rPr lang="en-US" sz="600">
                          <a:effectLst/>
                        </a:rPr>
                        <a:t>1</a:t>
                      </a:r>
                      <a:endParaRPr lang="en-US" sz="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07000"/>
                        </a:lnSpc>
                        <a:spcBef>
                          <a:spcPts val="0"/>
                        </a:spcBef>
                        <a:spcAft>
                          <a:spcPts val="800"/>
                        </a:spcAft>
                      </a:pPr>
                      <a:r>
                        <a:rPr lang="en-US" sz="600" dirty="0">
                          <a:effectLst/>
                        </a:rPr>
                        <a:t>1.04000</a:t>
                      </a:r>
                      <a:endParaRPr lang="en-US" sz="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chemeClr val="accent2"/>
                    </a:solidFill>
                  </a:tcPr>
                </a:tc>
                <a:tc>
                  <a:txBody>
                    <a:bodyPr/>
                    <a:lstStyle/>
                    <a:p>
                      <a:pPr marL="0" marR="0" algn="ctr" rtl="1">
                        <a:lnSpc>
                          <a:spcPct val="107000"/>
                        </a:lnSpc>
                        <a:spcBef>
                          <a:spcPts val="0"/>
                        </a:spcBef>
                        <a:spcAft>
                          <a:spcPts val="800"/>
                        </a:spcAft>
                      </a:pPr>
                      <a:r>
                        <a:rPr lang="ar-BH" sz="600">
                          <a:effectLst/>
                        </a:rPr>
                        <a:t>1.05000</a:t>
                      </a:r>
                      <a:endParaRPr lang="en-US" sz="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07000"/>
                        </a:lnSpc>
                        <a:spcBef>
                          <a:spcPts val="0"/>
                        </a:spcBef>
                        <a:spcAft>
                          <a:spcPts val="800"/>
                        </a:spcAft>
                      </a:pPr>
                      <a:r>
                        <a:rPr lang="ar-SA" sz="600">
                          <a:effectLst/>
                        </a:rPr>
                        <a:t>1.06000</a:t>
                      </a:r>
                      <a:endParaRPr lang="en-US" sz="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07000"/>
                        </a:lnSpc>
                        <a:spcBef>
                          <a:spcPts val="0"/>
                        </a:spcBef>
                        <a:spcAft>
                          <a:spcPts val="800"/>
                        </a:spcAft>
                      </a:pPr>
                      <a:r>
                        <a:rPr lang="ar-SA" sz="600">
                          <a:effectLst/>
                        </a:rPr>
                        <a:t>1.07000</a:t>
                      </a:r>
                      <a:endParaRPr lang="en-US" sz="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07000"/>
                        </a:lnSpc>
                        <a:spcBef>
                          <a:spcPts val="0"/>
                        </a:spcBef>
                        <a:spcAft>
                          <a:spcPts val="800"/>
                        </a:spcAft>
                      </a:pPr>
                      <a:r>
                        <a:rPr lang="ar-SA" sz="600">
                          <a:effectLst/>
                        </a:rPr>
                        <a:t>1.08000</a:t>
                      </a:r>
                      <a:endParaRPr lang="en-US" sz="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07000"/>
                        </a:lnSpc>
                        <a:spcBef>
                          <a:spcPts val="0"/>
                        </a:spcBef>
                        <a:spcAft>
                          <a:spcPts val="800"/>
                        </a:spcAft>
                      </a:pPr>
                      <a:r>
                        <a:rPr lang="ar-SA" sz="600">
                          <a:effectLst/>
                        </a:rPr>
                        <a:t>1.09000</a:t>
                      </a:r>
                      <a:endParaRPr lang="en-US" sz="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07000"/>
                        </a:lnSpc>
                        <a:spcBef>
                          <a:spcPts val="0"/>
                        </a:spcBef>
                        <a:spcAft>
                          <a:spcPts val="800"/>
                        </a:spcAft>
                      </a:pPr>
                      <a:r>
                        <a:rPr lang="ar-BH" sz="600">
                          <a:effectLst/>
                        </a:rPr>
                        <a:t>1.10000</a:t>
                      </a:r>
                      <a:endParaRPr lang="en-US" sz="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07000"/>
                        </a:lnSpc>
                        <a:spcBef>
                          <a:spcPts val="0"/>
                        </a:spcBef>
                        <a:spcAft>
                          <a:spcPts val="800"/>
                        </a:spcAft>
                      </a:pPr>
                      <a:r>
                        <a:rPr lang="ar-SA" sz="600" dirty="0">
                          <a:effectLst/>
                        </a:rPr>
                        <a:t>1.11000</a:t>
                      </a:r>
                      <a:endParaRPr lang="en-US" sz="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07000"/>
                        </a:lnSpc>
                        <a:spcBef>
                          <a:spcPts val="0"/>
                        </a:spcBef>
                        <a:spcAft>
                          <a:spcPts val="800"/>
                        </a:spcAft>
                      </a:pPr>
                      <a:r>
                        <a:rPr lang="ar-SA" sz="600">
                          <a:effectLst/>
                        </a:rPr>
                        <a:t>1.12000</a:t>
                      </a:r>
                      <a:endParaRPr lang="en-US" sz="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r" rtl="1">
                        <a:lnSpc>
                          <a:spcPct val="107000"/>
                        </a:lnSpc>
                        <a:spcBef>
                          <a:spcPts val="0"/>
                        </a:spcBef>
                        <a:spcAft>
                          <a:spcPts val="800"/>
                        </a:spcAft>
                      </a:pPr>
                      <a:r>
                        <a:rPr lang="en-US" sz="600">
                          <a:effectLst/>
                        </a:rPr>
                        <a:t> </a:t>
                      </a:r>
                      <a:endParaRPr lang="en-US" sz="6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extLst>
                  <a:ext uri="{0D108BD9-81ED-4DB2-BD59-A6C34878D82A}">
                    <a16:rowId xmlns="" xmlns:a16="http://schemas.microsoft.com/office/drawing/2014/main" val="3624843091"/>
                  </a:ext>
                </a:extLst>
              </a:tr>
              <a:tr h="170499">
                <a:tc>
                  <a:txBody>
                    <a:bodyPr/>
                    <a:lstStyle/>
                    <a:p>
                      <a:pPr marL="0" marR="0" algn="ctr" rtl="1">
                        <a:lnSpc>
                          <a:spcPct val="107000"/>
                        </a:lnSpc>
                        <a:spcBef>
                          <a:spcPts val="0"/>
                        </a:spcBef>
                        <a:spcAft>
                          <a:spcPts val="800"/>
                        </a:spcAft>
                      </a:pPr>
                      <a:r>
                        <a:rPr lang="en-US" sz="600">
                          <a:effectLst/>
                        </a:rPr>
                        <a:t>2</a:t>
                      </a:r>
                      <a:endParaRPr lang="en-US" sz="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07000"/>
                        </a:lnSpc>
                        <a:spcBef>
                          <a:spcPts val="0"/>
                        </a:spcBef>
                        <a:spcAft>
                          <a:spcPts val="800"/>
                        </a:spcAft>
                      </a:pPr>
                      <a:r>
                        <a:rPr lang="ar-SA" sz="600" dirty="0">
                          <a:effectLst/>
                        </a:rPr>
                        <a:t>2.12160</a:t>
                      </a:r>
                      <a:endParaRPr lang="en-US" sz="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chemeClr val="accent2"/>
                    </a:solidFill>
                  </a:tcPr>
                </a:tc>
                <a:tc>
                  <a:txBody>
                    <a:bodyPr/>
                    <a:lstStyle/>
                    <a:p>
                      <a:pPr marL="0" marR="0" algn="ctr" rtl="1">
                        <a:lnSpc>
                          <a:spcPct val="107000"/>
                        </a:lnSpc>
                        <a:spcBef>
                          <a:spcPts val="0"/>
                        </a:spcBef>
                        <a:spcAft>
                          <a:spcPts val="800"/>
                        </a:spcAft>
                      </a:pPr>
                      <a:r>
                        <a:rPr lang="ar-SA" sz="600">
                          <a:effectLst/>
                        </a:rPr>
                        <a:t>2.15250</a:t>
                      </a:r>
                      <a:endParaRPr lang="en-US" sz="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07000"/>
                        </a:lnSpc>
                        <a:spcBef>
                          <a:spcPts val="0"/>
                        </a:spcBef>
                        <a:spcAft>
                          <a:spcPts val="800"/>
                        </a:spcAft>
                      </a:pPr>
                      <a:r>
                        <a:rPr lang="ar-SA" sz="600">
                          <a:effectLst/>
                        </a:rPr>
                        <a:t>2.18360</a:t>
                      </a:r>
                      <a:endParaRPr lang="en-US" sz="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07000"/>
                        </a:lnSpc>
                        <a:spcBef>
                          <a:spcPts val="0"/>
                        </a:spcBef>
                        <a:spcAft>
                          <a:spcPts val="800"/>
                        </a:spcAft>
                      </a:pPr>
                      <a:r>
                        <a:rPr lang="ar-SA" sz="600">
                          <a:effectLst/>
                        </a:rPr>
                        <a:t>2.21490</a:t>
                      </a:r>
                      <a:endParaRPr lang="en-US" sz="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07000"/>
                        </a:lnSpc>
                        <a:spcBef>
                          <a:spcPts val="0"/>
                        </a:spcBef>
                        <a:spcAft>
                          <a:spcPts val="800"/>
                        </a:spcAft>
                      </a:pPr>
                      <a:r>
                        <a:rPr lang="ar-SA" sz="600">
                          <a:effectLst/>
                        </a:rPr>
                        <a:t>2.24640</a:t>
                      </a:r>
                      <a:endParaRPr lang="en-US" sz="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07000"/>
                        </a:lnSpc>
                        <a:spcBef>
                          <a:spcPts val="0"/>
                        </a:spcBef>
                        <a:spcAft>
                          <a:spcPts val="800"/>
                        </a:spcAft>
                      </a:pPr>
                      <a:r>
                        <a:rPr lang="ar-SA" sz="600">
                          <a:effectLst/>
                        </a:rPr>
                        <a:t>2.27810</a:t>
                      </a:r>
                      <a:endParaRPr lang="en-US" sz="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07000"/>
                        </a:lnSpc>
                        <a:spcBef>
                          <a:spcPts val="0"/>
                        </a:spcBef>
                        <a:spcAft>
                          <a:spcPts val="800"/>
                        </a:spcAft>
                      </a:pPr>
                      <a:r>
                        <a:rPr lang="ar-SA" sz="600">
                          <a:effectLst/>
                        </a:rPr>
                        <a:t>2.31000</a:t>
                      </a:r>
                      <a:endParaRPr lang="en-US" sz="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07000"/>
                        </a:lnSpc>
                        <a:spcBef>
                          <a:spcPts val="0"/>
                        </a:spcBef>
                        <a:spcAft>
                          <a:spcPts val="800"/>
                        </a:spcAft>
                      </a:pPr>
                      <a:r>
                        <a:rPr lang="ar-BH" sz="600">
                          <a:effectLst/>
                        </a:rPr>
                        <a:t>2.34210</a:t>
                      </a:r>
                      <a:endParaRPr lang="en-US" sz="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07000"/>
                        </a:lnSpc>
                        <a:spcBef>
                          <a:spcPts val="0"/>
                        </a:spcBef>
                        <a:spcAft>
                          <a:spcPts val="800"/>
                        </a:spcAft>
                      </a:pPr>
                      <a:r>
                        <a:rPr lang="ar-SA" sz="600">
                          <a:effectLst/>
                        </a:rPr>
                        <a:t>2.37440</a:t>
                      </a:r>
                      <a:endParaRPr lang="en-US" sz="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r" rtl="1">
                        <a:lnSpc>
                          <a:spcPct val="107000"/>
                        </a:lnSpc>
                        <a:spcBef>
                          <a:spcPts val="0"/>
                        </a:spcBef>
                        <a:spcAft>
                          <a:spcPts val="800"/>
                        </a:spcAft>
                      </a:pPr>
                      <a:r>
                        <a:rPr lang="en-US" sz="600">
                          <a:effectLst/>
                        </a:rPr>
                        <a:t> </a:t>
                      </a:r>
                      <a:endParaRPr lang="en-US" sz="6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extLst>
                  <a:ext uri="{0D108BD9-81ED-4DB2-BD59-A6C34878D82A}">
                    <a16:rowId xmlns="" xmlns:a16="http://schemas.microsoft.com/office/drawing/2014/main" val="2259830060"/>
                  </a:ext>
                </a:extLst>
              </a:tr>
              <a:tr h="170499">
                <a:tc>
                  <a:txBody>
                    <a:bodyPr/>
                    <a:lstStyle/>
                    <a:p>
                      <a:pPr marL="0" marR="0" algn="ctr" rtl="1">
                        <a:lnSpc>
                          <a:spcPct val="107000"/>
                        </a:lnSpc>
                        <a:spcBef>
                          <a:spcPts val="0"/>
                        </a:spcBef>
                        <a:spcAft>
                          <a:spcPts val="800"/>
                        </a:spcAft>
                      </a:pPr>
                      <a:r>
                        <a:rPr lang="en-US" sz="600">
                          <a:effectLst/>
                        </a:rPr>
                        <a:t>3</a:t>
                      </a:r>
                      <a:endParaRPr lang="en-US" sz="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07000"/>
                        </a:lnSpc>
                        <a:spcBef>
                          <a:spcPts val="0"/>
                        </a:spcBef>
                        <a:spcAft>
                          <a:spcPts val="800"/>
                        </a:spcAft>
                      </a:pPr>
                      <a:r>
                        <a:rPr lang="ar-SA" sz="600" dirty="0">
                          <a:effectLst/>
                        </a:rPr>
                        <a:t>3.24646</a:t>
                      </a:r>
                      <a:endParaRPr lang="en-US" sz="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chemeClr val="accent2"/>
                    </a:solidFill>
                  </a:tcPr>
                </a:tc>
                <a:tc>
                  <a:txBody>
                    <a:bodyPr/>
                    <a:lstStyle/>
                    <a:p>
                      <a:pPr marL="0" marR="0" algn="ctr" rtl="1">
                        <a:lnSpc>
                          <a:spcPct val="107000"/>
                        </a:lnSpc>
                        <a:spcBef>
                          <a:spcPts val="0"/>
                        </a:spcBef>
                        <a:spcAft>
                          <a:spcPts val="800"/>
                        </a:spcAft>
                      </a:pPr>
                      <a:r>
                        <a:rPr lang="ar-BH" sz="600">
                          <a:effectLst/>
                        </a:rPr>
                        <a:t>3.31013</a:t>
                      </a:r>
                      <a:endParaRPr lang="en-US" sz="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07000"/>
                        </a:lnSpc>
                        <a:spcBef>
                          <a:spcPts val="0"/>
                        </a:spcBef>
                        <a:spcAft>
                          <a:spcPts val="800"/>
                        </a:spcAft>
                      </a:pPr>
                      <a:r>
                        <a:rPr lang="ar-SA" sz="600">
                          <a:effectLst/>
                        </a:rPr>
                        <a:t>3.37462</a:t>
                      </a:r>
                      <a:endParaRPr lang="en-US" sz="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07000"/>
                        </a:lnSpc>
                        <a:spcBef>
                          <a:spcPts val="0"/>
                        </a:spcBef>
                        <a:spcAft>
                          <a:spcPts val="800"/>
                        </a:spcAft>
                      </a:pPr>
                      <a:r>
                        <a:rPr lang="ar-SA" sz="600">
                          <a:effectLst/>
                        </a:rPr>
                        <a:t>3.43994</a:t>
                      </a:r>
                      <a:endParaRPr lang="en-US" sz="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07000"/>
                        </a:lnSpc>
                        <a:spcBef>
                          <a:spcPts val="0"/>
                        </a:spcBef>
                        <a:spcAft>
                          <a:spcPts val="800"/>
                        </a:spcAft>
                      </a:pPr>
                      <a:r>
                        <a:rPr lang="ar-SA" sz="600">
                          <a:effectLst/>
                        </a:rPr>
                        <a:t>3.50611</a:t>
                      </a:r>
                      <a:endParaRPr lang="en-US" sz="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07000"/>
                        </a:lnSpc>
                        <a:spcBef>
                          <a:spcPts val="0"/>
                        </a:spcBef>
                        <a:spcAft>
                          <a:spcPts val="800"/>
                        </a:spcAft>
                      </a:pPr>
                      <a:r>
                        <a:rPr lang="ar-SA" sz="600">
                          <a:effectLst/>
                        </a:rPr>
                        <a:t>3.7313</a:t>
                      </a:r>
                      <a:endParaRPr lang="en-US" sz="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07000"/>
                        </a:lnSpc>
                        <a:spcBef>
                          <a:spcPts val="0"/>
                        </a:spcBef>
                        <a:spcAft>
                          <a:spcPts val="800"/>
                        </a:spcAft>
                      </a:pPr>
                      <a:r>
                        <a:rPr lang="ar-SA" sz="600">
                          <a:effectLst/>
                        </a:rPr>
                        <a:t>3.64100</a:t>
                      </a:r>
                      <a:endParaRPr lang="en-US" sz="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07000"/>
                        </a:lnSpc>
                        <a:spcBef>
                          <a:spcPts val="0"/>
                        </a:spcBef>
                        <a:spcAft>
                          <a:spcPts val="800"/>
                        </a:spcAft>
                      </a:pPr>
                      <a:r>
                        <a:rPr lang="ar-SA" sz="600">
                          <a:effectLst/>
                        </a:rPr>
                        <a:t>3.70973</a:t>
                      </a:r>
                      <a:endParaRPr lang="en-US" sz="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07000"/>
                        </a:lnSpc>
                        <a:spcBef>
                          <a:spcPts val="0"/>
                        </a:spcBef>
                        <a:spcAft>
                          <a:spcPts val="800"/>
                        </a:spcAft>
                      </a:pPr>
                      <a:r>
                        <a:rPr lang="ar-SA" sz="600">
                          <a:effectLst/>
                        </a:rPr>
                        <a:t>3.77933</a:t>
                      </a:r>
                      <a:endParaRPr lang="en-US" sz="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r" rtl="1">
                        <a:lnSpc>
                          <a:spcPct val="107000"/>
                        </a:lnSpc>
                        <a:spcBef>
                          <a:spcPts val="0"/>
                        </a:spcBef>
                        <a:spcAft>
                          <a:spcPts val="800"/>
                        </a:spcAft>
                      </a:pPr>
                      <a:r>
                        <a:rPr lang="en-US" sz="600">
                          <a:effectLst/>
                        </a:rPr>
                        <a:t> </a:t>
                      </a:r>
                      <a:endParaRPr lang="en-US" sz="6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extLst>
                  <a:ext uri="{0D108BD9-81ED-4DB2-BD59-A6C34878D82A}">
                    <a16:rowId xmlns="" xmlns:a16="http://schemas.microsoft.com/office/drawing/2014/main" val="1492662774"/>
                  </a:ext>
                </a:extLst>
              </a:tr>
              <a:tr h="170499">
                <a:tc>
                  <a:txBody>
                    <a:bodyPr/>
                    <a:lstStyle/>
                    <a:p>
                      <a:pPr marL="0" marR="0" algn="ctr" rtl="1">
                        <a:lnSpc>
                          <a:spcPct val="107000"/>
                        </a:lnSpc>
                        <a:spcBef>
                          <a:spcPts val="0"/>
                        </a:spcBef>
                        <a:spcAft>
                          <a:spcPts val="800"/>
                        </a:spcAft>
                      </a:pPr>
                      <a:r>
                        <a:rPr lang="en-US" sz="600">
                          <a:effectLst/>
                        </a:rPr>
                        <a:t>4</a:t>
                      </a:r>
                      <a:endParaRPr lang="en-US" sz="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07000"/>
                        </a:lnSpc>
                        <a:spcBef>
                          <a:spcPts val="0"/>
                        </a:spcBef>
                        <a:spcAft>
                          <a:spcPts val="800"/>
                        </a:spcAft>
                      </a:pPr>
                      <a:r>
                        <a:rPr lang="ar-SA" sz="600" dirty="0">
                          <a:effectLst/>
                        </a:rPr>
                        <a:t>4.41632</a:t>
                      </a:r>
                      <a:endParaRPr lang="en-US" sz="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chemeClr val="accent2"/>
                    </a:solidFill>
                  </a:tcPr>
                </a:tc>
                <a:tc>
                  <a:txBody>
                    <a:bodyPr/>
                    <a:lstStyle/>
                    <a:p>
                      <a:pPr marL="0" marR="0" algn="ctr" rtl="1">
                        <a:lnSpc>
                          <a:spcPct val="107000"/>
                        </a:lnSpc>
                        <a:spcBef>
                          <a:spcPts val="0"/>
                        </a:spcBef>
                        <a:spcAft>
                          <a:spcPts val="800"/>
                        </a:spcAft>
                      </a:pPr>
                      <a:r>
                        <a:rPr lang="ar-SA" sz="600">
                          <a:effectLst/>
                        </a:rPr>
                        <a:t>4.52563</a:t>
                      </a:r>
                      <a:endParaRPr lang="en-US" sz="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07000"/>
                        </a:lnSpc>
                        <a:spcBef>
                          <a:spcPts val="0"/>
                        </a:spcBef>
                        <a:spcAft>
                          <a:spcPts val="800"/>
                        </a:spcAft>
                      </a:pPr>
                      <a:r>
                        <a:rPr lang="ar-SA" sz="600">
                          <a:effectLst/>
                        </a:rPr>
                        <a:t>4.63709</a:t>
                      </a:r>
                      <a:endParaRPr lang="en-US" sz="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07000"/>
                        </a:lnSpc>
                        <a:spcBef>
                          <a:spcPts val="0"/>
                        </a:spcBef>
                        <a:spcAft>
                          <a:spcPts val="800"/>
                        </a:spcAft>
                      </a:pPr>
                      <a:r>
                        <a:rPr lang="ar-SA" sz="600">
                          <a:effectLst/>
                        </a:rPr>
                        <a:t>4.75074</a:t>
                      </a:r>
                      <a:endParaRPr lang="en-US" sz="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07000"/>
                        </a:lnSpc>
                        <a:spcBef>
                          <a:spcPts val="0"/>
                        </a:spcBef>
                        <a:spcAft>
                          <a:spcPts val="800"/>
                        </a:spcAft>
                      </a:pPr>
                      <a:r>
                        <a:rPr lang="ar-SA" sz="600">
                          <a:effectLst/>
                        </a:rPr>
                        <a:t>4.86660</a:t>
                      </a:r>
                      <a:endParaRPr lang="en-US" sz="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07000"/>
                        </a:lnSpc>
                        <a:spcBef>
                          <a:spcPts val="0"/>
                        </a:spcBef>
                        <a:spcAft>
                          <a:spcPts val="800"/>
                        </a:spcAft>
                      </a:pPr>
                      <a:r>
                        <a:rPr lang="ar-SA" sz="600">
                          <a:effectLst/>
                        </a:rPr>
                        <a:t>4.98471</a:t>
                      </a:r>
                      <a:endParaRPr lang="en-US" sz="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07000"/>
                        </a:lnSpc>
                        <a:spcBef>
                          <a:spcPts val="0"/>
                        </a:spcBef>
                        <a:spcAft>
                          <a:spcPts val="800"/>
                        </a:spcAft>
                      </a:pPr>
                      <a:r>
                        <a:rPr lang="ar-SA" sz="600">
                          <a:effectLst/>
                        </a:rPr>
                        <a:t>5.10510</a:t>
                      </a:r>
                      <a:endParaRPr lang="en-US" sz="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07000"/>
                        </a:lnSpc>
                        <a:spcBef>
                          <a:spcPts val="0"/>
                        </a:spcBef>
                        <a:spcAft>
                          <a:spcPts val="800"/>
                        </a:spcAft>
                      </a:pPr>
                      <a:r>
                        <a:rPr lang="ar-SA" sz="600">
                          <a:effectLst/>
                        </a:rPr>
                        <a:t>5.22780</a:t>
                      </a:r>
                      <a:endParaRPr lang="en-US" sz="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07000"/>
                        </a:lnSpc>
                        <a:spcBef>
                          <a:spcPts val="0"/>
                        </a:spcBef>
                        <a:spcAft>
                          <a:spcPts val="800"/>
                        </a:spcAft>
                      </a:pPr>
                      <a:r>
                        <a:rPr lang="ar-SA" sz="600">
                          <a:effectLst/>
                        </a:rPr>
                        <a:t>5.35285</a:t>
                      </a:r>
                      <a:endParaRPr lang="en-US" sz="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r" rtl="1">
                        <a:lnSpc>
                          <a:spcPct val="107000"/>
                        </a:lnSpc>
                        <a:spcBef>
                          <a:spcPts val="0"/>
                        </a:spcBef>
                        <a:spcAft>
                          <a:spcPts val="800"/>
                        </a:spcAft>
                      </a:pPr>
                      <a:r>
                        <a:rPr lang="en-US" sz="600">
                          <a:effectLst/>
                        </a:rPr>
                        <a:t> </a:t>
                      </a:r>
                      <a:endParaRPr lang="en-US" sz="6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extLst>
                  <a:ext uri="{0D108BD9-81ED-4DB2-BD59-A6C34878D82A}">
                    <a16:rowId xmlns="" xmlns:a16="http://schemas.microsoft.com/office/drawing/2014/main" val="2749412810"/>
                  </a:ext>
                </a:extLst>
              </a:tr>
              <a:tr h="170499">
                <a:tc>
                  <a:txBody>
                    <a:bodyPr/>
                    <a:lstStyle/>
                    <a:p>
                      <a:pPr marL="0" marR="0" algn="ctr" rtl="1">
                        <a:lnSpc>
                          <a:spcPct val="107000"/>
                        </a:lnSpc>
                        <a:spcBef>
                          <a:spcPts val="0"/>
                        </a:spcBef>
                        <a:spcAft>
                          <a:spcPts val="800"/>
                        </a:spcAft>
                      </a:pPr>
                      <a:r>
                        <a:rPr lang="en-US" sz="600">
                          <a:effectLst/>
                        </a:rPr>
                        <a:t>5</a:t>
                      </a:r>
                      <a:endParaRPr lang="en-US" sz="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07000"/>
                        </a:lnSpc>
                        <a:spcBef>
                          <a:spcPts val="0"/>
                        </a:spcBef>
                        <a:spcAft>
                          <a:spcPts val="800"/>
                        </a:spcAft>
                      </a:pPr>
                      <a:r>
                        <a:rPr lang="ar-SA" sz="600" dirty="0">
                          <a:effectLst/>
                        </a:rPr>
                        <a:t>5.63298</a:t>
                      </a:r>
                      <a:endParaRPr lang="en-US" sz="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chemeClr val="accent2"/>
                    </a:solidFill>
                  </a:tcPr>
                </a:tc>
                <a:tc>
                  <a:txBody>
                    <a:bodyPr/>
                    <a:lstStyle/>
                    <a:p>
                      <a:pPr marL="0" marR="0" algn="ctr" rtl="1">
                        <a:lnSpc>
                          <a:spcPct val="107000"/>
                        </a:lnSpc>
                        <a:spcBef>
                          <a:spcPts val="0"/>
                        </a:spcBef>
                        <a:spcAft>
                          <a:spcPts val="800"/>
                        </a:spcAft>
                      </a:pPr>
                      <a:r>
                        <a:rPr lang="ar-SA" sz="600">
                          <a:effectLst/>
                        </a:rPr>
                        <a:t>5.80191</a:t>
                      </a:r>
                      <a:endParaRPr lang="en-US" sz="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07000"/>
                        </a:lnSpc>
                        <a:spcBef>
                          <a:spcPts val="0"/>
                        </a:spcBef>
                        <a:spcAft>
                          <a:spcPts val="800"/>
                        </a:spcAft>
                      </a:pPr>
                      <a:r>
                        <a:rPr lang="ar-SA" sz="600">
                          <a:effectLst/>
                        </a:rPr>
                        <a:t>5.97532</a:t>
                      </a:r>
                      <a:endParaRPr lang="en-US" sz="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07000"/>
                        </a:lnSpc>
                        <a:spcBef>
                          <a:spcPts val="0"/>
                        </a:spcBef>
                        <a:spcAft>
                          <a:spcPts val="800"/>
                        </a:spcAft>
                      </a:pPr>
                      <a:r>
                        <a:rPr lang="ar-SA" sz="600" dirty="0">
                          <a:effectLst/>
                        </a:rPr>
                        <a:t>6.15329</a:t>
                      </a:r>
                      <a:endParaRPr lang="en-US" sz="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07000"/>
                        </a:lnSpc>
                        <a:spcBef>
                          <a:spcPts val="0"/>
                        </a:spcBef>
                        <a:spcAft>
                          <a:spcPts val="800"/>
                        </a:spcAft>
                      </a:pPr>
                      <a:r>
                        <a:rPr lang="ar-SA" sz="600">
                          <a:effectLst/>
                        </a:rPr>
                        <a:t>6.33593</a:t>
                      </a:r>
                      <a:endParaRPr lang="en-US" sz="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07000"/>
                        </a:lnSpc>
                        <a:spcBef>
                          <a:spcPts val="0"/>
                        </a:spcBef>
                        <a:spcAft>
                          <a:spcPts val="800"/>
                        </a:spcAft>
                      </a:pPr>
                      <a:r>
                        <a:rPr lang="ar-SA" sz="600">
                          <a:effectLst/>
                        </a:rPr>
                        <a:t>6.52333</a:t>
                      </a:r>
                      <a:endParaRPr lang="en-US" sz="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07000"/>
                        </a:lnSpc>
                        <a:spcBef>
                          <a:spcPts val="0"/>
                        </a:spcBef>
                        <a:spcAft>
                          <a:spcPts val="800"/>
                        </a:spcAft>
                      </a:pPr>
                      <a:r>
                        <a:rPr lang="ar-SA" sz="600">
                          <a:effectLst/>
                        </a:rPr>
                        <a:t>6.71561</a:t>
                      </a:r>
                      <a:endParaRPr lang="en-US" sz="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07000"/>
                        </a:lnSpc>
                        <a:spcBef>
                          <a:spcPts val="0"/>
                        </a:spcBef>
                        <a:spcAft>
                          <a:spcPts val="800"/>
                        </a:spcAft>
                      </a:pPr>
                      <a:r>
                        <a:rPr lang="ar-SA" sz="600">
                          <a:effectLst/>
                        </a:rPr>
                        <a:t>6.91286</a:t>
                      </a:r>
                      <a:endParaRPr lang="en-US" sz="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07000"/>
                        </a:lnSpc>
                        <a:spcBef>
                          <a:spcPts val="0"/>
                        </a:spcBef>
                        <a:spcAft>
                          <a:spcPts val="800"/>
                        </a:spcAft>
                      </a:pPr>
                      <a:r>
                        <a:rPr lang="ar-SA" sz="600">
                          <a:effectLst/>
                        </a:rPr>
                        <a:t>7.11519</a:t>
                      </a:r>
                      <a:endParaRPr lang="en-US" sz="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r" rtl="1">
                        <a:lnSpc>
                          <a:spcPct val="107000"/>
                        </a:lnSpc>
                        <a:spcBef>
                          <a:spcPts val="0"/>
                        </a:spcBef>
                        <a:spcAft>
                          <a:spcPts val="800"/>
                        </a:spcAft>
                      </a:pPr>
                      <a:r>
                        <a:rPr lang="en-US" sz="600">
                          <a:effectLst/>
                        </a:rPr>
                        <a:t> </a:t>
                      </a:r>
                      <a:endParaRPr lang="en-US" sz="6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extLst>
                  <a:ext uri="{0D108BD9-81ED-4DB2-BD59-A6C34878D82A}">
                    <a16:rowId xmlns="" xmlns:a16="http://schemas.microsoft.com/office/drawing/2014/main" val="2018060599"/>
                  </a:ext>
                </a:extLst>
              </a:tr>
              <a:tr h="170499">
                <a:tc>
                  <a:txBody>
                    <a:bodyPr/>
                    <a:lstStyle/>
                    <a:p>
                      <a:pPr marL="0" marR="0" algn="ctr" rtl="1">
                        <a:lnSpc>
                          <a:spcPct val="107000"/>
                        </a:lnSpc>
                        <a:spcBef>
                          <a:spcPts val="0"/>
                        </a:spcBef>
                        <a:spcAft>
                          <a:spcPts val="800"/>
                        </a:spcAft>
                      </a:pPr>
                      <a:r>
                        <a:rPr lang="en-US" sz="600">
                          <a:effectLst/>
                        </a:rPr>
                        <a:t>6</a:t>
                      </a:r>
                      <a:endParaRPr lang="en-US" sz="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07000"/>
                        </a:lnSpc>
                        <a:spcBef>
                          <a:spcPts val="0"/>
                        </a:spcBef>
                        <a:spcAft>
                          <a:spcPts val="800"/>
                        </a:spcAft>
                      </a:pPr>
                      <a:r>
                        <a:rPr lang="ar-SA" sz="600" dirty="0">
                          <a:effectLst/>
                        </a:rPr>
                        <a:t>6.89829</a:t>
                      </a:r>
                      <a:endParaRPr lang="en-US" sz="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chemeClr val="accent2"/>
                    </a:solidFill>
                  </a:tcPr>
                </a:tc>
                <a:tc>
                  <a:txBody>
                    <a:bodyPr/>
                    <a:lstStyle/>
                    <a:p>
                      <a:pPr marL="0" marR="0" algn="ctr" rtl="1">
                        <a:lnSpc>
                          <a:spcPct val="107000"/>
                        </a:lnSpc>
                        <a:spcBef>
                          <a:spcPts val="0"/>
                        </a:spcBef>
                        <a:spcAft>
                          <a:spcPts val="800"/>
                        </a:spcAft>
                      </a:pPr>
                      <a:r>
                        <a:rPr lang="ar-SA" sz="600">
                          <a:effectLst/>
                        </a:rPr>
                        <a:t>7.14201</a:t>
                      </a:r>
                      <a:endParaRPr lang="en-US" sz="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07000"/>
                        </a:lnSpc>
                        <a:spcBef>
                          <a:spcPts val="0"/>
                        </a:spcBef>
                        <a:spcAft>
                          <a:spcPts val="800"/>
                        </a:spcAft>
                      </a:pPr>
                      <a:r>
                        <a:rPr lang="ar-SA" sz="600">
                          <a:effectLst/>
                        </a:rPr>
                        <a:t>7.39384</a:t>
                      </a:r>
                      <a:endParaRPr lang="en-US" sz="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07000"/>
                        </a:lnSpc>
                        <a:spcBef>
                          <a:spcPts val="0"/>
                        </a:spcBef>
                        <a:spcAft>
                          <a:spcPts val="800"/>
                        </a:spcAft>
                      </a:pPr>
                      <a:r>
                        <a:rPr lang="ar-SA" sz="600">
                          <a:effectLst/>
                        </a:rPr>
                        <a:t>7.65402</a:t>
                      </a:r>
                      <a:endParaRPr lang="en-US" sz="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07000"/>
                        </a:lnSpc>
                        <a:spcBef>
                          <a:spcPts val="0"/>
                        </a:spcBef>
                        <a:spcAft>
                          <a:spcPts val="800"/>
                        </a:spcAft>
                      </a:pPr>
                      <a:r>
                        <a:rPr lang="ar-SA" sz="600">
                          <a:effectLst/>
                        </a:rPr>
                        <a:t>7.92282</a:t>
                      </a:r>
                      <a:endParaRPr lang="en-US" sz="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07000"/>
                        </a:lnSpc>
                        <a:spcBef>
                          <a:spcPts val="0"/>
                        </a:spcBef>
                        <a:spcAft>
                          <a:spcPts val="800"/>
                        </a:spcAft>
                      </a:pPr>
                      <a:r>
                        <a:rPr lang="ar-SA" sz="600">
                          <a:effectLst/>
                        </a:rPr>
                        <a:t>8.20043</a:t>
                      </a:r>
                      <a:endParaRPr lang="en-US" sz="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07000"/>
                        </a:lnSpc>
                        <a:spcBef>
                          <a:spcPts val="0"/>
                        </a:spcBef>
                        <a:spcAft>
                          <a:spcPts val="800"/>
                        </a:spcAft>
                      </a:pPr>
                      <a:r>
                        <a:rPr lang="ar-SA" sz="600">
                          <a:effectLst/>
                        </a:rPr>
                        <a:t>8.48717</a:t>
                      </a:r>
                      <a:endParaRPr lang="en-US" sz="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07000"/>
                        </a:lnSpc>
                        <a:spcBef>
                          <a:spcPts val="0"/>
                        </a:spcBef>
                        <a:spcAft>
                          <a:spcPts val="800"/>
                        </a:spcAft>
                      </a:pPr>
                      <a:r>
                        <a:rPr lang="ar-SA" sz="600">
                          <a:effectLst/>
                        </a:rPr>
                        <a:t>8.78327</a:t>
                      </a:r>
                      <a:endParaRPr lang="en-US" sz="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07000"/>
                        </a:lnSpc>
                        <a:spcBef>
                          <a:spcPts val="0"/>
                        </a:spcBef>
                        <a:spcAft>
                          <a:spcPts val="800"/>
                        </a:spcAft>
                      </a:pPr>
                      <a:r>
                        <a:rPr lang="ar-SA" sz="600">
                          <a:effectLst/>
                        </a:rPr>
                        <a:t>9.08901</a:t>
                      </a:r>
                      <a:endParaRPr lang="en-US" sz="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r" rtl="1">
                        <a:lnSpc>
                          <a:spcPct val="107000"/>
                        </a:lnSpc>
                        <a:spcBef>
                          <a:spcPts val="0"/>
                        </a:spcBef>
                        <a:spcAft>
                          <a:spcPts val="800"/>
                        </a:spcAft>
                      </a:pPr>
                      <a:r>
                        <a:rPr lang="en-US" sz="600">
                          <a:effectLst/>
                        </a:rPr>
                        <a:t> </a:t>
                      </a:r>
                      <a:endParaRPr lang="en-US" sz="6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extLst>
                  <a:ext uri="{0D108BD9-81ED-4DB2-BD59-A6C34878D82A}">
                    <a16:rowId xmlns="" xmlns:a16="http://schemas.microsoft.com/office/drawing/2014/main" val="530763789"/>
                  </a:ext>
                </a:extLst>
              </a:tr>
              <a:tr h="170499">
                <a:tc>
                  <a:txBody>
                    <a:bodyPr/>
                    <a:lstStyle/>
                    <a:p>
                      <a:pPr marL="0" marR="0" algn="ctr" rtl="1">
                        <a:lnSpc>
                          <a:spcPct val="107000"/>
                        </a:lnSpc>
                        <a:spcBef>
                          <a:spcPts val="0"/>
                        </a:spcBef>
                        <a:spcAft>
                          <a:spcPts val="800"/>
                        </a:spcAft>
                      </a:pPr>
                      <a:r>
                        <a:rPr lang="en-US" sz="600">
                          <a:effectLst/>
                        </a:rPr>
                        <a:t>7</a:t>
                      </a:r>
                      <a:endParaRPr lang="en-US" sz="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07000"/>
                        </a:lnSpc>
                        <a:spcBef>
                          <a:spcPts val="0"/>
                        </a:spcBef>
                        <a:spcAft>
                          <a:spcPts val="800"/>
                        </a:spcAft>
                      </a:pPr>
                      <a:r>
                        <a:rPr lang="ar-SA" sz="600" dirty="0">
                          <a:effectLst/>
                        </a:rPr>
                        <a:t>8.21423</a:t>
                      </a:r>
                      <a:endParaRPr lang="en-US" sz="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chemeClr val="accent2"/>
                    </a:solidFill>
                  </a:tcPr>
                </a:tc>
                <a:tc>
                  <a:txBody>
                    <a:bodyPr/>
                    <a:lstStyle/>
                    <a:p>
                      <a:pPr marL="0" marR="0" algn="ctr" rtl="1">
                        <a:lnSpc>
                          <a:spcPct val="107000"/>
                        </a:lnSpc>
                        <a:spcBef>
                          <a:spcPts val="0"/>
                        </a:spcBef>
                        <a:spcAft>
                          <a:spcPts val="800"/>
                        </a:spcAft>
                      </a:pPr>
                      <a:r>
                        <a:rPr lang="ar-SA" sz="600" dirty="0">
                          <a:effectLst/>
                        </a:rPr>
                        <a:t>8.54911</a:t>
                      </a:r>
                      <a:endParaRPr lang="en-US" sz="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07000"/>
                        </a:lnSpc>
                        <a:spcBef>
                          <a:spcPts val="0"/>
                        </a:spcBef>
                        <a:spcAft>
                          <a:spcPts val="800"/>
                        </a:spcAft>
                      </a:pPr>
                      <a:r>
                        <a:rPr lang="ar-SA" sz="600">
                          <a:effectLst/>
                        </a:rPr>
                        <a:t>8.89747</a:t>
                      </a:r>
                      <a:endParaRPr lang="en-US" sz="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07000"/>
                        </a:lnSpc>
                        <a:spcBef>
                          <a:spcPts val="0"/>
                        </a:spcBef>
                        <a:spcAft>
                          <a:spcPts val="800"/>
                        </a:spcAft>
                      </a:pPr>
                      <a:r>
                        <a:rPr lang="ar-SA" sz="600">
                          <a:effectLst/>
                        </a:rPr>
                        <a:t>9.25980</a:t>
                      </a:r>
                      <a:endParaRPr lang="en-US" sz="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07000"/>
                        </a:lnSpc>
                        <a:spcBef>
                          <a:spcPts val="0"/>
                        </a:spcBef>
                        <a:spcAft>
                          <a:spcPts val="800"/>
                        </a:spcAft>
                      </a:pPr>
                      <a:r>
                        <a:rPr lang="ar-SA" sz="600">
                          <a:effectLst/>
                        </a:rPr>
                        <a:t>9.63663</a:t>
                      </a:r>
                      <a:endParaRPr lang="en-US" sz="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07000"/>
                        </a:lnSpc>
                        <a:spcBef>
                          <a:spcPts val="0"/>
                        </a:spcBef>
                        <a:spcAft>
                          <a:spcPts val="800"/>
                        </a:spcAft>
                      </a:pPr>
                      <a:r>
                        <a:rPr lang="ar-SA" sz="600">
                          <a:effectLst/>
                        </a:rPr>
                        <a:t>10.02847</a:t>
                      </a:r>
                      <a:endParaRPr lang="en-US" sz="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07000"/>
                        </a:lnSpc>
                        <a:spcBef>
                          <a:spcPts val="0"/>
                        </a:spcBef>
                        <a:spcAft>
                          <a:spcPts val="800"/>
                        </a:spcAft>
                      </a:pPr>
                      <a:r>
                        <a:rPr lang="ar-SA" sz="600">
                          <a:effectLst/>
                        </a:rPr>
                        <a:t>10.43589</a:t>
                      </a:r>
                      <a:endParaRPr lang="en-US" sz="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07000"/>
                        </a:lnSpc>
                        <a:spcBef>
                          <a:spcPts val="0"/>
                        </a:spcBef>
                        <a:spcAft>
                          <a:spcPts val="800"/>
                        </a:spcAft>
                      </a:pPr>
                      <a:r>
                        <a:rPr lang="ar-SA" sz="600">
                          <a:effectLst/>
                        </a:rPr>
                        <a:t>10.85943</a:t>
                      </a:r>
                      <a:endParaRPr lang="en-US" sz="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07000"/>
                        </a:lnSpc>
                        <a:spcBef>
                          <a:spcPts val="0"/>
                        </a:spcBef>
                        <a:spcAft>
                          <a:spcPts val="800"/>
                        </a:spcAft>
                      </a:pPr>
                      <a:r>
                        <a:rPr lang="ar-SA" sz="600">
                          <a:effectLst/>
                        </a:rPr>
                        <a:t>11.29969</a:t>
                      </a:r>
                      <a:endParaRPr lang="en-US" sz="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r" rtl="1">
                        <a:lnSpc>
                          <a:spcPct val="107000"/>
                        </a:lnSpc>
                        <a:spcBef>
                          <a:spcPts val="0"/>
                        </a:spcBef>
                        <a:spcAft>
                          <a:spcPts val="800"/>
                        </a:spcAft>
                      </a:pPr>
                      <a:r>
                        <a:rPr lang="en-US" sz="600">
                          <a:effectLst/>
                        </a:rPr>
                        <a:t> </a:t>
                      </a:r>
                      <a:endParaRPr lang="en-US" sz="6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extLst>
                  <a:ext uri="{0D108BD9-81ED-4DB2-BD59-A6C34878D82A}">
                    <a16:rowId xmlns="" xmlns:a16="http://schemas.microsoft.com/office/drawing/2014/main" val="3444397793"/>
                  </a:ext>
                </a:extLst>
              </a:tr>
              <a:tr h="171051">
                <a:tc>
                  <a:txBody>
                    <a:bodyPr/>
                    <a:lstStyle/>
                    <a:p>
                      <a:pPr marL="0" marR="0" algn="ctr" rtl="1">
                        <a:lnSpc>
                          <a:spcPct val="107000"/>
                        </a:lnSpc>
                        <a:spcBef>
                          <a:spcPts val="0"/>
                        </a:spcBef>
                        <a:spcAft>
                          <a:spcPts val="800"/>
                        </a:spcAft>
                      </a:pPr>
                      <a:r>
                        <a:rPr lang="en-US" sz="600">
                          <a:effectLst/>
                        </a:rPr>
                        <a:t>8</a:t>
                      </a:r>
                      <a:endParaRPr lang="en-US" sz="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chemeClr val="accent2"/>
                    </a:solidFill>
                  </a:tcPr>
                </a:tc>
                <a:tc>
                  <a:txBody>
                    <a:bodyPr/>
                    <a:lstStyle/>
                    <a:p>
                      <a:pPr marL="0" marR="0" algn="ctr" rtl="1">
                        <a:lnSpc>
                          <a:spcPct val="107000"/>
                        </a:lnSpc>
                        <a:spcBef>
                          <a:spcPts val="0"/>
                        </a:spcBef>
                        <a:spcAft>
                          <a:spcPts val="800"/>
                        </a:spcAft>
                      </a:pPr>
                      <a:r>
                        <a:rPr lang="ar-SA" sz="600" dirty="0">
                          <a:effectLst/>
                        </a:rPr>
                        <a:t>9.58280</a:t>
                      </a:r>
                      <a:endParaRPr lang="en-US" sz="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chemeClr val="accent2"/>
                    </a:solidFill>
                  </a:tcPr>
                </a:tc>
                <a:tc>
                  <a:txBody>
                    <a:bodyPr/>
                    <a:lstStyle/>
                    <a:p>
                      <a:pPr marL="0" marR="0" algn="ctr" rtl="1">
                        <a:lnSpc>
                          <a:spcPct val="107000"/>
                        </a:lnSpc>
                        <a:spcBef>
                          <a:spcPts val="0"/>
                        </a:spcBef>
                        <a:spcAft>
                          <a:spcPts val="800"/>
                        </a:spcAft>
                      </a:pPr>
                      <a:r>
                        <a:rPr lang="ar-SA" sz="600">
                          <a:effectLst/>
                        </a:rPr>
                        <a:t>10.02656</a:t>
                      </a:r>
                      <a:endParaRPr lang="en-US" sz="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07000"/>
                        </a:lnSpc>
                        <a:spcBef>
                          <a:spcPts val="0"/>
                        </a:spcBef>
                        <a:spcAft>
                          <a:spcPts val="800"/>
                        </a:spcAft>
                      </a:pPr>
                      <a:r>
                        <a:rPr lang="ar-SA" sz="600">
                          <a:effectLst/>
                        </a:rPr>
                        <a:t>10.49132</a:t>
                      </a:r>
                      <a:endParaRPr lang="en-US" sz="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07000"/>
                        </a:lnSpc>
                        <a:spcBef>
                          <a:spcPts val="0"/>
                        </a:spcBef>
                        <a:spcAft>
                          <a:spcPts val="800"/>
                        </a:spcAft>
                      </a:pPr>
                      <a:r>
                        <a:rPr lang="en-US" sz="600">
                          <a:effectLst/>
                        </a:rPr>
                        <a:t>10.97799</a:t>
                      </a:r>
                      <a:endParaRPr lang="en-US" sz="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07000"/>
                        </a:lnSpc>
                        <a:spcBef>
                          <a:spcPts val="0"/>
                        </a:spcBef>
                        <a:spcAft>
                          <a:spcPts val="800"/>
                        </a:spcAft>
                      </a:pPr>
                      <a:r>
                        <a:rPr lang="en-US" sz="600">
                          <a:effectLst/>
                        </a:rPr>
                        <a:t>11.48456</a:t>
                      </a:r>
                      <a:endParaRPr lang="en-US" sz="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07000"/>
                        </a:lnSpc>
                        <a:spcBef>
                          <a:spcPts val="0"/>
                        </a:spcBef>
                        <a:spcAft>
                          <a:spcPts val="800"/>
                        </a:spcAft>
                      </a:pPr>
                      <a:r>
                        <a:rPr lang="en-US" sz="600">
                          <a:effectLst/>
                        </a:rPr>
                        <a:t>12.02104</a:t>
                      </a:r>
                      <a:endParaRPr lang="en-US" sz="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07000"/>
                        </a:lnSpc>
                        <a:spcBef>
                          <a:spcPts val="0"/>
                        </a:spcBef>
                        <a:spcAft>
                          <a:spcPts val="800"/>
                        </a:spcAft>
                      </a:pPr>
                      <a:r>
                        <a:rPr lang="en-US" sz="600">
                          <a:effectLst/>
                        </a:rPr>
                        <a:t>12.57948</a:t>
                      </a:r>
                      <a:endParaRPr lang="en-US" sz="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07000"/>
                        </a:lnSpc>
                        <a:spcBef>
                          <a:spcPts val="0"/>
                        </a:spcBef>
                        <a:spcAft>
                          <a:spcPts val="800"/>
                        </a:spcAft>
                      </a:pPr>
                      <a:r>
                        <a:rPr lang="en-US" sz="600">
                          <a:effectLst/>
                        </a:rPr>
                        <a:t>13.16397</a:t>
                      </a:r>
                      <a:endParaRPr lang="en-US" sz="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07000"/>
                        </a:lnSpc>
                        <a:spcBef>
                          <a:spcPts val="0"/>
                        </a:spcBef>
                        <a:spcAft>
                          <a:spcPts val="800"/>
                        </a:spcAft>
                      </a:pPr>
                      <a:r>
                        <a:rPr lang="en-US" sz="600">
                          <a:effectLst/>
                        </a:rPr>
                        <a:t>13.77566</a:t>
                      </a:r>
                      <a:endParaRPr lang="en-US" sz="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r" rtl="1">
                        <a:lnSpc>
                          <a:spcPct val="107000"/>
                        </a:lnSpc>
                        <a:spcBef>
                          <a:spcPts val="0"/>
                        </a:spcBef>
                        <a:spcAft>
                          <a:spcPts val="800"/>
                        </a:spcAft>
                      </a:pPr>
                      <a:r>
                        <a:rPr lang="en-US" sz="600">
                          <a:effectLst/>
                        </a:rPr>
                        <a:t> </a:t>
                      </a:r>
                      <a:endParaRPr lang="en-US" sz="6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extLst>
                  <a:ext uri="{0D108BD9-81ED-4DB2-BD59-A6C34878D82A}">
                    <a16:rowId xmlns="" xmlns:a16="http://schemas.microsoft.com/office/drawing/2014/main" val="2336164975"/>
                  </a:ext>
                </a:extLst>
              </a:tr>
              <a:tr h="171051">
                <a:tc>
                  <a:txBody>
                    <a:bodyPr/>
                    <a:lstStyle/>
                    <a:p>
                      <a:pPr marL="0" marR="0" algn="ctr" rtl="1">
                        <a:lnSpc>
                          <a:spcPct val="107000"/>
                        </a:lnSpc>
                        <a:spcBef>
                          <a:spcPts val="0"/>
                        </a:spcBef>
                        <a:spcAft>
                          <a:spcPts val="800"/>
                        </a:spcAft>
                      </a:pPr>
                      <a:r>
                        <a:rPr lang="en-US" sz="600">
                          <a:effectLst/>
                        </a:rPr>
                        <a:t>9</a:t>
                      </a:r>
                      <a:endParaRPr lang="en-US" sz="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07000"/>
                        </a:lnSpc>
                        <a:spcBef>
                          <a:spcPts val="0"/>
                        </a:spcBef>
                        <a:spcAft>
                          <a:spcPts val="800"/>
                        </a:spcAft>
                      </a:pPr>
                      <a:r>
                        <a:rPr lang="en-US" sz="600">
                          <a:effectLst/>
                        </a:rPr>
                        <a:t>11.00611</a:t>
                      </a:r>
                      <a:endParaRPr lang="en-US" sz="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07000"/>
                        </a:lnSpc>
                        <a:spcBef>
                          <a:spcPts val="0"/>
                        </a:spcBef>
                        <a:spcAft>
                          <a:spcPts val="800"/>
                        </a:spcAft>
                      </a:pPr>
                      <a:r>
                        <a:rPr lang="en-US" sz="600">
                          <a:effectLst/>
                        </a:rPr>
                        <a:t>11.57789</a:t>
                      </a:r>
                      <a:endParaRPr lang="en-US" sz="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07000"/>
                        </a:lnSpc>
                        <a:spcBef>
                          <a:spcPts val="0"/>
                        </a:spcBef>
                        <a:spcAft>
                          <a:spcPts val="800"/>
                        </a:spcAft>
                      </a:pPr>
                      <a:r>
                        <a:rPr lang="en-US" sz="600">
                          <a:effectLst/>
                        </a:rPr>
                        <a:t>12.18079</a:t>
                      </a:r>
                      <a:endParaRPr lang="en-US" sz="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07000"/>
                        </a:lnSpc>
                        <a:spcBef>
                          <a:spcPts val="0"/>
                        </a:spcBef>
                        <a:spcAft>
                          <a:spcPts val="800"/>
                        </a:spcAft>
                      </a:pPr>
                      <a:r>
                        <a:rPr lang="en-US" sz="600">
                          <a:effectLst/>
                        </a:rPr>
                        <a:t>12.81645</a:t>
                      </a:r>
                      <a:endParaRPr lang="en-US" sz="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07000"/>
                        </a:lnSpc>
                        <a:spcBef>
                          <a:spcPts val="0"/>
                        </a:spcBef>
                        <a:spcAft>
                          <a:spcPts val="800"/>
                        </a:spcAft>
                      </a:pPr>
                      <a:r>
                        <a:rPr lang="en-US" sz="600">
                          <a:effectLst/>
                        </a:rPr>
                        <a:t>13.48656</a:t>
                      </a:r>
                      <a:endParaRPr lang="en-US" sz="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07000"/>
                        </a:lnSpc>
                        <a:spcBef>
                          <a:spcPts val="0"/>
                        </a:spcBef>
                        <a:spcAft>
                          <a:spcPts val="800"/>
                        </a:spcAft>
                      </a:pPr>
                      <a:r>
                        <a:rPr lang="en-US" sz="600">
                          <a:effectLst/>
                        </a:rPr>
                        <a:t>14.19293</a:t>
                      </a:r>
                      <a:endParaRPr lang="en-US" sz="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07000"/>
                        </a:lnSpc>
                        <a:spcBef>
                          <a:spcPts val="0"/>
                        </a:spcBef>
                        <a:spcAft>
                          <a:spcPts val="800"/>
                        </a:spcAft>
                      </a:pPr>
                      <a:r>
                        <a:rPr lang="en-US" sz="600">
                          <a:effectLst/>
                        </a:rPr>
                        <a:t>14.93742</a:t>
                      </a:r>
                      <a:endParaRPr lang="en-US" sz="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07000"/>
                        </a:lnSpc>
                        <a:spcBef>
                          <a:spcPts val="0"/>
                        </a:spcBef>
                        <a:spcAft>
                          <a:spcPts val="800"/>
                        </a:spcAft>
                      </a:pPr>
                      <a:r>
                        <a:rPr lang="en-US" sz="600">
                          <a:effectLst/>
                        </a:rPr>
                        <a:t>15.72201</a:t>
                      </a:r>
                      <a:endParaRPr lang="en-US" sz="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07000"/>
                        </a:lnSpc>
                        <a:spcBef>
                          <a:spcPts val="0"/>
                        </a:spcBef>
                        <a:spcAft>
                          <a:spcPts val="800"/>
                        </a:spcAft>
                      </a:pPr>
                      <a:r>
                        <a:rPr lang="en-US" sz="600">
                          <a:effectLst/>
                        </a:rPr>
                        <a:t>16.54874</a:t>
                      </a:r>
                      <a:endParaRPr lang="en-US" sz="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r" rtl="1">
                        <a:lnSpc>
                          <a:spcPct val="107000"/>
                        </a:lnSpc>
                        <a:spcBef>
                          <a:spcPts val="0"/>
                        </a:spcBef>
                        <a:spcAft>
                          <a:spcPts val="800"/>
                        </a:spcAft>
                      </a:pPr>
                      <a:r>
                        <a:rPr lang="en-US" sz="600" dirty="0">
                          <a:effectLst/>
                        </a:rPr>
                        <a:t> </a:t>
                      </a:r>
                      <a:endParaRPr lang="en-US" sz="600"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extLst>
                  <a:ext uri="{0D108BD9-81ED-4DB2-BD59-A6C34878D82A}">
                    <a16:rowId xmlns="" xmlns:a16="http://schemas.microsoft.com/office/drawing/2014/main" val="2023587260"/>
                  </a:ext>
                </a:extLst>
              </a:tr>
            </a:tbl>
          </a:graphicData>
        </a:graphic>
      </p:graphicFrame>
    </p:spTree>
    <p:extLst>
      <p:ext uri="{BB962C8B-B14F-4D97-AF65-F5344CB8AC3E}">
        <p14:creationId xmlns:p14="http://schemas.microsoft.com/office/powerpoint/2010/main" val="2061815184"/>
      </p:ext>
    </p:extLst>
  </p:cSld>
  <p:clrMapOvr>
    <a:masterClrMapping/>
  </p:clrMapOvr>
  <mc:AlternateContent xmlns:mc="http://schemas.openxmlformats.org/markup-compatibility/2006" xmlns:p14="http://schemas.microsoft.com/office/powerpoint/2010/main">
    <mc:Choice Requires="p14">
      <p:transition spd="slow" p14:dur="1500" advClick="0">
        <p:split orient="vert"/>
      </p:transition>
    </mc:Choice>
    <mc:Fallback xmlns="">
      <p:transition spd="slow" advClick="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3" end="3"/>
                                            </p:txEl>
                                          </p:spTgt>
                                        </p:tgtEl>
                                        <p:attrNameLst>
                                          <p:attrName>style.visibility</p:attrName>
                                        </p:attrNameLst>
                                      </p:cBhvr>
                                      <p:to>
                                        <p:strVal val="visible"/>
                                      </p:to>
                                    </p:set>
                                    <p:animEffect transition="in" filter="fade">
                                      <p:cBhvr>
                                        <p:cTn id="7" dur="1000"/>
                                        <p:tgtEl>
                                          <p:spTgt spid="6">
                                            <p:txEl>
                                              <p:pRg st="3" end="3"/>
                                            </p:txEl>
                                          </p:spTgt>
                                        </p:tgtEl>
                                      </p:cBhvr>
                                    </p:animEffect>
                                    <p:anim calcmode="lin" valueType="num">
                                      <p:cBhvr>
                                        <p:cTn id="8"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3" end="3"/>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xEl>
                                              <p:pRg st="4" end="4"/>
                                            </p:txEl>
                                          </p:spTgt>
                                        </p:tgtEl>
                                        <p:attrNameLst>
                                          <p:attrName>style.visibility</p:attrName>
                                        </p:attrNameLst>
                                      </p:cBhvr>
                                      <p:to>
                                        <p:strVal val="visible"/>
                                      </p:to>
                                    </p:set>
                                    <p:animEffect transition="in" filter="fade">
                                      <p:cBhvr>
                                        <p:cTn id="12" dur="1000"/>
                                        <p:tgtEl>
                                          <p:spTgt spid="6">
                                            <p:txEl>
                                              <p:pRg st="4" end="4"/>
                                            </p:txEl>
                                          </p:spTgt>
                                        </p:tgtEl>
                                      </p:cBhvr>
                                    </p:animEffect>
                                    <p:anim calcmode="lin" valueType="num">
                                      <p:cBhvr>
                                        <p:cTn id="13"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14" dur="1000" fill="hold"/>
                                        <p:tgtEl>
                                          <p:spTgt spid="6">
                                            <p:txEl>
                                              <p:pRg st="4" end="4"/>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6">
                                            <p:txEl>
                                              <p:pRg st="5" end="5"/>
                                            </p:txEl>
                                          </p:spTgt>
                                        </p:tgtEl>
                                        <p:attrNameLst>
                                          <p:attrName>style.visibility</p:attrName>
                                        </p:attrNameLst>
                                      </p:cBhvr>
                                      <p:to>
                                        <p:strVal val="visible"/>
                                      </p:to>
                                    </p:set>
                                    <p:animEffect transition="in" filter="fade">
                                      <p:cBhvr>
                                        <p:cTn id="17" dur="1000"/>
                                        <p:tgtEl>
                                          <p:spTgt spid="6">
                                            <p:txEl>
                                              <p:pRg st="5" end="5"/>
                                            </p:txEl>
                                          </p:spTgt>
                                        </p:tgtEl>
                                      </p:cBhvr>
                                    </p:animEffect>
                                    <p:anim calcmode="lin" valueType="num">
                                      <p:cBhvr>
                                        <p:cTn id="18" dur="1000" fill="hold"/>
                                        <p:tgtEl>
                                          <p:spTgt spid="6">
                                            <p:txEl>
                                              <p:pRg st="5" end="5"/>
                                            </p:txEl>
                                          </p:spTgt>
                                        </p:tgtEl>
                                        <p:attrNameLst>
                                          <p:attrName>ppt_x</p:attrName>
                                        </p:attrNameLst>
                                      </p:cBhvr>
                                      <p:tavLst>
                                        <p:tav tm="0">
                                          <p:val>
                                            <p:strVal val="#ppt_x"/>
                                          </p:val>
                                        </p:tav>
                                        <p:tav tm="100000">
                                          <p:val>
                                            <p:strVal val="#ppt_x"/>
                                          </p:val>
                                        </p:tav>
                                      </p:tavLst>
                                    </p:anim>
                                    <p:anim calcmode="lin" valueType="num">
                                      <p:cBhvr>
                                        <p:cTn id="19" dur="1000" fill="hold"/>
                                        <p:tgtEl>
                                          <p:spTgt spid="6">
                                            <p:txEl>
                                              <p:pRg st="5" end="5"/>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6">
                                            <p:txEl>
                                              <p:pRg st="6" end="6"/>
                                            </p:txEl>
                                          </p:spTgt>
                                        </p:tgtEl>
                                        <p:attrNameLst>
                                          <p:attrName>style.visibility</p:attrName>
                                        </p:attrNameLst>
                                      </p:cBhvr>
                                      <p:to>
                                        <p:strVal val="visible"/>
                                      </p:to>
                                    </p:set>
                                    <p:animEffect transition="in" filter="fade">
                                      <p:cBhvr>
                                        <p:cTn id="22" dur="1000"/>
                                        <p:tgtEl>
                                          <p:spTgt spid="6">
                                            <p:txEl>
                                              <p:pRg st="6" end="6"/>
                                            </p:txEl>
                                          </p:spTgt>
                                        </p:tgtEl>
                                      </p:cBhvr>
                                    </p:animEffect>
                                    <p:anim calcmode="lin" valueType="num">
                                      <p:cBhvr>
                                        <p:cTn id="23" dur="1000" fill="hold"/>
                                        <p:tgtEl>
                                          <p:spTgt spid="6">
                                            <p:txEl>
                                              <p:pRg st="6" end="6"/>
                                            </p:txEl>
                                          </p:spTgt>
                                        </p:tgtEl>
                                        <p:attrNameLst>
                                          <p:attrName>ppt_x</p:attrName>
                                        </p:attrNameLst>
                                      </p:cBhvr>
                                      <p:tavLst>
                                        <p:tav tm="0">
                                          <p:val>
                                            <p:strVal val="#ppt_x"/>
                                          </p:val>
                                        </p:tav>
                                        <p:tav tm="100000">
                                          <p:val>
                                            <p:strVal val="#ppt_x"/>
                                          </p:val>
                                        </p:tav>
                                      </p:tavLst>
                                    </p:anim>
                                    <p:anim calcmode="lin" valueType="num">
                                      <p:cBhvr>
                                        <p:cTn id="24" dur="1000" fill="hold"/>
                                        <p:tgtEl>
                                          <p:spTgt spid="6">
                                            <p:txEl>
                                              <p:pRg st="6" end="6"/>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6">
                                            <p:txEl>
                                              <p:pRg st="7" end="7"/>
                                            </p:txEl>
                                          </p:spTgt>
                                        </p:tgtEl>
                                        <p:attrNameLst>
                                          <p:attrName>style.visibility</p:attrName>
                                        </p:attrNameLst>
                                      </p:cBhvr>
                                      <p:to>
                                        <p:strVal val="visible"/>
                                      </p:to>
                                    </p:set>
                                    <p:animEffect transition="in" filter="fade">
                                      <p:cBhvr>
                                        <p:cTn id="27" dur="1000"/>
                                        <p:tgtEl>
                                          <p:spTgt spid="6">
                                            <p:txEl>
                                              <p:pRg st="7" end="7"/>
                                            </p:txEl>
                                          </p:spTgt>
                                        </p:tgtEl>
                                      </p:cBhvr>
                                    </p:animEffect>
                                    <p:anim calcmode="lin" valueType="num">
                                      <p:cBhvr>
                                        <p:cTn id="28" dur="1000" fill="hold"/>
                                        <p:tgtEl>
                                          <p:spTgt spid="6">
                                            <p:txEl>
                                              <p:pRg st="7" end="7"/>
                                            </p:txEl>
                                          </p:spTgt>
                                        </p:tgtEl>
                                        <p:attrNameLst>
                                          <p:attrName>ppt_x</p:attrName>
                                        </p:attrNameLst>
                                      </p:cBhvr>
                                      <p:tavLst>
                                        <p:tav tm="0">
                                          <p:val>
                                            <p:strVal val="#ppt_x"/>
                                          </p:val>
                                        </p:tav>
                                        <p:tav tm="100000">
                                          <p:val>
                                            <p:strVal val="#ppt_x"/>
                                          </p:val>
                                        </p:tav>
                                      </p:tavLst>
                                    </p:anim>
                                    <p:anim calcmode="lin" valueType="num">
                                      <p:cBhvr>
                                        <p:cTn id="29" dur="1000" fill="hold"/>
                                        <p:tgtEl>
                                          <p:spTgt spid="6">
                                            <p:txEl>
                                              <p:pRg st="7" end="7"/>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6">
                                            <p:txEl>
                                              <p:pRg st="8" end="8"/>
                                            </p:txEl>
                                          </p:spTgt>
                                        </p:tgtEl>
                                        <p:attrNameLst>
                                          <p:attrName>style.visibility</p:attrName>
                                        </p:attrNameLst>
                                      </p:cBhvr>
                                      <p:to>
                                        <p:strVal val="visible"/>
                                      </p:to>
                                    </p:set>
                                    <p:animEffect transition="in" filter="fade">
                                      <p:cBhvr>
                                        <p:cTn id="32" dur="1000"/>
                                        <p:tgtEl>
                                          <p:spTgt spid="6">
                                            <p:txEl>
                                              <p:pRg st="8" end="8"/>
                                            </p:txEl>
                                          </p:spTgt>
                                        </p:tgtEl>
                                      </p:cBhvr>
                                    </p:animEffect>
                                    <p:anim calcmode="lin" valueType="num">
                                      <p:cBhvr>
                                        <p:cTn id="33" dur="1000" fill="hold"/>
                                        <p:tgtEl>
                                          <p:spTgt spid="6">
                                            <p:txEl>
                                              <p:pRg st="8" end="8"/>
                                            </p:txEl>
                                          </p:spTgt>
                                        </p:tgtEl>
                                        <p:attrNameLst>
                                          <p:attrName>ppt_x</p:attrName>
                                        </p:attrNameLst>
                                      </p:cBhvr>
                                      <p:tavLst>
                                        <p:tav tm="0">
                                          <p:val>
                                            <p:strVal val="#ppt_x"/>
                                          </p:val>
                                        </p:tav>
                                        <p:tav tm="100000">
                                          <p:val>
                                            <p:strVal val="#ppt_x"/>
                                          </p:val>
                                        </p:tav>
                                      </p:tavLst>
                                    </p:anim>
                                    <p:anim calcmode="lin" valueType="num">
                                      <p:cBhvr>
                                        <p:cTn id="34" dur="1000" fill="hold"/>
                                        <p:tgtEl>
                                          <p:spTgt spid="6">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6" presetClass="entr" presetSubtype="16" fill="hold" nodeType="clickEffect">
                                  <p:stCondLst>
                                    <p:cond delay="0"/>
                                  </p:stCondLst>
                                  <p:childTnLst>
                                    <p:set>
                                      <p:cBhvr>
                                        <p:cTn id="38" dur="1" fill="hold">
                                          <p:stCondLst>
                                            <p:cond delay="0"/>
                                          </p:stCondLst>
                                        </p:cTn>
                                        <p:tgtEl>
                                          <p:spTgt spid="6">
                                            <p:txEl>
                                              <p:pRg st="9" end="9"/>
                                            </p:txEl>
                                          </p:spTgt>
                                        </p:tgtEl>
                                        <p:attrNameLst>
                                          <p:attrName>style.visibility</p:attrName>
                                        </p:attrNameLst>
                                      </p:cBhvr>
                                      <p:to>
                                        <p:strVal val="visible"/>
                                      </p:to>
                                    </p:set>
                                    <p:animEffect transition="in" filter="circle(in)">
                                      <p:cBhvr>
                                        <p:cTn id="39" dur="2000"/>
                                        <p:tgtEl>
                                          <p:spTgt spid="6">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مستطيل مستدير الزوايا 15">
            <a:extLst>
              <a:ext uri="{FF2B5EF4-FFF2-40B4-BE49-F238E27FC236}">
                <a16:creationId xmlns="" xmlns:a16="http://schemas.microsoft.com/office/drawing/2014/main" id="{C7CA628E-402E-4ECD-83CD-2C5BD377C6C5}"/>
              </a:ext>
            </a:extLst>
          </p:cNvPr>
          <p:cNvSpPr/>
          <p:nvPr/>
        </p:nvSpPr>
        <p:spPr>
          <a:xfrm>
            <a:off x="179819" y="998889"/>
            <a:ext cx="9576424" cy="5366857"/>
          </a:xfrm>
          <a:prstGeom prst="roundRect">
            <a:avLst>
              <a:gd name="adj" fmla="val 1416"/>
            </a:avLst>
          </a:prstGeom>
          <a:solidFill>
            <a:srgbClr val="BFD4D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marL="0" marR="0" algn="l" rtl="0">
              <a:lnSpc>
                <a:spcPct val="130000"/>
              </a:lnSpc>
              <a:spcBef>
                <a:spcPts val="0"/>
              </a:spcBef>
              <a:spcAft>
                <a:spcPts val="0"/>
              </a:spcAft>
              <a:tabLst>
                <a:tab pos="3674110" algn="l"/>
              </a:tabLst>
            </a:pPr>
            <a:endParaRPr lang="en-US" dirty="0">
              <a:effectLst/>
              <a:latin typeface="Calibri" panose="020F0502020204030204" pitchFamily="34" charset="0"/>
              <a:ea typeface="Calibri" panose="020F0502020204030204" pitchFamily="34" charset="0"/>
              <a:cs typeface="Arial" panose="020B0604020202020204" pitchFamily="34" charset="0"/>
            </a:endParaRPr>
          </a:p>
          <a:p>
            <a:pPr marL="0" marR="0" algn="l" rtl="0">
              <a:lnSpc>
                <a:spcPct val="130000"/>
              </a:lnSpc>
              <a:spcBef>
                <a:spcPts val="0"/>
              </a:spcBef>
              <a:spcAft>
                <a:spcPts val="0"/>
              </a:spcAft>
              <a:tabLst>
                <a:tab pos="3674110" algn="l"/>
              </a:tabLst>
            </a:pPr>
            <a:r>
              <a:rPr lang="en-US" sz="2000" b="1" u="sng"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Example 2-3-3</a:t>
            </a:r>
          </a:p>
          <a:p>
            <a:pPr marR="0" lvl="0" algn="l" rtl="0">
              <a:lnSpc>
                <a:spcPct val="130000"/>
              </a:lnSpc>
              <a:spcBef>
                <a:spcPts val="0"/>
              </a:spcBef>
              <a:spcAft>
                <a:spcPts val="0"/>
              </a:spcAft>
            </a:pPr>
            <a:endParaRPr lang="en-US" dirty="0">
              <a:solidFill>
                <a:srgbClr val="002060"/>
              </a:solidFill>
            </a:endParaRPr>
          </a:p>
          <a:p>
            <a:pPr lvl="0"/>
            <a:endParaRPr lang="en-US" dirty="0">
              <a:solidFill>
                <a:srgbClr val="002060"/>
              </a:solidFill>
            </a:endParaRPr>
          </a:p>
        </p:txBody>
      </p:sp>
      <p:grpSp>
        <p:nvGrpSpPr>
          <p:cNvPr id="29" name="Shape 631">
            <a:extLst>
              <a:ext uri="{FF2B5EF4-FFF2-40B4-BE49-F238E27FC236}">
                <a16:creationId xmlns="" xmlns:a16="http://schemas.microsoft.com/office/drawing/2014/main" id="{9DE0399B-6A40-495E-B773-BA7B46FB702D}"/>
              </a:ext>
            </a:extLst>
          </p:cNvPr>
          <p:cNvGrpSpPr/>
          <p:nvPr/>
        </p:nvGrpSpPr>
        <p:grpSpPr>
          <a:xfrm flipH="1">
            <a:off x="303082" y="41731"/>
            <a:ext cx="827524" cy="848823"/>
            <a:chOff x="5961125" y="1623900"/>
            <a:chExt cx="427450" cy="448175"/>
          </a:xfrm>
          <a:solidFill>
            <a:srgbClr val="7030A0"/>
          </a:solidFill>
        </p:grpSpPr>
        <p:sp>
          <p:nvSpPr>
            <p:cNvPr id="30" name="Shape 632">
              <a:extLst>
                <a:ext uri="{FF2B5EF4-FFF2-40B4-BE49-F238E27FC236}">
                  <a16:creationId xmlns="" xmlns:a16="http://schemas.microsoft.com/office/drawing/2014/main" id="{8DB2B578-EBFB-49B2-A74B-ADFD83430321}"/>
                </a:ext>
              </a:extLst>
            </p:cNvPr>
            <p:cNvSpPr/>
            <p:nvPr/>
          </p:nvSpPr>
          <p:spPr>
            <a:xfrm>
              <a:off x="5961125" y="1678700"/>
              <a:ext cx="376925" cy="376925"/>
            </a:xfrm>
            <a:custGeom>
              <a:avLst/>
              <a:gdLst/>
              <a:ahLst/>
              <a:cxnLst/>
              <a:rect l="0" t="0" r="0" b="0"/>
              <a:pathLst>
                <a:path w="15077" h="15077" fill="none" extrusionOk="0">
                  <a:moveTo>
                    <a:pt x="11813" y="1340"/>
                  </a:moveTo>
                  <a:lnTo>
                    <a:pt x="11813" y="1340"/>
                  </a:lnTo>
                  <a:lnTo>
                    <a:pt x="11350" y="1024"/>
                  </a:lnTo>
                  <a:lnTo>
                    <a:pt x="10863" y="780"/>
                  </a:lnTo>
                  <a:lnTo>
                    <a:pt x="10351" y="537"/>
                  </a:lnTo>
                  <a:lnTo>
                    <a:pt x="9816" y="342"/>
                  </a:lnTo>
                  <a:lnTo>
                    <a:pt x="9280" y="196"/>
                  </a:lnTo>
                  <a:lnTo>
                    <a:pt x="8720" y="98"/>
                  </a:lnTo>
                  <a:lnTo>
                    <a:pt x="8135" y="25"/>
                  </a:lnTo>
                  <a:lnTo>
                    <a:pt x="7551" y="1"/>
                  </a:lnTo>
                  <a:lnTo>
                    <a:pt x="7551" y="1"/>
                  </a:lnTo>
                  <a:lnTo>
                    <a:pt x="7161" y="1"/>
                  </a:lnTo>
                  <a:lnTo>
                    <a:pt x="6771" y="50"/>
                  </a:lnTo>
                  <a:lnTo>
                    <a:pt x="6406" y="98"/>
                  </a:lnTo>
                  <a:lnTo>
                    <a:pt x="6041" y="147"/>
                  </a:lnTo>
                  <a:lnTo>
                    <a:pt x="5675" y="244"/>
                  </a:lnTo>
                  <a:lnTo>
                    <a:pt x="5310" y="342"/>
                  </a:lnTo>
                  <a:lnTo>
                    <a:pt x="4969" y="464"/>
                  </a:lnTo>
                  <a:lnTo>
                    <a:pt x="4628" y="585"/>
                  </a:lnTo>
                  <a:lnTo>
                    <a:pt x="4287" y="731"/>
                  </a:lnTo>
                  <a:lnTo>
                    <a:pt x="3970" y="902"/>
                  </a:lnTo>
                  <a:lnTo>
                    <a:pt x="3654" y="1097"/>
                  </a:lnTo>
                  <a:lnTo>
                    <a:pt x="3337" y="1292"/>
                  </a:lnTo>
                  <a:lnTo>
                    <a:pt x="3045" y="1486"/>
                  </a:lnTo>
                  <a:lnTo>
                    <a:pt x="2753" y="1730"/>
                  </a:lnTo>
                  <a:lnTo>
                    <a:pt x="2485" y="1949"/>
                  </a:lnTo>
                  <a:lnTo>
                    <a:pt x="2217" y="2217"/>
                  </a:lnTo>
                  <a:lnTo>
                    <a:pt x="1973" y="2461"/>
                  </a:lnTo>
                  <a:lnTo>
                    <a:pt x="1730" y="2753"/>
                  </a:lnTo>
                  <a:lnTo>
                    <a:pt x="1510" y="3021"/>
                  </a:lnTo>
                  <a:lnTo>
                    <a:pt x="1291" y="3313"/>
                  </a:lnTo>
                  <a:lnTo>
                    <a:pt x="1096" y="3630"/>
                  </a:lnTo>
                  <a:lnTo>
                    <a:pt x="926" y="3946"/>
                  </a:lnTo>
                  <a:lnTo>
                    <a:pt x="755" y="4263"/>
                  </a:lnTo>
                  <a:lnTo>
                    <a:pt x="609" y="4604"/>
                  </a:lnTo>
                  <a:lnTo>
                    <a:pt x="463" y="4945"/>
                  </a:lnTo>
                  <a:lnTo>
                    <a:pt x="341" y="5286"/>
                  </a:lnTo>
                  <a:lnTo>
                    <a:pt x="244" y="5651"/>
                  </a:lnTo>
                  <a:lnTo>
                    <a:pt x="171" y="6016"/>
                  </a:lnTo>
                  <a:lnTo>
                    <a:pt x="98" y="6382"/>
                  </a:lnTo>
                  <a:lnTo>
                    <a:pt x="49" y="6771"/>
                  </a:lnTo>
                  <a:lnTo>
                    <a:pt x="25" y="7137"/>
                  </a:lnTo>
                  <a:lnTo>
                    <a:pt x="0" y="7526"/>
                  </a:lnTo>
                  <a:lnTo>
                    <a:pt x="0" y="7526"/>
                  </a:lnTo>
                  <a:lnTo>
                    <a:pt x="25" y="7916"/>
                  </a:lnTo>
                  <a:lnTo>
                    <a:pt x="49" y="8306"/>
                  </a:lnTo>
                  <a:lnTo>
                    <a:pt x="98" y="8671"/>
                  </a:lnTo>
                  <a:lnTo>
                    <a:pt x="171" y="9061"/>
                  </a:lnTo>
                  <a:lnTo>
                    <a:pt x="244" y="9426"/>
                  </a:lnTo>
                  <a:lnTo>
                    <a:pt x="341" y="9767"/>
                  </a:lnTo>
                  <a:lnTo>
                    <a:pt x="463" y="10132"/>
                  </a:lnTo>
                  <a:lnTo>
                    <a:pt x="609" y="10473"/>
                  </a:lnTo>
                  <a:lnTo>
                    <a:pt x="755" y="10790"/>
                  </a:lnTo>
                  <a:lnTo>
                    <a:pt x="926" y="11131"/>
                  </a:lnTo>
                  <a:lnTo>
                    <a:pt x="1096" y="11448"/>
                  </a:lnTo>
                  <a:lnTo>
                    <a:pt x="1291" y="11740"/>
                  </a:lnTo>
                  <a:lnTo>
                    <a:pt x="1510" y="12032"/>
                  </a:lnTo>
                  <a:lnTo>
                    <a:pt x="1730" y="12324"/>
                  </a:lnTo>
                  <a:lnTo>
                    <a:pt x="1973" y="12592"/>
                  </a:lnTo>
                  <a:lnTo>
                    <a:pt x="2217" y="12860"/>
                  </a:lnTo>
                  <a:lnTo>
                    <a:pt x="2485" y="13104"/>
                  </a:lnTo>
                  <a:lnTo>
                    <a:pt x="2753" y="13347"/>
                  </a:lnTo>
                  <a:lnTo>
                    <a:pt x="3045" y="13567"/>
                  </a:lnTo>
                  <a:lnTo>
                    <a:pt x="3337" y="13786"/>
                  </a:lnTo>
                  <a:lnTo>
                    <a:pt x="3654" y="13981"/>
                  </a:lnTo>
                  <a:lnTo>
                    <a:pt x="3970" y="14151"/>
                  </a:lnTo>
                  <a:lnTo>
                    <a:pt x="4287" y="14322"/>
                  </a:lnTo>
                  <a:lnTo>
                    <a:pt x="4628" y="14468"/>
                  </a:lnTo>
                  <a:lnTo>
                    <a:pt x="4969" y="14614"/>
                  </a:lnTo>
                  <a:lnTo>
                    <a:pt x="5310" y="14736"/>
                  </a:lnTo>
                  <a:lnTo>
                    <a:pt x="5675" y="14833"/>
                  </a:lnTo>
                  <a:lnTo>
                    <a:pt x="6041" y="14906"/>
                  </a:lnTo>
                  <a:lnTo>
                    <a:pt x="6406" y="14979"/>
                  </a:lnTo>
                  <a:lnTo>
                    <a:pt x="6771" y="15028"/>
                  </a:lnTo>
                  <a:lnTo>
                    <a:pt x="7161" y="15052"/>
                  </a:lnTo>
                  <a:lnTo>
                    <a:pt x="7551" y="15077"/>
                  </a:lnTo>
                  <a:lnTo>
                    <a:pt x="7551" y="15077"/>
                  </a:lnTo>
                  <a:lnTo>
                    <a:pt x="7940" y="15052"/>
                  </a:lnTo>
                  <a:lnTo>
                    <a:pt x="8306" y="15028"/>
                  </a:lnTo>
                  <a:lnTo>
                    <a:pt x="8695" y="14979"/>
                  </a:lnTo>
                  <a:lnTo>
                    <a:pt x="9061" y="14906"/>
                  </a:lnTo>
                  <a:lnTo>
                    <a:pt x="9426" y="14833"/>
                  </a:lnTo>
                  <a:lnTo>
                    <a:pt x="9791" y="14736"/>
                  </a:lnTo>
                  <a:lnTo>
                    <a:pt x="10132" y="14614"/>
                  </a:lnTo>
                  <a:lnTo>
                    <a:pt x="10473" y="14468"/>
                  </a:lnTo>
                  <a:lnTo>
                    <a:pt x="10814" y="14322"/>
                  </a:lnTo>
                  <a:lnTo>
                    <a:pt x="11131" y="14151"/>
                  </a:lnTo>
                  <a:lnTo>
                    <a:pt x="11447" y="13981"/>
                  </a:lnTo>
                  <a:lnTo>
                    <a:pt x="11764" y="13786"/>
                  </a:lnTo>
                  <a:lnTo>
                    <a:pt x="12056" y="13567"/>
                  </a:lnTo>
                  <a:lnTo>
                    <a:pt x="12348" y="13347"/>
                  </a:lnTo>
                  <a:lnTo>
                    <a:pt x="12616" y="13104"/>
                  </a:lnTo>
                  <a:lnTo>
                    <a:pt x="12884" y="12860"/>
                  </a:lnTo>
                  <a:lnTo>
                    <a:pt x="13128" y="12592"/>
                  </a:lnTo>
                  <a:lnTo>
                    <a:pt x="13371" y="12324"/>
                  </a:lnTo>
                  <a:lnTo>
                    <a:pt x="13591" y="12032"/>
                  </a:lnTo>
                  <a:lnTo>
                    <a:pt x="13785" y="11740"/>
                  </a:lnTo>
                  <a:lnTo>
                    <a:pt x="13980" y="11448"/>
                  </a:lnTo>
                  <a:lnTo>
                    <a:pt x="14175" y="11131"/>
                  </a:lnTo>
                  <a:lnTo>
                    <a:pt x="14346" y="10790"/>
                  </a:lnTo>
                  <a:lnTo>
                    <a:pt x="14492" y="10473"/>
                  </a:lnTo>
                  <a:lnTo>
                    <a:pt x="14613" y="10132"/>
                  </a:lnTo>
                  <a:lnTo>
                    <a:pt x="14735" y="9767"/>
                  </a:lnTo>
                  <a:lnTo>
                    <a:pt x="14857" y="9426"/>
                  </a:lnTo>
                  <a:lnTo>
                    <a:pt x="14930" y="9061"/>
                  </a:lnTo>
                  <a:lnTo>
                    <a:pt x="15003" y="8671"/>
                  </a:lnTo>
                  <a:lnTo>
                    <a:pt x="15052" y="8306"/>
                  </a:lnTo>
                  <a:lnTo>
                    <a:pt x="15076" y="7916"/>
                  </a:lnTo>
                  <a:lnTo>
                    <a:pt x="15076" y="7526"/>
                  </a:lnTo>
                  <a:lnTo>
                    <a:pt x="15076" y="7526"/>
                  </a:lnTo>
                  <a:lnTo>
                    <a:pt x="15052" y="6918"/>
                  </a:lnTo>
                  <a:lnTo>
                    <a:pt x="14979" y="6309"/>
                  </a:lnTo>
                  <a:lnTo>
                    <a:pt x="14857" y="5724"/>
                  </a:lnTo>
                  <a:lnTo>
                    <a:pt x="14687" y="5164"/>
                  </a:lnTo>
                  <a:lnTo>
                    <a:pt x="14492" y="4604"/>
                  </a:lnTo>
                  <a:lnTo>
                    <a:pt x="14248" y="4068"/>
                  </a:lnTo>
                  <a:lnTo>
                    <a:pt x="13956" y="3581"/>
                  </a:lnTo>
                  <a:lnTo>
                    <a:pt x="13615" y="3094"/>
                  </a:lnTo>
                </a:path>
              </a:pathLst>
            </a:custGeom>
            <a:grpFill/>
            <a:ln w="19050" cap="rnd" cmpd="sng">
              <a:solidFill>
                <a:srgbClr val="00206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solidFill>
                  <a:schemeClr val="accent2"/>
                </a:solidFill>
              </a:endParaRPr>
            </a:p>
          </p:txBody>
        </p:sp>
        <p:sp>
          <p:nvSpPr>
            <p:cNvPr id="31" name="Shape 633">
              <a:extLst>
                <a:ext uri="{FF2B5EF4-FFF2-40B4-BE49-F238E27FC236}">
                  <a16:creationId xmlns="" xmlns:a16="http://schemas.microsoft.com/office/drawing/2014/main" id="{A7E0F7CD-81DA-4CE7-AFE9-AFC01237AB36}"/>
                </a:ext>
              </a:extLst>
            </p:cNvPr>
            <p:cNvSpPr/>
            <p:nvPr/>
          </p:nvSpPr>
          <p:spPr>
            <a:xfrm>
              <a:off x="6009825" y="1727425"/>
              <a:ext cx="279500" cy="279500"/>
            </a:xfrm>
            <a:custGeom>
              <a:avLst/>
              <a:gdLst/>
              <a:ahLst/>
              <a:cxnLst/>
              <a:rect l="0" t="0" r="0" b="0"/>
              <a:pathLst>
                <a:path w="11180" h="11180" fill="none" extrusionOk="0">
                  <a:moveTo>
                    <a:pt x="10181" y="2387"/>
                  </a:moveTo>
                  <a:lnTo>
                    <a:pt x="10181" y="2387"/>
                  </a:lnTo>
                  <a:lnTo>
                    <a:pt x="10400" y="2728"/>
                  </a:lnTo>
                  <a:lnTo>
                    <a:pt x="10595" y="3093"/>
                  </a:lnTo>
                  <a:lnTo>
                    <a:pt x="10766" y="3483"/>
                  </a:lnTo>
                  <a:lnTo>
                    <a:pt x="10912" y="3873"/>
                  </a:lnTo>
                  <a:lnTo>
                    <a:pt x="11034" y="4287"/>
                  </a:lnTo>
                  <a:lnTo>
                    <a:pt x="11107" y="4701"/>
                  </a:lnTo>
                  <a:lnTo>
                    <a:pt x="11180" y="5139"/>
                  </a:lnTo>
                  <a:lnTo>
                    <a:pt x="11180" y="5577"/>
                  </a:lnTo>
                  <a:lnTo>
                    <a:pt x="11180" y="5577"/>
                  </a:lnTo>
                  <a:lnTo>
                    <a:pt x="11155" y="6162"/>
                  </a:lnTo>
                  <a:lnTo>
                    <a:pt x="11082" y="6722"/>
                  </a:lnTo>
                  <a:lnTo>
                    <a:pt x="10936" y="7234"/>
                  </a:lnTo>
                  <a:lnTo>
                    <a:pt x="10741" y="7769"/>
                  </a:lnTo>
                  <a:lnTo>
                    <a:pt x="10522" y="8257"/>
                  </a:lnTo>
                  <a:lnTo>
                    <a:pt x="10230" y="8695"/>
                  </a:lnTo>
                  <a:lnTo>
                    <a:pt x="9913" y="9133"/>
                  </a:lnTo>
                  <a:lnTo>
                    <a:pt x="9548" y="9523"/>
                  </a:lnTo>
                  <a:lnTo>
                    <a:pt x="9158" y="9888"/>
                  </a:lnTo>
                  <a:lnTo>
                    <a:pt x="8720" y="10205"/>
                  </a:lnTo>
                  <a:lnTo>
                    <a:pt x="8257" y="10497"/>
                  </a:lnTo>
                  <a:lnTo>
                    <a:pt x="7770" y="10741"/>
                  </a:lnTo>
                  <a:lnTo>
                    <a:pt x="7259" y="10911"/>
                  </a:lnTo>
                  <a:lnTo>
                    <a:pt x="6723" y="11057"/>
                  </a:lnTo>
                  <a:lnTo>
                    <a:pt x="6163" y="11155"/>
                  </a:lnTo>
                  <a:lnTo>
                    <a:pt x="5603" y="11179"/>
                  </a:lnTo>
                  <a:lnTo>
                    <a:pt x="5603" y="11179"/>
                  </a:lnTo>
                  <a:lnTo>
                    <a:pt x="5018" y="11155"/>
                  </a:lnTo>
                  <a:lnTo>
                    <a:pt x="4482" y="11057"/>
                  </a:lnTo>
                  <a:lnTo>
                    <a:pt x="3946" y="10911"/>
                  </a:lnTo>
                  <a:lnTo>
                    <a:pt x="3435" y="10741"/>
                  </a:lnTo>
                  <a:lnTo>
                    <a:pt x="2948" y="10497"/>
                  </a:lnTo>
                  <a:lnTo>
                    <a:pt x="2485" y="10205"/>
                  </a:lnTo>
                  <a:lnTo>
                    <a:pt x="2047" y="9888"/>
                  </a:lnTo>
                  <a:lnTo>
                    <a:pt x="1657" y="9523"/>
                  </a:lnTo>
                  <a:lnTo>
                    <a:pt x="1292" y="9133"/>
                  </a:lnTo>
                  <a:lnTo>
                    <a:pt x="975" y="8695"/>
                  </a:lnTo>
                  <a:lnTo>
                    <a:pt x="683" y="8257"/>
                  </a:lnTo>
                  <a:lnTo>
                    <a:pt x="464" y="7769"/>
                  </a:lnTo>
                  <a:lnTo>
                    <a:pt x="269" y="7234"/>
                  </a:lnTo>
                  <a:lnTo>
                    <a:pt x="123" y="6722"/>
                  </a:lnTo>
                  <a:lnTo>
                    <a:pt x="50" y="6162"/>
                  </a:lnTo>
                  <a:lnTo>
                    <a:pt x="1" y="5577"/>
                  </a:lnTo>
                  <a:lnTo>
                    <a:pt x="1" y="5577"/>
                  </a:lnTo>
                  <a:lnTo>
                    <a:pt x="50" y="5017"/>
                  </a:lnTo>
                  <a:lnTo>
                    <a:pt x="123" y="4457"/>
                  </a:lnTo>
                  <a:lnTo>
                    <a:pt x="269" y="3921"/>
                  </a:lnTo>
                  <a:lnTo>
                    <a:pt x="464" y="3410"/>
                  </a:lnTo>
                  <a:lnTo>
                    <a:pt x="683" y="2923"/>
                  </a:lnTo>
                  <a:lnTo>
                    <a:pt x="975" y="2460"/>
                  </a:lnTo>
                  <a:lnTo>
                    <a:pt x="1292" y="2046"/>
                  </a:lnTo>
                  <a:lnTo>
                    <a:pt x="1657" y="1632"/>
                  </a:lnTo>
                  <a:lnTo>
                    <a:pt x="2047" y="1267"/>
                  </a:lnTo>
                  <a:lnTo>
                    <a:pt x="2485" y="950"/>
                  </a:lnTo>
                  <a:lnTo>
                    <a:pt x="2948" y="682"/>
                  </a:lnTo>
                  <a:lnTo>
                    <a:pt x="3435" y="439"/>
                  </a:lnTo>
                  <a:lnTo>
                    <a:pt x="3946" y="244"/>
                  </a:lnTo>
                  <a:lnTo>
                    <a:pt x="4482" y="122"/>
                  </a:lnTo>
                  <a:lnTo>
                    <a:pt x="5018" y="25"/>
                  </a:lnTo>
                  <a:lnTo>
                    <a:pt x="5603" y="0"/>
                  </a:lnTo>
                  <a:lnTo>
                    <a:pt x="5603" y="0"/>
                  </a:lnTo>
                  <a:lnTo>
                    <a:pt x="6041" y="25"/>
                  </a:lnTo>
                  <a:lnTo>
                    <a:pt x="6479" y="73"/>
                  </a:lnTo>
                  <a:lnTo>
                    <a:pt x="6893" y="146"/>
                  </a:lnTo>
                  <a:lnTo>
                    <a:pt x="7307" y="268"/>
                  </a:lnTo>
                  <a:lnTo>
                    <a:pt x="7697" y="414"/>
                  </a:lnTo>
                  <a:lnTo>
                    <a:pt x="8087" y="585"/>
                  </a:lnTo>
                  <a:lnTo>
                    <a:pt x="8452" y="780"/>
                  </a:lnTo>
                  <a:lnTo>
                    <a:pt x="8793" y="999"/>
                  </a:lnTo>
                </a:path>
              </a:pathLst>
            </a:custGeom>
            <a:grpFill/>
            <a:ln w="19050" cap="rnd" cmpd="sng">
              <a:solidFill>
                <a:srgbClr val="00206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dirty="0">
                <a:solidFill>
                  <a:schemeClr val="accent2"/>
                </a:solidFill>
              </a:endParaRPr>
            </a:p>
          </p:txBody>
        </p:sp>
        <p:sp>
          <p:nvSpPr>
            <p:cNvPr id="32" name="Shape 634">
              <a:extLst>
                <a:ext uri="{FF2B5EF4-FFF2-40B4-BE49-F238E27FC236}">
                  <a16:creationId xmlns="" xmlns:a16="http://schemas.microsoft.com/office/drawing/2014/main" id="{8C63DF95-20CA-45C3-B9C8-3978774FAE2C}"/>
                </a:ext>
              </a:extLst>
            </p:cNvPr>
            <p:cNvSpPr/>
            <p:nvPr/>
          </p:nvSpPr>
          <p:spPr>
            <a:xfrm>
              <a:off x="6107250" y="1824850"/>
              <a:ext cx="84650" cy="84650"/>
            </a:xfrm>
            <a:custGeom>
              <a:avLst/>
              <a:gdLst/>
              <a:ahLst/>
              <a:cxnLst/>
              <a:rect l="0" t="0" r="0" b="0"/>
              <a:pathLst>
                <a:path w="3386" h="3386" fill="none" extrusionOk="0">
                  <a:moveTo>
                    <a:pt x="3362" y="1388"/>
                  </a:moveTo>
                  <a:lnTo>
                    <a:pt x="3362" y="1388"/>
                  </a:lnTo>
                  <a:lnTo>
                    <a:pt x="3386" y="1680"/>
                  </a:lnTo>
                  <a:lnTo>
                    <a:pt x="3386" y="1680"/>
                  </a:lnTo>
                  <a:lnTo>
                    <a:pt x="3386" y="1851"/>
                  </a:lnTo>
                  <a:lnTo>
                    <a:pt x="3362" y="2021"/>
                  </a:lnTo>
                  <a:lnTo>
                    <a:pt x="3313" y="2192"/>
                  </a:lnTo>
                  <a:lnTo>
                    <a:pt x="3264" y="2338"/>
                  </a:lnTo>
                  <a:lnTo>
                    <a:pt x="3191" y="2484"/>
                  </a:lnTo>
                  <a:lnTo>
                    <a:pt x="3118" y="2630"/>
                  </a:lnTo>
                  <a:lnTo>
                    <a:pt x="3021" y="2776"/>
                  </a:lnTo>
                  <a:lnTo>
                    <a:pt x="2899" y="2898"/>
                  </a:lnTo>
                  <a:lnTo>
                    <a:pt x="2777" y="2996"/>
                  </a:lnTo>
                  <a:lnTo>
                    <a:pt x="2655" y="3093"/>
                  </a:lnTo>
                  <a:lnTo>
                    <a:pt x="2509" y="3191"/>
                  </a:lnTo>
                  <a:lnTo>
                    <a:pt x="2363" y="3239"/>
                  </a:lnTo>
                  <a:lnTo>
                    <a:pt x="2217" y="3312"/>
                  </a:lnTo>
                  <a:lnTo>
                    <a:pt x="2046" y="3337"/>
                  </a:lnTo>
                  <a:lnTo>
                    <a:pt x="1876" y="3385"/>
                  </a:lnTo>
                  <a:lnTo>
                    <a:pt x="1706" y="3385"/>
                  </a:lnTo>
                  <a:lnTo>
                    <a:pt x="1706" y="3385"/>
                  </a:lnTo>
                  <a:lnTo>
                    <a:pt x="1535" y="3385"/>
                  </a:lnTo>
                  <a:lnTo>
                    <a:pt x="1365" y="3337"/>
                  </a:lnTo>
                  <a:lnTo>
                    <a:pt x="1194" y="3312"/>
                  </a:lnTo>
                  <a:lnTo>
                    <a:pt x="1048" y="3239"/>
                  </a:lnTo>
                  <a:lnTo>
                    <a:pt x="902" y="3191"/>
                  </a:lnTo>
                  <a:lnTo>
                    <a:pt x="756" y="3093"/>
                  </a:lnTo>
                  <a:lnTo>
                    <a:pt x="634" y="2996"/>
                  </a:lnTo>
                  <a:lnTo>
                    <a:pt x="512" y="2898"/>
                  </a:lnTo>
                  <a:lnTo>
                    <a:pt x="390" y="2776"/>
                  </a:lnTo>
                  <a:lnTo>
                    <a:pt x="293" y="2630"/>
                  </a:lnTo>
                  <a:lnTo>
                    <a:pt x="220" y="2484"/>
                  </a:lnTo>
                  <a:lnTo>
                    <a:pt x="147" y="2338"/>
                  </a:lnTo>
                  <a:lnTo>
                    <a:pt x="74" y="2192"/>
                  </a:lnTo>
                  <a:lnTo>
                    <a:pt x="49" y="2021"/>
                  </a:lnTo>
                  <a:lnTo>
                    <a:pt x="25" y="1851"/>
                  </a:lnTo>
                  <a:lnTo>
                    <a:pt x="1" y="1680"/>
                  </a:lnTo>
                  <a:lnTo>
                    <a:pt x="1" y="1680"/>
                  </a:lnTo>
                  <a:lnTo>
                    <a:pt x="25" y="1510"/>
                  </a:lnTo>
                  <a:lnTo>
                    <a:pt x="49" y="1340"/>
                  </a:lnTo>
                  <a:lnTo>
                    <a:pt x="74" y="1193"/>
                  </a:lnTo>
                  <a:lnTo>
                    <a:pt x="147" y="1023"/>
                  </a:lnTo>
                  <a:lnTo>
                    <a:pt x="220" y="877"/>
                  </a:lnTo>
                  <a:lnTo>
                    <a:pt x="293" y="731"/>
                  </a:lnTo>
                  <a:lnTo>
                    <a:pt x="390" y="609"/>
                  </a:lnTo>
                  <a:lnTo>
                    <a:pt x="512" y="487"/>
                  </a:lnTo>
                  <a:lnTo>
                    <a:pt x="634" y="390"/>
                  </a:lnTo>
                  <a:lnTo>
                    <a:pt x="756" y="292"/>
                  </a:lnTo>
                  <a:lnTo>
                    <a:pt x="902" y="195"/>
                  </a:lnTo>
                  <a:lnTo>
                    <a:pt x="1048" y="122"/>
                  </a:lnTo>
                  <a:lnTo>
                    <a:pt x="1194" y="73"/>
                  </a:lnTo>
                  <a:lnTo>
                    <a:pt x="1365" y="24"/>
                  </a:lnTo>
                  <a:lnTo>
                    <a:pt x="1535" y="0"/>
                  </a:lnTo>
                  <a:lnTo>
                    <a:pt x="1706" y="0"/>
                  </a:lnTo>
                  <a:lnTo>
                    <a:pt x="1706" y="0"/>
                  </a:lnTo>
                  <a:lnTo>
                    <a:pt x="1998" y="24"/>
                  </a:lnTo>
                </a:path>
              </a:pathLst>
            </a:custGeom>
            <a:grpFill/>
            <a:ln w="19050" cap="rnd" cmpd="sng">
              <a:solidFill>
                <a:srgbClr val="00206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solidFill>
                  <a:schemeClr val="accent2"/>
                </a:solidFill>
              </a:endParaRPr>
            </a:p>
          </p:txBody>
        </p:sp>
        <p:sp>
          <p:nvSpPr>
            <p:cNvPr id="33" name="Shape 635">
              <a:extLst>
                <a:ext uri="{FF2B5EF4-FFF2-40B4-BE49-F238E27FC236}">
                  <a16:creationId xmlns="" xmlns:a16="http://schemas.microsoft.com/office/drawing/2014/main" id="{BC2F4953-4B4C-4B90-BBBA-EE9C42DB550B}"/>
                </a:ext>
              </a:extLst>
            </p:cNvPr>
            <p:cNvSpPr/>
            <p:nvPr/>
          </p:nvSpPr>
          <p:spPr>
            <a:xfrm>
              <a:off x="6058550" y="1776125"/>
              <a:ext cx="182075" cy="182075"/>
            </a:xfrm>
            <a:custGeom>
              <a:avLst/>
              <a:gdLst/>
              <a:ahLst/>
              <a:cxnLst/>
              <a:rect l="0" t="0" r="0" b="0"/>
              <a:pathLst>
                <a:path w="7283" h="7283" fill="none" extrusionOk="0">
                  <a:moveTo>
                    <a:pt x="5431" y="463"/>
                  </a:moveTo>
                  <a:lnTo>
                    <a:pt x="5431" y="463"/>
                  </a:lnTo>
                  <a:lnTo>
                    <a:pt x="5042" y="269"/>
                  </a:lnTo>
                  <a:lnTo>
                    <a:pt x="4823" y="195"/>
                  </a:lnTo>
                  <a:lnTo>
                    <a:pt x="4603" y="122"/>
                  </a:lnTo>
                  <a:lnTo>
                    <a:pt x="4360" y="74"/>
                  </a:lnTo>
                  <a:lnTo>
                    <a:pt x="4141" y="25"/>
                  </a:lnTo>
                  <a:lnTo>
                    <a:pt x="3897" y="1"/>
                  </a:lnTo>
                  <a:lnTo>
                    <a:pt x="3654" y="1"/>
                  </a:lnTo>
                  <a:lnTo>
                    <a:pt x="3654" y="1"/>
                  </a:lnTo>
                  <a:lnTo>
                    <a:pt x="3288" y="25"/>
                  </a:lnTo>
                  <a:lnTo>
                    <a:pt x="2923" y="74"/>
                  </a:lnTo>
                  <a:lnTo>
                    <a:pt x="2558" y="147"/>
                  </a:lnTo>
                  <a:lnTo>
                    <a:pt x="2241" y="293"/>
                  </a:lnTo>
                  <a:lnTo>
                    <a:pt x="1924" y="439"/>
                  </a:lnTo>
                  <a:lnTo>
                    <a:pt x="1608" y="609"/>
                  </a:lnTo>
                  <a:lnTo>
                    <a:pt x="1340" y="829"/>
                  </a:lnTo>
                  <a:lnTo>
                    <a:pt x="1072" y="1072"/>
                  </a:lnTo>
                  <a:lnTo>
                    <a:pt x="828" y="1316"/>
                  </a:lnTo>
                  <a:lnTo>
                    <a:pt x="633" y="1608"/>
                  </a:lnTo>
                  <a:lnTo>
                    <a:pt x="439" y="1900"/>
                  </a:lnTo>
                  <a:lnTo>
                    <a:pt x="293" y="2217"/>
                  </a:lnTo>
                  <a:lnTo>
                    <a:pt x="171" y="2558"/>
                  </a:lnTo>
                  <a:lnTo>
                    <a:pt x="73" y="2899"/>
                  </a:lnTo>
                  <a:lnTo>
                    <a:pt x="25" y="3264"/>
                  </a:lnTo>
                  <a:lnTo>
                    <a:pt x="0" y="3629"/>
                  </a:lnTo>
                  <a:lnTo>
                    <a:pt x="0" y="3629"/>
                  </a:lnTo>
                  <a:lnTo>
                    <a:pt x="25" y="4019"/>
                  </a:lnTo>
                  <a:lnTo>
                    <a:pt x="73" y="4360"/>
                  </a:lnTo>
                  <a:lnTo>
                    <a:pt x="171" y="4725"/>
                  </a:lnTo>
                  <a:lnTo>
                    <a:pt x="293" y="5066"/>
                  </a:lnTo>
                  <a:lnTo>
                    <a:pt x="439" y="5383"/>
                  </a:lnTo>
                  <a:lnTo>
                    <a:pt x="633" y="5675"/>
                  </a:lnTo>
                  <a:lnTo>
                    <a:pt x="828" y="5943"/>
                  </a:lnTo>
                  <a:lnTo>
                    <a:pt x="1072" y="6211"/>
                  </a:lnTo>
                  <a:lnTo>
                    <a:pt x="1340" y="6455"/>
                  </a:lnTo>
                  <a:lnTo>
                    <a:pt x="1608" y="6650"/>
                  </a:lnTo>
                  <a:lnTo>
                    <a:pt x="1924" y="6844"/>
                  </a:lnTo>
                  <a:lnTo>
                    <a:pt x="2241" y="6990"/>
                  </a:lnTo>
                  <a:lnTo>
                    <a:pt x="2558" y="7112"/>
                  </a:lnTo>
                  <a:lnTo>
                    <a:pt x="2923" y="7210"/>
                  </a:lnTo>
                  <a:lnTo>
                    <a:pt x="3288" y="7258"/>
                  </a:lnTo>
                  <a:lnTo>
                    <a:pt x="3654" y="7283"/>
                  </a:lnTo>
                  <a:lnTo>
                    <a:pt x="3654" y="7283"/>
                  </a:lnTo>
                  <a:lnTo>
                    <a:pt x="4019" y="7258"/>
                  </a:lnTo>
                  <a:lnTo>
                    <a:pt x="4384" y="7210"/>
                  </a:lnTo>
                  <a:lnTo>
                    <a:pt x="4725" y="7112"/>
                  </a:lnTo>
                  <a:lnTo>
                    <a:pt x="5066" y="6990"/>
                  </a:lnTo>
                  <a:lnTo>
                    <a:pt x="5383" y="6844"/>
                  </a:lnTo>
                  <a:lnTo>
                    <a:pt x="5675" y="6650"/>
                  </a:lnTo>
                  <a:lnTo>
                    <a:pt x="5967" y="6455"/>
                  </a:lnTo>
                  <a:lnTo>
                    <a:pt x="6235" y="6211"/>
                  </a:lnTo>
                  <a:lnTo>
                    <a:pt x="6454" y="5943"/>
                  </a:lnTo>
                  <a:lnTo>
                    <a:pt x="6674" y="5675"/>
                  </a:lnTo>
                  <a:lnTo>
                    <a:pt x="6844" y="5383"/>
                  </a:lnTo>
                  <a:lnTo>
                    <a:pt x="7014" y="5066"/>
                  </a:lnTo>
                  <a:lnTo>
                    <a:pt x="7136" y="4725"/>
                  </a:lnTo>
                  <a:lnTo>
                    <a:pt x="7209" y="4360"/>
                  </a:lnTo>
                  <a:lnTo>
                    <a:pt x="7282" y="4019"/>
                  </a:lnTo>
                  <a:lnTo>
                    <a:pt x="7282" y="3629"/>
                  </a:lnTo>
                  <a:lnTo>
                    <a:pt x="7282" y="3629"/>
                  </a:lnTo>
                  <a:lnTo>
                    <a:pt x="7282" y="3386"/>
                  </a:lnTo>
                  <a:lnTo>
                    <a:pt x="7258" y="3167"/>
                  </a:lnTo>
                  <a:lnTo>
                    <a:pt x="7234" y="2923"/>
                  </a:lnTo>
                  <a:lnTo>
                    <a:pt x="7161" y="2704"/>
                  </a:lnTo>
                  <a:lnTo>
                    <a:pt x="7112" y="2485"/>
                  </a:lnTo>
                  <a:lnTo>
                    <a:pt x="7014" y="2266"/>
                  </a:lnTo>
                  <a:lnTo>
                    <a:pt x="6820" y="1852"/>
                  </a:lnTo>
                </a:path>
              </a:pathLst>
            </a:custGeom>
            <a:grpFill/>
            <a:ln w="19050" cap="rnd" cmpd="sng">
              <a:solidFill>
                <a:srgbClr val="00206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solidFill>
                  <a:schemeClr val="accent2"/>
                </a:solidFill>
              </a:endParaRPr>
            </a:p>
          </p:txBody>
        </p:sp>
        <p:sp>
          <p:nvSpPr>
            <p:cNvPr id="34" name="Shape 636">
              <a:extLst>
                <a:ext uri="{FF2B5EF4-FFF2-40B4-BE49-F238E27FC236}">
                  <a16:creationId xmlns="" xmlns:a16="http://schemas.microsoft.com/office/drawing/2014/main" id="{B909C533-5819-46B5-9B5D-EE88750598EE}"/>
                </a:ext>
              </a:extLst>
            </p:cNvPr>
            <p:cNvSpPr/>
            <p:nvPr/>
          </p:nvSpPr>
          <p:spPr>
            <a:xfrm>
              <a:off x="5971475" y="2001400"/>
              <a:ext cx="74925" cy="70675"/>
            </a:xfrm>
            <a:custGeom>
              <a:avLst/>
              <a:gdLst/>
              <a:ahLst/>
              <a:cxnLst/>
              <a:rect l="0" t="0" r="0" b="0"/>
              <a:pathLst>
                <a:path w="2997" h="2827" fill="none" extrusionOk="0">
                  <a:moveTo>
                    <a:pt x="1462" y="1"/>
                  </a:moveTo>
                  <a:lnTo>
                    <a:pt x="293" y="1170"/>
                  </a:lnTo>
                  <a:lnTo>
                    <a:pt x="293" y="1170"/>
                  </a:lnTo>
                  <a:lnTo>
                    <a:pt x="171" y="1316"/>
                  </a:lnTo>
                  <a:lnTo>
                    <a:pt x="74" y="1487"/>
                  </a:lnTo>
                  <a:lnTo>
                    <a:pt x="25" y="1657"/>
                  </a:lnTo>
                  <a:lnTo>
                    <a:pt x="1" y="1852"/>
                  </a:lnTo>
                  <a:lnTo>
                    <a:pt x="25" y="2047"/>
                  </a:lnTo>
                  <a:lnTo>
                    <a:pt x="74" y="2217"/>
                  </a:lnTo>
                  <a:lnTo>
                    <a:pt x="171" y="2388"/>
                  </a:lnTo>
                  <a:lnTo>
                    <a:pt x="293" y="2534"/>
                  </a:lnTo>
                  <a:lnTo>
                    <a:pt x="293" y="2534"/>
                  </a:lnTo>
                  <a:lnTo>
                    <a:pt x="439" y="2656"/>
                  </a:lnTo>
                  <a:lnTo>
                    <a:pt x="609" y="2753"/>
                  </a:lnTo>
                  <a:lnTo>
                    <a:pt x="804" y="2802"/>
                  </a:lnTo>
                  <a:lnTo>
                    <a:pt x="975" y="2826"/>
                  </a:lnTo>
                  <a:lnTo>
                    <a:pt x="975" y="2826"/>
                  </a:lnTo>
                  <a:lnTo>
                    <a:pt x="1170" y="2802"/>
                  </a:lnTo>
                  <a:lnTo>
                    <a:pt x="1340" y="2753"/>
                  </a:lnTo>
                  <a:lnTo>
                    <a:pt x="1511" y="2656"/>
                  </a:lnTo>
                  <a:lnTo>
                    <a:pt x="1681" y="2534"/>
                  </a:lnTo>
                  <a:lnTo>
                    <a:pt x="2850" y="1365"/>
                  </a:lnTo>
                  <a:lnTo>
                    <a:pt x="2850" y="1365"/>
                  </a:lnTo>
                  <a:lnTo>
                    <a:pt x="2996" y="1194"/>
                  </a:lnTo>
                </a:path>
              </a:pathLst>
            </a:custGeom>
            <a:grpFill/>
            <a:ln w="19050" cap="rnd" cmpd="sng">
              <a:solidFill>
                <a:srgbClr val="00206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solidFill>
                  <a:schemeClr val="accent2"/>
                </a:solidFill>
              </a:endParaRPr>
            </a:p>
          </p:txBody>
        </p:sp>
        <p:sp>
          <p:nvSpPr>
            <p:cNvPr id="35" name="Shape 637">
              <a:extLst>
                <a:ext uri="{FF2B5EF4-FFF2-40B4-BE49-F238E27FC236}">
                  <a16:creationId xmlns="" xmlns:a16="http://schemas.microsoft.com/office/drawing/2014/main" id="{B8E44603-02C8-45C3-AFCF-46EBC9134B2A}"/>
                </a:ext>
              </a:extLst>
            </p:cNvPr>
            <p:cNvSpPr/>
            <p:nvPr/>
          </p:nvSpPr>
          <p:spPr>
            <a:xfrm>
              <a:off x="6253375" y="2001400"/>
              <a:ext cx="74325" cy="70675"/>
            </a:xfrm>
            <a:custGeom>
              <a:avLst/>
              <a:gdLst/>
              <a:ahLst/>
              <a:cxnLst/>
              <a:rect l="0" t="0" r="0" b="0"/>
              <a:pathLst>
                <a:path w="2973" h="2827" fill="none" extrusionOk="0">
                  <a:moveTo>
                    <a:pt x="1" y="1194"/>
                  </a:moveTo>
                  <a:lnTo>
                    <a:pt x="1" y="1194"/>
                  </a:lnTo>
                  <a:lnTo>
                    <a:pt x="123" y="1365"/>
                  </a:lnTo>
                  <a:lnTo>
                    <a:pt x="1316" y="2534"/>
                  </a:lnTo>
                  <a:lnTo>
                    <a:pt x="1316" y="2534"/>
                  </a:lnTo>
                  <a:lnTo>
                    <a:pt x="1462" y="2656"/>
                  </a:lnTo>
                  <a:lnTo>
                    <a:pt x="1633" y="2753"/>
                  </a:lnTo>
                  <a:lnTo>
                    <a:pt x="1827" y="2802"/>
                  </a:lnTo>
                  <a:lnTo>
                    <a:pt x="1998" y="2826"/>
                  </a:lnTo>
                  <a:lnTo>
                    <a:pt x="1998" y="2826"/>
                  </a:lnTo>
                  <a:lnTo>
                    <a:pt x="2193" y="2802"/>
                  </a:lnTo>
                  <a:lnTo>
                    <a:pt x="2363" y="2753"/>
                  </a:lnTo>
                  <a:lnTo>
                    <a:pt x="2534" y="2656"/>
                  </a:lnTo>
                  <a:lnTo>
                    <a:pt x="2704" y="2534"/>
                  </a:lnTo>
                  <a:lnTo>
                    <a:pt x="2704" y="2534"/>
                  </a:lnTo>
                  <a:lnTo>
                    <a:pt x="2826" y="2388"/>
                  </a:lnTo>
                  <a:lnTo>
                    <a:pt x="2923" y="2217"/>
                  </a:lnTo>
                  <a:lnTo>
                    <a:pt x="2972" y="2047"/>
                  </a:lnTo>
                  <a:lnTo>
                    <a:pt x="2972" y="1852"/>
                  </a:lnTo>
                  <a:lnTo>
                    <a:pt x="2972" y="1657"/>
                  </a:lnTo>
                  <a:lnTo>
                    <a:pt x="2923" y="1487"/>
                  </a:lnTo>
                  <a:lnTo>
                    <a:pt x="2826" y="1316"/>
                  </a:lnTo>
                  <a:lnTo>
                    <a:pt x="2704" y="1170"/>
                  </a:lnTo>
                  <a:lnTo>
                    <a:pt x="1535" y="1"/>
                  </a:lnTo>
                </a:path>
              </a:pathLst>
            </a:custGeom>
            <a:grpFill/>
            <a:ln w="19050" cap="rnd" cmpd="sng">
              <a:solidFill>
                <a:srgbClr val="00206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solidFill>
                  <a:schemeClr val="accent2"/>
                </a:solidFill>
              </a:endParaRPr>
            </a:p>
          </p:txBody>
        </p:sp>
        <p:sp>
          <p:nvSpPr>
            <p:cNvPr id="36" name="Shape 638">
              <a:extLst>
                <a:ext uri="{FF2B5EF4-FFF2-40B4-BE49-F238E27FC236}">
                  <a16:creationId xmlns="" xmlns:a16="http://schemas.microsoft.com/office/drawing/2014/main" id="{F10FA17C-5DE5-44AB-81DB-C83C2A648EC9}"/>
                </a:ext>
              </a:extLst>
            </p:cNvPr>
            <p:cNvSpPr/>
            <p:nvPr/>
          </p:nvSpPr>
          <p:spPr>
            <a:xfrm>
              <a:off x="6137700" y="1623900"/>
              <a:ext cx="250875" cy="255150"/>
            </a:xfrm>
            <a:custGeom>
              <a:avLst/>
              <a:gdLst/>
              <a:ahLst/>
              <a:cxnLst/>
              <a:rect l="0" t="0" r="0" b="0"/>
              <a:pathLst>
                <a:path w="10035" h="10206" fill="none" extrusionOk="0">
                  <a:moveTo>
                    <a:pt x="9718" y="2412"/>
                  </a:moveTo>
                  <a:lnTo>
                    <a:pt x="8671" y="2217"/>
                  </a:lnTo>
                  <a:lnTo>
                    <a:pt x="9694" y="1194"/>
                  </a:lnTo>
                  <a:lnTo>
                    <a:pt x="9694" y="1194"/>
                  </a:lnTo>
                  <a:lnTo>
                    <a:pt x="9767" y="1121"/>
                  </a:lnTo>
                  <a:lnTo>
                    <a:pt x="9815" y="1024"/>
                  </a:lnTo>
                  <a:lnTo>
                    <a:pt x="9840" y="951"/>
                  </a:lnTo>
                  <a:lnTo>
                    <a:pt x="9840" y="853"/>
                  </a:lnTo>
                  <a:lnTo>
                    <a:pt x="9840" y="756"/>
                  </a:lnTo>
                  <a:lnTo>
                    <a:pt x="9815" y="658"/>
                  </a:lnTo>
                  <a:lnTo>
                    <a:pt x="9767" y="585"/>
                  </a:lnTo>
                  <a:lnTo>
                    <a:pt x="9694" y="512"/>
                  </a:lnTo>
                  <a:lnTo>
                    <a:pt x="9694" y="512"/>
                  </a:lnTo>
                  <a:lnTo>
                    <a:pt x="9621" y="439"/>
                  </a:lnTo>
                  <a:lnTo>
                    <a:pt x="9548" y="391"/>
                  </a:lnTo>
                  <a:lnTo>
                    <a:pt x="9450" y="366"/>
                  </a:lnTo>
                  <a:lnTo>
                    <a:pt x="9353" y="366"/>
                  </a:lnTo>
                  <a:lnTo>
                    <a:pt x="9255" y="366"/>
                  </a:lnTo>
                  <a:lnTo>
                    <a:pt x="9182" y="391"/>
                  </a:lnTo>
                  <a:lnTo>
                    <a:pt x="9085" y="439"/>
                  </a:lnTo>
                  <a:lnTo>
                    <a:pt x="9012" y="512"/>
                  </a:lnTo>
                  <a:lnTo>
                    <a:pt x="7867" y="1657"/>
                  </a:lnTo>
                  <a:lnTo>
                    <a:pt x="7867" y="1657"/>
                  </a:lnTo>
                  <a:lnTo>
                    <a:pt x="7818" y="1487"/>
                  </a:lnTo>
                  <a:lnTo>
                    <a:pt x="7599" y="317"/>
                  </a:lnTo>
                  <a:lnTo>
                    <a:pt x="7599" y="317"/>
                  </a:lnTo>
                  <a:lnTo>
                    <a:pt x="7575" y="196"/>
                  </a:lnTo>
                  <a:lnTo>
                    <a:pt x="7526" y="98"/>
                  </a:lnTo>
                  <a:lnTo>
                    <a:pt x="7477" y="50"/>
                  </a:lnTo>
                  <a:lnTo>
                    <a:pt x="7404" y="1"/>
                  </a:lnTo>
                  <a:lnTo>
                    <a:pt x="7331" y="1"/>
                  </a:lnTo>
                  <a:lnTo>
                    <a:pt x="7234" y="25"/>
                  </a:lnTo>
                  <a:lnTo>
                    <a:pt x="7161" y="74"/>
                  </a:lnTo>
                  <a:lnTo>
                    <a:pt x="7063" y="147"/>
                  </a:lnTo>
                  <a:lnTo>
                    <a:pt x="5432" y="1754"/>
                  </a:lnTo>
                  <a:lnTo>
                    <a:pt x="5432" y="1754"/>
                  </a:lnTo>
                  <a:lnTo>
                    <a:pt x="5358" y="1852"/>
                  </a:lnTo>
                  <a:lnTo>
                    <a:pt x="5285" y="1974"/>
                  </a:lnTo>
                  <a:lnTo>
                    <a:pt x="5212" y="2120"/>
                  </a:lnTo>
                  <a:lnTo>
                    <a:pt x="5164" y="2242"/>
                  </a:lnTo>
                  <a:lnTo>
                    <a:pt x="5139" y="2388"/>
                  </a:lnTo>
                  <a:lnTo>
                    <a:pt x="5115" y="2534"/>
                  </a:lnTo>
                  <a:lnTo>
                    <a:pt x="5115" y="2680"/>
                  </a:lnTo>
                  <a:lnTo>
                    <a:pt x="5115" y="2802"/>
                  </a:lnTo>
                  <a:lnTo>
                    <a:pt x="5334" y="3971"/>
                  </a:lnTo>
                  <a:lnTo>
                    <a:pt x="5334" y="3971"/>
                  </a:lnTo>
                  <a:lnTo>
                    <a:pt x="5383" y="4141"/>
                  </a:lnTo>
                  <a:lnTo>
                    <a:pt x="147" y="9378"/>
                  </a:lnTo>
                  <a:lnTo>
                    <a:pt x="147" y="9378"/>
                  </a:lnTo>
                  <a:lnTo>
                    <a:pt x="73" y="9451"/>
                  </a:lnTo>
                  <a:lnTo>
                    <a:pt x="25" y="9548"/>
                  </a:lnTo>
                  <a:lnTo>
                    <a:pt x="0" y="9645"/>
                  </a:lnTo>
                  <a:lnTo>
                    <a:pt x="0" y="9718"/>
                  </a:lnTo>
                  <a:lnTo>
                    <a:pt x="0" y="9816"/>
                  </a:lnTo>
                  <a:lnTo>
                    <a:pt x="25" y="9913"/>
                  </a:lnTo>
                  <a:lnTo>
                    <a:pt x="73" y="9986"/>
                  </a:lnTo>
                  <a:lnTo>
                    <a:pt x="147" y="10059"/>
                  </a:lnTo>
                  <a:lnTo>
                    <a:pt x="147" y="10059"/>
                  </a:lnTo>
                  <a:lnTo>
                    <a:pt x="220" y="10133"/>
                  </a:lnTo>
                  <a:lnTo>
                    <a:pt x="293" y="10181"/>
                  </a:lnTo>
                  <a:lnTo>
                    <a:pt x="390" y="10206"/>
                  </a:lnTo>
                  <a:lnTo>
                    <a:pt x="488" y="10206"/>
                  </a:lnTo>
                  <a:lnTo>
                    <a:pt x="488" y="10206"/>
                  </a:lnTo>
                  <a:lnTo>
                    <a:pt x="585" y="10206"/>
                  </a:lnTo>
                  <a:lnTo>
                    <a:pt x="658" y="10181"/>
                  </a:lnTo>
                  <a:lnTo>
                    <a:pt x="755" y="10133"/>
                  </a:lnTo>
                  <a:lnTo>
                    <a:pt x="828" y="10059"/>
                  </a:lnTo>
                  <a:lnTo>
                    <a:pt x="6187" y="4726"/>
                  </a:lnTo>
                  <a:lnTo>
                    <a:pt x="7234" y="4896"/>
                  </a:lnTo>
                  <a:lnTo>
                    <a:pt x="7234" y="4896"/>
                  </a:lnTo>
                  <a:lnTo>
                    <a:pt x="7356" y="4921"/>
                  </a:lnTo>
                  <a:lnTo>
                    <a:pt x="7502" y="4921"/>
                  </a:lnTo>
                  <a:lnTo>
                    <a:pt x="7624" y="4896"/>
                  </a:lnTo>
                  <a:lnTo>
                    <a:pt x="7770" y="4848"/>
                  </a:lnTo>
                  <a:lnTo>
                    <a:pt x="7916" y="4799"/>
                  </a:lnTo>
                  <a:lnTo>
                    <a:pt x="8038" y="4750"/>
                  </a:lnTo>
                  <a:lnTo>
                    <a:pt x="8159" y="4677"/>
                  </a:lnTo>
                  <a:lnTo>
                    <a:pt x="8257" y="4580"/>
                  </a:lnTo>
                  <a:lnTo>
                    <a:pt x="9889" y="2948"/>
                  </a:lnTo>
                  <a:lnTo>
                    <a:pt x="9889" y="2948"/>
                  </a:lnTo>
                  <a:lnTo>
                    <a:pt x="9962" y="2875"/>
                  </a:lnTo>
                  <a:lnTo>
                    <a:pt x="10010" y="2777"/>
                  </a:lnTo>
                  <a:lnTo>
                    <a:pt x="10035" y="2704"/>
                  </a:lnTo>
                  <a:lnTo>
                    <a:pt x="10010" y="2607"/>
                  </a:lnTo>
                  <a:lnTo>
                    <a:pt x="9986" y="2558"/>
                  </a:lnTo>
                  <a:lnTo>
                    <a:pt x="9913" y="2485"/>
                  </a:lnTo>
                  <a:lnTo>
                    <a:pt x="9815" y="2436"/>
                  </a:lnTo>
                  <a:lnTo>
                    <a:pt x="9718" y="2412"/>
                  </a:lnTo>
                  <a:lnTo>
                    <a:pt x="9718" y="2412"/>
                  </a:lnTo>
                  <a:close/>
                </a:path>
              </a:pathLst>
            </a:custGeom>
            <a:grpFill/>
            <a:ln w="19050" cap="rnd" cmpd="sng">
              <a:solidFill>
                <a:srgbClr val="00206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dirty="0">
                <a:solidFill>
                  <a:schemeClr val="accent2"/>
                </a:solidFill>
              </a:endParaRPr>
            </a:p>
          </p:txBody>
        </p:sp>
      </p:grpSp>
      <p:sp>
        <p:nvSpPr>
          <p:cNvPr id="27" name="مستطيل مستدير الزوايا 5">
            <a:hlinkClick r:id="rId2" action="ppaction://hlinksldjump"/>
            <a:extLst>
              <a:ext uri="{FF2B5EF4-FFF2-40B4-BE49-F238E27FC236}">
                <a16:creationId xmlns="" xmlns:a16="http://schemas.microsoft.com/office/drawing/2014/main" id="{D466B943-7A06-4ADB-8B37-06D4C56A4898}"/>
              </a:ext>
            </a:extLst>
          </p:cNvPr>
          <p:cNvSpPr/>
          <p:nvPr/>
        </p:nvSpPr>
        <p:spPr>
          <a:xfrm>
            <a:off x="9838920" y="1862449"/>
            <a:ext cx="2353079" cy="57600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1400" dirty="0">
                <a:solidFill>
                  <a:srgbClr val="3F5378"/>
                </a:solidFill>
                <a:latin typeface="Arial Black" panose="020B0A04020102020204" pitchFamily="34" charset="0"/>
                <a:cs typeface="PT Bold Heading" panose="02010400000000000000" pitchFamily="2" charset="-78"/>
              </a:rPr>
              <a:t>INITIATION ACTIVITY </a:t>
            </a:r>
            <a:endParaRPr lang="ar-BH" sz="1400" dirty="0">
              <a:solidFill>
                <a:srgbClr val="3F5378"/>
              </a:solidFill>
              <a:latin typeface="Arial Black" panose="020B0A04020102020204" pitchFamily="34" charset="0"/>
              <a:cs typeface="PT Bold Heading" panose="02010400000000000000" pitchFamily="2" charset="-78"/>
            </a:endParaRPr>
          </a:p>
        </p:txBody>
      </p:sp>
      <p:sp>
        <p:nvSpPr>
          <p:cNvPr id="37" name="مستطيل مستدير الزوايا 11">
            <a:hlinkClick r:id="rId3" action="ppaction://hlinksldjump"/>
            <a:extLst>
              <a:ext uri="{FF2B5EF4-FFF2-40B4-BE49-F238E27FC236}">
                <a16:creationId xmlns="" xmlns:a16="http://schemas.microsoft.com/office/drawing/2014/main" id="{23D3EE09-8411-4223-ABFE-66C8968A89D0}"/>
              </a:ext>
            </a:extLst>
          </p:cNvPr>
          <p:cNvSpPr/>
          <p:nvPr/>
        </p:nvSpPr>
        <p:spPr>
          <a:xfrm>
            <a:off x="9875904" y="2837647"/>
            <a:ext cx="2353079" cy="57600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1600" dirty="0">
                <a:solidFill>
                  <a:srgbClr val="3F5378"/>
                </a:solidFill>
                <a:latin typeface="Arial Black" panose="020B0A04020102020204" pitchFamily="34" charset="0"/>
                <a:cs typeface="PT Bold Heading" panose="02010400000000000000" pitchFamily="2" charset="-78"/>
              </a:rPr>
              <a:t>OBJECTIVE 1</a:t>
            </a:r>
            <a:r>
              <a:rPr lang="ar-SA" sz="1600" dirty="0">
                <a:solidFill>
                  <a:srgbClr val="3F5378"/>
                </a:solidFill>
                <a:latin typeface="Arial Black" panose="020B0A04020102020204" pitchFamily="34" charset="0"/>
                <a:cs typeface="PT Bold Heading" panose="02010400000000000000" pitchFamily="2" charset="-78"/>
              </a:rPr>
              <a:t>    </a:t>
            </a:r>
            <a:endParaRPr lang="ar-BH" sz="1600" dirty="0">
              <a:solidFill>
                <a:srgbClr val="3F5378"/>
              </a:solidFill>
              <a:latin typeface="Arial Black" panose="020B0A04020102020204" pitchFamily="34" charset="0"/>
              <a:cs typeface="PT Bold Heading" panose="02010400000000000000" pitchFamily="2" charset="-78"/>
            </a:endParaRPr>
          </a:p>
        </p:txBody>
      </p:sp>
      <p:sp>
        <p:nvSpPr>
          <p:cNvPr id="38" name="مستطيل مستدير الزوايا 12">
            <a:hlinkClick r:id="" action="ppaction://noaction"/>
            <a:extLst>
              <a:ext uri="{FF2B5EF4-FFF2-40B4-BE49-F238E27FC236}">
                <a16:creationId xmlns="" xmlns:a16="http://schemas.microsoft.com/office/drawing/2014/main" id="{C35558C1-9FDC-49BD-A8F5-9241D1C65BC7}"/>
              </a:ext>
            </a:extLst>
          </p:cNvPr>
          <p:cNvSpPr/>
          <p:nvPr/>
        </p:nvSpPr>
        <p:spPr>
          <a:xfrm>
            <a:off x="9875904" y="3651672"/>
            <a:ext cx="2353079" cy="57600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1600" dirty="0">
                <a:solidFill>
                  <a:srgbClr val="3F5378"/>
                </a:solidFill>
                <a:latin typeface="Arial Black" panose="020B0A04020102020204" pitchFamily="34" charset="0"/>
                <a:cs typeface="PT Bold Heading" panose="02010400000000000000" pitchFamily="2" charset="-78"/>
              </a:rPr>
              <a:t>OBJECTIVE 2</a:t>
            </a:r>
            <a:r>
              <a:rPr lang="ar-SA" sz="1600" dirty="0">
                <a:solidFill>
                  <a:srgbClr val="3F5378"/>
                </a:solidFill>
                <a:latin typeface="Arial Black" panose="020B0A04020102020204" pitchFamily="34" charset="0"/>
                <a:cs typeface="PT Bold Heading" panose="02010400000000000000" pitchFamily="2" charset="-78"/>
              </a:rPr>
              <a:t>    </a:t>
            </a:r>
            <a:endParaRPr lang="ar-BH" sz="1600" dirty="0">
              <a:solidFill>
                <a:srgbClr val="3F5378"/>
              </a:solidFill>
              <a:latin typeface="Arial Black" panose="020B0A04020102020204" pitchFamily="34" charset="0"/>
              <a:cs typeface="PT Bold Heading" panose="02010400000000000000" pitchFamily="2" charset="-78"/>
            </a:endParaRPr>
          </a:p>
        </p:txBody>
      </p:sp>
      <p:sp>
        <p:nvSpPr>
          <p:cNvPr id="40" name="مستطيل مستدير الزوايا 17">
            <a:hlinkClick r:id="" action="ppaction://noaction"/>
            <a:extLst>
              <a:ext uri="{FF2B5EF4-FFF2-40B4-BE49-F238E27FC236}">
                <a16:creationId xmlns="" xmlns:a16="http://schemas.microsoft.com/office/drawing/2014/main" id="{5073015B-1E83-4FE7-BF02-65CBBB9E092C}"/>
              </a:ext>
            </a:extLst>
          </p:cNvPr>
          <p:cNvSpPr/>
          <p:nvPr/>
        </p:nvSpPr>
        <p:spPr>
          <a:xfrm>
            <a:off x="9875904" y="5284180"/>
            <a:ext cx="2353079" cy="57600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1400" dirty="0">
                <a:solidFill>
                  <a:srgbClr val="3F5378"/>
                </a:solidFill>
                <a:latin typeface="Arial Black" panose="020B0A04020102020204" pitchFamily="34" charset="0"/>
                <a:cs typeface="PT Bold Heading" panose="02010400000000000000" pitchFamily="2" charset="-78"/>
              </a:rPr>
              <a:t>FINAL EVALUATION</a:t>
            </a:r>
            <a:endParaRPr lang="ar-BH" sz="1400" dirty="0">
              <a:solidFill>
                <a:srgbClr val="3F5378"/>
              </a:solidFill>
              <a:latin typeface="Arial Black" panose="020B0A04020102020204" pitchFamily="34" charset="0"/>
              <a:cs typeface="PT Bold Heading" panose="02010400000000000000" pitchFamily="2" charset="-78"/>
            </a:endParaRPr>
          </a:p>
        </p:txBody>
      </p:sp>
      <p:sp>
        <p:nvSpPr>
          <p:cNvPr id="8" name="Rectangle 6">
            <a:extLst>
              <a:ext uri="{FF2B5EF4-FFF2-40B4-BE49-F238E27FC236}">
                <a16:creationId xmlns="" xmlns:a16="http://schemas.microsoft.com/office/drawing/2014/main" id="{604B2B2F-9411-AA9E-A604-4EBD15F18989}"/>
              </a:ext>
            </a:extLst>
          </p:cNvPr>
          <p:cNvSpPr/>
          <p:nvPr/>
        </p:nvSpPr>
        <p:spPr>
          <a:xfrm>
            <a:off x="1384938" y="277159"/>
            <a:ext cx="9422124" cy="531749"/>
          </a:xfrm>
          <a:prstGeom prst="rect">
            <a:avLst/>
          </a:prstGeom>
          <a:solidFill>
            <a:schemeClr val="accent1">
              <a:lumMod val="5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a:spAutoFit/>
          </a:bodyPr>
          <a:lstStyle/>
          <a:p>
            <a:pPr marL="342900" indent="-342900">
              <a:lnSpc>
                <a:spcPct val="130000"/>
              </a:lnSpc>
              <a:buClr>
                <a:srgbClr val="FFFFFF"/>
              </a:buClr>
              <a:buSzPts val="1100"/>
              <a:buFont typeface="Times New Roman" panose="02020603050405020304" pitchFamily="18" charset="0"/>
              <a:buChar char="►"/>
            </a:pPr>
            <a:r>
              <a:rPr lang="en-US" sz="2400" b="1" dirty="0">
                <a:solidFill>
                  <a:srgbClr val="FFFF00"/>
                </a:solidFill>
                <a:effectLst/>
                <a:uFill>
                  <a:solidFill>
                    <a:srgbClr val="5B9BD5"/>
                  </a:solidFill>
                </a:uFill>
                <a:latin typeface="Times New Roman" panose="02020603050405020304" pitchFamily="18" charset="0"/>
                <a:ea typeface="Calibri" panose="020F0502020204030204" pitchFamily="34" charset="0"/>
                <a:cs typeface="Arial" panose="020B0604020202020204" pitchFamily="34" charset="0"/>
              </a:rPr>
              <a:t>The calculation of the future and present value of annuities.</a:t>
            </a:r>
            <a:endParaRPr lang="en-US" sz="2400" b="1" dirty="0">
              <a:solidFill>
                <a:srgbClr val="FFFF00"/>
              </a:solidFill>
              <a:effectLst/>
              <a:uFill>
                <a:solidFill>
                  <a:srgbClr val="5B9BD5"/>
                </a:solidFill>
              </a:uFill>
              <a:latin typeface="Calibri" panose="020F0502020204030204" pitchFamily="34" charset="0"/>
              <a:ea typeface="Calibri" panose="020F0502020204030204" pitchFamily="34" charset="0"/>
              <a:cs typeface="Arial" panose="020B0604020202020204" pitchFamily="34" charset="0"/>
            </a:endParaRPr>
          </a:p>
        </p:txBody>
      </p:sp>
      <p:sp>
        <p:nvSpPr>
          <p:cNvPr id="9" name="مستطيل مستدير الزوايا 11">
            <a:hlinkClick r:id="rId3" action="ppaction://hlinksldjump"/>
            <a:extLst>
              <a:ext uri="{FF2B5EF4-FFF2-40B4-BE49-F238E27FC236}">
                <a16:creationId xmlns="" xmlns:a16="http://schemas.microsoft.com/office/drawing/2014/main" id="{0DFE9340-316F-EF21-36B5-A01BFC1442C5}"/>
              </a:ext>
            </a:extLst>
          </p:cNvPr>
          <p:cNvSpPr/>
          <p:nvPr/>
        </p:nvSpPr>
        <p:spPr>
          <a:xfrm>
            <a:off x="9838921" y="4404958"/>
            <a:ext cx="2353079" cy="57600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1600" dirty="0">
                <a:solidFill>
                  <a:srgbClr val="3F5378"/>
                </a:solidFill>
                <a:latin typeface="Arial Black" panose="020B0A04020102020204" pitchFamily="34" charset="0"/>
                <a:cs typeface="PT Bold Heading" panose="02010400000000000000" pitchFamily="2" charset="-78"/>
              </a:rPr>
              <a:t>OBJECTIVE 3</a:t>
            </a:r>
            <a:r>
              <a:rPr lang="ar-SA" sz="1600" dirty="0">
                <a:solidFill>
                  <a:srgbClr val="3F5378"/>
                </a:solidFill>
                <a:latin typeface="Arial Black" panose="020B0A04020102020204" pitchFamily="34" charset="0"/>
                <a:cs typeface="PT Bold Heading" panose="02010400000000000000" pitchFamily="2" charset="-78"/>
              </a:rPr>
              <a:t>    </a:t>
            </a:r>
            <a:endParaRPr lang="ar-BH" sz="1600" dirty="0">
              <a:solidFill>
                <a:srgbClr val="3F5378"/>
              </a:solidFill>
              <a:latin typeface="Arial Black" panose="020B0A04020102020204" pitchFamily="34" charset="0"/>
              <a:cs typeface="PT Bold Heading" panose="02010400000000000000" pitchFamily="2" charset="-78"/>
            </a:endParaRPr>
          </a:p>
        </p:txBody>
      </p:sp>
      <p:grpSp>
        <p:nvGrpSpPr>
          <p:cNvPr id="2" name="Group 1">
            <a:extLst>
              <a:ext uri="{FF2B5EF4-FFF2-40B4-BE49-F238E27FC236}">
                <a16:creationId xmlns="" xmlns:a16="http://schemas.microsoft.com/office/drawing/2014/main" id="{7A66DF9A-2CC9-0F60-722E-AC38D1F9C56E}"/>
              </a:ext>
            </a:extLst>
          </p:cNvPr>
          <p:cNvGrpSpPr/>
          <p:nvPr/>
        </p:nvGrpSpPr>
        <p:grpSpPr>
          <a:xfrm>
            <a:off x="34867" y="6499773"/>
            <a:ext cx="12192000" cy="383348"/>
            <a:chOff x="34867" y="6499773"/>
            <a:chExt cx="12192000" cy="383348"/>
          </a:xfrm>
        </p:grpSpPr>
        <p:sp>
          <p:nvSpPr>
            <p:cNvPr id="11" name="TextBox 10">
              <a:extLst>
                <a:ext uri="{FF2B5EF4-FFF2-40B4-BE49-F238E27FC236}">
                  <a16:creationId xmlns="" xmlns:a16="http://schemas.microsoft.com/office/drawing/2014/main" id="{7FDC34CC-7FD8-9C04-953E-079F34E0CAC8}"/>
                </a:ext>
              </a:extLst>
            </p:cNvPr>
            <p:cNvSpPr txBox="1"/>
            <p:nvPr/>
          </p:nvSpPr>
          <p:spPr>
            <a:xfrm>
              <a:off x="716844" y="6505941"/>
              <a:ext cx="7798277" cy="307777"/>
            </a:xfrm>
            <a:prstGeom prst="rect">
              <a:avLst/>
            </a:prstGeom>
            <a:noFill/>
          </p:spPr>
          <p:txBody>
            <a:bodyPr wrap="square" rtlCol="1">
              <a:spAutoFit/>
            </a:bodyPr>
            <a:lstStyle/>
            <a:p>
              <a:r>
                <a:rPr lang="en-US" sz="1400" b="1" dirty="0">
                  <a:solidFill>
                    <a:srgbClr val="002060"/>
                  </a:solidFill>
                  <a:latin typeface="Sakkal Majalla" panose="02000000000000000000" pitchFamily="2" charset="-78"/>
                  <a:cs typeface="Sakkal Majalla" panose="02000000000000000000" pitchFamily="2" charset="-78"/>
                </a:rPr>
                <a:t>FIN 316/806                                 </a:t>
              </a:r>
              <a:r>
                <a:rPr lang="en-US" sz="1400" b="1" dirty="0" smtClean="0">
                  <a:solidFill>
                    <a:srgbClr val="002060"/>
                  </a:solidFill>
                  <a:latin typeface="Sakkal Majalla" panose="02000000000000000000" pitchFamily="2" charset="-78"/>
                  <a:cs typeface="Sakkal Majalla" panose="02000000000000000000" pitchFamily="2" charset="-78"/>
                </a:rPr>
                <a:t>               </a:t>
              </a:r>
              <a:r>
                <a:rPr lang="en-US" sz="1400" b="1" dirty="0">
                  <a:solidFill>
                    <a:srgbClr val="002060"/>
                  </a:solidFill>
                  <a:latin typeface="Sakkal Majalla" panose="02000000000000000000" pitchFamily="2" charset="-78"/>
                  <a:cs typeface="Sakkal Majalla" panose="02000000000000000000" pitchFamily="2" charset="-78"/>
                </a:rPr>
                <a:t>UNIT 2                 </a:t>
              </a:r>
              <a:r>
                <a:rPr lang="en-US" sz="1400" b="1" dirty="0" smtClean="0">
                  <a:solidFill>
                    <a:srgbClr val="002060"/>
                  </a:solidFill>
                  <a:latin typeface="Sakkal Majalla" panose="02000000000000000000" pitchFamily="2" charset="-78"/>
                  <a:cs typeface="Sakkal Majalla" panose="02000000000000000000" pitchFamily="2" charset="-78"/>
                </a:rPr>
                <a:t>                        </a:t>
              </a:r>
              <a:r>
                <a:rPr lang="en-US" sz="1400" b="1" dirty="0">
                  <a:solidFill>
                    <a:srgbClr val="002060"/>
                  </a:solidFill>
                  <a:latin typeface="Sakkal Majalla" panose="02000000000000000000" pitchFamily="2" charset="-78"/>
                  <a:cs typeface="Sakkal Majalla" panose="02000000000000000000" pitchFamily="2" charset="-78"/>
                </a:rPr>
                <a:t>Annuities and Amortization Loan</a:t>
              </a:r>
              <a:endParaRPr lang="ar-SA" sz="1400" b="1" dirty="0">
                <a:solidFill>
                  <a:srgbClr val="002060"/>
                </a:solidFill>
                <a:latin typeface="Sakkal Majalla" panose="02000000000000000000" pitchFamily="2" charset="-78"/>
                <a:cs typeface="Sakkal Majalla" panose="02000000000000000000" pitchFamily="2" charset="-78"/>
              </a:endParaRPr>
            </a:p>
          </p:txBody>
        </p:sp>
        <p:grpSp>
          <p:nvGrpSpPr>
            <p:cNvPr id="12" name="Group 11">
              <a:extLst>
                <a:ext uri="{FF2B5EF4-FFF2-40B4-BE49-F238E27FC236}">
                  <a16:creationId xmlns="" xmlns:a16="http://schemas.microsoft.com/office/drawing/2014/main" id="{41538516-A71E-3316-304D-9C38858F8DE4}"/>
                </a:ext>
              </a:extLst>
            </p:cNvPr>
            <p:cNvGrpSpPr/>
            <p:nvPr/>
          </p:nvGrpSpPr>
          <p:grpSpPr>
            <a:xfrm>
              <a:off x="34867" y="6499773"/>
              <a:ext cx="12192000" cy="383348"/>
              <a:chOff x="34867" y="6499773"/>
              <a:chExt cx="12192000" cy="383348"/>
            </a:xfrm>
          </p:grpSpPr>
          <p:cxnSp>
            <p:nvCxnSpPr>
              <p:cNvPr id="13" name="Straight Connector 12">
                <a:extLst>
                  <a:ext uri="{FF2B5EF4-FFF2-40B4-BE49-F238E27FC236}">
                    <a16:creationId xmlns="" xmlns:a16="http://schemas.microsoft.com/office/drawing/2014/main" id="{146DF47E-76D9-F557-27B0-CD5D1D24AA53}"/>
                  </a:ext>
                </a:extLst>
              </p:cNvPr>
              <p:cNvCxnSpPr/>
              <p:nvPr/>
            </p:nvCxnSpPr>
            <p:spPr>
              <a:xfrm flipV="1">
                <a:off x="34867" y="6499773"/>
                <a:ext cx="12192000" cy="521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 xmlns:a16="http://schemas.microsoft.com/office/drawing/2014/main" id="{4966BC4C-A69E-73EE-1847-705F12088F41}"/>
                  </a:ext>
                </a:extLst>
              </p:cNvPr>
              <p:cNvSpPr>
                <a:spLocks/>
              </p:cNvSpPr>
              <p:nvPr/>
            </p:nvSpPr>
            <p:spPr>
              <a:xfrm>
                <a:off x="7703229" y="6502121"/>
                <a:ext cx="4106028"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a:t>
                </a:r>
                <a:r>
                  <a:rPr lang="ar-SA"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العام الدراسي </a:t>
                </a: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2023-2024م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grpSp>
      </p:grpSp>
      <p:sp>
        <p:nvSpPr>
          <p:cNvPr id="5" name="Text Box 475">
            <a:extLst>
              <a:ext uri="{FF2B5EF4-FFF2-40B4-BE49-F238E27FC236}">
                <a16:creationId xmlns="" xmlns:a16="http://schemas.microsoft.com/office/drawing/2014/main" id="{A0065A2D-F2E8-4B08-879D-EA5F68366D05}"/>
              </a:ext>
            </a:extLst>
          </p:cNvPr>
          <p:cNvSpPr txBox="1">
            <a:spLocks noChangeArrowheads="1" noChangeShapeType="1" noTextEdit="1"/>
          </p:cNvSpPr>
          <p:nvPr/>
        </p:nvSpPr>
        <p:spPr bwMode="auto">
          <a:xfrm>
            <a:off x="303082" y="1122280"/>
            <a:ext cx="2743200" cy="288290"/>
          </a:xfrm>
          <a:prstGeom prst="rect">
            <a:avLst/>
          </a:prstGeom>
          <a:extLst>
            <a:ext uri="{AF507438-7753-43E0-B8FC-AC1667EBCBE1}">
              <a14:hiddenEffects xmlns:a14="http://schemas.microsoft.com/office/drawing/2010/main">
                <a:effectLst/>
              </a14:hiddenEffects>
            </a:ext>
          </a:extLst>
        </p:spPr>
        <p:txBody>
          <a:bodyPr wrap="square" numCol="1" fromWordArt="1">
            <a:prstTxWarp prst="textPlain">
              <a:avLst>
                <a:gd name="adj" fmla="val 50000"/>
              </a:avLst>
            </a:prstTxWarp>
            <a:spAutoFit/>
          </a:bodyPr>
          <a:lstStyle/>
          <a:p>
            <a:pPr marL="342900" marR="0" lvl="0" indent="-342900" algn="ctr" rtl="0">
              <a:spcBef>
                <a:spcPts val="0"/>
              </a:spcBef>
              <a:spcAft>
                <a:spcPts val="0"/>
              </a:spcAft>
              <a:buClr>
                <a:srgbClr val="FF0000"/>
              </a:buClr>
              <a:buFont typeface="Arial Black" panose="020B0A04020102020204" pitchFamily="34" charset="0"/>
              <a:buAutoNum type="alphaUcPeriod"/>
            </a:pPr>
            <a:r>
              <a:rPr lang="en-US" sz="1100" dirty="0">
                <a:ln w="9525" cap="flat" cmpd="sng" algn="ctr">
                  <a:solidFill>
                    <a:srgbClr val="FF0000"/>
                  </a:solidFill>
                  <a:prstDash val="solid"/>
                  <a:round/>
                </a:ln>
                <a:solidFill>
                  <a:srgbClr val="FF0000"/>
                </a:solidFill>
                <a:effectLst/>
                <a:latin typeface="Arial Black" panose="020B0A04020102020204" pitchFamily="34" charset="0"/>
                <a:ea typeface="Times New Roman" panose="02020603050405020304" pitchFamily="18" charset="0"/>
              </a:rPr>
              <a:t>Investment (Due) Annuities</a:t>
            </a:r>
            <a:endParaRPr lang="en-US" sz="1200" dirty="0">
              <a:effectLst/>
              <a:latin typeface="Times New Roman" panose="02020603050405020304" pitchFamily="18" charset="0"/>
              <a:ea typeface="Times New Roman" panose="02020603050405020304" pitchFamily="18" charset="0"/>
            </a:endParaRPr>
          </a:p>
        </p:txBody>
      </p:sp>
      <mc:AlternateContent xmlns:mc="http://schemas.openxmlformats.org/markup-compatibility/2006" xmlns:a14="http://schemas.microsoft.com/office/drawing/2010/main">
        <mc:Choice Requires="a14">
          <p:sp>
            <p:nvSpPr>
              <p:cNvPr id="6" name="Rectangle 5">
                <a:extLst>
                  <a:ext uri="{FF2B5EF4-FFF2-40B4-BE49-F238E27FC236}">
                    <a16:creationId xmlns="" xmlns:a16="http://schemas.microsoft.com/office/drawing/2014/main" id="{3EB5EF17-A624-D768-4698-8AC57E4B101B}"/>
                  </a:ext>
                </a:extLst>
              </p:cNvPr>
              <p:cNvSpPr/>
              <p:nvPr/>
            </p:nvSpPr>
            <p:spPr>
              <a:xfrm>
                <a:off x="303082" y="1927075"/>
                <a:ext cx="9223690" cy="4503295"/>
              </a:xfrm>
              <a:prstGeom prst="rect">
                <a:avLst/>
              </a:prstGeom>
              <a:solidFill>
                <a:srgbClr val="CED6E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t" anchorCtr="0" forceAA="0" compatLnSpc="1">
                <a:prstTxWarp prst="textNoShape">
                  <a:avLst/>
                </a:prstTxWarp>
                <a:noAutofit/>
              </a:bodyPr>
              <a:lstStyle/>
              <a:p>
                <a:pPr marL="182880" marR="0" rtl="1">
                  <a:lnSpc>
                    <a:spcPct val="107000"/>
                  </a:lnSpc>
                  <a:spcBef>
                    <a:spcPts val="0"/>
                  </a:spcBef>
                  <a:spcAft>
                    <a:spcPts val="0"/>
                  </a:spcAft>
                  <a:tabLst>
                    <a:tab pos="849630" algn="l"/>
                    <a:tab pos="1140460" algn="l"/>
                  </a:tabLst>
                </a:pPr>
                <a:r>
                  <a:rPr lang="ar-BH" dirty="0">
                    <a:solidFill>
                      <a:srgbClr val="000000"/>
                    </a:solidFill>
                    <a:effectLst/>
                    <a:latin typeface="Times New Roman" panose="02020603050405020304" pitchFamily="18" charset="0"/>
                    <a:ea typeface="Calibri" panose="020F0502020204030204" pitchFamily="34" charset="0"/>
                    <a:cs typeface="Al-Mohanad"/>
                  </a:rPr>
                  <a:t> </a:t>
                </a:r>
                <a:r>
                  <a:rPr lang="en-US" dirty="0">
                    <a:solidFill>
                      <a:srgbClr val="000000"/>
                    </a:solidFill>
                    <a:effectLst/>
                    <a:latin typeface="Times New Roman" panose="02020603050405020304" pitchFamily="18" charset="0"/>
                    <a:ea typeface="Times New Roman" panose="02020603050405020304" pitchFamily="18" charset="0"/>
                  </a:rPr>
                  <a:t> A trader paid an annuity of BD120 at the beginning of each six months at an interest rate of 8% annually. Find the following:</a:t>
                </a:r>
                <a:endParaRPr lang="en-US" dirty="0">
                  <a:effectLst/>
                  <a:latin typeface="Times New Roman" panose="02020603050405020304" pitchFamily="18" charset="0"/>
                  <a:ea typeface="Times New Roman" panose="02020603050405020304" pitchFamily="18" charset="0"/>
                </a:endParaRPr>
              </a:p>
              <a:p>
                <a:pPr marL="0" marR="0" algn="l" rtl="1">
                  <a:lnSpc>
                    <a:spcPct val="130000"/>
                  </a:lnSpc>
                  <a:spcBef>
                    <a:spcPts val="0"/>
                  </a:spcBef>
                  <a:spcAft>
                    <a:spcPts val="0"/>
                  </a:spcAft>
                </a:pPr>
                <a:r>
                  <a:rPr lang="en-US" dirty="0">
                    <a:solidFill>
                      <a:srgbClr val="000000"/>
                    </a:solidFill>
                    <a:effectLst/>
                    <a:latin typeface="Times New Roman" panose="02020603050405020304" pitchFamily="18" charset="0"/>
                    <a:ea typeface="Times New Roman" panose="02020603050405020304" pitchFamily="18" charset="0"/>
                  </a:rPr>
                  <a:t>1-Future value (amount) and interest at the end of 4 years.</a:t>
                </a:r>
                <a:endParaRPr lang="en-US" dirty="0">
                  <a:effectLst/>
                  <a:latin typeface="Times New Roman" panose="02020603050405020304" pitchFamily="18" charset="0"/>
                  <a:ea typeface="Times New Roman" panose="02020603050405020304" pitchFamily="18" charset="0"/>
                </a:endParaRPr>
              </a:p>
              <a:p>
                <a:pPr marL="0" marR="0" algn="l" rtl="0">
                  <a:lnSpc>
                    <a:spcPct val="107000"/>
                  </a:lnSpc>
                  <a:spcBef>
                    <a:spcPts val="0"/>
                  </a:spcBef>
                  <a:spcAft>
                    <a:spcPts val="800"/>
                  </a:spcAft>
                </a:pPr>
                <a:r>
                  <a:rPr lang="en-US"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2- Present value of the annuities at the end of the period.</a:t>
                </a:r>
                <a:endParaRPr lang="en-US" dirty="0">
                  <a:effectLst/>
                  <a:ea typeface="Calibri" panose="020F0502020204030204" pitchFamily="34" charset="0"/>
                  <a:cs typeface="Arial" panose="020B0604020202020204" pitchFamily="34" charset="0"/>
                </a:endParaRPr>
              </a:p>
              <a:p>
                <a:pPr marL="0" marR="0" algn="l" rtl="0">
                  <a:lnSpc>
                    <a:spcPct val="130000"/>
                  </a:lnSpc>
                  <a:spcBef>
                    <a:spcPts val="0"/>
                  </a:spcBef>
                  <a:spcAft>
                    <a:spcPts val="0"/>
                  </a:spcAft>
                </a:pPr>
                <a:r>
                  <a:rPr lang="en-US" b="1" u="sng" dirty="0">
                    <a:solidFill>
                      <a:srgbClr val="002060"/>
                    </a:solidFill>
                    <a:effectLst/>
                    <a:latin typeface="Arial Black" panose="020B0A04020102020204" pitchFamily="34" charset="0"/>
                    <a:ea typeface="Calibri" panose="020F0502020204030204" pitchFamily="34" charset="0"/>
                    <a:cs typeface="Times New Roman" panose="02020603050405020304" pitchFamily="18" charset="0"/>
                  </a:rPr>
                  <a:t>Answer:</a:t>
                </a:r>
                <a:endParaRPr lang="en-US" dirty="0">
                  <a:effectLst/>
                  <a:ea typeface="Calibri" panose="020F0502020204030204" pitchFamily="34" charset="0"/>
                  <a:cs typeface="Arial" panose="020B0604020202020204" pitchFamily="34" charset="0"/>
                </a:endParaRPr>
              </a:p>
              <a:p>
                <a:pPr marL="0" marR="0" algn="l" rtl="1">
                  <a:lnSpc>
                    <a:spcPct val="130000"/>
                  </a:lnSpc>
                  <a:spcBef>
                    <a:spcPts val="0"/>
                  </a:spcBef>
                  <a:spcAft>
                    <a:spcPts val="0"/>
                  </a:spcAft>
                </a:pPr>
                <a:r>
                  <a:rPr lang="en-US" b="1" dirty="0">
                    <a:solidFill>
                      <a:srgbClr val="C00000"/>
                    </a:solidFill>
                    <a:effectLst/>
                    <a:latin typeface="Cambria Math" panose="02040503050406030204" pitchFamily="18" charset="0"/>
                    <a:ea typeface="Calibri" panose="020F0502020204030204" pitchFamily="34" charset="0"/>
                    <a:cs typeface="Times New Roman" panose="02020603050405020304" pitchFamily="18" charset="0"/>
                  </a:rPr>
                  <a:t> </a:t>
                </a:r>
                <a:r>
                  <a:rPr lang="en-US" dirty="0">
                    <a:solidFill>
                      <a:srgbClr val="0000FF"/>
                    </a:solidFill>
                    <a:effectLst/>
                    <a:latin typeface="Cambria Math" panose="02040503050406030204" pitchFamily="18" charset="0"/>
                    <a:ea typeface="Calibri" panose="020F0502020204030204" pitchFamily="34" charset="0"/>
                    <a:cs typeface="Times New Roman" panose="02020603050405020304" pitchFamily="18" charset="0"/>
                  </a:rPr>
                  <a:t>No. of annuities ( n ) </a:t>
                </a:r>
                <a:r>
                  <a:rPr lang="en-US" dirty="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a:t>=   4  × 2 = 8</a:t>
                </a:r>
                <a:r>
                  <a:rPr lang="en-US" dirty="0">
                    <a:effectLst/>
                    <a:latin typeface="Cambria Math" panose="02040503050406030204" pitchFamily="18" charset="0"/>
                    <a:ea typeface="Calibri" panose="020F0502020204030204" pitchFamily="34" charset="0"/>
                    <a:cs typeface="Times New Roman" panose="02020603050405020304" pitchFamily="18" charset="0"/>
                  </a:rPr>
                  <a:t>  </a:t>
                </a:r>
                <a:endParaRPr lang="en-US" dirty="0">
                  <a:effectLst/>
                  <a:ea typeface="Calibri" panose="020F0502020204030204" pitchFamily="34" charset="0"/>
                  <a:cs typeface="Arial" panose="020B0604020202020204" pitchFamily="34" charset="0"/>
                </a:endParaRPr>
              </a:p>
              <a:p>
                <a:pPr marL="0" marR="0" algn="l" rtl="1">
                  <a:lnSpc>
                    <a:spcPct val="130000"/>
                  </a:lnSpc>
                  <a:spcBef>
                    <a:spcPts val="0"/>
                  </a:spcBef>
                  <a:spcAft>
                    <a:spcPts val="0"/>
                  </a:spcAft>
                </a:pPr>
                <a:r>
                  <a:rPr lang="en-US" dirty="0">
                    <a:solidFill>
                      <a:srgbClr val="0000FF"/>
                    </a:solidFill>
                    <a:effectLst/>
                    <a:latin typeface="Cambria Math" panose="02040503050406030204" pitchFamily="18" charset="0"/>
                    <a:ea typeface="Calibri" panose="020F0502020204030204" pitchFamily="34" charset="0"/>
                    <a:cs typeface="Times New Roman" panose="02020603050405020304" pitchFamily="18" charset="0"/>
                  </a:rPr>
                  <a:t>  Partial rate (</a:t>
                </a:r>
                <a:r>
                  <a:rPr lang="en-US" dirty="0" err="1">
                    <a:solidFill>
                      <a:srgbClr val="0000FF"/>
                    </a:solidFill>
                    <a:effectLst/>
                    <a:latin typeface="Cambria Math" panose="02040503050406030204" pitchFamily="18" charset="0"/>
                    <a:ea typeface="Calibri" panose="020F0502020204030204" pitchFamily="34" charset="0"/>
                    <a:cs typeface="Times New Roman" panose="02020603050405020304" pitchFamily="18" charset="0"/>
                  </a:rPr>
                  <a:t>i</a:t>
                </a:r>
                <a:r>
                  <a:rPr lang="en-US" dirty="0">
                    <a:solidFill>
                      <a:srgbClr val="0000FF"/>
                    </a:solidFill>
                    <a:effectLst/>
                    <a:latin typeface="Cambria Math" panose="02040503050406030204" pitchFamily="18" charset="0"/>
                    <a:ea typeface="Calibri" panose="020F0502020204030204" pitchFamily="34" charset="0"/>
                    <a:cs typeface="Times New Roman" panose="02020603050405020304" pitchFamily="18" charset="0"/>
                  </a:rPr>
                  <a:t>)</a:t>
                </a:r>
                <a:r>
                  <a:rPr lang="en-US" dirty="0">
                    <a:effectLst/>
                    <a:latin typeface="Cambria Math" panose="02040503050406030204" pitchFamily="18" charset="0"/>
                    <a:ea typeface="Calibri" panose="020F0502020204030204" pitchFamily="34" charset="0"/>
                    <a:cs typeface="Times New Roman" panose="02020603050405020304" pitchFamily="18" charset="0"/>
                  </a:rPr>
                  <a:t>           </a:t>
                </a:r>
                <a:r>
                  <a:rPr lang="en-US" dirty="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a:t>= 8% ÷ 2 = 4%   </a:t>
                </a:r>
              </a:p>
              <a:p>
                <a:pPr marL="0" marR="0" algn="l" rtl="1">
                  <a:lnSpc>
                    <a:spcPct val="130000"/>
                  </a:lnSpc>
                  <a:spcBef>
                    <a:spcPts val="0"/>
                  </a:spcBef>
                  <a:spcAft>
                    <a:spcPts val="0"/>
                  </a:spcAft>
                </a:pPr>
                <a:endParaRPr lang="en-US" dirty="0">
                  <a:effectLst/>
                  <a:ea typeface="Calibri" panose="020F0502020204030204" pitchFamily="34" charset="0"/>
                  <a:cs typeface="Arial" panose="020B0604020202020204" pitchFamily="34" charset="0"/>
                </a:endParaRPr>
              </a:p>
              <a:p>
                <a:pPr marL="0" marR="0" algn="just" rtl="0">
                  <a:lnSpc>
                    <a:spcPct val="130000"/>
                  </a:lnSpc>
                  <a:spcBef>
                    <a:spcPts val="0"/>
                  </a:spcBef>
                  <a:spcAft>
                    <a:spcPts val="0"/>
                  </a:spcAft>
                  <a:tabLst>
                    <a:tab pos="849630" algn="l"/>
                    <a:tab pos="1140460" algn="l"/>
                  </a:tabLst>
                </a:pPr>
                <a:r>
                  <a:rPr lang="en-US" sz="1800" b="1" dirty="0">
                    <a:solidFill>
                      <a:srgbClr val="002060"/>
                    </a:solidFill>
                    <a:effectLst/>
                    <a:latin typeface="Cambria Math" panose="02040503050406030204" pitchFamily="18" charset="0"/>
                    <a:ea typeface="Calibri" panose="020F0502020204030204" pitchFamily="34" charset="0"/>
                    <a:cs typeface="Arial" panose="020B0604020202020204" pitchFamily="34" charset="0"/>
                  </a:rPr>
                  <a:t>CI  =     </a:t>
                </a:r>
                <a14:m>
                  <m:oMath xmlns:m="http://schemas.openxmlformats.org/officeDocument/2006/math">
                    <m:sSub>
                      <m:sSubPr>
                        <m:ctrlPr>
                          <a:rPr lang="en-US" sz="1800" b="1" i="1">
                            <a:solidFill>
                              <a:srgbClr val="002060"/>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800" b="1" i="1">
                            <a:solidFill>
                              <a:srgbClr val="002060"/>
                            </a:solidFill>
                            <a:effectLst/>
                            <a:latin typeface="Cambria Math" panose="02040503050406030204" pitchFamily="18" charset="0"/>
                            <a:ea typeface="Calibri" panose="020F0502020204030204" pitchFamily="34" charset="0"/>
                            <a:cs typeface="Times New Roman" panose="02020603050405020304" pitchFamily="18" charset="0"/>
                          </a:rPr>
                          <m:t>𝐅𝐕</m:t>
                        </m:r>
                      </m:e>
                      <m:sub>
                        <m:r>
                          <a:rPr lang="en-US" sz="1800" b="1" i="1">
                            <a:solidFill>
                              <a:srgbClr val="002060"/>
                            </a:solidFill>
                            <a:effectLst/>
                            <a:latin typeface="Cambria Math" panose="02040503050406030204" pitchFamily="18" charset="0"/>
                            <a:ea typeface="Calibri" panose="020F0502020204030204" pitchFamily="34" charset="0"/>
                            <a:cs typeface="Times New Roman" panose="02020603050405020304" pitchFamily="18" charset="0"/>
                          </a:rPr>
                          <m:t>𝐧𝐝</m:t>
                        </m:r>
                      </m:sub>
                    </m:sSub>
                  </m:oMath>
                </a14:m>
                <a:r>
                  <a:rPr lang="en-US" sz="1800" b="1" dirty="0">
                    <a:solidFill>
                      <a:srgbClr val="000000"/>
                    </a:solidFill>
                    <a:effectLst/>
                    <a:latin typeface="Cambria Math" panose="02040503050406030204" pitchFamily="18" charset="0"/>
                    <a:ea typeface="Calibri" panose="020F0502020204030204" pitchFamily="34" charset="0"/>
                    <a:cs typeface="Arial" panose="020B0604020202020204" pitchFamily="34" charset="0"/>
                  </a:rPr>
                  <a:t>    </a:t>
                </a:r>
                <a:r>
                  <a:rPr lang="en-US" sz="1800" b="1" dirty="0">
                    <a:solidFill>
                      <a:srgbClr val="002060"/>
                    </a:solidFill>
                    <a:effectLst/>
                    <a:latin typeface="Cambria Math" panose="02040503050406030204" pitchFamily="18" charset="0"/>
                    <a:ea typeface="Calibri" panose="020F0502020204030204" pitchFamily="34" charset="0"/>
                    <a:cs typeface="Arial" panose="020B0604020202020204" pitchFamily="34" charset="0"/>
                  </a:rPr>
                  <a:t>-    (   PMT x n)</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360045" marR="0" indent="-89535" algn="l" rtl="0">
                  <a:lnSpc>
                    <a:spcPct val="130000"/>
                  </a:lnSpc>
                  <a:spcBef>
                    <a:spcPts val="0"/>
                  </a:spcBef>
                  <a:spcAft>
                    <a:spcPts val="0"/>
                  </a:spcAft>
                </a:pPr>
                <a:r>
                  <a:rPr lang="en-US" sz="1800" b="1"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   </a:t>
                </a:r>
                <a:r>
                  <a:rPr lang="en-US" sz="1800" dirty="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a:t>= 1149.936   - (120     x 8)</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360045" marR="0" indent="-89535" algn="l" rtl="0">
                  <a:lnSpc>
                    <a:spcPct val="130000"/>
                  </a:lnSpc>
                  <a:spcBef>
                    <a:spcPts val="0"/>
                  </a:spcBef>
                  <a:spcAft>
                    <a:spcPts val="0"/>
                  </a:spcAft>
                </a:pPr>
                <a:r>
                  <a:rPr lang="en-US" sz="1800" dirty="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a:t>    = 1149.936   -        960        = BD 189.936</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226695" marR="0" algn="l" rtl="0">
                  <a:lnSpc>
                    <a:spcPct val="130000"/>
                  </a:lnSpc>
                  <a:spcBef>
                    <a:spcPts val="0"/>
                  </a:spcBef>
                  <a:spcAft>
                    <a:spcPts val="0"/>
                  </a:spcAft>
                </a:pPr>
                <a:r>
                  <a:rPr lang="ar-BH" dirty="0">
                    <a:solidFill>
                      <a:srgbClr val="000000"/>
                    </a:solidFill>
                    <a:effectLst/>
                    <a:ea typeface="Calibri" panose="020F0502020204030204" pitchFamily="34" charset="0"/>
                    <a:cs typeface="Times New Roman" panose="02020603050405020304" pitchFamily="18" charset="0"/>
                  </a:rPr>
                  <a:t> </a:t>
                </a:r>
                <a:endParaRPr lang="en-US" dirty="0">
                  <a:effectLst/>
                  <a:ea typeface="Calibri" panose="020F0502020204030204" pitchFamily="34" charset="0"/>
                  <a:cs typeface="Arial" panose="020B0604020202020204" pitchFamily="34" charset="0"/>
                </a:endParaRPr>
              </a:p>
            </p:txBody>
          </p:sp>
        </mc:Choice>
        <mc:Fallback xmlns="">
          <p:sp>
            <p:nvSpPr>
              <p:cNvPr id="6" name="Rectangle 5">
                <a:extLst>
                  <a:ext uri="{FF2B5EF4-FFF2-40B4-BE49-F238E27FC236}">
                    <a16:creationId xmlns:a16="http://schemas.microsoft.com/office/drawing/2014/main" id="{3EB5EF17-A624-D768-4698-8AC57E4B101B}"/>
                  </a:ext>
                </a:extLst>
              </p:cNvPr>
              <p:cNvSpPr>
                <a:spLocks noRot="1" noChangeAspect="1" noMove="1" noResize="1" noEditPoints="1" noAdjustHandles="1" noChangeArrowheads="1" noChangeShapeType="1" noTextEdit="1"/>
              </p:cNvSpPr>
              <p:nvPr/>
            </p:nvSpPr>
            <p:spPr>
              <a:xfrm>
                <a:off x="303082" y="1927075"/>
                <a:ext cx="9223690" cy="4503295"/>
              </a:xfrm>
              <a:prstGeom prst="rect">
                <a:avLst/>
              </a:prstGeom>
              <a:blipFill>
                <a:blip r:embed="rId4"/>
                <a:stretch>
                  <a:fillRect l="-859" t="-947"/>
                </a:stretch>
              </a:blipFill>
              <a:ln>
                <a:noFill/>
              </a:ln>
            </p:spPr>
            <p:txBody>
              <a:bodyPr/>
              <a:lstStyle/>
              <a:p>
                <a:r>
                  <a:rPr lang="en-US">
                    <a:noFill/>
                  </a:rPr>
                  <a:t> </a:t>
                </a:r>
              </a:p>
            </p:txBody>
          </p:sp>
        </mc:Fallback>
      </mc:AlternateContent>
      <p:graphicFrame>
        <p:nvGraphicFramePr>
          <p:cNvPr id="7" name="Table 6">
            <a:extLst>
              <a:ext uri="{FF2B5EF4-FFF2-40B4-BE49-F238E27FC236}">
                <a16:creationId xmlns="" xmlns:a16="http://schemas.microsoft.com/office/drawing/2014/main" id="{F5D5F41F-5DFA-5331-CC67-2C8BA94852BF}"/>
              </a:ext>
            </a:extLst>
          </p:cNvPr>
          <p:cNvGraphicFramePr>
            <a:graphicFrameLocks noGrp="1"/>
          </p:cNvGraphicFramePr>
          <p:nvPr/>
        </p:nvGraphicFramePr>
        <p:xfrm>
          <a:off x="4550736" y="3233531"/>
          <a:ext cx="5058714" cy="2274178"/>
        </p:xfrm>
        <a:graphic>
          <a:graphicData uri="http://schemas.openxmlformats.org/drawingml/2006/table">
            <a:tbl>
              <a:tblPr>
                <a:tableStyleId>{5C22544A-7EE6-4342-B048-85BDC9FD1C3A}</a:tableStyleId>
              </a:tblPr>
              <a:tblGrid>
                <a:gridCol w="239172">
                  <a:extLst>
                    <a:ext uri="{9D8B030D-6E8A-4147-A177-3AD203B41FA5}">
                      <a16:colId xmlns="" xmlns:a16="http://schemas.microsoft.com/office/drawing/2014/main" val="3838675518"/>
                    </a:ext>
                  </a:extLst>
                </a:gridCol>
                <a:gridCol w="526891">
                  <a:extLst>
                    <a:ext uri="{9D8B030D-6E8A-4147-A177-3AD203B41FA5}">
                      <a16:colId xmlns="" xmlns:a16="http://schemas.microsoft.com/office/drawing/2014/main" val="1740553670"/>
                    </a:ext>
                  </a:extLst>
                </a:gridCol>
                <a:gridCol w="546822">
                  <a:extLst>
                    <a:ext uri="{9D8B030D-6E8A-4147-A177-3AD203B41FA5}">
                      <a16:colId xmlns="" xmlns:a16="http://schemas.microsoft.com/office/drawing/2014/main" val="2453886500"/>
                    </a:ext>
                  </a:extLst>
                </a:gridCol>
                <a:gridCol w="526891">
                  <a:extLst>
                    <a:ext uri="{9D8B030D-6E8A-4147-A177-3AD203B41FA5}">
                      <a16:colId xmlns="" xmlns:a16="http://schemas.microsoft.com/office/drawing/2014/main" val="3938408929"/>
                    </a:ext>
                  </a:extLst>
                </a:gridCol>
                <a:gridCol w="526891">
                  <a:extLst>
                    <a:ext uri="{9D8B030D-6E8A-4147-A177-3AD203B41FA5}">
                      <a16:colId xmlns="" xmlns:a16="http://schemas.microsoft.com/office/drawing/2014/main" val="1092160160"/>
                    </a:ext>
                  </a:extLst>
                </a:gridCol>
                <a:gridCol w="526891">
                  <a:extLst>
                    <a:ext uri="{9D8B030D-6E8A-4147-A177-3AD203B41FA5}">
                      <a16:colId xmlns="" xmlns:a16="http://schemas.microsoft.com/office/drawing/2014/main" val="3683286483"/>
                    </a:ext>
                  </a:extLst>
                </a:gridCol>
                <a:gridCol w="526891">
                  <a:extLst>
                    <a:ext uri="{9D8B030D-6E8A-4147-A177-3AD203B41FA5}">
                      <a16:colId xmlns="" xmlns:a16="http://schemas.microsoft.com/office/drawing/2014/main" val="1191631006"/>
                    </a:ext>
                  </a:extLst>
                </a:gridCol>
                <a:gridCol w="526891">
                  <a:extLst>
                    <a:ext uri="{9D8B030D-6E8A-4147-A177-3AD203B41FA5}">
                      <a16:colId xmlns="" xmlns:a16="http://schemas.microsoft.com/office/drawing/2014/main" val="1064374006"/>
                    </a:ext>
                  </a:extLst>
                </a:gridCol>
                <a:gridCol w="501851">
                  <a:extLst>
                    <a:ext uri="{9D8B030D-6E8A-4147-A177-3AD203B41FA5}">
                      <a16:colId xmlns="" xmlns:a16="http://schemas.microsoft.com/office/drawing/2014/main" val="2080415149"/>
                    </a:ext>
                  </a:extLst>
                </a:gridCol>
                <a:gridCol w="501851">
                  <a:extLst>
                    <a:ext uri="{9D8B030D-6E8A-4147-A177-3AD203B41FA5}">
                      <a16:colId xmlns="" xmlns:a16="http://schemas.microsoft.com/office/drawing/2014/main" val="3233942050"/>
                    </a:ext>
                  </a:extLst>
                </a:gridCol>
                <a:gridCol w="107672">
                  <a:extLst>
                    <a:ext uri="{9D8B030D-6E8A-4147-A177-3AD203B41FA5}">
                      <a16:colId xmlns="" xmlns:a16="http://schemas.microsoft.com/office/drawing/2014/main" val="302588980"/>
                    </a:ext>
                  </a:extLst>
                </a:gridCol>
              </a:tblGrid>
              <a:tr h="314122">
                <a:tc gridSpan="11">
                  <a:txBody>
                    <a:bodyPr/>
                    <a:lstStyle/>
                    <a:p>
                      <a:pPr marL="0" marR="0" algn="ctr" rtl="1">
                        <a:lnSpc>
                          <a:spcPct val="107000"/>
                        </a:lnSpc>
                        <a:spcBef>
                          <a:spcPts val="0"/>
                        </a:spcBef>
                        <a:spcAft>
                          <a:spcPts val="0"/>
                        </a:spcAft>
                      </a:pPr>
                      <a:r>
                        <a:rPr lang="en-US" sz="600" dirty="0">
                          <a:effectLst/>
                        </a:rPr>
                        <a:t/>
                      </a:r>
                      <a:br>
                        <a:rPr lang="en-US" sz="600" dirty="0">
                          <a:effectLst/>
                        </a:rPr>
                      </a:br>
                      <a:r>
                        <a:rPr lang="en-US" sz="600" dirty="0">
                          <a:effectLst/>
                        </a:rPr>
                        <a:t> TABLE (FV of  Annuity Due)</a:t>
                      </a:r>
                    </a:p>
                    <a:p>
                      <a:pPr marL="0" marR="0" algn="ctr" rtl="1">
                        <a:lnSpc>
                          <a:spcPct val="107000"/>
                        </a:lnSpc>
                        <a:spcBef>
                          <a:spcPts val="0"/>
                        </a:spcBef>
                        <a:spcAft>
                          <a:spcPts val="0"/>
                        </a:spcAft>
                      </a:pPr>
                      <a:r>
                        <a:rPr lang="en-US" sz="600" dirty="0">
                          <a:effectLst/>
                        </a:rPr>
                        <a:t>(annuity in advance – beginning of period payment)</a:t>
                      </a:r>
                      <a:endParaRPr lang="en-US" sz="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 xmlns:a16="http://schemas.microsoft.com/office/drawing/2014/main" val="3812920130"/>
                  </a:ext>
                </a:extLst>
              </a:tr>
              <a:tr h="424461">
                <a:tc>
                  <a:txBody>
                    <a:bodyPr/>
                    <a:lstStyle/>
                    <a:p>
                      <a:pPr marL="0" marR="0" algn="ctr" rtl="1">
                        <a:lnSpc>
                          <a:spcPct val="107000"/>
                        </a:lnSpc>
                        <a:spcBef>
                          <a:spcPts val="0"/>
                        </a:spcBef>
                        <a:spcAft>
                          <a:spcPts val="800"/>
                        </a:spcAft>
                      </a:pPr>
                      <a:endParaRPr lang="en-US" sz="600">
                        <a:effectLst/>
                      </a:endParaRPr>
                    </a:p>
                    <a:p>
                      <a:pPr marL="0" marR="0" algn="ctr">
                        <a:lnSpc>
                          <a:spcPct val="107000"/>
                        </a:lnSpc>
                        <a:spcBef>
                          <a:spcPts val="0"/>
                        </a:spcBef>
                        <a:spcAft>
                          <a:spcPts val="0"/>
                        </a:spcAft>
                      </a:pPr>
                      <a:r>
                        <a:rPr lang="en-US" sz="600">
                          <a:ln w="9525" cap="flat" cmpd="sng" algn="ctr">
                            <a:solidFill>
                              <a:srgbClr val="000000"/>
                            </a:solidFill>
                            <a:prstDash val="solid"/>
                            <a:round/>
                          </a:ln>
                          <a:effectLst/>
                        </a:rPr>
                        <a:t>n </a:t>
                      </a:r>
                      <a:endParaRPr lang="en-US" sz="600">
                        <a:effectLst/>
                      </a:endParaRPr>
                    </a:p>
                    <a:p>
                      <a:pPr marL="0" marR="0" algn="ctr">
                        <a:lnSpc>
                          <a:spcPct val="107000"/>
                        </a:lnSpc>
                        <a:spcBef>
                          <a:spcPts val="0"/>
                        </a:spcBef>
                        <a:spcAft>
                          <a:spcPts val="0"/>
                        </a:spcAft>
                      </a:pPr>
                      <a:r>
                        <a:rPr lang="en-US" sz="600">
                          <a:ln w="9525" cap="flat" cmpd="sng" algn="ctr">
                            <a:solidFill>
                              <a:srgbClr val="000000"/>
                            </a:solidFill>
                            <a:prstDash val="solid"/>
                            <a:round/>
                          </a:ln>
                          <a:effectLst/>
                        </a:rPr>
                        <a:t>i</a:t>
                      </a:r>
                      <a:endParaRPr lang="en-US" sz="6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rtl="1">
                        <a:lnSpc>
                          <a:spcPct val="107000"/>
                        </a:lnSpc>
                        <a:spcBef>
                          <a:spcPts val="0"/>
                        </a:spcBef>
                        <a:spcAft>
                          <a:spcPts val="800"/>
                        </a:spcAft>
                      </a:pPr>
                      <a:r>
                        <a:rPr lang="en-US" sz="600" dirty="0">
                          <a:effectLst/>
                        </a:rPr>
                        <a:t>4.00%</a:t>
                      </a:r>
                      <a:endParaRPr lang="en-US" sz="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chemeClr val="accent2"/>
                    </a:solidFill>
                  </a:tcPr>
                </a:tc>
                <a:tc>
                  <a:txBody>
                    <a:bodyPr/>
                    <a:lstStyle/>
                    <a:p>
                      <a:pPr marL="0" marR="0" algn="ctr" rtl="1">
                        <a:lnSpc>
                          <a:spcPct val="107000"/>
                        </a:lnSpc>
                        <a:spcBef>
                          <a:spcPts val="0"/>
                        </a:spcBef>
                        <a:spcAft>
                          <a:spcPts val="800"/>
                        </a:spcAft>
                      </a:pPr>
                      <a:r>
                        <a:rPr lang="en-US" sz="600" dirty="0">
                          <a:effectLst/>
                        </a:rPr>
                        <a:t>5.00%</a:t>
                      </a:r>
                      <a:endParaRPr lang="en-US" sz="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07000"/>
                        </a:lnSpc>
                        <a:spcBef>
                          <a:spcPts val="0"/>
                        </a:spcBef>
                        <a:spcAft>
                          <a:spcPts val="800"/>
                        </a:spcAft>
                      </a:pPr>
                      <a:r>
                        <a:rPr lang="en-US" sz="600" dirty="0">
                          <a:effectLst/>
                        </a:rPr>
                        <a:t>6.00%</a:t>
                      </a:r>
                      <a:endParaRPr lang="en-US" sz="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07000"/>
                        </a:lnSpc>
                        <a:spcBef>
                          <a:spcPts val="0"/>
                        </a:spcBef>
                        <a:spcAft>
                          <a:spcPts val="800"/>
                        </a:spcAft>
                      </a:pPr>
                      <a:r>
                        <a:rPr lang="en-US" sz="600">
                          <a:effectLst/>
                        </a:rPr>
                        <a:t>7.00%</a:t>
                      </a:r>
                      <a:endParaRPr lang="en-US" sz="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07000"/>
                        </a:lnSpc>
                        <a:spcBef>
                          <a:spcPts val="0"/>
                        </a:spcBef>
                        <a:spcAft>
                          <a:spcPts val="800"/>
                        </a:spcAft>
                      </a:pPr>
                      <a:r>
                        <a:rPr lang="en-US" sz="600">
                          <a:effectLst/>
                        </a:rPr>
                        <a:t>8.00%</a:t>
                      </a:r>
                      <a:endParaRPr lang="en-US" sz="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07000"/>
                        </a:lnSpc>
                        <a:spcBef>
                          <a:spcPts val="0"/>
                        </a:spcBef>
                        <a:spcAft>
                          <a:spcPts val="800"/>
                        </a:spcAft>
                      </a:pPr>
                      <a:r>
                        <a:rPr lang="en-US" sz="600">
                          <a:effectLst/>
                        </a:rPr>
                        <a:t>9.00%</a:t>
                      </a:r>
                      <a:endParaRPr lang="en-US" sz="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07000"/>
                        </a:lnSpc>
                        <a:spcBef>
                          <a:spcPts val="0"/>
                        </a:spcBef>
                        <a:spcAft>
                          <a:spcPts val="800"/>
                        </a:spcAft>
                      </a:pPr>
                      <a:r>
                        <a:rPr lang="en-US" sz="600">
                          <a:effectLst/>
                        </a:rPr>
                        <a:t>10.00%</a:t>
                      </a:r>
                      <a:endParaRPr lang="en-US" sz="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07000"/>
                        </a:lnSpc>
                        <a:spcBef>
                          <a:spcPts val="0"/>
                        </a:spcBef>
                        <a:spcAft>
                          <a:spcPts val="800"/>
                        </a:spcAft>
                      </a:pPr>
                      <a:r>
                        <a:rPr lang="ar-SA" sz="600">
                          <a:effectLst/>
                        </a:rPr>
                        <a:t>11.00%</a:t>
                      </a:r>
                      <a:endParaRPr lang="en-US" sz="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07000"/>
                        </a:lnSpc>
                        <a:spcBef>
                          <a:spcPts val="0"/>
                        </a:spcBef>
                        <a:spcAft>
                          <a:spcPts val="800"/>
                        </a:spcAft>
                      </a:pPr>
                      <a:r>
                        <a:rPr lang="en-US" sz="600">
                          <a:effectLst/>
                        </a:rPr>
                        <a:t>12.00%</a:t>
                      </a:r>
                      <a:endParaRPr lang="en-US" sz="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r" rtl="1">
                        <a:lnSpc>
                          <a:spcPct val="107000"/>
                        </a:lnSpc>
                        <a:spcBef>
                          <a:spcPts val="0"/>
                        </a:spcBef>
                        <a:spcAft>
                          <a:spcPts val="800"/>
                        </a:spcAft>
                      </a:pPr>
                      <a:r>
                        <a:rPr lang="en-US" sz="600">
                          <a:effectLst/>
                        </a:rPr>
                        <a:t> </a:t>
                      </a:r>
                      <a:endParaRPr lang="en-US" sz="6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extLst>
                  <a:ext uri="{0D108BD9-81ED-4DB2-BD59-A6C34878D82A}">
                    <a16:rowId xmlns="" xmlns:a16="http://schemas.microsoft.com/office/drawing/2014/main" val="3600097526"/>
                  </a:ext>
                </a:extLst>
              </a:tr>
              <a:tr h="170499">
                <a:tc>
                  <a:txBody>
                    <a:bodyPr/>
                    <a:lstStyle/>
                    <a:p>
                      <a:pPr marL="0" marR="0" algn="ctr" rtl="1">
                        <a:lnSpc>
                          <a:spcPct val="107000"/>
                        </a:lnSpc>
                        <a:spcBef>
                          <a:spcPts val="0"/>
                        </a:spcBef>
                        <a:spcAft>
                          <a:spcPts val="800"/>
                        </a:spcAft>
                      </a:pPr>
                      <a:r>
                        <a:rPr lang="en-US" sz="600">
                          <a:effectLst/>
                        </a:rPr>
                        <a:t>1</a:t>
                      </a:r>
                      <a:endParaRPr lang="en-US" sz="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07000"/>
                        </a:lnSpc>
                        <a:spcBef>
                          <a:spcPts val="0"/>
                        </a:spcBef>
                        <a:spcAft>
                          <a:spcPts val="800"/>
                        </a:spcAft>
                      </a:pPr>
                      <a:r>
                        <a:rPr lang="en-US" sz="600" dirty="0">
                          <a:effectLst/>
                        </a:rPr>
                        <a:t>1.04000</a:t>
                      </a:r>
                      <a:endParaRPr lang="en-US" sz="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chemeClr val="accent2"/>
                    </a:solidFill>
                  </a:tcPr>
                </a:tc>
                <a:tc>
                  <a:txBody>
                    <a:bodyPr/>
                    <a:lstStyle/>
                    <a:p>
                      <a:pPr marL="0" marR="0" algn="ctr" rtl="1">
                        <a:lnSpc>
                          <a:spcPct val="107000"/>
                        </a:lnSpc>
                        <a:spcBef>
                          <a:spcPts val="0"/>
                        </a:spcBef>
                        <a:spcAft>
                          <a:spcPts val="800"/>
                        </a:spcAft>
                      </a:pPr>
                      <a:r>
                        <a:rPr lang="ar-BH" sz="600">
                          <a:effectLst/>
                        </a:rPr>
                        <a:t>1.05000</a:t>
                      </a:r>
                      <a:endParaRPr lang="en-US" sz="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07000"/>
                        </a:lnSpc>
                        <a:spcBef>
                          <a:spcPts val="0"/>
                        </a:spcBef>
                        <a:spcAft>
                          <a:spcPts val="800"/>
                        </a:spcAft>
                      </a:pPr>
                      <a:r>
                        <a:rPr lang="ar-SA" sz="600">
                          <a:effectLst/>
                        </a:rPr>
                        <a:t>1.06000</a:t>
                      </a:r>
                      <a:endParaRPr lang="en-US" sz="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07000"/>
                        </a:lnSpc>
                        <a:spcBef>
                          <a:spcPts val="0"/>
                        </a:spcBef>
                        <a:spcAft>
                          <a:spcPts val="800"/>
                        </a:spcAft>
                      </a:pPr>
                      <a:r>
                        <a:rPr lang="ar-SA" sz="600">
                          <a:effectLst/>
                        </a:rPr>
                        <a:t>1.07000</a:t>
                      </a:r>
                      <a:endParaRPr lang="en-US" sz="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07000"/>
                        </a:lnSpc>
                        <a:spcBef>
                          <a:spcPts val="0"/>
                        </a:spcBef>
                        <a:spcAft>
                          <a:spcPts val="800"/>
                        </a:spcAft>
                      </a:pPr>
                      <a:r>
                        <a:rPr lang="ar-SA" sz="600">
                          <a:effectLst/>
                        </a:rPr>
                        <a:t>1.08000</a:t>
                      </a:r>
                      <a:endParaRPr lang="en-US" sz="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07000"/>
                        </a:lnSpc>
                        <a:spcBef>
                          <a:spcPts val="0"/>
                        </a:spcBef>
                        <a:spcAft>
                          <a:spcPts val="800"/>
                        </a:spcAft>
                      </a:pPr>
                      <a:r>
                        <a:rPr lang="ar-SA" sz="600">
                          <a:effectLst/>
                        </a:rPr>
                        <a:t>1.09000</a:t>
                      </a:r>
                      <a:endParaRPr lang="en-US" sz="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07000"/>
                        </a:lnSpc>
                        <a:spcBef>
                          <a:spcPts val="0"/>
                        </a:spcBef>
                        <a:spcAft>
                          <a:spcPts val="800"/>
                        </a:spcAft>
                      </a:pPr>
                      <a:r>
                        <a:rPr lang="ar-BH" sz="600">
                          <a:effectLst/>
                        </a:rPr>
                        <a:t>1.10000</a:t>
                      </a:r>
                      <a:endParaRPr lang="en-US" sz="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07000"/>
                        </a:lnSpc>
                        <a:spcBef>
                          <a:spcPts val="0"/>
                        </a:spcBef>
                        <a:spcAft>
                          <a:spcPts val="800"/>
                        </a:spcAft>
                      </a:pPr>
                      <a:r>
                        <a:rPr lang="ar-SA" sz="600" dirty="0">
                          <a:effectLst/>
                        </a:rPr>
                        <a:t>1.11000</a:t>
                      </a:r>
                      <a:endParaRPr lang="en-US" sz="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07000"/>
                        </a:lnSpc>
                        <a:spcBef>
                          <a:spcPts val="0"/>
                        </a:spcBef>
                        <a:spcAft>
                          <a:spcPts val="800"/>
                        </a:spcAft>
                      </a:pPr>
                      <a:r>
                        <a:rPr lang="ar-SA" sz="600">
                          <a:effectLst/>
                        </a:rPr>
                        <a:t>1.12000</a:t>
                      </a:r>
                      <a:endParaRPr lang="en-US" sz="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r" rtl="1">
                        <a:lnSpc>
                          <a:spcPct val="107000"/>
                        </a:lnSpc>
                        <a:spcBef>
                          <a:spcPts val="0"/>
                        </a:spcBef>
                        <a:spcAft>
                          <a:spcPts val="800"/>
                        </a:spcAft>
                      </a:pPr>
                      <a:r>
                        <a:rPr lang="en-US" sz="600">
                          <a:effectLst/>
                        </a:rPr>
                        <a:t> </a:t>
                      </a:r>
                      <a:endParaRPr lang="en-US" sz="6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extLst>
                  <a:ext uri="{0D108BD9-81ED-4DB2-BD59-A6C34878D82A}">
                    <a16:rowId xmlns="" xmlns:a16="http://schemas.microsoft.com/office/drawing/2014/main" val="3624843091"/>
                  </a:ext>
                </a:extLst>
              </a:tr>
              <a:tr h="170499">
                <a:tc>
                  <a:txBody>
                    <a:bodyPr/>
                    <a:lstStyle/>
                    <a:p>
                      <a:pPr marL="0" marR="0" algn="ctr" rtl="1">
                        <a:lnSpc>
                          <a:spcPct val="107000"/>
                        </a:lnSpc>
                        <a:spcBef>
                          <a:spcPts val="0"/>
                        </a:spcBef>
                        <a:spcAft>
                          <a:spcPts val="800"/>
                        </a:spcAft>
                      </a:pPr>
                      <a:r>
                        <a:rPr lang="en-US" sz="600">
                          <a:effectLst/>
                        </a:rPr>
                        <a:t>2</a:t>
                      </a:r>
                      <a:endParaRPr lang="en-US" sz="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07000"/>
                        </a:lnSpc>
                        <a:spcBef>
                          <a:spcPts val="0"/>
                        </a:spcBef>
                        <a:spcAft>
                          <a:spcPts val="800"/>
                        </a:spcAft>
                      </a:pPr>
                      <a:r>
                        <a:rPr lang="ar-SA" sz="600" dirty="0">
                          <a:effectLst/>
                        </a:rPr>
                        <a:t>2.12160</a:t>
                      </a:r>
                      <a:endParaRPr lang="en-US" sz="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chemeClr val="accent2"/>
                    </a:solidFill>
                  </a:tcPr>
                </a:tc>
                <a:tc>
                  <a:txBody>
                    <a:bodyPr/>
                    <a:lstStyle/>
                    <a:p>
                      <a:pPr marL="0" marR="0" algn="ctr" rtl="1">
                        <a:lnSpc>
                          <a:spcPct val="107000"/>
                        </a:lnSpc>
                        <a:spcBef>
                          <a:spcPts val="0"/>
                        </a:spcBef>
                        <a:spcAft>
                          <a:spcPts val="800"/>
                        </a:spcAft>
                      </a:pPr>
                      <a:r>
                        <a:rPr lang="ar-SA" sz="600">
                          <a:effectLst/>
                        </a:rPr>
                        <a:t>2.15250</a:t>
                      </a:r>
                      <a:endParaRPr lang="en-US" sz="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07000"/>
                        </a:lnSpc>
                        <a:spcBef>
                          <a:spcPts val="0"/>
                        </a:spcBef>
                        <a:spcAft>
                          <a:spcPts val="800"/>
                        </a:spcAft>
                      </a:pPr>
                      <a:r>
                        <a:rPr lang="ar-SA" sz="600">
                          <a:effectLst/>
                        </a:rPr>
                        <a:t>2.18360</a:t>
                      </a:r>
                      <a:endParaRPr lang="en-US" sz="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07000"/>
                        </a:lnSpc>
                        <a:spcBef>
                          <a:spcPts val="0"/>
                        </a:spcBef>
                        <a:spcAft>
                          <a:spcPts val="800"/>
                        </a:spcAft>
                      </a:pPr>
                      <a:r>
                        <a:rPr lang="ar-SA" sz="600">
                          <a:effectLst/>
                        </a:rPr>
                        <a:t>2.21490</a:t>
                      </a:r>
                      <a:endParaRPr lang="en-US" sz="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07000"/>
                        </a:lnSpc>
                        <a:spcBef>
                          <a:spcPts val="0"/>
                        </a:spcBef>
                        <a:spcAft>
                          <a:spcPts val="800"/>
                        </a:spcAft>
                      </a:pPr>
                      <a:r>
                        <a:rPr lang="ar-SA" sz="600">
                          <a:effectLst/>
                        </a:rPr>
                        <a:t>2.24640</a:t>
                      </a:r>
                      <a:endParaRPr lang="en-US" sz="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07000"/>
                        </a:lnSpc>
                        <a:spcBef>
                          <a:spcPts val="0"/>
                        </a:spcBef>
                        <a:spcAft>
                          <a:spcPts val="800"/>
                        </a:spcAft>
                      </a:pPr>
                      <a:r>
                        <a:rPr lang="ar-SA" sz="600">
                          <a:effectLst/>
                        </a:rPr>
                        <a:t>2.27810</a:t>
                      </a:r>
                      <a:endParaRPr lang="en-US" sz="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07000"/>
                        </a:lnSpc>
                        <a:spcBef>
                          <a:spcPts val="0"/>
                        </a:spcBef>
                        <a:spcAft>
                          <a:spcPts val="800"/>
                        </a:spcAft>
                      </a:pPr>
                      <a:r>
                        <a:rPr lang="ar-SA" sz="600">
                          <a:effectLst/>
                        </a:rPr>
                        <a:t>2.31000</a:t>
                      </a:r>
                      <a:endParaRPr lang="en-US" sz="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07000"/>
                        </a:lnSpc>
                        <a:spcBef>
                          <a:spcPts val="0"/>
                        </a:spcBef>
                        <a:spcAft>
                          <a:spcPts val="800"/>
                        </a:spcAft>
                      </a:pPr>
                      <a:r>
                        <a:rPr lang="ar-BH" sz="600">
                          <a:effectLst/>
                        </a:rPr>
                        <a:t>2.34210</a:t>
                      </a:r>
                      <a:endParaRPr lang="en-US" sz="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07000"/>
                        </a:lnSpc>
                        <a:spcBef>
                          <a:spcPts val="0"/>
                        </a:spcBef>
                        <a:spcAft>
                          <a:spcPts val="800"/>
                        </a:spcAft>
                      </a:pPr>
                      <a:r>
                        <a:rPr lang="ar-SA" sz="600">
                          <a:effectLst/>
                        </a:rPr>
                        <a:t>2.37440</a:t>
                      </a:r>
                      <a:endParaRPr lang="en-US" sz="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r" rtl="1">
                        <a:lnSpc>
                          <a:spcPct val="107000"/>
                        </a:lnSpc>
                        <a:spcBef>
                          <a:spcPts val="0"/>
                        </a:spcBef>
                        <a:spcAft>
                          <a:spcPts val="800"/>
                        </a:spcAft>
                      </a:pPr>
                      <a:r>
                        <a:rPr lang="en-US" sz="600">
                          <a:effectLst/>
                        </a:rPr>
                        <a:t> </a:t>
                      </a:r>
                      <a:endParaRPr lang="en-US" sz="6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extLst>
                  <a:ext uri="{0D108BD9-81ED-4DB2-BD59-A6C34878D82A}">
                    <a16:rowId xmlns="" xmlns:a16="http://schemas.microsoft.com/office/drawing/2014/main" val="2259830060"/>
                  </a:ext>
                </a:extLst>
              </a:tr>
              <a:tr h="170499">
                <a:tc>
                  <a:txBody>
                    <a:bodyPr/>
                    <a:lstStyle/>
                    <a:p>
                      <a:pPr marL="0" marR="0" algn="ctr" rtl="1">
                        <a:lnSpc>
                          <a:spcPct val="107000"/>
                        </a:lnSpc>
                        <a:spcBef>
                          <a:spcPts val="0"/>
                        </a:spcBef>
                        <a:spcAft>
                          <a:spcPts val="800"/>
                        </a:spcAft>
                      </a:pPr>
                      <a:r>
                        <a:rPr lang="en-US" sz="600">
                          <a:effectLst/>
                        </a:rPr>
                        <a:t>3</a:t>
                      </a:r>
                      <a:endParaRPr lang="en-US" sz="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07000"/>
                        </a:lnSpc>
                        <a:spcBef>
                          <a:spcPts val="0"/>
                        </a:spcBef>
                        <a:spcAft>
                          <a:spcPts val="800"/>
                        </a:spcAft>
                      </a:pPr>
                      <a:r>
                        <a:rPr lang="ar-SA" sz="600" dirty="0">
                          <a:effectLst/>
                        </a:rPr>
                        <a:t>3.24646</a:t>
                      </a:r>
                      <a:endParaRPr lang="en-US" sz="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chemeClr val="accent2"/>
                    </a:solidFill>
                  </a:tcPr>
                </a:tc>
                <a:tc>
                  <a:txBody>
                    <a:bodyPr/>
                    <a:lstStyle/>
                    <a:p>
                      <a:pPr marL="0" marR="0" algn="ctr" rtl="1">
                        <a:lnSpc>
                          <a:spcPct val="107000"/>
                        </a:lnSpc>
                        <a:spcBef>
                          <a:spcPts val="0"/>
                        </a:spcBef>
                        <a:spcAft>
                          <a:spcPts val="800"/>
                        </a:spcAft>
                      </a:pPr>
                      <a:r>
                        <a:rPr lang="ar-BH" sz="600">
                          <a:effectLst/>
                        </a:rPr>
                        <a:t>3.31013</a:t>
                      </a:r>
                      <a:endParaRPr lang="en-US" sz="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07000"/>
                        </a:lnSpc>
                        <a:spcBef>
                          <a:spcPts val="0"/>
                        </a:spcBef>
                        <a:spcAft>
                          <a:spcPts val="800"/>
                        </a:spcAft>
                      </a:pPr>
                      <a:r>
                        <a:rPr lang="ar-SA" sz="600">
                          <a:effectLst/>
                        </a:rPr>
                        <a:t>3.37462</a:t>
                      </a:r>
                      <a:endParaRPr lang="en-US" sz="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07000"/>
                        </a:lnSpc>
                        <a:spcBef>
                          <a:spcPts val="0"/>
                        </a:spcBef>
                        <a:spcAft>
                          <a:spcPts val="800"/>
                        </a:spcAft>
                      </a:pPr>
                      <a:r>
                        <a:rPr lang="ar-SA" sz="600">
                          <a:effectLst/>
                        </a:rPr>
                        <a:t>3.43994</a:t>
                      </a:r>
                      <a:endParaRPr lang="en-US" sz="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07000"/>
                        </a:lnSpc>
                        <a:spcBef>
                          <a:spcPts val="0"/>
                        </a:spcBef>
                        <a:spcAft>
                          <a:spcPts val="800"/>
                        </a:spcAft>
                      </a:pPr>
                      <a:r>
                        <a:rPr lang="ar-SA" sz="600">
                          <a:effectLst/>
                        </a:rPr>
                        <a:t>3.50611</a:t>
                      </a:r>
                      <a:endParaRPr lang="en-US" sz="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07000"/>
                        </a:lnSpc>
                        <a:spcBef>
                          <a:spcPts val="0"/>
                        </a:spcBef>
                        <a:spcAft>
                          <a:spcPts val="800"/>
                        </a:spcAft>
                      </a:pPr>
                      <a:r>
                        <a:rPr lang="ar-SA" sz="600">
                          <a:effectLst/>
                        </a:rPr>
                        <a:t>3.7313</a:t>
                      </a:r>
                      <a:endParaRPr lang="en-US" sz="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07000"/>
                        </a:lnSpc>
                        <a:spcBef>
                          <a:spcPts val="0"/>
                        </a:spcBef>
                        <a:spcAft>
                          <a:spcPts val="800"/>
                        </a:spcAft>
                      </a:pPr>
                      <a:r>
                        <a:rPr lang="ar-SA" sz="600">
                          <a:effectLst/>
                        </a:rPr>
                        <a:t>3.64100</a:t>
                      </a:r>
                      <a:endParaRPr lang="en-US" sz="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07000"/>
                        </a:lnSpc>
                        <a:spcBef>
                          <a:spcPts val="0"/>
                        </a:spcBef>
                        <a:spcAft>
                          <a:spcPts val="800"/>
                        </a:spcAft>
                      </a:pPr>
                      <a:r>
                        <a:rPr lang="ar-SA" sz="600">
                          <a:effectLst/>
                        </a:rPr>
                        <a:t>3.70973</a:t>
                      </a:r>
                      <a:endParaRPr lang="en-US" sz="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07000"/>
                        </a:lnSpc>
                        <a:spcBef>
                          <a:spcPts val="0"/>
                        </a:spcBef>
                        <a:spcAft>
                          <a:spcPts val="800"/>
                        </a:spcAft>
                      </a:pPr>
                      <a:r>
                        <a:rPr lang="ar-SA" sz="600">
                          <a:effectLst/>
                        </a:rPr>
                        <a:t>3.77933</a:t>
                      </a:r>
                      <a:endParaRPr lang="en-US" sz="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r" rtl="1">
                        <a:lnSpc>
                          <a:spcPct val="107000"/>
                        </a:lnSpc>
                        <a:spcBef>
                          <a:spcPts val="0"/>
                        </a:spcBef>
                        <a:spcAft>
                          <a:spcPts val="800"/>
                        </a:spcAft>
                      </a:pPr>
                      <a:r>
                        <a:rPr lang="en-US" sz="600">
                          <a:effectLst/>
                        </a:rPr>
                        <a:t> </a:t>
                      </a:r>
                      <a:endParaRPr lang="en-US" sz="6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extLst>
                  <a:ext uri="{0D108BD9-81ED-4DB2-BD59-A6C34878D82A}">
                    <a16:rowId xmlns="" xmlns:a16="http://schemas.microsoft.com/office/drawing/2014/main" val="1492662774"/>
                  </a:ext>
                </a:extLst>
              </a:tr>
              <a:tr h="170499">
                <a:tc>
                  <a:txBody>
                    <a:bodyPr/>
                    <a:lstStyle/>
                    <a:p>
                      <a:pPr marL="0" marR="0" algn="ctr" rtl="1">
                        <a:lnSpc>
                          <a:spcPct val="107000"/>
                        </a:lnSpc>
                        <a:spcBef>
                          <a:spcPts val="0"/>
                        </a:spcBef>
                        <a:spcAft>
                          <a:spcPts val="800"/>
                        </a:spcAft>
                      </a:pPr>
                      <a:r>
                        <a:rPr lang="en-US" sz="600">
                          <a:effectLst/>
                        </a:rPr>
                        <a:t>4</a:t>
                      </a:r>
                      <a:endParaRPr lang="en-US" sz="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07000"/>
                        </a:lnSpc>
                        <a:spcBef>
                          <a:spcPts val="0"/>
                        </a:spcBef>
                        <a:spcAft>
                          <a:spcPts val="800"/>
                        </a:spcAft>
                      </a:pPr>
                      <a:r>
                        <a:rPr lang="ar-SA" sz="600" dirty="0">
                          <a:effectLst/>
                        </a:rPr>
                        <a:t>4.41632</a:t>
                      </a:r>
                      <a:endParaRPr lang="en-US" sz="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chemeClr val="accent2"/>
                    </a:solidFill>
                  </a:tcPr>
                </a:tc>
                <a:tc>
                  <a:txBody>
                    <a:bodyPr/>
                    <a:lstStyle/>
                    <a:p>
                      <a:pPr marL="0" marR="0" algn="ctr" rtl="1">
                        <a:lnSpc>
                          <a:spcPct val="107000"/>
                        </a:lnSpc>
                        <a:spcBef>
                          <a:spcPts val="0"/>
                        </a:spcBef>
                        <a:spcAft>
                          <a:spcPts val="800"/>
                        </a:spcAft>
                      </a:pPr>
                      <a:r>
                        <a:rPr lang="ar-SA" sz="600">
                          <a:effectLst/>
                        </a:rPr>
                        <a:t>4.52563</a:t>
                      </a:r>
                      <a:endParaRPr lang="en-US" sz="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07000"/>
                        </a:lnSpc>
                        <a:spcBef>
                          <a:spcPts val="0"/>
                        </a:spcBef>
                        <a:spcAft>
                          <a:spcPts val="800"/>
                        </a:spcAft>
                      </a:pPr>
                      <a:r>
                        <a:rPr lang="ar-SA" sz="600">
                          <a:effectLst/>
                        </a:rPr>
                        <a:t>4.63709</a:t>
                      </a:r>
                      <a:endParaRPr lang="en-US" sz="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07000"/>
                        </a:lnSpc>
                        <a:spcBef>
                          <a:spcPts val="0"/>
                        </a:spcBef>
                        <a:spcAft>
                          <a:spcPts val="800"/>
                        </a:spcAft>
                      </a:pPr>
                      <a:r>
                        <a:rPr lang="ar-SA" sz="600">
                          <a:effectLst/>
                        </a:rPr>
                        <a:t>4.75074</a:t>
                      </a:r>
                      <a:endParaRPr lang="en-US" sz="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07000"/>
                        </a:lnSpc>
                        <a:spcBef>
                          <a:spcPts val="0"/>
                        </a:spcBef>
                        <a:spcAft>
                          <a:spcPts val="800"/>
                        </a:spcAft>
                      </a:pPr>
                      <a:r>
                        <a:rPr lang="ar-SA" sz="600">
                          <a:effectLst/>
                        </a:rPr>
                        <a:t>4.86660</a:t>
                      </a:r>
                      <a:endParaRPr lang="en-US" sz="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07000"/>
                        </a:lnSpc>
                        <a:spcBef>
                          <a:spcPts val="0"/>
                        </a:spcBef>
                        <a:spcAft>
                          <a:spcPts val="800"/>
                        </a:spcAft>
                      </a:pPr>
                      <a:r>
                        <a:rPr lang="ar-SA" sz="600">
                          <a:effectLst/>
                        </a:rPr>
                        <a:t>4.98471</a:t>
                      </a:r>
                      <a:endParaRPr lang="en-US" sz="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07000"/>
                        </a:lnSpc>
                        <a:spcBef>
                          <a:spcPts val="0"/>
                        </a:spcBef>
                        <a:spcAft>
                          <a:spcPts val="800"/>
                        </a:spcAft>
                      </a:pPr>
                      <a:r>
                        <a:rPr lang="ar-SA" sz="600">
                          <a:effectLst/>
                        </a:rPr>
                        <a:t>5.10510</a:t>
                      </a:r>
                      <a:endParaRPr lang="en-US" sz="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07000"/>
                        </a:lnSpc>
                        <a:spcBef>
                          <a:spcPts val="0"/>
                        </a:spcBef>
                        <a:spcAft>
                          <a:spcPts val="800"/>
                        </a:spcAft>
                      </a:pPr>
                      <a:r>
                        <a:rPr lang="ar-SA" sz="600">
                          <a:effectLst/>
                        </a:rPr>
                        <a:t>5.22780</a:t>
                      </a:r>
                      <a:endParaRPr lang="en-US" sz="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07000"/>
                        </a:lnSpc>
                        <a:spcBef>
                          <a:spcPts val="0"/>
                        </a:spcBef>
                        <a:spcAft>
                          <a:spcPts val="800"/>
                        </a:spcAft>
                      </a:pPr>
                      <a:r>
                        <a:rPr lang="ar-SA" sz="600">
                          <a:effectLst/>
                        </a:rPr>
                        <a:t>5.35285</a:t>
                      </a:r>
                      <a:endParaRPr lang="en-US" sz="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r" rtl="1">
                        <a:lnSpc>
                          <a:spcPct val="107000"/>
                        </a:lnSpc>
                        <a:spcBef>
                          <a:spcPts val="0"/>
                        </a:spcBef>
                        <a:spcAft>
                          <a:spcPts val="800"/>
                        </a:spcAft>
                      </a:pPr>
                      <a:r>
                        <a:rPr lang="en-US" sz="600">
                          <a:effectLst/>
                        </a:rPr>
                        <a:t> </a:t>
                      </a:r>
                      <a:endParaRPr lang="en-US" sz="6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extLst>
                  <a:ext uri="{0D108BD9-81ED-4DB2-BD59-A6C34878D82A}">
                    <a16:rowId xmlns="" xmlns:a16="http://schemas.microsoft.com/office/drawing/2014/main" val="2749412810"/>
                  </a:ext>
                </a:extLst>
              </a:tr>
              <a:tr h="170499">
                <a:tc>
                  <a:txBody>
                    <a:bodyPr/>
                    <a:lstStyle/>
                    <a:p>
                      <a:pPr marL="0" marR="0" algn="ctr" rtl="1">
                        <a:lnSpc>
                          <a:spcPct val="107000"/>
                        </a:lnSpc>
                        <a:spcBef>
                          <a:spcPts val="0"/>
                        </a:spcBef>
                        <a:spcAft>
                          <a:spcPts val="800"/>
                        </a:spcAft>
                      </a:pPr>
                      <a:r>
                        <a:rPr lang="en-US" sz="600">
                          <a:effectLst/>
                        </a:rPr>
                        <a:t>5</a:t>
                      </a:r>
                      <a:endParaRPr lang="en-US" sz="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07000"/>
                        </a:lnSpc>
                        <a:spcBef>
                          <a:spcPts val="0"/>
                        </a:spcBef>
                        <a:spcAft>
                          <a:spcPts val="800"/>
                        </a:spcAft>
                      </a:pPr>
                      <a:r>
                        <a:rPr lang="ar-SA" sz="600" dirty="0">
                          <a:effectLst/>
                        </a:rPr>
                        <a:t>5.63298</a:t>
                      </a:r>
                      <a:endParaRPr lang="en-US" sz="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chemeClr val="accent2"/>
                    </a:solidFill>
                  </a:tcPr>
                </a:tc>
                <a:tc>
                  <a:txBody>
                    <a:bodyPr/>
                    <a:lstStyle/>
                    <a:p>
                      <a:pPr marL="0" marR="0" algn="ctr" rtl="1">
                        <a:lnSpc>
                          <a:spcPct val="107000"/>
                        </a:lnSpc>
                        <a:spcBef>
                          <a:spcPts val="0"/>
                        </a:spcBef>
                        <a:spcAft>
                          <a:spcPts val="800"/>
                        </a:spcAft>
                      </a:pPr>
                      <a:r>
                        <a:rPr lang="ar-SA" sz="600">
                          <a:effectLst/>
                        </a:rPr>
                        <a:t>5.80191</a:t>
                      </a:r>
                      <a:endParaRPr lang="en-US" sz="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07000"/>
                        </a:lnSpc>
                        <a:spcBef>
                          <a:spcPts val="0"/>
                        </a:spcBef>
                        <a:spcAft>
                          <a:spcPts val="800"/>
                        </a:spcAft>
                      </a:pPr>
                      <a:r>
                        <a:rPr lang="ar-SA" sz="600">
                          <a:effectLst/>
                        </a:rPr>
                        <a:t>5.97532</a:t>
                      </a:r>
                      <a:endParaRPr lang="en-US" sz="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07000"/>
                        </a:lnSpc>
                        <a:spcBef>
                          <a:spcPts val="0"/>
                        </a:spcBef>
                        <a:spcAft>
                          <a:spcPts val="800"/>
                        </a:spcAft>
                      </a:pPr>
                      <a:r>
                        <a:rPr lang="ar-SA" sz="600" dirty="0">
                          <a:effectLst/>
                        </a:rPr>
                        <a:t>6.15329</a:t>
                      </a:r>
                      <a:endParaRPr lang="en-US" sz="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07000"/>
                        </a:lnSpc>
                        <a:spcBef>
                          <a:spcPts val="0"/>
                        </a:spcBef>
                        <a:spcAft>
                          <a:spcPts val="800"/>
                        </a:spcAft>
                      </a:pPr>
                      <a:r>
                        <a:rPr lang="ar-SA" sz="600">
                          <a:effectLst/>
                        </a:rPr>
                        <a:t>6.33593</a:t>
                      </a:r>
                      <a:endParaRPr lang="en-US" sz="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07000"/>
                        </a:lnSpc>
                        <a:spcBef>
                          <a:spcPts val="0"/>
                        </a:spcBef>
                        <a:spcAft>
                          <a:spcPts val="800"/>
                        </a:spcAft>
                      </a:pPr>
                      <a:r>
                        <a:rPr lang="ar-SA" sz="600">
                          <a:effectLst/>
                        </a:rPr>
                        <a:t>6.52333</a:t>
                      </a:r>
                      <a:endParaRPr lang="en-US" sz="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07000"/>
                        </a:lnSpc>
                        <a:spcBef>
                          <a:spcPts val="0"/>
                        </a:spcBef>
                        <a:spcAft>
                          <a:spcPts val="800"/>
                        </a:spcAft>
                      </a:pPr>
                      <a:r>
                        <a:rPr lang="ar-SA" sz="600">
                          <a:effectLst/>
                        </a:rPr>
                        <a:t>6.71561</a:t>
                      </a:r>
                      <a:endParaRPr lang="en-US" sz="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07000"/>
                        </a:lnSpc>
                        <a:spcBef>
                          <a:spcPts val="0"/>
                        </a:spcBef>
                        <a:spcAft>
                          <a:spcPts val="800"/>
                        </a:spcAft>
                      </a:pPr>
                      <a:r>
                        <a:rPr lang="ar-SA" sz="600">
                          <a:effectLst/>
                        </a:rPr>
                        <a:t>6.91286</a:t>
                      </a:r>
                      <a:endParaRPr lang="en-US" sz="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07000"/>
                        </a:lnSpc>
                        <a:spcBef>
                          <a:spcPts val="0"/>
                        </a:spcBef>
                        <a:spcAft>
                          <a:spcPts val="800"/>
                        </a:spcAft>
                      </a:pPr>
                      <a:r>
                        <a:rPr lang="ar-SA" sz="600">
                          <a:effectLst/>
                        </a:rPr>
                        <a:t>7.11519</a:t>
                      </a:r>
                      <a:endParaRPr lang="en-US" sz="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r" rtl="1">
                        <a:lnSpc>
                          <a:spcPct val="107000"/>
                        </a:lnSpc>
                        <a:spcBef>
                          <a:spcPts val="0"/>
                        </a:spcBef>
                        <a:spcAft>
                          <a:spcPts val="800"/>
                        </a:spcAft>
                      </a:pPr>
                      <a:r>
                        <a:rPr lang="en-US" sz="600">
                          <a:effectLst/>
                        </a:rPr>
                        <a:t> </a:t>
                      </a:r>
                      <a:endParaRPr lang="en-US" sz="6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extLst>
                  <a:ext uri="{0D108BD9-81ED-4DB2-BD59-A6C34878D82A}">
                    <a16:rowId xmlns="" xmlns:a16="http://schemas.microsoft.com/office/drawing/2014/main" val="2018060599"/>
                  </a:ext>
                </a:extLst>
              </a:tr>
              <a:tr h="170499">
                <a:tc>
                  <a:txBody>
                    <a:bodyPr/>
                    <a:lstStyle/>
                    <a:p>
                      <a:pPr marL="0" marR="0" algn="ctr" rtl="1">
                        <a:lnSpc>
                          <a:spcPct val="107000"/>
                        </a:lnSpc>
                        <a:spcBef>
                          <a:spcPts val="0"/>
                        </a:spcBef>
                        <a:spcAft>
                          <a:spcPts val="800"/>
                        </a:spcAft>
                      </a:pPr>
                      <a:r>
                        <a:rPr lang="en-US" sz="600">
                          <a:effectLst/>
                        </a:rPr>
                        <a:t>6</a:t>
                      </a:r>
                      <a:endParaRPr lang="en-US" sz="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07000"/>
                        </a:lnSpc>
                        <a:spcBef>
                          <a:spcPts val="0"/>
                        </a:spcBef>
                        <a:spcAft>
                          <a:spcPts val="800"/>
                        </a:spcAft>
                      </a:pPr>
                      <a:r>
                        <a:rPr lang="ar-SA" sz="600" dirty="0">
                          <a:effectLst/>
                        </a:rPr>
                        <a:t>6.89829</a:t>
                      </a:r>
                      <a:endParaRPr lang="en-US" sz="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chemeClr val="accent2"/>
                    </a:solidFill>
                  </a:tcPr>
                </a:tc>
                <a:tc>
                  <a:txBody>
                    <a:bodyPr/>
                    <a:lstStyle/>
                    <a:p>
                      <a:pPr marL="0" marR="0" algn="ctr" rtl="1">
                        <a:lnSpc>
                          <a:spcPct val="107000"/>
                        </a:lnSpc>
                        <a:spcBef>
                          <a:spcPts val="0"/>
                        </a:spcBef>
                        <a:spcAft>
                          <a:spcPts val="800"/>
                        </a:spcAft>
                      </a:pPr>
                      <a:r>
                        <a:rPr lang="ar-SA" sz="600">
                          <a:effectLst/>
                        </a:rPr>
                        <a:t>7.14201</a:t>
                      </a:r>
                      <a:endParaRPr lang="en-US" sz="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07000"/>
                        </a:lnSpc>
                        <a:spcBef>
                          <a:spcPts val="0"/>
                        </a:spcBef>
                        <a:spcAft>
                          <a:spcPts val="800"/>
                        </a:spcAft>
                      </a:pPr>
                      <a:r>
                        <a:rPr lang="ar-SA" sz="600">
                          <a:effectLst/>
                        </a:rPr>
                        <a:t>7.39384</a:t>
                      </a:r>
                      <a:endParaRPr lang="en-US" sz="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07000"/>
                        </a:lnSpc>
                        <a:spcBef>
                          <a:spcPts val="0"/>
                        </a:spcBef>
                        <a:spcAft>
                          <a:spcPts val="800"/>
                        </a:spcAft>
                      </a:pPr>
                      <a:r>
                        <a:rPr lang="ar-SA" sz="600">
                          <a:effectLst/>
                        </a:rPr>
                        <a:t>7.65402</a:t>
                      </a:r>
                      <a:endParaRPr lang="en-US" sz="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07000"/>
                        </a:lnSpc>
                        <a:spcBef>
                          <a:spcPts val="0"/>
                        </a:spcBef>
                        <a:spcAft>
                          <a:spcPts val="800"/>
                        </a:spcAft>
                      </a:pPr>
                      <a:r>
                        <a:rPr lang="ar-SA" sz="600">
                          <a:effectLst/>
                        </a:rPr>
                        <a:t>7.92282</a:t>
                      </a:r>
                      <a:endParaRPr lang="en-US" sz="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07000"/>
                        </a:lnSpc>
                        <a:spcBef>
                          <a:spcPts val="0"/>
                        </a:spcBef>
                        <a:spcAft>
                          <a:spcPts val="800"/>
                        </a:spcAft>
                      </a:pPr>
                      <a:r>
                        <a:rPr lang="ar-SA" sz="600">
                          <a:effectLst/>
                        </a:rPr>
                        <a:t>8.20043</a:t>
                      </a:r>
                      <a:endParaRPr lang="en-US" sz="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07000"/>
                        </a:lnSpc>
                        <a:spcBef>
                          <a:spcPts val="0"/>
                        </a:spcBef>
                        <a:spcAft>
                          <a:spcPts val="800"/>
                        </a:spcAft>
                      </a:pPr>
                      <a:r>
                        <a:rPr lang="ar-SA" sz="600">
                          <a:effectLst/>
                        </a:rPr>
                        <a:t>8.48717</a:t>
                      </a:r>
                      <a:endParaRPr lang="en-US" sz="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07000"/>
                        </a:lnSpc>
                        <a:spcBef>
                          <a:spcPts val="0"/>
                        </a:spcBef>
                        <a:spcAft>
                          <a:spcPts val="800"/>
                        </a:spcAft>
                      </a:pPr>
                      <a:r>
                        <a:rPr lang="ar-SA" sz="600">
                          <a:effectLst/>
                        </a:rPr>
                        <a:t>8.78327</a:t>
                      </a:r>
                      <a:endParaRPr lang="en-US" sz="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07000"/>
                        </a:lnSpc>
                        <a:spcBef>
                          <a:spcPts val="0"/>
                        </a:spcBef>
                        <a:spcAft>
                          <a:spcPts val="800"/>
                        </a:spcAft>
                      </a:pPr>
                      <a:r>
                        <a:rPr lang="ar-SA" sz="600">
                          <a:effectLst/>
                        </a:rPr>
                        <a:t>9.08901</a:t>
                      </a:r>
                      <a:endParaRPr lang="en-US" sz="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r" rtl="1">
                        <a:lnSpc>
                          <a:spcPct val="107000"/>
                        </a:lnSpc>
                        <a:spcBef>
                          <a:spcPts val="0"/>
                        </a:spcBef>
                        <a:spcAft>
                          <a:spcPts val="800"/>
                        </a:spcAft>
                      </a:pPr>
                      <a:r>
                        <a:rPr lang="en-US" sz="600">
                          <a:effectLst/>
                        </a:rPr>
                        <a:t> </a:t>
                      </a:r>
                      <a:endParaRPr lang="en-US" sz="6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extLst>
                  <a:ext uri="{0D108BD9-81ED-4DB2-BD59-A6C34878D82A}">
                    <a16:rowId xmlns="" xmlns:a16="http://schemas.microsoft.com/office/drawing/2014/main" val="530763789"/>
                  </a:ext>
                </a:extLst>
              </a:tr>
              <a:tr h="170499">
                <a:tc>
                  <a:txBody>
                    <a:bodyPr/>
                    <a:lstStyle/>
                    <a:p>
                      <a:pPr marL="0" marR="0" algn="ctr" rtl="1">
                        <a:lnSpc>
                          <a:spcPct val="107000"/>
                        </a:lnSpc>
                        <a:spcBef>
                          <a:spcPts val="0"/>
                        </a:spcBef>
                        <a:spcAft>
                          <a:spcPts val="800"/>
                        </a:spcAft>
                      </a:pPr>
                      <a:r>
                        <a:rPr lang="en-US" sz="600">
                          <a:effectLst/>
                        </a:rPr>
                        <a:t>7</a:t>
                      </a:r>
                      <a:endParaRPr lang="en-US" sz="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07000"/>
                        </a:lnSpc>
                        <a:spcBef>
                          <a:spcPts val="0"/>
                        </a:spcBef>
                        <a:spcAft>
                          <a:spcPts val="800"/>
                        </a:spcAft>
                      </a:pPr>
                      <a:r>
                        <a:rPr lang="ar-SA" sz="600" dirty="0">
                          <a:effectLst/>
                        </a:rPr>
                        <a:t>8.21423</a:t>
                      </a:r>
                      <a:endParaRPr lang="en-US" sz="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chemeClr val="accent2"/>
                    </a:solidFill>
                  </a:tcPr>
                </a:tc>
                <a:tc>
                  <a:txBody>
                    <a:bodyPr/>
                    <a:lstStyle/>
                    <a:p>
                      <a:pPr marL="0" marR="0" algn="ctr" rtl="1">
                        <a:lnSpc>
                          <a:spcPct val="107000"/>
                        </a:lnSpc>
                        <a:spcBef>
                          <a:spcPts val="0"/>
                        </a:spcBef>
                        <a:spcAft>
                          <a:spcPts val="800"/>
                        </a:spcAft>
                      </a:pPr>
                      <a:r>
                        <a:rPr lang="ar-SA" sz="600" dirty="0">
                          <a:effectLst/>
                        </a:rPr>
                        <a:t>8.54911</a:t>
                      </a:r>
                      <a:endParaRPr lang="en-US" sz="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07000"/>
                        </a:lnSpc>
                        <a:spcBef>
                          <a:spcPts val="0"/>
                        </a:spcBef>
                        <a:spcAft>
                          <a:spcPts val="800"/>
                        </a:spcAft>
                      </a:pPr>
                      <a:r>
                        <a:rPr lang="ar-SA" sz="600">
                          <a:effectLst/>
                        </a:rPr>
                        <a:t>8.89747</a:t>
                      </a:r>
                      <a:endParaRPr lang="en-US" sz="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07000"/>
                        </a:lnSpc>
                        <a:spcBef>
                          <a:spcPts val="0"/>
                        </a:spcBef>
                        <a:spcAft>
                          <a:spcPts val="800"/>
                        </a:spcAft>
                      </a:pPr>
                      <a:r>
                        <a:rPr lang="ar-SA" sz="600">
                          <a:effectLst/>
                        </a:rPr>
                        <a:t>9.25980</a:t>
                      </a:r>
                      <a:endParaRPr lang="en-US" sz="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07000"/>
                        </a:lnSpc>
                        <a:spcBef>
                          <a:spcPts val="0"/>
                        </a:spcBef>
                        <a:spcAft>
                          <a:spcPts val="800"/>
                        </a:spcAft>
                      </a:pPr>
                      <a:r>
                        <a:rPr lang="ar-SA" sz="600">
                          <a:effectLst/>
                        </a:rPr>
                        <a:t>9.63663</a:t>
                      </a:r>
                      <a:endParaRPr lang="en-US" sz="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07000"/>
                        </a:lnSpc>
                        <a:spcBef>
                          <a:spcPts val="0"/>
                        </a:spcBef>
                        <a:spcAft>
                          <a:spcPts val="800"/>
                        </a:spcAft>
                      </a:pPr>
                      <a:r>
                        <a:rPr lang="ar-SA" sz="600">
                          <a:effectLst/>
                        </a:rPr>
                        <a:t>10.02847</a:t>
                      </a:r>
                      <a:endParaRPr lang="en-US" sz="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07000"/>
                        </a:lnSpc>
                        <a:spcBef>
                          <a:spcPts val="0"/>
                        </a:spcBef>
                        <a:spcAft>
                          <a:spcPts val="800"/>
                        </a:spcAft>
                      </a:pPr>
                      <a:r>
                        <a:rPr lang="ar-SA" sz="600">
                          <a:effectLst/>
                        </a:rPr>
                        <a:t>10.43589</a:t>
                      </a:r>
                      <a:endParaRPr lang="en-US" sz="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07000"/>
                        </a:lnSpc>
                        <a:spcBef>
                          <a:spcPts val="0"/>
                        </a:spcBef>
                        <a:spcAft>
                          <a:spcPts val="800"/>
                        </a:spcAft>
                      </a:pPr>
                      <a:r>
                        <a:rPr lang="ar-SA" sz="600">
                          <a:effectLst/>
                        </a:rPr>
                        <a:t>10.85943</a:t>
                      </a:r>
                      <a:endParaRPr lang="en-US" sz="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07000"/>
                        </a:lnSpc>
                        <a:spcBef>
                          <a:spcPts val="0"/>
                        </a:spcBef>
                        <a:spcAft>
                          <a:spcPts val="800"/>
                        </a:spcAft>
                      </a:pPr>
                      <a:r>
                        <a:rPr lang="ar-SA" sz="600">
                          <a:effectLst/>
                        </a:rPr>
                        <a:t>11.29969</a:t>
                      </a:r>
                      <a:endParaRPr lang="en-US" sz="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r" rtl="1">
                        <a:lnSpc>
                          <a:spcPct val="107000"/>
                        </a:lnSpc>
                        <a:spcBef>
                          <a:spcPts val="0"/>
                        </a:spcBef>
                        <a:spcAft>
                          <a:spcPts val="800"/>
                        </a:spcAft>
                      </a:pPr>
                      <a:r>
                        <a:rPr lang="en-US" sz="600">
                          <a:effectLst/>
                        </a:rPr>
                        <a:t> </a:t>
                      </a:r>
                      <a:endParaRPr lang="en-US" sz="6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extLst>
                  <a:ext uri="{0D108BD9-81ED-4DB2-BD59-A6C34878D82A}">
                    <a16:rowId xmlns="" xmlns:a16="http://schemas.microsoft.com/office/drawing/2014/main" val="3444397793"/>
                  </a:ext>
                </a:extLst>
              </a:tr>
              <a:tr h="171051">
                <a:tc>
                  <a:txBody>
                    <a:bodyPr/>
                    <a:lstStyle/>
                    <a:p>
                      <a:pPr marL="0" marR="0" algn="ctr" rtl="1">
                        <a:lnSpc>
                          <a:spcPct val="107000"/>
                        </a:lnSpc>
                        <a:spcBef>
                          <a:spcPts val="0"/>
                        </a:spcBef>
                        <a:spcAft>
                          <a:spcPts val="800"/>
                        </a:spcAft>
                      </a:pPr>
                      <a:r>
                        <a:rPr lang="en-US" sz="600">
                          <a:effectLst/>
                        </a:rPr>
                        <a:t>8</a:t>
                      </a:r>
                      <a:endParaRPr lang="en-US" sz="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chemeClr val="accent2"/>
                    </a:solidFill>
                  </a:tcPr>
                </a:tc>
                <a:tc>
                  <a:txBody>
                    <a:bodyPr/>
                    <a:lstStyle/>
                    <a:p>
                      <a:pPr marL="0" marR="0" algn="ctr" rtl="1">
                        <a:lnSpc>
                          <a:spcPct val="107000"/>
                        </a:lnSpc>
                        <a:spcBef>
                          <a:spcPts val="0"/>
                        </a:spcBef>
                        <a:spcAft>
                          <a:spcPts val="800"/>
                        </a:spcAft>
                      </a:pPr>
                      <a:r>
                        <a:rPr lang="ar-SA" sz="600" dirty="0">
                          <a:effectLst/>
                        </a:rPr>
                        <a:t>9.58280</a:t>
                      </a:r>
                      <a:endParaRPr lang="en-US" sz="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chemeClr val="accent2"/>
                    </a:solidFill>
                  </a:tcPr>
                </a:tc>
                <a:tc>
                  <a:txBody>
                    <a:bodyPr/>
                    <a:lstStyle/>
                    <a:p>
                      <a:pPr marL="0" marR="0" algn="ctr" rtl="1">
                        <a:lnSpc>
                          <a:spcPct val="107000"/>
                        </a:lnSpc>
                        <a:spcBef>
                          <a:spcPts val="0"/>
                        </a:spcBef>
                        <a:spcAft>
                          <a:spcPts val="800"/>
                        </a:spcAft>
                      </a:pPr>
                      <a:r>
                        <a:rPr lang="ar-SA" sz="600">
                          <a:effectLst/>
                        </a:rPr>
                        <a:t>10.02656</a:t>
                      </a:r>
                      <a:endParaRPr lang="en-US" sz="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07000"/>
                        </a:lnSpc>
                        <a:spcBef>
                          <a:spcPts val="0"/>
                        </a:spcBef>
                        <a:spcAft>
                          <a:spcPts val="800"/>
                        </a:spcAft>
                      </a:pPr>
                      <a:r>
                        <a:rPr lang="ar-SA" sz="600">
                          <a:effectLst/>
                        </a:rPr>
                        <a:t>10.49132</a:t>
                      </a:r>
                      <a:endParaRPr lang="en-US" sz="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07000"/>
                        </a:lnSpc>
                        <a:spcBef>
                          <a:spcPts val="0"/>
                        </a:spcBef>
                        <a:spcAft>
                          <a:spcPts val="800"/>
                        </a:spcAft>
                      </a:pPr>
                      <a:r>
                        <a:rPr lang="en-US" sz="600">
                          <a:effectLst/>
                        </a:rPr>
                        <a:t>10.97799</a:t>
                      </a:r>
                      <a:endParaRPr lang="en-US" sz="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07000"/>
                        </a:lnSpc>
                        <a:spcBef>
                          <a:spcPts val="0"/>
                        </a:spcBef>
                        <a:spcAft>
                          <a:spcPts val="800"/>
                        </a:spcAft>
                      </a:pPr>
                      <a:r>
                        <a:rPr lang="en-US" sz="600">
                          <a:effectLst/>
                        </a:rPr>
                        <a:t>11.48456</a:t>
                      </a:r>
                      <a:endParaRPr lang="en-US" sz="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07000"/>
                        </a:lnSpc>
                        <a:spcBef>
                          <a:spcPts val="0"/>
                        </a:spcBef>
                        <a:spcAft>
                          <a:spcPts val="800"/>
                        </a:spcAft>
                      </a:pPr>
                      <a:r>
                        <a:rPr lang="en-US" sz="600">
                          <a:effectLst/>
                        </a:rPr>
                        <a:t>12.02104</a:t>
                      </a:r>
                      <a:endParaRPr lang="en-US" sz="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07000"/>
                        </a:lnSpc>
                        <a:spcBef>
                          <a:spcPts val="0"/>
                        </a:spcBef>
                        <a:spcAft>
                          <a:spcPts val="800"/>
                        </a:spcAft>
                      </a:pPr>
                      <a:r>
                        <a:rPr lang="en-US" sz="600">
                          <a:effectLst/>
                        </a:rPr>
                        <a:t>12.57948</a:t>
                      </a:r>
                      <a:endParaRPr lang="en-US" sz="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07000"/>
                        </a:lnSpc>
                        <a:spcBef>
                          <a:spcPts val="0"/>
                        </a:spcBef>
                        <a:spcAft>
                          <a:spcPts val="800"/>
                        </a:spcAft>
                      </a:pPr>
                      <a:r>
                        <a:rPr lang="en-US" sz="600">
                          <a:effectLst/>
                        </a:rPr>
                        <a:t>13.16397</a:t>
                      </a:r>
                      <a:endParaRPr lang="en-US" sz="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07000"/>
                        </a:lnSpc>
                        <a:spcBef>
                          <a:spcPts val="0"/>
                        </a:spcBef>
                        <a:spcAft>
                          <a:spcPts val="800"/>
                        </a:spcAft>
                      </a:pPr>
                      <a:r>
                        <a:rPr lang="en-US" sz="600">
                          <a:effectLst/>
                        </a:rPr>
                        <a:t>13.77566</a:t>
                      </a:r>
                      <a:endParaRPr lang="en-US" sz="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r" rtl="1">
                        <a:lnSpc>
                          <a:spcPct val="107000"/>
                        </a:lnSpc>
                        <a:spcBef>
                          <a:spcPts val="0"/>
                        </a:spcBef>
                        <a:spcAft>
                          <a:spcPts val="800"/>
                        </a:spcAft>
                      </a:pPr>
                      <a:r>
                        <a:rPr lang="en-US" sz="600">
                          <a:effectLst/>
                        </a:rPr>
                        <a:t> </a:t>
                      </a:r>
                      <a:endParaRPr lang="en-US" sz="6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extLst>
                  <a:ext uri="{0D108BD9-81ED-4DB2-BD59-A6C34878D82A}">
                    <a16:rowId xmlns="" xmlns:a16="http://schemas.microsoft.com/office/drawing/2014/main" val="2336164975"/>
                  </a:ext>
                </a:extLst>
              </a:tr>
              <a:tr h="171051">
                <a:tc>
                  <a:txBody>
                    <a:bodyPr/>
                    <a:lstStyle/>
                    <a:p>
                      <a:pPr marL="0" marR="0" algn="ctr" rtl="1">
                        <a:lnSpc>
                          <a:spcPct val="107000"/>
                        </a:lnSpc>
                        <a:spcBef>
                          <a:spcPts val="0"/>
                        </a:spcBef>
                        <a:spcAft>
                          <a:spcPts val="800"/>
                        </a:spcAft>
                      </a:pPr>
                      <a:r>
                        <a:rPr lang="en-US" sz="600">
                          <a:effectLst/>
                        </a:rPr>
                        <a:t>9</a:t>
                      </a:r>
                      <a:endParaRPr lang="en-US" sz="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07000"/>
                        </a:lnSpc>
                        <a:spcBef>
                          <a:spcPts val="0"/>
                        </a:spcBef>
                        <a:spcAft>
                          <a:spcPts val="800"/>
                        </a:spcAft>
                      </a:pPr>
                      <a:r>
                        <a:rPr lang="en-US" sz="600">
                          <a:effectLst/>
                        </a:rPr>
                        <a:t>11.00611</a:t>
                      </a:r>
                      <a:endParaRPr lang="en-US" sz="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07000"/>
                        </a:lnSpc>
                        <a:spcBef>
                          <a:spcPts val="0"/>
                        </a:spcBef>
                        <a:spcAft>
                          <a:spcPts val="800"/>
                        </a:spcAft>
                      </a:pPr>
                      <a:r>
                        <a:rPr lang="en-US" sz="600">
                          <a:effectLst/>
                        </a:rPr>
                        <a:t>11.57789</a:t>
                      </a:r>
                      <a:endParaRPr lang="en-US" sz="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07000"/>
                        </a:lnSpc>
                        <a:spcBef>
                          <a:spcPts val="0"/>
                        </a:spcBef>
                        <a:spcAft>
                          <a:spcPts val="800"/>
                        </a:spcAft>
                      </a:pPr>
                      <a:r>
                        <a:rPr lang="en-US" sz="600">
                          <a:effectLst/>
                        </a:rPr>
                        <a:t>12.18079</a:t>
                      </a:r>
                      <a:endParaRPr lang="en-US" sz="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07000"/>
                        </a:lnSpc>
                        <a:spcBef>
                          <a:spcPts val="0"/>
                        </a:spcBef>
                        <a:spcAft>
                          <a:spcPts val="800"/>
                        </a:spcAft>
                      </a:pPr>
                      <a:r>
                        <a:rPr lang="en-US" sz="600">
                          <a:effectLst/>
                        </a:rPr>
                        <a:t>12.81645</a:t>
                      </a:r>
                      <a:endParaRPr lang="en-US" sz="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07000"/>
                        </a:lnSpc>
                        <a:spcBef>
                          <a:spcPts val="0"/>
                        </a:spcBef>
                        <a:spcAft>
                          <a:spcPts val="800"/>
                        </a:spcAft>
                      </a:pPr>
                      <a:r>
                        <a:rPr lang="en-US" sz="600">
                          <a:effectLst/>
                        </a:rPr>
                        <a:t>13.48656</a:t>
                      </a:r>
                      <a:endParaRPr lang="en-US" sz="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07000"/>
                        </a:lnSpc>
                        <a:spcBef>
                          <a:spcPts val="0"/>
                        </a:spcBef>
                        <a:spcAft>
                          <a:spcPts val="800"/>
                        </a:spcAft>
                      </a:pPr>
                      <a:r>
                        <a:rPr lang="en-US" sz="600">
                          <a:effectLst/>
                        </a:rPr>
                        <a:t>14.19293</a:t>
                      </a:r>
                      <a:endParaRPr lang="en-US" sz="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07000"/>
                        </a:lnSpc>
                        <a:spcBef>
                          <a:spcPts val="0"/>
                        </a:spcBef>
                        <a:spcAft>
                          <a:spcPts val="800"/>
                        </a:spcAft>
                      </a:pPr>
                      <a:r>
                        <a:rPr lang="en-US" sz="600">
                          <a:effectLst/>
                        </a:rPr>
                        <a:t>14.93742</a:t>
                      </a:r>
                      <a:endParaRPr lang="en-US" sz="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07000"/>
                        </a:lnSpc>
                        <a:spcBef>
                          <a:spcPts val="0"/>
                        </a:spcBef>
                        <a:spcAft>
                          <a:spcPts val="800"/>
                        </a:spcAft>
                      </a:pPr>
                      <a:r>
                        <a:rPr lang="en-US" sz="600">
                          <a:effectLst/>
                        </a:rPr>
                        <a:t>15.72201</a:t>
                      </a:r>
                      <a:endParaRPr lang="en-US" sz="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07000"/>
                        </a:lnSpc>
                        <a:spcBef>
                          <a:spcPts val="0"/>
                        </a:spcBef>
                        <a:spcAft>
                          <a:spcPts val="800"/>
                        </a:spcAft>
                      </a:pPr>
                      <a:r>
                        <a:rPr lang="en-US" sz="600">
                          <a:effectLst/>
                        </a:rPr>
                        <a:t>16.54874</a:t>
                      </a:r>
                      <a:endParaRPr lang="en-US" sz="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r" rtl="1">
                        <a:lnSpc>
                          <a:spcPct val="107000"/>
                        </a:lnSpc>
                        <a:spcBef>
                          <a:spcPts val="0"/>
                        </a:spcBef>
                        <a:spcAft>
                          <a:spcPts val="800"/>
                        </a:spcAft>
                      </a:pPr>
                      <a:r>
                        <a:rPr lang="en-US" sz="600" dirty="0">
                          <a:effectLst/>
                        </a:rPr>
                        <a:t> </a:t>
                      </a:r>
                      <a:endParaRPr lang="en-US" sz="600"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extLst>
                  <a:ext uri="{0D108BD9-81ED-4DB2-BD59-A6C34878D82A}">
                    <a16:rowId xmlns="" xmlns:a16="http://schemas.microsoft.com/office/drawing/2014/main" val="2023587260"/>
                  </a:ext>
                </a:extLst>
              </a:tr>
            </a:tbl>
          </a:graphicData>
        </a:graphic>
      </p:graphicFrame>
    </p:spTree>
    <p:extLst>
      <p:ext uri="{BB962C8B-B14F-4D97-AF65-F5344CB8AC3E}">
        <p14:creationId xmlns:p14="http://schemas.microsoft.com/office/powerpoint/2010/main" val="1482989887"/>
      </p:ext>
    </p:extLst>
  </p:cSld>
  <p:clrMapOvr>
    <a:masterClrMapping/>
  </p:clrMapOvr>
  <mc:AlternateContent xmlns:mc="http://schemas.openxmlformats.org/markup-compatibility/2006" xmlns:p14="http://schemas.microsoft.com/office/powerpoint/2010/main">
    <mc:Choice Requires="p14">
      <p:transition spd="slow" p14:dur="1500" advClick="0">
        <p:split orient="vert"/>
      </p:transition>
    </mc:Choice>
    <mc:Fallback xmlns="">
      <p:transition spd="slow" advClick="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6">
                                            <p:txEl>
                                              <p:pRg st="4" end="4"/>
                                            </p:txEl>
                                          </p:spTgt>
                                        </p:tgtEl>
                                        <p:attrNameLst>
                                          <p:attrName>style.visibility</p:attrName>
                                        </p:attrNameLst>
                                      </p:cBhvr>
                                      <p:to>
                                        <p:strVal val="visible"/>
                                      </p:to>
                                    </p:set>
                                    <p:animEffect transition="in" filter="circle(in)">
                                      <p:cBhvr>
                                        <p:cTn id="7" dur="2000"/>
                                        <p:tgtEl>
                                          <p:spTgt spid="6">
                                            <p:txEl>
                                              <p:pRg st="4" end="4"/>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6">
                                            <p:txEl>
                                              <p:pRg st="5" end="5"/>
                                            </p:txEl>
                                          </p:spTgt>
                                        </p:tgtEl>
                                        <p:attrNameLst>
                                          <p:attrName>style.visibility</p:attrName>
                                        </p:attrNameLst>
                                      </p:cBhvr>
                                      <p:to>
                                        <p:strVal val="visible"/>
                                      </p:to>
                                    </p:set>
                                    <p:animEffect transition="in" filter="circle(in)">
                                      <p:cBhvr>
                                        <p:cTn id="10" dur="2000"/>
                                        <p:tgtEl>
                                          <p:spTgt spid="6">
                                            <p:txEl>
                                              <p:pRg st="5" end="5"/>
                                            </p:txEl>
                                          </p:spTgt>
                                        </p:tgtEl>
                                      </p:cBhvr>
                                    </p:animEffect>
                                  </p:childTnLst>
                                </p:cTn>
                              </p:par>
                              <p:par>
                                <p:cTn id="11" presetID="6" presetClass="entr" presetSubtype="16" fill="hold" nodeType="withEffect">
                                  <p:stCondLst>
                                    <p:cond delay="0"/>
                                  </p:stCondLst>
                                  <p:childTnLst>
                                    <p:set>
                                      <p:cBhvr>
                                        <p:cTn id="12" dur="1" fill="hold">
                                          <p:stCondLst>
                                            <p:cond delay="0"/>
                                          </p:stCondLst>
                                        </p:cTn>
                                        <p:tgtEl>
                                          <p:spTgt spid="6">
                                            <p:txEl>
                                              <p:pRg st="7" end="7"/>
                                            </p:txEl>
                                          </p:spTgt>
                                        </p:tgtEl>
                                        <p:attrNameLst>
                                          <p:attrName>style.visibility</p:attrName>
                                        </p:attrNameLst>
                                      </p:cBhvr>
                                      <p:to>
                                        <p:strVal val="visible"/>
                                      </p:to>
                                    </p:set>
                                    <p:animEffect transition="in" filter="circle(in)">
                                      <p:cBhvr>
                                        <p:cTn id="13" dur="2000"/>
                                        <p:tgtEl>
                                          <p:spTgt spid="6">
                                            <p:txEl>
                                              <p:pRg st="7" end="7"/>
                                            </p:txEl>
                                          </p:spTgt>
                                        </p:tgtEl>
                                      </p:cBhvr>
                                    </p:animEffect>
                                  </p:childTnLst>
                                </p:cTn>
                              </p:par>
                              <p:par>
                                <p:cTn id="14" presetID="6" presetClass="entr" presetSubtype="16" fill="hold" nodeType="withEffect">
                                  <p:stCondLst>
                                    <p:cond delay="0"/>
                                  </p:stCondLst>
                                  <p:childTnLst>
                                    <p:set>
                                      <p:cBhvr>
                                        <p:cTn id="15" dur="1" fill="hold">
                                          <p:stCondLst>
                                            <p:cond delay="0"/>
                                          </p:stCondLst>
                                        </p:cTn>
                                        <p:tgtEl>
                                          <p:spTgt spid="6">
                                            <p:txEl>
                                              <p:pRg st="8" end="8"/>
                                            </p:txEl>
                                          </p:spTgt>
                                        </p:tgtEl>
                                        <p:attrNameLst>
                                          <p:attrName>style.visibility</p:attrName>
                                        </p:attrNameLst>
                                      </p:cBhvr>
                                      <p:to>
                                        <p:strVal val="visible"/>
                                      </p:to>
                                    </p:set>
                                    <p:animEffect transition="in" filter="circle(in)">
                                      <p:cBhvr>
                                        <p:cTn id="16" dur="2000"/>
                                        <p:tgtEl>
                                          <p:spTgt spid="6">
                                            <p:txEl>
                                              <p:pRg st="8" end="8"/>
                                            </p:txEl>
                                          </p:spTgt>
                                        </p:tgtEl>
                                      </p:cBhvr>
                                    </p:animEffect>
                                  </p:childTnLst>
                                </p:cTn>
                              </p:par>
                              <p:par>
                                <p:cTn id="17" presetID="6" presetClass="entr" presetSubtype="16" fill="hold" nodeType="withEffect">
                                  <p:stCondLst>
                                    <p:cond delay="0"/>
                                  </p:stCondLst>
                                  <p:childTnLst>
                                    <p:set>
                                      <p:cBhvr>
                                        <p:cTn id="18" dur="1" fill="hold">
                                          <p:stCondLst>
                                            <p:cond delay="0"/>
                                          </p:stCondLst>
                                        </p:cTn>
                                        <p:tgtEl>
                                          <p:spTgt spid="6">
                                            <p:txEl>
                                              <p:pRg st="9" end="9"/>
                                            </p:txEl>
                                          </p:spTgt>
                                        </p:tgtEl>
                                        <p:attrNameLst>
                                          <p:attrName>style.visibility</p:attrName>
                                        </p:attrNameLst>
                                      </p:cBhvr>
                                      <p:to>
                                        <p:strVal val="visible"/>
                                      </p:to>
                                    </p:set>
                                    <p:animEffect transition="in" filter="circle(in)">
                                      <p:cBhvr>
                                        <p:cTn id="19" dur="2000"/>
                                        <p:tgtEl>
                                          <p:spTgt spid="6">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مستطيل مستدير الزوايا 15">
            <a:extLst>
              <a:ext uri="{FF2B5EF4-FFF2-40B4-BE49-F238E27FC236}">
                <a16:creationId xmlns="" xmlns:a16="http://schemas.microsoft.com/office/drawing/2014/main" id="{C7CA628E-402E-4ECD-83CD-2C5BD377C6C5}"/>
              </a:ext>
            </a:extLst>
          </p:cNvPr>
          <p:cNvSpPr/>
          <p:nvPr/>
        </p:nvSpPr>
        <p:spPr>
          <a:xfrm>
            <a:off x="179819" y="998889"/>
            <a:ext cx="9576424" cy="5366857"/>
          </a:xfrm>
          <a:prstGeom prst="roundRect">
            <a:avLst>
              <a:gd name="adj" fmla="val 1416"/>
            </a:avLst>
          </a:prstGeom>
          <a:solidFill>
            <a:srgbClr val="BFD4D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marL="0" marR="0" algn="l" rtl="0">
              <a:lnSpc>
                <a:spcPct val="130000"/>
              </a:lnSpc>
              <a:spcBef>
                <a:spcPts val="0"/>
              </a:spcBef>
              <a:spcAft>
                <a:spcPts val="0"/>
              </a:spcAft>
              <a:tabLst>
                <a:tab pos="3674110" algn="l"/>
              </a:tabLst>
            </a:pPr>
            <a:endParaRPr lang="en-US" dirty="0">
              <a:effectLst/>
              <a:latin typeface="Calibri" panose="020F0502020204030204" pitchFamily="34" charset="0"/>
              <a:ea typeface="Calibri" panose="020F0502020204030204" pitchFamily="34" charset="0"/>
              <a:cs typeface="Arial" panose="020B0604020202020204" pitchFamily="34" charset="0"/>
            </a:endParaRPr>
          </a:p>
          <a:p>
            <a:pPr marL="0" marR="0" algn="l" rtl="0">
              <a:lnSpc>
                <a:spcPct val="130000"/>
              </a:lnSpc>
              <a:spcBef>
                <a:spcPts val="0"/>
              </a:spcBef>
              <a:spcAft>
                <a:spcPts val="0"/>
              </a:spcAft>
              <a:tabLst>
                <a:tab pos="3674110" algn="l"/>
              </a:tabLst>
            </a:pPr>
            <a:r>
              <a:rPr lang="en-US" sz="2000" b="1" u="sng"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Example 2-3-4</a:t>
            </a:r>
          </a:p>
          <a:p>
            <a:pPr marR="0" lvl="0" algn="l" rtl="0">
              <a:lnSpc>
                <a:spcPct val="130000"/>
              </a:lnSpc>
              <a:spcBef>
                <a:spcPts val="0"/>
              </a:spcBef>
              <a:spcAft>
                <a:spcPts val="0"/>
              </a:spcAft>
            </a:pPr>
            <a:endParaRPr lang="en-US" dirty="0">
              <a:solidFill>
                <a:srgbClr val="002060"/>
              </a:solidFill>
            </a:endParaRPr>
          </a:p>
          <a:p>
            <a:pPr lvl="0"/>
            <a:endParaRPr lang="en-US" dirty="0">
              <a:solidFill>
                <a:srgbClr val="002060"/>
              </a:solidFill>
            </a:endParaRPr>
          </a:p>
        </p:txBody>
      </p:sp>
      <p:grpSp>
        <p:nvGrpSpPr>
          <p:cNvPr id="29" name="Shape 631">
            <a:extLst>
              <a:ext uri="{FF2B5EF4-FFF2-40B4-BE49-F238E27FC236}">
                <a16:creationId xmlns="" xmlns:a16="http://schemas.microsoft.com/office/drawing/2014/main" id="{9DE0399B-6A40-495E-B773-BA7B46FB702D}"/>
              </a:ext>
            </a:extLst>
          </p:cNvPr>
          <p:cNvGrpSpPr/>
          <p:nvPr/>
        </p:nvGrpSpPr>
        <p:grpSpPr>
          <a:xfrm flipH="1">
            <a:off x="303082" y="41731"/>
            <a:ext cx="827524" cy="848823"/>
            <a:chOff x="5961125" y="1623900"/>
            <a:chExt cx="427450" cy="448175"/>
          </a:xfrm>
          <a:solidFill>
            <a:srgbClr val="7030A0"/>
          </a:solidFill>
        </p:grpSpPr>
        <p:sp>
          <p:nvSpPr>
            <p:cNvPr id="30" name="Shape 632">
              <a:extLst>
                <a:ext uri="{FF2B5EF4-FFF2-40B4-BE49-F238E27FC236}">
                  <a16:creationId xmlns="" xmlns:a16="http://schemas.microsoft.com/office/drawing/2014/main" id="{8DB2B578-EBFB-49B2-A74B-ADFD83430321}"/>
                </a:ext>
              </a:extLst>
            </p:cNvPr>
            <p:cNvSpPr/>
            <p:nvPr/>
          </p:nvSpPr>
          <p:spPr>
            <a:xfrm>
              <a:off x="5961125" y="1678700"/>
              <a:ext cx="376925" cy="376925"/>
            </a:xfrm>
            <a:custGeom>
              <a:avLst/>
              <a:gdLst/>
              <a:ahLst/>
              <a:cxnLst/>
              <a:rect l="0" t="0" r="0" b="0"/>
              <a:pathLst>
                <a:path w="15077" h="15077" fill="none" extrusionOk="0">
                  <a:moveTo>
                    <a:pt x="11813" y="1340"/>
                  </a:moveTo>
                  <a:lnTo>
                    <a:pt x="11813" y="1340"/>
                  </a:lnTo>
                  <a:lnTo>
                    <a:pt x="11350" y="1024"/>
                  </a:lnTo>
                  <a:lnTo>
                    <a:pt x="10863" y="780"/>
                  </a:lnTo>
                  <a:lnTo>
                    <a:pt x="10351" y="537"/>
                  </a:lnTo>
                  <a:lnTo>
                    <a:pt x="9816" y="342"/>
                  </a:lnTo>
                  <a:lnTo>
                    <a:pt x="9280" y="196"/>
                  </a:lnTo>
                  <a:lnTo>
                    <a:pt x="8720" y="98"/>
                  </a:lnTo>
                  <a:lnTo>
                    <a:pt x="8135" y="25"/>
                  </a:lnTo>
                  <a:lnTo>
                    <a:pt x="7551" y="1"/>
                  </a:lnTo>
                  <a:lnTo>
                    <a:pt x="7551" y="1"/>
                  </a:lnTo>
                  <a:lnTo>
                    <a:pt x="7161" y="1"/>
                  </a:lnTo>
                  <a:lnTo>
                    <a:pt x="6771" y="50"/>
                  </a:lnTo>
                  <a:lnTo>
                    <a:pt x="6406" y="98"/>
                  </a:lnTo>
                  <a:lnTo>
                    <a:pt x="6041" y="147"/>
                  </a:lnTo>
                  <a:lnTo>
                    <a:pt x="5675" y="244"/>
                  </a:lnTo>
                  <a:lnTo>
                    <a:pt x="5310" y="342"/>
                  </a:lnTo>
                  <a:lnTo>
                    <a:pt x="4969" y="464"/>
                  </a:lnTo>
                  <a:lnTo>
                    <a:pt x="4628" y="585"/>
                  </a:lnTo>
                  <a:lnTo>
                    <a:pt x="4287" y="731"/>
                  </a:lnTo>
                  <a:lnTo>
                    <a:pt x="3970" y="902"/>
                  </a:lnTo>
                  <a:lnTo>
                    <a:pt x="3654" y="1097"/>
                  </a:lnTo>
                  <a:lnTo>
                    <a:pt x="3337" y="1292"/>
                  </a:lnTo>
                  <a:lnTo>
                    <a:pt x="3045" y="1486"/>
                  </a:lnTo>
                  <a:lnTo>
                    <a:pt x="2753" y="1730"/>
                  </a:lnTo>
                  <a:lnTo>
                    <a:pt x="2485" y="1949"/>
                  </a:lnTo>
                  <a:lnTo>
                    <a:pt x="2217" y="2217"/>
                  </a:lnTo>
                  <a:lnTo>
                    <a:pt x="1973" y="2461"/>
                  </a:lnTo>
                  <a:lnTo>
                    <a:pt x="1730" y="2753"/>
                  </a:lnTo>
                  <a:lnTo>
                    <a:pt x="1510" y="3021"/>
                  </a:lnTo>
                  <a:lnTo>
                    <a:pt x="1291" y="3313"/>
                  </a:lnTo>
                  <a:lnTo>
                    <a:pt x="1096" y="3630"/>
                  </a:lnTo>
                  <a:lnTo>
                    <a:pt x="926" y="3946"/>
                  </a:lnTo>
                  <a:lnTo>
                    <a:pt x="755" y="4263"/>
                  </a:lnTo>
                  <a:lnTo>
                    <a:pt x="609" y="4604"/>
                  </a:lnTo>
                  <a:lnTo>
                    <a:pt x="463" y="4945"/>
                  </a:lnTo>
                  <a:lnTo>
                    <a:pt x="341" y="5286"/>
                  </a:lnTo>
                  <a:lnTo>
                    <a:pt x="244" y="5651"/>
                  </a:lnTo>
                  <a:lnTo>
                    <a:pt x="171" y="6016"/>
                  </a:lnTo>
                  <a:lnTo>
                    <a:pt x="98" y="6382"/>
                  </a:lnTo>
                  <a:lnTo>
                    <a:pt x="49" y="6771"/>
                  </a:lnTo>
                  <a:lnTo>
                    <a:pt x="25" y="7137"/>
                  </a:lnTo>
                  <a:lnTo>
                    <a:pt x="0" y="7526"/>
                  </a:lnTo>
                  <a:lnTo>
                    <a:pt x="0" y="7526"/>
                  </a:lnTo>
                  <a:lnTo>
                    <a:pt x="25" y="7916"/>
                  </a:lnTo>
                  <a:lnTo>
                    <a:pt x="49" y="8306"/>
                  </a:lnTo>
                  <a:lnTo>
                    <a:pt x="98" y="8671"/>
                  </a:lnTo>
                  <a:lnTo>
                    <a:pt x="171" y="9061"/>
                  </a:lnTo>
                  <a:lnTo>
                    <a:pt x="244" y="9426"/>
                  </a:lnTo>
                  <a:lnTo>
                    <a:pt x="341" y="9767"/>
                  </a:lnTo>
                  <a:lnTo>
                    <a:pt x="463" y="10132"/>
                  </a:lnTo>
                  <a:lnTo>
                    <a:pt x="609" y="10473"/>
                  </a:lnTo>
                  <a:lnTo>
                    <a:pt x="755" y="10790"/>
                  </a:lnTo>
                  <a:lnTo>
                    <a:pt x="926" y="11131"/>
                  </a:lnTo>
                  <a:lnTo>
                    <a:pt x="1096" y="11448"/>
                  </a:lnTo>
                  <a:lnTo>
                    <a:pt x="1291" y="11740"/>
                  </a:lnTo>
                  <a:lnTo>
                    <a:pt x="1510" y="12032"/>
                  </a:lnTo>
                  <a:lnTo>
                    <a:pt x="1730" y="12324"/>
                  </a:lnTo>
                  <a:lnTo>
                    <a:pt x="1973" y="12592"/>
                  </a:lnTo>
                  <a:lnTo>
                    <a:pt x="2217" y="12860"/>
                  </a:lnTo>
                  <a:lnTo>
                    <a:pt x="2485" y="13104"/>
                  </a:lnTo>
                  <a:lnTo>
                    <a:pt x="2753" y="13347"/>
                  </a:lnTo>
                  <a:lnTo>
                    <a:pt x="3045" y="13567"/>
                  </a:lnTo>
                  <a:lnTo>
                    <a:pt x="3337" y="13786"/>
                  </a:lnTo>
                  <a:lnTo>
                    <a:pt x="3654" y="13981"/>
                  </a:lnTo>
                  <a:lnTo>
                    <a:pt x="3970" y="14151"/>
                  </a:lnTo>
                  <a:lnTo>
                    <a:pt x="4287" y="14322"/>
                  </a:lnTo>
                  <a:lnTo>
                    <a:pt x="4628" y="14468"/>
                  </a:lnTo>
                  <a:lnTo>
                    <a:pt x="4969" y="14614"/>
                  </a:lnTo>
                  <a:lnTo>
                    <a:pt x="5310" y="14736"/>
                  </a:lnTo>
                  <a:lnTo>
                    <a:pt x="5675" y="14833"/>
                  </a:lnTo>
                  <a:lnTo>
                    <a:pt x="6041" y="14906"/>
                  </a:lnTo>
                  <a:lnTo>
                    <a:pt x="6406" y="14979"/>
                  </a:lnTo>
                  <a:lnTo>
                    <a:pt x="6771" y="15028"/>
                  </a:lnTo>
                  <a:lnTo>
                    <a:pt x="7161" y="15052"/>
                  </a:lnTo>
                  <a:lnTo>
                    <a:pt x="7551" y="15077"/>
                  </a:lnTo>
                  <a:lnTo>
                    <a:pt x="7551" y="15077"/>
                  </a:lnTo>
                  <a:lnTo>
                    <a:pt x="7940" y="15052"/>
                  </a:lnTo>
                  <a:lnTo>
                    <a:pt x="8306" y="15028"/>
                  </a:lnTo>
                  <a:lnTo>
                    <a:pt x="8695" y="14979"/>
                  </a:lnTo>
                  <a:lnTo>
                    <a:pt x="9061" y="14906"/>
                  </a:lnTo>
                  <a:lnTo>
                    <a:pt x="9426" y="14833"/>
                  </a:lnTo>
                  <a:lnTo>
                    <a:pt x="9791" y="14736"/>
                  </a:lnTo>
                  <a:lnTo>
                    <a:pt x="10132" y="14614"/>
                  </a:lnTo>
                  <a:lnTo>
                    <a:pt x="10473" y="14468"/>
                  </a:lnTo>
                  <a:lnTo>
                    <a:pt x="10814" y="14322"/>
                  </a:lnTo>
                  <a:lnTo>
                    <a:pt x="11131" y="14151"/>
                  </a:lnTo>
                  <a:lnTo>
                    <a:pt x="11447" y="13981"/>
                  </a:lnTo>
                  <a:lnTo>
                    <a:pt x="11764" y="13786"/>
                  </a:lnTo>
                  <a:lnTo>
                    <a:pt x="12056" y="13567"/>
                  </a:lnTo>
                  <a:lnTo>
                    <a:pt x="12348" y="13347"/>
                  </a:lnTo>
                  <a:lnTo>
                    <a:pt x="12616" y="13104"/>
                  </a:lnTo>
                  <a:lnTo>
                    <a:pt x="12884" y="12860"/>
                  </a:lnTo>
                  <a:lnTo>
                    <a:pt x="13128" y="12592"/>
                  </a:lnTo>
                  <a:lnTo>
                    <a:pt x="13371" y="12324"/>
                  </a:lnTo>
                  <a:lnTo>
                    <a:pt x="13591" y="12032"/>
                  </a:lnTo>
                  <a:lnTo>
                    <a:pt x="13785" y="11740"/>
                  </a:lnTo>
                  <a:lnTo>
                    <a:pt x="13980" y="11448"/>
                  </a:lnTo>
                  <a:lnTo>
                    <a:pt x="14175" y="11131"/>
                  </a:lnTo>
                  <a:lnTo>
                    <a:pt x="14346" y="10790"/>
                  </a:lnTo>
                  <a:lnTo>
                    <a:pt x="14492" y="10473"/>
                  </a:lnTo>
                  <a:lnTo>
                    <a:pt x="14613" y="10132"/>
                  </a:lnTo>
                  <a:lnTo>
                    <a:pt x="14735" y="9767"/>
                  </a:lnTo>
                  <a:lnTo>
                    <a:pt x="14857" y="9426"/>
                  </a:lnTo>
                  <a:lnTo>
                    <a:pt x="14930" y="9061"/>
                  </a:lnTo>
                  <a:lnTo>
                    <a:pt x="15003" y="8671"/>
                  </a:lnTo>
                  <a:lnTo>
                    <a:pt x="15052" y="8306"/>
                  </a:lnTo>
                  <a:lnTo>
                    <a:pt x="15076" y="7916"/>
                  </a:lnTo>
                  <a:lnTo>
                    <a:pt x="15076" y="7526"/>
                  </a:lnTo>
                  <a:lnTo>
                    <a:pt x="15076" y="7526"/>
                  </a:lnTo>
                  <a:lnTo>
                    <a:pt x="15052" y="6918"/>
                  </a:lnTo>
                  <a:lnTo>
                    <a:pt x="14979" y="6309"/>
                  </a:lnTo>
                  <a:lnTo>
                    <a:pt x="14857" y="5724"/>
                  </a:lnTo>
                  <a:lnTo>
                    <a:pt x="14687" y="5164"/>
                  </a:lnTo>
                  <a:lnTo>
                    <a:pt x="14492" y="4604"/>
                  </a:lnTo>
                  <a:lnTo>
                    <a:pt x="14248" y="4068"/>
                  </a:lnTo>
                  <a:lnTo>
                    <a:pt x="13956" y="3581"/>
                  </a:lnTo>
                  <a:lnTo>
                    <a:pt x="13615" y="3094"/>
                  </a:lnTo>
                </a:path>
              </a:pathLst>
            </a:custGeom>
            <a:grpFill/>
            <a:ln w="19050" cap="rnd" cmpd="sng">
              <a:solidFill>
                <a:srgbClr val="00206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solidFill>
                  <a:schemeClr val="accent2"/>
                </a:solidFill>
              </a:endParaRPr>
            </a:p>
          </p:txBody>
        </p:sp>
        <p:sp>
          <p:nvSpPr>
            <p:cNvPr id="31" name="Shape 633">
              <a:extLst>
                <a:ext uri="{FF2B5EF4-FFF2-40B4-BE49-F238E27FC236}">
                  <a16:creationId xmlns="" xmlns:a16="http://schemas.microsoft.com/office/drawing/2014/main" id="{A7E0F7CD-81DA-4CE7-AFE9-AFC01237AB36}"/>
                </a:ext>
              </a:extLst>
            </p:cNvPr>
            <p:cNvSpPr/>
            <p:nvPr/>
          </p:nvSpPr>
          <p:spPr>
            <a:xfrm>
              <a:off x="6009825" y="1727425"/>
              <a:ext cx="279500" cy="279500"/>
            </a:xfrm>
            <a:custGeom>
              <a:avLst/>
              <a:gdLst/>
              <a:ahLst/>
              <a:cxnLst/>
              <a:rect l="0" t="0" r="0" b="0"/>
              <a:pathLst>
                <a:path w="11180" h="11180" fill="none" extrusionOk="0">
                  <a:moveTo>
                    <a:pt x="10181" y="2387"/>
                  </a:moveTo>
                  <a:lnTo>
                    <a:pt x="10181" y="2387"/>
                  </a:lnTo>
                  <a:lnTo>
                    <a:pt x="10400" y="2728"/>
                  </a:lnTo>
                  <a:lnTo>
                    <a:pt x="10595" y="3093"/>
                  </a:lnTo>
                  <a:lnTo>
                    <a:pt x="10766" y="3483"/>
                  </a:lnTo>
                  <a:lnTo>
                    <a:pt x="10912" y="3873"/>
                  </a:lnTo>
                  <a:lnTo>
                    <a:pt x="11034" y="4287"/>
                  </a:lnTo>
                  <a:lnTo>
                    <a:pt x="11107" y="4701"/>
                  </a:lnTo>
                  <a:lnTo>
                    <a:pt x="11180" y="5139"/>
                  </a:lnTo>
                  <a:lnTo>
                    <a:pt x="11180" y="5577"/>
                  </a:lnTo>
                  <a:lnTo>
                    <a:pt x="11180" y="5577"/>
                  </a:lnTo>
                  <a:lnTo>
                    <a:pt x="11155" y="6162"/>
                  </a:lnTo>
                  <a:lnTo>
                    <a:pt x="11082" y="6722"/>
                  </a:lnTo>
                  <a:lnTo>
                    <a:pt x="10936" y="7234"/>
                  </a:lnTo>
                  <a:lnTo>
                    <a:pt x="10741" y="7769"/>
                  </a:lnTo>
                  <a:lnTo>
                    <a:pt x="10522" y="8257"/>
                  </a:lnTo>
                  <a:lnTo>
                    <a:pt x="10230" y="8695"/>
                  </a:lnTo>
                  <a:lnTo>
                    <a:pt x="9913" y="9133"/>
                  </a:lnTo>
                  <a:lnTo>
                    <a:pt x="9548" y="9523"/>
                  </a:lnTo>
                  <a:lnTo>
                    <a:pt x="9158" y="9888"/>
                  </a:lnTo>
                  <a:lnTo>
                    <a:pt x="8720" y="10205"/>
                  </a:lnTo>
                  <a:lnTo>
                    <a:pt x="8257" y="10497"/>
                  </a:lnTo>
                  <a:lnTo>
                    <a:pt x="7770" y="10741"/>
                  </a:lnTo>
                  <a:lnTo>
                    <a:pt x="7259" y="10911"/>
                  </a:lnTo>
                  <a:lnTo>
                    <a:pt x="6723" y="11057"/>
                  </a:lnTo>
                  <a:lnTo>
                    <a:pt x="6163" y="11155"/>
                  </a:lnTo>
                  <a:lnTo>
                    <a:pt x="5603" y="11179"/>
                  </a:lnTo>
                  <a:lnTo>
                    <a:pt x="5603" y="11179"/>
                  </a:lnTo>
                  <a:lnTo>
                    <a:pt x="5018" y="11155"/>
                  </a:lnTo>
                  <a:lnTo>
                    <a:pt x="4482" y="11057"/>
                  </a:lnTo>
                  <a:lnTo>
                    <a:pt x="3946" y="10911"/>
                  </a:lnTo>
                  <a:lnTo>
                    <a:pt x="3435" y="10741"/>
                  </a:lnTo>
                  <a:lnTo>
                    <a:pt x="2948" y="10497"/>
                  </a:lnTo>
                  <a:lnTo>
                    <a:pt x="2485" y="10205"/>
                  </a:lnTo>
                  <a:lnTo>
                    <a:pt x="2047" y="9888"/>
                  </a:lnTo>
                  <a:lnTo>
                    <a:pt x="1657" y="9523"/>
                  </a:lnTo>
                  <a:lnTo>
                    <a:pt x="1292" y="9133"/>
                  </a:lnTo>
                  <a:lnTo>
                    <a:pt x="975" y="8695"/>
                  </a:lnTo>
                  <a:lnTo>
                    <a:pt x="683" y="8257"/>
                  </a:lnTo>
                  <a:lnTo>
                    <a:pt x="464" y="7769"/>
                  </a:lnTo>
                  <a:lnTo>
                    <a:pt x="269" y="7234"/>
                  </a:lnTo>
                  <a:lnTo>
                    <a:pt x="123" y="6722"/>
                  </a:lnTo>
                  <a:lnTo>
                    <a:pt x="50" y="6162"/>
                  </a:lnTo>
                  <a:lnTo>
                    <a:pt x="1" y="5577"/>
                  </a:lnTo>
                  <a:lnTo>
                    <a:pt x="1" y="5577"/>
                  </a:lnTo>
                  <a:lnTo>
                    <a:pt x="50" y="5017"/>
                  </a:lnTo>
                  <a:lnTo>
                    <a:pt x="123" y="4457"/>
                  </a:lnTo>
                  <a:lnTo>
                    <a:pt x="269" y="3921"/>
                  </a:lnTo>
                  <a:lnTo>
                    <a:pt x="464" y="3410"/>
                  </a:lnTo>
                  <a:lnTo>
                    <a:pt x="683" y="2923"/>
                  </a:lnTo>
                  <a:lnTo>
                    <a:pt x="975" y="2460"/>
                  </a:lnTo>
                  <a:lnTo>
                    <a:pt x="1292" y="2046"/>
                  </a:lnTo>
                  <a:lnTo>
                    <a:pt x="1657" y="1632"/>
                  </a:lnTo>
                  <a:lnTo>
                    <a:pt x="2047" y="1267"/>
                  </a:lnTo>
                  <a:lnTo>
                    <a:pt x="2485" y="950"/>
                  </a:lnTo>
                  <a:lnTo>
                    <a:pt x="2948" y="682"/>
                  </a:lnTo>
                  <a:lnTo>
                    <a:pt x="3435" y="439"/>
                  </a:lnTo>
                  <a:lnTo>
                    <a:pt x="3946" y="244"/>
                  </a:lnTo>
                  <a:lnTo>
                    <a:pt x="4482" y="122"/>
                  </a:lnTo>
                  <a:lnTo>
                    <a:pt x="5018" y="25"/>
                  </a:lnTo>
                  <a:lnTo>
                    <a:pt x="5603" y="0"/>
                  </a:lnTo>
                  <a:lnTo>
                    <a:pt x="5603" y="0"/>
                  </a:lnTo>
                  <a:lnTo>
                    <a:pt x="6041" y="25"/>
                  </a:lnTo>
                  <a:lnTo>
                    <a:pt x="6479" y="73"/>
                  </a:lnTo>
                  <a:lnTo>
                    <a:pt x="6893" y="146"/>
                  </a:lnTo>
                  <a:lnTo>
                    <a:pt x="7307" y="268"/>
                  </a:lnTo>
                  <a:lnTo>
                    <a:pt x="7697" y="414"/>
                  </a:lnTo>
                  <a:lnTo>
                    <a:pt x="8087" y="585"/>
                  </a:lnTo>
                  <a:lnTo>
                    <a:pt x="8452" y="780"/>
                  </a:lnTo>
                  <a:lnTo>
                    <a:pt x="8793" y="999"/>
                  </a:lnTo>
                </a:path>
              </a:pathLst>
            </a:custGeom>
            <a:grpFill/>
            <a:ln w="19050" cap="rnd" cmpd="sng">
              <a:solidFill>
                <a:srgbClr val="00206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dirty="0">
                <a:solidFill>
                  <a:schemeClr val="accent2"/>
                </a:solidFill>
              </a:endParaRPr>
            </a:p>
          </p:txBody>
        </p:sp>
        <p:sp>
          <p:nvSpPr>
            <p:cNvPr id="32" name="Shape 634">
              <a:extLst>
                <a:ext uri="{FF2B5EF4-FFF2-40B4-BE49-F238E27FC236}">
                  <a16:creationId xmlns="" xmlns:a16="http://schemas.microsoft.com/office/drawing/2014/main" id="{8C63DF95-20CA-45C3-B9C8-3978774FAE2C}"/>
                </a:ext>
              </a:extLst>
            </p:cNvPr>
            <p:cNvSpPr/>
            <p:nvPr/>
          </p:nvSpPr>
          <p:spPr>
            <a:xfrm>
              <a:off x="6107250" y="1824850"/>
              <a:ext cx="84650" cy="84650"/>
            </a:xfrm>
            <a:custGeom>
              <a:avLst/>
              <a:gdLst/>
              <a:ahLst/>
              <a:cxnLst/>
              <a:rect l="0" t="0" r="0" b="0"/>
              <a:pathLst>
                <a:path w="3386" h="3386" fill="none" extrusionOk="0">
                  <a:moveTo>
                    <a:pt x="3362" y="1388"/>
                  </a:moveTo>
                  <a:lnTo>
                    <a:pt x="3362" y="1388"/>
                  </a:lnTo>
                  <a:lnTo>
                    <a:pt x="3386" y="1680"/>
                  </a:lnTo>
                  <a:lnTo>
                    <a:pt x="3386" y="1680"/>
                  </a:lnTo>
                  <a:lnTo>
                    <a:pt x="3386" y="1851"/>
                  </a:lnTo>
                  <a:lnTo>
                    <a:pt x="3362" y="2021"/>
                  </a:lnTo>
                  <a:lnTo>
                    <a:pt x="3313" y="2192"/>
                  </a:lnTo>
                  <a:lnTo>
                    <a:pt x="3264" y="2338"/>
                  </a:lnTo>
                  <a:lnTo>
                    <a:pt x="3191" y="2484"/>
                  </a:lnTo>
                  <a:lnTo>
                    <a:pt x="3118" y="2630"/>
                  </a:lnTo>
                  <a:lnTo>
                    <a:pt x="3021" y="2776"/>
                  </a:lnTo>
                  <a:lnTo>
                    <a:pt x="2899" y="2898"/>
                  </a:lnTo>
                  <a:lnTo>
                    <a:pt x="2777" y="2996"/>
                  </a:lnTo>
                  <a:lnTo>
                    <a:pt x="2655" y="3093"/>
                  </a:lnTo>
                  <a:lnTo>
                    <a:pt x="2509" y="3191"/>
                  </a:lnTo>
                  <a:lnTo>
                    <a:pt x="2363" y="3239"/>
                  </a:lnTo>
                  <a:lnTo>
                    <a:pt x="2217" y="3312"/>
                  </a:lnTo>
                  <a:lnTo>
                    <a:pt x="2046" y="3337"/>
                  </a:lnTo>
                  <a:lnTo>
                    <a:pt x="1876" y="3385"/>
                  </a:lnTo>
                  <a:lnTo>
                    <a:pt x="1706" y="3385"/>
                  </a:lnTo>
                  <a:lnTo>
                    <a:pt x="1706" y="3385"/>
                  </a:lnTo>
                  <a:lnTo>
                    <a:pt x="1535" y="3385"/>
                  </a:lnTo>
                  <a:lnTo>
                    <a:pt x="1365" y="3337"/>
                  </a:lnTo>
                  <a:lnTo>
                    <a:pt x="1194" y="3312"/>
                  </a:lnTo>
                  <a:lnTo>
                    <a:pt x="1048" y="3239"/>
                  </a:lnTo>
                  <a:lnTo>
                    <a:pt x="902" y="3191"/>
                  </a:lnTo>
                  <a:lnTo>
                    <a:pt x="756" y="3093"/>
                  </a:lnTo>
                  <a:lnTo>
                    <a:pt x="634" y="2996"/>
                  </a:lnTo>
                  <a:lnTo>
                    <a:pt x="512" y="2898"/>
                  </a:lnTo>
                  <a:lnTo>
                    <a:pt x="390" y="2776"/>
                  </a:lnTo>
                  <a:lnTo>
                    <a:pt x="293" y="2630"/>
                  </a:lnTo>
                  <a:lnTo>
                    <a:pt x="220" y="2484"/>
                  </a:lnTo>
                  <a:lnTo>
                    <a:pt x="147" y="2338"/>
                  </a:lnTo>
                  <a:lnTo>
                    <a:pt x="74" y="2192"/>
                  </a:lnTo>
                  <a:lnTo>
                    <a:pt x="49" y="2021"/>
                  </a:lnTo>
                  <a:lnTo>
                    <a:pt x="25" y="1851"/>
                  </a:lnTo>
                  <a:lnTo>
                    <a:pt x="1" y="1680"/>
                  </a:lnTo>
                  <a:lnTo>
                    <a:pt x="1" y="1680"/>
                  </a:lnTo>
                  <a:lnTo>
                    <a:pt x="25" y="1510"/>
                  </a:lnTo>
                  <a:lnTo>
                    <a:pt x="49" y="1340"/>
                  </a:lnTo>
                  <a:lnTo>
                    <a:pt x="74" y="1193"/>
                  </a:lnTo>
                  <a:lnTo>
                    <a:pt x="147" y="1023"/>
                  </a:lnTo>
                  <a:lnTo>
                    <a:pt x="220" y="877"/>
                  </a:lnTo>
                  <a:lnTo>
                    <a:pt x="293" y="731"/>
                  </a:lnTo>
                  <a:lnTo>
                    <a:pt x="390" y="609"/>
                  </a:lnTo>
                  <a:lnTo>
                    <a:pt x="512" y="487"/>
                  </a:lnTo>
                  <a:lnTo>
                    <a:pt x="634" y="390"/>
                  </a:lnTo>
                  <a:lnTo>
                    <a:pt x="756" y="292"/>
                  </a:lnTo>
                  <a:lnTo>
                    <a:pt x="902" y="195"/>
                  </a:lnTo>
                  <a:lnTo>
                    <a:pt x="1048" y="122"/>
                  </a:lnTo>
                  <a:lnTo>
                    <a:pt x="1194" y="73"/>
                  </a:lnTo>
                  <a:lnTo>
                    <a:pt x="1365" y="24"/>
                  </a:lnTo>
                  <a:lnTo>
                    <a:pt x="1535" y="0"/>
                  </a:lnTo>
                  <a:lnTo>
                    <a:pt x="1706" y="0"/>
                  </a:lnTo>
                  <a:lnTo>
                    <a:pt x="1706" y="0"/>
                  </a:lnTo>
                  <a:lnTo>
                    <a:pt x="1998" y="24"/>
                  </a:lnTo>
                </a:path>
              </a:pathLst>
            </a:custGeom>
            <a:grpFill/>
            <a:ln w="19050" cap="rnd" cmpd="sng">
              <a:solidFill>
                <a:srgbClr val="00206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solidFill>
                  <a:schemeClr val="accent2"/>
                </a:solidFill>
              </a:endParaRPr>
            </a:p>
          </p:txBody>
        </p:sp>
        <p:sp>
          <p:nvSpPr>
            <p:cNvPr id="33" name="Shape 635">
              <a:extLst>
                <a:ext uri="{FF2B5EF4-FFF2-40B4-BE49-F238E27FC236}">
                  <a16:creationId xmlns="" xmlns:a16="http://schemas.microsoft.com/office/drawing/2014/main" id="{BC2F4953-4B4C-4B90-BBBA-EE9C42DB550B}"/>
                </a:ext>
              </a:extLst>
            </p:cNvPr>
            <p:cNvSpPr/>
            <p:nvPr/>
          </p:nvSpPr>
          <p:spPr>
            <a:xfrm>
              <a:off x="6058550" y="1776125"/>
              <a:ext cx="182075" cy="182075"/>
            </a:xfrm>
            <a:custGeom>
              <a:avLst/>
              <a:gdLst/>
              <a:ahLst/>
              <a:cxnLst/>
              <a:rect l="0" t="0" r="0" b="0"/>
              <a:pathLst>
                <a:path w="7283" h="7283" fill="none" extrusionOk="0">
                  <a:moveTo>
                    <a:pt x="5431" y="463"/>
                  </a:moveTo>
                  <a:lnTo>
                    <a:pt x="5431" y="463"/>
                  </a:lnTo>
                  <a:lnTo>
                    <a:pt x="5042" y="269"/>
                  </a:lnTo>
                  <a:lnTo>
                    <a:pt x="4823" y="195"/>
                  </a:lnTo>
                  <a:lnTo>
                    <a:pt x="4603" y="122"/>
                  </a:lnTo>
                  <a:lnTo>
                    <a:pt x="4360" y="74"/>
                  </a:lnTo>
                  <a:lnTo>
                    <a:pt x="4141" y="25"/>
                  </a:lnTo>
                  <a:lnTo>
                    <a:pt x="3897" y="1"/>
                  </a:lnTo>
                  <a:lnTo>
                    <a:pt x="3654" y="1"/>
                  </a:lnTo>
                  <a:lnTo>
                    <a:pt x="3654" y="1"/>
                  </a:lnTo>
                  <a:lnTo>
                    <a:pt x="3288" y="25"/>
                  </a:lnTo>
                  <a:lnTo>
                    <a:pt x="2923" y="74"/>
                  </a:lnTo>
                  <a:lnTo>
                    <a:pt x="2558" y="147"/>
                  </a:lnTo>
                  <a:lnTo>
                    <a:pt x="2241" y="293"/>
                  </a:lnTo>
                  <a:lnTo>
                    <a:pt x="1924" y="439"/>
                  </a:lnTo>
                  <a:lnTo>
                    <a:pt x="1608" y="609"/>
                  </a:lnTo>
                  <a:lnTo>
                    <a:pt x="1340" y="829"/>
                  </a:lnTo>
                  <a:lnTo>
                    <a:pt x="1072" y="1072"/>
                  </a:lnTo>
                  <a:lnTo>
                    <a:pt x="828" y="1316"/>
                  </a:lnTo>
                  <a:lnTo>
                    <a:pt x="633" y="1608"/>
                  </a:lnTo>
                  <a:lnTo>
                    <a:pt x="439" y="1900"/>
                  </a:lnTo>
                  <a:lnTo>
                    <a:pt x="293" y="2217"/>
                  </a:lnTo>
                  <a:lnTo>
                    <a:pt x="171" y="2558"/>
                  </a:lnTo>
                  <a:lnTo>
                    <a:pt x="73" y="2899"/>
                  </a:lnTo>
                  <a:lnTo>
                    <a:pt x="25" y="3264"/>
                  </a:lnTo>
                  <a:lnTo>
                    <a:pt x="0" y="3629"/>
                  </a:lnTo>
                  <a:lnTo>
                    <a:pt x="0" y="3629"/>
                  </a:lnTo>
                  <a:lnTo>
                    <a:pt x="25" y="4019"/>
                  </a:lnTo>
                  <a:lnTo>
                    <a:pt x="73" y="4360"/>
                  </a:lnTo>
                  <a:lnTo>
                    <a:pt x="171" y="4725"/>
                  </a:lnTo>
                  <a:lnTo>
                    <a:pt x="293" y="5066"/>
                  </a:lnTo>
                  <a:lnTo>
                    <a:pt x="439" y="5383"/>
                  </a:lnTo>
                  <a:lnTo>
                    <a:pt x="633" y="5675"/>
                  </a:lnTo>
                  <a:lnTo>
                    <a:pt x="828" y="5943"/>
                  </a:lnTo>
                  <a:lnTo>
                    <a:pt x="1072" y="6211"/>
                  </a:lnTo>
                  <a:lnTo>
                    <a:pt x="1340" y="6455"/>
                  </a:lnTo>
                  <a:lnTo>
                    <a:pt x="1608" y="6650"/>
                  </a:lnTo>
                  <a:lnTo>
                    <a:pt x="1924" y="6844"/>
                  </a:lnTo>
                  <a:lnTo>
                    <a:pt x="2241" y="6990"/>
                  </a:lnTo>
                  <a:lnTo>
                    <a:pt x="2558" y="7112"/>
                  </a:lnTo>
                  <a:lnTo>
                    <a:pt x="2923" y="7210"/>
                  </a:lnTo>
                  <a:lnTo>
                    <a:pt x="3288" y="7258"/>
                  </a:lnTo>
                  <a:lnTo>
                    <a:pt x="3654" y="7283"/>
                  </a:lnTo>
                  <a:lnTo>
                    <a:pt x="3654" y="7283"/>
                  </a:lnTo>
                  <a:lnTo>
                    <a:pt x="4019" y="7258"/>
                  </a:lnTo>
                  <a:lnTo>
                    <a:pt x="4384" y="7210"/>
                  </a:lnTo>
                  <a:lnTo>
                    <a:pt x="4725" y="7112"/>
                  </a:lnTo>
                  <a:lnTo>
                    <a:pt x="5066" y="6990"/>
                  </a:lnTo>
                  <a:lnTo>
                    <a:pt x="5383" y="6844"/>
                  </a:lnTo>
                  <a:lnTo>
                    <a:pt x="5675" y="6650"/>
                  </a:lnTo>
                  <a:lnTo>
                    <a:pt x="5967" y="6455"/>
                  </a:lnTo>
                  <a:lnTo>
                    <a:pt x="6235" y="6211"/>
                  </a:lnTo>
                  <a:lnTo>
                    <a:pt x="6454" y="5943"/>
                  </a:lnTo>
                  <a:lnTo>
                    <a:pt x="6674" y="5675"/>
                  </a:lnTo>
                  <a:lnTo>
                    <a:pt x="6844" y="5383"/>
                  </a:lnTo>
                  <a:lnTo>
                    <a:pt x="7014" y="5066"/>
                  </a:lnTo>
                  <a:lnTo>
                    <a:pt x="7136" y="4725"/>
                  </a:lnTo>
                  <a:lnTo>
                    <a:pt x="7209" y="4360"/>
                  </a:lnTo>
                  <a:lnTo>
                    <a:pt x="7282" y="4019"/>
                  </a:lnTo>
                  <a:lnTo>
                    <a:pt x="7282" y="3629"/>
                  </a:lnTo>
                  <a:lnTo>
                    <a:pt x="7282" y="3629"/>
                  </a:lnTo>
                  <a:lnTo>
                    <a:pt x="7282" y="3386"/>
                  </a:lnTo>
                  <a:lnTo>
                    <a:pt x="7258" y="3167"/>
                  </a:lnTo>
                  <a:lnTo>
                    <a:pt x="7234" y="2923"/>
                  </a:lnTo>
                  <a:lnTo>
                    <a:pt x="7161" y="2704"/>
                  </a:lnTo>
                  <a:lnTo>
                    <a:pt x="7112" y="2485"/>
                  </a:lnTo>
                  <a:lnTo>
                    <a:pt x="7014" y="2266"/>
                  </a:lnTo>
                  <a:lnTo>
                    <a:pt x="6820" y="1852"/>
                  </a:lnTo>
                </a:path>
              </a:pathLst>
            </a:custGeom>
            <a:grpFill/>
            <a:ln w="19050" cap="rnd" cmpd="sng">
              <a:solidFill>
                <a:srgbClr val="00206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solidFill>
                  <a:schemeClr val="accent2"/>
                </a:solidFill>
              </a:endParaRPr>
            </a:p>
          </p:txBody>
        </p:sp>
        <p:sp>
          <p:nvSpPr>
            <p:cNvPr id="34" name="Shape 636">
              <a:extLst>
                <a:ext uri="{FF2B5EF4-FFF2-40B4-BE49-F238E27FC236}">
                  <a16:creationId xmlns="" xmlns:a16="http://schemas.microsoft.com/office/drawing/2014/main" id="{B909C533-5819-46B5-9B5D-EE88750598EE}"/>
                </a:ext>
              </a:extLst>
            </p:cNvPr>
            <p:cNvSpPr/>
            <p:nvPr/>
          </p:nvSpPr>
          <p:spPr>
            <a:xfrm>
              <a:off x="5971475" y="2001400"/>
              <a:ext cx="74925" cy="70675"/>
            </a:xfrm>
            <a:custGeom>
              <a:avLst/>
              <a:gdLst/>
              <a:ahLst/>
              <a:cxnLst/>
              <a:rect l="0" t="0" r="0" b="0"/>
              <a:pathLst>
                <a:path w="2997" h="2827" fill="none" extrusionOk="0">
                  <a:moveTo>
                    <a:pt x="1462" y="1"/>
                  </a:moveTo>
                  <a:lnTo>
                    <a:pt x="293" y="1170"/>
                  </a:lnTo>
                  <a:lnTo>
                    <a:pt x="293" y="1170"/>
                  </a:lnTo>
                  <a:lnTo>
                    <a:pt x="171" y="1316"/>
                  </a:lnTo>
                  <a:lnTo>
                    <a:pt x="74" y="1487"/>
                  </a:lnTo>
                  <a:lnTo>
                    <a:pt x="25" y="1657"/>
                  </a:lnTo>
                  <a:lnTo>
                    <a:pt x="1" y="1852"/>
                  </a:lnTo>
                  <a:lnTo>
                    <a:pt x="25" y="2047"/>
                  </a:lnTo>
                  <a:lnTo>
                    <a:pt x="74" y="2217"/>
                  </a:lnTo>
                  <a:lnTo>
                    <a:pt x="171" y="2388"/>
                  </a:lnTo>
                  <a:lnTo>
                    <a:pt x="293" y="2534"/>
                  </a:lnTo>
                  <a:lnTo>
                    <a:pt x="293" y="2534"/>
                  </a:lnTo>
                  <a:lnTo>
                    <a:pt x="439" y="2656"/>
                  </a:lnTo>
                  <a:lnTo>
                    <a:pt x="609" y="2753"/>
                  </a:lnTo>
                  <a:lnTo>
                    <a:pt x="804" y="2802"/>
                  </a:lnTo>
                  <a:lnTo>
                    <a:pt x="975" y="2826"/>
                  </a:lnTo>
                  <a:lnTo>
                    <a:pt x="975" y="2826"/>
                  </a:lnTo>
                  <a:lnTo>
                    <a:pt x="1170" y="2802"/>
                  </a:lnTo>
                  <a:lnTo>
                    <a:pt x="1340" y="2753"/>
                  </a:lnTo>
                  <a:lnTo>
                    <a:pt x="1511" y="2656"/>
                  </a:lnTo>
                  <a:lnTo>
                    <a:pt x="1681" y="2534"/>
                  </a:lnTo>
                  <a:lnTo>
                    <a:pt x="2850" y="1365"/>
                  </a:lnTo>
                  <a:lnTo>
                    <a:pt x="2850" y="1365"/>
                  </a:lnTo>
                  <a:lnTo>
                    <a:pt x="2996" y="1194"/>
                  </a:lnTo>
                </a:path>
              </a:pathLst>
            </a:custGeom>
            <a:grpFill/>
            <a:ln w="19050" cap="rnd" cmpd="sng">
              <a:solidFill>
                <a:srgbClr val="00206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solidFill>
                  <a:schemeClr val="accent2"/>
                </a:solidFill>
              </a:endParaRPr>
            </a:p>
          </p:txBody>
        </p:sp>
        <p:sp>
          <p:nvSpPr>
            <p:cNvPr id="35" name="Shape 637">
              <a:extLst>
                <a:ext uri="{FF2B5EF4-FFF2-40B4-BE49-F238E27FC236}">
                  <a16:creationId xmlns="" xmlns:a16="http://schemas.microsoft.com/office/drawing/2014/main" id="{B8E44603-02C8-45C3-AFCF-46EBC9134B2A}"/>
                </a:ext>
              </a:extLst>
            </p:cNvPr>
            <p:cNvSpPr/>
            <p:nvPr/>
          </p:nvSpPr>
          <p:spPr>
            <a:xfrm>
              <a:off x="6253375" y="2001400"/>
              <a:ext cx="74325" cy="70675"/>
            </a:xfrm>
            <a:custGeom>
              <a:avLst/>
              <a:gdLst/>
              <a:ahLst/>
              <a:cxnLst/>
              <a:rect l="0" t="0" r="0" b="0"/>
              <a:pathLst>
                <a:path w="2973" h="2827" fill="none" extrusionOk="0">
                  <a:moveTo>
                    <a:pt x="1" y="1194"/>
                  </a:moveTo>
                  <a:lnTo>
                    <a:pt x="1" y="1194"/>
                  </a:lnTo>
                  <a:lnTo>
                    <a:pt x="123" y="1365"/>
                  </a:lnTo>
                  <a:lnTo>
                    <a:pt x="1316" y="2534"/>
                  </a:lnTo>
                  <a:lnTo>
                    <a:pt x="1316" y="2534"/>
                  </a:lnTo>
                  <a:lnTo>
                    <a:pt x="1462" y="2656"/>
                  </a:lnTo>
                  <a:lnTo>
                    <a:pt x="1633" y="2753"/>
                  </a:lnTo>
                  <a:lnTo>
                    <a:pt x="1827" y="2802"/>
                  </a:lnTo>
                  <a:lnTo>
                    <a:pt x="1998" y="2826"/>
                  </a:lnTo>
                  <a:lnTo>
                    <a:pt x="1998" y="2826"/>
                  </a:lnTo>
                  <a:lnTo>
                    <a:pt x="2193" y="2802"/>
                  </a:lnTo>
                  <a:lnTo>
                    <a:pt x="2363" y="2753"/>
                  </a:lnTo>
                  <a:lnTo>
                    <a:pt x="2534" y="2656"/>
                  </a:lnTo>
                  <a:lnTo>
                    <a:pt x="2704" y="2534"/>
                  </a:lnTo>
                  <a:lnTo>
                    <a:pt x="2704" y="2534"/>
                  </a:lnTo>
                  <a:lnTo>
                    <a:pt x="2826" y="2388"/>
                  </a:lnTo>
                  <a:lnTo>
                    <a:pt x="2923" y="2217"/>
                  </a:lnTo>
                  <a:lnTo>
                    <a:pt x="2972" y="2047"/>
                  </a:lnTo>
                  <a:lnTo>
                    <a:pt x="2972" y="1852"/>
                  </a:lnTo>
                  <a:lnTo>
                    <a:pt x="2972" y="1657"/>
                  </a:lnTo>
                  <a:lnTo>
                    <a:pt x="2923" y="1487"/>
                  </a:lnTo>
                  <a:lnTo>
                    <a:pt x="2826" y="1316"/>
                  </a:lnTo>
                  <a:lnTo>
                    <a:pt x="2704" y="1170"/>
                  </a:lnTo>
                  <a:lnTo>
                    <a:pt x="1535" y="1"/>
                  </a:lnTo>
                </a:path>
              </a:pathLst>
            </a:custGeom>
            <a:grpFill/>
            <a:ln w="19050" cap="rnd" cmpd="sng">
              <a:solidFill>
                <a:srgbClr val="00206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solidFill>
                  <a:schemeClr val="accent2"/>
                </a:solidFill>
              </a:endParaRPr>
            </a:p>
          </p:txBody>
        </p:sp>
        <p:sp>
          <p:nvSpPr>
            <p:cNvPr id="36" name="Shape 638">
              <a:extLst>
                <a:ext uri="{FF2B5EF4-FFF2-40B4-BE49-F238E27FC236}">
                  <a16:creationId xmlns="" xmlns:a16="http://schemas.microsoft.com/office/drawing/2014/main" id="{F10FA17C-5DE5-44AB-81DB-C83C2A648EC9}"/>
                </a:ext>
              </a:extLst>
            </p:cNvPr>
            <p:cNvSpPr/>
            <p:nvPr/>
          </p:nvSpPr>
          <p:spPr>
            <a:xfrm>
              <a:off x="6137700" y="1623900"/>
              <a:ext cx="250875" cy="255150"/>
            </a:xfrm>
            <a:custGeom>
              <a:avLst/>
              <a:gdLst/>
              <a:ahLst/>
              <a:cxnLst/>
              <a:rect l="0" t="0" r="0" b="0"/>
              <a:pathLst>
                <a:path w="10035" h="10206" fill="none" extrusionOk="0">
                  <a:moveTo>
                    <a:pt x="9718" y="2412"/>
                  </a:moveTo>
                  <a:lnTo>
                    <a:pt x="8671" y="2217"/>
                  </a:lnTo>
                  <a:lnTo>
                    <a:pt x="9694" y="1194"/>
                  </a:lnTo>
                  <a:lnTo>
                    <a:pt x="9694" y="1194"/>
                  </a:lnTo>
                  <a:lnTo>
                    <a:pt x="9767" y="1121"/>
                  </a:lnTo>
                  <a:lnTo>
                    <a:pt x="9815" y="1024"/>
                  </a:lnTo>
                  <a:lnTo>
                    <a:pt x="9840" y="951"/>
                  </a:lnTo>
                  <a:lnTo>
                    <a:pt x="9840" y="853"/>
                  </a:lnTo>
                  <a:lnTo>
                    <a:pt x="9840" y="756"/>
                  </a:lnTo>
                  <a:lnTo>
                    <a:pt x="9815" y="658"/>
                  </a:lnTo>
                  <a:lnTo>
                    <a:pt x="9767" y="585"/>
                  </a:lnTo>
                  <a:lnTo>
                    <a:pt x="9694" y="512"/>
                  </a:lnTo>
                  <a:lnTo>
                    <a:pt x="9694" y="512"/>
                  </a:lnTo>
                  <a:lnTo>
                    <a:pt x="9621" y="439"/>
                  </a:lnTo>
                  <a:lnTo>
                    <a:pt x="9548" y="391"/>
                  </a:lnTo>
                  <a:lnTo>
                    <a:pt x="9450" y="366"/>
                  </a:lnTo>
                  <a:lnTo>
                    <a:pt x="9353" y="366"/>
                  </a:lnTo>
                  <a:lnTo>
                    <a:pt x="9255" y="366"/>
                  </a:lnTo>
                  <a:lnTo>
                    <a:pt x="9182" y="391"/>
                  </a:lnTo>
                  <a:lnTo>
                    <a:pt x="9085" y="439"/>
                  </a:lnTo>
                  <a:lnTo>
                    <a:pt x="9012" y="512"/>
                  </a:lnTo>
                  <a:lnTo>
                    <a:pt x="7867" y="1657"/>
                  </a:lnTo>
                  <a:lnTo>
                    <a:pt x="7867" y="1657"/>
                  </a:lnTo>
                  <a:lnTo>
                    <a:pt x="7818" y="1487"/>
                  </a:lnTo>
                  <a:lnTo>
                    <a:pt x="7599" y="317"/>
                  </a:lnTo>
                  <a:lnTo>
                    <a:pt x="7599" y="317"/>
                  </a:lnTo>
                  <a:lnTo>
                    <a:pt x="7575" y="196"/>
                  </a:lnTo>
                  <a:lnTo>
                    <a:pt x="7526" y="98"/>
                  </a:lnTo>
                  <a:lnTo>
                    <a:pt x="7477" y="50"/>
                  </a:lnTo>
                  <a:lnTo>
                    <a:pt x="7404" y="1"/>
                  </a:lnTo>
                  <a:lnTo>
                    <a:pt x="7331" y="1"/>
                  </a:lnTo>
                  <a:lnTo>
                    <a:pt x="7234" y="25"/>
                  </a:lnTo>
                  <a:lnTo>
                    <a:pt x="7161" y="74"/>
                  </a:lnTo>
                  <a:lnTo>
                    <a:pt x="7063" y="147"/>
                  </a:lnTo>
                  <a:lnTo>
                    <a:pt x="5432" y="1754"/>
                  </a:lnTo>
                  <a:lnTo>
                    <a:pt x="5432" y="1754"/>
                  </a:lnTo>
                  <a:lnTo>
                    <a:pt x="5358" y="1852"/>
                  </a:lnTo>
                  <a:lnTo>
                    <a:pt x="5285" y="1974"/>
                  </a:lnTo>
                  <a:lnTo>
                    <a:pt x="5212" y="2120"/>
                  </a:lnTo>
                  <a:lnTo>
                    <a:pt x="5164" y="2242"/>
                  </a:lnTo>
                  <a:lnTo>
                    <a:pt x="5139" y="2388"/>
                  </a:lnTo>
                  <a:lnTo>
                    <a:pt x="5115" y="2534"/>
                  </a:lnTo>
                  <a:lnTo>
                    <a:pt x="5115" y="2680"/>
                  </a:lnTo>
                  <a:lnTo>
                    <a:pt x="5115" y="2802"/>
                  </a:lnTo>
                  <a:lnTo>
                    <a:pt x="5334" y="3971"/>
                  </a:lnTo>
                  <a:lnTo>
                    <a:pt x="5334" y="3971"/>
                  </a:lnTo>
                  <a:lnTo>
                    <a:pt x="5383" y="4141"/>
                  </a:lnTo>
                  <a:lnTo>
                    <a:pt x="147" y="9378"/>
                  </a:lnTo>
                  <a:lnTo>
                    <a:pt x="147" y="9378"/>
                  </a:lnTo>
                  <a:lnTo>
                    <a:pt x="73" y="9451"/>
                  </a:lnTo>
                  <a:lnTo>
                    <a:pt x="25" y="9548"/>
                  </a:lnTo>
                  <a:lnTo>
                    <a:pt x="0" y="9645"/>
                  </a:lnTo>
                  <a:lnTo>
                    <a:pt x="0" y="9718"/>
                  </a:lnTo>
                  <a:lnTo>
                    <a:pt x="0" y="9816"/>
                  </a:lnTo>
                  <a:lnTo>
                    <a:pt x="25" y="9913"/>
                  </a:lnTo>
                  <a:lnTo>
                    <a:pt x="73" y="9986"/>
                  </a:lnTo>
                  <a:lnTo>
                    <a:pt x="147" y="10059"/>
                  </a:lnTo>
                  <a:lnTo>
                    <a:pt x="147" y="10059"/>
                  </a:lnTo>
                  <a:lnTo>
                    <a:pt x="220" y="10133"/>
                  </a:lnTo>
                  <a:lnTo>
                    <a:pt x="293" y="10181"/>
                  </a:lnTo>
                  <a:lnTo>
                    <a:pt x="390" y="10206"/>
                  </a:lnTo>
                  <a:lnTo>
                    <a:pt x="488" y="10206"/>
                  </a:lnTo>
                  <a:lnTo>
                    <a:pt x="488" y="10206"/>
                  </a:lnTo>
                  <a:lnTo>
                    <a:pt x="585" y="10206"/>
                  </a:lnTo>
                  <a:lnTo>
                    <a:pt x="658" y="10181"/>
                  </a:lnTo>
                  <a:lnTo>
                    <a:pt x="755" y="10133"/>
                  </a:lnTo>
                  <a:lnTo>
                    <a:pt x="828" y="10059"/>
                  </a:lnTo>
                  <a:lnTo>
                    <a:pt x="6187" y="4726"/>
                  </a:lnTo>
                  <a:lnTo>
                    <a:pt x="7234" y="4896"/>
                  </a:lnTo>
                  <a:lnTo>
                    <a:pt x="7234" y="4896"/>
                  </a:lnTo>
                  <a:lnTo>
                    <a:pt x="7356" y="4921"/>
                  </a:lnTo>
                  <a:lnTo>
                    <a:pt x="7502" y="4921"/>
                  </a:lnTo>
                  <a:lnTo>
                    <a:pt x="7624" y="4896"/>
                  </a:lnTo>
                  <a:lnTo>
                    <a:pt x="7770" y="4848"/>
                  </a:lnTo>
                  <a:lnTo>
                    <a:pt x="7916" y="4799"/>
                  </a:lnTo>
                  <a:lnTo>
                    <a:pt x="8038" y="4750"/>
                  </a:lnTo>
                  <a:lnTo>
                    <a:pt x="8159" y="4677"/>
                  </a:lnTo>
                  <a:lnTo>
                    <a:pt x="8257" y="4580"/>
                  </a:lnTo>
                  <a:lnTo>
                    <a:pt x="9889" y="2948"/>
                  </a:lnTo>
                  <a:lnTo>
                    <a:pt x="9889" y="2948"/>
                  </a:lnTo>
                  <a:lnTo>
                    <a:pt x="9962" y="2875"/>
                  </a:lnTo>
                  <a:lnTo>
                    <a:pt x="10010" y="2777"/>
                  </a:lnTo>
                  <a:lnTo>
                    <a:pt x="10035" y="2704"/>
                  </a:lnTo>
                  <a:lnTo>
                    <a:pt x="10010" y="2607"/>
                  </a:lnTo>
                  <a:lnTo>
                    <a:pt x="9986" y="2558"/>
                  </a:lnTo>
                  <a:lnTo>
                    <a:pt x="9913" y="2485"/>
                  </a:lnTo>
                  <a:lnTo>
                    <a:pt x="9815" y="2436"/>
                  </a:lnTo>
                  <a:lnTo>
                    <a:pt x="9718" y="2412"/>
                  </a:lnTo>
                  <a:lnTo>
                    <a:pt x="9718" y="2412"/>
                  </a:lnTo>
                  <a:close/>
                </a:path>
              </a:pathLst>
            </a:custGeom>
            <a:grpFill/>
            <a:ln w="19050" cap="rnd" cmpd="sng">
              <a:solidFill>
                <a:srgbClr val="00206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dirty="0">
                <a:solidFill>
                  <a:schemeClr val="accent2"/>
                </a:solidFill>
              </a:endParaRPr>
            </a:p>
          </p:txBody>
        </p:sp>
      </p:grpSp>
      <p:sp>
        <p:nvSpPr>
          <p:cNvPr id="27" name="مستطيل مستدير الزوايا 5">
            <a:hlinkClick r:id="rId2" action="ppaction://hlinksldjump"/>
            <a:extLst>
              <a:ext uri="{FF2B5EF4-FFF2-40B4-BE49-F238E27FC236}">
                <a16:creationId xmlns="" xmlns:a16="http://schemas.microsoft.com/office/drawing/2014/main" id="{D466B943-7A06-4ADB-8B37-06D4C56A4898}"/>
              </a:ext>
            </a:extLst>
          </p:cNvPr>
          <p:cNvSpPr/>
          <p:nvPr/>
        </p:nvSpPr>
        <p:spPr>
          <a:xfrm>
            <a:off x="9838920" y="1862449"/>
            <a:ext cx="2353079" cy="57600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1400" dirty="0">
                <a:solidFill>
                  <a:srgbClr val="3F5378"/>
                </a:solidFill>
                <a:latin typeface="Arial Black" panose="020B0A04020102020204" pitchFamily="34" charset="0"/>
                <a:cs typeface="PT Bold Heading" panose="02010400000000000000" pitchFamily="2" charset="-78"/>
              </a:rPr>
              <a:t>INITIATION ACTIVITY </a:t>
            </a:r>
            <a:endParaRPr lang="ar-BH" sz="1400" dirty="0">
              <a:solidFill>
                <a:srgbClr val="3F5378"/>
              </a:solidFill>
              <a:latin typeface="Arial Black" panose="020B0A04020102020204" pitchFamily="34" charset="0"/>
              <a:cs typeface="PT Bold Heading" panose="02010400000000000000" pitchFamily="2" charset="-78"/>
            </a:endParaRPr>
          </a:p>
        </p:txBody>
      </p:sp>
      <p:sp>
        <p:nvSpPr>
          <p:cNvPr id="37" name="مستطيل مستدير الزوايا 11">
            <a:hlinkClick r:id="rId3" action="ppaction://hlinksldjump"/>
            <a:extLst>
              <a:ext uri="{FF2B5EF4-FFF2-40B4-BE49-F238E27FC236}">
                <a16:creationId xmlns="" xmlns:a16="http://schemas.microsoft.com/office/drawing/2014/main" id="{23D3EE09-8411-4223-ABFE-66C8968A89D0}"/>
              </a:ext>
            </a:extLst>
          </p:cNvPr>
          <p:cNvSpPr/>
          <p:nvPr/>
        </p:nvSpPr>
        <p:spPr>
          <a:xfrm>
            <a:off x="9875904" y="2837647"/>
            <a:ext cx="2353079" cy="57600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1600" dirty="0">
                <a:solidFill>
                  <a:srgbClr val="3F5378"/>
                </a:solidFill>
                <a:latin typeface="Arial Black" panose="020B0A04020102020204" pitchFamily="34" charset="0"/>
                <a:cs typeface="PT Bold Heading" panose="02010400000000000000" pitchFamily="2" charset="-78"/>
              </a:rPr>
              <a:t>OBJECTIVE 1</a:t>
            </a:r>
            <a:r>
              <a:rPr lang="ar-SA" sz="1600" dirty="0">
                <a:solidFill>
                  <a:srgbClr val="3F5378"/>
                </a:solidFill>
                <a:latin typeface="Arial Black" panose="020B0A04020102020204" pitchFamily="34" charset="0"/>
                <a:cs typeface="PT Bold Heading" panose="02010400000000000000" pitchFamily="2" charset="-78"/>
              </a:rPr>
              <a:t>    </a:t>
            </a:r>
            <a:endParaRPr lang="ar-BH" sz="1600" dirty="0">
              <a:solidFill>
                <a:srgbClr val="3F5378"/>
              </a:solidFill>
              <a:latin typeface="Arial Black" panose="020B0A04020102020204" pitchFamily="34" charset="0"/>
              <a:cs typeface="PT Bold Heading" panose="02010400000000000000" pitchFamily="2" charset="-78"/>
            </a:endParaRPr>
          </a:p>
        </p:txBody>
      </p:sp>
      <p:sp>
        <p:nvSpPr>
          <p:cNvPr id="38" name="مستطيل مستدير الزوايا 12">
            <a:hlinkClick r:id="" action="ppaction://noaction"/>
            <a:extLst>
              <a:ext uri="{FF2B5EF4-FFF2-40B4-BE49-F238E27FC236}">
                <a16:creationId xmlns="" xmlns:a16="http://schemas.microsoft.com/office/drawing/2014/main" id="{C35558C1-9FDC-49BD-A8F5-9241D1C65BC7}"/>
              </a:ext>
            </a:extLst>
          </p:cNvPr>
          <p:cNvSpPr/>
          <p:nvPr/>
        </p:nvSpPr>
        <p:spPr>
          <a:xfrm>
            <a:off x="9875904" y="3651672"/>
            <a:ext cx="2353079" cy="57600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1600" dirty="0">
                <a:solidFill>
                  <a:srgbClr val="3F5378"/>
                </a:solidFill>
                <a:latin typeface="Arial Black" panose="020B0A04020102020204" pitchFamily="34" charset="0"/>
                <a:cs typeface="PT Bold Heading" panose="02010400000000000000" pitchFamily="2" charset="-78"/>
              </a:rPr>
              <a:t>OBJECTIVE 2</a:t>
            </a:r>
            <a:r>
              <a:rPr lang="ar-SA" sz="1600" dirty="0">
                <a:solidFill>
                  <a:srgbClr val="3F5378"/>
                </a:solidFill>
                <a:latin typeface="Arial Black" panose="020B0A04020102020204" pitchFamily="34" charset="0"/>
                <a:cs typeface="PT Bold Heading" panose="02010400000000000000" pitchFamily="2" charset="-78"/>
              </a:rPr>
              <a:t>    </a:t>
            </a:r>
            <a:endParaRPr lang="ar-BH" sz="1600" dirty="0">
              <a:solidFill>
                <a:srgbClr val="3F5378"/>
              </a:solidFill>
              <a:latin typeface="Arial Black" panose="020B0A04020102020204" pitchFamily="34" charset="0"/>
              <a:cs typeface="PT Bold Heading" panose="02010400000000000000" pitchFamily="2" charset="-78"/>
            </a:endParaRPr>
          </a:p>
        </p:txBody>
      </p:sp>
      <p:sp>
        <p:nvSpPr>
          <p:cNvPr id="40" name="مستطيل مستدير الزوايا 17">
            <a:hlinkClick r:id="" action="ppaction://noaction"/>
            <a:extLst>
              <a:ext uri="{FF2B5EF4-FFF2-40B4-BE49-F238E27FC236}">
                <a16:creationId xmlns="" xmlns:a16="http://schemas.microsoft.com/office/drawing/2014/main" id="{5073015B-1E83-4FE7-BF02-65CBBB9E092C}"/>
              </a:ext>
            </a:extLst>
          </p:cNvPr>
          <p:cNvSpPr/>
          <p:nvPr/>
        </p:nvSpPr>
        <p:spPr>
          <a:xfrm>
            <a:off x="9875904" y="5284180"/>
            <a:ext cx="2353079" cy="57600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1400" dirty="0">
                <a:solidFill>
                  <a:srgbClr val="3F5378"/>
                </a:solidFill>
                <a:latin typeface="Arial Black" panose="020B0A04020102020204" pitchFamily="34" charset="0"/>
                <a:cs typeface="PT Bold Heading" panose="02010400000000000000" pitchFamily="2" charset="-78"/>
              </a:rPr>
              <a:t>FINAL EVALUATION</a:t>
            </a:r>
            <a:endParaRPr lang="ar-BH" sz="1400" dirty="0">
              <a:solidFill>
                <a:srgbClr val="3F5378"/>
              </a:solidFill>
              <a:latin typeface="Arial Black" panose="020B0A04020102020204" pitchFamily="34" charset="0"/>
              <a:cs typeface="PT Bold Heading" panose="02010400000000000000" pitchFamily="2" charset="-78"/>
            </a:endParaRPr>
          </a:p>
        </p:txBody>
      </p:sp>
      <p:sp>
        <p:nvSpPr>
          <p:cNvPr id="8" name="Rectangle 6">
            <a:extLst>
              <a:ext uri="{FF2B5EF4-FFF2-40B4-BE49-F238E27FC236}">
                <a16:creationId xmlns="" xmlns:a16="http://schemas.microsoft.com/office/drawing/2014/main" id="{604B2B2F-9411-AA9E-A604-4EBD15F18989}"/>
              </a:ext>
            </a:extLst>
          </p:cNvPr>
          <p:cNvSpPr/>
          <p:nvPr/>
        </p:nvSpPr>
        <p:spPr>
          <a:xfrm>
            <a:off x="1384938" y="277159"/>
            <a:ext cx="9422124" cy="531749"/>
          </a:xfrm>
          <a:prstGeom prst="rect">
            <a:avLst/>
          </a:prstGeom>
          <a:solidFill>
            <a:schemeClr val="accent1">
              <a:lumMod val="5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a:spAutoFit/>
          </a:bodyPr>
          <a:lstStyle/>
          <a:p>
            <a:pPr marL="342900" indent="-342900">
              <a:lnSpc>
                <a:spcPct val="130000"/>
              </a:lnSpc>
              <a:buClr>
                <a:srgbClr val="FFFFFF"/>
              </a:buClr>
              <a:buSzPts val="1100"/>
              <a:buFont typeface="Times New Roman" panose="02020603050405020304" pitchFamily="18" charset="0"/>
              <a:buChar char="►"/>
            </a:pPr>
            <a:r>
              <a:rPr lang="en-US" sz="2400" b="1" dirty="0">
                <a:solidFill>
                  <a:srgbClr val="FFFF00"/>
                </a:solidFill>
                <a:effectLst/>
                <a:uFill>
                  <a:solidFill>
                    <a:srgbClr val="5B9BD5"/>
                  </a:solidFill>
                </a:uFill>
                <a:latin typeface="Times New Roman" panose="02020603050405020304" pitchFamily="18" charset="0"/>
                <a:ea typeface="Calibri" panose="020F0502020204030204" pitchFamily="34" charset="0"/>
                <a:cs typeface="Arial" panose="020B0604020202020204" pitchFamily="34" charset="0"/>
              </a:rPr>
              <a:t>The calculation of the future and present value of annuities.</a:t>
            </a:r>
            <a:endParaRPr lang="en-US" sz="2400" b="1" dirty="0">
              <a:solidFill>
                <a:srgbClr val="FFFF00"/>
              </a:solidFill>
              <a:effectLst/>
              <a:uFill>
                <a:solidFill>
                  <a:srgbClr val="5B9BD5"/>
                </a:solidFill>
              </a:uFill>
              <a:latin typeface="Calibri" panose="020F0502020204030204" pitchFamily="34" charset="0"/>
              <a:ea typeface="Calibri" panose="020F0502020204030204" pitchFamily="34" charset="0"/>
              <a:cs typeface="Arial" panose="020B0604020202020204" pitchFamily="34" charset="0"/>
            </a:endParaRPr>
          </a:p>
        </p:txBody>
      </p:sp>
      <p:sp>
        <p:nvSpPr>
          <p:cNvPr id="9" name="مستطيل مستدير الزوايا 11">
            <a:hlinkClick r:id="rId3" action="ppaction://hlinksldjump"/>
            <a:extLst>
              <a:ext uri="{FF2B5EF4-FFF2-40B4-BE49-F238E27FC236}">
                <a16:creationId xmlns="" xmlns:a16="http://schemas.microsoft.com/office/drawing/2014/main" id="{0DFE9340-316F-EF21-36B5-A01BFC1442C5}"/>
              </a:ext>
            </a:extLst>
          </p:cNvPr>
          <p:cNvSpPr/>
          <p:nvPr/>
        </p:nvSpPr>
        <p:spPr>
          <a:xfrm>
            <a:off x="9838921" y="4404958"/>
            <a:ext cx="2353079" cy="57600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1600" dirty="0">
                <a:solidFill>
                  <a:srgbClr val="3F5378"/>
                </a:solidFill>
                <a:latin typeface="Arial Black" panose="020B0A04020102020204" pitchFamily="34" charset="0"/>
                <a:cs typeface="PT Bold Heading" panose="02010400000000000000" pitchFamily="2" charset="-78"/>
              </a:rPr>
              <a:t>OBJECTIVE 3</a:t>
            </a:r>
            <a:r>
              <a:rPr lang="ar-SA" sz="1600" dirty="0">
                <a:solidFill>
                  <a:srgbClr val="3F5378"/>
                </a:solidFill>
                <a:latin typeface="Arial Black" panose="020B0A04020102020204" pitchFamily="34" charset="0"/>
                <a:cs typeface="PT Bold Heading" panose="02010400000000000000" pitchFamily="2" charset="-78"/>
              </a:rPr>
              <a:t>    </a:t>
            </a:r>
            <a:endParaRPr lang="ar-BH" sz="1600" dirty="0">
              <a:solidFill>
                <a:srgbClr val="3F5378"/>
              </a:solidFill>
              <a:latin typeface="Arial Black" panose="020B0A04020102020204" pitchFamily="34" charset="0"/>
              <a:cs typeface="PT Bold Heading" panose="02010400000000000000" pitchFamily="2" charset="-78"/>
            </a:endParaRPr>
          </a:p>
        </p:txBody>
      </p:sp>
      <p:grpSp>
        <p:nvGrpSpPr>
          <p:cNvPr id="2" name="Group 1">
            <a:extLst>
              <a:ext uri="{FF2B5EF4-FFF2-40B4-BE49-F238E27FC236}">
                <a16:creationId xmlns="" xmlns:a16="http://schemas.microsoft.com/office/drawing/2014/main" id="{7A66DF9A-2CC9-0F60-722E-AC38D1F9C56E}"/>
              </a:ext>
            </a:extLst>
          </p:cNvPr>
          <p:cNvGrpSpPr/>
          <p:nvPr/>
        </p:nvGrpSpPr>
        <p:grpSpPr>
          <a:xfrm>
            <a:off x="34867" y="6499773"/>
            <a:ext cx="12192000" cy="383348"/>
            <a:chOff x="34867" y="6499773"/>
            <a:chExt cx="12192000" cy="383348"/>
          </a:xfrm>
        </p:grpSpPr>
        <p:sp>
          <p:nvSpPr>
            <p:cNvPr id="11" name="TextBox 10">
              <a:extLst>
                <a:ext uri="{FF2B5EF4-FFF2-40B4-BE49-F238E27FC236}">
                  <a16:creationId xmlns="" xmlns:a16="http://schemas.microsoft.com/office/drawing/2014/main" id="{7FDC34CC-7FD8-9C04-953E-079F34E0CAC8}"/>
                </a:ext>
              </a:extLst>
            </p:cNvPr>
            <p:cNvSpPr txBox="1"/>
            <p:nvPr/>
          </p:nvSpPr>
          <p:spPr>
            <a:xfrm>
              <a:off x="716844" y="6505941"/>
              <a:ext cx="7798277" cy="307777"/>
            </a:xfrm>
            <a:prstGeom prst="rect">
              <a:avLst/>
            </a:prstGeom>
            <a:noFill/>
          </p:spPr>
          <p:txBody>
            <a:bodyPr wrap="square" rtlCol="1">
              <a:spAutoFit/>
            </a:bodyPr>
            <a:lstStyle/>
            <a:p>
              <a:r>
                <a:rPr lang="en-US" sz="1400" b="1" dirty="0">
                  <a:solidFill>
                    <a:srgbClr val="002060"/>
                  </a:solidFill>
                  <a:latin typeface="Sakkal Majalla" panose="02000000000000000000" pitchFamily="2" charset="-78"/>
                  <a:cs typeface="Sakkal Majalla" panose="02000000000000000000" pitchFamily="2" charset="-78"/>
                </a:rPr>
                <a:t>FIN 316/806                                 </a:t>
              </a:r>
              <a:r>
                <a:rPr lang="en-US" sz="1400" b="1" dirty="0" smtClean="0">
                  <a:solidFill>
                    <a:srgbClr val="002060"/>
                  </a:solidFill>
                  <a:latin typeface="Sakkal Majalla" panose="02000000000000000000" pitchFamily="2" charset="-78"/>
                  <a:cs typeface="Sakkal Majalla" panose="02000000000000000000" pitchFamily="2" charset="-78"/>
                </a:rPr>
                <a:t>              </a:t>
              </a:r>
              <a:r>
                <a:rPr lang="en-US" sz="1400" b="1" dirty="0">
                  <a:solidFill>
                    <a:srgbClr val="002060"/>
                  </a:solidFill>
                  <a:latin typeface="Sakkal Majalla" panose="02000000000000000000" pitchFamily="2" charset="-78"/>
                  <a:cs typeface="Sakkal Majalla" panose="02000000000000000000" pitchFamily="2" charset="-78"/>
                </a:rPr>
                <a:t>UNIT 2                   </a:t>
              </a:r>
              <a:r>
                <a:rPr lang="en-US" sz="1400" b="1" dirty="0" smtClean="0">
                  <a:solidFill>
                    <a:srgbClr val="002060"/>
                  </a:solidFill>
                  <a:latin typeface="Sakkal Majalla" panose="02000000000000000000" pitchFamily="2" charset="-78"/>
                  <a:cs typeface="Sakkal Majalla" panose="02000000000000000000" pitchFamily="2" charset="-78"/>
                </a:rPr>
                <a:t>                        </a:t>
              </a:r>
              <a:r>
                <a:rPr lang="en-US" sz="1400" b="1" dirty="0">
                  <a:solidFill>
                    <a:srgbClr val="002060"/>
                  </a:solidFill>
                  <a:latin typeface="Sakkal Majalla" panose="02000000000000000000" pitchFamily="2" charset="-78"/>
                  <a:cs typeface="Sakkal Majalla" panose="02000000000000000000" pitchFamily="2" charset="-78"/>
                </a:rPr>
                <a:t>Annuities and Amortization Loan</a:t>
              </a:r>
              <a:endParaRPr lang="ar-SA" sz="1400" b="1" dirty="0">
                <a:solidFill>
                  <a:srgbClr val="002060"/>
                </a:solidFill>
                <a:latin typeface="Sakkal Majalla" panose="02000000000000000000" pitchFamily="2" charset="-78"/>
                <a:cs typeface="Sakkal Majalla" panose="02000000000000000000" pitchFamily="2" charset="-78"/>
              </a:endParaRPr>
            </a:p>
          </p:txBody>
        </p:sp>
        <p:grpSp>
          <p:nvGrpSpPr>
            <p:cNvPr id="12" name="Group 11">
              <a:extLst>
                <a:ext uri="{FF2B5EF4-FFF2-40B4-BE49-F238E27FC236}">
                  <a16:creationId xmlns="" xmlns:a16="http://schemas.microsoft.com/office/drawing/2014/main" id="{41538516-A71E-3316-304D-9C38858F8DE4}"/>
                </a:ext>
              </a:extLst>
            </p:cNvPr>
            <p:cNvGrpSpPr/>
            <p:nvPr/>
          </p:nvGrpSpPr>
          <p:grpSpPr>
            <a:xfrm>
              <a:off x="34867" y="6499773"/>
              <a:ext cx="12192000" cy="383348"/>
              <a:chOff x="34867" y="6499773"/>
              <a:chExt cx="12192000" cy="383348"/>
            </a:xfrm>
          </p:grpSpPr>
          <p:cxnSp>
            <p:nvCxnSpPr>
              <p:cNvPr id="13" name="Straight Connector 12">
                <a:extLst>
                  <a:ext uri="{FF2B5EF4-FFF2-40B4-BE49-F238E27FC236}">
                    <a16:creationId xmlns="" xmlns:a16="http://schemas.microsoft.com/office/drawing/2014/main" id="{146DF47E-76D9-F557-27B0-CD5D1D24AA53}"/>
                  </a:ext>
                </a:extLst>
              </p:cNvPr>
              <p:cNvCxnSpPr/>
              <p:nvPr/>
            </p:nvCxnSpPr>
            <p:spPr>
              <a:xfrm flipV="1">
                <a:off x="34867" y="6499773"/>
                <a:ext cx="12192000" cy="521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 xmlns:a16="http://schemas.microsoft.com/office/drawing/2014/main" id="{4966BC4C-A69E-73EE-1847-705F12088F41}"/>
                  </a:ext>
                </a:extLst>
              </p:cNvPr>
              <p:cNvSpPr>
                <a:spLocks/>
              </p:cNvSpPr>
              <p:nvPr/>
            </p:nvSpPr>
            <p:spPr>
              <a:xfrm>
                <a:off x="7703229" y="6502121"/>
                <a:ext cx="4106028"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a:t>
                </a:r>
                <a:r>
                  <a:rPr lang="ar-SA"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العام الدراسي </a:t>
                </a: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2023-2024م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grpSp>
      </p:grpSp>
      <p:sp>
        <p:nvSpPr>
          <p:cNvPr id="5" name="Text Box 475">
            <a:extLst>
              <a:ext uri="{FF2B5EF4-FFF2-40B4-BE49-F238E27FC236}">
                <a16:creationId xmlns="" xmlns:a16="http://schemas.microsoft.com/office/drawing/2014/main" id="{A0065A2D-F2E8-4B08-879D-EA5F68366D05}"/>
              </a:ext>
            </a:extLst>
          </p:cNvPr>
          <p:cNvSpPr txBox="1">
            <a:spLocks noChangeArrowheads="1" noChangeShapeType="1" noTextEdit="1"/>
          </p:cNvSpPr>
          <p:nvPr/>
        </p:nvSpPr>
        <p:spPr bwMode="auto">
          <a:xfrm>
            <a:off x="303082" y="1122280"/>
            <a:ext cx="2743200" cy="288290"/>
          </a:xfrm>
          <a:prstGeom prst="rect">
            <a:avLst/>
          </a:prstGeom>
          <a:extLst>
            <a:ext uri="{AF507438-7753-43E0-B8FC-AC1667EBCBE1}">
              <a14:hiddenEffects xmlns:a14="http://schemas.microsoft.com/office/drawing/2010/main">
                <a:effectLst/>
              </a14:hiddenEffects>
            </a:ext>
          </a:extLst>
        </p:spPr>
        <p:txBody>
          <a:bodyPr wrap="square" numCol="1" fromWordArt="1">
            <a:prstTxWarp prst="textPlain">
              <a:avLst>
                <a:gd name="adj" fmla="val 50000"/>
              </a:avLst>
            </a:prstTxWarp>
            <a:spAutoFit/>
          </a:bodyPr>
          <a:lstStyle/>
          <a:p>
            <a:pPr marL="342900" marR="0" lvl="0" indent="-342900" algn="ctr" rtl="0">
              <a:spcBef>
                <a:spcPts val="0"/>
              </a:spcBef>
              <a:spcAft>
                <a:spcPts val="0"/>
              </a:spcAft>
              <a:buClr>
                <a:srgbClr val="FF0000"/>
              </a:buClr>
              <a:buFont typeface="Arial Black" panose="020B0A04020102020204" pitchFamily="34" charset="0"/>
              <a:buAutoNum type="alphaUcPeriod"/>
            </a:pPr>
            <a:r>
              <a:rPr lang="en-US" sz="1100" dirty="0">
                <a:ln w="9525" cap="flat" cmpd="sng" algn="ctr">
                  <a:solidFill>
                    <a:srgbClr val="FF0000"/>
                  </a:solidFill>
                  <a:prstDash val="solid"/>
                  <a:round/>
                </a:ln>
                <a:solidFill>
                  <a:srgbClr val="FF0000"/>
                </a:solidFill>
                <a:effectLst/>
                <a:latin typeface="Arial Black" panose="020B0A04020102020204" pitchFamily="34" charset="0"/>
                <a:ea typeface="Times New Roman" panose="02020603050405020304" pitchFamily="18" charset="0"/>
              </a:rPr>
              <a:t>Investment (Due) Annuities</a:t>
            </a:r>
            <a:endParaRPr lang="en-US" sz="1200" dirty="0">
              <a:effectLst/>
              <a:latin typeface="Times New Roman" panose="02020603050405020304" pitchFamily="18" charset="0"/>
              <a:ea typeface="Times New Roman" panose="02020603050405020304" pitchFamily="18" charset="0"/>
            </a:endParaRPr>
          </a:p>
        </p:txBody>
      </p:sp>
      <mc:AlternateContent xmlns:mc="http://schemas.openxmlformats.org/markup-compatibility/2006" xmlns:a14="http://schemas.microsoft.com/office/drawing/2010/main">
        <mc:Choice Requires="a14">
          <p:sp>
            <p:nvSpPr>
              <p:cNvPr id="21" name="Rectangle 20">
                <a:extLst>
                  <a:ext uri="{FF2B5EF4-FFF2-40B4-BE49-F238E27FC236}">
                    <a16:creationId xmlns="" xmlns:a16="http://schemas.microsoft.com/office/drawing/2014/main" id="{92D9A129-1A5E-FC1A-D82F-F4F5374C9A3E}"/>
                  </a:ext>
                </a:extLst>
              </p:cNvPr>
              <p:cNvSpPr/>
              <p:nvPr/>
            </p:nvSpPr>
            <p:spPr>
              <a:xfrm>
                <a:off x="303082" y="1862449"/>
                <a:ext cx="9407144" cy="4411060"/>
              </a:xfrm>
              <a:prstGeom prst="rect">
                <a:avLst/>
              </a:prstGeom>
              <a:solidFill>
                <a:srgbClr val="CED6E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t" anchorCtr="0" forceAA="0" compatLnSpc="1">
                <a:prstTxWarp prst="textNoShape">
                  <a:avLst/>
                </a:prstTxWarp>
                <a:noAutofit/>
              </a:bodyPr>
              <a:lstStyle/>
              <a:p>
                <a:pPr marL="182880" marR="0" rtl="1">
                  <a:lnSpc>
                    <a:spcPct val="130000"/>
                  </a:lnSpc>
                  <a:spcBef>
                    <a:spcPts val="0"/>
                  </a:spcBef>
                  <a:spcAft>
                    <a:spcPts val="0"/>
                  </a:spcAft>
                  <a:tabLst>
                    <a:tab pos="849630" algn="l"/>
                    <a:tab pos="1140460" algn="l"/>
                  </a:tabLst>
                </a:pPr>
                <a:r>
                  <a:rPr lang="ar-BH" sz="1400" dirty="0">
                    <a:solidFill>
                      <a:srgbClr val="000000"/>
                    </a:solidFill>
                    <a:effectLst/>
                    <a:latin typeface="Times New Roman" panose="02020603050405020304" pitchFamily="18" charset="0"/>
                    <a:ea typeface="Calibri" panose="020F0502020204030204" pitchFamily="34" charset="0"/>
                    <a:cs typeface="Al-Mohanad"/>
                  </a:rPr>
                  <a:t> </a:t>
                </a:r>
                <a:r>
                  <a:rPr lang="en-US" sz="1400" b="1"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  </a:t>
                </a:r>
                <a:r>
                  <a:rPr lang="en-US" sz="14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Calculate the future value and the present value of annuities due of BD80</a:t>
                </a:r>
                <a:r>
                  <a:rPr lang="en-US" sz="1400" b="1" dirty="0">
                    <a:solidFill>
                      <a:schemeClr val="tx1"/>
                    </a:solidFill>
                    <a:latin typeface="Calibri Light" panose="020F0302020204030204" pitchFamily="34" charset="0"/>
                    <a:ea typeface="Times New Roman" panose="02020603050405020304" pitchFamily="18" charset="0"/>
                    <a:cs typeface="Times New Roman" panose="02020603050405020304" pitchFamily="18" charset="0"/>
                  </a:rPr>
                  <a:t> </a:t>
                </a:r>
                <a:r>
                  <a:rPr lang="en-US" sz="14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paid each 4 months a year for 3year and 8 months if the nominal rate is </a:t>
                </a:r>
                <a:r>
                  <a:rPr lang="en-US" sz="1400" b="1" dirty="0">
                    <a:solidFill>
                      <a:schemeClr val="tx1"/>
                    </a:solidFill>
                    <a:latin typeface="Calibri Light" panose="020F0302020204030204" pitchFamily="34" charset="0"/>
                    <a:ea typeface="Times New Roman" panose="02020603050405020304" pitchFamily="18" charset="0"/>
                    <a:cs typeface="Times New Roman" panose="02020603050405020304" pitchFamily="18" charset="0"/>
                  </a:rPr>
                  <a:t> </a:t>
                </a:r>
                <a:r>
                  <a:rPr lang="en-US" sz="14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2.5% thirdly.</a:t>
                </a:r>
                <a14:m>
                  <m:oMath xmlns:m="http://schemas.openxmlformats.org/officeDocument/2006/math">
                    <m:r>
                      <a:rPr lang="en-US" sz="1400" b="1"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 </m:t>
                    </m:r>
                  </m:oMath>
                </a14:m>
                <a:endParaRPr lang="en-US" sz="1400" b="1" dirty="0">
                  <a:solidFill>
                    <a:schemeClr val="tx1"/>
                  </a:solidFill>
                  <a:effectLst/>
                  <a:latin typeface="Calibri Light" panose="020F0302020204030204" pitchFamily="34" charset="0"/>
                  <a:ea typeface="Times New Roman" panose="02020603050405020304" pitchFamily="18" charset="0"/>
                  <a:cs typeface="Times New Roman" panose="02020603050405020304" pitchFamily="18" charset="0"/>
                </a:endParaRPr>
              </a:p>
              <a:p>
                <a:pPr marL="0" marR="0" algn="l" rtl="1">
                  <a:lnSpc>
                    <a:spcPct val="130000"/>
                  </a:lnSpc>
                  <a:spcBef>
                    <a:spcPts val="0"/>
                  </a:spcBef>
                  <a:spcAft>
                    <a:spcPts val="0"/>
                  </a:spcAft>
                </a:pPr>
                <a:r>
                  <a:rPr lang="en-US" sz="1400" b="1" u="sng" dirty="0">
                    <a:solidFill>
                      <a:srgbClr val="002060"/>
                    </a:solidFill>
                    <a:effectLst/>
                    <a:latin typeface="Arial Black" panose="020B0A04020102020204" pitchFamily="34" charset="0"/>
                    <a:ea typeface="Times New Roman" panose="02020603050405020304" pitchFamily="18" charset="0"/>
                    <a:cs typeface="Times New Roman" panose="02020603050405020304" pitchFamily="18" charset="0"/>
                  </a:rPr>
                  <a:t>Answer:</a:t>
                </a:r>
                <a:endParaRPr lang="en-US" sz="1400" dirty="0">
                  <a:effectLst/>
                  <a:latin typeface="Times New Roman" panose="02020603050405020304" pitchFamily="18" charset="0"/>
                  <a:ea typeface="Times New Roman" panose="02020603050405020304" pitchFamily="18" charset="0"/>
                </a:endParaRPr>
              </a:p>
              <a:p>
                <a:pPr marL="0" marR="0" algn="l" rtl="1">
                  <a:lnSpc>
                    <a:spcPct val="130000"/>
                  </a:lnSpc>
                  <a:spcBef>
                    <a:spcPts val="0"/>
                  </a:spcBef>
                  <a:spcAft>
                    <a:spcPts val="0"/>
                  </a:spcAft>
                </a:pPr>
                <a:r>
                  <a:rPr lang="en-US" sz="1400" b="1" dirty="0">
                    <a:solidFill>
                      <a:srgbClr val="C00000"/>
                    </a:solidFill>
                    <a:effectLst/>
                    <a:latin typeface="Arial Black" panose="020B0A04020102020204" pitchFamily="34" charset="0"/>
                    <a:ea typeface="Calibri" panose="020F0502020204030204" pitchFamily="34" charset="0"/>
                    <a:cs typeface="Times New Roman" panose="02020603050405020304" pitchFamily="18" charset="0"/>
                  </a:rPr>
                  <a:t> </a:t>
                </a:r>
                <a:r>
                  <a:rPr lang="en-US" sz="1400" dirty="0">
                    <a:solidFill>
                      <a:srgbClr val="0000FF"/>
                    </a:solidFill>
                    <a:effectLst/>
                    <a:latin typeface="Cambria Math" panose="02040503050406030204" pitchFamily="18" charset="0"/>
                    <a:ea typeface="Calibri" panose="020F0502020204030204" pitchFamily="34" charset="0"/>
                    <a:cs typeface="Times New Roman" panose="02020603050405020304" pitchFamily="18" charset="0"/>
                  </a:rPr>
                  <a:t>No. of annuities ( n ) </a:t>
                </a:r>
                <a:r>
                  <a:rPr lang="en-US" sz="1400" dirty="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a:t>=   3.667  × 3= 11</a:t>
                </a:r>
                <a:r>
                  <a:rPr lang="en-US" sz="1400" dirty="0">
                    <a:effectLst/>
                    <a:latin typeface="Cambria Math" panose="02040503050406030204" pitchFamily="18" charset="0"/>
                    <a:ea typeface="Calibri" panose="020F0502020204030204" pitchFamily="34" charset="0"/>
                    <a:cs typeface="Times New Roman" panose="02020603050405020304" pitchFamily="18" charset="0"/>
                  </a:rPr>
                  <a:t>  </a:t>
                </a:r>
                <a:endParaRPr lang="en-US" sz="1400" dirty="0">
                  <a:effectLst/>
                  <a:ea typeface="Calibri" panose="020F0502020204030204" pitchFamily="34" charset="0"/>
                  <a:cs typeface="Arial" panose="020B0604020202020204" pitchFamily="34" charset="0"/>
                </a:endParaRPr>
              </a:p>
              <a:p>
                <a:pPr marL="0" marR="0" algn="l" rtl="1">
                  <a:lnSpc>
                    <a:spcPct val="130000"/>
                  </a:lnSpc>
                  <a:spcBef>
                    <a:spcPts val="0"/>
                  </a:spcBef>
                  <a:spcAft>
                    <a:spcPts val="0"/>
                  </a:spcAft>
                </a:pPr>
                <a:r>
                  <a:rPr lang="en-US" sz="1400" dirty="0">
                    <a:solidFill>
                      <a:srgbClr val="0000FF"/>
                    </a:solidFill>
                    <a:effectLst/>
                    <a:latin typeface="Cambria Math" panose="02040503050406030204" pitchFamily="18" charset="0"/>
                    <a:ea typeface="Calibri" panose="020F0502020204030204" pitchFamily="34" charset="0"/>
                    <a:cs typeface="Times New Roman" panose="02020603050405020304" pitchFamily="18" charset="0"/>
                  </a:rPr>
                  <a:t>Partial rate (</a:t>
                </a:r>
                <a:r>
                  <a:rPr lang="en-US" sz="1400" dirty="0" err="1">
                    <a:solidFill>
                      <a:srgbClr val="0000FF"/>
                    </a:solidFill>
                    <a:effectLst/>
                    <a:latin typeface="Cambria Math" panose="02040503050406030204" pitchFamily="18" charset="0"/>
                    <a:ea typeface="Calibri" panose="020F0502020204030204" pitchFamily="34" charset="0"/>
                    <a:cs typeface="Times New Roman" panose="02020603050405020304" pitchFamily="18" charset="0"/>
                  </a:rPr>
                  <a:t>i</a:t>
                </a:r>
                <a:r>
                  <a:rPr lang="en-US" sz="1400" dirty="0">
                    <a:solidFill>
                      <a:srgbClr val="0000FF"/>
                    </a:solidFill>
                    <a:effectLst/>
                    <a:latin typeface="Cambria Math" panose="02040503050406030204" pitchFamily="18" charset="0"/>
                    <a:ea typeface="Calibri" panose="020F0502020204030204" pitchFamily="34" charset="0"/>
                    <a:cs typeface="Times New Roman" panose="02020603050405020304" pitchFamily="18" charset="0"/>
                  </a:rPr>
                  <a:t>)</a:t>
                </a:r>
                <a:r>
                  <a:rPr lang="en-US" sz="1400" dirty="0">
                    <a:effectLst/>
                    <a:latin typeface="Cambria Math" panose="02040503050406030204" pitchFamily="18" charset="0"/>
                    <a:ea typeface="Calibri" panose="020F0502020204030204" pitchFamily="34" charset="0"/>
                    <a:cs typeface="Times New Roman" panose="02020603050405020304" pitchFamily="18" charset="0"/>
                  </a:rPr>
                  <a:t>            </a:t>
                </a:r>
                <a:r>
                  <a:rPr lang="en-US" sz="1400" dirty="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a:t>= 2.5% </a:t>
                </a:r>
                <a:endParaRPr lang="en-US" sz="1400" dirty="0">
                  <a:ea typeface="Calibri" panose="020F0502020204030204" pitchFamily="34" charset="0"/>
                  <a:cs typeface="Arial" panose="020B0604020202020204" pitchFamily="34" charset="0"/>
                </a:endParaRPr>
              </a:p>
              <a:p>
                <a:pPr marL="0" marR="0">
                  <a:lnSpc>
                    <a:spcPct val="130000"/>
                  </a:lnSpc>
                  <a:spcBef>
                    <a:spcPts val="0"/>
                  </a:spcBef>
                  <a:spcAft>
                    <a:spcPts val="0"/>
                  </a:spcAft>
                </a:pPr>
                <a14:m>
                  <m:oMath xmlns:m="http://schemas.openxmlformats.org/officeDocument/2006/math">
                    <m:sSub>
                      <m:sSubPr>
                        <m:ctrlPr>
                          <a:rPr lang="en-US" sz="14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400" b="1" i="1"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𝟏</m:t>
                        </m:r>
                        <m:r>
                          <a:rPr lang="en-US" sz="1400" b="1" i="1"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14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𝐅𝐕</m:t>
                        </m:r>
                      </m:e>
                      <m:sub>
                        <m:r>
                          <a:rPr lang="en-US" sz="14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𝐧𝐝</m:t>
                        </m:r>
                      </m:sub>
                    </m:sSub>
                  </m:oMath>
                </a14:m>
                <a:r>
                  <a:rPr lang="en-US" sz="1400" dirty="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a:t> </a:t>
                </a:r>
                <a:r>
                  <a:rPr lang="en-US" sz="1400" b="1" dirty="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a:t>=</a:t>
                </a:r>
                <a14:m>
                  <m:oMath xmlns:m="http://schemas.openxmlformats.org/officeDocument/2006/math">
                    <m:r>
                      <a:rPr lang="en-US" sz="14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𝐏𝐌𝐓</m:t>
                    </m:r>
                    <m:r>
                      <a:rPr lang="en-US" sz="1400" b="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14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fPr>
                      <m:num>
                        <m:sSup>
                          <m:sSupPr>
                            <m:ctrlPr>
                              <a:rPr lang="en-US" sz="14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1400" b="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14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𝟏</m:t>
                            </m:r>
                            <m:r>
                              <a:rPr lang="en-US" sz="1400" b="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14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𝐢</m:t>
                            </m:r>
                            <m:r>
                              <a:rPr lang="en-US" sz="1400" b="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m:t>
                            </m:r>
                          </m:e>
                          <m:sup>
                            <m:r>
                              <a:rPr lang="en-US" sz="14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𝐧</m:t>
                            </m:r>
                          </m:sup>
                        </m:sSup>
                        <m:r>
                          <a:rPr lang="en-US" sz="14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14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𝟏</m:t>
                        </m:r>
                      </m:num>
                      <m:den>
                        <m:r>
                          <a:rPr lang="en-US" sz="14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𝐢</m:t>
                        </m:r>
                      </m:den>
                    </m:f>
                  </m:oMath>
                </a14:m>
                <a:r>
                  <a:rPr lang="en-US" sz="1400" b="1" dirty="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a:t> ]    </a:t>
                </a:r>
                <a:r>
                  <a:rPr lang="en-US" sz="1400" dirty="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a:t>x (1+i)</a:t>
                </a:r>
                <a:endParaRPr lang="en-US" sz="1400" dirty="0">
                  <a:effectLst/>
                  <a:ea typeface="Calibri" panose="020F0502020204030204" pitchFamily="34" charset="0"/>
                  <a:cs typeface="Arial" panose="020B0604020202020204" pitchFamily="34" charset="0"/>
                </a:endParaRPr>
              </a:p>
              <a:p>
                <a:pPr marL="76200" marR="0" algn="l" rtl="0">
                  <a:lnSpc>
                    <a:spcPct val="130000"/>
                  </a:lnSpc>
                  <a:spcBef>
                    <a:spcPts val="0"/>
                  </a:spcBef>
                  <a:spcAft>
                    <a:spcPts val="0"/>
                  </a:spcAft>
                </a:pPr>
                <a:r>
                  <a:rPr lang="en-US" sz="1400" b="1" dirty="0">
                    <a:effectLst/>
                    <a:latin typeface="Cambria Math" panose="02040503050406030204" pitchFamily="18" charset="0"/>
                    <a:ea typeface="Calibri" panose="020F0502020204030204" pitchFamily="34" charset="0"/>
                    <a:cs typeface="Times New Roman" panose="02020603050405020304" pitchFamily="18" charset="0"/>
                  </a:rPr>
                  <a:t>        </a:t>
                </a:r>
                <a:r>
                  <a:rPr lang="en-US" sz="1400" dirty="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a:t>= 80   </a:t>
                </a:r>
                <a14:m>
                  <m:oMath xmlns:m="http://schemas.openxmlformats.org/officeDocument/2006/math">
                    <m:r>
                      <a:rPr lang="en-US" sz="1400" b="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1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fPr>
                      <m:num>
                        <m:sSup>
                          <m:sSupPr>
                            <m:ctrlPr>
                              <a:rPr lang="en-US" sz="1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1400" b="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1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𝟏</m:t>
                            </m:r>
                            <m:r>
                              <a:rPr lang="en-US" sz="1400" b="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1400" b="1"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𝟐</m:t>
                            </m:r>
                            <m:r>
                              <a:rPr lang="en-US" sz="1400" b="1">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r>
                              <a:rPr lang="en-US" sz="1400" b="1"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𝟓</m:t>
                            </m:r>
                            <m:r>
                              <a:rPr lang="en-US" sz="1400" b="1">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r>
                              <a:rPr lang="en-US" sz="1400" b="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e>
                          <m:sup>
                            <m:r>
                              <a:rPr lang="en-US" sz="1400" b="1"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𝟏𝟏</m:t>
                            </m:r>
                          </m:sup>
                        </m:sSup>
                        <m:r>
                          <a:rPr lang="en-US" sz="1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1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𝟏</m:t>
                        </m:r>
                      </m:num>
                      <m:den>
                        <m:r>
                          <a:rPr lang="en-US" sz="1400" b="1"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𝟐</m:t>
                        </m:r>
                        <m:r>
                          <a:rPr lang="en-US" sz="1400" b="1">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r>
                          <a:rPr lang="en-US" sz="1400" b="1"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𝟓</m:t>
                        </m:r>
                        <m:r>
                          <a:rPr lang="en-US" sz="1400" b="1">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den>
                    </m:f>
                  </m:oMath>
                </a14:m>
                <a:r>
                  <a:rPr lang="en-US" sz="1400" b="1" dirty="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a:t> ]    ×</a:t>
                </a:r>
                <a:r>
                  <a:rPr lang="en-US" sz="1400" dirty="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a:t> (1.025)</a:t>
                </a:r>
                <a:endParaRPr lang="en-US" sz="1400" dirty="0">
                  <a:effectLst/>
                  <a:ea typeface="Calibri" panose="020F0502020204030204" pitchFamily="34" charset="0"/>
                  <a:cs typeface="Arial" panose="020B0604020202020204" pitchFamily="34" charset="0"/>
                </a:endParaRPr>
              </a:p>
              <a:p>
                <a:pPr marL="76200" marR="0" algn="l" rtl="0">
                  <a:lnSpc>
                    <a:spcPct val="130000"/>
                  </a:lnSpc>
                  <a:spcBef>
                    <a:spcPts val="0"/>
                  </a:spcBef>
                  <a:spcAft>
                    <a:spcPts val="0"/>
                  </a:spcAft>
                </a:pPr>
                <a:r>
                  <a:rPr lang="en-US" sz="1400" dirty="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a:t>        = 80   x 12.4834</a:t>
                </a:r>
                <a:r>
                  <a:rPr lang="ar-SA" sz="1400" dirty="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a:t>7</a:t>
                </a:r>
                <a:r>
                  <a:rPr lang="ar-SA" sz="1400" dirty="0">
                    <a:solidFill>
                      <a:srgbClr val="000000"/>
                    </a:solidFill>
                    <a:effectLst/>
                    <a:ea typeface="Calibri" panose="020F0502020204030204" pitchFamily="34" charset="0"/>
                    <a:cs typeface="Cambria Math" panose="02040503050406030204" pitchFamily="18" charset="0"/>
                  </a:rPr>
                  <a:t> </a:t>
                </a:r>
                <a:r>
                  <a:rPr lang="en-US" sz="1400" dirty="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a:t>x (1.025) = BD 1023.645</a:t>
                </a:r>
                <a:endParaRPr lang="en-US" sz="1400" dirty="0">
                  <a:effectLst/>
                  <a:ea typeface="Calibri" panose="020F0502020204030204" pitchFamily="34" charset="0"/>
                  <a:cs typeface="Arial" panose="020B0604020202020204" pitchFamily="34" charset="0"/>
                </a:endParaRPr>
              </a:p>
              <a:p>
                <a:pPr marL="76200" marR="0" algn="l" rtl="0">
                  <a:lnSpc>
                    <a:spcPct val="130000"/>
                  </a:lnSpc>
                  <a:spcBef>
                    <a:spcPts val="0"/>
                  </a:spcBef>
                  <a:spcAft>
                    <a:spcPts val="0"/>
                  </a:spcAft>
                </a:pPr>
                <a:r>
                  <a:rPr lang="en-US" sz="1400" b="1" dirty="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a:t> </a:t>
                </a:r>
                <a:endParaRPr lang="en-US" sz="1400" dirty="0">
                  <a:effectLst/>
                  <a:ea typeface="Calibri" panose="020F0502020204030204" pitchFamily="34" charset="0"/>
                  <a:cs typeface="Arial" panose="020B0604020202020204" pitchFamily="34" charset="0"/>
                </a:endParaRPr>
              </a:p>
              <a:p>
                <a:pPr marL="0" marR="0" algn="l" rtl="1">
                  <a:lnSpc>
                    <a:spcPct val="130000"/>
                  </a:lnSpc>
                  <a:spcBef>
                    <a:spcPts val="0"/>
                  </a:spcBef>
                  <a:spcAft>
                    <a:spcPts val="0"/>
                  </a:spcAft>
                </a:pPr>
                <a:r>
                  <a:rPr lang="en-US" sz="1400" b="1" dirty="0">
                    <a:solidFill>
                      <a:srgbClr val="FF0000"/>
                    </a:solidFill>
                    <a:latin typeface="Cambria Math" panose="02040503050406030204" pitchFamily="18" charset="0"/>
                    <a:ea typeface="Calibri" panose="020F0502020204030204" pitchFamily="34" charset="0"/>
                    <a:cs typeface="Arial" panose="020B0604020202020204" pitchFamily="34" charset="0"/>
                  </a:rPr>
                  <a:t>2- </a:t>
                </a:r>
                <a:r>
                  <a:rPr lang="en-US" sz="1400" b="1" dirty="0">
                    <a:solidFill>
                      <a:srgbClr val="FF0000"/>
                    </a:solidFill>
                    <a:effectLst/>
                    <a:latin typeface="Cambria Math" panose="02040503050406030204" pitchFamily="18" charset="0"/>
                    <a:ea typeface="Calibri" panose="020F0502020204030204" pitchFamily="34" charset="0"/>
                    <a:cs typeface="Arial" panose="020B0604020202020204" pitchFamily="34" charset="0"/>
                  </a:rPr>
                  <a:t> </a:t>
                </a:r>
                <a14:m>
                  <m:oMath xmlns:m="http://schemas.openxmlformats.org/officeDocument/2006/math">
                    <m:sSub>
                      <m:sSubPr>
                        <m:ctrlPr>
                          <a:rPr lang="en-US" sz="14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4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𝐏𝐕</m:t>
                        </m:r>
                      </m:e>
                      <m:sub>
                        <m:r>
                          <a:rPr lang="en-US" sz="14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𝐧𝐝</m:t>
                        </m:r>
                      </m:sub>
                    </m:sSub>
                  </m:oMath>
                </a14:m>
                <a:r>
                  <a:rPr lang="en-US" sz="1400" b="1" dirty="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a:t> = </a:t>
                </a:r>
                <a14:m>
                  <m:oMath xmlns:m="http://schemas.openxmlformats.org/officeDocument/2006/math">
                    <m:r>
                      <a:rPr lang="en-US" sz="14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𝐏𝐌𝐓</m:t>
                    </m:r>
                    <m:r>
                      <a:rPr lang="en-US" sz="1400" b="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 [</m:t>
                    </m:r>
                    <m:f>
                      <m:fPr>
                        <m:ctrlPr>
                          <a:rPr lang="en-US" sz="14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fPr>
                      <m:num>
                        <m:sSup>
                          <m:sSupPr>
                            <m:ctrlPr>
                              <a:rPr lang="en-US" sz="14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14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𝟏</m:t>
                            </m:r>
                            <m:r>
                              <a:rPr lang="en-US" sz="14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1400" b="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14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𝟏</m:t>
                            </m:r>
                            <m:r>
                              <a:rPr lang="en-US" sz="1400" b="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14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𝐢</m:t>
                            </m:r>
                            <m:r>
                              <a:rPr lang="en-US" sz="1400" b="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m:t>
                            </m:r>
                          </m:e>
                          <m:sup>
                            <m:r>
                              <a:rPr lang="en-US" sz="14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14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𝐧</m:t>
                            </m:r>
                          </m:sup>
                        </m:sSup>
                      </m:num>
                      <m:den>
                        <m:r>
                          <a:rPr lang="en-US" sz="14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𝐢</m:t>
                        </m:r>
                      </m:den>
                    </m:f>
                  </m:oMath>
                </a14:m>
                <a:r>
                  <a:rPr lang="en-US" sz="1400" b="1" dirty="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a:t>] × (1+i)</a:t>
                </a:r>
                <a:endParaRPr lang="en-US" sz="1400" dirty="0">
                  <a:effectLst/>
                  <a:ea typeface="Calibri" panose="020F0502020204030204" pitchFamily="34" charset="0"/>
                  <a:cs typeface="Arial" panose="020B0604020202020204" pitchFamily="34" charset="0"/>
                </a:endParaRPr>
              </a:p>
              <a:p>
                <a:pPr marL="0" marR="0" algn="justLow">
                  <a:lnSpc>
                    <a:spcPct val="130000"/>
                  </a:lnSpc>
                  <a:spcBef>
                    <a:spcPts val="0"/>
                  </a:spcBef>
                  <a:spcAft>
                    <a:spcPts val="0"/>
                  </a:spcAft>
                </a:pPr>
                <a:r>
                  <a:rPr lang="en-US" sz="1400" b="1" dirty="0">
                    <a:solidFill>
                      <a:srgbClr val="1F3763"/>
                    </a:solidFill>
                    <a:effectLst/>
                    <a:latin typeface="Cambria Math" panose="02040503050406030204" pitchFamily="18" charset="0"/>
                    <a:ea typeface="Times New Roman" panose="02020603050405020304" pitchFamily="18" charset="0"/>
                    <a:cs typeface="Times New Roman" panose="02020603050405020304" pitchFamily="18" charset="0"/>
                  </a:rPr>
                  <a:t>               </a:t>
                </a:r>
                <a:r>
                  <a:rPr lang="en-US" sz="1400" b="1" dirty="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a:t>= 80 x </a:t>
                </a:r>
                <a14:m>
                  <m:oMath xmlns:m="http://schemas.openxmlformats.org/officeDocument/2006/math">
                    <m:r>
                      <a:rPr lang="en-US" sz="1400" b="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1400" b="1"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sSup>
                          <m:sSupPr>
                            <m:ctrlPr>
                              <a:rPr lang="en-US" sz="1400" b="1"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en-US" sz="1400" b="1"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𝟏</m:t>
                            </m:r>
                            <m:r>
                              <a:rPr lang="en-US" sz="1400" b="1"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m:t>
                            </m:r>
                            <m:r>
                              <a:rPr lang="en-US" sz="1400" b="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m:t>
                            </m:r>
                            <m:r>
                              <a:rPr lang="en-US" sz="1400" b="1"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𝟏</m:t>
                            </m:r>
                            <m:r>
                              <a:rPr lang="en-US" sz="1400" b="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m:t>
                            </m:r>
                            <m:r>
                              <a:rPr lang="en-US" sz="1400" b="1"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𝟐</m:t>
                            </m:r>
                            <m:r>
                              <a:rPr lang="en-US" sz="1400" b="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m:t>
                            </m:r>
                            <m:r>
                              <a:rPr lang="en-US" sz="1400" b="1"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𝟓</m:t>
                            </m:r>
                            <m:r>
                              <a:rPr lang="en-US" sz="1400" b="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m:t>
                            </m:r>
                          </m:e>
                          <m:sup>
                            <m:r>
                              <a:rPr lang="en-US" sz="1400" b="1"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m:t>
                            </m:r>
                            <m:r>
                              <a:rPr lang="en-US" sz="1400" b="1"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𝟏𝟏</m:t>
                            </m:r>
                          </m:sup>
                        </m:sSup>
                      </m:num>
                      <m:den>
                        <m:r>
                          <a:rPr lang="en-US" sz="1400" b="1"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𝟐</m:t>
                        </m:r>
                        <m:r>
                          <a:rPr lang="en-US" sz="1400" b="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m:t>
                        </m:r>
                        <m:r>
                          <a:rPr lang="en-US" sz="1400" b="1"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𝟓</m:t>
                        </m:r>
                        <m:r>
                          <a:rPr lang="en-US" sz="1400" b="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m:t>
                        </m:r>
                      </m:den>
                    </m:f>
                  </m:oMath>
                </a14:m>
                <a:r>
                  <a:rPr lang="en-US" sz="1400" b="1" dirty="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a:t>] x (1+2.5%)</a:t>
                </a:r>
                <a:endParaRPr lang="en-US" sz="1400" b="1" dirty="0">
                  <a:solidFill>
                    <a:srgbClr val="1F3763"/>
                  </a:solidFill>
                  <a:effectLst/>
                  <a:latin typeface="Calibri Light" panose="020F0302020204030204" pitchFamily="34" charset="0"/>
                  <a:ea typeface="Times New Roman" panose="02020603050405020304" pitchFamily="18" charset="0"/>
                  <a:cs typeface="Times New Roman" panose="02020603050405020304" pitchFamily="18" charset="0"/>
                </a:endParaRPr>
              </a:p>
              <a:p>
                <a:pPr marL="228600" marR="0" algn="l" rtl="0">
                  <a:lnSpc>
                    <a:spcPct val="130000"/>
                  </a:lnSpc>
                  <a:spcBef>
                    <a:spcPts val="0"/>
                  </a:spcBef>
                  <a:spcAft>
                    <a:spcPts val="0"/>
                  </a:spcAft>
                </a:pPr>
                <a:r>
                  <a:rPr lang="en-US" sz="1400" dirty="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a:t>          = 80 x </a:t>
                </a:r>
                <a14:m>
                  <m:oMath xmlns:m="http://schemas.openxmlformats.org/officeDocument/2006/math">
                    <m:r>
                      <a:rPr lang="en-US" sz="1400" b="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1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1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𝟏</m:t>
                        </m:r>
                        <m:r>
                          <a:rPr lang="en-US" sz="1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1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𝟎</m:t>
                        </m:r>
                        <m:r>
                          <a:rPr lang="en-US" sz="1400" b="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1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𝟕𝟔𝟐𝟏𝟒</m:t>
                        </m:r>
                      </m:num>
                      <m:den>
                        <m:r>
                          <a:rPr lang="en-US" sz="1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𝟎</m:t>
                        </m:r>
                        <m:r>
                          <a:rPr lang="en-US" sz="1400" b="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1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𝟎𝟐𝟓</m:t>
                        </m:r>
                      </m:den>
                    </m:f>
                    <m:r>
                      <a:rPr lang="en-US" sz="1400" b="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oMath>
                </a14:m>
                <a:r>
                  <a:rPr lang="en-US" sz="1400" dirty="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a:t>x 1.025</a:t>
                </a:r>
                <a:endParaRPr lang="en-US" sz="1400" dirty="0">
                  <a:effectLst/>
                  <a:ea typeface="Calibri" panose="020F0502020204030204" pitchFamily="34" charset="0"/>
                  <a:cs typeface="Arial" panose="020B0604020202020204" pitchFamily="34" charset="0"/>
                </a:endParaRPr>
              </a:p>
              <a:p>
                <a:pPr marL="0" marR="0" algn="l" rtl="0">
                  <a:lnSpc>
                    <a:spcPct val="130000"/>
                  </a:lnSpc>
                  <a:spcBef>
                    <a:spcPts val="0"/>
                  </a:spcBef>
                  <a:spcAft>
                    <a:spcPts val="0"/>
                  </a:spcAft>
                </a:pPr>
                <a:r>
                  <a:rPr lang="en-US" sz="1400" dirty="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a:t>               = 80 x     9.5142 x    1.025 = BD 780.164</a:t>
                </a:r>
                <a:endParaRPr lang="en-US" sz="1400" dirty="0">
                  <a:effectLst/>
                  <a:ea typeface="Calibri" panose="020F0502020204030204" pitchFamily="34" charset="0"/>
                  <a:cs typeface="Arial" panose="020B0604020202020204" pitchFamily="34" charset="0"/>
                </a:endParaRPr>
              </a:p>
              <a:p>
                <a:pPr marL="228600" marR="0" algn="l" rtl="0">
                  <a:lnSpc>
                    <a:spcPct val="130000"/>
                  </a:lnSpc>
                  <a:spcBef>
                    <a:spcPts val="0"/>
                  </a:spcBef>
                  <a:spcAft>
                    <a:spcPts val="0"/>
                  </a:spcAft>
                </a:pPr>
                <a:r>
                  <a:rPr lang="ar-BH" sz="1400" dirty="0">
                    <a:solidFill>
                      <a:srgbClr val="000000"/>
                    </a:solidFill>
                    <a:effectLst/>
                    <a:ea typeface="Calibri" panose="020F0502020204030204" pitchFamily="34" charset="0"/>
                    <a:cs typeface="Times New Roman" panose="02020603050405020304" pitchFamily="18" charset="0"/>
                  </a:rPr>
                  <a:t> </a:t>
                </a:r>
                <a:endParaRPr lang="en-US" sz="1400" dirty="0">
                  <a:effectLst/>
                  <a:ea typeface="Calibri" panose="020F0502020204030204" pitchFamily="34" charset="0"/>
                  <a:cs typeface="Arial" panose="020B0604020202020204" pitchFamily="34" charset="0"/>
                </a:endParaRPr>
              </a:p>
            </p:txBody>
          </p:sp>
        </mc:Choice>
        <mc:Fallback xmlns="">
          <p:sp>
            <p:nvSpPr>
              <p:cNvPr id="21" name="Rectangle 20">
                <a:extLst>
                  <a:ext uri="{FF2B5EF4-FFF2-40B4-BE49-F238E27FC236}">
                    <a16:creationId xmlns:a16="http://schemas.microsoft.com/office/drawing/2014/main" id="{92D9A129-1A5E-FC1A-D82F-F4F5374C9A3E}"/>
                  </a:ext>
                </a:extLst>
              </p:cNvPr>
              <p:cNvSpPr>
                <a:spLocks noRot="1" noChangeAspect="1" noMove="1" noResize="1" noEditPoints="1" noAdjustHandles="1" noChangeArrowheads="1" noChangeShapeType="1" noTextEdit="1"/>
              </p:cNvSpPr>
              <p:nvPr/>
            </p:nvSpPr>
            <p:spPr>
              <a:xfrm>
                <a:off x="303082" y="1862449"/>
                <a:ext cx="9407144" cy="4411060"/>
              </a:xfrm>
              <a:prstGeom prst="rect">
                <a:avLst/>
              </a:prstGeom>
              <a:blipFill>
                <a:blip r:embed="rId4"/>
                <a:stretch>
                  <a:fillRect l="-389" b="-7607"/>
                </a:stretch>
              </a:blipFill>
              <a:ln>
                <a:noFill/>
              </a:ln>
            </p:spPr>
            <p:txBody>
              <a:bodyPr/>
              <a:lstStyle/>
              <a:p>
                <a:r>
                  <a:rPr lang="en-US">
                    <a:noFill/>
                  </a:rPr>
                  <a:t> </a:t>
                </a:r>
              </a:p>
            </p:txBody>
          </p:sp>
        </mc:Fallback>
      </mc:AlternateContent>
      <p:graphicFrame>
        <p:nvGraphicFramePr>
          <p:cNvPr id="22" name="Table 21">
            <a:extLst>
              <a:ext uri="{FF2B5EF4-FFF2-40B4-BE49-F238E27FC236}">
                <a16:creationId xmlns="" xmlns:a16="http://schemas.microsoft.com/office/drawing/2014/main" id="{6FE1C75F-3598-11DA-64D6-1E9CF89D6276}"/>
              </a:ext>
            </a:extLst>
          </p:cNvPr>
          <p:cNvGraphicFramePr>
            <a:graphicFrameLocks noGrp="1"/>
          </p:cNvGraphicFramePr>
          <p:nvPr>
            <p:extLst>
              <p:ext uri="{D42A27DB-BD31-4B8C-83A1-F6EECF244321}">
                <p14:modId xmlns:p14="http://schemas.microsoft.com/office/powerpoint/2010/main" val="3826707541"/>
              </p:ext>
            </p:extLst>
          </p:nvPr>
        </p:nvGraphicFramePr>
        <p:xfrm>
          <a:off x="4125433" y="2438448"/>
          <a:ext cx="5584793" cy="2180802"/>
        </p:xfrm>
        <a:graphic>
          <a:graphicData uri="http://schemas.openxmlformats.org/drawingml/2006/table">
            <a:tbl>
              <a:tblPr>
                <a:tableStyleId>{5C22544A-7EE6-4342-B048-85BDC9FD1C3A}</a:tableStyleId>
              </a:tblPr>
              <a:tblGrid>
                <a:gridCol w="257503">
                  <a:extLst>
                    <a:ext uri="{9D8B030D-6E8A-4147-A177-3AD203B41FA5}">
                      <a16:colId xmlns="" xmlns:a16="http://schemas.microsoft.com/office/drawing/2014/main" val="1684917731"/>
                    </a:ext>
                  </a:extLst>
                </a:gridCol>
                <a:gridCol w="595298">
                  <a:extLst>
                    <a:ext uri="{9D8B030D-6E8A-4147-A177-3AD203B41FA5}">
                      <a16:colId xmlns="" xmlns:a16="http://schemas.microsoft.com/office/drawing/2014/main" val="3616010779"/>
                    </a:ext>
                  </a:extLst>
                </a:gridCol>
                <a:gridCol w="694515">
                  <a:extLst>
                    <a:ext uri="{9D8B030D-6E8A-4147-A177-3AD203B41FA5}">
                      <a16:colId xmlns="" xmlns:a16="http://schemas.microsoft.com/office/drawing/2014/main" val="1965410378"/>
                    </a:ext>
                  </a:extLst>
                </a:gridCol>
                <a:gridCol w="694515">
                  <a:extLst>
                    <a:ext uri="{9D8B030D-6E8A-4147-A177-3AD203B41FA5}">
                      <a16:colId xmlns="" xmlns:a16="http://schemas.microsoft.com/office/drawing/2014/main" val="193239566"/>
                    </a:ext>
                  </a:extLst>
                </a:gridCol>
                <a:gridCol w="694515">
                  <a:extLst>
                    <a:ext uri="{9D8B030D-6E8A-4147-A177-3AD203B41FA5}">
                      <a16:colId xmlns="" xmlns:a16="http://schemas.microsoft.com/office/drawing/2014/main" val="153650612"/>
                    </a:ext>
                  </a:extLst>
                </a:gridCol>
                <a:gridCol w="694515">
                  <a:extLst>
                    <a:ext uri="{9D8B030D-6E8A-4147-A177-3AD203B41FA5}">
                      <a16:colId xmlns="" xmlns:a16="http://schemas.microsoft.com/office/drawing/2014/main" val="3586199517"/>
                    </a:ext>
                  </a:extLst>
                </a:gridCol>
                <a:gridCol w="694515">
                  <a:extLst>
                    <a:ext uri="{9D8B030D-6E8A-4147-A177-3AD203B41FA5}">
                      <a16:colId xmlns="" xmlns:a16="http://schemas.microsoft.com/office/drawing/2014/main" val="1300365325"/>
                    </a:ext>
                  </a:extLst>
                </a:gridCol>
                <a:gridCol w="694515">
                  <a:extLst>
                    <a:ext uri="{9D8B030D-6E8A-4147-A177-3AD203B41FA5}">
                      <a16:colId xmlns="" xmlns:a16="http://schemas.microsoft.com/office/drawing/2014/main" val="3874754188"/>
                    </a:ext>
                  </a:extLst>
                </a:gridCol>
                <a:gridCol w="564902">
                  <a:extLst>
                    <a:ext uri="{9D8B030D-6E8A-4147-A177-3AD203B41FA5}">
                      <a16:colId xmlns="" xmlns:a16="http://schemas.microsoft.com/office/drawing/2014/main" val="2981106013"/>
                    </a:ext>
                  </a:extLst>
                </a:gridCol>
              </a:tblGrid>
              <a:tr h="344509">
                <a:tc gridSpan="9">
                  <a:txBody>
                    <a:bodyPr/>
                    <a:lstStyle/>
                    <a:p>
                      <a:pPr marL="0" marR="0" algn="ctr" rtl="1">
                        <a:lnSpc>
                          <a:spcPct val="107000"/>
                        </a:lnSpc>
                        <a:spcBef>
                          <a:spcPts val="0"/>
                        </a:spcBef>
                        <a:spcAft>
                          <a:spcPts val="0"/>
                        </a:spcAft>
                      </a:pPr>
                      <a:r>
                        <a:rPr lang="en-US" sz="600" dirty="0">
                          <a:effectLst/>
                        </a:rPr>
                        <a:t>TABLE (FV of Ordinary Annuity)        </a:t>
                      </a:r>
                    </a:p>
                    <a:p>
                      <a:pPr marL="0" marR="0" algn="ctr" rtl="1">
                        <a:lnSpc>
                          <a:spcPct val="107000"/>
                        </a:lnSpc>
                        <a:spcBef>
                          <a:spcPts val="0"/>
                        </a:spcBef>
                        <a:spcAft>
                          <a:spcPts val="0"/>
                        </a:spcAft>
                      </a:pPr>
                      <a:r>
                        <a:rPr lang="en-US" sz="600" dirty="0">
                          <a:effectLst/>
                        </a:rPr>
                        <a:t> (annuity in arrears … end of period)</a:t>
                      </a:r>
                      <a:endParaRPr lang="en-US" sz="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 xmlns:a16="http://schemas.microsoft.com/office/drawing/2014/main" val="3925576076"/>
                  </a:ext>
                </a:extLst>
              </a:tr>
              <a:tr h="366745">
                <a:tc>
                  <a:txBody>
                    <a:bodyPr/>
                    <a:lstStyle/>
                    <a:p>
                      <a:pPr marL="0" marR="0" algn="ctr" rtl="1">
                        <a:lnSpc>
                          <a:spcPct val="107000"/>
                        </a:lnSpc>
                        <a:spcBef>
                          <a:spcPts val="0"/>
                        </a:spcBef>
                        <a:spcAft>
                          <a:spcPts val="800"/>
                        </a:spcAft>
                      </a:pPr>
                      <a:endParaRPr lang="en-US" sz="600">
                        <a:effectLst/>
                      </a:endParaRPr>
                    </a:p>
                    <a:p>
                      <a:pPr marL="0" marR="0" algn="ctr">
                        <a:lnSpc>
                          <a:spcPct val="107000"/>
                        </a:lnSpc>
                        <a:spcBef>
                          <a:spcPts val="0"/>
                        </a:spcBef>
                        <a:spcAft>
                          <a:spcPts val="0"/>
                        </a:spcAft>
                      </a:pPr>
                      <a:r>
                        <a:rPr lang="en-US" sz="600">
                          <a:ln w="9525" cap="flat" cmpd="sng" algn="ctr">
                            <a:solidFill>
                              <a:srgbClr val="000000"/>
                            </a:solidFill>
                            <a:prstDash val="solid"/>
                            <a:round/>
                          </a:ln>
                          <a:effectLst/>
                        </a:rPr>
                        <a:t>n </a:t>
                      </a:r>
                      <a:endParaRPr lang="en-US" sz="600">
                        <a:effectLst/>
                      </a:endParaRPr>
                    </a:p>
                    <a:p>
                      <a:pPr marL="0" marR="0" algn="ctr">
                        <a:lnSpc>
                          <a:spcPct val="107000"/>
                        </a:lnSpc>
                        <a:spcBef>
                          <a:spcPts val="0"/>
                        </a:spcBef>
                        <a:spcAft>
                          <a:spcPts val="0"/>
                        </a:spcAft>
                      </a:pPr>
                      <a:r>
                        <a:rPr lang="en-US" sz="600">
                          <a:ln w="9525" cap="flat" cmpd="sng" algn="ctr">
                            <a:solidFill>
                              <a:srgbClr val="000000"/>
                            </a:solidFill>
                            <a:prstDash val="solid"/>
                            <a:round/>
                          </a:ln>
                          <a:effectLst/>
                        </a:rPr>
                        <a:t>i</a:t>
                      </a:r>
                      <a:endParaRPr lang="en-US" sz="6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rtl="1">
                        <a:lnSpc>
                          <a:spcPct val="107000"/>
                        </a:lnSpc>
                        <a:spcBef>
                          <a:spcPts val="0"/>
                        </a:spcBef>
                        <a:spcAft>
                          <a:spcPts val="800"/>
                        </a:spcAft>
                      </a:pPr>
                      <a:r>
                        <a:rPr lang="en-US" sz="600">
                          <a:effectLst/>
                        </a:rPr>
                        <a:t>0.25%</a:t>
                      </a:r>
                      <a:endParaRPr lang="en-US" sz="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07000"/>
                        </a:lnSpc>
                        <a:spcBef>
                          <a:spcPts val="0"/>
                        </a:spcBef>
                        <a:spcAft>
                          <a:spcPts val="800"/>
                        </a:spcAft>
                      </a:pPr>
                      <a:r>
                        <a:rPr lang="en-US" sz="600">
                          <a:effectLst/>
                        </a:rPr>
                        <a:t>0.50%</a:t>
                      </a:r>
                      <a:endParaRPr lang="en-US" sz="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07000"/>
                        </a:lnSpc>
                        <a:spcBef>
                          <a:spcPts val="0"/>
                        </a:spcBef>
                        <a:spcAft>
                          <a:spcPts val="800"/>
                        </a:spcAft>
                      </a:pPr>
                      <a:r>
                        <a:rPr lang="en-US" sz="600" dirty="0">
                          <a:effectLst/>
                        </a:rPr>
                        <a:t>0.75%</a:t>
                      </a:r>
                      <a:endParaRPr lang="en-US" sz="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07000"/>
                        </a:lnSpc>
                        <a:spcBef>
                          <a:spcPts val="0"/>
                        </a:spcBef>
                        <a:spcAft>
                          <a:spcPts val="800"/>
                        </a:spcAft>
                      </a:pPr>
                      <a:r>
                        <a:rPr lang="en-US" sz="600" dirty="0">
                          <a:effectLst/>
                        </a:rPr>
                        <a:t>1.00%</a:t>
                      </a:r>
                      <a:endParaRPr lang="en-US" sz="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07000"/>
                        </a:lnSpc>
                        <a:spcBef>
                          <a:spcPts val="0"/>
                        </a:spcBef>
                        <a:spcAft>
                          <a:spcPts val="800"/>
                        </a:spcAft>
                      </a:pPr>
                      <a:r>
                        <a:rPr lang="en-US" sz="600">
                          <a:effectLst/>
                        </a:rPr>
                        <a:t>1.50%</a:t>
                      </a:r>
                      <a:endParaRPr lang="en-US" sz="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07000"/>
                        </a:lnSpc>
                        <a:spcBef>
                          <a:spcPts val="0"/>
                        </a:spcBef>
                        <a:spcAft>
                          <a:spcPts val="800"/>
                        </a:spcAft>
                      </a:pPr>
                      <a:r>
                        <a:rPr lang="en-US" sz="600">
                          <a:effectLst/>
                        </a:rPr>
                        <a:t>2.00%</a:t>
                      </a:r>
                      <a:endParaRPr lang="en-US" sz="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07000"/>
                        </a:lnSpc>
                        <a:spcBef>
                          <a:spcPts val="0"/>
                        </a:spcBef>
                        <a:spcAft>
                          <a:spcPts val="800"/>
                        </a:spcAft>
                      </a:pPr>
                      <a:r>
                        <a:rPr lang="en-US" sz="600" dirty="0">
                          <a:effectLst/>
                        </a:rPr>
                        <a:t>2.50%</a:t>
                      </a:r>
                      <a:endParaRPr lang="en-US" sz="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chemeClr val="accent2"/>
                    </a:solidFill>
                  </a:tcPr>
                </a:tc>
                <a:tc>
                  <a:txBody>
                    <a:bodyPr/>
                    <a:lstStyle/>
                    <a:p>
                      <a:pPr marL="0" marR="0" algn="ctr" rtl="1">
                        <a:lnSpc>
                          <a:spcPct val="107000"/>
                        </a:lnSpc>
                        <a:spcBef>
                          <a:spcPts val="0"/>
                        </a:spcBef>
                        <a:spcAft>
                          <a:spcPts val="800"/>
                        </a:spcAft>
                      </a:pPr>
                      <a:r>
                        <a:rPr lang="en-US" sz="600">
                          <a:effectLst/>
                        </a:rPr>
                        <a:t>3.00%</a:t>
                      </a:r>
                      <a:endParaRPr lang="en-US" sz="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 xmlns:a16="http://schemas.microsoft.com/office/drawing/2014/main" val="1872136191"/>
                  </a:ext>
                </a:extLst>
              </a:tr>
              <a:tr h="102065">
                <a:tc>
                  <a:txBody>
                    <a:bodyPr/>
                    <a:lstStyle/>
                    <a:p>
                      <a:pPr marL="0" marR="0" algn="ctr" rtl="1">
                        <a:lnSpc>
                          <a:spcPct val="107000"/>
                        </a:lnSpc>
                        <a:spcBef>
                          <a:spcPts val="0"/>
                        </a:spcBef>
                        <a:spcAft>
                          <a:spcPts val="800"/>
                        </a:spcAft>
                      </a:pPr>
                      <a:r>
                        <a:rPr lang="en-US" sz="600">
                          <a:effectLst/>
                        </a:rPr>
                        <a:t>1</a:t>
                      </a:r>
                      <a:endParaRPr lang="en-US" sz="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07000"/>
                        </a:lnSpc>
                        <a:spcBef>
                          <a:spcPts val="0"/>
                        </a:spcBef>
                        <a:spcAft>
                          <a:spcPts val="800"/>
                        </a:spcAft>
                      </a:pPr>
                      <a:r>
                        <a:rPr lang="ar-BH" sz="600">
                          <a:effectLst/>
                        </a:rPr>
                        <a:t>1.00000</a:t>
                      </a:r>
                      <a:endParaRPr lang="en-US" sz="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07000"/>
                        </a:lnSpc>
                        <a:spcBef>
                          <a:spcPts val="0"/>
                        </a:spcBef>
                        <a:spcAft>
                          <a:spcPts val="800"/>
                        </a:spcAft>
                      </a:pPr>
                      <a:r>
                        <a:rPr lang="ar-BH" sz="600">
                          <a:effectLst/>
                        </a:rPr>
                        <a:t>1.00000</a:t>
                      </a:r>
                      <a:endParaRPr lang="en-US" sz="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07000"/>
                        </a:lnSpc>
                        <a:spcBef>
                          <a:spcPts val="0"/>
                        </a:spcBef>
                        <a:spcAft>
                          <a:spcPts val="800"/>
                        </a:spcAft>
                      </a:pPr>
                      <a:r>
                        <a:rPr lang="ar-BH" sz="600">
                          <a:effectLst/>
                        </a:rPr>
                        <a:t>1.00000</a:t>
                      </a:r>
                      <a:endParaRPr lang="en-US" sz="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07000"/>
                        </a:lnSpc>
                        <a:spcBef>
                          <a:spcPts val="0"/>
                        </a:spcBef>
                        <a:spcAft>
                          <a:spcPts val="800"/>
                        </a:spcAft>
                      </a:pPr>
                      <a:r>
                        <a:rPr lang="ar-BH" sz="600" dirty="0">
                          <a:effectLst/>
                        </a:rPr>
                        <a:t>1.00000</a:t>
                      </a:r>
                      <a:endParaRPr lang="en-US" sz="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07000"/>
                        </a:lnSpc>
                        <a:spcBef>
                          <a:spcPts val="0"/>
                        </a:spcBef>
                        <a:spcAft>
                          <a:spcPts val="800"/>
                        </a:spcAft>
                      </a:pPr>
                      <a:r>
                        <a:rPr lang="ar-BH" sz="600">
                          <a:effectLst/>
                        </a:rPr>
                        <a:t>1.00000</a:t>
                      </a:r>
                      <a:endParaRPr lang="en-US" sz="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07000"/>
                        </a:lnSpc>
                        <a:spcBef>
                          <a:spcPts val="0"/>
                        </a:spcBef>
                        <a:spcAft>
                          <a:spcPts val="800"/>
                        </a:spcAft>
                      </a:pPr>
                      <a:r>
                        <a:rPr lang="ar-BH" sz="600">
                          <a:effectLst/>
                        </a:rPr>
                        <a:t>1.00000</a:t>
                      </a:r>
                      <a:endParaRPr lang="en-US" sz="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07000"/>
                        </a:lnSpc>
                        <a:spcBef>
                          <a:spcPts val="0"/>
                        </a:spcBef>
                        <a:spcAft>
                          <a:spcPts val="800"/>
                        </a:spcAft>
                      </a:pPr>
                      <a:r>
                        <a:rPr lang="ar-BH" sz="600">
                          <a:effectLst/>
                        </a:rPr>
                        <a:t>1.00000</a:t>
                      </a:r>
                      <a:endParaRPr lang="en-US" sz="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chemeClr val="accent2"/>
                    </a:solidFill>
                  </a:tcPr>
                </a:tc>
                <a:tc>
                  <a:txBody>
                    <a:bodyPr/>
                    <a:lstStyle/>
                    <a:p>
                      <a:pPr marL="0" marR="0" algn="ctr" rtl="1">
                        <a:lnSpc>
                          <a:spcPct val="107000"/>
                        </a:lnSpc>
                        <a:spcBef>
                          <a:spcPts val="0"/>
                        </a:spcBef>
                        <a:spcAft>
                          <a:spcPts val="800"/>
                        </a:spcAft>
                      </a:pPr>
                      <a:r>
                        <a:rPr lang="ar-BH" sz="600">
                          <a:effectLst/>
                        </a:rPr>
                        <a:t>1.00000</a:t>
                      </a:r>
                      <a:endParaRPr lang="en-US" sz="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 xmlns:a16="http://schemas.microsoft.com/office/drawing/2014/main" val="1502796548"/>
                  </a:ext>
                </a:extLst>
              </a:tr>
              <a:tr h="102065">
                <a:tc>
                  <a:txBody>
                    <a:bodyPr/>
                    <a:lstStyle/>
                    <a:p>
                      <a:pPr marL="0" marR="0" algn="ctr" rtl="1">
                        <a:lnSpc>
                          <a:spcPct val="107000"/>
                        </a:lnSpc>
                        <a:spcBef>
                          <a:spcPts val="0"/>
                        </a:spcBef>
                        <a:spcAft>
                          <a:spcPts val="800"/>
                        </a:spcAft>
                      </a:pPr>
                      <a:r>
                        <a:rPr lang="en-US" sz="600">
                          <a:effectLst/>
                        </a:rPr>
                        <a:t>2</a:t>
                      </a:r>
                      <a:endParaRPr lang="en-US" sz="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07000"/>
                        </a:lnSpc>
                        <a:spcBef>
                          <a:spcPts val="0"/>
                        </a:spcBef>
                        <a:spcAft>
                          <a:spcPts val="800"/>
                        </a:spcAft>
                      </a:pPr>
                      <a:r>
                        <a:rPr lang="ar-SA" sz="600">
                          <a:effectLst/>
                        </a:rPr>
                        <a:t>2.00250</a:t>
                      </a:r>
                      <a:endParaRPr lang="en-US" sz="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07000"/>
                        </a:lnSpc>
                        <a:spcBef>
                          <a:spcPts val="0"/>
                        </a:spcBef>
                        <a:spcAft>
                          <a:spcPts val="800"/>
                        </a:spcAft>
                      </a:pPr>
                      <a:r>
                        <a:rPr lang="ar-SA" sz="600">
                          <a:effectLst/>
                        </a:rPr>
                        <a:t>2.00500</a:t>
                      </a:r>
                      <a:endParaRPr lang="en-US" sz="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07000"/>
                        </a:lnSpc>
                        <a:spcBef>
                          <a:spcPts val="0"/>
                        </a:spcBef>
                        <a:spcAft>
                          <a:spcPts val="800"/>
                        </a:spcAft>
                      </a:pPr>
                      <a:r>
                        <a:rPr lang="ar-SA" sz="600">
                          <a:effectLst/>
                        </a:rPr>
                        <a:t>2.00750</a:t>
                      </a:r>
                      <a:endParaRPr lang="en-US" sz="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07000"/>
                        </a:lnSpc>
                        <a:spcBef>
                          <a:spcPts val="0"/>
                        </a:spcBef>
                        <a:spcAft>
                          <a:spcPts val="800"/>
                        </a:spcAft>
                      </a:pPr>
                      <a:r>
                        <a:rPr lang="ar-SA" sz="600" dirty="0">
                          <a:effectLst/>
                        </a:rPr>
                        <a:t>2.01000</a:t>
                      </a:r>
                      <a:endParaRPr lang="en-US" sz="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07000"/>
                        </a:lnSpc>
                        <a:spcBef>
                          <a:spcPts val="0"/>
                        </a:spcBef>
                        <a:spcAft>
                          <a:spcPts val="800"/>
                        </a:spcAft>
                      </a:pPr>
                      <a:r>
                        <a:rPr lang="ar-SA" sz="600">
                          <a:effectLst/>
                        </a:rPr>
                        <a:t>2.01500</a:t>
                      </a:r>
                      <a:endParaRPr lang="en-US" sz="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07000"/>
                        </a:lnSpc>
                        <a:spcBef>
                          <a:spcPts val="0"/>
                        </a:spcBef>
                        <a:spcAft>
                          <a:spcPts val="800"/>
                        </a:spcAft>
                      </a:pPr>
                      <a:r>
                        <a:rPr lang="ar-SA" sz="600">
                          <a:effectLst/>
                        </a:rPr>
                        <a:t>2.02000</a:t>
                      </a:r>
                      <a:endParaRPr lang="en-US" sz="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07000"/>
                        </a:lnSpc>
                        <a:spcBef>
                          <a:spcPts val="0"/>
                        </a:spcBef>
                        <a:spcAft>
                          <a:spcPts val="800"/>
                        </a:spcAft>
                      </a:pPr>
                      <a:r>
                        <a:rPr lang="ar-SA" sz="600" dirty="0">
                          <a:effectLst/>
                        </a:rPr>
                        <a:t>2.02500</a:t>
                      </a:r>
                      <a:endParaRPr lang="en-US" sz="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chemeClr val="accent2"/>
                    </a:solidFill>
                  </a:tcPr>
                </a:tc>
                <a:tc>
                  <a:txBody>
                    <a:bodyPr/>
                    <a:lstStyle/>
                    <a:p>
                      <a:pPr marL="0" marR="0" algn="ctr" rtl="1">
                        <a:lnSpc>
                          <a:spcPct val="107000"/>
                        </a:lnSpc>
                        <a:spcBef>
                          <a:spcPts val="0"/>
                        </a:spcBef>
                        <a:spcAft>
                          <a:spcPts val="800"/>
                        </a:spcAft>
                      </a:pPr>
                      <a:r>
                        <a:rPr lang="ar-SA" sz="600">
                          <a:effectLst/>
                        </a:rPr>
                        <a:t>2.03000</a:t>
                      </a:r>
                      <a:endParaRPr lang="en-US" sz="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 xmlns:a16="http://schemas.microsoft.com/office/drawing/2014/main" val="3621775400"/>
                  </a:ext>
                </a:extLst>
              </a:tr>
              <a:tr h="102065">
                <a:tc>
                  <a:txBody>
                    <a:bodyPr/>
                    <a:lstStyle/>
                    <a:p>
                      <a:pPr marL="0" marR="0" algn="ctr" rtl="1">
                        <a:lnSpc>
                          <a:spcPct val="107000"/>
                        </a:lnSpc>
                        <a:spcBef>
                          <a:spcPts val="0"/>
                        </a:spcBef>
                        <a:spcAft>
                          <a:spcPts val="800"/>
                        </a:spcAft>
                      </a:pPr>
                      <a:r>
                        <a:rPr lang="en-US" sz="600">
                          <a:effectLst/>
                        </a:rPr>
                        <a:t>3</a:t>
                      </a:r>
                      <a:endParaRPr lang="en-US" sz="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07000"/>
                        </a:lnSpc>
                        <a:spcBef>
                          <a:spcPts val="0"/>
                        </a:spcBef>
                        <a:spcAft>
                          <a:spcPts val="800"/>
                        </a:spcAft>
                      </a:pPr>
                      <a:r>
                        <a:rPr lang="ar-SA" sz="600">
                          <a:effectLst/>
                        </a:rPr>
                        <a:t>3.00751</a:t>
                      </a:r>
                      <a:endParaRPr lang="en-US" sz="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07000"/>
                        </a:lnSpc>
                        <a:spcBef>
                          <a:spcPts val="0"/>
                        </a:spcBef>
                        <a:spcAft>
                          <a:spcPts val="800"/>
                        </a:spcAft>
                      </a:pPr>
                      <a:r>
                        <a:rPr lang="ar-SA" sz="600">
                          <a:effectLst/>
                        </a:rPr>
                        <a:t>3.01502</a:t>
                      </a:r>
                      <a:endParaRPr lang="en-US" sz="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07000"/>
                        </a:lnSpc>
                        <a:spcBef>
                          <a:spcPts val="0"/>
                        </a:spcBef>
                        <a:spcAft>
                          <a:spcPts val="800"/>
                        </a:spcAft>
                      </a:pPr>
                      <a:r>
                        <a:rPr lang="ar-SA" sz="600">
                          <a:effectLst/>
                        </a:rPr>
                        <a:t>3.02256</a:t>
                      </a:r>
                      <a:endParaRPr lang="en-US" sz="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07000"/>
                        </a:lnSpc>
                        <a:spcBef>
                          <a:spcPts val="0"/>
                        </a:spcBef>
                        <a:spcAft>
                          <a:spcPts val="800"/>
                        </a:spcAft>
                      </a:pPr>
                      <a:r>
                        <a:rPr lang="ar-SA" sz="600" dirty="0">
                          <a:effectLst/>
                        </a:rPr>
                        <a:t>3.03010</a:t>
                      </a:r>
                      <a:endParaRPr lang="en-US" sz="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07000"/>
                        </a:lnSpc>
                        <a:spcBef>
                          <a:spcPts val="0"/>
                        </a:spcBef>
                        <a:spcAft>
                          <a:spcPts val="800"/>
                        </a:spcAft>
                      </a:pPr>
                      <a:r>
                        <a:rPr lang="ar-SA" sz="600">
                          <a:effectLst/>
                        </a:rPr>
                        <a:t>3.04522</a:t>
                      </a:r>
                      <a:endParaRPr lang="en-US" sz="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07000"/>
                        </a:lnSpc>
                        <a:spcBef>
                          <a:spcPts val="0"/>
                        </a:spcBef>
                        <a:spcAft>
                          <a:spcPts val="800"/>
                        </a:spcAft>
                      </a:pPr>
                      <a:r>
                        <a:rPr lang="ar-SA" sz="600">
                          <a:effectLst/>
                        </a:rPr>
                        <a:t>3.06040</a:t>
                      </a:r>
                      <a:endParaRPr lang="en-US" sz="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07000"/>
                        </a:lnSpc>
                        <a:spcBef>
                          <a:spcPts val="0"/>
                        </a:spcBef>
                        <a:spcAft>
                          <a:spcPts val="800"/>
                        </a:spcAft>
                      </a:pPr>
                      <a:r>
                        <a:rPr lang="ar-SA" sz="600" dirty="0">
                          <a:effectLst/>
                        </a:rPr>
                        <a:t>3.07563</a:t>
                      </a:r>
                      <a:endParaRPr lang="en-US" sz="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chemeClr val="accent2"/>
                    </a:solidFill>
                  </a:tcPr>
                </a:tc>
                <a:tc>
                  <a:txBody>
                    <a:bodyPr/>
                    <a:lstStyle/>
                    <a:p>
                      <a:pPr marL="0" marR="0" algn="ctr" rtl="1">
                        <a:lnSpc>
                          <a:spcPct val="107000"/>
                        </a:lnSpc>
                        <a:spcBef>
                          <a:spcPts val="0"/>
                        </a:spcBef>
                        <a:spcAft>
                          <a:spcPts val="800"/>
                        </a:spcAft>
                      </a:pPr>
                      <a:r>
                        <a:rPr lang="ar-SA" sz="600">
                          <a:effectLst/>
                        </a:rPr>
                        <a:t>3.09090</a:t>
                      </a:r>
                      <a:endParaRPr lang="en-US" sz="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 xmlns:a16="http://schemas.microsoft.com/office/drawing/2014/main" val="2826538290"/>
                  </a:ext>
                </a:extLst>
              </a:tr>
              <a:tr h="102065">
                <a:tc>
                  <a:txBody>
                    <a:bodyPr/>
                    <a:lstStyle/>
                    <a:p>
                      <a:pPr marL="0" marR="0" algn="ctr" rtl="1">
                        <a:lnSpc>
                          <a:spcPct val="107000"/>
                        </a:lnSpc>
                        <a:spcBef>
                          <a:spcPts val="0"/>
                        </a:spcBef>
                        <a:spcAft>
                          <a:spcPts val="800"/>
                        </a:spcAft>
                      </a:pPr>
                      <a:r>
                        <a:rPr lang="en-US" sz="600">
                          <a:effectLst/>
                        </a:rPr>
                        <a:t>4</a:t>
                      </a:r>
                      <a:endParaRPr lang="en-US" sz="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07000"/>
                        </a:lnSpc>
                        <a:spcBef>
                          <a:spcPts val="0"/>
                        </a:spcBef>
                        <a:spcAft>
                          <a:spcPts val="800"/>
                        </a:spcAft>
                      </a:pPr>
                      <a:r>
                        <a:rPr lang="ar-SA" sz="600">
                          <a:effectLst/>
                        </a:rPr>
                        <a:t>4.01503</a:t>
                      </a:r>
                      <a:endParaRPr lang="en-US" sz="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07000"/>
                        </a:lnSpc>
                        <a:spcBef>
                          <a:spcPts val="0"/>
                        </a:spcBef>
                        <a:spcAft>
                          <a:spcPts val="800"/>
                        </a:spcAft>
                      </a:pPr>
                      <a:r>
                        <a:rPr lang="ar-SA" sz="600">
                          <a:effectLst/>
                        </a:rPr>
                        <a:t>4.03010</a:t>
                      </a:r>
                      <a:endParaRPr lang="en-US" sz="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07000"/>
                        </a:lnSpc>
                        <a:spcBef>
                          <a:spcPts val="0"/>
                        </a:spcBef>
                        <a:spcAft>
                          <a:spcPts val="800"/>
                        </a:spcAft>
                      </a:pPr>
                      <a:r>
                        <a:rPr lang="ar-SA" sz="600">
                          <a:effectLst/>
                        </a:rPr>
                        <a:t>4.04523</a:t>
                      </a:r>
                      <a:endParaRPr lang="en-US" sz="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07000"/>
                        </a:lnSpc>
                        <a:spcBef>
                          <a:spcPts val="0"/>
                        </a:spcBef>
                        <a:spcAft>
                          <a:spcPts val="800"/>
                        </a:spcAft>
                      </a:pPr>
                      <a:r>
                        <a:rPr lang="ar-SA" sz="600" dirty="0">
                          <a:effectLst/>
                        </a:rPr>
                        <a:t>4.06040</a:t>
                      </a:r>
                      <a:endParaRPr lang="en-US" sz="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07000"/>
                        </a:lnSpc>
                        <a:spcBef>
                          <a:spcPts val="0"/>
                        </a:spcBef>
                        <a:spcAft>
                          <a:spcPts val="800"/>
                        </a:spcAft>
                      </a:pPr>
                      <a:r>
                        <a:rPr lang="ar-SA" sz="600">
                          <a:effectLst/>
                        </a:rPr>
                        <a:t>4.09090</a:t>
                      </a:r>
                      <a:endParaRPr lang="en-US" sz="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07000"/>
                        </a:lnSpc>
                        <a:spcBef>
                          <a:spcPts val="0"/>
                        </a:spcBef>
                        <a:spcAft>
                          <a:spcPts val="800"/>
                        </a:spcAft>
                      </a:pPr>
                      <a:r>
                        <a:rPr lang="ar-SA" sz="600">
                          <a:effectLst/>
                        </a:rPr>
                        <a:t>4.12161</a:t>
                      </a:r>
                      <a:endParaRPr lang="en-US" sz="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07000"/>
                        </a:lnSpc>
                        <a:spcBef>
                          <a:spcPts val="0"/>
                        </a:spcBef>
                        <a:spcAft>
                          <a:spcPts val="800"/>
                        </a:spcAft>
                      </a:pPr>
                      <a:r>
                        <a:rPr lang="ar-SA" sz="600" dirty="0">
                          <a:effectLst/>
                        </a:rPr>
                        <a:t>4.15252</a:t>
                      </a:r>
                      <a:endParaRPr lang="en-US" sz="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chemeClr val="accent2"/>
                    </a:solidFill>
                  </a:tcPr>
                </a:tc>
                <a:tc>
                  <a:txBody>
                    <a:bodyPr/>
                    <a:lstStyle/>
                    <a:p>
                      <a:pPr marL="0" marR="0" algn="ctr" rtl="1">
                        <a:lnSpc>
                          <a:spcPct val="107000"/>
                        </a:lnSpc>
                        <a:spcBef>
                          <a:spcPts val="0"/>
                        </a:spcBef>
                        <a:spcAft>
                          <a:spcPts val="800"/>
                        </a:spcAft>
                      </a:pPr>
                      <a:r>
                        <a:rPr lang="ar-SA" sz="600">
                          <a:effectLst/>
                        </a:rPr>
                        <a:t>4.18363</a:t>
                      </a:r>
                      <a:endParaRPr lang="en-US" sz="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 xmlns:a16="http://schemas.microsoft.com/office/drawing/2014/main" val="2111830344"/>
                  </a:ext>
                </a:extLst>
              </a:tr>
              <a:tr h="102065">
                <a:tc>
                  <a:txBody>
                    <a:bodyPr/>
                    <a:lstStyle/>
                    <a:p>
                      <a:pPr marL="0" marR="0" algn="ctr" rtl="1">
                        <a:lnSpc>
                          <a:spcPct val="107000"/>
                        </a:lnSpc>
                        <a:spcBef>
                          <a:spcPts val="0"/>
                        </a:spcBef>
                        <a:spcAft>
                          <a:spcPts val="800"/>
                        </a:spcAft>
                      </a:pPr>
                      <a:r>
                        <a:rPr lang="en-US" sz="600">
                          <a:effectLst/>
                        </a:rPr>
                        <a:t>5</a:t>
                      </a:r>
                      <a:endParaRPr lang="en-US" sz="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07000"/>
                        </a:lnSpc>
                        <a:spcBef>
                          <a:spcPts val="0"/>
                        </a:spcBef>
                        <a:spcAft>
                          <a:spcPts val="800"/>
                        </a:spcAft>
                      </a:pPr>
                      <a:r>
                        <a:rPr lang="ar-SA" sz="600">
                          <a:effectLst/>
                        </a:rPr>
                        <a:t>5.02506</a:t>
                      </a:r>
                      <a:endParaRPr lang="en-US" sz="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07000"/>
                        </a:lnSpc>
                        <a:spcBef>
                          <a:spcPts val="0"/>
                        </a:spcBef>
                        <a:spcAft>
                          <a:spcPts val="800"/>
                        </a:spcAft>
                      </a:pPr>
                      <a:r>
                        <a:rPr lang="ar-SA" sz="600">
                          <a:effectLst/>
                        </a:rPr>
                        <a:t>5.05025</a:t>
                      </a:r>
                      <a:endParaRPr lang="en-US" sz="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07000"/>
                        </a:lnSpc>
                        <a:spcBef>
                          <a:spcPts val="0"/>
                        </a:spcBef>
                        <a:spcAft>
                          <a:spcPts val="800"/>
                        </a:spcAft>
                      </a:pPr>
                      <a:r>
                        <a:rPr lang="ar-SA" sz="600">
                          <a:effectLst/>
                        </a:rPr>
                        <a:t>5.07556</a:t>
                      </a:r>
                      <a:endParaRPr lang="en-US" sz="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07000"/>
                        </a:lnSpc>
                        <a:spcBef>
                          <a:spcPts val="0"/>
                        </a:spcBef>
                        <a:spcAft>
                          <a:spcPts val="800"/>
                        </a:spcAft>
                      </a:pPr>
                      <a:r>
                        <a:rPr lang="ar-SA" sz="600" dirty="0">
                          <a:effectLst/>
                        </a:rPr>
                        <a:t>5.10101</a:t>
                      </a:r>
                      <a:endParaRPr lang="en-US" sz="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07000"/>
                        </a:lnSpc>
                        <a:spcBef>
                          <a:spcPts val="0"/>
                        </a:spcBef>
                        <a:spcAft>
                          <a:spcPts val="800"/>
                        </a:spcAft>
                      </a:pPr>
                      <a:r>
                        <a:rPr lang="ar-SA" sz="600">
                          <a:effectLst/>
                        </a:rPr>
                        <a:t>5.15227</a:t>
                      </a:r>
                      <a:endParaRPr lang="en-US" sz="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07000"/>
                        </a:lnSpc>
                        <a:spcBef>
                          <a:spcPts val="0"/>
                        </a:spcBef>
                        <a:spcAft>
                          <a:spcPts val="800"/>
                        </a:spcAft>
                      </a:pPr>
                      <a:r>
                        <a:rPr lang="ar-SA" sz="600">
                          <a:effectLst/>
                        </a:rPr>
                        <a:t>5.20404</a:t>
                      </a:r>
                      <a:endParaRPr lang="en-US" sz="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07000"/>
                        </a:lnSpc>
                        <a:spcBef>
                          <a:spcPts val="0"/>
                        </a:spcBef>
                        <a:spcAft>
                          <a:spcPts val="800"/>
                        </a:spcAft>
                      </a:pPr>
                      <a:r>
                        <a:rPr lang="ar-SA" sz="600" dirty="0">
                          <a:effectLst/>
                        </a:rPr>
                        <a:t>5.25633</a:t>
                      </a:r>
                      <a:endParaRPr lang="en-US" sz="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chemeClr val="accent2"/>
                    </a:solidFill>
                  </a:tcPr>
                </a:tc>
                <a:tc>
                  <a:txBody>
                    <a:bodyPr/>
                    <a:lstStyle/>
                    <a:p>
                      <a:pPr marL="0" marR="0" algn="ctr" rtl="1">
                        <a:lnSpc>
                          <a:spcPct val="107000"/>
                        </a:lnSpc>
                        <a:spcBef>
                          <a:spcPts val="0"/>
                        </a:spcBef>
                        <a:spcAft>
                          <a:spcPts val="800"/>
                        </a:spcAft>
                      </a:pPr>
                      <a:r>
                        <a:rPr lang="ar-SA" sz="600">
                          <a:effectLst/>
                        </a:rPr>
                        <a:t>5.30914</a:t>
                      </a:r>
                      <a:endParaRPr lang="en-US" sz="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 xmlns:a16="http://schemas.microsoft.com/office/drawing/2014/main" val="3508493028"/>
                  </a:ext>
                </a:extLst>
              </a:tr>
              <a:tr h="102065">
                <a:tc>
                  <a:txBody>
                    <a:bodyPr/>
                    <a:lstStyle/>
                    <a:p>
                      <a:pPr marL="0" marR="0" algn="ctr" rtl="1">
                        <a:lnSpc>
                          <a:spcPct val="107000"/>
                        </a:lnSpc>
                        <a:spcBef>
                          <a:spcPts val="0"/>
                        </a:spcBef>
                        <a:spcAft>
                          <a:spcPts val="800"/>
                        </a:spcAft>
                      </a:pPr>
                      <a:r>
                        <a:rPr lang="en-US" sz="600">
                          <a:effectLst/>
                        </a:rPr>
                        <a:t>6</a:t>
                      </a:r>
                      <a:endParaRPr lang="en-US" sz="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07000"/>
                        </a:lnSpc>
                        <a:spcBef>
                          <a:spcPts val="0"/>
                        </a:spcBef>
                        <a:spcAft>
                          <a:spcPts val="800"/>
                        </a:spcAft>
                      </a:pPr>
                      <a:r>
                        <a:rPr lang="ar-SA" sz="600">
                          <a:effectLst/>
                        </a:rPr>
                        <a:t>6.03763</a:t>
                      </a:r>
                      <a:endParaRPr lang="en-US" sz="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07000"/>
                        </a:lnSpc>
                        <a:spcBef>
                          <a:spcPts val="0"/>
                        </a:spcBef>
                        <a:spcAft>
                          <a:spcPts val="800"/>
                        </a:spcAft>
                      </a:pPr>
                      <a:r>
                        <a:rPr lang="ar-SA" sz="600">
                          <a:effectLst/>
                        </a:rPr>
                        <a:t>6.07550</a:t>
                      </a:r>
                      <a:endParaRPr lang="en-US" sz="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07000"/>
                        </a:lnSpc>
                        <a:spcBef>
                          <a:spcPts val="0"/>
                        </a:spcBef>
                        <a:spcAft>
                          <a:spcPts val="800"/>
                        </a:spcAft>
                      </a:pPr>
                      <a:r>
                        <a:rPr lang="ar-SA" sz="600">
                          <a:effectLst/>
                        </a:rPr>
                        <a:t>6.11363</a:t>
                      </a:r>
                      <a:endParaRPr lang="en-US" sz="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07000"/>
                        </a:lnSpc>
                        <a:spcBef>
                          <a:spcPts val="0"/>
                        </a:spcBef>
                        <a:spcAft>
                          <a:spcPts val="800"/>
                        </a:spcAft>
                      </a:pPr>
                      <a:r>
                        <a:rPr lang="ar-SA" sz="600" dirty="0">
                          <a:effectLst/>
                        </a:rPr>
                        <a:t>6.15202</a:t>
                      </a:r>
                      <a:endParaRPr lang="en-US" sz="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07000"/>
                        </a:lnSpc>
                        <a:spcBef>
                          <a:spcPts val="0"/>
                        </a:spcBef>
                        <a:spcAft>
                          <a:spcPts val="800"/>
                        </a:spcAft>
                      </a:pPr>
                      <a:r>
                        <a:rPr lang="ar-SA" sz="600">
                          <a:effectLst/>
                        </a:rPr>
                        <a:t>6.22955</a:t>
                      </a:r>
                      <a:endParaRPr lang="en-US" sz="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07000"/>
                        </a:lnSpc>
                        <a:spcBef>
                          <a:spcPts val="0"/>
                        </a:spcBef>
                        <a:spcAft>
                          <a:spcPts val="800"/>
                        </a:spcAft>
                      </a:pPr>
                      <a:r>
                        <a:rPr lang="ar-SA" sz="600">
                          <a:effectLst/>
                        </a:rPr>
                        <a:t>6.30812</a:t>
                      </a:r>
                      <a:endParaRPr lang="en-US" sz="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07000"/>
                        </a:lnSpc>
                        <a:spcBef>
                          <a:spcPts val="0"/>
                        </a:spcBef>
                        <a:spcAft>
                          <a:spcPts val="800"/>
                        </a:spcAft>
                      </a:pPr>
                      <a:r>
                        <a:rPr lang="ar-SA" sz="600" dirty="0">
                          <a:effectLst/>
                        </a:rPr>
                        <a:t>6.38774</a:t>
                      </a:r>
                      <a:endParaRPr lang="en-US" sz="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chemeClr val="accent2"/>
                    </a:solidFill>
                  </a:tcPr>
                </a:tc>
                <a:tc>
                  <a:txBody>
                    <a:bodyPr/>
                    <a:lstStyle/>
                    <a:p>
                      <a:pPr marL="0" marR="0" algn="ctr" rtl="1">
                        <a:lnSpc>
                          <a:spcPct val="107000"/>
                        </a:lnSpc>
                        <a:spcBef>
                          <a:spcPts val="0"/>
                        </a:spcBef>
                        <a:spcAft>
                          <a:spcPts val="800"/>
                        </a:spcAft>
                      </a:pPr>
                      <a:r>
                        <a:rPr lang="ar-SA" sz="600">
                          <a:effectLst/>
                        </a:rPr>
                        <a:t>6.46841</a:t>
                      </a:r>
                      <a:endParaRPr lang="en-US" sz="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 xmlns:a16="http://schemas.microsoft.com/office/drawing/2014/main" val="3109279064"/>
                  </a:ext>
                </a:extLst>
              </a:tr>
              <a:tr h="102065">
                <a:tc>
                  <a:txBody>
                    <a:bodyPr/>
                    <a:lstStyle/>
                    <a:p>
                      <a:pPr marL="0" marR="0" algn="ctr" rtl="1">
                        <a:lnSpc>
                          <a:spcPct val="107000"/>
                        </a:lnSpc>
                        <a:spcBef>
                          <a:spcPts val="0"/>
                        </a:spcBef>
                        <a:spcAft>
                          <a:spcPts val="800"/>
                        </a:spcAft>
                      </a:pPr>
                      <a:r>
                        <a:rPr lang="en-US" sz="600">
                          <a:effectLst/>
                        </a:rPr>
                        <a:t>7</a:t>
                      </a:r>
                      <a:endParaRPr lang="en-US" sz="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07000"/>
                        </a:lnSpc>
                        <a:spcBef>
                          <a:spcPts val="0"/>
                        </a:spcBef>
                        <a:spcAft>
                          <a:spcPts val="800"/>
                        </a:spcAft>
                      </a:pPr>
                      <a:r>
                        <a:rPr lang="ar-SA" sz="600">
                          <a:effectLst/>
                        </a:rPr>
                        <a:t>7.05272</a:t>
                      </a:r>
                      <a:endParaRPr lang="en-US" sz="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07000"/>
                        </a:lnSpc>
                        <a:spcBef>
                          <a:spcPts val="0"/>
                        </a:spcBef>
                        <a:spcAft>
                          <a:spcPts val="800"/>
                        </a:spcAft>
                      </a:pPr>
                      <a:r>
                        <a:rPr lang="ar-SA" sz="600">
                          <a:effectLst/>
                        </a:rPr>
                        <a:t>7.10588</a:t>
                      </a:r>
                      <a:endParaRPr lang="en-US" sz="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07000"/>
                        </a:lnSpc>
                        <a:spcBef>
                          <a:spcPts val="0"/>
                        </a:spcBef>
                        <a:spcAft>
                          <a:spcPts val="800"/>
                        </a:spcAft>
                      </a:pPr>
                      <a:r>
                        <a:rPr lang="ar-SA" sz="600">
                          <a:effectLst/>
                        </a:rPr>
                        <a:t>7.15948</a:t>
                      </a:r>
                      <a:endParaRPr lang="en-US" sz="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07000"/>
                        </a:lnSpc>
                        <a:spcBef>
                          <a:spcPts val="0"/>
                        </a:spcBef>
                        <a:spcAft>
                          <a:spcPts val="800"/>
                        </a:spcAft>
                      </a:pPr>
                      <a:r>
                        <a:rPr lang="ar-SA" sz="600" dirty="0">
                          <a:effectLst/>
                        </a:rPr>
                        <a:t>7.21354</a:t>
                      </a:r>
                      <a:endParaRPr lang="en-US" sz="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07000"/>
                        </a:lnSpc>
                        <a:spcBef>
                          <a:spcPts val="0"/>
                        </a:spcBef>
                        <a:spcAft>
                          <a:spcPts val="800"/>
                        </a:spcAft>
                      </a:pPr>
                      <a:r>
                        <a:rPr lang="ar-SA" sz="600">
                          <a:effectLst/>
                        </a:rPr>
                        <a:t>7.32299</a:t>
                      </a:r>
                      <a:endParaRPr lang="en-US" sz="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07000"/>
                        </a:lnSpc>
                        <a:spcBef>
                          <a:spcPts val="0"/>
                        </a:spcBef>
                        <a:spcAft>
                          <a:spcPts val="800"/>
                        </a:spcAft>
                      </a:pPr>
                      <a:r>
                        <a:rPr lang="ar-SA" sz="600">
                          <a:effectLst/>
                        </a:rPr>
                        <a:t>7.43428</a:t>
                      </a:r>
                      <a:endParaRPr lang="en-US" sz="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07000"/>
                        </a:lnSpc>
                        <a:spcBef>
                          <a:spcPts val="0"/>
                        </a:spcBef>
                        <a:spcAft>
                          <a:spcPts val="800"/>
                        </a:spcAft>
                      </a:pPr>
                      <a:r>
                        <a:rPr lang="ar-SA" sz="600" dirty="0">
                          <a:effectLst/>
                        </a:rPr>
                        <a:t>7.54743</a:t>
                      </a:r>
                      <a:endParaRPr lang="en-US" sz="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chemeClr val="accent2"/>
                    </a:solidFill>
                  </a:tcPr>
                </a:tc>
                <a:tc>
                  <a:txBody>
                    <a:bodyPr/>
                    <a:lstStyle/>
                    <a:p>
                      <a:pPr marL="0" marR="0" algn="ctr" rtl="1">
                        <a:lnSpc>
                          <a:spcPct val="107000"/>
                        </a:lnSpc>
                        <a:spcBef>
                          <a:spcPts val="0"/>
                        </a:spcBef>
                        <a:spcAft>
                          <a:spcPts val="800"/>
                        </a:spcAft>
                      </a:pPr>
                      <a:r>
                        <a:rPr lang="ar-SA" sz="600">
                          <a:effectLst/>
                        </a:rPr>
                        <a:t>7.66246</a:t>
                      </a:r>
                      <a:endParaRPr lang="en-US" sz="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 xmlns:a16="http://schemas.microsoft.com/office/drawing/2014/main" val="2278464365"/>
                  </a:ext>
                </a:extLst>
              </a:tr>
              <a:tr h="102065">
                <a:tc>
                  <a:txBody>
                    <a:bodyPr/>
                    <a:lstStyle/>
                    <a:p>
                      <a:pPr marL="0" marR="0" algn="ctr" rtl="1">
                        <a:lnSpc>
                          <a:spcPct val="107000"/>
                        </a:lnSpc>
                        <a:spcBef>
                          <a:spcPts val="0"/>
                        </a:spcBef>
                        <a:spcAft>
                          <a:spcPts val="800"/>
                        </a:spcAft>
                      </a:pPr>
                      <a:r>
                        <a:rPr lang="en-US" sz="600">
                          <a:effectLst/>
                        </a:rPr>
                        <a:t>8</a:t>
                      </a:r>
                      <a:endParaRPr lang="en-US" sz="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07000"/>
                        </a:lnSpc>
                        <a:spcBef>
                          <a:spcPts val="0"/>
                        </a:spcBef>
                        <a:spcAft>
                          <a:spcPts val="800"/>
                        </a:spcAft>
                      </a:pPr>
                      <a:r>
                        <a:rPr lang="ar-SA" sz="600">
                          <a:effectLst/>
                        </a:rPr>
                        <a:t>8.07035</a:t>
                      </a:r>
                      <a:endParaRPr lang="en-US" sz="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07000"/>
                        </a:lnSpc>
                        <a:spcBef>
                          <a:spcPts val="0"/>
                        </a:spcBef>
                        <a:spcAft>
                          <a:spcPts val="800"/>
                        </a:spcAft>
                      </a:pPr>
                      <a:r>
                        <a:rPr lang="ar-SA" sz="600">
                          <a:effectLst/>
                        </a:rPr>
                        <a:t>8.14141</a:t>
                      </a:r>
                      <a:endParaRPr lang="en-US" sz="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07000"/>
                        </a:lnSpc>
                        <a:spcBef>
                          <a:spcPts val="0"/>
                        </a:spcBef>
                        <a:spcAft>
                          <a:spcPts val="800"/>
                        </a:spcAft>
                      </a:pPr>
                      <a:r>
                        <a:rPr lang="ar-SA" sz="600">
                          <a:effectLst/>
                        </a:rPr>
                        <a:t>8.21318</a:t>
                      </a:r>
                      <a:endParaRPr lang="en-US" sz="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07000"/>
                        </a:lnSpc>
                        <a:spcBef>
                          <a:spcPts val="0"/>
                        </a:spcBef>
                        <a:spcAft>
                          <a:spcPts val="800"/>
                        </a:spcAft>
                      </a:pPr>
                      <a:r>
                        <a:rPr lang="ar-SA" sz="600" dirty="0">
                          <a:effectLst/>
                        </a:rPr>
                        <a:t>8.28567</a:t>
                      </a:r>
                      <a:endParaRPr lang="en-US" sz="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07000"/>
                        </a:lnSpc>
                        <a:spcBef>
                          <a:spcPts val="0"/>
                        </a:spcBef>
                        <a:spcAft>
                          <a:spcPts val="800"/>
                        </a:spcAft>
                      </a:pPr>
                      <a:r>
                        <a:rPr lang="ar-SA" sz="600">
                          <a:effectLst/>
                        </a:rPr>
                        <a:t>8.43284</a:t>
                      </a:r>
                      <a:endParaRPr lang="en-US" sz="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07000"/>
                        </a:lnSpc>
                        <a:spcBef>
                          <a:spcPts val="0"/>
                        </a:spcBef>
                        <a:spcAft>
                          <a:spcPts val="800"/>
                        </a:spcAft>
                      </a:pPr>
                      <a:r>
                        <a:rPr lang="ar-SA" sz="600">
                          <a:effectLst/>
                        </a:rPr>
                        <a:t>8.58297</a:t>
                      </a:r>
                      <a:endParaRPr lang="en-US" sz="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07000"/>
                        </a:lnSpc>
                        <a:spcBef>
                          <a:spcPts val="0"/>
                        </a:spcBef>
                        <a:spcAft>
                          <a:spcPts val="800"/>
                        </a:spcAft>
                      </a:pPr>
                      <a:r>
                        <a:rPr lang="ar-SA" sz="600" dirty="0">
                          <a:effectLst/>
                        </a:rPr>
                        <a:t>8.73612</a:t>
                      </a:r>
                      <a:endParaRPr lang="en-US" sz="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chemeClr val="accent2"/>
                    </a:solidFill>
                  </a:tcPr>
                </a:tc>
                <a:tc>
                  <a:txBody>
                    <a:bodyPr/>
                    <a:lstStyle/>
                    <a:p>
                      <a:pPr marL="0" marR="0" algn="ctr" rtl="1">
                        <a:lnSpc>
                          <a:spcPct val="107000"/>
                        </a:lnSpc>
                        <a:spcBef>
                          <a:spcPts val="0"/>
                        </a:spcBef>
                        <a:spcAft>
                          <a:spcPts val="800"/>
                        </a:spcAft>
                      </a:pPr>
                      <a:r>
                        <a:rPr lang="ar-SA" sz="600">
                          <a:effectLst/>
                        </a:rPr>
                        <a:t>8.89234</a:t>
                      </a:r>
                      <a:endParaRPr lang="en-US" sz="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 xmlns:a16="http://schemas.microsoft.com/office/drawing/2014/main" val="3007446284"/>
                  </a:ext>
                </a:extLst>
              </a:tr>
              <a:tr h="208204">
                <a:tc>
                  <a:txBody>
                    <a:bodyPr/>
                    <a:lstStyle/>
                    <a:p>
                      <a:pPr marL="0" marR="0" algn="ctr" rtl="1">
                        <a:lnSpc>
                          <a:spcPct val="107000"/>
                        </a:lnSpc>
                        <a:spcBef>
                          <a:spcPts val="0"/>
                        </a:spcBef>
                        <a:spcAft>
                          <a:spcPts val="800"/>
                        </a:spcAft>
                      </a:pPr>
                      <a:r>
                        <a:rPr lang="en-US" sz="600">
                          <a:effectLst/>
                        </a:rPr>
                        <a:t>9</a:t>
                      </a:r>
                      <a:endParaRPr lang="en-US" sz="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07000"/>
                        </a:lnSpc>
                        <a:spcBef>
                          <a:spcPts val="0"/>
                        </a:spcBef>
                        <a:spcAft>
                          <a:spcPts val="800"/>
                        </a:spcAft>
                      </a:pPr>
                      <a:r>
                        <a:rPr lang="ar-SA" sz="600">
                          <a:effectLst/>
                        </a:rPr>
                        <a:t>9.09053</a:t>
                      </a:r>
                      <a:endParaRPr lang="en-US" sz="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07000"/>
                        </a:lnSpc>
                        <a:spcBef>
                          <a:spcPts val="0"/>
                        </a:spcBef>
                        <a:spcAft>
                          <a:spcPts val="800"/>
                        </a:spcAft>
                      </a:pPr>
                      <a:r>
                        <a:rPr lang="ar-SA" sz="600">
                          <a:effectLst/>
                        </a:rPr>
                        <a:t>9.18212</a:t>
                      </a:r>
                      <a:endParaRPr lang="en-US" sz="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07000"/>
                        </a:lnSpc>
                        <a:spcBef>
                          <a:spcPts val="0"/>
                        </a:spcBef>
                        <a:spcAft>
                          <a:spcPts val="800"/>
                        </a:spcAft>
                      </a:pPr>
                      <a:r>
                        <a:rPr lang="ar-SA" sz="600">
                          <a:effectLst/>
                        </a:rPr>
                        <a:t>9.27478</a:t>
                      </a:r>
                      <a:endParaRPr lang="en-US" sz="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07000"/>
                        </a:lnSpc>
                        <a:spcBef>
                          <a:spcPts val="0"/>
                        </a:spcBef>
                        <a:spcAft>
                          <a:spcPts val="800"/>
                        </a:spcAft>
                      </a:pPr>
                      <a:r>
                        <a:rPr lang="ar-SA" sz="600" dirty="0">
                          <a:effectLst/>
                        </a:rPr>
                        <a:t>9.36853</a:t>
                      </a:r>
                      <a:endParaRPr lang="en-US" sz="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07000"/>
                        </a:lnSpc>
                        <a:spcBef>
                          <a:spcPts val="0"/>
                        </a:spcBef>
                        <a:spcAft>
                          <a:spcPts val="800"/>
                        </a:spcAft>
                      </a:pPr>
                      <a:r>
                        <a:rPr lang="ar-SA" sz="600">
                          <a:effectLst/>
                        </a:rPr>
                        <a:t>9.55933</a:t>
                      </a:r>
                      <a:endParaRPr lang="en-US" sz="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07000"/>
                        </a:lnSpc>
                        <a:spcBef>
                          <a:spcPts val="0"/>
                        </a:spcBef>
                        <a:spcAft>
                          <a:spcPts val="800"/>
                        </a:spcAft>
                      </a:pPr>
                      <a:r>
                        <a:rPr lang="ar-SA" sz="600">
                          <a:effectLst/>
                        </a:rPr>
                        <a:t>9.75463</a:t>
                      </a:r>
                      <a:endParaRPr lang="en-US" sz="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07000"/>
                        </a:lnSpc>
                        <a:spcBef>
                          <a:spcPts val="0"/>
                        </a:spcBef>
                        <a:spcAft>
                          <a:spcPts val="800"/>
                        </a:spcAft>
                      </a:pPr>
                      <a:r>
                        <a:rPr lang="ar-SA" sz="600" dirty="0">
                          <a:effectLst/>
                        </a:rPr>
                        <a:t>9.95452</a:t>
                      </a:r>
                      <a:endParaRPr lang="en-US" sz="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chemeClr val="accent2"/>
                    </a:solidFill>
                  </a:tcPr>
                </a:tc>
                <a:tc>
                  <a:txBody>
                    <a:bodyPr/>
                    <a:lstStyle/>
                    <a:p>
                      <a:pPr marL="0" marR="0" algn="ctr" rtl="1">
                        <a:lnSpc>
                          <a:spcPct val="107000"/>
                        </a:lnSpc>
                        <a:spcBef>
                          <a:spcPts val="0"/>
                        </a:spcBef>
                        <a:spcAft>
                          <a:spcPts val="800"/>
                        </a:spcAft>
                      </a:pPr>
                      <a:r>
                        <a:rPr lang="ar-SA" sz="600">
                          <a:effectLst/>
                        </a:rPr>
                        <a:t>10.15911</a:t>
                      </a:r>
                      <a:endParaRPr lang="en-US" sz="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 xmlns:a16="http://schemas.microsoft.com/office/drawing/2014/main" val="181121548"/>
                  </a:ext>
                </a:extLst>
              </a:tr>
              <a:tr h="208204">
                <a:tc>
                  <a:txBody>
                    <a:bodyPr/>
                    <a:lstStyle/>
                    <a:p>
                      <a:pPr marL="0" marR="0" algn="ctr" rtl="1">
                        <a:lnSpc>
                          <a:spcPct val="107000"/>
                        </a:lnSpc>
                        <a:spcBef>
                          <a:spcPts val="0"/>
                        </a:spcBef>
                        <a:spcAft>
                          <a:spcPts val="800"/>
                        </a:spcAft>
                      </a:pPr>
                      <a:r>
                        <a:rPr lang="en-US" sz="600">
                          <a:effectLst/>
                        </a:rPr>
                        <a:t>10</a:t>
                      </a:r>
                      <a:endParaRPr lang="en-US" sz="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07000"/>
                        </a:lnSpc>
                        <a:spcBef>
                          <a:spcPts val="0"/>
                        </a:spcBef>
                        <a:spcAft>
                          <a:spcPts val="800"/>
                        </a:spcAft>
                      </a:pPr>
                      <a:r>
                        <a:rPr lang="ar-SA" sz="600">
                          <a:effectLst/>
                        </a:rPr>
                        <a:t>10.11325</a:t>
                      </a:r>
                      <a:endParaRPr lang="en-US" sz="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07000"/>
                        </a:lnSpc>
                        <a:spcBef>
                          <a:spcPts val="0"/>
                        </a:spcBef>
                        <a:spcAft>
                          <a:spcPts val="800"/>
                        </a:spcAft>
                      </a:pPr>
                      <a:r>
                        <a:rPr lang="ar-SA" sz="600">
                          <a:effectLst/>
                        </a:rPr>
                        <a:t>10.22803</a:t>
                      </a:r>
                      <a:endParaRPr lang="en-US" sz="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07000"/>
                        </a:lnSpc>
                        <a:spcBef>
                          <a:spcPts val="0"/>
                        </a:spcBef>
                        <a:spcAft>
                          <a:spcPts val="800"/>
                        </a:spcAft>
                      </a:pPr>
                      <a:r>
                        <a:rPr lang="ar-SA" sz="600">
                          <a:effectLst/>
                        </a:rPr>
                        <a:t>10.34434</a:t>
                      </a:r>
                      <a:endParaRPr lang="en-US" sz="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07000"/>
                        </a:lnSpc>
                        <a:spcBef>
                          <a:spcPts val="0"/>
                        </a:spcBef>
                        <a:spcAft>
                          <a:spcPts val="800"/>
                        </a:spcAft>
                      </a:pPr>
                      <a:r>
                        <a:rPr lang="ar-SA" sz="600" dirty="0">
                          <a:effectLst/>
                        </a:rPr>
                        <a:t>10.46221</a:t>
                      </a:r>
                      <a:endParaRPr lang="en-US" sz="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07000"/>
                        </a:lnSpc>
                        <a:spcBef>
                          <a:spcPts val="0"/>
                        </a:spcBef>
                        <a:spcAft>
                          <a:spcPts val="800"/>
                        </a:spcAft>
                      </a:pPr>
                      <a:r>
                        <a:rPr lang="ar-SA" sz="600">
                          <a:effectLst/>
                        </a:rPr>
                        <a:t>10.70272</a:t>
                      </a:r>
                      <a:endParaRPr lang="en-US" sz="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07000"/>
                        </a:lnSpc>
                        <a:spcBef>
                          <a:spcPts val="0"/>
                        </a:spcBef>
                        <a:spcAft>
                          <a:spcPts val="800"/>
                        </a:spcAft>
                      </a:pPr>
                      <a:r>
                        <a:rPr lang="ar-SA" sz="600">
                          <a:effectLst/>
                        </a:rPr>
                        <a:t>10.94972</a:t>
                      </a:r>
                      <a:endParaRPr lang="en-US" sz="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07000"/>
                        </a:lnSpc>
                        <a:spcBef>
                          <a:spcPts val="0"/>
                        </a:spcBef>
                        <a:spcAft>
                          <a:spcPts val="800"/>
                        </a:spcAft>
                      </a:pPr>
                      <a:r>
                        <a:rPr lang="ar-SA" sz="600" dirty="0">
                          <a:effectLst/>
                        </a:rPr>
                        <a:t>11.20338</a:t>
                      </a:r>
                      <a:endParaRPr lang="en-US" sz="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chemeClr val="accent2"/>
                    </a:solidFill>
                  </a:tcPr>
                </a:tc>
                <a:tc>
                  <a:txBody>
                    <a:bodyPr/>
                    <a:lstStyle/>
                    <a:p>
                      <a:pPr marL="0" marR="0" algn="ctr" rtl="1">
                        <a:lnSpc>
                          <a:spcPct val="107000"/>
                        </a:lnSpc>
                        <a:spcBef>
                          <a:spcPts val="0"/>
                        </a:spcBef>
                        <a:spcAft>
                          <a:spcPts val="800"/>
                        </a:spcAft>
                      </a:pPr>
                      <a:r>
                        <a:rPr lang="ar-SA" sz="600">
                          <a:effectLst/>
                        </a:rPr>
                        <a:t>11.46388</a:t>
                      </a:r>
                      <a:endParaRPr lang="en-US" sz="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 xmlns:a16="http://schemas.microsoft.com/office/drawing/2014/main" val="630399020"/>
                  </a:ext>
                </a:extLst>
              </a:tr>
              <a:tr h="208204">
                <a:tc>
                  <a:txBody>
                    <a:bodyPr/>
                    <a:lstStyle/>
                    <a:p>
                      <a:pPr marL="0" marR="0" algn="ctr" rtl="1">
                        <a:lnSpc>
                          <a:spcPct val="107000"/>
                        </a:lnSpc>
                        <a:spcBef>
                          <a:spcPts val="0"/>
                        </a:spcBef>
                        <a:spcAft>
                          <a:spcPts val="800"/>
                        </a:spcAft>
                      </a:pPr>
                      <a:r>
                        <a:rPr lang="en-US" sz="600">
                          <a:effectLst/>
                        </a:rPr>
                        <a:t>11</a:t>
                      </a:r>
                      <a:endParaRPr lang="en-US" sz="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chemeClr val="accent2"/>
                    </a:solidFill>
                  </a:tcPr>
                </a:tc>
                <a:tc>
                  <a:txBody>
                    <a:bodyPr/>
                    <a:lstStyle/>
                    <a:p>
                      <a:pPr marL="0" marR="0" algn="ctr" rtl="1">
                        <a:lnSpc>
                          <a:spcPct val="107000"/>
                        </a:lnSpc>
                        <a:spcBef>
                          <a:spcPts val="0"/>
                        </a:spcBef>
                        <a:spcAft>
                          <a:spcPts val="800"/>
                        </a:spcAft>
                      </a:pPr>
                      <a:r>
                        <a:rPr lang="ar-SA" sz="600">
                          <a:effectLst/>
                        </a:rPr>
                        <a:t>11.13854</a:t>
                      </a:r>
                      <a:endParaRPr lang="en-US" sz="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chemeClr val="accent2"/>
                    </a:solidFill>
                  </a:tcPr>
                </a:tc>
                <a:tc>
                  <a:txBody>
                    <a:bodyPr/>
                    <a:lstStyle/>
                    <a:p>
                      <a:pPr marL="0" marR="0" algn="ctr" rtl="1">
                        <a:lnSpc>
                          <a:spcPct val="107000"/>
                        </a:lnSpc>
                        <a:spcBef>
                          <a:spcPts val="0"/>
                        </a:spcBef>
                        <a:spcAft>
                          <a:spcPts val="800"/>
                        </a:spcAft>
                      </a:pPr>
                      <a:r>
                        <a:rPr lang="ar-SA" sz="600">
                          <a:effectLst/>
                        </a:rPr>
                        <a:t>11.27917</a:t>
                      </a:r>
                      <a:endParaRPr lang="en-US" sz="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chemeClr val="accent2"/>
                    </a:solidFill>
                  </a:tcPr>
                </a:tc>
                <a:tc>
                  <a:txBody>
                    <a:bodyPr/>
                    <a:lstStyle/>
                    <a:p>
                      <a:pPr marL="0" marR="0" algn="ctr" rtl="1">
                        <a:lnSpc>
                          <a:spcPct val="107000"/>
                        </a:lnSpc>
                        <a:spcBef>
                          <a:spcPts val="0"/>
                        </a:spcBef>
                        <a:spcAft>
                          <a:spcPts val="800"/>
                        </a:spcAft>
                      </a:pPr>
                      <a:r>
                        <a:rPr lang="ar-SA" sz="600">
                          <a:effectLst/>
                        </a:rPr>
                        <a:t>11.42192</a:t>
                      </a:r>
                      <a:endParaRPr lang="en-US" sz="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chemeClr val="accent2"/>
                    </a:solidFill>
                  </a:tcPr>
                </a:tc>
                <a:tc>
                  <a:txBody>
                    <a:bodyPr/>
                    <a:lstStyle/>
                    <a:p>
                      <a:pPr marL="0" marR="0" algn="ctr" rtl="1">
                        <a:lnSpc>
                          <a:spcPct val="107000"/>
                        </a:lnSpc>
                        <a:spcBef>
                          <a:spcPts val="0"/>
                        </a:spcBef>
                        <a:spcAft>
                          <a:spcPts val="800"/>
                        </a:spcAft>
                      </a:pPr>
                      <a:r>
                        <a:rPr lang="ar-SA" sz="600" dirty="0">
                          <a:effectLst/>
                        </a:rPr>
                        <a:t>11.56683</a:t>
                      </a:r>
                      <a:endParaRPr lang="en-US" sz="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chemeClr val="accent2"/>
                    </a:solidFill>
                  </a:tcPr>
                </a:tc>
                <a:tc>
                  <a:txBody>
                    <a:bodyPr/>
                    <a:lstStyle/>
                    <a:p>
                      <a:pPr marL="0" marR="0" algn="ctr" rtl="1">
                        <a:lnSpc>
                          <a:spcPct val="107000"/>
                        </a:lnSpc>
                        <a:spcBef>
                          <a:spcPts val="0"/>
                        </a:spcBef>
                        <a:spcAft>
                          <a:spcPts val="800"/>
                        </a:spcAft>
                      </a:pPr>
                      <a:r>
                        <a:rPr lang="ar-SA" sz="600" dirty="0">
                          <a:effectLst/>
                        </a:rPr>
                        <a:t>11.86326</a:t>
                      </a:r>
                      <a:endParaRPr lang="en-US" sz="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chemeClr val="accent2"/>
                    </a:solidFill>
                  </a:tcPr>
                </a:tc>
                <a:tc>
                  <a:txBody>
                    <a:bodyPr/>
                    <a:lstStyle/>
                    <a:p>
                      <a:pPr marL="0" marR="0" algn="ctr" rtl="1">
                        <a:lnSpc>
                          <a:spcPct val="107000"/>
                        </a:lnSpc>
                        <a:spcBef>
                          <a:spcPts val="0"/>
                        </a:spcBef>
                        <a:spcAft>
                          <a:spcPts val="800"/>
                        </a:spcAft>
                      </a:pPr>
                      <a:r>
                        <a:rPr lang="ar-SA" sz="600" dirty="0">
                          <a:effectLst/>
                        </a:rPr>
                        <a:t>12.16872</a:t>
                      </a:r>
                      <a:endParaRPr lang="en-US" sz="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chemeClr val="accent2"/>
                    </a:solidFill>
                  </a:tcPr>
                </a:tc>
                <a:tc>
                  <a:txBody>
                    <a:bodyPr/>
                    <a:lstStyle/>
                    <a:p>
                      <a:pPr marL="0" marR="0" algn="ctr" rtl="1">
                        <a:lnSpc>
                          <a:spcPct val="107000"/>
                        </a:lnSpc>
                        <a:spcBef>
                          <a:spcPts val="0"/>
                        </a:spcBef>
                        <a:spcAft>
                          <a:spcPts val="800"/>
                        </a:spcAft>
                      </a:pPr>
                      <a:r>
                        <a:rPr lang="ar-SA" sz="600" dirty="0">
                          <a:effectLst/>
                        </a:rPr>
                        <a:t>12.48347</a:t>
                      </a:r>
                      <a:endParaRPr lang="en-US" sz="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chemeClr val="accent2"/>
                    </a:solidFill>
                  </a:tcPr>
                </a:tc>
                <a:tc>
                  <a:txBody>
                    <a:bodyPr/>
                    <a:lstStyle/>
                    <a:p>
                      <a:pPr marL="0" marR="0" algn="ctr" rtl="1">
                        <a:lnSpc>
                          <a:spcPct val="107000"/>
                        </a:lnSpc>
                        <a:spcBef>
                          <a:spcPts val="0"/>
                        </a:spcBef>
                        <a:spcAft>
                          <a:spcPts val="800"/>
                        </a:spcAft>
                      </a:pPr>
                      <a:r>
                        <a:rPr lang="ar-SA" sz="600" dirty="0">
                          <a:effectLst/>
                        </a:rPr>
                        <a:t>12.80780</a:t>
                      </a:r>
                      <a:endParaRPr lang="en-US" sz="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 xmlns:a16="http://schemas.microsoft.com/office/drawing/2014/main" val="3310841408"/>
                  </a:ext>
                </a:extLst>
              </a:tr>
            </a:tbl>
          </a:graphicData>
        </a:graphic>
      </p:graphicFrame>
    </p:spTree>
    <p:extLst>
      <p:ext uri="{BB962C8B-B14F-4D97-AF65-F5344CB8AC3E}">
        <p14:creationId xmlns:p14="http://schemas.microsoft.com/office/powerpoint/2010/main" val="1162901079"/>
      </p:ext>
    </p:extLst>
  </p:cSld>
  <p:clrMapOvr>
    <a:masterClrMapping/>
  </p:clrMapOvr>
  <mc:AlternateContent xmlns:mc="http://schemas.openxmlformats.org/markup-compatibility/2006" xmlns:p14="http://schemas.microsoft.com/office/powerpoint/2010/main">
    <mc:Choice Requires="p14">
      <p:transition spd="slow" p14:dur="1500" advClick="0">
        <p:split orient="vert"/>
      </p:transition>
    </mc:Choice>
    <mc:Fallback xmlns="">
      <p:transition spd="slow" advClick="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
                                            <p:txEl>
                                              <p:pRg st="1" end="1"/>
                                            </p:txEl>
                                          </p:spTgt>
                                        </p:tgtEl>
                                        <p:attrNameLst>
                                          <p:attrName>style.visibility</p:attrName>
                                        </p:attrNameLst>
                                      </p:cBhvr>
                                      <p:to>
                                        <p:strVal val="visible"/>
                                      </p:to>
                                    </p:set>
                                    <p:animEffect transition="in" filter="fade">
                                      <p:cBhvr>
                                        <p:cTn id="7" dur="500"/>
                                        <p:tgtEl>
                                          <p:spTgt spid="21">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1">
                                            <p:txEl>
                                              <p:pRg st="2" end="2"/>
                                            </p:txEl>
                                          </p:spTgt>
                                        </p:tgtEl>
                                        <p:attrNameLst>
                                          <p:attrName>style.visibility</p:attrName>
                                        </p:attrNameLst>
                                      </p:cBhvr>
                                      <p:to>
                                        <p:strVal val="visible"/>
                                      </p:to>
                                    </p:set>
                                    <p:animEffect transition="in" filter="fade">
                                      <p:cBhvr>
                                        <p:cTn id="10" dur="500"/>
                                        <p:tgtEl>
                                          <p:spTgt spid="21">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1">
                                            <p:txEl>
                                              <p:pRg st="3" end="3"/>
                                            </p:txEl>
                                          </p:spTgt>
                                        </p:tgtEl>
                                        <p:attrNameLst>
                                          <p:attrName>style.visibility</p:attrName>
                                        </p:attrNameLst>
                                      </p:cBhvr>
                                      <p:to>
                                        <p:strVal val="visible"/>
                                      </p:to>
                                    </p:set>
                                    <p:animEffect transition="in" filter="fade">
                                      <p:cBhvr>
                                        <p:cTn id="13" dur="500"/>
                                        <p:tgtEl>
                                          <p:spTgt spid="21">
                                            <p:txEl>
                                              <p:pRg st="3" end="3"/>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21">
                                            <p:txEl>
                                              <p:pRg st="4" end="4"/>
                                            </p:txEl>
                                          </p:spTgt>
                                        </p:tgtEl>
                                        <p:attrNameLst>
                                          <p:attrName>style.visibility</p:attrName>
                                        </p:attrNameLst>
                                      </p:cBhvr>
                                      <p:to>
                                        <p:strVal val="visible"/>
                                      </p:to>
                                    </p:set>
                                    <p:animEffect transition="in" filter="fade">
                                      <p:cBhvr>
                                        <p:cTn id="16" dur="500"/>
                                        <p:tgtEl>
                                          <p:spTgt spid="21">
                                            <p:txEl>
                                              <p:pRg st="4" end="4"/>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21">
                                            <p:txEl>
                                              <p:pRg st="5" end="5"/>
                                            </p:txEl>
                                          </p:spTgt>
                                        </p:tgtEl>
                                        <p:attrNameLst>
                                          <p:attrName>style.visibility</p:attrName>
                                        </p:attrNameLst>
                                      </p:cBhvr>
                                      <p:to>
                                        <p:strVal val="visible"/>
                                      </p:to>
                                    </p:set>
                                    <p:animEffect transition="in" filter="fade">
                                      <p:cBhvr>
                                        <p:cTn id="19" dur="500"/>
                                        <p:tgtEl>
                                          <p:spTgt spid="21">
                                            <p:txEl>
                                              <p:pRg st="5" end="5"/>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21">
                                            <p:txEl>
                                              <p:pRg st="6" end="6"/>
                                            </p:txEl>
                                          </p:spTgt>
                                        </p:tgtEl>
                                        <p:attrNameLst>
                                          <p:attrName>style.visibility</p:attrName>
                                        </p:attrNameLst>
                                      </p:cBhvr>
                                      <p:to>
                                        <p:strVal val="visible"/>
                                      </p:to>
                                    </p:set>
                                    <p:animEffect transition="in" filter="fade">
                                      <p:cBhvr>
                                        <p:cTn id="22" dur="500"/>
                                        <p:tgtEl>
                                          <p:spTgt spid="21">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1">
                                            <p:txEl>
                                              <p:pRg st="8" end="8"/>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1">
                                            <p:txEl>
                                              <p:pRg st="9" end="9"/>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1">
                                            <p:txEl>
                                              <p:pRg st="10" end="10"/>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1">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مستطيل مستدير الزوايا 15">
            <a:extLst>
              <a:ext uri="{FF2B5EF4-FFF2-40B4-BE49-F238E27FC236}">
                <a16:creationId xmlns="" xmlns:a16="http://schemas.microsoft.com/office/drawing/2014/main" id="{C7CA628E-402E-4ECD-83CD-2C5BD377C6C5}"/>
              </a:ext>
            </a:extLst>
          </p:cNvPr>
          <p:cNvSpPr/>
          <p:nvPr/>
        </p:nvSpPr>
        <p:spPr>
          <a:xfrm>
            <a:off x="179819" y="998889"/>
            <a:ext cx="9576424" cy="5122753"/>
          </a:xfrm>
          <a:prstGeom prst="roundRect">
            <a:avLst>
              <a:gd name="adj" fmla="val 1416"/>
            </a:avLst>
          </a:prstGeom>
          <a:solidFill>
            <a:srgbClr val="BFD4D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marL="0" marR="0" algn="l" rtl="0">
              <a:lnSpc>
                <a:spcPct val="130000"/>
              </a:lnSpc>
              <a:spcBef>
                <a:spcPts val="0"/>
              </a:spcBef>
              <a:spcAft>
                <a:spcPts val="0"/>
              </a:spcAft>
              <a:tabLst>
                <a:tab pos="3674110" algn="l"/>
              </a:tabLst>
            </a:pPr>
            <a:endParaRPr lang="en-US" dirty="0">
              <a:effectLst/>
              <a:latin typeface="Calibri" panose="020F0502020204030204" pitchFamily="34" charset="0"/>
              <a:ea typeface="Calibri" panose="020F0502020204030204" pitchFamily="34" charset="0"/>
              <a:cs typeface="Arial" panose="020B0604020202020204" pitchFamily="34" charset="0"/>
            </a:endParaRPr>
          </a:p>
          <a:p>
            <a:pPr marL="0" marR="0" algn="l" rtl="0">
              <a:lnSpc>
                <a:spcPct val="130000"/>
              </a:lnSpc>
              <a:spcBef>
                <a:spcPts val="0"/>
              </a:spcBef>
              <a:spcAft>
                <a:spcPts val="0"/>
              </a:spcAft>
              <a:tabLst>
                <a:tab pos="3674110" algn="l"/>
              </a:tabLst>
            </a:pPr>
            <a:r>
              <a:rPr lang="en-US" sz="2000" b="1" u="sng"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Example 2-4-1</a:t>
            </a:r>
          </a:p>
          <a:p>
            <a:r>
              <a:rPr lang="ar-BH" dirty="0"/>
              <a:t> </a:t>
            </a:r>
            <a:endParaRPr lang="en-US" dirty="0">
              <a:solidFill>
                <a:srgbClr val="002060"/>
              </a:solidFill>
            </a:endParaRPr>
          </a:p>
          <a:p>
            <a:pPr lvl="0"/>
            <a:endParaRPr lang="en-US" dirty="0">
              <a:solidFill>
                <a:srgbClr val="002060"/>
              </a:solidFill>
            </a:endParaRPr>
          </a:p>
        </p:txBody>
      </p:sp>
      <p:grpSp>
        <p:nvGrpSpPr>
          <p:cNvPr id="29" name="Shape 631">
            <a:extLst>
              <a:ext uri="{FF2B5EF4-FFF2-40B4-BE49-F238E27FC236}">
                <a16:creationId xmlns="" xmlns:a16="http://schemas.microsoft.com/office/drawing/2014/main" id="{9DE0399B-6A40-495E-B773-BA7B46FB702D}"/>
              </a:ext>
            </a:extLst>
          </p:cNvPr>
          <p:cNvGrpSpPr/>
          <p:nvPr/>
        </p:nvGrpSpPr>
        <p:grpSpPr>
          <a:xfrm flipH="1">
            <a:off x="303082" y="41731"/>
            <a:ext cx="827524" cy="848823"/>
            <a:chOff x="5961125" y="1623900"/>
            <a:chExt cx="427450" cy="448175"/>
          </a:xfrm>
          <a:solidFill>
            <a:srgbClr val="7030A0"/>
          </a:solidFill>
        </p:grpSpPr>
        <p:sp>
          <p:nvSpPr>
            <p:cNvPr id="30" name="Shape 632">
              <a:extLst>
                <a:ext uri="{FF2B5EF4-FFF2-40B4-BE49-F238E27FC236}">
                  <a16:creationId xmlns="" xmlns:a16="http://schemas.microsoft.com/office/drawing/2014/main" id="{8DB2B578-EBFB-49B2-A74B-ADFD83430321}"/>
                </a:ext>
              </a:extLst>
            </p:cNvPr>
            <p:cNvSpPr/>
            <p:nvPr/>
          </p:nvSpPr>
          <p:spPr>
            <a:xfrm>
              <a:off x="5961125" y="1678700"/>
              <a:ext cx="376925" cy="376925"/>
            </a:xfrm>
            <a:custGeom>
              <a:avLst/>
              <a:gdLst/>
              <a:ahLst/>
              <a:cxnLst/>
              <a:rect l="0" t="0" r="0" b="0"/>
              <a:pathLst>
                <a:path w="15077" h="15077" fill="none" extrusionOk="0">
                  <a:moveTo>
                    <a:pt x="11813" y="1340"/>
                  </a:moveTo>
                  <a:lnTo>
                    <a:pt x="11813" y="1340"/>
                  </a:lnTo>
                  <a:lnTo>
                    <a:pt x="11350" y="1024"/>
                  </a:lnTo>
                  <a:lnTo>
                    <a:pt x="10863" y="780"/>
                  </a:lnTo>
                  <a:lnTo>
                    <a:pt x="10351" y="537"/>
                  </a:lnTo>
                  <a:lnTo>
                    <a:pt x="9816" y="342"/>
                  </a:lnTo>
                  <a:lnTo>
                    <a:pt x="9280" y="196"/>
                  </a:lnTo>
                  <a:lnTo>
                    <a:pt x="8720" y="98"/>
                  </a:lnTo>
                  <a:lnTo>
                    <a:pt x="8135" y="25"/>
                  </a:lnTo>
                  <a:lnTo>
                    <a:pt x="7551" y="1"/>
                  </a:lnTo>
                  <a:lnTo>
                    <a:pt x="7551" y="1"/>
                  </a:lnTo>
                  <a:lnTo>
                    <a:pt x="7161" y="1"/>
                  </a:lnTo>
                  <a:lnTo>
                    <a:pt x="6771" y="50"/>
                  </a:lnTo>
                  <a:lnTo>
                    <a:pt x="6406" y="98"/>
                  </a:lnTo>
                  <a:lnTo>
                    <a:pt x="6041" y="147"/>
                  </a:lnTo>
                  <a:lnTo>
                    <a:pt x="5675" y="244"/>
                  </a:lnTo>
                  <a:lnTo>
                    <a:pt x="5310" y="342"/>
                  </a:lnTo>
                  <a:lnTo>
                    <a:pt x="4969" y="464"/>
                  </a:lnTo>
                  <a:lnTo>
                    <a:pt x="4628" y="585"/>
                  </a:lnTo>
                  <a:lnTo>
                    <a:pt x="4287" y="731"/>
                  </a:lnTo>
                  <a:lnTo>
                    <a:pt x="3970" y="902"/>
                  </a:lnTo>
                  <a:lnTo>
                    <a:pt x="3654" y="1097"/>
                  </a:lnTo>
                  <a:lnTo>
                    <a:pt x="3337" y="1292"/>
                  </a:lnTo>
                  <a:lnTo>
                    <a:pt x="3045" y="1486"/>
                  </a:lnTo>
                  <a:lnTo>
                    <a:pt x="2753" y="1730"/>
                  </a:lnTo>
                  <a:lnTo>
                    <a:pt x="2485" y="1949"/>
                  </a:lnTo>
                  <a:lnTo>
                    <a:pt x="2217" y="2217"/>
                  </a:lnTo>
                  <a:lnTo>
                    <a:pt x="1973" y="2461"/>
                  </a:lnTo>
                  <a:lnTo>
                    <a:pt x="1730" y="2753"/>
                  </a:lnTo>
                  <a:lnTo>
                    <a:pt x="1510" y="3021"/>
                  </a:lnTo>
                  <a:lnTo>
                    <a:pt x="1291" y="3313"/>
                  </a:lnTo>
                  <a:lnTo>
                    <a:pt x="1096" y="3630"/>
                  </a:lnTo>
                  <a:lnTo>
                    <a:pt x="926" y="3946"/>
                  </a:lnTo>
                  <a:lnTo>
                    <a:pt x="755" y="4263"/>
                  </a:lnTo>
                  <a:lnTo>
                    <a:pt x="609" y="4604"/>
                  </a:lnTo>
                  <a:lnTo>
                    <a:pt x="463" y="4945"/>
                  </a:lnTo>
                  <a:lnTo>
                    <a:pt x="341" y="5286"/>
                  </a:lnTo>
                  <a:lnTo>
                    <a:pt x="244" y="5651"/>
                  </a:lnTo>
                  <a:lnTo>
                    <a:pt x="171" y="6016"/>
                  </a:lnTo>
                  <a:lnTo>
                    <a:pt x="98" y="6382"/>
                  </a:lnTo>
                  <a:lnTo>
                    <a:pt x="49" y="6771"/>
                  </a:lnTo>
                  <a:lnTo>
                    <a:pt x="25" y="7137"/>
                  </a:lnTo>
                  <a:lnTo>
                    <a:pt x="0" y="7526"/>
                  </a:lnTo>
                  <a:lnTo>
                    <a:pt x="0" y="7526"/>
                  </a:lnTo>
                  <a:lnTo>
                    <a:pt x="25" y="7916"/>
                  </a:lnTo>
                  <a:lnTo>
                    <a:pt x="49" y="8306"/>
                  </a:lnTo>
                  <a:lnTo>
                    <a:pt x="98" y="8671"/>
                  </a:lnTo>
                  <a:lnTo>
                    <a:pt x="171" y="9061"/>
                  </a:lnTo>
                  <a:lnTo>
                    <a:pt x="244" y="9426"/>
                  </a:lnTo>
                  <a:lnTo>
                    <a:pt x="341" y="9767"/>
                  </a:lnTo>
                  <a:lnTo>
                    <a:pt x="463" y="10132"/>
                  </a:lnTo>
                  <a:lnTo>
                    <a:pt x="609" y="10473"/>
                  </a:lnTo>
                  <a:lnTo>
                    <a:pt x="755" y="10790"/>
                  </a:lnTo>
                  <a:lnTo>
                    <a:pt x="926" y="11131"/>
                  </a:lnTo>
                  <a:lnTo>
                    <a:pt x="1096" y="11448"/>
                  </a:lnTo>
                  <a:lnTo>
                    <a:pt x="1291" y="11740"/>
                  </a:lnTo>
                  <a:lnTo>
                    <a:pt x="1510" y="12032"/>
                  </a:lnTo>
                  <a:lnTo>
                    <a:pt x="1730" y="12324"/>
                  </a:lnTo>
                  <a:lnTo>
                    <a:pt x="1973" y="12592"/>
                  </a:lnTo>
                  <a:lnTo>
                    <a:pt x="2217" y="12860"/>
                  </a:lnTo>
                  <a:lnTo>
                    <a:pt x="2485" y="13104"/>
                  </a:lnTo>
                  <a:lnTo>
                    <a:pt x="2753" y="13347"/>
                  </a:lnTo>
                  <a:lnTo>
                    <a:pt x="3045" y="13567"/>
                  </a:lnTo>
                  <a:lnTo>
                    <a:pt x="3337" y="13786"/>
                  </a:lnTo>
                  <a:lnTo>
                    <a:pt x="3654" y="13981"/>
                  </a:lnTo>
                  <a:lnTo>
                    <a:pt x="3970" y="14151"/>
                  </a:lnTo>
                  <a:lnTo>
                    <a:pt x="4287" y="14322"/>
                  </a:lnTo>
                  <a:lnTo>
                    <a:pt x="4628" y="14468"/>
                  </a:lnTo>
                  <a:lnTo>
                    <a:pt x="4969" y="14614"/>
                  </a:lnTo>
                  <a:lnTo>
                    <a:pt x="5310" y="14736"/>
                  </a:lnTo>
                  <a:lnTo>
                    <a:pt x="5675" y="14833"/>
                  </a:lnTo>
                  <a:lnTo>
                    <a:pt x="6041" y="14906"/>
                  </a:lnTo>
                  <a:lnTo>
                    <a:pt x="6406" y="14979"/>
                  </a:lnTo>
                  <a:lnTo>
                    <a:pt x="6771" y="15028"/>
                  </a:lnTo>
                  <a:lnTo>
                    <a:pt x="7161" y="15052"/>
                  </a:lnTo>
                  <a:lnTo>
                    <a:pt x="7551" y="15077"/>
                  </a:lnTo>
                  <a:lnTo>
                    <a:pt x="7551" y="15077"/>
                  </a:lnTo>
                  <a:lnTo>
                    <a:pt x="7940" y="15052"/>
                  </a:lnTo>
                  <a:lnTo>
                    <a:pt x="8306" y="15028"/>
                  </a:lnTo>
                  <a:lnTo>
                    <a:pt x="8695" y="14979"/>
                  </a:lnTo>
                  <a:lnTo>
                    <a:pt x="9061" y="14906"/>
                  </a:lnTo>
                  <a:lnTo>
                    <a:pt x="9426" y="14833"/>
                  </a:lnTo>
                  <a:lnTo>
                    <a:pt x="9791" y="14736"/>
                  </a:lnTo>
                  <a:lnTo>
                    <a:pt x="10132" y="14614"/>
                  </a:lnTo>
                  <a:lnTo>
                    <a:pt x="10473" y="14468"/>
                  </a:lnTo>
                  <a:lnTo>
                    <a:pt x="10814" y="14322"/>
                  </a:lnTo>
                  <a:lnTo>
                    <a:pt x="11131" y="14151"/>
                  </a:lnTo>
                  <a:lnTo>
                    <a:pt x="11447" y="13981"/>
                  </a:lnTo>
                  <a:lnTo>
                    <a:pt x="11764" y="13786"/>
                  </a:lnTo>
                  <a:lnTo>
                    <a:pt x="12056" y="13567"/>
                  </a:lnTo>
                  <a:lnTo>
                    <a:pt x="12348" y="13347"/>
                  </a:lnTo>
                  <a:lnTo>
                    <a:pt x="12616" y="13104"/>
                  </a:lnTo>
                  <a:lnTo>
                    <a:pt x="12884" y="12860"/>
                  </a:lnTo>
                  <a:lnTo>
                    <a:pt x="13128" y="12592"/>
                  </a:lnTo>
                  <a:lnTo>
                    <a:pt x="13371" y="12324"/>
                  </a:lnTo>
                  <a:lnTo>
                    <a:pt x="13591" y="12032"/>
                  </a:lnTo>
                  <a:lnTo>
                    <a:pt x="13785" y="11740"/>
                  </a:lnTo>
                  <a:lnTo>
                    <a:pt x="13980" y="11448"/>
                  </a:lnTo>
                  <a:lnTo>
                    <a:pt x="14175" y="11131"/>
                  </a:lnTo>
                  <a:lnTo>
                    <a:pt x="14346" y="10790"/>
                  </a:lnTo>
                  <a:lnTo>
                    <a:pt x="14492" y="10473"/>
                  </a:lnTo>
                  <a:lnTo>
                    <a:pt x="14613" y="10132"/>
                  </a:lnTo>
                  <a:lnTo>
                    <a:pt x="14735" y="9767"/>
                  </a:lnTo>
                  <a:lnTo>
                    <a:pt x="14857" y="9426"/>
                  </a:lnTo>
                  <a:lnTo>
                    <a:pt x="14930" y="9061"/>
                  </a:lnTo>
                  <a:lnTo>
                    <a:pt x="15003" y="8671"/>
                  </a:lnTo>
                  <a:lnTo>
                    <a:pt x="15052" y="8306"/>
                  </a:lnTo>
                  <a:lnTo>
                    <a:pt x="15076" y="7916"/>
                  </a:lnTo>
                  <a:lnTo>
                    <a:pt x="15076" y="7526"/>
                  </a:lnTo>
                  <a:lnTo>
                    <a:pt x="15076" y="7526"/>
                  </a:lnTo>
                  <a:lnTo>
                    <a:pt x="15052" y="6918"/>
                  </a:lnTo>
                  <a:lnTo>
                    <a:pt x="14979" y="6309"/>
                  </a:lnTo>
                  <a:lnTo>
                    <a:pt x="14857" y="5724"/>
                  </a:lnTo>
                  <a:lnTo>
                    <a:pt x="14687" y="5164"/>
                  </a:lnTo>
                  <a:lnTo>
                    <a:pt x="14492" y="4604"/>
                  </a:lnTo>
                  <a:lnTo>
                    <a:pt x="14248" y="4068"/>
                  </a:lnTo>
                  <a:lnTo>
                    <a:pt x="13956" y="3581"/>
                  </a:lnTo>
                  <a:lnTo>
                    <a:pt x="13615" y="3094"/>
                  </a:lnTo>
                </a:path>
              </a:pathLst>
            </a:custGeom>
            <a:grpFill/>
            <a:ln w="19050" cap="rnd" cmpd="sng">
              <a:solidFill>
                <a:srgbClr val="00206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solidFill>
                  <a:schemeClr val="accent2"/>
                </a:solidFill>
              </a:endParaRPr>
            </a:p>
          </p:txBody>
        </p:sp>
        <p:sp>
          <p:nvSpPr>
            <p:cNvPr id="31" name="Shape 633">
              <a:extLst>
                <a:ext uri="{FF2B5EF4-FFF2-40B4-BE49-F238E27FC236}">
                  <a16:creationId xmlns="" xmlns:a16="http://schemas.microsoft.com/office/drawing/2014/main" id="{A7E0F7CD-81DA-4CE7-AFE9-AFC01237AB36}"/>
                </a:ext>
              </a:extLst>
            </p:cNvPr>
            <p:cNvSpPr/>
            <p:nvPr/>
          </p:nvSpPr>
          <p:spPr>
            <a:xfrm>
              <a:off x="6009825" y="1727425"/>
              <a:ext cx="279500" cy="279500"/>
            </a:xfrm>
            <a:custGeom>
              <a:avLst/>
              <a:gdLst/>
              <a:ahLst/>
              <a:cxnLst/>
              <a:rect l="0" t="0" r="0" b="0"/>
              <a:pathLst>
                <a:path w="11180" h="11180" fill="none" extrusionOk="0">
                  <a:moveTo>
                    <a:pt x="10181" y="2387"/>
                  </a:moveTo>
                  <a:lnTo>
                    <a:pt x="10181" y="2387"/>
                  </a:lnTo>
                  <a:lnTo>
                    <a:pt x="10400" y="2728"/>
                  </a:lnTo>
                  <a:lnTo>
                    <a:pt x="10595" y="3093"/>
                  </a:lnTo>
                  <a:lnTo>
                    <a:pt x="10766" y="3483"/>
                  </a:lnTo>
                  <a:lnTo>
                    <a:pt x="10912" y="3873"/>
                  </a:lnTo>
                  <a:lnTo>
                    <a:pt x="11034" y="4287"/>
                  </a:lnTo>
                  <a:lnTo>
                    <a:pt x="11107" y="4701"/>
                  </a:lnTo>
                  <a:lnTo>
                    <a:pt x="11180" y="5139"/>
                  </a:lnTo>
                  <a:lnTo>
                    <a:pt x="11180" y="5577"/>
                  </a:lnTo>
                  <a:lnTo>
                    <a:pt x="11180" y="5577"/>
                  </a:lnTo>
                  <a:lnTo>
                    <a:pt x="11155" y="6162"/>
                  </a:lnTo>
                  <a:lnTo>
                    <a:pt x="11082" y="6722"/>
                  </a:lnTo>
                  <a:lnTo>
                    <a:pt x="10936" y="7234"/>
                  </a:lnTo>
                  <a:lnTo>
                    <a:pt x="10741" y="7769"/>
                  </a:lnTo>
                  <a:lnTo>
                    <a:pt x="10522" y="8257"/>
                  </a:lnTo>
                  <a:lnTo>
                    <a:pt x="10230" y="8695"/>
                  </a:lnTo>
                  <a:lnTo>
                    <a:pt x="9913" y="9133"/>
                  </a:lnTo>
                  <a:lnTo>
                    <a:pt x="9548" y="9523"/>
                  </a:lnTo>
                  <a:lnTo>
                    <a:pt x="9158" y="9888"/>
                  </a:lnTo>
                  <a:lnTo>
                    <a:pt x="8720" y="10205"/>
                  </a:lnTo>
                  <a:lnTo>
                    <a:pt x="8257" y="10497"/>
                  </a:lnTo>
                  <a:lnTo>
                    <a:pt x="7770" y="10741"/>
                  </a:lnTo>
                  <a:lnTo>
                    <a:pt x="7259" y="10911"/>
                  </a:lnTo>
                  <a:lnTo>
                    <a:pt x="6723" y="11057"/>
                  </a:lnTo>
                  <a:lnTo>
                    <a:pt x="6163" y="11155"/>
                  </a:lnTo>
                  <a:lnTo>
                    <a:pt x="5603" y="11179"/>
                  </a:lnTo>
                  <a:lnTo>
                    <a:pt x="5603" y="11179"/>
                  </a:lnTo>
                  <a:lnTo>
                    <a:pt x="5018" y="11155"/>
                  </a:lnTo>
                  <a:lnTo>
                    <a:pt x="4482" y="11057"/>
                  </a:lnTo>
                  <a:lnTo>
                    <a:pt x="3946" y="10911"/>
                  </a:lnTo>
                  <a:lnTo>
                    <a:pt x="3435" y="10741"/>
                  </a:lnTo>
                  <a:lnTo>
                    <a:pt x="2948" y="10497"/>
                  </a:lnTo>
                  <a:lnTo>
                    <a:pt x="2485" y="10205"/>
                  </a:lnTo>
                  <a:lnTo>
                    <a:pt x="2047" y="9888"/>
                  </a:lnTo>
                  <a:lnTo>
                    <a:pt x="1657" y="9523"/>
                  </a:lnTo>
                  <a:lnTo>
                    <a:pt x="1292" y="9133"/>
                  </a:lnTo>
                  <a:lnTo>
                    <a:pt x="975" y="8695"/>
                  </a:lnTo>
                  <a:lnTo>
                    <a:pt x="683" y="8257"/>
                  </a:lnTo>
                  <a:lnTo>
                    <a:pt x="464" y="7769"/>
                  </a:lnTo>
                  <a:lnTo>
                    <a:pt x="269" y="7234"/>
                  </a:lnTo>
                  <a:lnTo>
                    <a:pt x="123" y="6722"/>
                  </a:lnTo>
                  <a:lnTo>
                    <a:pt x="50" y="6162"/>
                  </a:lnTo>
                  <a:lnTo>
                    <a:pt x="1" y="5577"/>
                  </a:lnTo>
                  <a:lnTo>
                    <a:pt x="1" y="5577"/>
                  </a:lnTo>
                  <a:lnTo>
                    <a:pt x="50" y="5017"/>
                  </a:lnTo>
                  <a:lnTo>
                    <a:pt x="123" y="4457"/>
                  </a:lnTo>
                  <a:lnTo>
                    <a:pt x="269" y="3921"/>
                  </a:lnTo>
                  <a:lnTo>
                    <a:pt x="464" y="3410"/>
                  </a:lnTo>
                  <a:lnTo>
                    <a:pt x="683" y="2923"/>
                  </a:lnTo>
                  <a:lnTo>
                    <a:pt x="975" y="2460"/>
                  </a:lnTo>
                  <a:lnTo>
                    <a:pt x="1292" y="2046"/>
                  </a:lnTo>
                  <a:lnTo>
                    <a:pt x="1657" y="1632"/>
                  </a:lnTo>
                  <a:lnTo>
                    <a:pt x="2047" y="1267"/>
                  </a:lnTo>
                  <a:lnTo>
                    <a:pt x="2485" y="950"/>
                  </a:lnTo>
                  <a:lnTo>
                    <a:pt x="2948" y="682"/>
                  </a:lnTo>
                  <a:lnTo>
                    <a:pt x="3435" y="439"/>
                  </a:lnTo>
                  <a:lnTo>
                    <a:pt x="3946" y="244"/>
                  </a:lnTo>
                  <a:lnTo>
                    <a:pt x="4482" y="122"/>
                  </a:lnTo>
                  <a:lnTo>
                    <a:pt x="5018" y="25"/>
                  </a:lnTo>
                  <a:lnTo>
                    <a:pt x="5603" y="0"/>
                  </a:lnTo>
                  <a:lnTo>
                    <a:pt x="5603" y="0"/>
                  </a:lnTo>
                  <a:lnTo>
                    <a:pt x="6041" y="25"/>
                  </a:lnTo>
                  <a:lnTo>
                    <a:pt x="6479" y="73"/>
                  </a:lnTo>
                  <a:lnTo>
                    <a:pt x="6893" y="146"/>
                  </a:lnTo>
                  <a:lnTo>
                    <a:pt x="7307" y="268"/>
                  </a:lnTo>
                  <a:lnTo>
                    <a:pt x="7697" y="414"/>
                  </a:lnTo>
                  <a:lnTo>
                    <a:pt x="8087" y="585"/>
                  </a:lnTo>
                  <a:lnTo>
                    <a:pt x="8452" y="780"/>
                  </a:lnTo>
                  <a:lnTo>
                    <a:pt x="8793" y="999"/>
                  </a:lnTo>
                </a:path>
              </a:pathLst>
            </a:custGeom>
            <a:grpFill/>
            <a:ln w="19050" cap="rnd" cmpd="sng">
              <a:solidFill>
                <a:srgbClr val="00206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dirty="0">
                <a:solidFill>
                  <a:schemeClr val="accent2"/>
                </a:solidFill>
              </a:endParaRPr>
            </a:p>
          </p:txBody>
        </p:sp>
        <p:sp>
          <p:nvSpPr>
            <p:cNvPr id="32" name="Shape 634">
              <a:extLst>
                <a:ext uri="{FF2B5EF4-FFF2-40B4-BE49-F238E27FC236}">
                  <a16:creationId xmlns="" xmlns:a16="http://schemas.microsoft.com/office/drawing/2014/main" id="{8C63DF95-20CA-45C3-B9C8-3978774FAE2C}"/>
                </a:ext>
              </a:extLst>
            </p:cNvPr>
            <p:cNvSpPr/>
            <p:nvPr/>
          </p:nvSpPr>
          <p:spPr>
            <a:xfrm>
              <a:off x="6107250" y="1824850"/>
              <a:ext cx="84650" cy="84650"/>
            </a:xfrm>
            <a:custGeom>
              <a:avLst/>
              <a:gdLst/>
              <a:ahLst/>
              <a:cxnLst/>
              <a:rect l="0" t="0" r="0" b="0"/>
              <a:pathLst>
                <a:path w="3386" h="3386" fill="none" extrusionOk="0">
                  <a:moveTo>
                    <a:pt x="3362" y="1388"/>
                  </a:moveTo>
                  <a:lnTo>
                    <a:pt x="3362" y="1388"/>
                  </a:lnTo>
                  <a:lnTo>
                    <a:pt x="3386" y="1680"/>
                  </a:lnTo>
                  <a:lnTo>
                    <a:pt x="3386" y="1680"/>
                  </a:lnTo>
                  <a:lnTo>
                    <a:pt x="3386" y="1851"/>
                  </a:lnTo>
                  <a:lnTo>
                    <a:pt x="3362" y="2021"/>
                  </a:lnTo>
                  <a:lnTo>
                    <a:pt x="3313" y="2192"/>
                  </a:lnTo>
                  <a:lnTo>
                    <a:pt x="3264" y="2338"/>
                  </a:lnTo>
                  <a:lnTo>
                    <a:pt x="3191" y="2484"/>
                  </a:lnTo>
                  <a:lnTo>
                    <a:pt x="3118" y="2630"/>
                  </a:lnTo>
                  <a:lnTo>
                    <a:pt x="3021" y="2776"/>
                  </a:lnTo>
                  <a:lnTo>
                    <a:pt x="2899" y="2898"/>
                  </a:lnTo>
                  <a:lnTo>
                    <a:pt x="2777" y="2996"/>
                  </a:lnTo>
                  <a:lnTo>
                    <a:pt x="2655" y="3093"/>
                  </a:lnTo>
                  <a:lnTo>
                    <a:pt x="2509" y="3191"/>
                  </a:lnTo>
                  <a:lnTo>
                    <a:pt x="2363" y="3239"/>
                  </a:lnTo>
                  <a:lnTo>
                    <a:pt x="2217" y="3312"/>
                  </a:lnTo>
                  <a:lnTo>
                    <a:pt x="2046" y="3337"/>
                  </a:lnTo>
                  <a:lnTo>
                    <a:pt x="1876" y="3385"/>
                  </a:lnTo>
                  <a:lnTo>
                    <a:pt x="1706" y="3385"/>
                  </a:lnTo>
                  <a:lnTo>
                    <a:pt x="1706" y="3385"/>
                  </a:lnTo>
                  <a:lnTo>
                    <a:pt x="1535" y="3385"/>
                  </a:lnTo>
                  <a:lnTo>
                    <a:pt x="1365" y="3337"/>
                  </a:lnTo>
                  <a:lnTo>
                    <a:pt x="1194" y="3312"/>
                  </a:lnTo>
                  <a:lnTo>
                    <a:pt x="1048" y="3239"/>
                  </a:lnTo>
                  <a:lnTo>
                    <a:pt x="902" y="3191"/>
                  </a:lnTo>
                  <a:lnTo>
                    <a:pt x="756" y="3093"/>
                  </a:lnTo>
                  <a:lnTo>
                    <a:pt x="634" y="2996"/>
                  </a:lnTo>
                  <a:lnTo>
                    <a:pt x="512" y="2898"/>
                  </a:lnTo>
                  <a:lnTo>
                    <a:pt x="390" y="2776"/>
                  </a:lnTo>
                  <a:lnTo>
                    <a:pt x="293" y="2630"/>
                  </a:lnTo>
                  <a:lnTo>
                    <a:pt x="220" y="2484"/>
                  </a:lnTo>
                  <a:lnTo>
                    <a:pt x="147" y="2338"/>
                  </a:lnTo>
                  <a:lnTo>
                    <a:pt x="74" y="2192"/>
                  </a:lnTo>
                  <a:lnTo>
                    <a:pt x="49" y="2021"/>
                  </a:lnTo>
                  <a:lnTo>
                    <a:pt x="25" y="1851"/>
                  </a:lnTo>
                  <a:lnTo>
                    <a:pt x="1" y="1680"/>
                  </a:lnTo>
                  <a:lnTo>
                    <a:pt x="1" y="1680"/>
                  </a:lnTo>
                  <a:lnTo>
                    <a:pt x="25" y="1510"/>
                  </a:lnTo>
                  <a:lnTo>
                    <a:pt x="49" y="1340"/>
                  </a:lnTo>
                  <a:lnTo>
                    <a:pt x="74" y="1193"/>
                  </a:lnTo>
                  <a:lnTo>
                    <a:pt x="147" y="1023"/>
                  </a:lnTo>
                  <a:lnTo>
                    <a:pt x="220" y="877"/>
                  </a:lnTo>
                  <a:lnTo>
                    <a:pt x="293" y="731"/>
                  </a:lnTo>
                  <a:lnTo>
                    <a:pt x="390" y="609"/>
                  </a:lnTo>
                  <a:lnTo>
                    <a:pt x="512" y="487"/>
                  </a:lnTo>
                  <a:lnTo>
                    <a:pt x="634" y="390"/>
                  </a:lnTo>
                  <a:lnTo>
                    <a:pt x="756" y="292"/>
                  </a:lnTo>
                  <a:lnTo>
                    <a:pt x="902" y="195"/>
                  </a:lnTo>
                  <a:lnTo>
                    <a:pt x="1048" y="122"/>
                  </a:lnTo>
                  <a:lnTo>
                    <a:pt x="1194" y="73"/>
                  </a:lnTo>
                  <a:lnTo>
                    <a:pt x="1365" y="24"/>
                  </a:lnTo>
                  <a:lnTo>
                    <a:pt x="1535" y="0"/>
                  </a:lnTo>
                  <a:lnTo>
                    <a:pt x="1706" y="0"/>
                  </a:lnTo>
                  <a:lnTo>
                    <a:pt x="1706" y="0"/>
                  </a:lnTo>
                  <a:lnTo>
                    <a:pt x="1998" y="24"/>
                  </a:lnTo>
                </a:path>
              </a:pathLst>
            </a:custGeom>
            <a:grpFill/>
            <a:ln w="19050" cap="rnd" cmpd="sng">
              <a:solidFill>
                <a:srgbClr val="00206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solidFill>
                  <a:schemeClr val="accent2"/>
                </a:solidFill>
              </a:endParaRPr>
            </a:p>
          </p:txBody>
        </p:sp>
        <p:sp>
          <p:nvSpPr>
            <p:cNvPr id="33" name="Shape 635">
              <a:extLst>
                <a:ext uri="{FF2B5EF4-FFF2-40B4-BE49-F238E27FC236}">
                  <a16:creationId xmlns="" xmlns:a16="http://schemas.microsoft.com/office/drawing/2014/main" id="{BC2F4953-4B4C-4B90-BBBA-EE9C42DB550B}"/>
                </a:ext>
              </a:extLst>
            </p:cNvPr>
            <p:cNvSpPr/>
            <p:nvPr/>
          </p:nvSpPr>
          <p:spPr>
            <a:xfrm>
              <a:off x="6058550" y="1776125"/>
              <a:ext cx="182075" cy="182075"/>
            </a:xfrm>
            <a:custGeom>
              <a:avLst/>
              <a:gdLst/>
              <a:ahLst/>
              <a:cxnLst/>
              <a:rect l="0" t="0" r="0" b="0"/>
              <a:pathLst>
                <a:path w="7283" h="7283" fill="none" extrusionOk="0">
                  <a:moveTo>
                    <a:pt x="5431" y="463"/>
                  </a:moveTo>
                  <a:lnTo>
                    <a:pt x="5431" y="463"/>
                  </a:lnTo>
                  <a:lnTo>
                    <a:pt x="5042" y="269"/>
                  </a:lnTo>
                  <a:lnTo>
                    <a:pt x="4823" y="195"/>
                  </a:lnTo>
                  <a:lnTo>
                    <a:pt x="4603" y="122"/>
                  </a:lnTo>
                  <a:lnTo>
                    <a:pt x="4360" y="74"/>
                  </a:lnTo>
                  <a:lnTo>
                    <a:pt x="4141" y="25"/>
                  </a:lnTo>
                  <a:lnTo>
                    <a:pt x="3897" y="1"/>
                  </a:lnTo>
                  <a:lnTo>
                    <a:pt x="3654" y="1"/>
                  </a:lnTo>
                  <a:lnTo>
                    <a:pt x="3654" y="1"/>
                  </a:lnTo>
                  <a:lnTo>
                    <a:pt x="3288" y="25"/>
                  </a:lnTo>
                  <a:lnTo>
                    <a:pt x="2923" y="74"/>
                  </a:lnTo>
                  <a:lnTo>
                    <a:pt x="2558" y="147"/>
                  </a:lnTo>
                  <a:lnTo>
                    <a:pt x="2241" y="293"/>
                  </a:lnTo>
                  <a:lnTo>
                    <a:pt x="1924" y="439"/>
                  </a:lnTo>
                  <a:lnTo>
                    <a:pt x="1608" y="609"/>
                  </a:lnTo>
                  <a:lnTo>
                    <a:pt x="1340" y="829"/>
                  </a:lnTo>
                  <a:lnTo>
                    <a:pt x="1072" y="1072"/>
                  </a:lnTo>
                  <a:lnTo>
                    <a:pt x="828" y="1316"/>
                  </a:lnTo>
                  <a:lnTo>
                    <a:pt x="633" y="1608"/>
                  </a:lnTo>
                  <a:lnTo>
                    <a:pt x="439" y="1900"/>
                  </a:lnTo>
                  <a:lnTo>
                    <a:pt x="293" y="2217"/>
                  </a:lnTo>
                  <a:lnTo>
                    <a:pt x="171" y="2558"/>
                  </a:lnTo>
                  <a:lnTo>
                    <a:pt x="73" y="2899"/>
                  </a:lnTo>
                  <a:lnTo>
                    <a:pt x="25" y="3264"/>
                  </a:lnTo>
                  <a:lnTo>
                    <a:pt x="0" y="3629"/>
                  </a:lnTo>
                  <a:lnTo>
                    <a:pt x="0" y="3629"/>
                  </a:lnTo>
                  <a:lnTo>
                    <a:pt x="25" y="4019"/>
                  </a:lnTo>
                  <a:lnTo>
                    <a:pt x="73" y="4360"/>
                  </a:lnTo>
                  <a:lnTo>
                    <a:pt x="171" y="4725"/>
                  </a:lnTo>
                  <a:lnTo>
                    <a:pt x="293" y="5066"/>
                  </a:lnTo>
                  <a:lnTo>
                    <a:pt x="439" y="5383"/>
                  </a:lnTo>
                  <a:lnTo>
                    <a:pt x="633" y="5675"/>
                  </a:lnTo>
                  <a:lnTo>
                    <a:pt x="828" y="5943"/>
                  </a:lnTo>
                  <a:lnTo>
                    <a:pt x="1072" y="6211"/>
                  </a:lnTo>
                  <a:lnTo>
                    <a:pt x="1340" y="6455"/>
                  </a:lnTo>
                  <a:lnTo>
                    <a:pt x="1608" y="6650"/>
                  </a:lnTo>
                  <a:lnTo>
                    <a:pt x="1924" y="6844"/>
                  </a:lnTo>
                  <a:lnTo>
                    <a:pt x="2241" y="6990"/>
                  </a:lnTo>
                  <a:lnTo>
                    <a:pt x="2558" y="7112"/>
                  </a:lnTo>
                  <a:lnTo>
                    <a:pt x="2923" y="7210"/>
                  </a:lnTo>
                  <a:lnTo>
                    <a:pt x="3288" y="7258"/>
                  </a:lnTo>
                  <a:lnTo>
                    <a:pt x="3654" y="7283"/>
                  </a:lnTo>
                  <a:lnTo>
                    <a:pt x="3654" y="7283"/>
                  </a:lnTo>
                  <a:lnTo>
                    <a:pt x="4019" y="7258"/>
                  </a:lnTo>
                  <a:lnTo>
                    <a:pt x="4384" y="7210"/>
                  </a:lnTo>
                  <a:lnTo>
                    <a:pt x="4725" y="7112"/>
                  </a:lnTo>
                  <a:lnTo>
                    <a:pt x="5066" y="6990"/>
                  </a:lnTo>
                  <a:lnTo>
                    <a:pt x="5383" y="6844"/>
                  </a:lnTo>
                  <a:lnTo>
                    <a:pt x="5675" y="6650"/>
                  </a:lnTo>
                  <a:lnTo>
                    <a:pt x="5967" y="6455"/>
                  </a:lnTo>
                  <a:lnTo>
                    <a:pt x="6235" y="6211"/>
                  </a:lnTo>
                  <a:lnTo>
                    <a:pt x="6454" y="5943"/>
                  </a:lnTo>
                  <a:lnTo>
                    <a:pt x="6674" y="5675"/>
                  </a:lnTo>
                  <a:lnTo>
                    <a:pt x="6844" y="5383"/>
                  </a:lnTo>
                  <a:lnTo>
                    <a:pt x="7014" y="5066"/>
                  </a:lnTo>
                  <a:lnTo>
                    <a:pt x="7136" y="4725"/>
                  </a:lnTo>
                  <a:lnTo>
                    <a:pt x="7209" y="4360"/>
                  </a:lnTo>
                  <a:lnTo>
                    <a:pt x="7282" y="4019"/>
                  </a:lnTo>
                  <a:lnTo>
                    <a:pt x="7282" y="3629"/>
                  </a:lnTo>
                  <a:lnTo>
                    <a:pt x="7282" y="3629"/>
                  </a:lnTo>
                  <a:lnTo>
                    <a:pt x="7282" y="3386"/>
                  </a:lnTo>
                  <a:lnTo>
                    <a:pt x="7258" y="3167"/>
                  </a:lnTo>
                  <a:lnTo>
                    <a:pt x="7234" y="2923"/>
                  </a:lnTo>
                  <a:lnTo>
                    <a:pt x="7161" y="2704"/>
                  </a:lnTo>
                  <a:lnTo>
                    <a:pt x="7112" y="2485"/>
                  </a:lnTo>
                  <a:lnTo>
                    <a:pt x="7014" y="2266"/>
                  </a:lnTo>
                  <a:lnTo>
                    <a:pt x="6820" y="1852"/>
                  </a:lnTo>
                </a:path>
              </a:pathLst>
            </a:custGeom>
            <a:grpFill/>
            <a:ln w="19050" cap="rnd" cmpd="sng">
              <a:solidFill>
                <a:srgbClr val="00206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solidFill>
                  <a:schemeClr val="accent2"/>
                </a:solidFill>
              </a:endParaRPr>
            </a:p>
          </p:txBody>
        </p:sp>
        <p:sp>
          <p:nvSpPr>
            <p:cNvPr id="34" name="Shape 636">
              <a:extLst>
                <a:ext uri="{FF2B5EF4-FFF2-40B4-BE49-F238E27FC236}">
                  <a16:creationId xmlns="" xmlns:a16="http://schemas.microsoft.com/office/drawing/2014/main" id="{B909C533-5819-46B5-9B5D-EE88750598EE}"/>
                </a:ext>
              </a:extLst>
            </p:cNvPr>
            <p:cNvSpPr/>
            <p:nvPr/>
          </p:nvSpPr>
          <p:spPr>
            <a:xfrm>
              <a:off x="5971475" y="2001400"/>
              <a:ext cx="74925" cy="70675"/>
            </a:xfrm>
            <a:custGeom>
              <a:avLst/>
              <a:gdLst/>
              <a:ahLst/>
              <a:cxnLst/>
              <a:rect l="0" t="0" r="0" b="0"/>
              <a:pathLst>
                <a:path w="2997" h="2827" fill="none" extrusionOk="0">
                  <a:moveTo>
                    <a:pt x="1462" y="1"/>
                  </a:moveTo>
                  <a:lnTo>
                    <a:pt x="293" y="1170"/>
                  </a:lnTo>
                  <a:lnTo>
                    <a:pt x="293" y="1170"/>
                  </a:lnTo>
                  <a:lnTo>
                    <a:pt x="171" y="1316"/>
                  </a:lnTo>
                  <a:lnTo>
                    <a:pt x="74" y="1487"/>
                  </a:lnTo>
                  <a:lnTo>
                    <a:pt x="25" y="1657"/>
                  </a:lnTo>
                  <a:lnTo>
                    <a:pt x="1" y="1852"/>
                  </a:lnTo>
                  <a:lnTo>
                    <a:pt x="25" y="2047"/>
                  </a:lnTo>
                  <a:lnTo>
                    <a:pt x="74" y="2217"/>
                  </a:lnTo>
                  <a:lnTo>
                    <a:pt x="171" y="2388"/>
                  </a:lnTo>
                  <a:lnTo>
                    <a:pt x="293" y="2534"/>
                  </a:lnTo>
                  <a:lnTo>
                    <a:pt x="293" y="2534"/>
                  </a:lnTo>
                  <a:lnTo>
                    <a:pt x="439" y="2656"/>
                  </a:lnTo>
                  <a:lnTo>
                    <a:pt x="609" y="2753"/>
                  </a:lnTo>
                  <a:lnTo>
                    <a:pt x="804" y="2802"/>
                  </a:lnTo>
                  <a:lnTo>
                    <a:pt x="975" y="2826"/>
                  </a:lnTo>
                  <a:lnTo>
                    <a:pt x="975" y="2826"/>
                  </a:lnTo>
                  <a:lnTo>
                    <a:pt x="1170" y="2802"/>
                  </a:lnTo>
                  <a:lnTo>
                    <a:pt x="1340" y="2753"/>
                  </a:lnTo>
                  <a:lnTo>
                    <a:pt x="1511" y="2656"/>
                  </a:lnTo>
                  <a:lnTo>
                    <a:pt x="1681" y="2534"/>
                  </a:lnTo>
                  <a:lnTo>
                    <a:pt x="2850" y="1365"/>
                  </a:lnTo>
                  <a:lnTo>
                    <a:pt x="2850" y="1365"/>
                  </a:lnTo>
                  <a:lnTo>
                    <a:pt x="2996" y="1194"/>
                  </a:lnTo>
                </a:path>
              </a:pathLst>
            </a:custGeom>
            <a:grpFill/>
            <a:ln w="19050" cap="rnd" cmpd="sng">
              <a:solidFill>
                <a:srgbClr val="00206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solidFill>
                  <a:schemeClr val="accent2"/>
                </a:solidFill>
              </a:endParaRPr>
            </a:p>
          </p:txBody>
        </p:sp>
        <p:sp>
          <p:nvSpPr>
            <p:cNvPr id="35" name="Shape 637">
              <a:extLst>
                <a:ext uri="{FF2B5EF4-FFF2-40B4-BE49-F238E27FC236}">
                  <a16:creationId xmlns="" xmlns:a16="http://schemas.microsoft.com/office/drawing/2014/main" id="{B8E44603-02C8-45C3-AFCF-46EBC9134B2A}"/>
                </a:ext>
              </a:extLst>
            </p:cNvPr>
            <p:cNvSpPr/>
            <p:nvPr/>
          </p:nvSpPr>
          <p:spPr>
            <a:xfrm>
              <a:off x="6253375" y="2001400"/>
              <a:ext cx="74325" cy="70675"/>
            </a:xfrm>
            <a:custGeom>
              <a:avLst/>
              <a:gdLst/>
              <a:ahLst/>
              <a:cxnLst/>
              <a:rect l="0" t="0" r="0" b="0"/>
              <a:pathLst>
                <a:path w="2973" h="2827" fill="none" extrusionOk="0">
                  <a:moveTo>
                    <a:pt x="1" y="1194"/>
                  </a:moveTo>
                  <a:lnTo>
                    <a:pt x="1" y="1194"/>
                  </a:lnTo>
                  <a:lnTo>
                    <a:pt x="123" y="1365"/>
                  </a:lnTo>
                  <a:lnTo>
                    <a:pt x="1316" y="2534"/>
                  </a:lnTo>
                  <a:lnTo>
                    <a:pt x="1316" y="2534"/>
                  </a:lnTo>
                  <a:lnTo>
                    <a:pt x="1462" y="2656"/>
                  </a:lnTo>
                  <a:lnTo>
                    <a:pt x="1633" y="2753"/>
                  </a:lnTo>
                  <a:lnTo>
                    <a:pt x="1827" y="2802"/>
                  </a:lnTo>
                  <a:lnTo>
                    <a:pt x="1998" y="2826"/>
                  </a:lnTo>
                  <a:lnTo>
                    <a:pt x="1998" y="2826"/>
                  </a:lnTo>
                  <a:lnTo>
                    <a:pt x="2193" y="2802"/>
                  </a:lnTo>
                  <a:lnTo>
                    <a:pt x="2363" y="2753"/>
                  </a:lnTo>
                  <a:lnTo>
                    <a:pt x="2534" y="2656"/>
                  </a:lnTo>
                  <a:lnTo>
                    <a:pt x="2704" y="2534"/>
                  </a:lnTo>
                  <a:lnTo>
                    <a:pt x="2704" y="2534"/>
                  </a:lnTo>
                  <a:lnTo>
                    <a:pt x="2826" y="2388"/>
                  </a:lnTo>
                  <a:lnTo>
                    <a:pt x="2923" y="2217"/>
                  </a:lnTo>
                  <a:lnTo>
                    <a:pt x="2972" y="2047"/>
                  </a:lnTo>
                  <a:lnTo>
                    <a:pt x="2972" y="1852"/>
                  </a:lnTo>
                  <a:lnTo>
                    <a:pt x="2972" y="1657"/>
                  </a:lnTo>
                  <a:lnTo>
                    <a:pt x="2923" y="1487"/>
                  </a:lnTo>
                  <a:lnTo>
                    <a:pt x="2826" y="1316"/>
                  </a:lnTo>
                  <a:lnTo>
                    <a:pt x="2704" y="1170"/>
                  </a:lnTo>
                  <a:lnTo>
                    <a:pt x="1535" y="1"/>
                  </a:lnTo>
                </a:path>
              </a:pathLst>
            </a:custGeom>
            <a:grpFill/>
            <a:ln w="19050" cap="rnd" cmpd="sng">
              <a:solidFill>
                <a:srgbClr val="00206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solidFill>
                  <a:schemeClr val="accent2"/>
                </a:solidFill>
              </a:endParaRPr>
            </a:p>
          </p:txBody>
        </p:sp>
        <p:sp>
          <p:nvSpPr>
            <p:cNvPr id="36" name="Shape 638">
              <a:extLst>
                <a:ext uri="{FF2B5EF4-FFF2-40B4-BE49-F238E27FC236}">
                  <a16:creationId xmlns="" xmlns:a16="http://schemas.microsoft.com/office/drawing/2014/main" id="{F10FA17C-5DE5-44AB-81DB-C83C2A648EC9}"/>
                </a:ext>
              </a:extLst>
            </p:cNvPr>
            <p:cNvSpPr/>
            <p:nvPr/>
          </p:nvSpPr>
          <p:spPr>
            <a:xfrm>
              <a:off x="6137700" y="1623900"/>
              <a:ext cx="250875" cy="255150"/>
            </a:xfrm>
            <a:custGeom>
              <a:avLst/>
              <a:gdLst/>
              <a:ahLst/>
              <a:cxnLst/>
              <a:rect l="0" t="0" r="0" b="0"/>
              <a:pathLst>
                <a:path w="10035" h="10206" fill="none" extrusionOk="0">
                  <a:moveTo>
                    <a:pt x="9718" y="2412"/>
                  </a:moveTo>
                  <a:lnTo>
                    <a:pt x="8671" y="2217"/>
                  </a:lnTo>
                  <a:lnTo>
                    <a:pt x="9694" y="1194"/>
                  </a:lnTo>
                  <a:lnTo>
                    <a:pt x="9694" y="1194"/>
                  </a:lnTo>
                  <a:lnTo>
                    <a:pt x="9767" y="1121"/>
                  </a:lnTo>
                  <a:lnTo>
                    <a:pt x="9815" y="1024"/>
                  </a:lnTo>
                  <a:lnTo>
                    <a:pt x="9840" y="951"/>
                  </a:lnTo>
                  <a:lnTo>
                    <a:pt x="9840" y="853"/>
                  </a:lnTo>
                  <a:lnTo>
                    <a:pt x="9840" y="756"/>
                  </a:lnTo>
                  <a:lnTo>
                    <a:pt x="9815" y="658"/>
                  </a:lnTo>
                  <a:lnTo>
                    <a:pt x="9767" y="585"/>
                  </a:lnTo>
                  <a:lnTo>
                    <a:pt x="9694" y="512"/>
                  </a:lnTo>
                  <a:lnTo>
                    <a:pt x="9694" y="512"/>
                  </a:lnTo>
                  <a:lnTo>
                    <a:pt x="9621" y="439"/>
                  </a:lnTo>
                  <a:lnTo>
                    <a:pt x="9548" y="391"/>
                  </a:lnTo>
                  <a:lnTo>
                    <a:pt x="9450" y="366"/>
                  </a:lnTo>
                  <a:lnTo>
                    <a:pt x="9353" y="366"/>
                  </a:lnTo>
                  <a:lnTo>
                    <a:pt x="9255" y="366"/>
                  </a:lnTo>
                  <a:lnTo>
                    <a:pt x="9182" y="391"/>
                  </a:lnTo>
                  <a:lnTo>
                    <a:pt x="9085" y="439"/>
                  </a:lnTo>
                  <a:lnTo>
                    <a:pt x="9012" y="512"/>
                  </a:lnTo>
                  <a:lnTo>
                    <a:pt x="7867" y="1657"/>
                  </a:lnTo>
                  <a:lnTo>
                    <a:pt x="7867" y="1657"/>
                  </a:lnTo>
                  <a:lnTo>
                    <a:pt x="7818" y="1487"/>
                  </a:lnTo>
                  <a:lnTo>
                    <a:pt x="7599" y="317"/>
                  </a:lnTo>
                  <a:lnTo>
                    <a:pt x="7599" y="317"/>
                  </a:lnTo>
                  <a:lnTo>
                    <a:pt x="7575" y="196"/>
                  </a:lnTo>
                  <a:lnTo>
                    <a:pt x="7526" y="98"/>
                  </a:lnTo>
                  <a:lnTo>
                    <a:pt x="7477" y="50"/>
                  </a:lnTo>
                  <a:lnTo>
                    <a:pt x="7404" y="1"/>
                  </a:lnTo>
                  <a:lnTo>
                    <a:pt x="7331" y="1"/>
                  </a:lnTo>
                  <a:lnTo>
                    <a:pt x="7234" y="25"/>
                  </a:lnTo>
                  <a:lnTo>
                    <a:pt x="7161" y="74"/>
                  </a:lnTo>
                  <a:lnTo>
                    <a:pt x="7063" y="147"/>
                  </a:lnTo>
                  <a:lnTo>
                    <a:pt x="5432" y="1754"/>
                  </a:lnTo>
                  <a:lnTo>
                    <a:pt x="5432" y="1754"/>
                  </a:lnTo>
                  <a:lnTo>
                    <a:pt x="5358" y="1852"/>
                  </a:lnTo>
                  <a:lnTo>
                    <a:pt x="5285" y="1974"/>
                  </a:lnTo>
                  <a:lnTo>
                    <a:pt x="5212" y="2120"/>
                  </a:lnTo>
                  <a:lnTo>
                    <a:pt x="5164" y="2242"/>
                  </a:lnTo>
                  <a:lnTo>
                    <a:pt x="5139" y="2388"/>
                  </a:lnTo>
                  <a:lnTo>
                    <a:pt x="5115" y="2534"/>
                  </a:lnTo>
                  <a:lnTo>
                    <a:pt x="5115" y="2680"/>
                  </a:lnTo>
                  <a:lnTo>
                    <a:pt x="5115" y="2802"/>
                  </a:lnTo>
                  <a:lnTo>
                    <a:pt x="5334" y="3971"/>
                  </a:lnTo>
                  <a:lnTo>
                    <a:pt x="5334" y="3971"/>
                  </a:lnTo>
                  <a:lnTo>
                    <a:pt x="5383" y="4141"/>
                  </a:lnTo>
                  <a:lnTo>
                    <a:pt x="147" y="9378"/>
                  </a:lnTo>
                  <a:lnTo>
                    <a:pt x="147" y="9378"/>
                  </a:lnTo>
                  <a:lnTo>
                    <a:pt x="73" y="9451"/>
                  </a:lnTo>
                  <a:lnTo>
                    <a:pt x="25" y="9548"/>
                  </a:lnTo>
                  <a:lnTo>
                    <a:pt x="0" y="9645"/>
                  </a:lnTo>
                  <a:lnTo>
                    <a:pt x="0" y="9718"/>
                  </a:lnTo>
                  <a:lnTo>
                    <a:pt x="0" y="9816"/>
                  </a:lnTo>
                  <a:lnTo>
                    <a:pt x="25" y="9913"/>
                  </a:lnTo>
                  <a:lnTo>
                    <a:pt x="73" y="9986"/>
                  </a:lnTo>
                  <a:lnTo>
                    <a:pt x="147" y="10059"/>
                  </a:lnTo>
                  <a:lnTo>
                    <a:pt x="147" y="10059"/>
                  </a:lnTo>
                  <a:lnTo>
                    <a:pt x="220" y="10133"/>
                  </a:lnTo>
                  <a:lnTo>
                    <a:pt x="293" y="10181"/>
                  </a:lnTo>
                  <a:lnTo>
                    <a:pt x="390" y="10206"/>
                  </a:lnTo>
                  <a:lnTo>
                    <a:pt x="488" y="10206"/>
                  </a:lnTo>
                  <a:lnTo>
                    <a:pt x="488" y="10206"/>
                  </a:lnTo>
                  <a:lnTo>
                    <a:pt x="585" y="10206"/>
                  </a:lnTo>
                  <a:lnTo>
                    <a:pt x="658" y="10181"/>
                  </a:lnTo>
                  <a:lnTo>
                    <a:pt x="755" y="10133"/>
                  </a:lnTo>
                  <a:lnTo>
                    <a:pt x="828" y="10059"/>
                  </a:lnTo>
                  <a:lnTo>
                    <a:pt x="6187" y="4726"/>
                  </a:lnTo>
                  <a:lnTo>
                    <a:pt x="7234" y="4896"/>
                  </a:lnTo>
                  <a:lnTo>
                    <a:pt x="7234" y="4896"/>
                  </a:lnTo>
                  <a:lnTo>
                    <a:pt x="7356" y="4921"/>
                  </a:lnTo>
                  <a:lnTo>
                    <a:pt x="7502" y="4921"/>
                  </a:lnTo>
                  <a:lnTo>
                    <a:pt x="7624" y="4896"/>
                  </a:lnTo>
                  <a:lnTo>
                    <a:pt x="7770" y="4848"/>
                  </a:lnTo>
                  <a:lnTo>
                    <a:pt x="7916" y="4799"/>
                  </a:lnTo>
                  <a:lnTo>
                    <a:pt x="8038" y="4750"/>
                  </a:lnTo>
                  <a:lnTo>
                    <a:pt x="8159" y="4677"/>
                  </a:lnTo>
                  <a:lnTo>
                    <a:pt x="8257" y="4580"/>
                  </a:lnTo>
                  <a:lnTo>
                    <a:pt x="9889" y="2948"/>
                  </a:lnTo>
                  <a:lnTo>
                    <a:pt x="9889" y="2948"/>
                  </a:lnTo>
                  <a:lnTo>
                    <a:pt x="9962" y="2875"/>
                  </a:lnTo>
                  <a:lnTo>
                    <a:pt x="10010" y="2777"/>
                  </a:lnTo>
                  <a:lnTo>
                    <a:pt x="10035" y="2704"/>
                  </a:lnTo>
                  <a:lnTo>
                    <a:pt x="10010" y="2607"/>
                  </a:lnTo>
                  <a:lnTo>
                    <a:pt x="9986" y="2558"/>
                  </a:lnTo>
                  <a:lnTo>
                    <a:pt x="9913" y="2485"/>
                  </a:lnTo>
                  <a:lnTo>
                    <a:pt x="9815" y="2436"/>
                  </a:lnTo>
                  <a:lnTo>
                    <a:pt x="9718" y="2412"/>
                  </a:lnTo>
                  <a:lnTo>
                    <a:pt x="9718" y="2412"/>
                  </a:lnTo>
                  <a:close/>
                </a:path>
              </a:pathLst>
            </a:custGeom>
            <a:grpFill/>
            <a:ln w="19050" cap="rnd" cmpd="sng">
              <a:solidFill>
                <a:srgbClr val="00206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dirty="0">
                <a:solidFill>
                  <a:schemeClr val="accent2"/>
                </a:solidFill>
              </a:endParaRPr>
            </a:p>
          </p:txBody>
        </p:sp>
      </p:grpSp>
      <p:sp>
        <p:nvSpPr>
          <p:cNvPr id="27" name="مستطيل مستدير الزوايا 5">
            <a:hlinkClick r:id="rId2" action="ppaction://hlinksldjump"/>
            <a:extLst>
              <a:ext uri="{FF2B5EF4-FFF2-40B4-BE49-F238E27FC236}">
                <a16:creationId xmlns="" xmlns:a16="http://schemas.microsoft.com/office/drawing/2014/main" id="{D466B943-7A06-4ADB-8B37-06D4C56A4898}"/>
              </a:ext>
            </a:extLst>
          </p:cNvPr>
          <p:cNvSpPr/>
          <p:nvPr/>
        </p:nvSpPr>
        <p:spPr>
          <a:xfrm>
            <a:off x="9838920" y="1862449"/>
            <a:ext cx="2353079" cy="57600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1400" dirty="0">
                <a:solidFill>
                  <a:srgbClr val="3F5378"/>
                </a:solidFill>
                <a:latin typeface="Arial Black" panose="020B0A04020102020204" pitchFamily="34" charset="0"/>
                <a:cs typeface="PT Bold Heading" panose="02010400000000000000" pitchFamily="2" charset="-78"/>
              </a:rPr>
              <a:t>INITIATION ACTIVITY </a:t>
            </a:r>
            <a:endParaRPr lang="ar-BH" sz="1400" dirty="0">
              <a:solidFill>
                <a:srgbClr val="3F5378"/>
              </a:solidFill>
              <a:latin typeface="Arial Black" panose="020B0A04020102020204" pitchFamily="34" charset="0"/>
              <a:cs typeface="PT Bold Heading" panose="02010400000000000000" pitchFamily="2" charset="-78"/>
            </a:endParaRPr>
          </a:p>
        </p:txBody>
      </p:sp>
      <p:sp>
        <p:nvSpPr>
          <p:cNvPr id="37" name="مستطيل مستدير الزوايا 11">
            <a:hlinkClick r:id="rId3" action="ppaction://hlinksldjump"/>
            <a:extLst>
              <a:ext uri="{FF2B5EF4-FFF2-40B4-BE49-F238E27FC236}">
                <a16:creationId xmlns="" xmlns:a16="http://schemas.microsoft.com/office/drawing/2014/main" id="{23D3EE09-8411-4223-ABFE-66C8968A89D0}"/>
              </a:ext>
            </a:extLst>
          </p:cNvPr>
          <p:cNvSpPr/>
          <p:nvPr/>
        </p:nvSpPr>
        <p:spPr>
          <a:xfrm>
            <a:off x="9875904" y="2837647"/>
            <a:ext cx="2353079" cy="57600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1600" dirty="0">
                <a:solidFill>
                  <a:srgbClr val="3F5378"/>
                </a:solidFill>
                <a:latin typeface="Arial Black" panose="020B0A04020102020204" pitchFamily="34" charset="0"/>
                <a:cs typeface="PT Bold Heading" panose="02010400000000000000" pitchFamily="2" charset="-78"/>
              </a:rPr>
              <a:t>OBJECTIVE 1</a:t>
            </a:r>
            <a:r>
              <a:rPr lang="ar-SA" sz="1600" dirty="0">
                <a:solidFill>
                  <a:srgbClr val="3F5378"/>
                </a:solidFill>
                <a:latin typeface="Arial Black" panose="020B0A04020102020204" pitchFamily="34" charset="0"/>
                <a:cs typeface="PT Bold Heading" panose="02010400000000000000" pitchFamily="2" charset="-78"/>
              </a:rPr>
              <a:t>    </a:t>
            </a:r>
            <a:endParaRPr lang="ar-BH" sz="1600" dirty="0">
              <a:solidFill>
                <a:srgbClr val="3F5378"/>
              </a:solidFill>
              <a:latin typeface="Arial Black" panose="020B0A04020102020204" pitchFamily="34" charset="0"/>
              <a:cs typeface="PT Bold Heading" panose="02010400000000000000" pitchFamily="2" charset="-78"/>
            </a:endParaRPr>
          </a:p>
        </p:txBody>
      </p:sp>
      <p:sp>
        <p:nvSpPr>
          <p:cNvPr id="38" name="مستطيل مستدير الزوايا 12">
            <a:hlinkClick r:id="" action="ppaction://noaction"/>
            <a:extLst>
              <a:ext uri="{FF2B5EF4-FFF2-40B4-BE49-F238E27FC236}">
                <a16:creationId xmlns="" xmlns:a16="http://schemas.microsoft.com/office/drawing/2014/main" id="{C35558C1-9FDC-49BD-A8F5-9241D1C65BC7}"/>
              </a:ext>
            </a:extLst>
          </p:cNvPr>
          <p:cNvSpPr/>
          <p:nvPr/>
        </p:nvSpPr>
        <p:spPr>
          <a:xfrm>
            <a:off x="9875904" y="3651672"/>
            <a:ext cx="2353079" cy="57600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1600" dirty="0">
                <a:solidFill>
                  <a:srgbClr val="3F5378"/>
                </a:solidFill>
                <a:latin typeface="Arial Black" panose="020B0A04020102020204" pitchFamily="34" charset="0"/>
                <a:cs typeface="PT Bold Heading" panose="02010400000000000000" pitchFamily="2" charset="-78"/>
              </a:rPr>
              <a:t>OBJECTIVE 2</a:t>
            </a:r>
            <a:r>
              <a:rPr lang="ar-SA" sz="1600" dirty="0">
                <a:solidFill>
                  <a:srgbClr val="3F5378"/>
                </a:solidFill>
                <a:latin typeface="Arial Black" panose="020B0A04020102020204" pitchFamily="34" charset="0"/>
                <a:cs typeface="PT Bold Heading" panose="02010400000000000000" pitchFamily="2" charset="-78"/>
              </a:rPr>
              <a:t>    </a:t>
            </a:r>
            <a:endParaRPr lang="ar-BH" sz="1600" dirty="0">
              <a:solidFill>
                <a:srgbClr val="3F5378"/>
              </a:solidFill>
              <a:latin typeface="Arial Black" panose="020B0A04020102020204" pitchFamily="34" charset="0"/>
              <a:cs typeface="PT Bold Heading" panose="02010400000000000000" pitchFamily="2" charset="-78"/>
            </a:endParaRPr>
          </a:p>
        </p:txBody>
      </p:sp>
      <p:sp>
        <p:nvSpPr>
          <p:cNvPr id="40" name="مستطيل مستدير الزوايا 17">
            <a:hlinkClick r:id="" action="ppaction://noaction"/>
            <a:extLst>
              <a:ext uri="{FF2B5EF4-FFF2-40B4-BE49-F238E27FC236}">
                <a16:creationId xmlns="" xmlns:a16="http://schemas.microsoft.com/office/drawing/2014/main" id="{5073015B-1E83-4FE7-BF02-65CBBB9E092C}"/>
              </a:ext>
            </a:extLst>
          </p:cNvPr>
          <p:cNvSpPr/>
          <p:nvPr/>
        </p:nvSpPr>
        <p:spPr>
          <a:xfrm>
            <a:off x="9875904" y="5284180"/>
            <a:ext cx="2353079" cy="57600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1400" dirty="0">
                <a:solidFill>
                  <a:srgbClr val="3F5378"/>
                </a:solidFill>
                <a:latin typeface="Arial Black" panose="020B0A04020102020204" pitchFamily="34" charset="0"/>
                <a:cs typeface="PT Bold Heading" panose="02010400000000000000" pitchFamily="2" charset="-78"/>
              </a:rPr>
              <a:t>FINAL EVALUATION</a:t>
            </a:r>
            <a:endParaRPr lang="ar-BH" sz="1400" dirty="0">
              <a:solidFill>
                <a:srgbClr val="3F5378"/>
              </a:solidFill>
              <a:latin typeface="Arial Black" panose="020B0A04020102020204" pitchFamily="34" charset="0"/>
              <a:cs typeface="PT Bold Heading" panose="02010400000000000000" pitchFamily="2" charset="-78"/>
            </a:endParaRPr>
          </a:p>
        </p:txBody>
      </p:sp>
      <p:sp>
        <p:nvSpPr>
          <p:cNvPr id="8" name="Rectangle 6">
            <a:extLst>
              <a:ext uri="{FF2B5EF4-FFF2-40B4-BE49-F238E27FC236}">
                <a16:creationId xmlns="" xmlns:a16="http://schemas.microsoft.com/office/drawing/2014/main" id="{604B2B2F-9411-AA9E-A604-4EBD15F18989}"/>
              </a:ext>
            </a:extLst>
          </p:cNvPr>
          <p:cNvSpPr/>
          <p:nvPr/>
        </p:nvSpPr>
        <p:spPr>
          <a:xfrm>
            <a:off x="1384938" y="277159"/>
            <a:ext cx="6100383" cy="531749"/>
          </a:xfrm>
          <a:prstGeom prst="rect">
            <a:avLst/>
          </a:prstGeom>
          <a:solidFill>
            <a:schemeClr val="accent1">
              <a:lumMod val="5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a:spAutoFit/>
          </a:bodyPr>
          <a:lstStyle/>
          <a:p>
            <a:pPr marL="342900" indent="-342900">
              <a:lnSpc>
                <a:spcPct val="130000"/>
              </a:lnSpc>
              <a:buClr>
                <a:srgbClr val="FFFFFF"/>
              </a:buClr>
              <a:buSzPts val="1100"/>
              <a:buFont typeface="Times New Roman" panose="02020603050405020304" pitchFamily="18" charset="0"/>
              <a:buChar char="►"/>
            </a:pPr>
            <a:r>
              <a:rPr lang="en-US" sz="2400" b="1" dirty="0">
                <a:solidFill>
                  <a:srgbClr val="FFFF00"/>
                </a:solidFill>
                <a:effectLst/>
                <a:uFill>
                  <a:solidFill>
                    <a:srgbClr val="5B9BD5"/>
                  </a:solidFill>
                </a:uFill>
                <a:latin typeface="Times New Roman" panose="02020603050405020304" pitchFamily="18" charset="0"/>
                <a:ea typeface="Calibri" panose="020F0502020204030204" pitchFamily="34" charset="0"/>
                <a:cs typeface="Times New Roman" panose="02020603050405020304" pitchFamily="18" charset="0"/>
              </a:rPr>
              <a:t>The calculation of the value of annuity</a:t>
            </a:r>
            <a:endParaRPr lang="en-US" sz="2400" b="1" dirty="0">
              <a:solidFill>
                <a:srgbClr val="FFFF00"/>
              </a:solidFill>
              <a:effectLst/>
              <a:uFill>
                <a:solidFill>
                  <a:srgbClr val="5B9BD5"/>
                </a:solidFill>
              </a:uFill>
              <a:latin typeface="Calibri" panose="020F0502020204030204" pitchFamily="34" charset="0"/>
              <a:ea typeface="Calibri" panose="020F0502020204030204" pitchFamily="34" charset="0"/>
              <a:cs typeface="Arial" panose="020B0604020202020204" pitchFamily="34" charset="0"/>
            </a:endParaRPr>
          </a:p>
        </p:txBody>
      </p:sp>
      <p:sp>
        <p:nvSpPr>
          <p:cNvPr id="9" name="مستطيل مستدير الزوايا 11">
            <a:hlinkClick r:id="rId3" action="ppaction://hlinksldjump"/>
            <a:extLst>
              <a:ext uri="{FF2B5EF4-FFF2-40B4-BE49-F238E27FC236}">
                <a16:creationId xmlns="" xmlns:a16="http://schemas.microsoft.com/office/drawing/2014/main" id="{0DFE9340-316F-EF21-36B5-A01BFC1442C5}"/>
              </a:ext>
            </a:extLst>
          </p:cNvPr>
          <p:cNvSpPr/>
          <p:nvPr/>
        </p:nvSpPr>
        <p:spPr>
          <a:xfrm>
            <a:off x="9838921" y="4404958"/>
            <a:ext cx="2353079" cy="57600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1600" dirty="0">
                <a:solidFill>
                  <a:srgbClr val="3F5378"/>
                </a:solidFill>
                <a:latin typeface="Arial Black" panose="020B0A04020102020204" pitchFamily="34" charset="0"/>
                <a:cs typeface="PT Bold Heading" panose="02010400000000000000" pitchFamily="2" charset="-78"/>
              </a:rPr>
              <a:t>OBJECTIVE 3</a:t>
            </a:r>
            <a:r>
              <a:rPr lang="ar-SA" sz="1600" dirty="0">
                <a:solidFill>
                  <a:srgbClr val="3F5378"/>
                </a:solidFill>
                <a:latin typeface="Arial Black" panose="020B0A04020102020204" pitchFamily="34" charset="0"/>
                <a:cs typeface="PT Bold Heading" panose="02010400000000000000" pitchFamily="2" charset="-78"/>
              </a:rPr>
              <a:t>    </a:t>
            </a:r>
            <a:endParaRPr lang="ar-BH" sz="1600" dirty="0">
              <a:solidFill>
                <a:srgbClr val="3F5378"/>
              </a:solidFill>
              <a:latin typeface="Arial Black" panose="020B0A04020102020204" pitchFamily="34" charset="0"/>
              <a:cs typeface="PT Bold Heading" panose="02010400000000000000" pitchFamily="2" charset="-78"/>
            </a:endParaRPr>
          </a:p>
        </p:txBody>
      </p:sp>
      <p:grpSp>
        <p:nvGrpSpPr>
          <p:cNvPr id="2" name="Group 1">
            <a:extLst>
              <a:ext uri="{FF2B5EF4-FFF2-40B4-BE49-F238E27FC236}">
                <a16:creationId xmlns="" xmlns:a16="http://schemas.microsoft.com/office/drawing/2014/main" id="{7A66DF9A-2CC9-0F60-722E-AC38D1F9C56E}"/>
              </a:ext>
            </a:extLst>
          </p:cNvPr>
          <p:cNvGrpSpPr/>
          <p:nvPr/>
        </p:nvGrpSpPr>
        <p:grpSpPr>
          <a:xfrm>
            <a:off x="34867" y="6499773"/>
            <a:ext cx="12192000" cy="383348"/>
            <a:chOff x="34867" y="6499773"/>
            <a:chExt cx="12192000" cy="383348"/>
          </a:xfrm>
        </p:grpSpPr>
        <p:sp>
          <p:nvSpPr>
            <p:cNvPr id="11" name="TextBox 10">
              <a:extLst>
                <a:ext uri="{FF2B5EF4-FFF2-40B4-BE49-F238E27FC236}">
                  <a16:creationId xmlns="" xmlns:a16="http://schemas.microsoft.com/office/drawing/2014/main" id="{7FDC34CC-7FD8-9C04-953E-079F34E0CAC8}"/>
                </a:ext>
              </a:extLst>
            </p:cNvPr>
            <p:cNvSpPr txBox="1"/>
            <p:nvPr/>
          </p:nvSpPr>
          <p:spPr>
            <a:xfrm>
              <a:off x="716844" y="6505941"/>
              <a:ext cx="7798277" cy="307777"/>
            </a:xfrm>
            <a:prstGeom prst="rect">
              <a:avLst/>
            </a:prstGeom>
            <a:noFill/>
          </p:spPr>
          <p:txBody>
            <a:bodyPr wrap="square" rtlCol="1">
              <a:spAutoFit/>
            </a:bodyPr>
            <a:lstStyle/>
            <a:p>
              <a:r>
                <a:rPr lang="en-US" sz="1400" b="1" dirty="0">
                  <a:solidFill>
                    <a:srgbClr val="002060"/>
                  </a:solidFill>
                  <a:latin typeface="Sakkal Majalla" panose="02000000000000000000" pitchFamily="2" charset="-78"/>
                  <a:cs typeface="Sakkal Majalla" panose="02000000000000000000" pitchFamily="2" charset="-78"/>
                </a:rPr>
                <a:t>FIN 316/806                                                   UNIT 2            </a:t>
              </a:r>
              <a:r>
                <a:rPr lang="en-US" sz="1400" b="1" dirty="0" smtClean="0">
                  <a:solidFill>
                    <a:srgbClr val="002060"/>
                  </a:solidFill>
                  <a:latin typeface="Sakkal Majalla" panose="02000000000000000000" pitchFamily="2" charset="-78"/>
                  <a:cs typeface="Sakkal Majalla" panose="02000000000000000000" pitchFamily="2" charset="-78"/>
                </a:rPr>
                <a:t>                      </a:t>
              </a:r>
              <a:r>
                <a:rPr lang="en-US" sz="1400" b="1" dirty="0">
                  <a:solidFill>
                    <a:srgbClr val="002060"/>
                  </a:solidFill>
                  <a:latin typeface="Sakkal Majalla" panose="02000000000000000000" pitchFamily="2" charset="-78"/>
                  <a:cs typeface="Sakkal Majalla" panose="02000000000000000000" pitchFamily="2" charset="-78"/>
                </a:rPr>
                <a:t>Annuities and Amortization Loan</a:t>
              </a:r>
              <a:endParaRPr lang="ar-SA" sz="1400" b="1" dirty="0">
                <a:solidFill>
                  <a:srgbClr val="002060"/>
                </a:solidFill>
                <a:latin typeface="Sakkal Majalla" panose="02000000000000000000" pitchFamily="2" charset="-78"/>
                <a:cs typeface="Sakkal Majalla" panose="02000000000000000000" pitchFamily="2" charset="-78"/>
              </a:endParaRPr>
            </a:p>
          </p:txBody>
        </p:sp>
        <p:grpSp>
          <p:nvGrpSpPr>
            <p:cNvPr id="12" name="Group 11">
              <a:extLst>
                <a:ext uri="{FF2B5EF4-FFF2-40B4-BE49-F238E27FC236}">
                  <a16:creationId xmlns="" xmlns:a16="http://schemas.microsoft.com/office/drawing/2014/main" id="{41538516-A71E-3316-304D-9C38858F8DE4}"/>
                </a:ext>
              </a:extLst>
            </p:cNvPr>
            <p:cNvGrpSpPr/>
            <p:nvPr/>
          </p:nvGrpSpPr>
          <p:grpSpPr>
            <a:xfrm>
              <a:off x="34867" y="6499773"/>
              <a:ext cx="12192000" cy="383348"/>
              <a:chOff x="34867" y="6499773"/>
              <a:chExt cx="12192000" cy="383348"/>
            </a:xfrm>
          </p:grpSpPr>
          <p:cxnSp>
            <p:nvCxnSpPr>
              <p:cNvPr id="13" name="Straight Connector 12">
                <a:extLst>
                  <a:ext uri="{FF2B5EF4-FFF2-40B4-BE49-F238E27FC236}">
                    <a16:creationId xmlns="" xmlns:a16="http://schemas.microsoft.com/office/drawing/2014/main" id="{146DF47E-76D9-F557-27B0-CD5D1D24AA53}"/>
                  </a:ext>
                </a:extLst>
              </p:cNvPr>
              <p:cNvCxnSpPr/>
              <p:nvPr/>
            </p:nvCxnSpPr>
            <p:spPr>
              <a:xfrm flipV="1">
                <a:off x="34867" y="6499773"/>
                <a:ext cx="12192000" cy="521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 xmlns:a16="http://schemas.microsoft.com/office/drawing/2014/main" id="{4966BC4C-A69E-73EE-1847-705F12088F41}"/>
                  </a:ext>
                </a:extLst>
              </p:cNvPr>
              <p:cNvSpPr>
                <a:spLocks/>
              </p:cNvSpPr>
              <p:nvPr/>
            </p:nvSpPr>
            <p:spPr>
              <a:xfrm>
                <a:off x="7703229" y="6502121"/>
                <a:ext cx="4106028"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a:t>
                </a:r>
                <a:r>
                  <a:rPr lang="ar-SA"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العام الدراسي </a:t>
                </a: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2023-2024م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grpSp>
      </p:grpSp>
      <mc:AlternateContent xmlns:mc="http://schemas.openxmlformats.org/markup-compatibility/2006" xmlns:a14="http://schemas.microsoft.com/office/drawing/2010/main">
        <mc:Choice Requires="a14">
          <p:sp>
            <p:nvSpPr>
              <p:cNvPr id="4" name="Rectangle 3">
                <a:extLst>
                  <a:ext uri="{FF2B5EF4-FFF2-40B4-BE49-F238E27FC236}">
                    <a16:creationId xmlns="" xmlns:a16="http://schemas.microsoft.com/office/drawing/2014/main" id="{ACE9A47A-B27F-E4A8-423A-6A6640A6F816}"/>
                  </a:ext>
                </a:extLst>
              </p:cNvPr>
              <p:cNvSpPr/>
              <p:nvPr/>
            </p:nvSpPr>
            <p:spPr>
              <a:xfrm>
                <a:off x="495225" y="2017888"/>
                <a:ext cx="9152360" cy="4011669"/>
              </a:xfrm>
              <a:prstGeom prst="rect">
                <a:avLst/>
              </a:prstGeom>
              <a:solidFill>
                <a:srgbClr val="CED6E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t" anchorCtr="0" forceAA="0" compatLnSpc="1">
                <a:prstTxWarp prst="textNoShape">
                  <a:avLst/>
                </a:prstTxWarp>
                <a:noAutofit/>
              </a:bodyPr>
              <a:lstStyle/>
              <a:p>
                <a:pPr marL="182880" marR="0" rtl="1">
                  <a:lnSpc>
                    <a:spcPct val="130000"/>
                  </a:lnSpc>
                  <a:spcBef>
                    <a:spcPts val="0"/>
                  </a:spcBef>
                  <a:spcAft>
                    <a:spcPts val="0"/>
                  </a:spcAft>
                  <a:tabLst>
                    <a:tab pos="849630" algn="l"/>
                    <a:tab pos="1140460" algn="l"/>
                  </a:tabLst>
                </a:pPr>
                <a:r>
                  <a:rPr lang="en-US"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Amal pays a loan installment at the end of each year for 10 years at 5 % annually. If her balance at the end of the period was BD1,006.232. </a:t>
                </a:r>
                <a:r>
                  <a:rPr lang="en-US" dirty="0">
                    <a:ea typeface="Calibri" panose="020F0502020204030204" pitchFamily="34" charset="0"/>
                    <a:cs typeface="Arial" panose="020B0604020202020204" pitchFamily="34" charset="0"/>
                  </a:rPr>
                  <a:t> </a:t>
                </a:r>
                <a:r>
                  <a:rPr lang="en-US"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What is the value of each ordinary annuity?</a:t>
                </a:r>
                <a:endParaRPr lang="en-US" dirty="0">
                  <a:effectLst/>
                  <a:ea typeface="Calibri" panose="020F0502020204030204" pitchFamily="34" charset="0"/>
                  <a:cs typeface="Arial" panose="020B0604020202020204" pitchFamily="34" charset="0"/>
                </a:endParaRPr>
              </a:p>
              <a:p>
                <a:pPr marL="0" marR="0" algn="l" rtl="1">
                  <a:lnSpc>
                    <a:spcPct val="130000"/>
                  </a:lnSpc>
                  <a:spcBef>
                    <a:spcPts val="0"/>
                  </a:spcBef>
                  <a:spcAft>
                    <a:spcPts val="0"/>
                  </a:spcAft>
                </a:pPr>
                <a:r>
                  <a:rPr lang="en-US" b="1" u="sng" dirty="0">
                    <a:solidFill>
                      <a:srgbClr val="002060"/>
                    </a:solidFill>
                    <a:effectLst/>
                    <a:latin typeface="Arial Black" panose="020B0A04020102020204" pitchFamily="34" charset="0"/>
                    <a:ea typeface="Times New Roman" panose="02020603050405020304" pitchFamily="18" charset="0"/>
                    <a:cs typeface="Times New Roman" panose="02020603050405020304" pitchFamily="18" charset="0"/>
                  </a:rPr>
                  <a:t>Answer:</a:t>
                </a:r>
                <a:endParaRPr lang="en-US" dirty="0">
                  <a:effectLst/>
                  <a:latin typeface="Times New Roman" panose="02020603050405020304" pitchFamily="18" charset="0"/>
                  <a:ea typeface="Times New Roman" panose="02020603050405020304" pitchFamily="18" charset="0"/>
                </a:endParaRPr>
              </a:p>
              <a:p>
                <a:pPr marL="0" marR="0" algn="l" rtl="0">
                  <a:lnSpc>
                    <a:spcPct val="130000"/>
                  </a:lnSpc>
                  <a:spcBef>
                    <a:spcPts val="0"/>
                  </a:spcBef>
                  <a:spcAft>
                    <a:spcPts val="0"/>
                  </a:spcAft>
                  <a:tabLst>
                    <a:tab pos="0" algn="r"/>
                    <a:tab pos="152400" algn="r"/>
                  </a:tabLst>
                </a:pPr>
                <a:r>
                  <a:rPr lang="en-US" b="1" dirty="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a:t>PMT = </a:t>
                </a:r>
                <a14:m>
                  <m:oMath xmlns:m="http://schemas.openxmlformats.org/officeDocument/2006/math">
                    <m:sSub>
                      <m:sSubPr>
                        <m:ctrlPr>
                          <a:rPr lang="en-US"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𝐅𝐕</m:t>
                        </m:r>
                      </m:e>
                      <m:sub>
                        <m:r>
                          <a:rPr lang="en-US"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𝐧</m:t>
                        </m:r>
                      </m:sub>
                    </m:sSub>
                  </m:oMath>
                </a14:m>
                <a:r>
                  <a:rPr lang="en-US" b="1" dirty="0">
                    <a:solidFill>
                      <a:srgbClr val="C00000"/>
                    </a:solidFill>
                    <a:effectLst/>
                    <a:latin typeface="Cambria Math" panose="02040503050406030204" pitchFamily="18" charset="0"/>
                    <a:ea typeface="Calibri" panose="020F0502020204030204" pitchFamily="34" charset="0"/>
                    <a:cs typeface="Times New Roman" panose="02020603050405020304" pitchFamily="18" charset="0"/>
                  </a:rPr>
                  <a:t>    </a:t>
                </a:r>
                <a:r>
                  <a:rPr lang="en-US" b="1" dirty="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a:t> ÷ </a:t>
                </a:r>
                <a14:m>
                  <m:oMath xmlns:m="http://schemas.openxmlformats.org/officeDocument/2006/math">
                    <m:d>
                      <m:dPr>
                        <m:begChr m:val="["/>
                        <m:endChr m:val="]"/>
                        <m:ctrlPr>
                          <a:rPr lang="en-US"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dPr>
                      <m:e>
                        <m:f>
                          <m:fPr>
                            <m:ctrlPr>
                              <a:rPr lang="en-US"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fPr>
                          <m:num>
                            <m:sSup>
                              <m:sSupPr>
                                <m:ctrlPr>
                                  <a:rPr lang="en-US"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sSupPr>
                              <m:e>
                                <m:d>
                                  <m:dPr>
                                    <m:ctrlPr>
                                      <a:rPr lang="en-US"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dPr>
                                  <m:e>
                                    <m:r>
                                      <a:rPr lang="en-US"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𝟏</m:t>
                                    </m:r>
                                    <m:r>
                                      <a:rPr lang="en-US" b="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𝐢</m:t>
                                    </m:r>
                                  </m:e>
                                </m:d>
                              </m:e>
                              <m:sup>
                                <m:r>
                                  <a:rPr lang="en-US"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𝐧</m:t>
                                </m:r>
                              </m:sup>
                            </m:sSup>
                            <m:r>
                              <a:rPr lang="en-US"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𝟏</m:t>
                            </m:r>
                          </m:num>
                          <m:den>
                            <m:r>
                              <a:rPr lang="en-US"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𝐢</m:t>
                            </m:r>
                          </m:den>
                        </m:f>
                      </m:e>
                    </m:d>
                  </m:oMath>
                </a14:m>
                <a:endParaRPr lang="en-US" dirty="0">
                  <a:effectLst/>
                  <a:ea typeface="Calibri" panose="020F0502020204030204" pitchFamily="34" charset="0"/>
                  <a:cs typeface="Arial" panose="020B0604020202020204" pitchFamily="34" charset="0"/>
                </a:endParaRPr>
              </a:p>
              <a:p>
                <a:pPr marL="0" marR="0" algn="l" rtl="0">
                  <a:lnSpc>
                    <a:spcPct val="130000"/>
                  </a:lnSpc>
                  <a:spcBef>
                    <a:spcPts val="0"/>
                  </a:spcBef>
                  <a:spcAft>
                    <a:spcPts val="0"/>
                  </a:spcAft>
                  <a:tabLst>
                    <a:tab pos="0" algn="r"/>
                    <a:tab pos="152400" algn="r"/>
                  </a:tabLst>
                </a:pPr>
                <a:r>
                  <a:rPr lang="en-US" dirty="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a:t>    = 1006.232 ÷ </a:t>
                </a:r>
                <a14:m>
                  <m:oMath xmlns:m="http://schemas.openxmlformats.org/officeDocument/2006/math">
                    <m:d>
                      <m:dPr>
                        <m:begChr m:val="["/>
                        <m:endChr m:val="]"/>
                        <m:ctrlPr>
                          <a:rPr lang="en-US"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dPr>
                      <m:e>
                        <m:f>
                          <m:fPr>
                            <m:ctrlPr>
                              <a:rPr lang="en-US"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fPr>
                          <m:num>
                            <m:sSup>
                              <m:sSupPr>
                                <m:ctrlPr>
                                  <a:rPr lang="en-US"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sSupPr>
                              <m:e>
                                <m:d>
                                  <m:dPr>
                                    <m:ctrlPr>
                                      <a:rPr lang="en-US"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dPr>
                                  <m:e>
                                    <m:r>
                                      <a:rPr lang="en-US">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1</m:t>
                                    </m:r>
                                    <m:r>
                                      <a:rPr lang="en-US">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5</m:t>
                                    </m:r>
                                    <m:r>
                                      <a:rPr lang="en-US">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e>
                                </m:d>
                              </m:e>
                              <m:sup>
                                <m:r>
                                  <a:rPr lang="en-US">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10</m:t>
                                </m:r>
                              </m:sup>
                            </m:sSup>
                            <m:r>
                              <a:rPr lang="en-US"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1</m:t>
                            </m:r>
                          </m:num>
                          <m:den>
                            <m:r>
                              <a:rPr lang="en-US">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5</m:t>
                            </m:r>
                            <m:r>
                              <a:rPr lang="en-US">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den>
                        </m:f>
                      </m:e>
                    </m:d>
                  </m:oMath>
                </a14:m>
                <a:endParaRPr lang="en-US" dirty="0">
                  <a:effectLst/>
                  <a:ea typeface="Calibri" panose="020F0502020204030204" pitchFamily="34" charset="0"/>
                  <a:cs typeface="Arial" panose="020B0604020202020204" pitchFamily="34" charset="0"/>
                </a:endParaRPr>
              </a:p>
              <a:p>
                <a:pPr>
                  <a:lnSpc>
                    <a:spcPct val="130000"/>
                  </a:lnSpc>
                  <a:tabLst>
                    <a:tab pos="0" algn="r"/>
                    <a:tab pos="152400" algn="r"/>
                  </a:tabLst>
                </a:pPr>
                <a:r>
                  <a:rPr lang="en-US" dirty="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a:t>    = 1006.232</a:t>
                </a:r>
                <a:r>
                  <a:rPr lang="en-US" dirty="0">
                    <a:solidFill>
                      <a:srgbClr val="000000"/>
                    </a:solidFill>
                    <a:latin typeface="Cambria Math" panose="02040503050406030204" pitchFamily="18" charset="0"/>
                    <a:ea typeface="Calibri" panose="020F0502020204030204" pitchFamily="34" charset="0"/>
                    <a:cs typeface="Times New Roman" panose="02020603050405020304" pitchFamily="18" charset="0"/>
                  </a:rPr>
                  <a:t> ÷</a:t>
                </a:r>
                <a:r>
                  <a:rPr lang="en-US" dirty="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a:t> </a:t>
                </a:r>
                <a14:m>
                  <m:oMath xmlns:m="http://schemas.openxmlformats.org/officeDocument/2006/math">
                    <m:d>
                      <m:dPr>
                        <m:begChr m:val="["/>
                        <m:endChr m:val="]"/>
                        <m:ctrlPr>
                          <a:rPr lang="en-US"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dPr>
                      <m:e>
                        <m:f>
                          <m:fPr>
                            <m:ctrlPr>
                              <a:rPr lang="en-US"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1</m:t>
                            </m:r>
                            <m:r>
                              <a:rPr lang="en-US">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6289</m:t>
                            </m:r>
                            <m:r>
                              <a:rPr lang="en-US"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1</m:t>
                            </m:r>
                          </m:num>
                          <m:den>
                            <m:r>
                              <a:rPr lang="en-US">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0</m:t>
                            </m:r>
                            <m:r>
                              <a:rPr lang="en-US">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05</m:t>
                            </m:r>
                          </m:den>
                        </m:f>
                      </m:e>
                    </m:d>
                  </m:oMath>
                </a14:m>
                <a:endParaRPr lang="en-US" dirty="0">
                  <a:effectLst/>
                  <a:ea typeface="Calibri" panose="020F0502020204030204" pitchFamily="34" charset="0"/>
                  <a:cs typeface="Arial" panose="020B0604020202020204" pitchFamily="34" charset="0"/>
                </a:endParaRPr>
              </a:p>
              <a:p>
                <a:pPr marL="0" marR="0" algn="l" rtl="0">
                  <a:lnSpc>
                    <a:spcPct val="130000"/>
                  </a:lnSpc>
                  <a:spcBef>
                    <a:spcPts val="0"/>
                  </a:spcBef>
                  <a:spcAft>
                    <a:spcPts val="0"/>
                  </a:spcAft>
                  <a:tabLst>
                    <a:tab pos="0" algn="r"/>
                    <a:tab pos="152400" algn="r"/>
                  </a:tabLst>
                </a:pPr>
                <a:r>
                  <a:rPr lang="en-US" dirty="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a:t>    = 1006.232 ÷ </a:t>
                </a:r>
                <a:r>
                  <a:rPr lang="en-US" dirty="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a:t>12.57789</a:t>
                </a:r>
                <a:r>
                  <a:rPr lang="en-US" dirty="0">
                    <a:solidFill>
                      <a:srgbClr val="0000FF"/>
                    </a:solidFill>
                    <a:effectLst/>
                    <a:latin typeface="Cambria Math" panose="02040503050406030204" pitchFamily="18" charset="0"/>
                    <a:ea typeface="Calibri" panose="020F0502020204030204" pitchFamily="34" charset="0"/>
                    <a:cs typeface="Times New Roman" panose="02020603050405020304" pitchFamily="18" charset="0"/>
                  </a:rPr>
                  <a:t>  </a:t>
                </a:r>
                <a:r>
                  <a:rPr lang="en-US" dirty="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a:t>= BD80</a:t>
                </a:r>
                <a:endParaRPr lang="en-US" dirty="0">
                  <a:effectLst/>
                  <a:ea typeface="Calibri" panose="020F0502020204030204" pitchFamily="34" charset="0"/>
                  <a:cs typeface="Arial" panose="020B0604020202020204" pitchFamily="34" charset="0"/>
                </a:endParaRPr>
              </a:p>
              <a:p>
                <a:pPr marL="0" marR="0" algn="l" rtl="1">
                  <a:lnSpc>
                    <a:spcPct val="130000"/>
                  </a:lnSpc>
                  <a:spcBef>
                    <a:spcPts val="0"/>
                  </a:spcBef>
                  <a:spcAft>
                    <a:spcPts val="0"/>
                  </a:spcAft>
                </a:pPr>
                <a:r>
                  <a:rPr lang="ar-BH" dirty="0">
                    <a:solidFill>
                      <a:srgbClr val="000000"/>
                    </a:solidFill>
                    <a:effectLst/>
                    <a:ea typeface="Calibri" panose="020F0502020204030204" pitchFamily="34" charset="0"/>
                    <a:cs typeface="Times New Roman" panose="02020603050405020304" pitchFamily="18" charset="0"/>
                  </a:rPr>
                  <a:t> </a:t>
                </a:r>
                <a:endParaRPr lang="en-US" dirty="0">
                  <a:effectLst/>
                  <a:ea typeface="Calibri" panose="020F0502020204030204" pitchFamily="34" charset="0"/>
                  <a:cs typeface="Arial" panose="020B0604020202020204" pitchFamily="34" charset="0"/>
                </a:endParaRPr>
              </a:p>
            </p:txBody>
          </p:sp>
        </mc:Choice>
        <mc:Fallback xmlns="">
          <p:sp>
            <p:nvSpPr>
              <p:cNvPr id="4" name="Rectangle 3">
                <a:extLst>
                  <a:ext uri="{FF2B5EF4-FFF2-40B4-BE49-F238E27FC236}">
                    <a16:creationId xmlns:a16="http://schemas.microsoft.com/office/drawing/2014/main" id="{ACE9A47A-B27F-E4A8-423A-6A6640A6F816}"/>
                  </a:ext>
                </a:extLst>
              </p:cNvPr>
              <p:cNvSpPr>
                <a:spLocks noRot="1" noChangeAspect="1" noMove="1" noResize="1" noEditPoints="1" noAdjustHandles="1" noChangeArrowheads="1" noChangeShapeType="1" noTextEdit="1"/>
              </p:cNvSpPr>
              <p:nvPr/>
            </p:nvSpPr>
            <p:spPr>
              <a:xfrm>
                <a:off x="495225" y="2017888"/>
                <a:ext cx="9152360" cy="4011669"/>
              </a:xfrm>
              <a:prstGeom prst="rect">
                <a:avLst/>
              </a:prstGeom>
              <a:blipFill>
                <a:blip r:embed="rId4"/>
                <a:stretch>
                  <a:fillRect l="-799"/>
                </a:stretch>
              </a:blipFill>
              <a:ln>
                <a:noFill/>
              </a:ln>
            </p:spPr>
            <p:txBody>
              <a:bodyPr/>
              <a:lstStyle/>
              <a:p>
                <a:r>
                  <a:rPr lang="en-US">
                    <a:noFill/>
                  </a:rPr>
                  <a:t> </a:t>
                </a:r>
              </a:p>
            </p:txBody>
          </p:sp>
        </mc:Fallback>
      </mc:AlternateContent>
      <p:graphicFrame>
        <p:nvGraphicFramePr>
          <p:cNvPr id="5" name="Table 4">
            <a:extLst>
              <a:ext uri="{FF2B5EF4-FFF2-40B4-BE49-F238E27FC236}">
                <a16:creationId xmlns="" xmlns:a16="http://schemas.microsoft.com/office/drawing/2014/main" id="{5F8C2E9D-792D-87B1-FB16-6D16F2549688}"/>
              </a:ext>
            </a:extLst>
          </p:cNvPr>
          <p:cNvGraphicFramePr>
            <a:graphicFrameLocks noGrp="1"/>
          </p:cNvGraphicFramePr>
          <p:nvPr>
            <p:extLst>
              <p:ext uri="{D42A27DB-BD31-4B8C-83A1-F6EECF244321}">
                <p14:modId xmlns:p14="http://schemas.microsoft.com/office/powerpoint/2010/main" val="3662026281"/>
              </p:ext>
            </p:extLst>
          </p:nvPr>
        </p:nvGraphicFramePr>
        <p:xfrm>
          <a:off x="4068417" y="2892930"/>
          <a:ext cx="5579168" cy="3136626"/>
        </p:xfrm>
        <a:graphic>
          <a:graphicData uri="http://schemas.openxmlformats.org/drawingml/2006/table">
            <a:tbl>
              <a:tblPr>
                <a:tableStyleId>{5C22544A-7EE6-4342-B048-85BDC9FD1C3A}</a:tableStyleId>
              </a:tblPr>
              <a:tblGrid>
                <a:gridCol w="267529">
                  <a:extLst>
                    <a:ext uri="{9D8B030D-6E8A-4147-A177-3AD203B41FA5}">
                      <a16:colId xmlns="" xmlns:a16="http://schemas.microsoft.com/office/drawing/2014/main" val="2271397347"/>
                    </a:ext>
                  </a:extLst>
                </a:gridCol>
                <a:gridCol w="588909">
                  <a:extLst>
                    <a:ext uri="{9D8B030D-6E8A-4147-A177-3AD203B41FA5}">
                      <a16:colId xmlns="" xmlns:a16="http://schemas.microsoft.com/office/drawing/2014/main" val="2238355743"/>
                    </a:ext>
                  </a:extLst>
                </a:gridCol>
                <a:gridCol w="588909">
                  <a:extLst>
                    <a:ext uri="{9D8B030D-6E8A-4147-A177-3AD203B41FA5}">
                      <a16:colId xmlns="" xmlns:a16="http://schemas.microsoft.com/office/drawing/2014/main" val="3081430455"/>
                    </a:ext>
                  </a:extLst>
                </a:gridCol>
                <a:gridCol w="588909">
                  <a:extLst>
                    <a:ext uri="{9D8B030D-6E8A-4147-A177-3AD203B41FA5}">
                      <a16:colId xmlns="" xmlns:a16="http://schemas.microsoft.com/office/drawing/2014/main" val="3344074433"/>
                    </a:ext>
                  </a:extLst>
                </a:gridCol>
                <a:gridCol w="588909">
                  <a:extLst>
                    <a:ext uri="{9D8B030D-6E8A-4147-A177-3AD203B41FA5}">
                      <a16:colId xmlns="" xmlns:a16="http://schemas.microsoft.com/office/drawing/2014/main" val="752646484"/>
                    </a:ext>
                  </a:extLst>
                </a:gridCol>
                <a:gridCol w="588909">
                  <a:extLst>
                    <a:ext uri="{9D8B030D-6E8A-4147-A177-3AD203B41FA5}">
                      <a16:colId xmlns="" xmlns:a16="http://schemas.microsoft.com/office/drawing/2014/main" val="2965921569"/>
                    </a:ext>
                  </a:extLst>
                </a:gridCol>
                <a:gridCol w="588909">
                  <a:extLst>
                    <a:ext uri="{9D8B030D-6E8A-4147-A177-3AD203B41FA5}">
                      <a16:colId xmlns="" xmlns:a16="http://schemas.microsoft.com/office/drawing/2014/main" val="228679452"/>
                    </a:ext>
                  </a:extLst>
                </a:gridCol>
                <a:gridCol w="588909">
                  <a:extLst>
                    <a:ext uri="{9D8B030D-6E8A-4147-A177-3AD203B41FA5}">
                      <a16:colId xmlns="" xmlns:a16="http://schemas.microsoft.com/office/drawing/2014/main" val="491557802"/>
                    </a:ext>
                  </a:extLst>
                </a:gridCol>
                <a:gridCol w="588909">
                  <a:extLst>
                    <a:ext uri="{9D8B030D-6E8A-4147-A177-3AD203B41FA5}">
                      <a16:colId xmlns="" xmlns:a16="http://schemas.microsoft.com/office/drawing/2014/main" val="4141193740"/>
                    </a:ext>
                  </a:extLst>
                </a:gridCol>
                <a:gridCol w="600367">
                  <a:extLst>
                    <a:ext uri="{9D8B030D-6E8A-4147-A177-3AD203B41FA5}">
                      <a16:colId xmlns="" xmlns:a16="http://schemas.microsoft.com/office/drawing/2014/main" val="3975391626"/>
                    </a:ext>
                  </a:extLst>
                </a:gridCol>
              </a:tblGrid>
              <a:tr h="433387">
                <a:tc gridSpan="10">
                  <a:txBody>
                    <a:bodyPr/>
                    <a:lstStyle/>
                    <a:p>
                      <a:pPr marL="0" marR="0" algn="ctr" rtl="1">
                        <a:lnSpc>
                          <a:spcPct val="107000"/>
                        </a:lnSpc>
                        <a:spcBef>
                          <a:spcPts val="0"/>
                        </a:spcBef>
                        <a:spcAft>
                          <a:spcPts val="0"/>
                        </a:spcAft>
                      </a:pPr>
                      <a:r>
                        <a:rPr lang="en-US" sz="600" b="1">
                          <a:effectLst/>
                        </a:rPr>
                        <a:t/>
                      </a:r>
                      <a:br>
                        <a:rPr lang="en-US" sz="600" b="1">
                          <a:effectLst/>
                        </a:rPr>
                      </a:br>
                      <a:r>
                        <a:rPr lang="en-US" sz="600" b="1">
                          <a:effectLst/>
                        </a:rPr>
                        <a:t>TABLE (FV of Ordinary Annuity)</a:t>
                      </a:r>
                    </a:p>
                    <a:p>
                      <a:pPr marL="0" marR="0" algn="ctr" rtl="1">
                        <a:lnSpc>
                          <a:spcPct val="107000"/>
                        </a:lnSpc>
                        <a:spcBef>
                          <a:spcPts val="0"/>
                        </a:spcBef>
                        <a:spcAft>
                          <a:spcPts val="0"/>
                        </a:spcAft>
                      </a:pPr>
                      <a:r>
                        <a:rPr lang="en-US" sz="600" b="1">
                          <a:effectLst/>
                        </a:rPr>
                        <a:t>         (annuity in arrears … end of period)</a:t>
                      </a:r>
                      <a:endParaRPr lang="en-US" sz="6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 xmlns:a16="http://schemas.microsoft.com/office/drawing/2014/main" val="1674786136"/>
                  </a:ext>
                </a:extLst>
              </a:tr>
              <a:tr h="535659">
                <a:tc>
                  <a:txBody>
                    <a:bodyPr/>
                    <a:lstStyle/>
                    <a:p>
                      <a:pPr marL="0" marR="0" algn="ctr" rtl="1">
                        <a:lnSpc>
                          <a:spcPct val="107000"/>
                        </a:lnSpc>
                        <a:spcBef>
                          <a:spcPts val="0"/>
                        </a:spcBef>
                        <a:spcAft>
                          <a:spcPts val="800"/>
                        </a:spcAft>
                      </a:pPr>
                      <a:endParaRPr lang="en-US" sz="600" b="1">
                        <a:effectLst/>
                      </a:endParaRPr>
                    </a:p>
                    <a:p>
                      <a:pPr marL="0" marR="0" algn="ctr">
                        <a:lnSpc>
                          <a:spcPct val="107000"/>
                        </a:lnSpc>
                        <a:spcBef>
                          <a:spcPts val="0"/>
                        </a:spcBef>
                        <a:spcAft>
                          <a:spcPts val="0"/>
                        </a:spcAft>
                      </a:pPr>
                      <a:r>
                        <a:rPr lang="en-US" sz="600" b="1">
                          <a:ln w="9525" cap="flat" cmpd="sng" algn="ctr">
                            <a:solidFill>
                              <a:srgbClr val="000000"/>
                            </a:solidFill>
                            <a:prstDash val="solid"/>
                            <a:round/>
                          </a:ln>
                          <a:effectLst/>
                        </a:rPr>
                        <a:t>n </a:t>
                      </a:r>
                      <a:endParaRPr lang="en-US" sz="600" b="1">
                        <a:effectLst/>
                      </a:endParaRPr>
                    </a:p>
                    <a:p>
                      <a:pPr marL="0" marR="0" algn="ctr">
                        <a:lnSpc>
                          <a:spcPct val="107000"/>
                        </a:lnSpc>
                        <a:spcBef>
                          <a:spcPts val="0"/>
                        </a:spcBef>
                        <a:spcAft>
                          <a:spcPts val="0"/>
                        </a:spcAft>
                      </a:pPr>
                      <a:r>
                        <a:rPr lang="en-US" sz="600" b="1">
                          <a:ln w="9525" cap="flat" cmpd="sng" algn="ctr">
                            <a:solidFill>
                              <a:srgbClr val="000000"/>
                            </a:solidFill>
                            <a:prstDash val="solid"/>
                            <a:round/>
                          </a:ln>
                          <a:effectLst/>
                        </a:rPr>
                        <a:t>i</a:t>
                      </a:r>
                      <a:endParaRPr lang="en-US" sz="600" b="1">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rtl="1">
                        <a:lnSpc>
                          <a:spcPct val="107000"/>
                        </a:lnSpc>
                        <a:spcBef>
                          <a:spcPts val="0"/>
                        </a:spcBef>
                        <a:spcAft>
                          <a:spcPts val="800"/>
                        </a:spcAft>
                      </a:pPr>
                      <a:r>
                        <a:rPr lang="en-US" sz="600" b="1">
                          <a:effectLst/>
                        </a:rPr>
                        <a:t>4.00%</a:t>
                      </a:r>
                      <a:endParaRPr lang="en-US" sz="6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07000"/>
                        </a:lnSpc>
                        <a:spcBef>
                          <a:spcPts val="0"/>
                        </a:spcBef>
                        <a:spcAft>
                          <a:spcPts val="800"/>
                        </a:spcAft>
                      </a:pPr>
                      <a:r>
                        <a:rPr lang="en-US" sz="600" b="1" dirty="0">
                          <a:effectLst/>
                        </a:rPr>
                        <a:t>5.00%</a:t>
                      </a:r>
                      <a:endParaRPr lang="en-US" sz="6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chemeClr val="bg1"/>
                    </a:solidFill>
                  </a:tcPr>
                </a:tc>
                <a:tc>
                  <a:txBody>
                    <a:bodyPr/>
                    <a:lstStyle/>
                    <a:p>
                      <a:pPr marL="0" marR="0" algn="ctr" rtl="1">
                        <a:lnSpc>
                          <a:spcPct val="107000"/>
                        </a:lnSpc>
                        <a:spcBef>
                          <a:spcPts val="0"/>
                        </a:spcBef>
                        <a:spcAft>
                          <a:spcPts val="800"/>
                        </a:spcAft>
                      </a:pPr>
                      <a:r>
                        <a:rPr lang="en-US" sz="600" b="1">
                          <a:effectLst/>
                        </a:rPr>
                        <a:t>6.00%</a:t>
                      </a:r>
                      <a:endParaRPr lang="en-US" sz="6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07000"/>
                        </a:lnSpc>
                        <a:spcBef>
                          <a:spcPts val="0"/>
                        </a:spcBef>
                        <a:spcAft>
                          <a:spcPts val="800"/>
                        </a:spcAft>
                      </a:pPr>
                      <a:r>
                        <a:rPr lang="en-US" sz="600" b="1">
                          <a:effectLst/>
                        </a:rPr>
                        <a:t>7.00%</a:t>
                      </a:r>
                      <a:endParaRPr lang="en-US" sz="6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07000"/>
                        </a:lnSpc>
                        <a:spcBef>
                          <a:spcPts val="0"/>
                        </a:spcBef>
                        <a:spcAft>
                          <a:spcPts val="800"/>
                        </a:spcAft>
                      </a:pPr>
                      <a:r>
                        <a:rPr lang="en-US" sz="600" b="1">
                          <a:effectLst/>
                        </a:rPr>
                        <a:t>8.00%</a:t>
                      </a:r>
                      <a:endParaRPr lang="en-US" sz="6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07000"/>
                        </a:lnSpc>
                        <a:spcBef>
                          <a:spcPts val="0"/>
                        </a:spcBef>
                        <a:spcAft>
                          <a:spcPts val="800"/>
                        </a:spcAft>
                      </a:pPr>
                      <a:r>
                        <a:rPr lang="en-US" sz="600" b="1">
                          <a:effectLst/>
                        </a:rPr>
                        <a:t>9.00%</a:t>
                      </a:r>
                      <a:endParaRPr lang="en-US" sz="6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07000"/>
                        </a:lnSpc>
                        <a:spcBef>
                          <a:spcPts val="0"/>
                        </a:spcBef>
                        <a:spcAft>
                          <a:spcPts val="800"/>
                        </a:spcAft>
                      </a:pPr>
                      <a:r>
                        <a:rPr lang="en-US" sz="600" b="1">
                          <a:effectLst/>
                        </a:rPr>
                        <a:t>10.00%</a:t>
                      </a:r>
                      <a:endParaRPr lang="en-US" sz="6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07000"/>
                        </a:lnSpc>
                        <a:spcBef>
                          <a:spcPts val="0"/>
                        </a:spcBef>
                        <a:spcAft>
                          <a:spcPts val="800"/>
                        </a:spcAft>
                      </a:pPr>
                      <a:r>
                        <a:rPr lang="en-US" sz="600" b="1">
                          <a:effectLst/>
                        </a:rPr>
                        <a:t>11.00%</a:t>
                      </a:r>
                      <a:endParaRPr lang="en-US" sz="6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07000"/>
                        </a:lnSpc>
                        <a:spcBef>
                          <a:spcPts val="0"/>
                        </a:spcBef>
                        <a:spcAft>
                          <a:spcPts val="800"/>
                        </a:spcAft>
                      </a:pPr>
                      <a:r>
                        <a:rPr lang="ar-SA" sz="600" b="1">
                          <a:effectLst/>
                        </a:rPr>
                        <a:t>%12.00</a:t>
                      </a:r>
                      <a:endParaRPr lang="en-US" sz="6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 xmlns:a16="http://schemas.microsoft.com/office/drawing/2014/main" val="1359038724"/>
                  </a:ext>
                </a:extLst>
              </a:tr>
              <a:tr h="216758">
                <a:tc>
                  <a:txBody>
                    <a:bodyPr/>
                    <a:lstStyle/>
                    <a:p>
                      <a:pPr marL="0" marR="0" algn="ctr" rtl="1">
                        <a:lnSpc>
                          <a:spcPct val="107000"/>
                        </a:lnSpc>
                        <a:spcBef>
                          <a:spcPts val="0"/>
                        </a:spcBef>
                        <a:spcAft>
                          <a:spcPts val="800"/>
                        </a:spcAft>
                      </a:pPr>
                      <a:r>
                        <a:rPr lang="en-US" sz="600" b="1">
                          <a:effectLst/>
                        </a:rPr>
                        <a:t>1</a:t>
                      </a:r>
                      <a:endParaRPr lang="en-US" sz="6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07000"/>
                        </a:lnSpc>
                        <a:spcBef>
                          <a:spcPts val="0"/>
                        </a:spcBef>
                        <a:spcAft>
                          <a:spcPts val="800"/>
                        </a:spcAft>
                      </a:pPr>
                      <a:r>
                        <a:rPr lang="ar-BH" sz="600" b="1">
                          <a:effectLst/>
                        </a:rPr>
                        <a:t>1.00000</a:t>
                      </a:r>
                      <a:endParaRPr lang="en-US" sz="6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07000"/>
                        </a:lnSpc>
                        <a:spcBef>
                          <a:spcPts val="0"/>
                        </a:spcBef>
                        <a:spcAft>
                          <a:spcPts val="800"/>
                        </a:spcAft>
                      </a:pPr>
                      <a:r>
                        <a:rPr lang="ar-BH" sz="600" b="1" dirty="0">
                          <a:effectLst/>
                        </a:rPr>
                        <a:t>1.00000</a:t>
                      </a:r>
                      <a:endParaRPr lang="en-US" sz="6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chemeClr val="bg1"/>
                    </a:solidFill>
                  </a:tcPr>
                </a:tc>
                <a:tc>
                  <a:txBody>
                    <a:bodyPr/>
                    <a:lstStyle/>
                    <a:p>
                      <a:pPr marL="0" marR="0" algn="ctr" rtl="1">
                        <a:lnSpc>
                          <a:spcPct val="107000"/>
                        </a:lnSpc>
                        <a:spcBef>
                          <a:spcPts val="0"/>
                        </a:spcBef>
                        <a:spcAft>
                          <a:spcPts val="800"/>
                        </a:spcAft>
                      </a:pPr>
                      <a:r>
                        <a:rPr lang="ar-BH" sz="600" b="1">
                          <a:effectLst/>
                        </a:rPr>
                        <a:t>1.00000</a:t>
                      </a:r>
                      <a:endParaRPr lang="en-US" sz="6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07000"/>
                        </a:lnSpc>
                        <a:spcBef>
                          <a:spcPts val="0"/>
                        </a:spcBef>
                        <a:spcAft>
                          <a:spcPts val="800"/>
                        </a:spcAft>
                      </a:pPr>
                      <a:r>
                        <a:rPr lang="ar-BH" sz="600" b="1">
                          <a:effectLst/>
                        </a:rPr>
                        <a:t>1.00000</a:t>
                      </a:r>
                      <a:endParaRPr lang="en-US" sz="6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07000"/>
                        </a:lnSpc>
                        <a:spcBef>
                          <a:spcPts val="0"/>
                        </a:spcBef>
                        <a:spcAft>
                          <a:spcPts val="800"/>
                        </a:spcAft>
                      </a:pPr>
                      <a:r>
                        <a:rPr lang="ar-BH" sz="600" b="1">
                          <a:effectLst/>
                        </a:rPr>
                        <a:t>1.00000</a:t>
                      </a:r>
                      <a:endParaRPr lang="en-US" sz="6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07000"/>
                        </a:lnSpc>
                        <a:spcBef>
                          <a:spcPts val="0"/>
                        </a:spcBef>
                        <a:spcAft>
                          <a:spcPts val="800"/>
                        </a:spcAft>
                      </a:pPr>
                      <a:r>
                        <a:rPr lang="ar-BH" sz="600" b="1">
                          <a:effectLst/>
                        </a:rPr>
                        <a:t>1.00000</a:t>
                      </a:r>
                      <a:endParaRPr lang="en-US" sz="6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07000"/>
                        </a:lnSpc>
                        <a:spcBef>
                          <a:spcPts val="0"/>
                        </a:spcBef>
                        <a:spcAft>
                          <a:spcPts val="800"/>
                        </a:spcAft>
                      </a:pPr>
                      <a:r>
                        <a:rPr lang="ar-BH" sz="600" b="1">
                          <a:effectLst/>
                        </a:rPr>
                        <a:t>1.00000</a:t>
                      </a:r>
                      <a:endParaRPr lang="en-US" sz="6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07000"/>
                        </a:lnSpc>
                        <a:spcBef>
                          <a:spcPts val="0"/>
                        </a:spcBef>
                        <a:spcAft>
                          <a:spcPts val="800"/>
                        </a:spcAft>
                      </a:pPr>
                      <a:r>
                        <a:rPr lang="ar-BH" sz="600" b="1">
                          <a:effectLst/>
                        </a:rPr>
                        <a:t>1.00000</a:t>
                      </a:r>
                      <a:endParaRPr lang="en-US" sz="6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07000"/>
                        </a:lnSpc>
                        <a:spcBef>
                          <a:spcPts val="0"/>
                        </a:spcBef>
                        <a:spcAft>
                          <a:spcPts val="800"/>
                        </a:spcAft>
                      </a:pPr>
                      <a:r>
                        <a:rPr lang="ar-BH" sz="600" b="1">
                          <a:effectLst/>
                        </a:rPr>
                        <a:t>1.00000</a:t>
                      </a:r>
                      <a:endParaRPr lang="en-US" sz="6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 xmlns:a16="http://schemas.microsoft.com/office/drawing/2014/main" val="3817931059"/>
                  </a:ext>
                </a:extLst>
              </a:tr>
              <a:tr h="216758">
                <a:tc>
                  <a:txBody>
                    <a:bodyPr/>
                    <a:lstStyle/>
                    <a:p>
                      <a:pPr marL="0" marR="0" algn="ctr" rtl="1">
                        <a:lnSpc>
                          <a:spcPct val="107000"/>
                        </a:lnSpc>
                        <a:spcBef>
                          <a:spcPts val="0"/>
                        </a:spcBef>
                        <a:spcAft>
                          <a:spcPts val="800"/>
                        </a:spcAft>
                      </a:pPr>
                      <a:r>
                        <a:rPr lang="en-US" sz="600" b="1">
                          <a:effectLst/>
                        </a:rPr>
                        <a:t>2</a:t>
                      </a:r>
                      <a:endParaRPr lang="en-US" sz="6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07000"/>
                        </a:lnSpc>
                        <a:spcBef>
                          <a:spcPts val="0"/>
                        </a:spcBef>
                        <a:spcAft>
                          <a:spcPts val="800"/>
                        </a:spcAft>
                      </a:pPr>
                      <a:r>
                        <a:rPr lang="ar-SA" sz="600" b="1">
                          <a:effectLst/>
                        </a:rPr>
                        <a:t>2.04000</a:t>
                      </a:r>
                      <a:endParaRPr lang="en-US" sz="6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07000"/>
                        </a:lnSpc>
                        <a:spcBef>
                          <a:spcPts val="0"/>
                        </a:spcBef>
                        <a:spcAft>
                          <a:spcPts val="800"/>
                        </a:spcAft>
                      </a:pPr>
                      <a:r>
                        <a:rPr lang="ar-SA" sz="600" b="1" dirty="0">
                          <a:effectLst/>
                        </a:rPr>
                        <a:t>2.05000</a:t>
                      </a:r>
                      <a:endParaRPr lang="en-US" sz="6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chemeClr val="bg1"/>
                    </a:solidFill>
                  </a:tcPr>
                </a:tc>
                <a:tc>
                  <a:txBody>
                    <a:bodyPr/>
                    <a:lstStyle/>
                    <a:p>
                      <a:pPr marL="0" marR="0" algn="ctr" rtl="1">
                        <a:lnSpc>
                          <a:spcPct val="107000"/>
                        </a:lnSpc>
                        <a:spcBef>
                          <a:spcPts val="0"/>
                        </a:spcBef>
                        <a:spcAft>
                          <a:spcPts val="800"/>
                        </a:spcAft>
                      </a:pPr>
                      <a:r>
                        <a:rPr lang="ar-SA" sz="600" b="1">
                          <a:effectLst/>
                        </a:rPr>
                        <a:t>2.06000</a:t>
                      </a:r>
                      <a:endParaRPr lang="en-US" sz="6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07000"/>
                        </a:lnSpc>
                        <a:spcBef>
                          <a:spcPts val="0"/>
                        </a:spcBef>
                        <a:spcAft>
                          <a:spcPts val="800"/>
                        </a:spcAft>
                      </a:pPr>
                      <a:r>
                        <a:rPr lang="ar-SA" sz="600" b="1">
                          <a:effectLst/>
                        </a:rPr>
                        <a:t>2.07000</a:t>
                      </a:r>
                      <a:endParaRPr lang="en-US" sz="6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07000"/>
                        </a:lnSpc>
                        <a:spcBef>
                          <a:spcPts val="0"/>
                        </a:spcBef>
                        <a:spcAft>
                          <a:spcPts val="800"/>
                        </a:spcAft>
                      </a:pPr>
                      <a:r>
                        <a:rPr lang="ar-SA" sz="600" b="1">
                          <a:effectLst/>
                        </a:rPr>
                        <a:t>2.08000</a:t>
                      </a:r>
                      <a:endParaRPr lang="en-US" sz="6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07000"/>
                        </a:lnSpc>
                        <a:spcBef>
                          <a:spcPts val="0"/>
                        </a:spcBef>
                        <a:spcAft>
                          <a:spcPts val="800"/>
                        </a:spcAft>
                      </a:pPr>
                      <a:r>
                        <a:rPr lang="ar-SA" sz="600" b="1">
                          <a:effectLst/>
                        </a:rPr>
                        <a:t>2.09000</a:t>
                      </a:r>
                      <a:endParaRPr lang="en-US" sz="6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07000"/>
                        </a:lnSpc>
                        <a:spcBef>
                          <a:spcPts val="0"/>
                        </a:spcBef>
                        <a:spcAft>
                          <a:spcPts val="800"/>
                        </a:spcAft>
                      </a:pPr>
                      <a:r>
                        <a:rPr lang="ar-SA" sz="600" b="1">
                          <a:effectLst/>
                        </a:rPr>
                        <a:t>2.10000</a:t>
                      </a:r>
                      <a:endParaRPr lang="en-US" sz="6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07000"/>
                        </a:lnSpc>
                        <a:spcBef>
                          <a:spcPts val="0"/>
                        </a:spcBef>
                        <a:spcAft>
                          <a:spcPts val="800"/>
                        </a:spcAft>
                      </a:pPr>
                      <a:r>
                        <a:rPr lang="ar-SA" sz="600" b="1">
                          <a:effectLst/>
                        </a:rPr>
                        <a:t>2.11000</a:t>
                      </a:r>
                      <a:endParaRPr lang="en-US" sz="6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07000"/>
                        </a:lnSpc>
                        <a:spcBef>
                          <a:spcPts val="0"/>
                        </a:spcBef>
                        <a:spcAft>
                          <a:spcPts val="800"/>
                        </a:spcAft>
                      </a:pPr>
                      <a:r>
                        <a:rPr lang="ar-SA" sz="600" b="1">
                          <a:effectLst/>
                        </a:rPr>
                        <a:t>2.12000</a:t>
                      </a:r>
                      <a:endParaRPr lang="en-US" sz="6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 xmlns:a16="http://schemas.microsoft.com/office/drawing/2014/main" val="3498951298"/>
                  </a:ext>
                </a:extLst>
              </a:tr>
              <a:tr h="216758">
                <a:tc>
                  <a:txBody>
                    <a:bodyPr/>
                    <a:lstStyle/>
                    <a:p>
                      <a:pPr marL="0" marR="0" algn="ctr" rtl="1">
                        <a:lnSpc>
                          <a:spcPct val="107000"/>
                        </a:lnSpc>
                        <a:spcBef>
                          <a:spcPts val="0"/>
                        </a:spcBef>
                        <a:spcAft>
                          <a:spcPts val="800"/>
                        </a:spcAft>
                      </a:pPr>
                      <a:r>
                        <a:rPr lang="en-US" sz="600" b="1">
                          <a:effectLst/>
                        </a:rPr>
                        <a:t>3</a:t>
                      </a:r>
                      <a:endParaRPr lang="en-US" sz="6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07000"/>
                        </a:lnSpc>
                        <a:spcBef>
                          <a:spcPts val="0"/>
                        </a:spcBef>
                        <a:spcAft>
                          <a:spcPts val="800"/>
                        </a:spcAft>
                      </a:pPr>
                      <a:r>
                        <a:rPr lang="ar-SA" sz="600" b="1">
                          <a:effectLst/>
                        </a:rPr>
                        <a:t>3.12160</a:t>
                      </a:r>
                      <a:endParaRPr lang="en-US" sz="6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07000"/>
                        </a:lnSpc>
                        <a:spcBef>
                          <a:spcPts val="0"/>
                        </a:spcBef>
                        <a:spcAft>
                          <a:spcPts val="800"/>
                        </a:spcAft>
                      </a:pPr>
                      <a:r>
                        <a:rPr lang="ar-SA" sz="600" b="1" dirty="0">
                          <a:effectLst/>
                        </a:rPr>
                        <a:t>3.15250</a:t>
                      </a:r>
                      <a:endParaRPr lang="en-US" sz="6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chemeClr val="bg1"/>
                    </a:solidFill>
                  </a:tcPr>
                </a:tc>
                <a:tc>
                  <a:txBody>
                    <a:bodyPr/>
                    <a:lstStyle/>
                    <a:p>
                      <a:pPr marL="0" marR="0" algn="ctr" rtl="1">
                        <a:lnSpc>
                          <a:spcPct val="107000"/>
                        </a:lnSpc>
                        <a:spcBef>
                          <a:spcPts val="0"/>
                        </a:spcBef>
                        <a:spcAft>
                          <a:spcPts val="800"/>
                        </a:spcAft>
                      </a:pPr>
                      <a:r>
                        <a:rPr lang="ar-SA" sz="600" b="1">
                          <a:effectLst/>
                        </a:rPr>
                        <a:t>3.18360</a:t>
                      </a:r>
                      <a:endParaRPr lang="en-US" sz="6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07000"/>
                        </a:lnSpc>
                        <a:spcBef>
                          <a:spcPts val="0"/>
                        </a:spcBef>
                        <a:spcAft>
                          <a:spcPts val="800"/>
                        </a:spcAft>
                      </a:pPr>
                      <a:r>
                        <a:rPr lang="ar-SA" sz="600" b="1">
                          <a:effectLst/>
                        </a:rPr>
                        <a:t>3.21490</a:t>
                      </a:r>
                      <a:endParaRPr lang="en-US" sz="6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07000"/>
                        </a:lnSpc>
                        <a:spcBef>
                          <a:spcPts val="0"/>
                        </a:spcBef>
                        <a:spcAft>
                          <a:spcPts val="800"/>
                        </a:spcAft>
                      </a:pPr>
                      <a:r>
                        <a:rPr lang="ar-SA" sz="600" b="1">
                          <a:effectLst/>
                        </a:rPr>
                        <a:t>3.24640</a:t>
                      </a:r>
                      <a:endParaRPr lang="en-US" sz="6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07000"/>
                        </a:lnSpc>
                        <a:spcBef>
                          <a:spcPts val="0"/>
                        </a:spcBef>
                        <a:spcAft>
                          <a:spcPts val="800"/>
                        </a:spcAft>
                      </a:pPr>
                      <a:r>
                        <a:rPr lang="ar-SA" sz="600" b="1">
                          <a:effectLst/>
                        </a:rPr>
                        <a:t>3.27810</a:t>
                      </a:r>
                      <a:endParaRPr lang="en-US" sz="6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07000"/>
                        </a:lnSpc>
                        <a:spcBef>
                          <a:spcPts val="0"/>
                        </a:spcBef>
                        <a:spcAft>
                          <a:spcPts val="800"/>
                        </a:spcAft>
                      </a:pPr>
                      <a:r>
                        <a:rPr lang="ar-SA" sz="600" b="1">
                          <a:effectLst/>
                        </a:rPr>
                        <a:t>3.31000</a:t>
                      </a:r>
                      <a:endParaRPr lang="en-US" sz="6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07000"/>
                        </a:lnSpc>
                        <a:spcBef>
                          <a:spcPts val="0"/>
                        </a:spcBef>
                        <a:spcAft>
                          <a:spcPts val="800"/>
                        </a:spcAft>
                      </a:pPr>
                      <a:r>
                        <a:rPr lang="ar-SA" sz="600" b="1">
                          <a:effectLst/>
                        </a:rPr>
                        <a:t>3.34210</a:t>
                      </a:r>
                      <a:endParaRPr lang="en-US" sz="6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07000"/>
                        </a:lnSpc>
                        <a:spcBef>
                          <a:spcPts val="0"/>
                        </a:spcBef>
                        <a:spcAft>
                          <a:spcPts val="800"/>
                        </a:spcAft>
                      </a:pPr>
                      <a:r>
                        <a:rPr lang="ar-SA" sz="600" b="1">
                          <a:effectLst/>
                        </a:rPr>
                        <a:t>3.37440</a:t>
                      </a:r>
                      <a:endParaRPr lang="en-US" sz="6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 xmlns:a16="http://schemas.microsoft.com/office/drawing/2014/main" val="26793559"/>
                  </a:ext>
                </a:extLst>
              </a:tr>
              <a:tr h="216758">
                <a:tc>
                  <a:txBody>
                    <a:bodyPr/>
                    <a:lstStyle/>
                    <a:p>
                      <a:pPr marL="0" marR="0" algn="ctr" rtl="1">
                        <a:lnSpc>
                          <a:spcPct val="107000"/>
                        </a:lnSpc>
                        <a:spcBef>
                          <a:spcPts val="0"/>
                        </a:spcBef>
                        <a:spcAft>
                          <a:spcPts val="800"/>
                        </a:spcAft>
                      </a:pPr>
                      <a:r>
                        <a:rPr lang="en-US" sz="600" b="1">
                          <a:effectLst/>
                        </a:rPr>
                        <a:t>4</a:t>
                      </a:r>
                      <a:endParaRPr lang="en-US" sz="6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07000"/>
                        </a:lnSpc>
                        <a:spcBef>
                          <a:spcPts val="0"/>
                        </a:spcBef>
                        <a:spcAft>
                          <a:spcPts val="800"/>
                        </a:spcAft>
                      </a:pPr>
                      <a:r>
                        <a:rPr lang="ar-SA" sz="600" b="1">
                          <a:effectLst/>
                        </a:rPr>
                        <a:t>4.24646</a:t>
                      </a:r>
                      <a:endParaRPr lang="en-US" sz="6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07000"/>
                        </a:lnSpc>
                        <a:spcBef>
                          <a:spcPts val="0"/>
                        </a:spcBef>
                        <a:spcAft>
                          <a:spcPts val="800"/>
                        </a:spcAft>
                      </a:pPr>
                      <a:r>
                        <a:rPr lang="ar-SA" sz="600" b="1" dirty="0">
                          <a:effectLst/>
                        </a:rPr>
                        <a:t>4.31013</a:t>
                      </a:r>
                      <a:endParaRPr lang="en-US" sz="6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chemeClr val="bg1"/>
                    </a:solidFill>
                  </a:tcPr>
                </a:tc>
                <a:tc>
                  <a:txBody>
                    <a:bodyPr/>
                    <a:lstStyle/>
                    <a:p>
                      <a:pPr marL="0" marR="0" algn="ctr" rtl="1">
                        <a:lnSpc>
                          <a:spcPct val="107000"/>
                        </a:lnSpc>
                        <a:spcBef>
                          <a:spcPts val="0"/>
                        </a:spcBef>
                        <a:spcAft>
                          <a:spcPts val="800"/>
                        </a:spcAft>
                      </a:pPr>
                      <a:r>
                        <a:rPr lang="ar-SA" sz="600" b="1">
                          <a:effectLst/>
                        </a:rPr>
                        <a:t>4.37462</a:t>
                      </a:r>
                      <a:endParaRPr lang="en-US" sz="6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07000"/>
                        </a:lnSpc>
                        <a:spcBef>
                          <a:spcPts val="0"/>
                        </a:spcBef>
                        <a:spcAft>
                          <a:spcPts val="800"/>
                        </a:spcAft>
                      </a:pPr>
                      <a:r>
                        <a:rPr lang="ar-SA" sz="600" b="1" dirty="0">
                          <a:effectLst/>
                        </a:rPr>
                        <a:t>4.43994</a:t>
                      </a:r>
                      <a:endParaRPr lang="en-US" sz="6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07000"/>
                        </a:lnSpc>
                        <a:spcBef>
                          <a:spcPts val="0"/>
                        </a:spcBef>
                        <a:spcAft>
                          <a:spcPts val="800"/>
                        </a:spcAft>
                      </a:pPr>
                      <a:r>
                        <a:rPr lang="ar-SA" sz="600" b="1">
                          <a:effectLst/>
                        </a:rPr>
                        <a:t>4.50611</a:t>
                      </a:r>
                      <a:endParaRPr lang="en-US" sz="6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07000"/>
                        </a:lnSpc>
                        <a:spcBef>
                          <a:spcPts val="0"/>
                        </a:spcBef>
                        <a:spcAft>
                          <a:spcPts val="800"/>
                        </a:spcAft>
                      </a:pPr>
                      <a:r>
                        <a:rPr lang="ar-SA" sz="600" b="1">
                          <a:effectLst/>
                        </a:rPr>
                        <a:t>4.57313</a:t>
                      </a:r>
                      <a:endParaRPr lang="en-US" sz="6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07000"/>
                        </a:lnSpc>
                        <a:spcBef>
                          <a:spcPts val="0"/>
                        </a:spcBef>
                        <a:spcAft>
                          <a:spcPts val="800"/>
                        </a:spcAft>
                      </a:pPr>
                      <a:r>
                        <a:rPr lang="ar-SA" sz="600" b="1">
                          <a:effectLst/>
                        </a:rPr>
                        <a:t>4.64100</a:t>
                      </a:r>
                      <a:endParaRPr lang="en-US" sz="6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07000"/>
                        </a:lnSpc>
                        <a:spcBef>
                          <a:spcPts val="0"/>
                        </a:spcBef>
                        <a:spcAft>
                          <a:spcPts val="800"/>
                        </a:spcAft>
                      </a:pPr>
                      <a:r>
                        <a:rPr lang="ar-SA" sz="600" b="1">
                          <a:effectLst/>
                        </a:rPr>
                        <a:t>4.70973</a:t>
                      </a:r>
                      <a:endParaRPr lang="en-US" sz="6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07000"/>
                        </a:lnSpc>
                        <a:spcBef>
                          <a:spcPts val="0"/>
                        </a:spcBef>
                        <a:spcAft>
                          <a:spcPts val="800"/>
                        </a:spcAft>
                      </a:pPr>
                      <a:r>
                        <a:rPr lang="ar-SA" sz="600" b="1">
                          <a:effectLst/>
                        </a:rPr>
                        <a:t>4.77933</a:t>
                      </a:r>
                      <a:endParaRPr lang="en-US" sz="6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 xmlns:a16="http://schemas.microsoft.com/office/drawing/2014/main" val="1281819458"/>
                  </a:ext>
                </a:extLst>
              </a:tr>
              <a:tr h="216758">
                <a:tc>
                  <a:txBody>
                    <a:bodyPr/>
                    <a:lstStyle/>
                    <a:p>
                      <a:pPr marL="0" marR="0" algn="ctr" rtl="1">
                        <a:lnSpc>
                          <a:spcPct val="107000"/>
                        </a:lnSpc>
                        <a:spcBef>
                          <a:spcPts val="0"/>
                        </a:spcBef>
                        <a:spcAft>
                          <a:spcPts val="800"/>
                        </a:spcAft>
                      </a:pPr>
                      <a:r>
                        <a:rPr lang="en-US" sz="600" b="1">
                          <a:effectLst/>
                        </a:rPr>
                        <a:t>5</a:t>
                      </a:r>
                      <a:endParaRPr lang="en-US" sz="6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07000"/>
                        </a:lnSpc>
                        <a:spcBef>
                          <a:spcPts val="0"/>
                        </a:spcBef>
                        <a:spcAft>
                          <a:spcPts val="800"/>
                        </a:spcAft>
                      </a:pPr>
                      <a:r>
                        <a:rPr lang="ar-SA" sz="600" b="1">
                          <a:effectLst/>
                        </a:rPr>
                        <a:t>5.41632</a:t>
                      </a:r>
                      <a:endParaRPr lang="en-US" sz="6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07000"/>
                        </a:lnSpc>
                        <a:spcBef>
                          <a:spcPts val="0"/>
                        </a:spcBef>
                        <a:spcAft>
                          <a:spcPts val="800"/>
                        </a:spcAft>
                      </a:pPr>
                      <a:r>
                        <a:rPr lang="ar-SA" sz="600" b="1" dirty="0">
                          <a:effectLst/>
                        </a:rPr>
                        <a:t>5.52563</a:t>
                      </a:r>
                      <a:endParaRPr lang="en-US" sz="6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chemeClr val="bg1"/>
                    </a:solidFill>
                  </a:tcPr>
                </a:tc>
                <a:tc>
                  <a:txBody>
                    <a:bodyPr/>
                    <a:lstStyle/>
                    <a:p>
                      <a:pPr marL="0" marR="0" algn="ctr" rtl="1">
                        <a:lnSpc>
                          <a:spcPct val="107000"/>
                        </a:lnSpc>
                        <a:spcBef>
                          <a:spcPts val="0"/>
                        </a:spcBef>
                        <a:spcAft>
                          <a:spcPts val="800"/>
                        </a:spcAft>
                      </a:pPr>
                      <a:r>
                        <a:rPr lang="ar-SA" sz="600" b="1">
                          <a:effectLst/>
                        </a:rPr>
                        <a:t>5.63709</a:t>
                      </a:r>
                      <a:endParaRPr lang="en-US" sz="6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07000"/>
                        </a:lnSpc>
                        <a:spcBef>
                          <a:spcPts val="0"/>
                        </a:spcBef>
                        <a:spcAft>
                          <a:spcPts val="800"/>
                        </a:spcAft>
                      </a:pPr>
                      <a:r>
                        <a:rPr lang="ar-SA" sz="600" b="1">
                          <a:effectLst/>
                        </a:rPr>
                        <a:t>5.75074</a:t>
                      </a:r>
                      <a:endParaRPr lang="en-US" sz="6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07000"/>
                        </a:lnSpc>
                        <a:spcBef>
                          <a:spcPts val="0"/>
                        </a:spcBef>
                        <a:spcAft>
                          <a:spcPts val="800"/>
                        </a:spcAft>
                      </a:pPr>
                      <a:r>
                        <a:rPr lang="ar-SA" sz="600" b="1">
                          <a:effectLst/>
                        </a:rPr>
                        <a:t>5.86660</a:t>
                      </a:r>
                      <a:endParaRPr lang="en-US" sz="6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07000"/>
                        </a:lnSpc>
                        <a:spcBef>
                          <a:spcPts val="0"/>
                        </a:spcBef>
                        <a:spcAft>
                          <a:spcPts val="800"/>
                        </a:spcAft>
                      </a:pPr>
                      <a:r>
                        <a:rPr lang="ar-SA" sz="600" b="1">
                          <a:effectLst/>
                        </a:rPr>
                        <a:t>5.98471</a:t>
                      </a:r>
                      <a:endParaRPr lang="en-US" sz="6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07000"/>
                        </a:lnSpc>
                        <a:spcBef>
                          <a:spcPts val="0"/>
                        </a:spcBef>
                        <a:spcAft>
                          <a:spcPts val="800"/>
                        </a:spcAft>
                      </a:pPr>
                      <a:r>
                        <a:rPr lang="ar-SA" sz="600" b="1">
                          <a:effectLst/>
                        </a:rPr>
                        <a:t>6.10510</a:t>
                      </a:r>
                      <a:endParaRPr lang="en-US" sz="6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07000"/>
                        </a:lnSpc>
                        <a:spcBef>
                          <a:spcPts val="0"/>
                        </a:spcBef>
                        <a:spcAft>
                          <a:spcPts val="800"/>
                        </a:spcAft>
                      </a:pPr>
                      <a:r>
                        <a:rPr lang="ar-SA" sz="600" b="1">
                          <a:effectLst/>
                        </a:rPr>
                        <a:t>6.22780</a:t>
                      </a:r>
                      <a:endParaRPr lang="en-US" sz="6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07000"/>
                        </a:lnSpc>
                        <a:spcBef>
                          <a:spcPts val="0"/>
                        </a:spcBef>
                        <a:spcAft>
                          <a:spcPts val="800"/>
                        </a:spcAft>
                      </a:pPr>
                      <a:r>
                        <a:rPr lang="ar-SA" sz="600" b="1">
                          <a:effectLst/>
                        </a:rPr>
                        <a:t>6.35285</a:t>
                      </a:r>
                      <a:endParaRPr lang="en-US" sz="6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 xmlns:a16="http://schemas.microsoft.com/office/drawing/2014/main" val="2597707832"/>
                  </a:ext>
                </a:extLst>
              </a:tr>
              <a:tr h="216758">
                <a:tc>
                  <a:txBody>
                    <a:bodyPr/>
                    <a:lstStyle/>
                    <a:p>
                      <a:pPr marL="0" marR="0" algn="ctr" rtl="1">
                        <a:lnSpc>
                          <a:spcPct val="107000"/>
                        </a:lnSpc>
                        <a:spcBef>
                          <a:spcPts val="0"/>
                        </a:spcBef>
                        <a:spcAft>
                          <a:spcPts val="800"/>
                        </a:spcAft>
                      </a:pPr>
                      <a:r>
                        <a:rPr lang="en-US" sz="600" b="1">
                          <a:effectLst/>
                        </a:rPr>
                        <a:t>6</a:t>
                      </a:r>
                      <a:endParaRPr lang="en-US" sz="6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07000"/>
                        </a:lnSpc>
                        <a:spcBef>
                          <a:spcPts val="0"/>
                        </a:spcBef>
                        <a:spcAft>
                          <a:spcPts val="800"/>
                        </a:spcAft>
                      </a:pPr>
                      <a:r>
                        <a:rPr lang="ar-SA" sz="600" b="1">
                          <a:effectLst/>
                        </a:rPr>
                        <a:t>6.63298</a:t>
                      </a:r>
                      <a:endParaRPr lang="en-US" sz="6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07000"/>
                        </a:lnSpc>
                        <a:spcBef>
                          <a:spcPts val="0"/>
                        </a:spcBef>
                        <a:spcAft>
                          <a:spcPts val="800"/>
                        </a:spcAft>
                      </a:pPr>
                      <a:r>
                        <a:rPr lang="ar-SA" sz="600" b="1" dirty="0">
                          <a:effectLst/>
                        </a:rPr>
                        <a:t>6.80191</a:t>
                      </a:r>
                      <a:endParaRPr lang="en-US" sz="6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chemeClr val="bg1"/>
                    </a:solidFill>
                  </a:tcPr>
                </a:tc>
                <a:tc>
                  <a:txBody>
                    <a:bodyPr/>
                    <a:lstStyle/>
                    <a:p>
                      <a:pPr marL="0" marR="0" algn="ctr" rtl="1">
                        <a:lnSpc>
                          <a:spcPct val="107000"/>
                        </a:lnSpc>
                        <a:spcBef>
                          <a:spcPts val="0"/>
                        </a:spcBef>
                        <a:spcAft>
                          <a:spcPts val="800"/>
                        </a:spcAft>
                      </a:pPr>
                      <a:r>
                        <a:rPr lang="ar-SA" sz="600" b="1" dirty="0">
                          <a:effectLst/>
                        </a:rPr>
                        <a:t>6.97532</a:t>
                      </a:r>
                      <a:endParaRPr lang="en-US" sz="6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07000"/>
                        </a:lnSpc>
                        <a:spcBef>
                          <a:spcPts val="0"/>
                        </a:spcBef>
                        <a:spcAft>
                          <a:spcPts val="800"/>
                        </a:spcAft>
                      </a:pPr>
                      <a:r>
                        <a:rPr lang="ar-SA" sz="600" b="1">
                          <a:effectLst/>
                        </a:rPr>
                        <a:t>7.15329</a:t>
                      </a:r>
                      <a:endParaRPr lang="en-US" sz="6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07000"/>
                        </a:lnSpc>
                        <a:spcBef>
                          <a:spcPts val="0"/>
                        </a:spcBef>
                        <a:spcAft>
                          <a:spcPts val="800"/>
                        </a:spcAft>
                      </a:pPr>
                      <a:r>
                        <a:rPr lang="ar-SA" sz="600" b="1">
                          <a:effectLst/>
                        </a:rPr>
                        <a:t>7.33593</a:t>
                      </a:r>
                      <a:endParaRPr lang="en-US" sz="6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07000"/>
                        </a:lnSpc>
                        <a:spcBef>
                          <a:spcPts val="0"/>
                        </a:spcBef>
                        <a:spcAft>
                          <a:spcPts val="800"/>
                        </a:spcAft>
                      </a:pPr>
                      <a:r>
                        <a:rPr lang="ar-SA" sz="600" b="1">
                          <a:effectLst/>
                        </a:rPr>
                        <a:t>7.52333</a:t>
                      </a:r>
                      <a:endParaRPr lang="en-US" sz="6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07000"/>
                        </a:lnSpc>
                        <a:spcBef>
                          <a:spcPts val="0"/>
                        </a:spcBef>
                        <a:spcAft>
                          <a:spcPts val="800"/>
                        </a:spcAft>
                      </a:pPr>
                      <a:r>
                        <a:rPr lang="ar-SA" sz="600" b="1">
                          <a:effectLst/>
                        </a:rPr>
                        <a:t>7.71561</a:t>
                      </a:r>
                      <a:endParaRPr lang="en-US" sz="6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07000"/>
                        </a:lnSpc>
                        <a:spcBef>
                          <a:spcPts val="0"/>
                        </a:spcBef>
                        <a:spcAft>
                          <a:spcPts val="800"/>
                        </a:spcAft>
                      </a:pPr>
                      <a:r>
                        <a:rPr lang="ar-SA" sz="600" b="1">
                          <a:effectLst/>
                        </a:rPr>
                        <a:t>7.91286</a:t>
                      </a:r>
                      <a:endParaRPr lang="en-US" sz="6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07000"/>
                        </a:lnSpc>
                        <a:spcBef>
                          <a:spcPts val="0"/>
                        </a:spcBef>
                        <a:spcAft>
                          <a:spcPts val="800"/>
                        </a:spcAft>
                      </a:pPr>
                      <a:r>
                        <a:rPr lang="ar-SA" sz="600" b="1">
                          <a:effectLst/>
                        </a:rPr>
                        <a:t>8.11519</a:t>
                      </a:r>
                      <a:endParaRPr lang="en-US" sz="6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 xmlns:a16="http://schemas.microsoft.com/office/drawing/2014/main" val="3048561171"/>
                  </a:ext>
                </a:extLst>
              </a:tr>
              <a:tr h="216758">
                <a:tc>
                  <a:txBody>
                    <a:bodyPr/>
                    <a:lstStyle/>
                    <a:p>
                      <a:pPr marL="0" marR="0" algn="ctr" rtl="1">
                        <a:lnSpc>
                          <a:spcPct val="107000"/>
                        </a:lnSpc>
                        <a:spcBef>
                          <a:spcPts val="0"/>
                        </a:spcBef>
                        <a:spcAft>
                          <a:spcPts val="800"/>
                        </a:spcAft>
                      </a:pPr>
                      <a:r>
                        <a:rPr lang="en-US" sz="600" b="1">
                          <a:effectLst/>
                        </a:rPr>
                        <a:t>7</a:t>
                      </a:r>
                      <a:endParaRPr lang="en-US" sz="6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07000"/>
                        </a:lnSpc>
                        <a:spcBef>
                          <a:spcPts val="0"/>
                        </a:spcBef>
                        <a:spcAft>
                          <a:spcPts val="800"/>
                        </a:spcAft>
                      </a:pPr>
                      <a:r>
                        <a:rPr lang="ar-SA" sz="600" b="1">
                          <a:effectLst/>
                        </a:rPr>
                        <a:t>7.89829</a:t>
                      </a:r>
                      <a:endParaRPr lang="en-US" sz="6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07000"/>
                        </a:lnSpc>
                        <a:spcBef>
                          <a:spcPts val="0"/>
                        </a:spcBef>
                        <a:spcAft>
                          <a:spcPts val="800"/>
                        </a:spcAft>
                      </a:pPr>
                      <a:r>
                        <a:rPr lang="ar-SA" sz="600" b="1" dirty="0">
                          <a:effectLst/>
                        </a:rPr>
                        <a:t>8.14201</a:t>
                      </a:r>
                      <a:endParaRPr lang="en-US" sz="6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chemeClr val="bg1"/>
                    </a:solidFill>
                  </a:tcPr>
                </a:tc>
                <a:tc>
                  <a:txBody>
                    <a:bodyPr/>
                    <a:lstStyle/>
                    <a:p>
                      <a:pPr marL="0" marR="0" algn="ctr" rtl="1">
                        <a:lnSpc>
                          <a:spcPct val="107000"/>
                        </a:lnSpc>
                        <a:spcBef>
                          <a:spcPts val="0"/>
                        </a:spcBef>
                        <a:spcAft>
                          <a:spcPts val="800"/>
                        </a:spcAft>
                      </a:pPr>
                      <a:r>
                        <a:rPr lang="ar-SA" sz="600" b="1">
                          <a:effectLst/>
                        </a:rPr>
                        <a:t>8.39384</a:t>
                      </a:r>
                      <a:endParaRPr lang="en-US" sz="6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07000"/>
                        </a:lnSpc>
                        <a:spcBef>
                          <a:spcPts val="0"/>
                        </a:spcBef>
                        <a:spcAft>
                          <a:spcPts val="800"/>
                        </a:spcAft>
                      </a:pPr>
                      <a:r>
                        <a:rPr lang="ar-SA" sz="600" b="1">
                          <a:effectLst/>
                        </a:rPr>
                        <a:t>8.65402</a:t>
                      </a:r>
                      <a:endParaRPr lang="en-US" sz="6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07000"/>
                        </a:lnSpc>
                        <a:spcBef>
                          <a:spcPts val="0"/>
                        </a:spcBef>
                        <a:spcAft>
                          <a:spcPts val="800"/>
                        </a:spcAft>
                      </a:pPr>
                      <a:r>
                        <a:rPr lang="ar-SA" sz="600" b="1">
                          <a:effectLst/>
                        </a:rPr>
                        <a:t>8.92280</a:t>
                      </a:r>
                      <a:endParaRPr lang="en-US" sz="6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07000"/>
                        </a:lnSpc>
                        <a:spcBef>
                          <a:spcPts val="0"/>
                        </a:spcBef>
                        <a:spcAft>
                          <a:spcPts val="800"/>
                        </a:spcAft>
                      </a:pPr>
                      <a:r>
                        <a:rPr lang="ar-SA" sz="600" b="1">
                          <a:effectLst/>
                        </a:rPr>
                        <a:t>9.20043</a:t>
                      </a:r>
                      <a:endParaRPr lang="en-US" sz="6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07000"/>
                        </a:lnSpc>
                        <a:spcBef>
                          <a:spcPts val="0"/>
                        </a:spcBef>
                        <a:spcAft>
                          <a:spcPts val="800"/>
                        </a:spcAft>
                      </a:pPr>
                      <a:r>
                        <a:rPr lang="ar-SA" sz="600" b="1">
                          <a:effectLst/>
                        </a:rPr>
                        <a:t>9.48717</a:t>
                      </a:r>
                      <a:endParaRPr lang="en-US" sz="6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07000"/>
                        </a:lnSpc>
                        <a:spcBef>
                          <a:spcPts val="0"/>
                        </a:spcBef>
                        <a:spcAft>
                          <a:spcPts val="800"/>
                        </a:spcAft>
                      </a:pPr>
                      <a:r>
                        <a:rPr lang="ar-SA" sz="600" b="1">
                          <a:effectLst/>
                        </a:rPr>
                        <a:t>9.78327</a:t>
                      </a:r>
                      <a:endParaRPr lang="en-US" sz="6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07000"/>
                        </a:lnSpc>
                        <a:spcBef>
                          <a:spcPts val="0"/>
                        </a:spcBef>
                        <a:spcAft>
                          <a:spcPts val="800"/>
                        </a:spcAft>
                      </a:pPr>
                      <a:r>
                        <a:rPr lang="ar-SA" sz="600" b="1">
                          <a:effectLst/>
                        </a:rPr>
                        <a:t>10.08901</a:t>
                      </a:r>
                      <a:endParaRPr lang="en-US" sz="6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 xmlns:a16="http://schemas.microsoft.com/office/drawing/2014/main" val="2150731034"/>
                  </a:ext>
                </a:extLst>
              </a:tr>
              <a:tr h="216758">
                <a:tc>
                  <a:txBody>
                    <a:bodyPr/>
                    <a:lstStyle/>
                    <a:p>
                      <a:pPr marL="0" marR="0" algn="ctr" rtl="1">
                        <a:lnSpc>
                          <a:spcPct val="107000"/>
                        </a:lnSpc>
                        <a:spcBef>
                          <a:spcPts val="0"/>
                        </a:spcBef>
                        <a:spcAft>
                          <a:spcPts val="800"/>
                        </a:spcAft>
                      </a:pPr>
                      <a:r>
                        <a:rPr lang="en-US" sz="600" b="1">
                          <a:effectLst/>
                        </a:rPr>
                        <a:t>8</a:t>
                      </a:r>
                      <a:endParaRPr lang="en-US" sz="6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07000"/>
                        </a:lnSpc>
                        <a:spcBef>
                          <a:spcPts val="0"/>
                        </a:spcBef>
                        <a:spcAft>
                          <a:spcPts val="800"/>
                        </a:spcAft>
                      </a:pPr>
                      <a:r>
                        <a:rPr lang="ar-SA" sz="600" b="1">
                          <a:effectLst/>
                        </a:rPr>
                        <a:t>9.21423</a:t>
                      </a:r>
                      <a:endParaRPr lang="en-US" sz="6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07000"/>
                        </a:lnSpc>
                        <a:spcBef>
                          <a:spcPts val="0"/>
                        </a:spcBef>
                        <a:spcAft>
                          <a:spcPts val="800"/>
                        </a:spcAft>
                      </a:pPr>
                      <a:r>
                        <a:rPr lang="ar-SA" sz="600" b="1" dirty="0">
                          <a:effectLst/>
                        </a:rPr>
                        <a:t>9.54911</a:t>
                      </a:r>
                      <a:endParaRPr lang="en-US" sz="6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chemeClr val="bg1"/>
                    </a:solidFill>
                  </a:tcPr>
                </a:tc>
                <a:tc>
                  <a:txBody>
                    <a:bodyPr/>
                    <a:lstStyle/>
                    <a:p>
                      <a:pPr marL="0" marR="0" algn="ctr" rtl="1">
                        <a:lnSpc>
                          <a:spcPct val="107000"/>
                        </a:lnSpc>
                        <a:spcBef>
                          <a:spcPts val="0"/>
                        </a:spcBef>
                        <a:spcAft>
                          <a:spcPts val="800"/>
                        </a:spcAft>
                      </a:pPr>
                      <a:r>
                        <a:rPr lang="ar-SA" sz="600" b="1">
                          <a:effectLst/>
                        </a:rPr>
                        <a:t>9.89747</a:t>
                      </a:r>
                      <a:endParaRPr lang="en-US" sz="6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07000"/>
                        </a:lnSpc>
                        <a:spcBef>
                          <a:spcPts val="0"/>
                        </a:spcBef>
                        <a:spcAft>
                          <a:spcPts val="800"/>
                        </a:spcAft>
                      </a:pPr>
                      <a:r>
                        <a:rPr lang="ar-SA" sz="600" b="1">
                          <a:effectLst/>
                        </a:rPr>
                        <a:t>10.25980</a:t>
                      </a:r>
                      <a:endParaRPr lang="en-US" sz="6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07000"/>
                        </a:lnSpc>
                        <a:spcBef>
                          <a:spcPts val="0"/>
                        </a:spcBef>
                        <a:spcAft>
                          <a:spcPts val="800"/>
                        </a:spcAft>
                      </a:pPr>
                      <a:r>
                        <a:rPr lang="ar-SA" sz="600" b="1">
                          <a:effectLst/>
                        </a:rPr>
                        <a:t>10.63663</a:t>
                      </a:r>
                      <a:endParaRPr lang="en-US" sz="6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07000"/>
                        </a:lnSpc>
                        <a:spcBef>
                          <a:spcPts val="0"/>
                        </a:spcBef>
                        <a:spcAft>
                          <a:spcPts val="800"/>
                        </a:spcAft>
                      </a:pPr>
                      <a:r>
                        <a:rPr lang="ar-SA" sz="600" b="1">
                          <a:effectLst/>
                        </a:rPr>
                        <a:t>11.02847</a:t>
                      </a:r>
                      <a:endParaRPr lang="en-US" sz="6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07000"/>
                        </a:lnSpc>
                        <a:spcBef>
                          <a:spcPts val="0"/>
                        </a:spcBef>
                        <a:spcAft>
                          <a:spcPts val="800"/>
                        </a:spcAft>
                      </a:pPr>
                      <a:r>
                        <a:rPr lang="ar-SA" sz="600" b="1">
                          <a:effectLst/>
                        </a:rPr>
                        <a:t>11.43589</a:t>
                      </a:r>
                      <a:endParaRPr lang="en-US" sz="6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07000"/>
                        </a:lnSpc>
                        <a:spcBef>
                          <a:spcPts val="0"/>
                        </a:spcBef>
                        <a:spcAft>
                          <a:spcPts val="800"/>
                        </a:spcAft>
                      </a:pPr>
                      <a:r>
                        <a:rPr lang="ar-SA" sz="600" b="1">
                          <a:effectLst/>
                        </a:rPr>
                        <a:t>11.85943</a:t>
                      </a:r>
                      <a:endParaRPr lang="en-US" sz="6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07000"/>
                        </a:lnSpc>
                        <a:spcBef>
                          <a:spcPts val="0"/>
                        </a:spcBef>
                        <a:spcAft>
                          <a:spcPts val="800"/>
                        </a:spcAft>
                      </a:pPr>
                      <a:r>
                        <a:rPr lang="ar-SA" sz="600" b="1">
                          <a:effectLst/>
                        </a:rPr>
                        <a:t>12.29969</a:t>
                      </a:r>
                      <a:endParaRPr lang="en-US" sz="6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 xmlns:a16="http://schemas.microsoft.com/office/drawing/2014/main" val="1132334642"/>
                  </a:ext>
                </a:extLst>
              </a:tr>
              <a:tr h="216758">
                <a:tc>
                  <a:txBody>
                    <a:bodyPr/>
                    <a:lstStyle/>
                    <a:p>
                      <a:pPr marL="0" marR="0" algn="ctr" rtl="1">
                        <a:lnSpc>
                          <a:spcPct val="107000"/>
                        </a:lnSpc>
                        <a:spcBef>
                          <a:spcPts val="0"/>
                        </a:spcBef>
                        <a:spcAft>
                          <a:spcPts val="800"/>
                        </a:spcAft>
                      </a:pPr>
                      <a:r>
                        <a:rPr lang="en-US" sz="600" b="1">
                          <a:effectLst/>
                        </a:rPr>
                        <a:t>9</a:t>
                      </a:r>
                      <a:endParaRPr lang="en-US" sz="6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07000"/>
                        </a:lnSpc>
                        <a:spcBef>
                          <a:spcPts val="0"/>
                        </a:spcBef>
                        <a:spcAft>
                          <a:spcPts val="800"/>
                        </a:spcAft>
                      </a:pPr>
                      <a:r>
                        <a:rPr lang="ar-SA" sz="600" b="1">
                          <a:effectLst/>
                        </a:rPr>
                        <a:t>10.58280</a:t>
                      </a:r>
                      <a:endParaRPr lang="en-US" sz="6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07000"/>
                        </a:lnSpc>
                        <a:spcBef>
                          <a:spcPts val="0"/>
                        </a:spcBef>
                        <a:spcAft>
                          <a:spcPts val="800"/>
                        </a:spcAft>
                      </a:pPr>
                      <a:r>
                        <a:rPr lang="ar-SA" sz="600" b="1" dirty="0">
                          <a:effectLst/>
                        </a:rPr>
                        <a:t>11.02656</a:t>
                      </a:r>
                      <a:endParaRPr lang="en-US" sz="6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chemeClr val="bg1"/>
                    </a:solidFill>
                  </a:tcPr>
                </a:tc>
                <a:tc>
                  <a:txBody>
                    <a:bodyPr/>
                    <a:lstStyle/>
                    <a:p>
                      <a:pPr marL="0" marR="0" algn="ctr" rtl="1">
                        <a:lnSpc>
                          <a:spcPct val="107000"/>
                        </a:lnSpc>
                        <a:spcBef>
                          <a:spcPts val="0"/>
                        </a:spcBef>
                        <a:spcAft>
                          <a:spcPts val="800"/>
                        </a:spcAft>
                      </a:pPr>
                      <a:r>
                        <a:rPr lang="ar-SA" sz="600" b="1">
                          <a:effectLst/>
                        </a:rPr>
                        <a:t>11.49132</a:t>
                      </a:r>
                      <a:endParaRPr lang="en-US" sz="6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07000"/>
                        </a:lnSpc>
                        <a:spcBef>
                          <a:spcPts val="0"/>
                        </a:spcBef>
                        <a:spcAft>
                          <a:spcPts val="800"/>
                        </a:spcAft>
                      </a:pPr>
                      <a:r>
                        <a:rPr lang="ar-SA" sz="600" b="1">
                          <a:effectLst/>
                        </a:rPr>
                        <a:t>11.97799</a:t>
                      </a:r>
                      <a:endParaRPr lang="en-US" sz="6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07000"/>
                        </a:lnSpc>
                        <a:spcBef>
                          <a:spcPts val="0"/>
                        </a:spcBef>
                        <a:spcAft>
                          <a:spcPts val="800"/>
                        </a:spcAft>
                      </a:pPr>
                      <a:r>
                        <a:rPr lang="ar-SA" sz="600" b="1">
                          <a:effectLst/>
                        </a:rPr>
                        <a:t>12.48756</a:t>
                      </a:r>
                      <a:endParaRPr lang="en-US" sz="6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07000"/>
                        </a:lnSpc>
                        <a:spcBef>
                          <a:spcPts val="0"/>
                        </a:spcBef>
                        <a:spcAft>
                          <a:spcPts val="800"/>
                        </a:spcAft>
                      </a:pPr>
                      <a:r>
                        <a:rPr lang="ar-SA" sz="600" b="1">
                          <a:effectLst/>
                        </a:rPr>
                        <a:t>13.02104</a:t>
                      </a:r>
                      <a:endParaRPr lang="en-US" sz="6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07000"/>
                        </a:lnSpc>
                        <a:spcBef>
                          <a:spcPts val="0"/>
                        </a:spcBef>
                        <a:spcAft>
                          <a:spcPts val="800"/>
                        </a:spcAft>
                      </a:pPr>
                      <a:r>
                        <a:rPr lang="ar-SA" sz="600" b="1">
                          <a:effectLst/>
                        </a:rPr>
                        <a:t>13.57948</a:t>
                      </a:r>
                      <a:endParaRPr lang="en-US" sz="6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07000"/>
                        </a:lnSpc>
                        <a:spcBef>
                          <a:spcPts val="0"/>
                        </a:spcBef>
                        <a:spcAft>
                          <a:spcPts val="800"/>
                        </a:spcAft>
                      </a:pPr>
                      <a:r>
                        <a:rPr lang="ar-SA" sz="600" b="1">
                          <a:effectLst/>
                        </a:rPr>
                        <a:t>14.16397</a:t>
                      </a:r>
                      <a:endParaRPr lang="en-US" sz="6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07000"/>
                        </a:lnSpc>
                        <a:spcBef>
                          <a:spcPts val="0"/>
                        </a:spcBef>
                        <a:spcAft>
                          <a:spcPts val="800"/>
                        </a:spcAft>
                      </a:pPr>
                      <a:r>
                        <a:rPr lang="ar-SA" sz="600" b="1">
                          <a:effectLst/>
                        </a:rPr>
                        <a:t>14.77566</a:t>
                      </a:r>
                      <a:endParaRPr lang="en-US" sz="6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 xmlns:a16="http://schemas.microsoft.com/office/drawing/2014/main" val="2902403495"/>
                  </a:ext>
                </a:extLst>
              </a:tr>
              <a:tr h="216758">
                <a:tc>
                  <a:txBody>
                    <a:bodyPr/>
                    <a:lstStyle/>
                    <a:p>
                      <a:pPr marL="0" marR="0" algn="ctr" rtl="1">
                        <a:lnSpc>
                          <a:spcPct val="107000"/>
                        </a:lnSpc>
                        <a:spcBef>
                          <a:spcPts val="0"/>
                        </a:spcBef>
                        <a:spcAft>
                          <a:spcPts val="800"/>
                        </a:spcAft>
                      </a:pPr>
                      <a:r>
                        <a:rPr lang="en-US" sz="600" b="1">
                          <a:effectLst/>
                        </a:rPr>
                        <a:t>10</a:t>
                      </a:r>
                      <a:endParaRPr lang="en-US" sz="6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07000"/>
                        </a:lnSpc>
                        <a:spcBef>
                          <a:spcPts val="0"/>
                        </a:spcBef>
                        <a:spcAft>
                          <a:spcPts val="800"/>
                        </a:spcAft>
                      </a:pPr>
                      <a:r>
                        <a:rPr lang="ar-SA" sz="600" b="1">
                          <a:effectLst/>
                        </a:rPr>
                        <a:t>12.00611</a:t>
                      </a:r>
                      <a:endParaRPr lang="en-US" sz="6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07000"/>
                        </a:lnSpc>
                        <a:spcBef>
                          <a:spcPts val="0"/>
                        </a:spcBef>
                        <a:spcAft>
                          <a:spcPts val="800"/>
                        </a:spcAft>
                      </a:pPr>
                      <a:r>
                        <a:rPr lang="ar-SA" sz="600" b="1" dirty="0">
                          <a:effectLst/>
                        </a:rPr>
                        <a:t>12.57789</a:t>
                      </a:r>
                      <a:endParaRPr lang="en-US" sz="6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chemeClr val="accent2"/>
                    </a:solidFill>
                  </a:tcPr>
                </a:tc>
                <a:tc>
                  <a:txBody>
                    <a:bodyPr/>
                    <a:lstStyle/>
                    <a:p>
                      <a:pPr marL="0" marR="0" algn="ctr" rtl="1">
                        <a:lnSpc>
                          <a:spcPct val="107000"/>
                        </a:lnSpc>
                        <a:spcBef>
                          <a:spcPts val="0"/>
                        </a:spcBef>
                        <a:spcAft>
                          <a:spcPts val="800"/>
                        </a:spcAft>
                      </a:pPr>
                      <a:r>
                        <a:rPr lang="ar-SA" sz="600" b="1">
                          <a:effectLst/>
                        </a:rPr>
                        <a:t>13.18079</a:t>
                      </a:r>
                      <a:endParaRPr lang="en-US" sz="6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07000"/>
                        </a:lnSpc>
                        <a:spcBef>
                          <a:spcPts val="0"/>
                        </a:spcBef>
                        <a:spcAft>
                          <a:spcPts val="800"/>
                        </a:spcAft>
                      </a:pPr>
                      <a:r>
                        <a:rPr lang="ar-SA" sz="600" b="1">
                          <a:effectLst/>
                        </a:rPr>
                        <a:t>13.81645</a:t>
                      </a:r>
                      <a:endParaRPr lang="en-US" sz="6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07000"/>
                        </a:lnSpc>
                        <a:spcBef>
                          <a:spcPts val="0"/>
                        </a:spcBef>
                        <a:spcAft>
                          <a:spcPts val="800"/>
                        </a:spcAft>
                      </a:pPr>
                      <a:r>
                        <a:rPr lang="ar-SA" sz="600" b="1">
                          <a:effectLst/>
                        </a:rPr>
                        <a:t>14.48656</a:t>
                      </a:r>
                      <a:endParaRPr lang="en-US" sz="6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07000"/>
                        </a:lnSpc>
                        <a:spcBef>
                          <a:spcPts val="0"/>
                        </a:spcBef>
                        <a:spcAft>
                          <a:spcPts val="800"/>
                        </a:spcAft>
                      </a:pPr>
                      <a:r>
                        <a:rPr lang="ar-SA" sz="600" b="1">
                          <a:effectLst/>
                        </a:rPr>
                        <a:t>15.19293</a:t>
                      </a:r>
                      <a:endParaRPr lang="en-US" sz="6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07000"/>
                        </a:lnSpc>
                        <a:spcBef>
                          <a:spcPts val="0"/>
                        </a:spcBef>
                        <a:spcAft>
                          <a:spcPts val="800"/>
                        </a:spcAft>
                      </a:pPr>
                      <a:r>
                        <a:rPr lang="ar-SA" sz="600" b="1">
                          <a:effectLst/>
                        </a:rPr>
                        <a:t>15.93742</a:t>
                      </a:r>
                      <a:endParaRPr lang="en-US" sz="6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07000"/>
                        </a:lnSpc>
                        <a:spcBef>
                          <a:spcPts val="0"/>
                        </a:spcBef>
                        <a:spcAft>
                          <a:spcPts val="800"/>
                        </a:spcAft>
                      </a:pPr>
                      <a:r>
                        <a:rPr lang="ar-SA" sz="600" b="1">
                          <a:effectLst/>
                        </a:rPr>
                        <a:t>16.72201</a:t>
                      </a:r>
                      <a:endParaRPr lang="en-US" sz="6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rtl="1">
                        <a:lnSpc>
                          <a:spcPct val="107000"/>
                        </a:lnSpc>
                        <a:spcBef>
                          <a:spcPts val="0"/>
                        </a:spcBef>
                        <a:spcAft>
                          <a:spcPts val="800"/>
                        </a:spcAft>
                      </a:pPr>
                      <a:r>
                        <a:rPr lang="ar-SA" sz="600" b="1" dirty="0">
                          <a:effectLst/>
                        </a:rPr>
                        <a:t>17.54874</a:t>
                      </a:r>
                      <a:endParaRPr lang="en-US" sz="6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 xmlns:a16="http://schemas.microsoft.com/office/drawing/2014/main" val="3834991999"/>
                  </a:ext>
                </a:extLst>
              </a:tr>
            </a:tbl>
          </a:graphicData>
        </a:graphic>
      </p:graphicFrame>
      <p:cxnSp>
        <p:nvCxnSpPr>
          <p:cNvPr id="16" name="Straight Arrow Connector 15">
            <a:extLst>
              <a:ext uri="{FF2B5EF4-FFF2-40B4-BE49-F238E27FC236}">
                <a16:creationId xmlns="" xmlns:a16="http://schemas.microsoft.com/office/drawing/2014/main" id="{BC6BA68B-4511-5773-C8A2-EC19FBEA7F23}"/>
              </a:ext>
            </a:extLst>
          </p:cNvPr>
          <p:cNvCxnSpPr/>
          <p:nvPr/>
        </p:nvCxnSpPr>
        <p:spPr>
          <a:xfrm>
            <a:off x="3911600" y="12076113"/>
            <a:ext cx="1020763" cy="0"/>
          </a:xfrm>
          <a:prstGeom prst="straightConnector1">
            <a:avLst/>
          </a:prstGeom>
          <a:ln>
            <a:solidFill>
              <a:srgbClr val="FF0000"/>
            </a:solidFill>
            <a:tailEnd type="triangle"/>
          </a:ln>
        </p:spPr>
        <p:style>
          <a:lnRef idx="3">
            <a:schemeClr val="dk1"/>
          </a:lnRef>
          <a:fillRef idx="0">
            <a:schemeClr val="dk1"/>
          </a:fillRef>
          <a:effectRef idx="2">
            <a:schemeClr val="dk1"/>
          </a:effectRef>
          <a:fontRef idx="minor">
            <a:schemeClr val="tx1"/>
          </a:fontRef>
        </p:style>
      </p:cxnSp>
      <p:sp>
        <p:nvSpPr>
          <p:cNvPr id="3" name="Text Box 1525532391">
            <a:extLst>
              <a:ext uri="{FF2B5EF4-FFF2-40B4-BE49-F238E27FC236}">
                <a16:creationId xmlns="" xmlns:a16="http://schemas.microsoft.com/office/drawing/2014/main" id="{6504B162-0E30-1E03-186E-07F2F4A37D29}"/>
              </a:ext>
            </a:extLst>
          </p:cNvPr>
          <p:cNvSpPr txBox="1">
            <a:spLocks noChangeArrowheads="1" noChangeShapeType="1" noTextEdit="1"/>
          </p:cNvSpPr>
          <p:nvPr/>
        </p:nvSpPr>
        <p:spPr bwMode="auto">
          <a:xfrm>
            <a:off x="301625" y="1084343"/>
            <a:ext cx="3609975" cy="306070"/>
          </a:xfrm>
          <a:prstGeom prst="rect">
            <a:avLst/>
          </a:prstGeom>
          <a:extLst>
            <a:ext uri="{AF507438-7753-43E0-B8FC-AC1667EBCBE1}">
              <a14:hiddenEffects xmlns:a14="http://schemas.microsoft.com/office/drawing/2010/main">
                <a:effectLst/>
              </a14:hiddenEffects>
            </a:ext>
          </a:extLst>
        </p:spPr>
        <p:txBody>
          <a:bodyPr wrap="square" numCol="1" fromWordArt="1">
            <a:prstTxWarp prst="textPlain">
              <a:avLst>
                <a:gd name="adj" fmla="val 50000"/>
              </a:avLst>
            </a:prstTxWarp>
            <a:spAutoFit/>
          </a:bodyPr>
          <a:lstStyle/>
          <a:p>
            <a:pPr marL="457200" marR="0" indent="-228600" algn="ctr" rtl="0">
              <a:spcBef>
                <a:spcPts val="0"/>
              </a:spcBef>
              <a:spcAft>
                <a:spcPts val="0"/>
              </a:spcAft>
            </a:pPr>
            <a:r>
              <a:rPr lang="en-US" sz="1200">
                <a:ln w="9525" cap="flat" cmpd="sng" algn="ctr">
                  <a:solidFill>
                    <a:srgbClr val="FF0000"/>
                  </a:solidFill>
                  <a:prstDash val="solid"/>
                  <a:round/>
                </a:ln>
                <a:solidFill>
                  <a:srgbClr val="FF0000"/>
                </a:solidFill>
                <a:effectLst/>
                <a:latin typeface="Arial Black" panose="020B0A04020102020204" pitchFamily="34" charset="0"/>
                <a:ea typeface="Times New Roman" panose="02020603050405020304" pitchFamily="18" charset="0"/>
              </a:rPr>
              <a:t>Finding Value of Ordinary Annuities</a:t>
            </a:r>
            <a:endParaRPr lang="en-US" sz="120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09353217"/>
      </p:ext>
    </p:extLst>
  </p:cSld>
  <p:clrMapOvr>
    <a:masterClrMapping/>
  </p:clrMapOvr>
  <mc:AlternateContent xmlns:mc="http://schemas.openxmlformats.org/markup-compatibility/2006" xmlns:p14="http://schemas.microsoft.com/office/powerpoint/2010/main">
    <mc:Choice Requires="p14">
      <p:transition spd="slow" p14:dur="1500" advClick="0">
        <p:split orient="vert"/>
      </p:transition>
    </mc:Choice>
    <mc:Fallback xmlns="">
      <p:transition spd="slow" advClick="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10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1000" fill="hold"/>
                                        <p:tgtEl>
                                          <p:spTgt spid="4">
                                            <p:txEl>
                                              <p:pRg st="1" end="1"/>
                                            </p:txEl>
                                          </p:spTgt>
                                        </p:tgtEl>
                                        <p:attrNameLst>
                                          <p:attrName>ppt_h</p:attrName>
                                        </p:attrNameLst>
                                      </p:cBhvr>
                                      <p:tavLst>
                                        <p:tav tm="0">
                                          <p:val>
                                            <p:fltVal val="0"/>
                                          </p:val>
                                        </p:tav>
                                        <p:tav tm="100000">
                                          <p:val>
                                            <p:strVal val="#ppt_h"/>
                                          </p:val>
                                        </p:tav>
                                      </p:tavLst>
                                    </p:anim>
                                    <p:anim calcmode="lin" valueType="num">
                                      <p:cBhvr>
                                        <p:cTn id="9" dur="1000" fill="hold"/>
                                        <p:tgtEl>
                                          <p:spTgt spid="4">
                                            <p:txEl>
                                              <p:pRg st="1" end="1"/>
                                            </p:txEl>
                                          </p:spTgt>
                                        </p:tgtEl>
                                        <p:attrNameLst>
                                          <p:attrName>style.rotation</p:attrName>
                                        </p:attrNameLst>
                                      </p:cBhvr>
                                      <p:tavLst>
                                        <p:tav tm="0">
                                          <p:val>
                                            <p:fltVal val="90"/>
                                          </p:val>
                                        </p:tav>
                                        <p:tav tm="100000">
                                          <p:val>
                                            <p:fltVal val="0"/>
                                          </p:val>
                                        </p:tav>
                                      </p:tavLst>
                                    </p:anim>
                                    <p:animEffect transition="in" filter="fade">
                                      <p:cBhvr>
                                        <p:cTn id="10" dur="1000"/>
                                        <p:tgtEl>
                                          <p:spTgt spid="4">
                                            <p:txEl>
                                              <p:pRg st="1" end="1"/>
                                            </p:txEl>
                                          </p:spTgt>
                                        </p:tgtEl>
                                      </p:cBhvr>
                                    </p:animEffect>
                                  </p:childTnLst>
                                </p:cTn>
                              </p:par>
                              <p:par>
                                <p:cTn id="11" presetID="31" presetClass="entr" presetSubtype="0" fill="hold"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 calcmode="lin" valueType="num">
                                      <p:cBhvr>
                                        <p:cTn id="13" dur="10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4" dur="1000" fill="hold"/>
                                        <p:tgtEl>
                                          <p:spTgt spid="4">
                                            <p:txEl>
                                              <p:pRg st="2" end="2"/>
                                            </p:txEl>
                                          </p:spTgt>
                                        </p:tgtEl>
                                        <p:attrNameLst>
                                          <p:attrName>ppt_h</p:attrName>
                                        </p:attrNameLst>
                                      </p:cBhvr>
                                      <p:tavLst>
                                        <p:tav tm="0">
                                          <p:val>
                                            <p:fltVal val="0"/>
                                          </p:val>
                                        </p:tav>
                                        <p:tav tm="100000">
                                          <p:val>
                                            <p:strVal val="#ppt_h"/>
                                          </p:val>
                                        </p:tav>
                                      </p:tavLst>
                                    </p:anim>
                                    <p:anim calcmode="lin" valueType="num">
                                      <p:cBhvr>
                                        <p:cTn id="15" dur="1000" fill="hold"/>
                                        <p:tgtEl>
                                          <p:spTgt spid="4">
                                            <p:txEl>
                                              <p:pRg st="2" end="2"/>
                                            </p:txEl>
                                          </p:spTgt>
                                        </p:tgtEl>
                                        <p:attrNameLst>
                                          <p:attrName>style.rotation</p:attrName>
                                        </p:attrNameLst>
                                      </p:cBhvr>
                                      <p:tavLst>
                                        <p:tav tm="0">
                                          <p:val>
                                            <p:fltVal val="90"/>
                                          </p:val>
                                        </p:tav>
                                        <p:tav tm="100000">
                                          <p:val>
                                            <p:fltVal val="0"/>
                                          </p:val>
                                        </p:tav>
                                      </p:tavLst>
                                    </p:anim>
                                    <p:animEffect transition="in" filter="fade">
                                      <p:cBhvr>
                                        <p:cTn id="16" dur="1000"/>
                                        <p:tgtEl>
                                          <p:spTgt spid="4">
                                            <p:txEl>
                                              <p:pRg st="2" end="2"/>
                                            </p:txEl>
                                          </p:spTgt>
                                        </p:tgtEl>
                                      </p:cBhvr>
                                    </p:animEffect>
                                  </p:childTnLst>
                                </p:cTn>
                              </p:par>
                              <p:par>
                                <p:cTn id="17" presetID="31" presetClass="entr" presetSubtype="0" fill="hold" nodeType="with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 calcmode="lin" valueType="num">
                                      <p:cBhvr>
                                        <p:cTn id="19" dur="10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0" dur="1000" fill="hold"/>
                                        <p:tgtEl>
                                          <p:spTgt spid="4">
                                            <p:txEl>
                                              <p:pRg st="3" end="3"/>
                                            </p:txEl>
                                          </p:spTgt>
                                        </p:tgtEl>
                                        <p:attrNameLst>
                                          <p:attrName>ppt_h</p:attrName>
                                        </p:attrNameLst>
                                      </p:cBhvr>
                                      <p:tavLst>
                                        <p:tav tm="0">
                                          <p:val>
                                            <p:fltVal val="0"/>
                                          </p:val>
                                        </p:tav>
                                        <p:tav tm="100000">
                                          <p:val>
                                            <p:strVal val="#ppt_h"/>
                                          </p:val>
                                        </p:tav>
                                      </p:tavLst>
                                    </p:anim>
                                    <p:anim calcmode="lin" valueType="num">
                                      <p:cBhvr>
                                        <p:cTn id="21" dur="1000" fill="hold"/>
                                        <p:tgtEl>
                                          <p:spTgt spid="4">
                                            <p:txEl>
                                              <p:pRg st="3" end="3"/>
                                            </p:txEl>
                                          </p:spTgt>
                                        </p:tgtEl>
                                        <p:attrNameLst>
                                          <p:attrName>style.rotation</p:attrName>
                                        </p:attrNameLst>
                                      </p:cBhvr>
                                      <p:tavLst>
                                        <p:tav tm="0">
                                          <p:val>
                                            <p:fltVal val="90"/>
                                          </p:val>
                                        </p:tav>
                                        <p:tav tm="100000">
                                          <p:val>
                                            <p:fltVal val="0"/>
                                          </p:val>
                                        </p:tav>
                                      </p:tavLst>
                                    </p:anim>
                                    <p:animEffect transition="in" filter="fade">
                                      <p:cBhvr>
                                        <p:cTn id="22" dur="1000"/>
                                        <p:tgtEl>
                                          <p:spTgt spid="4">
                                            <p:txEl>
                                              <p:pRg st="3" end="3"/>
                                            </p:txEl>
                                          </p:spTgt>
                                        </p:tgtEl>
                                      </p:cBhvr>
                                    </p:animEffect>
                                  </p:childTnLst>
                                </p:cTn>
                              </p:par>
                              <p:par>
                                <p:cTn id="23" presetID="31" presetClass="entr" presetSubtype="0" fill="hold" nodeType="withEffect">
                                  <p:stCondLst>
                                    <p:cond delay="0"/>
                                  </p:stCondLst>
                                  <p:childTnLst>
                                    <p:set>
                                      <p:cBhvr>
                                        <p:cTn id="24" dur="1" fill="hold">
                                          <p:stCondLst>
                                            <p:cond delay="0"/>
                                          </p:stCondLst>
                                        </p:cTn>
                                        <p:tgtEl>
                                          <p:spTgt spid="4">
                                            <p:txEl>
                                              <p:pRg st="4" end="4"/>
                                            </p:txEl>
                                          </p:spTgt>
                                        </p:tgtEl>
                                        <p:attrNameLst>
                                          <p:attrName>style.visibility</p:attrName>
                                        </p:attrNameLst>
                                      </p:cBhvr>
                                      <p:to>
                                        <p:strVal val="visible"/>
                                      </p:to>
                                    </p:set>
                                    <p:anim calcmode="lin" valueType="num">
                                      <p:cBhvr>
                                        <p:cTn id="25" dur="1000" fill="hold"/>
                                        <p:tgtEl>
                                          <p:spTgt spid="4">
                                            <p:txEl>
                                              <p:pRg st="4" end="4"/>
                                            </p:txEl>
                                          </p:spTgt>
                                        </p:tgtEl>
                                        <p:attrNameLst>
                                          <p:attrName>ppt_w</p:attrName>
                                        </p:attrNameLst>
                                      </p:cBhvr>
                                      <p:tavLst>
                                        <p:tav tm="0">
                                          <p:val>
                                            <p:fltVal val="0"/>
                                          </p:val>
                                        </p:tav>
                                        <p:tav tm="100000">
                                          <p:val>
                                            <p:strVal val="#ppt_w"/>
                                          </p:val>
                                        </p:tav>
                                      </p:tavLst>
                                    </p:anim>
                                    <p:anim calcmode="lin" valueType="num">
                                      <p:cBhvr>
                                        <p:cTn id="26" dur="1000" fill="hold"/>
                                        <p:tgtEl>
                                          <p:spTgt spid="4">
                                            <p:txEl>
                                              <p:pRg st="4" end="4"/>
                                            </p:txEl>
                                          </p:spTgt>
                                        </p:tgtEl>
                                        <p:attrNameLst>
                                          <p:attrName>ppt_h</p:attrName>
                                        </p:attrNameLst>
                                      </p:cBhvr>
                                      <p:tavLst>
                                        <p:tav tm="0">
                                          <p:val>
                                            <p:fltVal val="0"/>
                                          </p:val>
                                        </p:tav>
                                        <p:tav tm="100000">
                                          <p:val>
                                            <p:strVal val="#ppt_h"/>
                                          </p:val>
                                        </p:tav>
                                      </p:tavLst>
                                    </p:anim>
                                    <p:anim calcmode="lin" valueType="num">
                                      <p:cBhvr>
                                        <p:cTn id="27" dur="1000" fill="hold"/>
                                        <p:tgtEl>
                                          <p:spTgt spid="4">
                                            <p:txEl>
                                              <p:pRg st="4" end="4"/>
                                            </p:txEl>
                                          </p:spTgt>
                                        </p:tgtEl>
                                        <p:attrNameLst>
                                          <p:attrName>style.rotation</p:attrName>
                                        </p:attrNameLst>
                                      </p:cBhvr>
                                      <p:tavLst>
                                        <p:tav tm="0">
                                          <p:val>
                                            <p:fltVal val="90"/>
                                          </p:val>
                                        </p:tav>
                                        <p:tav tm="100000">
                                          <p:val>
                                            <p:fltVal val="0"/>
                                          </p:val>
                                        </p:tav>
                                      </p:tavLst>
                                    </p:anim>
                                    <p:animEffect transition="in" filter="fade">
                                      <p:cBhvr>
                                        <p:cTn id="28" dur="1000"/>
                                        <p:tgtEl>
                                          <p:spTgt spid="4">
                                            <p:txEl>
                                              <p:pRg st="4" end="4"/>
                                            </p:txEl>
                                          </p:spTgt>
                                        </p:tgtEl>
                                      </p:cBhvr>
                                    </p:animEffect>
                                  </p:childTnLst>
                                </p:cTn>
                              </p:par>
                              <p:par>
                                <p:cTn id="29" presetID="31" presetClass="entr" presetSubtype="0" fill="hold" nodeType="withEffect">
                                  <p:stCondLst>
                                    <p:cond delay="0"/>
                                  </p:stCondLst>
                                  <p:childTnLst>
                                    <p:set>
                                      <p:cBhvr>
                                        <p:cTn id="30" dur="1" fill="hold">
                                          <p:stCondLst>
                                            <p:cond delay="0"/>
                                          </p:stCondLst>
                                        </p:cTn>
                                        <p:tgtEl>
                                          <p:spTgt spid="4">
                                            <p:txEl>
                                              <p:pRg st="5" end="5"/>
                                            </p:txEl>
                                          </p:spTgt>
                                        </p:tgtEl>
                                        <p:attrNameLst>
                                          <p:attrName>style.visibility</p:attrName>
                                        </p:attrNameLst>
                                      </p:cBhvr>
                                      <p:to>
                                        <p:strVal val="visible"/>
                                      </p:to>
                                    </p:set>
                                    <p:anim calcmode="lin" valueType="num">
                                      <p:cBhvr>
                                        <p:cTn id="31" dur="1000" fill="hold"/>
                                        <p:tgtEl>
                                          <p:spTgt spid="4">
                                            <p:txEl>
                                              <p:pRg st="5" end="5"/>
                                            </p:txEl>
                                          </p:spTgt>
                                        </p:tgtEl>
                                        <p:attrNameLst>
                                          <p:attrName>ppt_w</p:attrName>
                                        </p:attrNameLst>
                                      </p:cBhvr>
                                      <p:tavLst>
                                        <p:tav tm="0">
                                          <p:val>
                                            <p:fltVal val="0"/>
                                          </p:val>
                                        </p:tav>
                                        <p:tav tm="100000">
                                          <p:val>
                                            <p:strVal val="#ppt_w"/>
                                          </p:val>
                                        </p:tav>
                                      </p:tavLst>
                                    </p:anim>
                                    <p:anim calcmode="lin" valueType="num">
                                      <p:cBhvr>
                                        <p:cTn id="32" dur="1000" fill="hold"/>
                                        <p:tgtEl>
                                          <p:spTgt spid="4">
                                            <p:txEl>
                                              <p:pRg st="5" end="5"/>
                                            </p:txEl>
                                          </p:spTgt>
                                        </p:tgtEl>
                                        <p:attrNameLst>
                                          <p:attrName>ppt_h</p:attrName>
                                        </p:attrNameLst>
                                      </p:cBhvr>
                                      <p:tavLst>
                                        <p:tav tm="0">
                                          <p:val>
                                            <p:fltVal val="0"/>
                                          </p:val>
                                        </p:tav>
                                        <p:tav tm="100000">
                                          <p:val>
                                            <p:strVal val="#ppt_h"/>
                                          </p:val>
                                        </p:tav>
                                      </p:tavLst>
                                    </p:anim>
                                    <p:anim calcmode="lin" valueType="num">
                                      <p:cBhvr>
                                        <p:cTn id="33" dur="1000" fill="hold"/>
                                        <p:tgtEl>
                                          <p:spTgt spid="4">
                                            <p:txEl>
                                              <p:pRg st="5" end="5"/>
                                            </p:txEl>
                                          </p:spTgt>
                                        </p:tgtEl>
                                        <p:attrNameLst>
                                          <p:attrName>style.rotation</p:attrName>
                                        </p:attrNameLst>
                                      </p:cBhvr>
                                      <p:tavLst>
                                        <p:tav tm="0">
                                          <p:val>
                                            <p:fltVal val="90"/>
                                          </p:val>
                                        </p:tav>
                                        <p:tav tm="100000">
                                          <p:val>
                                            <p:fltVal val="0"/>
                                          </p:val>
                                        </p:tav>
                                      </p:tavLst>
                                    </p:anim>
                                    <p:animEffect transition="in" filter="fade">
                                      <p:cBhvr>
                                        <p:cTn id="34" dur="10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مستطيل مستدير الزوايا 15">
            <a:extLst>
              <a:ext uri="{FF2B5EF4-FFF2-40B4-BE49-F238E27FC236}">
                <a16:creationId xmlns="" xmlns:a16="http://schemas.microsoft.com/office/drawing/2014/main" id="{C7CA628E-402E-4ECD-83CD-2C5BD377C6C5}"/>
              </a:ext>
            </a:extLst>
          </p:cNvPr>
          <p:cNvSpPr/>
          <p:nvPr/>
        </p:nvSpPr>
        <p:spPr>
          <a:xfrm>
            <a:off x="179819" y="998889"/>
            <a:ext cx="9576424" cy="5366856"/>
          </a:xfrm>
          <a:prstGeom prst="roundRect">
            <a:avLst>
              <a:gd name="adj" fmla="val 1416"/>
            </a:avLst>
          </a:prstGeom>
          <a:solidFill>
            <a:srgbClr val="BFD4D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marL="0" marR="0" algn="l" rtl="0">
              <a:lnSpc>
                <a:spcPct val="130000"/>
              </a:lnSpc>
              <a:spcBef>
                <a:spcPts val="0"/>
              </a:spcBef>
              <a:spcAft>
                <a:spcPts val="0"/>
              </a:spcAft>
              <a:tabLst>
                <a:tab pos="3674110" algn="l"/>
              </a:tabLst>
            </a:pPr>
            <a:endParaRPr lang="en-US" dirty="0">
              <a:effectLst/>
              <a:latin typeface="Calibri" panose="020F0502020204030204" pitchFamily="34" charset="0"/>
              <a:ea typeface="Calibri" panose="020F0502020204030204" pitchFamily="34" charset="0"/>
              <a:cs typeface="Arial" panose="020B0604020202020204" pitchFamily="34" charset="0"/>
            </a:endParaRPr>
          </a:p>
          <a:p>
            <a:pPr marL="0" marR="0" algn="l" rtl="0">
              <a:lnSpc>
                <a:spcPct val="130000"/>
              </a:lnSpc>
              <a:spcBef>
                <a:spcPts val="0"/>
              </a:spcBef>
              <a:spcAft>
                <a:spcPts val="0"/>
              </a:spcAft>
              <a:tabLst>
                <a:tab pos="3674110" algn="l"/>
              </a:tabLst>
            </a:pPr>
            <a:r>
              <a:rPr lang="en-US" sz="2000" b="1" u="sng"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Example 2-4-2</a:t>
            </a:r>
          </a:p>
          <a:p>
            <a:r>
              <a:rPr lang="ar-BH" dirty="0"/>
              <a:t> </a:t>
            </a:r>
            <a:endParaRPr lang="en-US" dirty="0">
              <a:solidFill>
                <a:srgbClr val="002060"/>
              </a:solidFill>
            </a:endParaRPr>
          </a:p>
          <a:p>
            <a:pPr lvl="0"/>
            <a:endParaRPr lang="en-US" dirty="0">
              <a:solidFill>
                <a:srgbClr val="002060"/>
              </a:solidFill>
            </a:endParaRPr>
          </a:p>
        </p:txBody>
      </p:sp>
      <p:grpSp>
        <p:nvGrpSpPr>
          <p:cNvPr id="29" name="Shape 631">
            <a:extLst>
              <a:ext uri="{FF2B5EF4-FFF2-40B4-BE49-F238E27FC236}">
                <a16:creationId xmlns="" xmlns:a16="http://schemas.microsoft.com/office/drawing/2014/main" id="{9DE0399B-6A40-495E-B773-BA7B46FB702D}"/>
              </a:ext>
            </a:extLst>
          </p:cNvPr>
          <p:cNvGrpSpPr/>
          <p:nvPr/>
        </p:nvGrpSpPr>
        <p:grpSpPr>
          <a:xfrm flipH="1">
            <a:off x="303082" y="41731"/>
            <a:ext cx="827524" cy="848823"/>
            <a:chOff x="5961125" y="1623900"/>
            <a:chExt cx="427450" cy="448175"/>
          </a:xfrm>
          <a:solidFill>
            <a:srgbClr val="7030A0"/>
          </a:solidFill>
        </p:grpSpPr>
        <p:sp>
          <p:nvSpPr>
            <p:cNvPr id="30" name="Shape 632">
              <a:extLst>
                <a:ext uri="{FF2B5EF4-FFF2-40B4-BE49-F238E27FC236}">
                  <a16:creationId xmlns="" xmlns:a16="http://schemas.microsoft.com/office/drawing/2014/main" id="{8DB2B578-EBFB-49B2-A74B-ADFD83430321}"/>
                </a:ext>
              </a:extLst>
            </p:cNvPr>
            <p:cNvSpPr/>
            <p:nvPr/>
          </p:nvSpPr>
          <p:spPr>
            <a:xfrm>
              <a:off x="5961125" y="1678700"/>
              <a:ext cx="376925" cy="376925"/>
            </a:xfrm>
            <a:custGeom>
              <a:avLst/>
              <a:gdLst/>
              <a:ahLst/>
              <a:cxnLst/>
              <a:rect l="0" t="0" r="0" b="0"/>
              <a:pathLst>
                <a:path w="15077" h="15077" fill="none" extrusionOk="0">
                  <a:moveTo>
                    <a:pt x="11813" y="1340"/>
                  </a:moveTo>
                  <a:lnTo>
                    <a:pt x="11813" y="1340"/>
                  </a:lnTo>
                  <a:lnTo>
                    <a:pt x="11350" y="1024"/>
                  </a:lnTo>
                  <a:lnTo>
                    <a:pt x="10863" y="780"/>
                  </a:lnTo>
                  <a:lnTo>
                    <a:pt x="10351" y="537"/>
                  </a:lnTo>
                  <a:lnTo>
                    <a:pt x="9816" y="342"/>
                  </a:lnTo>
                  <a:lnTo>
                    <a:pt x="9280" y="196"/>
                  </a:lnTo>
                  <a:lnTo>
                    <a:pt x="8720" y="98"/>
                  </a:lnTo>
                  <a:lnTo>
                    <a:pt x="8135" y="25"/>
                  </a:lnTo>
                  <a:lnTo>
                    <a:pt x="7551" y="1"/>
                  </a:lnTo>
                  <a:lnTo>
                    <a:pt x="7551" y="1"/>
                  </a:lnTo>
                  <a:lnTo>
                    <a:pt x="7161" y="1"/>
                  </a:lnTo>
                  <a:lnTo>
                    <a:pt x="6771" y="50"/>
                  </a:lnTo>
                  <a:lnTo>
                    <a:pt x="6406" y="98"/>
                  </a:lnTo>
                  <a:lnTo>
                    <a:pt x="6041" y="147"/>
                  </a:lnTo>
                  <a:lnTo>
                    <a:pt x="5675" y="244"/>
                  </a:lnTo>
                  <a:lnTo>
                    <a:pt x="5310" y="342"/>
                  </a:lnTo>
                  <a:lnTo>
                    <a:pt x="4969" y="464"/>
                  </a:lnTo>
                  <a:lnTo>
                    <a:pt x="4628" y="585"/>
                  </a:lnTo>
                  <a:lnTo>
                    <a:pt x="4287" y="731"/>
                  </a:lnTo>
                  <a:lnTo>
                    <a:pt x="3970" y="902"/>
                  </a:lnTo>
                  <a:lnTo>
                    <a:pt x="3654" y="1097"/>
                  </a:lnTo>
                  <a:lnTo>
                    <a:pt x="3337" y="1292"/>
                  </a:lnTo>
                  <a:lnTo>
                    <a:pt x="3045" y="1486"/>
                  </a:lnTo>
                  <a:lnTo>
                    <a:pt x="2753" y="1730"/>
                  </a:lnTo>
                  <a:lnTo>
                    <a:pt x="2485" y="1949"/>
                  </a:lnTo>
                  <a:lnTo>
                    <a:pt x="2217" y="2217"/>
                  </a:lnTo>
                  <a:lnTo>
                    <a:pt x="1973" y="2461"/>
                  </a:lnTo>
                  <a:lnTo>
                    <a:pt x="1730" y="2753"/>
                  </a:lnTo>
                  <a:lnTo>
                    <a:pt x="1510" y="3021"/>
                  </a:lnTo>
                  <a:lnTo>
                    <a:pt x="1291" y="3313"/>
                  </a:lnTo>
                  <a:lnTo>
                    <a:pt x="1096" y="3630"/>
                  </a:lnTo>
                  <a:lnTo>
                    <a:pt x="926" y="3946"/>
                  </a:lnTo>
                  <a:lnTo>
                    <a:pt x="755" y="4263"/>
                  </a:lnTo>
                  <a:lnTo>
                    <a:pt x="609" y="4604"/>
                  </a:lnTo>
                  <a:lnTo>
                    <a:pt x="463" y="4945"/>
                  </a:lnTo>
                  <a:lnTo>
                    <a:pt x="341" y="5286"/>
                  </a:lnTo>
                  <a:lnTo>
                    <a:pt x="244" y="5651"/>
                  </a:lnTo>
                  <a:lnTo>
                    <a:pt x="171" y="6016"/>
                  </a:lnTo>
                  <a:lnTo>
                    <a:pt x="98" y="6382"/>
                  </a:lnTo>
                  <a:lnTo>
                    <a:pt x="49" y="6771"/>
                  </a:lnTo>
                  <a:lnTo>
                    <a:pt x="25" y="7137"/>
                  </a:lnTo>
                  <a:lnTo>
                    <a:pt x="0" y="7526"/>
                  </a:lnTo>
                  <a:lnTo>
                    <a:pt x="0" y="7526"/>
                  </a:lnTo>
                  <a:lnTo>
                    <a:pt x="25" y="7916"/>
                  </a:lnTo>
                  <a:lnTo>
                    <a:pt x="49" y="8306"/>
                  </a:lnTo>
                  <a:lnTo>
                    <a:pt x="98" y="8671"/>
                  </a:lnTo>
                  <a:lnTo>
                    <a:pt x="171" y="9061"/>
                  </a:lnTo>
                  <a:lnTo>
                    <a:pt x="244" y="9426"/>
                  </a:lnTo>
                  <a:lnTo>
                    <a:pt x="341" y="9767"/>
                  </a:lnTo>
                  <a:lnTo>
                    <a:pt x="463" y="10132"/>
                  </a:lnTo>
                  <a:lnTo>
                    <a:pt x="609" y="10473"/>
                  </a:lnTo>
                  <a:lnTo>
                    <a:pt x="755" y="10790"/>
                  </a:lnTo>
                  <a:lnTo>
                    <a:pt x="926" y="11131"/>
                  </a:lnTo>
                  <a:lnTo>
                    <a:pt x="1096" y="11448"/>
                  </a:lnTo>
                  <a:lnTo>
                    <a:pt x="1291" y="11740"/>
                  </a:lnTo>
                  <a:lnTo>
                    <a:pt x="1510" y="12032"/>
                  </a:lnTo>
                  <a:lnTo>
                    <a:pt x="1730" y="12324"/>
                  </a:lnTo>
                  <a:lnTo>
                    <a:pt x="1973" y="12592"/>
                  </a:lnTo>
                  <a:lnTo>
                    <a:pt x="2217" y="12860"/>
                  </a:lnTo>
                  <a:lnTo>
                    <a:pt x="2485" y="13104"/>
                  </a:lnTo>
                  <a:lnTo>
                    <a:pt x="2753" y="13347"/>
                  </a:lnTo>
                  <a:lnTo>
                    <a:pt x="3045" y="13567"/>
                  </a:lnTo>
                  <a:lnTo>
                    <a:pt x="3337" y="13786"/>
                  </a:lnTo>
                  <a:lnTo>
                    <a:pt x="3654" y="13981"/>
                  </a:lnTo>
                  <a:lnTo>
                    <a:pt x="3970" y="14151"/>
                  </a:lnTo>
                  <a:lnTo>
                    <a:pt x="4287" y="14322"/>
                  </a:lnTo>
                  <a:lnTo>
                    <a:pt x="4628" y="14468"/>
                  </a:lnTo>
                  <a:lnTo>
                    <a:pt x="4969" y="14614"/>
                  </a:lnTo>
                  <a:lnTo>
                    <a:pt x="5310" y="14736"/>
                  </a:lnTo>
                  <a:lnTo>
                    <a:pt x="5675" y="14833"/>
                  </a:lnTo>
                  <a:lnTo>
                    <a:pt x="6041" y="14906"/>
                  </a:lnTo>
                  <a:lnTo>
                    <a:pt x="6406" y="14979"/>
                  </a:lnTo>
                  <a:lnTo>
                    <a:pt x="6771" y="15028"/>
                  </a:lnTo>
                  <a:lnTo>
                    <a:pt x="7161" y="15052"/>
                  </a:lnTo>
                  <a:lnTo>
                    <a:pt x="7551" y="15077"/>
                  </a:lnTo>
                  <a:lnTo>
                    <a:pt x="7551" y="15077"/>
                  </a:lnTo>
                  <a:lnTo>
                    <a:pt x="7940" y="15052"/>
                  </a:lnTo>
                  <a:lnTo>
                    <a:pt x="8306" y="15028"/>
                  </a:lnTo>
                  <a:lnTo>
                    <a:pt x="8695" y="14979"/>
                  </a:lnTo>
                  <a:lnTo>
                    <a:pt x="9061" y="14906"/>
                  </a:lnTo>
                  <a:lnTo>
                    <a:pt x="9426" y="14833"/>
                  </a:lnTo>
                  <a:lnTo>
                    <a:pt x="9791" y="14736"/>
                  </a:lnTo>
                  <a:lnTo>
                    <a:pt x="10132" y="14614"/>
                  </a:lnTo>
                  <a:lnTo>
                    <a:pt x="10473" y="14468"/>
                  </a:lnTo>
                  <a:lnTo>
                    <a:pt x="10814" y="14322"/>
                  </a:lnTo>
                  <a:lnTo>
                    <a:pt x="11131" y="14151"/>
                  </a:lnTo>
                  <a:lnTo>
                    <a:pt x="11447" y="13981"/>
                  </a:lnTo>
                  <a:lnTo>
                    <a:pt x="11764" y="13786"/>
                  </a:lnTo>
                  <a:lnTo>
                    <a:pt x="12056" y="13567"/>
                  </a:lnTo>
                  <a:lnTo>
                    <a:pt x="12348" y="13347"/>
                  </a:lnTo>
                  <a:lnTo>
                    <a:pt x="12616" y="13104"/>
                  </a:lnTo>
                  <a:lnTo>
                    <a:pt x="12884" y="12860"/>
                  </a:lnTo>
                  <a:lnTo>
                    <a:pt x="13128" y="12592"/>
                  </a:lnTo>
                  <a:lnTo>
                    <a:pt x="13371" y="12324"/>
                  </a:lnTo>
                  <a:lnTo>
                    <a:pt x="13591" y="12032"/>
                  </a:lnTo>
                  <a:lnTo>
                    <a:pt x="13785" y="11740"/>
                  </a:lnTo>
                  <a:lnTo>
                    <a:pt x="13980" y="11448"/>
                  </a:lnTo>
                  <a:lnTo>
                    <a:pt x="14175" y="11131"/>
                  </a:lnTo>
                  <a:lnTo>
                    <a:pt x="14346" y="10790"/>
                  </a:lnTo>
                  <a:lnTo>
                    <a:pt x="14492" y="10473"/>
                  </a:lnTo>
                  <a:lnTo>
                    <a:pt x="14613" y="10132"/>
                  </a:lnTo>
                  <a:lnTo>
                    <a:pt x="14735" y="9767"/>
                  </a:lnTo>
                  <a:lnTo>
                    <a:pt x="14857" y="9426"/>
                  </a:lnTo>
                  <a:lnTo>
                    <a:pt x="14930" y="9061"/>
                  </a:lnTo>
                  <a:lnTo>
                    <a:pt x="15003" y="8671"/>
                  </a:lnTo>
                  <a:lnTo>
                    <a:pt x="15052" y="8306"/>
                  </a:lnTo>
                  <a:lnTo>
                    <a:pt x="15076" y="7916"/>
                  </a:lnTo>
                  <a:lnTo>
                    <a:pt x="15076" y="7526"/>
                  </a:lnTo>
                  <a:lnTo>
                    <a:pt x="15076" y="7526"/>
                  </a:lnTo>
                  <a:lnTo>
                    <a:pt x="15052" y="6918"/>
                  </a:lnTo>
                  <a:lnTo>
                    <a:pt x="14979" y="6309"/>
                  </a:lnTo>
                  <a:lnTo>
                    <a:pt x="14857" y="5724"/>
                  </a:lnTo>
                  <a:lnTo>
                    <a:pt x="14687" y="5164"/>
                  </a:lnTo>
                  <a:lnTo>
                    <a:pt x="14492" y="4604"/>
                  </a:lnTo>
                  <a:lnTo>
                    <a:pt x="14248" y="4068"/>
                  </a:lnTo>
                  <a:lnTo>
                    <a:pt x="13956" y="3581"/>
                  </a:lnTo>
                  <a:lnTo>
                    <a:pt x="13615" y="3094"/>
                  </a:lnTo>
                </a:path>
              </a:pathLst>
            </a:custGeom>
            <a:grpFill/>
            <a:ln w="19050" cap="rnd" cmpd="sng">
              <a:solidFill>
                <a:srgbClr val="00206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solidFill>
                  <a:schemeClr val="accent2"/>
                </a:solidFill>
              </a:endParaRPr>
            </a:p>
          </p:txBody>
        </p:sp>
        <p:sp>
          <p:nvSpPr>
            <p:cNvPr id="31" name="Shape 633">
              <a:extLst>
                <a:ext uri="{FF2B5EF4-FFF2-40B4-BE49-F238E27FC236}">
                  <a16:creationId xmlns="" xmlns:a16="http://schemas.microsoft.com/office/drawing/2014/main" id="{A7E0F7CD-81DA-4CE7-AFE9-AFC01237AB36}"/>
                </a:ext>
              </a:extLst>
            </p:cNvPr>
            <p:cNvSpPr/>
            <p:nvPr/>
          </p:nvSpPr>
          <p:spPr>
            <a:xfrm>
              <a:off x="6009825" y="1727425"/>
              <a:ext cx="279500" cy="279500"/>
            </a:xfrm>
            <a:custGeom>
              <a:avLst/>
              <a:gdLst/>
              <a:ahLst/>
              <a:cxnLst/>
              <a:rect l="0" t="0" r="0" b="0"/>
              <a:pathLst>
                <a:path w="11180" h="11180" fill="none" extrusionOk="0">
                  <a:moveTo>
                    <a:pt x="10181" y="2387"/>
                  </a:moveTo>
                  <a:lnTo>
                    <a:pt x="10181" y="2387"/>
                  </a:lnTo>
                  <a:lnTo>
                    <a:pt x="10400" y="2728"/>
                  </a:lnTo>
                  <a:lnTo>
                    <a:pt x="10595" y="3093"/>
                  </a:lnTo>
                  <a:lnTo>
                    <a:pt x="10766" y="3483"/>
                  </a:lnTo>
                  <a:lnTo>
                    <a:pt x="10912" y="3873"/>
                  </a:lnTo>
                  <a:lnTo>
                    <a:pt x="11034" y="4287"/>
                  </a:lnTo>
                  <a:lnTo>
                    <a:pt x="11107" y="4701"/>
                  </a:lnTo>
                  <a:lnTo>
                    <a:pt x="11180" y="5139"/>
                  </a:lnTo>
                  <a:lnTo>
                    <a:pt x="11180" y="5577"/>
                  </a:lnTo>
                  <a:lnTo>
                    <a:pt x="11180" y="5577"/>
                  </a:lnTo>
                  <a:lnTo>
                    <a:pt x="11155" y="6162"/>
                  </a:lnTo>
                  <a:lnTo>
                    <a:pt x="11082" y="6722"/>
                  </a:lnTo>
                  <a:lnTo>
                    <a:pt x="10936" y="7234"/>
                  </a:lnTo>
                  <a:lnTo>
                    <a:pt x="10741" y="7769"/>
                  </a:lnTo>
                  <a:lnTo>
                    <a:pt x="10522" y="8257"/>
                  </a:lnTo>
                  <a:lnTo>
                    <a:pt x="10230" y="8695"/>
                  </a:lnTo>
                  <a:lnTo>
                    <a:pt x="9913" y="9133"/>
                  </a:lnTo>
                  <a:lnTo>
                    <a:pt x="9548" y="9523"/>
                  </a:lnTo>
                  <a:lnTo>
                    <a:pt x="9158" y="9888"/>
                  </a:lnTo>
                  <a:lnTo>
                    <a:pt x="8720" y="10205"/>
                  </a:lnTo>
                  <a:lnTo>
                    <a:pt x="8257" y="10497"/>
                  </a:lnTo>
                  <a:lnTo>
                    <a:pt x="7770" y="10741"/>
                  </a:lnTo>
                  <a:lnTo>
                    <a:pt x="7259" y="10911"/>
                  </a:lnTo>
                  <a:lnTo>
                    <a:pt x="6723" y="11057"/>
                  </a:lnTo>
                  <a:lnTo>
                    <a:pt x="6163" y="11155"/>
                  </a:lnTo>
                  <a:lnTo>
                    <a:pt x="5603" y="11179"/>
                  </a:lnTo>
                  <a:lnTo>
                    <a:pt x="5603" y="11179"/>
                  </a:lnTo>
                  <a:lnTo>
                    <a:pt x="5018" y="11155"/>
                  </a:lnTo>
                  <a:lnTo>
                    <a:pt x="4482" y="11057"/>
                  </a:lnTo>
                  <a:lnTo>
                    <a:pt x="3946" y="10911"/>
                  </a:lnTo>
                  <a:lnTo>
                    <a:pt x="3435" y="10741"/>
                  </a:lnTo>
                  <a:lnTo>
                    <a:pt x="2948" y="10497"/>
                  </a:lnTo>
                  <a:lnTo>
                    <a:pt x="2485" y="10205"/>
                  </a:lnTo>
                  <a:lnTo>
                    <a:pt x="2047" y="9888"/>
                  </a:lnTo>
                  <a:lnTo>
                    <a:pt x="1657" y="9523"/>
                  </a:lnTo>
                  <a:lnTo>
                    <a:pt x="1292" y="9133"/>
                  </a:lnTo>
                  <a:lnTo>
                    <a:pt x="975" y="8695"/>
                  </a:lnTo>
                  <a:lnTo>
                    <a:pt x="683" y="8257"/>
                  </a:lnTo>
                  <a:lnTo>
                    <a:pt x="464" y="7769"/>
                  </a:lnTo>
                  <a:lnTo>
                    <a:pt x="269" y="7234"/>
                  </a:lnTo>
                  <a:lnTo>
                    <a:pt x="123" y="6722"/>
                  </a:lnTo>
                  <a:lnTo>
                    <a:pt x="50" y="6162"/>
                  </a:lnTo>
                  <a:lnTo>
                    <a:pt x="1" y="5577"/>
                  </a:lnTo>
                  <a:lnTo>
                    <a:pt x="1" y="5577"/>
                  </a:lnTo>
                  <a:lnTo>
                    <a:pt x="50" y="5017"/>
                  </a:lnTo>
                  <a:lnTo>
                    <a:pt x="123" y="4457"/>
                  </a:lnTo>
                  <a:lnTo>
                    <a:pt x="269" y="3921"/>
                  </a:lnTo>
                  <a:lnTo>
                    <a:pt x="464" y="3410"/>
                  </a:lnTo>
                  <a:lnTo>
                    <a:pt x="683" y="2923"/>
                  </a:lnTo>
                  <a:lnTo>
                    <a:pt x="975" y="2460"/>
                  </a:lnTo>
                  <a:lnTo>
                    <a:pt x="1292" y="2046"/>
                  </a:lnTo>
                  <a:lnTo>
                    <a:pt x="1657" y="1632"/>
                  </a:lnTo>
                  <a:lnTo>
                    <a:pt x="2047" y="1267"/>
                  </a:lnTo>
                  <a:lnTo>
                    <a:pt x="2485" y="950"/>
                  </a:lnTo>
                  <a:lnTo>
                    <a:pt x="2948" y="682"/>
                  </a:lnTo>
                  <a:lnTo>
                    <a:pt x="3435" y="439"/>
                  </a:lnTo>
                  <a:lnTo>
                    <a:pt x="3946" y="244"/>
                  </a:lnTo>
                  <a:lnTo>
                    <a:pt x="4482" y="122"/>
                  </a:lnTo>
                  <a:lnTo>
                    <a:pt x="5018" y="25"/>
                  </a:lnTo>
                  <a:lnTo>
                    <a:pt x="5603" y="0"/>
                  </a:lnTo>
                  <a:lnTo>
                    <a:pt x="5603" y="0"/>
                  </a:lnTo>
                  <a:lnTo>
                    <a:pt x="6041" y="25"/>
                  </a:lnTo>
                  <a:lnTo>
                    <a:pt x="6479" y="73"/>
                  </a:lnTo>
                  <a:lnTo>
                    <a:pt x="6893" y="146"/>
                  </a:lnTo>
                  <a:lnTo>
                    <a:pt x="7307" y="268"/>
                  </a:lnTo>
                  <a:lnTo>
                    <a:pt x="7697" y="414"/>
                  </a:lnTo>
                  <a:lnTo>
                    <a:pt x="8087" y="585"/>
                  </a:lnTo>
                  <a:lnTo>
                    <a:pt x="8452" y="780"/>
                  </a:lnTo>
                  <a:lnTo>
                    <a:pt x="8793" y="999"/>
                  </a:lnTo>
                </a:path>
              </a:pathLst>
            </a:custGeom>
            <a:grpFill/>
            <a:ln w="19050" cap="rnd" cmpd="sng">
              <a:solidFill>
                <a:srgbClr val="00206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dirty="0">
                <a:solidFill>
                  <a:schemeClr val="accent2"/>
                </a:solidFill>
              </a:endParaRPr>
            </a:p>
          </p:txBody>
        </p:sp>
        <p:sp>
          <p:nvSpPr>
            <p:cNvPr id="32" name="Shape 634">
              <a:extLst>
                <a:ext uri="{FF2B5EF4-FFF2-40B4-BE49-F238E27FC236}">
                  <a16:creationId xmlns="" xmlns:a16="http://schemas.microsoft.com/office/drawing/2014/main" id="{8C63DF95-20CA-45C3-B9C8-3978774FAE2C}"/>
                </a:ext>
              </a:extLst>
            </p:cNvPr>
            <p:cNvSpPr/>
            <p:nvPr/>
          </p:nvSpPr>
          <p:spPr>
            <a:xfrm>
              <a:off x="6107250" y="1824850"/>
              <a:ext cx="84650" cy="84650"/>
            </a:xfrm>
            <a:custGeom>
              <a:avLst/>
              <a:gdLst/>
              <a:ahLst/>
              <a:cxnLst/>
              <a:rect l="0" t="0" r="0" b="0"/>
              <a:pathLst>
                <a:path w="3386" h="3386" fill="none" extrusionOk="0">
                  <a:moveTo>
                    <a:pt x="3362" y="1388"/>
                  </a:moveTo>
                  <a:lnTo>
                    <a:pt x="3362" y="1388"/>
                  </a:lnTo>
                  <a:lnTo>
                    <a:pt x="3386" y="1680"/>
                  </a:lnTo>
                  <a:lnTo>
                    <a:pt x="3386" y="1680"/>
                  </a:lnTo>
                  <a:lnTo>
                    <a:pt x="3386" y="1851"/>
                  </a:lnTo>
                  <a:lnTo>
                    <a:pt x="3362" y="2021"/>
                  </a:lnTo>
                  <a:lnTo>
                    <a:pt x="3313" y="2192"/>
                  </a:lnTo>
                  <a:lnTo>
                    <a:pt x="3264" y="2338"/>
                  </a:lnTo>
                  <a:lnTo>
                    <a:pt x="3191" y="2484"/>
                  </a:lnTo>
                  <a:lnTo>
                    <a:pt x="3118" y="2630"/>
                  </a:lnTo>
                  <a:lnTo>
                    <a:pt x="3021" y="2776"/>
                  </a:lnTo>
                  <a:lnTo>
                    <a:pt x="2899" y="2898"/>
                  </a:lnTo>
                  <a:lnTo>
                    <a:pt x="2777" y="2996"/>
                  </a:lnTo>
                  <a:lnTo>
                    <a:pt x="2655" y="3093"/>
                  </a:lnTo>
                  <a:lnTo>
                    <a:pt x="2509" y="3191"/>
                  </a:lnTo>
                  <a:lnTo>
                    <a:pt x="2363" y="3239"/>
                  </a:lnTo>
                  <a:lnTo>
                    <a:pt x="2217" y="3312"/>
                  </a:lnTo>
                  <a:lnTo>
                    <a:pt x="2046" y="3337"/>
                  </a:lnTo>
                  <a:lnTo>
                    <a:pt x="1876" y="3385"/>
                  </a:lnTo>
                  <a:lnTo>
                    <a:pt x="1706" y="3385"/>
                  </a:lnTo>
                  <a:lnTo>
                    <a:pt x="1706" y="3385"/>
                  </a:lnTo>
                  <a:lnTo>
                    <a:pt x="1535" y="3385"/>
                  </a:lnTo>
                  <a:lnTo>
                    <a:pt x="1365" y="3337"/>
                  </a:lnTo>
                  <a:lnTo>
                    <a:pt x="1194" y="3312"/>
                  </a:lnTo>
                  <a:lnTo>
                    <a:pt x="1048" y="3239"/>
                  </a:lnTo>
                  <a:lnTo>
                    <a:pt x="902" y="3191"/>
                  </a:lnTo>
                  <a:lnTo>
                    <a:pt x="756" y="3093"/>
                  </a:lnTo>
                  <a:lnTo>
                    <a:pt x="634" y="2996"/>
                  </a:lnTo>
                  <a:lnTo>
                    <a:pt x="512" y="2898"/>
                  </a:lnTo>
                  <a:lnTo>
                    <a:pt x="390" y="2776"/>
                  </a:lnTo>
                  <a:lnTo>
                    <a:pt x="293" y="2630"/>
                  </a:lnTo>
                  <a:lnTo>
                    <a:pt x="220" y="2484"/>
                  </a:lnTo>
                  <a:lnTo>
                    <a:pt x="147" y="2338"/>
                  </a:lnTo>
                  <a:lnTo>
                    <a:pt x="74" y="2192"/>
                  </a:lnTo>
                  <a:lnTo>
                    <a:pt x="49" y="2021"/>
                  </a:lnTo>
                  <a:lnTo>
                    <a:pt x="25" y="1851"/>
                  </a:lnTo>
                  <a:lnTo>
                    <a:pt x="1" y="1680"/>
                  </a:lnTo>
                  <a:lnTo>
                    <a:pt x="1" y="1680"/>
                  </a:lnTo>
                  <a:lnTo>
                    <a:pt x="25" y="1510"/>
                  </a:lnTo>
                  <a:lnTo>
                    <a:pt x="49" y="1340"/>
                  </a:lnTo>
                  <a:lnTo>
                    <a:pt x="74" y="1193"/>
                  </a:lnTo>
                  <a:lnTo>
                    <a:pt x="147" y="1023"/>
                  </a:lnTo>
                  <a:lnTo>
                    <a:pt x="220" y="877"/>
                  </a:lnTo>
                  <a:lnTo>
                    <a:pt x="293" y="731"/>
                  </a:lnTo>
                  <a:lnTo>
                    <a:pt x="390" y="609"/>
                  </a:lnTo>
                  <a:lnTo>
                    <a:pt x="512" y="487"/>
                  </a:lnTo>
                  <a:lnTo>
                    <a:pt x="634" y="390"/>
                  </a:lnTo>
                  <a:lnTo>
                    <a:pt x="756" y="292"/>
                  </a:lnTo>
                  <a:lnTo>
                    <a:pt x="902" y="195"/>
                  </a:lnTo>
                  <a:lnTo>
                    <a:pt x="1048" y="122"/>
                  </a:lnTo>
                  <a:lnTo>
                    <a:pt x="1194" y="73"/>
                  </a:lnTo>
                  <a:lnTo>
                    <a:pt x="1365" y="24"/>
                  </a:lnTo>
                  <a:lnTo>
                    <a:pt x="1535" y="0"/>
                  </a:lnTo>
                  <a:lnTo>
                    <a:pt x="1706" y="0"/>
                  </a:lnTo>
                  <a:lnTo>
                    <a:pt x="1706" y="0"/>
                  </a:lnTo>
                  <a:lnTo>
                    <a:pt x="1998" y="24"/>
                  </a:lnTo>
                </a:path>
              </a:pathLst>
            </a:custGeom>
            <a:grpFill/>
            <a:ln w="19050" cap="rnd" cmpd="sng">
              <a:solidFill>
                <a:srgbClr val="00206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solidFill>
                  <a:schemeClr val="accent2"/>
                </a:solidFill>
              </a:endParaRPr>
            </a:p>
          </p:txBody>
        </p:sp>
        <p:sp>
          <p:nvSpPr>
            <p:cNvPr id="33" name="Shape 635">
              <a:extLst>
                <a:ext uri="{FF2B5EF4-FFF2-40B4-BE49-F238E27FC236}">
                  <a16:creationId xmlns="" xmlns:a16="http://schemas.microsoft.com/office/drawing/2014/main" id="{BC2F4953-4B4C-4B90-BBBA-EE9C42DB550B}"/>
                </a:ext>
              </a:extLst>
            </p:cNvPr>
            <p:cNvSpPr/>
            <p:nvPr/>
          </p:nvSpPr>
          <p:spPr>
            <a:xfrm>
              <a:off x="6058550" y="1776125"/>
              <a:ext cx="182075" cy="182075"/>
            </a:xfrm>
            <a:custGeom>
              <a:avLst/>
              <a:gdLst/>
              <a:ahLst/>
              <a:cxnLst/>
              <a:rect l="0" t="0" r="0" b="0"/>
              <a:pathLst>
                <a:path w="7283" h="7283" fill="none" extrusionOk="0">
                  <a:moveTo>
                    <a:pt x="5431" y="463"/>
                  </a:moveTo>
                  <a:lnTo>
                    <a:pt x="5431" y="463"/>
                  </a:lnTo>
                  <a:lnTo>
                    <a:pt x="5042" y="269"/>
                  </a:lnTo>
                  <a:lnTo>
                    <a:pt x="4823" y="195"/>
                  </a:lnTo>
                  <a:lnTo>
                    <a:pt x="4603" y="122"/>
                  </a:lnTo>
                  <a:lnTo>
                    <a:pt x="4360" y="74"/>
                  </a:lnTo>
                  <a:lnTo>
                    <a:pt x="4141" y="25"/>
                  </a:lnTo>
                  <a:lnTo>
                    <a:pt x="3897" y="1"/>
                  </a:lnTo>
                  <a:lnTo>
                    <a:pt x="3654" y="1"/>
                  </a:lnTo>
                  <a:lnTo>
                    <a:pt x="3654" y="1"/>
                  </a:lnTo>
                  <a:lnTo>
                    <a:pt x="3288" y="25"/>
                  </a:lnTo>
                  <a:lnTo>
                    <a:pt x="2923" y="74"/>
                  </a:lnTo>
                  <a:lnTo>
                    <a:pt x="2558" y="147"/>
                  </a:lnTo>
                  <a:lnTo>
                    <a:pt x="2241" y="293"/>
                  </a:lnTo>
                  <a:lnTo>
                    <a:pt x="1924" y="439"/>
                  </a:lnTo>
                  <a:lnTo>
                    <a:pt x="1608" y="609"/>
                  </a:lnTo>
                  <a:lnTo>
                    <a:pt x="1340" y="829"/>
                  </a:lnTo>
                  <a:lnTo>
                    <a:pt x="1072" y="1072"/>
                  </a:lnTo>
                  <a:lnTo>
                    <a:pt x="828" y="1316"/>
                  </a:lnTo>
                  <a:lnTo>
                    <a:pt x="633" y="1608"/>
                  </a:lnTo>
                  <a:lnTo>
                    <a:pt x="439" y="1900"/>
                  </a:lnTo>
                  <a:lnTo>
                    <a:pt x="293" y="2217"/>
                  </a:lnTo>
                  <a:lnTo>
                    <a:pt x="171" y="2558"/>
                  </a:lnTo>
                  <a:lnTo>
                    <a:pt x="73" y="2899"/>
                  </a:lnTo>
                  <a:lnTo>
                    <a:pt x="25" y="3264"/>
                  </a:lnTo>
                  <a:lnTo>
                    <a:pt x="0" y="3629"/>
                  </a:lnTo>
                  <a:lnTo>
                    <a:pt x="0" y="3629"/>
                  </a:lnTo>
                  <a:lnTo>
                    <a:pt x="25" y="4019"/>
                  </a:lnTo>
                  <a:lnTo>
                    <a:pt x="73" y="4360"/>
                  </a:lnTo>
                  <a:lnTo>
                    <a:pt x="171" y="4725"/>
                  </a:lnTo>
                  <a:lnTo>
                    <a:pt x="293" y="5066"/>
                  </a:lnTo>
                  <a:lnTo>
                    <a:pt x="439" y="5383"/>
                  </a:lnTo>
                  <a:lnTo>
                    <a:pt x="633" y="5675"/>
                  </a:lnTo>
                  <a:lnTo>
                    <a:pt x="828" y="5943"/>
                  </a:lnTo>
                  <a:lnTo>
                    <a:pt x="1072" y="6211"/>
                  </a:lnTo>
                  <a:lnTo>
                    <a:pt x="1340" y="6455"/>
                  </a:lnTo>
                  <a:lnTo>
                    <a:pt x="1608" y="6650"/>
                  </a:lnTo>
                  <a:lnTo>
                    <a:pt x="1924" y="6844"/>
                  </a:lnTo>
                  <a:lnTo>
                    <a:pt x="2241" y="6990"/>
                  </a:lnTo>
                  <a:lnTo>
                    <a:pt x="2558" y="7112"/>
                  </a:lnTo>
                  <a:lnTo>
                    <a:pt x="2923" y="7210"/>
                  </a:lnTo>
                  <a:lnTo>
                    <a:pt x="3288" y="7258"/>
                  </a:lnTo>
                  <a:lnTo>
                    <a:pt x="3654" y="7283"/>
                  </a:lnTo>
                  <a:lnTo>
                    <a:pt x="3654" y="7283"/>
                  </a:lnTo>
                  <a:lnTo>
                    <a:pt x="4019" y="7258"/>
                  </a:lnTo>
                  <a:lnTo>
                    <a:pt x="4384" y="7210"/>
                  </a:lnTo>
                  <a:lnTo>
                    <a:pt x="4725" y="7112"/>
                  </a:lnTo>
                  <a:lnTo>
                    <a:pt x="5066" y="6990"/>
                  </a:lnTo>
                  <a:lnTo>
                    <a:pt x="5383" y="6844"/>
                  </a:lnTo>
                  <a:lnTo>
                    <a:pt x="5675" y="6650"/>
                  </a:lnTo>
                  <a:lnTo>
                    <a:pt x="5967" y="6455"/>
                  </a:lnTo>
                  <a:lnTo>
                    <a:pt x="6235" y="6211"/>
                  </a:lnTo>
                  <a:lnTo>
                    <a:pt x="6454" y="5943"/>
                  </a:lnTo>
                  <a:lnTo>
                    <a:pt x="6674" y="5675"/>
                  </a:lnTo>
                  <a:lnTo>
                    <a:pt x="6844" y="5383"/>
                  </a:lnTo>
                  <a:lnTo>
                    <a:pt x="7014" y="5066"/>
                  </a:lnTo>
                  <a:lnTo>
                    <a:pt x="7136" y="4725"/>
                  </a:lnTo>
                  <a:lnTo>
                    <a:pt x="7209" y="4360"/>
                  </a:lnTo>
                  <a:lnTo>
                    <a:pt x="7282" y="4019"/>
                  </a:lnTo>
                  <a:lnTo>
                    <a:pt x="7282" y="3629"/>
                  </a:lnTo>
                  <a:lnTo>
                    <a:pt x="7282" y="3629"/>
                  </a:lnTo>
                  <a:lnTo>
                    <a:pt x="7282" y="3386"/>
                  </a:lnTo>
                  <a:lnTo>
                    <a:pt x="7258" y="3167"/>
                  </a:lnTo>
                  <a:lnTo>
                    <a:pt x="7234" y="2923"/>
                  </a:lnTo>
                  <a:lnTo>
                    <a:pt x="7161" y="2704"/>
                  </a:lnTo>
                  <a:lnTo>
                    <a:pt x="7112" y="2485"/>
                  </a:lnTo>
                  <a:lnTo>
                    <a:pt x="7014" y="2266"/>
                  </a:lnTo>
                  <a:lnTo>
                    <a:pt x="6820" y="1852"/>
                  </a:lnTo>
                </a:path>
              </a:pathLst>
            </a:custGeom>
            <a:grpFill/>
            <a:ln w="19050" cap="rnd" cmpd="sng">
              <a:solidFill>
                <a:srgbClr val="00206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solidFill>
                  <a:schemeClr val="accent2"/>
                </a:solidFill>
              </a:endParaRPr>
            </a:p>
          </p:txBody>
        </p:sp>
        <p:sp>
          <p:nvSpPr>
            <p:cNvPr id="34" name="Shape 636">
              <a:extLst>
                <a:ext uri="{FF2B5EF4-FFF2-40B4-BE49-F238E27FC236}">
                  <a16:creationId xmlns="" xmlns:a16="http://schemas.microsoft.com/office/drawing/2014/main" id="{B909C533-5819-46B5-9B5D-EE88750598EE}"/>
                </a:ext>
              </a:extLst>
            </p:cNvPr>
            <p:cNvSpPr/>
            <p:nvPr/>
          </p:nvSpPr>
          <p:spPr>
            <a:xfrm>
              <a:off x="5971475" y="2001400"/>
              <a:ext cx="74925" cy="70675"/>
            </a:xfrm>
            <a:custGeom>
              <a:avLst/>
              <a:gdLst/>
              <a:ahLst/>
              <a:cxnLst/>
              <a:rect l="0" t="0" r="0" b="0"/>
              <a:pathLst>
                <a:path w="2997" h="2827" fill="none" extrusionOk="0">
                  <a:moveTo>
                    <a:pt x="1462" y="1"/>
                  </a:moveTo>
                  <a:lnTo>
                    <a:pt x="293" y="1170"/>
                  </a:lnTo>
                  <a:lnTo>
                    <a:pt x="293" y="1170"/>
                  </a:lnTo>
                  <a:lnTo>
                    <a:pt x="171" y="1316"/>
                  </a:lnTo>
                  <a:lnTo>
                    <a:pt x="74" y="1487"/>
                  </a:lnTo>
                  <a:lnTo>
                    <a:pt x="25" y="1657"/>
                  </a:lnTo>
                  <a:lnTo>
                    <a:pt x="1" y="1852"/>
                  </a:lnTo>
                  <a:lnTo>
                    <a:pt x="25" y="2047"/>
                  </a:lnTo>
                  <a:lnTo>
                    <a:pt x="74" y="2217"/>
                  </a:lnTo>
                  <a:lnTo>
                    <a:pt x="171" y="2388"/>
                  </a:lnTo>
                  <a:lnTo>
                    <a:pt x="293" y="2534"/>
                  </a:lnTo>
                  <a:lnTo>
                    <a:pt x="293" y="2534"/>
                  </a:lnTo>
                  <a:lnTo>
                    <a:pt x="439" y="2656"/>
                  </a:lnTo>
                  <a:lnTo>
                    <a:pt x="609" y="2753"/>
                  </a:lnTo>
                  <a:lnTo>
                    <a:pt x="804" y="2802"/>
                  </a:lnTo>
                  <a:lnTo>
                    <a:pt x="975" y="2826"/>
                  </a:lnTo>
                  <a:lnTo>
                    <a:pt x="975" y="2826"/>
                  </a:lnTo>
                  <a:lnTo>
                    <a:pt x="1170" y="2802"/>
                  </a:lnTo>
                  <a:lnTo>
                    <a:pt x="1340" y="2753"/>
                  </a:lnTo>
                  <a:lnTo>
                    <a:pt x="1511" y="2656"/>
                  </a:lnTo>
                  <a:lnTo>
                    <a:pt x="1681" y="2534"/>
                  </a:lnTo>
                  <a:lnTo>
                    <a:pt x="2850" y="1365"/>
                  </a:lnTo>
                  <a:lnTo>
                    <a:pt x="2850" y="1365"/>
                  </a:lnTo>
                  <a:lnTo>
                    <a:pt x="2996" y="1194"/>
                  </a:lnTo>
                </a:path>
              </a:pathLst>
            </a:custGeom>
            <a:grpFill/>
            <a:ln w="19050" cap="rnd" cmpd="sng">
              <a:solidFill>
                <a:srgbClr val="00206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solidFill>
                  <a:schemeClr val="accent2"/>
                </a:solidFill>
              </a:endParaRPr>
            </a:p>
          </p:txBody>
        </p:sp>
        <p:sp>
          <p:nvSpPr>
            <p:cNvPr id="35" name="Shape 637">
              <a:extLst>
                <a:ext uri="{FF2B5EF4-FFF2-40B4-BE49-F238E27FC236}">
                  <a16:creationId xmlns="" xmlns:a16="http://schemas.microsoft.com/office/drawing/2014/main" id="{B8E44603-02C8-45C3-AFCF-46EBC9134B2A}"/>
                </a:ext>
              </a:extLst>
            </p:cNvPr>
            <p:cNvSpPr/>
            <p:nvPr/>
          </p:nvSpPr>
          <p:spPr>
            <a:xfrm>
              <a:off x="6253375" y="2001400"/>
              <a:ext cx="74325" cy="70675"/>
            </a:xfrm>
            <a:custGeom>
              <a:avLst/>
              <a:gdLst/>
              <a:ahLst/>
              <a:cxnLst/>
              <a:rect l="0" t="0" r="0" b="0"/>
              <a:pathLst>
                <a:path w="2973" h="2827" fill="none" extrusionOk="0">
                  <a:moveTo>
                    <a:pt x="1" y="1194"/>
                  </a:moveTo>
                  <a:lnTo>
                    <a:pt x="1" y="1194"/>
                  </a:lnTo>
                  <a:lnTo>
                    <a:pt x="123" y="1365"/>
                  </a:lnTo>
                  <a:lnTo>
                    <a:pt x="1316" y="2534"/>
                  </a:lnTo>
                  <a:lnTo>
                    <a:pt x="1316" y="2534"/>
                  </a:lnTo>
                  <a:lnTo>
                    <a:pt x="1462" y="2656"/>
                  </a:lnTo>
                  <a:lnTo>
                    <a:pt x="1633" y="2753"/>
                  </a:lnTo>
                  <a:lnTo>
                    <a:pt x="1827" y="2802"/>
                  </a:lnTo>
                  <a:lnTo>
                    <a:pt x="1998" y="2826"/>
                  </a:lnTo>
                  <a:lnTo>
                    <a:pt x="1998" y="2826"/>
                  </a:lnTo>
                  <a:lnTo>
                    <a:pt x="2193" y="2802"/>
                  </a:lnTo>
                  <a:lnTo>
                    <a:pt x="2363" y="2753"/>
                  </a:lnTo>
                  <a:lnTo>
                    <a:pt x="2534" y="2656"/>
                  </a:lnTo>
                  <a:lnTo>
                    <a:pt x="2704" y="2534"/>
                  </a:lnTo>
                  <a:lnTo>
                    <a:pt x="2704" y="2534"/>
                  </a:lnTo>
                  <a:lnTo>
                    <a:pt x="2826" y="2388"/>
                  </a:lnTo>
                  <a:lnTo>
                    <a:pt x="2923" y="2217"/>
                  </a:lnTo>
                  <a:lnTo>
                    <a:pt x="2972" y="2047"/>
                  </a:lnTo>
                  <a:lnTo>
                    <a:pt x="2972" y="1852"/>
                  </a:lnTo>
                  <a:lnTo>
                    <a:pt x="2972" y="1657"/>
                  </a:lnTo>
                  <a:lnTo>
                    <a:pt x="2923" y="1487"/>
                  </a:lnTo>
                  <a:lnTo>
                    <a:pt x="2826" y="1316"/>
                  </a:lnTo>
                  <a:lnTo>
                    <a:pt x="2704" y="1170"/>
                  </a:lnTo>
                  <a:lnTo>
                    <a:pt x="1535" y="1"/>
                  </a:lnTo>
                </a:path>
              </a:pathLst>
            </a:custGeom>
            <a:grpFill/>
            <a:ln w="19050" cap="rnd" cmpd="sng">
              <a:solidFill>
                <a:srgbClr val="00206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solidFill>
                  <a:schemeClr val="accent2"/>
                </a:solidFill>
              </a:endParaRPr>
            </a:p>
          </p:txBody>
        </p:sp>
        <p:sp>
          <p:nvSpPr>
            <p:cNvPr id="36" name="Shape 638">
              <a:extLst>
                <a:ext uri="{FF2B5EF4-FFF2-40B4-BE49-F238E27FC236}">
                  <a16:creationId xmlns="" xmlns:a16="http://schemas.microsoft.com/office/drawing/2014/main" id="{F10FA17C-5DE5-44AB-81DB-C83C2A648EC9}"/>
                </a:ext>
              </a:extLst>
            </p:cNvPr>
            <p:cNvSpPr/>
            <p:nvPr/>
          </p:nvSpPr>
          <p:spPr>
            <a:xfrm>
              <a:off x="6137700" y="1623900"/>
              <a:ext cx="250875" cy="255150"/>
            </a:xfrm>
            <a:custGeom>
              <a:avLst/>
              <a:gdLst/>
              <a:ahLst/>
              <a:cxnLst/>
              <a:rect l="0" t="0" r="0" b="0"/>
              <a:pathLst>
                <a:path w="10035" h="10206" fill="none" extrusionOk="0">
                  <a:moveTo>
                    <a:pt x="9718" y="2412"/>
                  </a:moveTo>
                  <a:lnTo>
                    <a:pt x="8671" y="2217"/>
                  </a:lnTo>
                  <a:lnTo>
                    <a:pt x="9694" y="1194"/>
                  </a:lnTo>
                  <a:lnTo>
                    <a:pt x="9694" y="1194"/>
                  </a:lnTo>
                  <a:lnTo>
                    <a:pt x="9767" y="1121"/>
                  </a:lnTo>
                  <a:lnTo>
                    <a:pt x="9815" y="1024"/>
                  </a:lnTo>
                  <a:lnTo>
                    <a:pt x="9840" y="951"/>
                  </a:lnTo>
                  <a:lnTo>
                    <a:pt x="9840" y="853"/>
                  </a:lnTo>
                  <a:lnTo>
                    <a:pt x="9840" y="756"/>
                  </a:lnTo>
                  <a:lnTo>
                    <a:pt x="9815" y="658"/>
                  </a:lnTo>
                  <a:lnTo>
                    <a:pt x="9767" y="585"/>
                  </a:lnTo>
                  <a:lnTo>
                    <a:pt x="9694" y="512"/>
                  </a:lnTo>
                  <a:lnTo>
                    <a:pt x="9694" y="512"/>
                  </a:lnTo>
                  <a:lnTo>
                    <a:pt x="9621" y="439"/>
                  </a:lnTo>
                  <a:lnTo>
                    <a:pt x="9548" y="391"/>
                  </a:lnTo>
                  <a:lnTo>
                    <a:pt x="9450" y="366"/>
                  </a:lnTo>
                  <a:lnTo>
                    <a:pt x="9353" y="366"/>
                  </a:lnTo>
                  <a:lnTo>
                    <a:pt x="9255" y="366"/>
                  </a:lnTo>
                  <a:lnTo>
                    <a:pt x="9182" y="391"/>
                  </a:lnTo>
                  <a:lnTo>
                    <a:pt x="9085" y="439"/>
                  </a:lnTo>
                  <a:lnTo>
                    <a:pt x="9012" y="512"/>
                  </a:lnTo>
                  <a:lnTo>
                    <a:pt x="7867" y="1657"/>
                  </a:lnTo>
                  <a:lnTo>
                    <a:pt x="7867" y="1657"/>
                  </a:lnTo>
                  <a:lnTo>
                    <a:pt x="7818" y="1487"/>
                  </a:lnTo>
                  <a:lnTo>
                    <a:pt x="7599" y="317"/>
                  </a:lnTo>
                  <a:lnTo>
                    <a:pt x="7599" y="317"/>
                  </a:lnTo>
                  <a:lnTo>
                    <a:pt x="7575" y="196"/>
                  </a:lnTo>
                  <a:lnTo>
                    <a:pt x="7526" y="98"/>
                  </a:lnTo>
                  <a:lnTo>
                    <a:pt x="7477" y="50"/>
                  </a:lnTo>
                  <a:lnTo>
                    <a:pt x="7404" y="1"/>
                  </a:lnTo>
                  <a:lnTo>
                    <a:pt x="7331" y="1"/>
                  </a:lnTo>
                  <a:lnTo>
                    <a:pt x="7234" y="25"/>
                  </a:lnTo>
                  <a:lnTo>
                    <a:pt x="7161" y="74"/>
                  </a:lnTo>
                  <a:lnTo>
                    <a:pt x="7063" y="147"/>
                  </a:lnTo>
                  <a:lnTo>
                    <a:pt x="5432" y="1754"/>
                  </a:lnTo>
                  <a:lnTo>
                    <a:pt x="5432" y="1754"/>
                  </a:lnTo>
                  <a:lnTo>
                    <a:pt x="5358" y="1852"/>
                  </a:lnTo>
                  <a:lnTo>
                    <a:pt x="5285" y="1974"/>
                  </a:lnTo>
                  <a:lnTo>
                    <a:pt x="5212" y="2120"/>
                  </a:lnTo>
                  <a:lnTo>
                    <a:pt x="5164" y="2242"/>
                  </a:lnTo>
                  <a:lnTo>
                    <a:pt x="5139" y="2388"/>
                  </a:lnTo>
                  <a:lnTo>
                    <a:pt x="5115" y="2534"/>
                  </a:lnTo>
                  <a:lnTo>
                    <a:pt x="5115" y="2680"/>
                  </a:lnTo>
                  <a:lnTo>
                    <a:pt x="5115" y="2802"/>
                  </a:lnTo>
                  <a:lnTo>
                    <a:pt x="5334" y="3971"/>
                  </a:lnTo>
                  <a:lnTo>
                    <a:pt x="5334" y="3971"/>
                  </a:lnTo>
                  <a:lnTo>
                    <a:pt x="5383" y="4141"/>
                  </a:lnTo>
                  <a:lnTo>
                    <a:pt x="147" y="9378"/>
                  </a:lnTo>
                  <a:lnTo>
                    <a:pt x="147" y="9378"/>
                  </a:lnTo>
                  <a:lnTo>
                    <a:pt x="73" y="9451"/>
                  </a:lnTo>
                  <a:lnTo>
                    <a:pt x="25" y="9548"/>
                  </a:lnTo>
                  <a:lnTo>
                    <a:pt x="0" y="9645"/>
                  </a:lnTo>
                  <a:lnTo>
                    <a:pt x="0" y="9718"/>
                  </a:lnTo>
                  <a:lnTo>
                    <a:pt x="0" y="9816"/>
                  </a:lnTo>
                  <a:lnTo>
                    <a:pt x="25" y="9913"/>
                  </a:lnTo>
                  <a:lnTo>
                    <a:pt x="73" y="9986"/>
                  </a:lnTo>
                  <a:lnTo>
                    <a:pt x="147" y="10059"/>
                  </a:lnTo>
                  <a:lnTo>
                    <a:pt x="147" y="10059"/>
                  </a:lnTo>
                  <a:lnTo>
                    <a:pt x="220" y="10133"/>
                  </a:lnTo>
                  <a:lnTo>
                    <a:pt x="293" y="10181"/>
                  </a:lnTo>
                  <a:lnTo>
                    <a:pt x="390" y="10206"/>
                  </a:lnTo>
                  <a:lnTo>
                    <a:pt x="488" y="10206"/>
                  </a:lnTo>
                  <a:lnTo>
                    <a:pt x="488" y="10206"/>
                  </a:lnTo>
                  <a:lnTo>
                    <a:pt x="585" y="10206"/>
                  </a:lnTo>
                  <a:lnTo>
                    <a:pt x="658" y="10181"/>
                  </a:lnTo>
                  <a:lnTo>
                    <a:pt x="755" y="10133"/>
                  </a:lnTo>
                  <a:lnTo>
                    <a:pt x="828" y="10059"/>
                  </a:lnTo>
                  <a:lnTo>
                    <a:pt x="6187" y="4726"/>
                  </a:lnTo>
                  <a:lnTo>
                    <a:pt x="7234" y="4896"/>
                  </a:lnTo>
                  <a:lnTo>
                    <a:pt x="7234" y="4896"/>
                  </a:lnTo>
                  <a:lnTo>
                    <a:pt x="7356" y="4921"/>
                  </a:lnTo>
                  <a:lnTo>
                    <a:pt x="7502" y="4921"/>
                  </a:lnTo>
                  <a:lnTo>
                    <a:pt x="7624" y="4896"/>
                  </a:lnTo>
                  <a:lnTo>
                    <a:pt x="7770" y="4848"/>
                  </a:lnTo>
                  <a:lnTo>
                    <a:pt x="7916" y="4799"/>
                  </a:lnTo>
                  <a:lnTo>
                    <a:pt x="8038" y="4750"/>
                  </a:lnTo>
                  <a:lnTo>
                    <a:pt x="8159" y="4677"/>
                  </a:lnTo>
                  <a:lnTo>
                    <a:pt x="8257" y="4580"/>
                  </a:lnTo>
                  <a:lnTo>
                    <a:pt x="9889" y="2948"/>
                  </a:lnTo>
                  <a:lnTo>
                    <a:pt x="9889" y="2948"/>
                  </a:lnTo>
                  <a:lnTo>
                    <a:pt x="9962" y="2875"/>
                  </a:lnTo>
                  <a:lnTo>
                    <a:pt x="10010" y="2777"/>
                  </a:lnTo>
                  <a:lnTo>
                    <a:pt x="10035" y="2704"/>
                  </a:lnTo>
                  <a:lnTo>
                    <a:pt x="10010" y="2607"/>
                  </a:lnTo>
                  <a:lnTo>
                    <a:pt x="9986" y="2558"/>
                  </a:lnTo>
                  <a:lnTo>
                    <a:pt x="9913" y="2485"/>
                  </a:lnTo>
                  <a:lnTo>
                    <a:pt x="9815" y="2436"/>
                  </a:lnTo>
                  <a:lnTo>
                    <a:pt x="9718" y="2412"/>
                  </a:lnTo>
                  <a:lnTo>
                    <a:pt x="9718" y="2412"/>
                  </a:lnTo>
                  <a:close/>
                </a:path>
              </a:pathLst>
            </a:custGeom>
            <a:grpFill/>
            <a:ln w="19050" cap="rnd" cmpd="sng">
              <a:solidFill>
                <a:srgbClr val="00206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dirty="0">
                <a:solidFill>
                  <a:schemeClr val="accent2"/>
                </a:solidFill>
              </a:endParaRPr>
            </a:p>
          </p:txBody>
        </p:sp>
      </p:grpSp>
      <p:sp>
        <p:nvSpPr>
          <p:cNvPr id="27" name="مستطيل مستدير الزوايا 5">
            <a:hlinkClick r:id="rId2" action="ppaction://hlinksldjump"/>
            <a:extLst>
              <a:ext uri="{FF2B5EF4-FFF2-40B4-BE49-F238E27FC236}">
                <a16:creationId xmlns="" xmlns:a16="http://schemas.microsoft.com/office/drawing/2014/main" id="{D466B943-7A06-4ADB-8B37-06D4C56A4898}"/>
              </a:ext>
            </a:extLst>
          </p:cNvPr>
          <p:cNvSpPr/>
          <p:nvPr/>
        </p:nvSpPr>
        <p:spPr>
          <a:xfrm>
            <a:off x="9838920" y="1862449"/>
            <a:ext cx="2353079" cy="57600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1400" dirty="0">
                <a:solidFill>
                  <a:srgbClr val="3F5378"/>
                </a:solidFill>
                <a:latin typeface="Arial Black" panose="020B0A04020102020204" pitchFamily="34" charset="0"/>
                <a:cs typeface="PT Bold Heading" panose="02010400000000000000" pitchFamily="2" charset="-78"/>
              </a:rPr>
              <a:t>INITIATION ACTIVITY </a:t>
            </a:r>
            <a:endParaRPr lang="ar-BH" sz="1400" dirty="0">
              <a:solidFill>
                <a:srgbClr val="3F5378"/>
              </a:solidFill>
              <a:latin typeface="Arial Black" panose="020B0A04020102020204" pitchFamily="34" charset="0"/>
              <a:cs typeface="PT Bold Heading" panose="02010400000000000000" pitchFamily="2" charset="-78"/>
            </a:endParaRPr>
          </a:p>
        </p:txBody>
      </p:sp>
      <p:sp>
        <p:nvSpPr>
          <p:cNvPr id="37" name="مستطيل مستدير الزوايا 11">
            <a:hlinkClick r:id="rId3" action="ppaction://hlinksldjump"/>
            <a:extLst>
              <a:ext uri="{FF2B5EF4-FFF2-40B4-BE49-F238E27FC236}">
                <a16:creationId xmlns="" xmlns:a16="http://schemas.microsoft.com/office/drawing/2014/main" id="{23D3EE09-8411-4223-ABFE-66C8968A89D0}"/>
              </a:ext>
            </a:extLst>
          </p:cNvPr>
          <p:cNvSpPr/>
          <p:nvPr/>
        </p:nvSpPr>
        <p:spPr>
          <a:xfrm>
            <a:off x="9875904" y="2837647"/>
            <a:ext cx="2353079" cy="57600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1600" dirty="0">
                <a:solidFill>
                  <a:srgbClr val="3F5378"/>
                </a:solidFill>
                <a:latin typeface="Arial Black" panose="020B0A04020102020204" pitchFamily="34" charset="0"/>
                <a:cs typeface="PT Bold Heading" panose="02010400000000000000" pitchFamily="2" charset="-78"/>
              </a:rPr>
              <a:t>OBJECTIVE 1</a:t>
            </a:r>
            <a:r>
              <a:rPr lang="ar-SA" sz="1600" dirty="0">
                <a:solidFill>
                  <a:srgbClr val="3F5378"/>
                </a:solidFill>
                <a:latin typeface="Arial Black" panose="020B0A04020102020204" pitchFamily="34" charset="0"/>
                <a:cs typeface="PT Bold Heading" panose="02010400000000000000" pitchFamily="2" charset="-78"/>
              </a:rPr>
              <a:t>    </a:t>
            </a:r>
            <a:endParaRPr lang="ar-BH" sz="1600" dirty="0">
              <a:solidFill>
                <a:srgbClr val="3F5378"/>
              </a:solidFill>
              <a:latin typeface="Arial Black" panose="020B0A04020102020204" pitchFamily="34" charset="0"/>
              <a:cs typeface="PT Bold Heading" panose="02010400000000000000" pitchFamily="2" charset="-78"/>
            </a:endParaRPr>
          </a:p>
        </p:txBody>
      </p:sp>
      <p:sp>
        <p:nvSpPr>
          <p:cNvPr id="38" name="مستطيل مستدير الزوايا 12">
            <a:hlinkClick r:id="" action="ppaction://noaction"/>
            <a:extLst>
              <a:ext uri="{FF2B5EF4-FFF2-40B4-BE49-F238E27FC236}">
                <a16:creationId xmlns="" xmlns:a16="http://schemas.microsoft.com/office/drawing/2014/main" id="{C35558C1-9FDC-49BD-A8F5-9241D1C65BC7}"/>
              </a:ext>
            </a:extLst>
          </p:cNvPr>
          <p:cNvSpPr/>
          <p:nvPr/>
        </p:nvSpPr>
        <p:spPr>
          <a:xfrm>
            <a:off x="9875904" y="3651672"/>
            <a:ext cx="2353079" cy="57600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1600" dirty="0">
                <a:solidFill>
                  <a:srgbClr val="3F5378"/>
                </a:solidFill>
                <a:latin typeface="Arial Black" panose="020B0A04020102020204" pitchFamily="34" charset="0"/>
                <a:cs typeface="PT Bold Heading" panose="02010400000000000000" pitchFamily="2" charset="-78"/>
              </a:rPr>
              <a:t>OBJECTIVE 2</a:t>
            </a:r>
            <a:r>
              <a:rPr lang="ar-SA" sz="1600" dirty="0">
                <a:solidFill>
                  <a:srgbClr val="3F5378"/>
                </a:solidFill>
                <a:latin typeface="Arial Black" panose="020B0A04020102020204" pitchFamily="34" charset="0"/>
                <a:cs typeface="PT Bold Heading" panose="02010400000000000000" pitchFamily="2" charset="-78"/>
              </a:rPr>
              <a:t>    </a:t>
            </a:r>
            <a:endParaRPr lang="ar-BH" sz="1600" dirty="0">
              <a:solidFill>
                <a:srgbClr val="3F5378"/>
              </a:solidFill>
              <a:latin typeface="Arial Black" panose="020B0A04020102020204" pitchFamily="34" charset="0"/>
              <a:cs typeface="PT Bold Heading" panose="02010400000000000000" pitchFamily="2" charset="-78"/>
            </a:endParaRPr>
          </a:p>
        </p:txBody>
      </p:sp>
      <p:sp>
        <p:nvSpPr>
          <p:cNvPr id="40" name="مستطيل مستدير الزوايا 17">
            <a:hlinkClick r:id="" action="ppaction://noaction"/>
            <a:extLst>
              <a:ext uri="{FF2B5EF4-FFF2-40B4-BE49-F238E27FC236}">
                <a16:creationId xmlns="" xmlns:a16="http://schemas.microsoft.com/office/drawing/2014/main" id="{5073015B-1E83-4FE7-BF02-65CBBB9E092C}"/>
              </a:ext>
            </a:extLst>
          </p:cNvPr>
          <p:cNvSpPr/>
          <p:nvPr/>
        </p:nvSpPr>
        <p:spPr>
          <a:xfrm>
            <a:off x="9875904" y="5284180"/>
            <a:ext cx="2353079" cy="57600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1400" dirty="0">
                <a:solidFill>
                  <a:srgbClr val="3F5378"/>
                </a:solidFill>
                <a:latin typeface="Arial Black" panose="020B0A04020102020204" pitchFamily="34" charset="0"/>
                <a:cs typeface="PT Bold Heading" panose="02010400000000000000" pitchFamily="2" charset="-78"/>
              </a:rPr>
              <a:t>FINAL EVALUATION</a:t>
            </a:r>
            <a:endParaRPr lang="ar-BH" sz="1400" dirty="0">
              <a:solidFill>
                <a:srgbClr val="3F5378"/>
              </a:solidFill>
              <a:latin typeface="Arial Black" panose="020B0A04020102020204" pitchFamily="34" charset="0"/>
              <a:cs typeface="PT Bold Heading" panose="02010400000000000000" pitchFamily="2" charset="-78"/>
            </a:endParaRPr>
          </a:p>
        </p:txBody>
      </p:sp>
      <p:sp>
        <p:nvSpPr>
          <p:cNvPr id="9" name="مستطيل مستدير الزوايا 11">
            <a:hlinkClick r:id="rId3" action="ppaction://hlinksldjump"/>
            <a:extLst>
              <a:ext uri="{FF2B5EF4-FFF2-40B4-BE49-F238E27FC236}">
                <a16:creationId xmlns="" xmlns:a16="http://schemas.microsoft.com/office/drawing/2014/main" id="{0DFE9340-316F-EF21-36B5-A01BFC1442C5}"/>
              </a:ext>
            </a:extLst>
          </p:cNvPr>
          <p:cNvSpPr/>
          <p:nvPr/>
        </p:nvSpPr>
        <p:spPr>
          <a:xfrm>
            <a:off x="9838921" y="4404958"/>
            <a:ext cx="2353079" cy="57600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1600" dirty="0">
                <a:solidFill>
                  <a:srgbClr val="3F5378"/>
                </a:solidFill>
                <a:latin typeface="Arial Black" panose="020B0A04020102020204" pitchFamily="34" charset="0"/>
                <a:cs typeface="PT Bold Heading" panose="02010400000000000000" pitchFamily="2" charset="-78"/>
              </a:rPr>
              <a:t>OBJECTIVE 3</a:t>
            </a:r>
            <a:r>
              <a:rPr lang="ar-SA" sz="1600" dirty="0">
                <a:solidFill>
                  <a:srgbClr val="3F5378"/>
                </a:solidFill>
                <a:latin typeface="Arial Black" panose="020B0A04020102020204" pitchFamily="34" charset="0"/>
                <a:cs typeface="PT Bold Heading" panose="02010400000000000000" pitchFamily="2" charset="-78"/>
              </a:rPr>
              <a:t>    </a:t>
            </a:r>
            <a:endParaRPr lang="ar-BH" sz="1600" dirty="0">
              <a:solidFill>
                <a:srgbClr val="3F5378"/>
              </a:solidFill>
              <a:latin typeface="Arial Black" panose="020B0A04020102020204" pitchFamily="34" charset="0"/>
              <a:cs typeface="PT Bold Heading" panose="02010400000000000000" pitchFamily="2" charset="-78"/>
            </a:endParaRPr>
          </a:p>
        </p:txBody>
      </p:sp>
      <p:grpSp>
        <p:nvGrpSpPr>
          <p:cNvPr id="2" name="Group 1">
            <a:extLst>
              <a:ext uri="{FF2B5EF4-FFF2-40B4-BE49-F238E27FC236}">
                <a16:creationId xmlns="" xmlns:a16="http://schemas.microsoft.com/office/drawing/2014/main" id="{7A66DF9A-2CC9-0F60-722E-AC38D1F9C56E}"/>
              </a:ext>
            </a:extLst>
          </p:cNvPr>
          <p:cNvGrpSpPr/>
          <p:nvPr/>
        </p:nvGrpSpPr>
        <p:grpSpPr>
          <a:xfrm>
            <a:off x="34867" y="6499773"/>
            <a:ext cx="12192000" cy="383348"/>
            <a:chOff x="34867" y="6499773"/>
            <a:chExt cx="12192000" cy="383348"/>
          </a:xfrm>
        </p:grpSpPr>
        <p:sp>
          <p:nvSpPr>
            <p:cNvPr id="11" name="TextBox 10">
              <a:extLst>
                <a:ext uri="{FF2B5EF4-FFF2-40B4-BE49-F238E27FC236}">
                  <a16:creationId xmlns="" xmlns:a16="http://schemas.microsoft.com/office/drawing/2014/main" id="{7FDC34CC-7FD8-9C04-953E-079F34E0CAC8}"/>
                </a:ext>
              </a:extLst>
            </p:cNvPr>
            <p:cNvSpPr txBox="1"/>
            <p:nvPr/>
          </p:nvSpPr>
          <p:spPr>
            <a:xfrm>
              <a:off x="716844" y="6505941"/>
              <a:ext cx="7798277" cy="307777"/>
            </a:xfrm>
            <a:prstGeom prst="rect">
              <a:avLst/>
            </a:prstGeom>
            <a:noFill/>
          </p:spPr>
          <p:txBody>
            <a:bodyPr wrap="square" rtlCol="1">
              <a:spAutoFit/>
            </a:bodyPr>
            <a:lstStyle/>
            <a:p>
              <a:r>
                <a:rPr lang="en-US" sz="1400" b="1" dirty="0">
                  <a:solidFill>
                    <a:srgbClr val="002060"/>
                  </a:solidFill>
                  <a:latin typeface="Sakkal Majalla" panose="02000000000000000000" pitchFamily="2" charset="-78"/>
                  <a:cs typeface="Sakkal Majalla" panose="02000000000000000000" pitchFamily="2" charset="-78"/>
                </a:rPr>
                <a:t>FIN 316/806                                 </a:t>
              </a:r>
              <a:r>
                <a:rPr lang="en-US" sz="1400" b="1" dirty="0" smtClean="0">
                  <a:solidFill>
                    <a:srgbClr val="002060"/>
                  </a:solidFill>
                  <a:latin typeface="Sakkal Majalla" panose="02000000000000000000" pitchFamily="2" charset="-78"/>
                  <a:cs typeface="Sakkal Majalla" panose="02000000000000000000" pitchFamily="2" charset="-78"/>
                </a:rPr>
                <a:t>              </a:t>
              </a:r>
              <a:r>
                <a:rPr lang="en-US" sz="1400" b="1" dirty="0">
                  <a:solidFill>
                    <a:srgbClr val="002060"/>
                  </a:solidFill>
                  <a:latin typeface="Sakkal Majalla" panose="02000000000000000000" pitchFamily="2" charset="-78"/>
                  <a:cs typeface="Sakkal Majalla" panose="02000000000000000000" pitchFamily="2" charset="-78"/>
                </a:rPr>
                <a:t>UNIT 2                 </a:t>
              </a:r>
              <a:r>
                <a:rPr lang="en-US" sz="1400" b="1" dirty="0" smtClean="0">
                  <a:solidFill>
                    <a:srgbClr val="002060"/>
                  </a:solidFill>
                  <a:latin typeface="Sakkal Majalla" panose="02000000000000000000" pitchFamily="2" charset="-78"/>
                  <a:cs typeface="Sakkal Majalla" panose="02000000000000000000" pitchFamily="2" charset="-78"/>
                </a:rPr>
                <a:t>                          </a:t>
              </a:r>
              <a:r>
                <a:rPr lang="en-US" sz="1400" b="1" dirty="0">
                  <a:solidFill>
                    <a:srgbClr val="002060"/>
                  </a:solidFill>
                  <a:latin typeface="Sakkal Majalla" panose="02000000000000000000" pitchFamily="2" charset="-78"/>
                  <a:cs typeface="Sakkal Majalla" panose="02000000000000000000" pitchFamily="2" charset="-78"/>
                </a:rPr>
                <a:t>Annuities and Amortization Loan</a:t>
              </a:r>
              <a:endParaRPr lang="ar-SA" sz="1400" b="1" dirty="0">
                <a:solidFill>
                  <a:srgbClr val="002060"/>
                </a:solidFill>
                <a:latin typeface="Sakkal Majalla" panose="02000000000000000000" pitchFamily="2" charset="-78"/>
                <a:cs typeface="Sakkal Majalla" panose="02000000000000000000" pitchFamily="2" charset="-78"/>
              </a:endParaRPr>
            </a:p>
          </p:txBody>
        </p:sp>
        <p:grpSp>
          <p:nvGrpSpPr>
            <p:cNvPr id="12" name="Group 11">
              <a:extLst>
                <a:ext uri="{FF2B5EF4-FFF2-40B4-BE49-F238E27FC236}">
                  <a16:creationId xmlns="" xmlns:a16="http://schemas.microsoft.com/office/drawing/2014/main" id="{41538516-A71E-3316-304D-9C38858F8DE4}"/>
                </a:ext>
              </a:extLst>
            </p:cNvPr>
            <p:cNvGrpSpPr/>
            <p:nvPr/>
          </p:nvGrpSpPr>
          <p:grpSpPr>
            <a:xfrm>
              <a:off x="34867" y="6499773"/>
              <a:ext cx="12192000" cy="383348"/>
              <a:chOff x="34867" y="6499773"/>
              <a:chExt cx="12192000" cy="383348"/>
            </a:xfrm>
          </p:grpSpPr>
          <p:cxnSp>
            <p:nvCxnSpPr>
              <p:cNvPr id="13" name="Straight Connector 12">
                <a:extLst>
                  <a:ext uri="{FF2B5EF4-FFF2-40B4-BE49-F238E27FC236}">
                    <a16:creationId xmlns="" xmlns:a16="http://schemas.microsoft.com/office/drawing/2014/main" id="{146DF47E-76D9-F557-27B0-CD5D1D24AA53}"/>
                  </a:ext>
                </a:extLst>
              </p:cNvPr>
              <p:cNvCxnSpPr/>
              <p:nvPr/>
            </p:nvCxnSpPr>
            <p:spPr>
              <a:xfrm flipV="1">
                <a:off x="34867" y="6499773"/>
                <a:ext cx="12192000" cy="521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 xmlns:a16="http://schemas.microsoft.com/office/drawing/2014/main" id="{4966BC4C-A69E-73EE-1847-705F12088F41}"/>
                  </a:ext>
                </a:extLst>
              </p:cNvPr>
              <p:cNvSpPr>
                <a:spLocks/>
              </p:cNvSpPr>
              <p:nvPr/>
            </p:nvSpPr>
            <p:spPr>
              <a:xfrm>
                <a:off x="7703229" y="6502121"/>
                <a:ext cx="4106028"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a:t>
                </a:r>
                <a:r>
                  <a:rPr lang="ar-SA"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العام الدراسي </a:t>
                </a: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2023-2024م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grpSp>
      </p:grpSp>
      <p:sp>
        <p:nvSpPr>
          <p:cNvPr id="3" name="Text Box 1525532391">
            <a:extLst>
              <a:ext uri="{FF2B5EF4-FFF2-40B4-BE49-F238E27FC236}">
                <a16:creationId xmlns="" xmlns:a16="http://schemas.microsoft.com/office/drawing/2014/main" id="{DA19B687-C838-85A6-0F2D-A515ED21E1A4}"/>
              </a:ext>
            </a:extLst>
          </p:cNvPr>
          <p:cNvSpPr txBox="1">
            <a:spLocks noChangeArrowheads="1" noChangeShapeType="1" noTextEdit="1"/>
          </p:cNvSpPr>
          <p:nvPr/>
        </p:nvSpPr>
        <p:spPr bwMode="auto">
          <a:xfrm>
            <a:off x="303082" y="1088044"/>
            <a:ext cx="3609975" cy="306070"/>
          </a:xfrm>
          <a:prstGeom prst="rect">
            <a:avLst/>
          </a:prstGeom>
          <a:extLst>
            <a:ext uri="{AF507438-7753-43E0-B8FC-AC1667EBCBE1}">
              <a14:hiddenEffects xmlns:a14="http://schemas.microsoft.com/office/drawing/2010/main">
                <a:effectLst/>
              </a14:hiddenEffects>
            </a:ext>
          </a:extLst>
        </p:spPr>
        <p:txBody>
          <a:bodyPr wrap="square" numCol="1" fromWordArt="1">
            <a:prstTxWarp prst="textPlain">
              <a:avLst>
                <a:gd name="adj" fmla="val 50000"/>
              </a:avLst>
            </a:prstTxWarp>
            <a:spAutoFit/>
          </a:bodyPr>
          <a:lstStyle/>
          <a:p>
            <a:pPr marL="457200" marR="0" indent="-228600" algn="ctr" rtl="0">
              <a:spcBef>
                <a:spcPts val="0"/>
              </a:spcBef>
              <a:spcAft>
                <a:spcPts val="0"/>
              </a:spcAft>
            </a:pPr>
            <a:r>
              <a:rPr lang="en-US" sz="1200" dirty="0">
                <a:ln w="9525" cap="flat" cmpd="sng" algn="ctr">
                  <a:solidFill>
                    <a:srgbClr val="FF0000"/>
                  </a:solidFill>
                  <a:prstDash val="solid"/>
                  <a:round/>
                </a:ln>
                <a:solidFill>
                  <a:srgbClr val="FF0000"/>
                </a:solidFill>
                <a:effectLst/>
                <a:latin typeface="Arial Black" panose="020B0A04020102020204" pitchFamily="34" charset="0"/>
                <a:ea typeface="Times New Roman" panose="02020603050405020304" pitchFamily="18" charset="0"/>
              </a:rPr>
              <a:t>Finding Value of Ordinary Annuities</a:t>
            </a:r>
            <a:endParaRPr lang="en-US" sz="1200" dirty="0">
              <a:effectLst/>
              <a:latin typeface="Times New Roman" panose="02020603050405020304" pitchFamily="18" charset="0"/>
              <a:ea typeface="Times New Roman" panose="02020603050405020304" pitchFamily="18" charset="0"/>
            </a:endParaRPr>
          </a:p>
        </p:txBody>
      </p:sp>
      <mc:AlternateContent xmlns:mc="http://schemas.openxmlformats.org/markup-compatibility/2006" xmlns:a14="http://schemas.microsoft.com/office/drawing/2010/main">
        <mc:Choice Requires="a14">
          <p:sp>
            <p:nvSpPr>
              <p:cNvPr id="4" name="Rectangle 3">
                <a:extLst>
                  <a:ext uri="{FF2B5EF4-FFF2-40B4-BE49-F238E27FC236}">
                    <a16:creationId xmlns="" xmlns:a16="http://schemas.microsoft.com/office/drawing/2014/main" id="{8D92958E-5084-A55C-9AF9-6D128E01C3B5}"/>
                  </a:ext>
                </a:extLst>
              </p:cNvPr>
              <p:cNvSpPr/>
              <p:nvPr/>
            </p:nvSpPr>
            <p:spPr>
              <a:xfrm>
                <a:off x="241450" y="1862449"/>
                <a:ext cx="9453162" cy="4353389"/>
              </a:xfrm>
              <a:prstGeom prst="rect">
                <a:avLst/>
              </a:prstGeom>
              <a:solidFill>
                <a:srgbClr val="CED6E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t" anchorCtr="0" forceAA="0" compatLnSpc="1">
                <a:prstTxWarp prst="textNoShape">
                  <a:avLst/>
                </a:prstTxWarp>
                <a:noAutofit/>
              </a:bodyPr>
              <a:lstStyle/>
              <a:p>
                <a:pPr marL="182880" marR="0" rtl="1">
                  <a:lnSpc>
                    <a:spcPct val="130000"/>
                  </a:lnSpc>
                  <a:spcBef>
                    <a:spcPts val="0"/>
                  </a:spcBef>
                  <a:spcAft>
                    <a:spcPts val="0"/>
                  </a:spcAft>
                  <a:tabLst>
                    <a:tab pos="849630" algn="l"/>
                    <a:tab pos="1140460" algn="l"/>
                  </a:tabLst>
                </a:pPr>
                <a:r>
                  <a:rPr lang="en-US" sz="2000" dirty="0">
                    <a:solidFill>
                      <a:srgbClr val="000000"/>
                    </a:solidFill>
                    <a:effectLst/>
                    <a:latin typeface="Times New Roman" panose="02020603050405020304" pitchFamily="18" charset="0"/>
                    <a:ea typeface="Times New Roman" panose="02020603050405020304" pitchFamily="18" charset="0"/>
                    <a:cs typeface="+mj-cs"/>
                  </a:rPr>
                  <a:t>Abdulla deposited at the end of each four months for 5 years at 12 % annually compounded interest thirdly. If the present value of his money now is BD5559.195 - What is the value of each annuity?</a:t>
                </a:r>
                <a:endParaRPr lang="en-US" sz="2000" dirty="0">
                  <a:effectLst/>
                  <a:latin typeface="Times New Roman" panose="02020603050405020304" pitchFamily="18" charset="0"/>
                  <a:ea typeface="Times New Roman" panose="02020603050405020304" pitchFamily="18" charset="0"/>
                  <a:cs typeface="+mj-cs"/>
                </a:endParaRPr>
              </a:p>
              <a:p>
                <a:pPr marL="0" marR="0" algn="l" rtl="1">
                  <a:lnSpc>
                    <a:spcPct val="130000"/>
                  </a:lnSpc>
                  <a:spcBef>
                    <a:spcPts val="0"/>
                  </a:spcBef>
                  <a:spcAft>
                    <a:spcPts val="0"/>
                  </a:spcAft>
                </a:pPr>
                <a:r>
                  <a:rPr lang="en-US" sz="2000" b="1" u="sng" dirty="0">
                    <a:solidFill>
                      <a:srgbClr val="002060"/>
                    </a:solidFill>
                    <a:effectLst/>
                    <a:latin typeface="Arial Black" panose="020B0A04020102020204" pitchFamily="34" charset="0"/>
                    <a:ea typeface="Times New Roman" panose="02020603050405020304" pitchFamily="18" charset="0"/>
                    <a:cs typeface="+mj-cs"/>
                  </a:rPr>
                  <a:t>Answer:</a:t>
                </a:r>
                <a:endParaRPr lang="en-US" sz="2000" dirty="0">
                  <a:effectLst/>
                  <a:latin typeface="Times New Roman" panose="02020603050405020304" pitchFamily="18" charset="0"/>
                  <a:ea typeface="Times New Roman" panose="02020603050405020304" pitchFamily="18" charset="0"/>
                  <a:cs typeface="+mj-cs"/>
                </a:endParaRPr>
              </a:p>
              <a:p>
                <a:pPr marL="0" marR="0" algn="l">
                  <a:lnSpc>
                    <a:spcPct val="130000"/>
                  </a:lnSpc>
                  <a:spcBef>
                    <a:spcPts val="0"/>
                  </a:spcBef>
                  <a:spcAft>
                    <a:spcPts val="0"/>
                  </a:spcAft>
                </a:pPr>
                <a:r>
                  <a:rPr lang="en-US" sz="2000" b="1" dirty="0">
                    <a:solidFill>
                      <a:srgbClr val="FF0000"/>
                    </a:solidFill>
                    <a:effectLst/>
                    <a:latin typeface="Arial Black" panose="020B0A04020102020204" pitchFamily="34" charset="0"/>
                    <a:ea typeface="Times New Roman" panose="02020603050405020304" pitchFamily="18" charset="0"/>
                    <a:cs typeface="+mj-cs"/>
                  </a:rPr>
                  <a:t> </a:t>
                </a:r>
                <a:r>
                  <a:rPr lang="en-GB" sz="2000" dirty="0" err="1">
                    <a:solidFill>
                      <a:srgbClr val="FF0000"/>
                    </a:solidFill>
                    <a:effectLst/>
                    <a:latin typeface="Cambria Math" panose="02040503050406030204" pitchFamily="18" charset="0"/>
                    <a:ea typeface="Times New Roman" panose="02020603050405020304" pitchFamily="18" charset="0"/>
                    <a:cs typeface="+mj-cs"/>
                  </a:rPr>
                  <a:t>i</a:t>
                </a:r>
                <a:r>
                  <a:rPr lang="en-GB" sz="2000" dirty="0">
                    <a:solidFill>
                      <a:srgbClr val="FF0000"/>
                    </a:solidFill>
                    <a:effectLst/>
                    <a:latin typeface="Cambria Math" panose="02040503050406030204" pitchFamily="18" charset="0"/>
                    <a:ea typeface="Times New Roman" panose="02020603050405020304" pitchFamily="18" charset="0"/>
                    <a:cs typeface="+mj-cs"/>
                  </a:rPr>
                  <a:t> = 12%÷3=4%</a:t>
                </a:r>
                <a:r>
                  <a:rPr lang="ar-SA" sz="2000" dirty="0">
                    <a:solidFill>
                      <a:srgbClr val="FF0000"/>
                    </a:solidFill>
                    <a:effectLst/>
                    <a:latin typeface="Cambria Math" panose="02040503050406030204" pitchFamily="18" charset="0"/>
                    <a:ea typeface="Times New Roman" panose="02020603050405020304" pitchFamily="18" charset="0"/>
                    <a:cs typeface="+mj-cs"/>
                  </a:rPr>
                  <a:t>            </a:t>
                </a:r>
                <a:r>
                  <a:rPr lang="en-GB" sz="2000" dirty="0">
                    <a:solidFill>
                      <a:srgbClr val="FF0000"/>
                    </a:solidFill>
                    <a:effectLst/>
                    <a:latin typeface="Cambria Math" panose="02040503050406030204" pitchFamily="18" charset="0"/>
                    <a:ea typeface="Times New Roman" panose="02020603050405020304" pitchFamily="18" charset="0"/>
                    <a:cs typeface="+mj-cs"/>
                  </a:rPr>
                  <a:t> n= 5×3=15</a:t>
                </a:r>
                <a:endParaRPr lang="en-US" sz="2000" dirty="0">
                  <a:effectLst/>
                  <a:latin typeface="Times New Roman" panose="02020603050405020304" pitchFamily="18" charset="0"/>
                  <a:ea typeface="Times New Roman" panose="02020603050405020304" pitchFamily="18" charset="0"/>
                  <a:cs typeface="+mj-cs"/>
                </a:endParaRPr>
              </a:p>
              <a:p>
                <a:pPr marL="228600" marR="0" algn="l" rtl="0">
                  <a:lnSpc>
                    <a:spcPct val="130000"/>
                  </a:lnSpc>
                  <a:spcBef>
                    <a:spcPts val="0"/>
                  </a:spcBef>
                  <a:spcAft>
                    <a:spcPts val="0"/>
                  </a:spcAft>
                </a:pPr>
                <a:r>
                  <a:rPr lang="ar-SA" sz="2000" b="1" dirty="0">
                    <a:solidFill>
                      <a:srgbClr val="FF0000"/>
                    </a:solidFill>
                    <a:effectLst/>
                    <a:latin typeface="Cambria Math" panose="02040503050406030204" pitchFamily="18" charset="0"/>
                    <a:ea typeface="Calibri" panose="020F0502020204030204" pitchFamily="34" charset="0"/>
                    <a:cs typeface="+mj-cs"/>
                  </a:rPr>
                  <a:t>   </a:t>
                </a:r>
                <a:r>
                  <a:rPr lang="en-US" sz="2000" b="1" dirty="0">
                    <a:solidFill>
                      <a:srgbClr val="FF0000"/>
                    </a:solidFill>
                    <a:effectLst/>
                    <a:latin typeface="Cambria Math" panose="02040503050406030204" pitchFamily="18" charset="0"/>
                    <a:ea typeface="Calibri" panose="020F0502020204030204" pitchFamily="34" charset="0"/>
                    <a:cs typeface="+mj-cs"/>
                  </a:rPr>
                  <a:t>PMT =</a:t>
                </a:r>
                <a14:m>
                  <m:oMath xmlns:m="http://schemas.openxmlformats.org/officeDocument/2006/math">
                    <m:r>
                      <a:rPr lang="en-US" sz="2000" b="1">
                        <a:solidFill>
                          <a:srgbClr val="FF0000"/>
                        </a:solidFill>
                        <a:effectLst/>
                        <a:latin typeface="Cambria Math" panose="02040503050406030204" pitchFamily="18" charset="0"/>
                        <a:ea typeface="Calibri" panose="020F0502020204030204" pitchFamily="34" charset="0"/>
                        <a:cs typeface="+mj-cs"/>
                      </a:rPr>
                      <m:t> </m:t>
                    </m:r>
                    <m:r>
                      <a:rPr lang="en-US" sz="2000" b="1" i="1">
                        <a:solidFill>
                          <a:srgbClr val="FF0000"/>
                        </a:solidFill>
                        <a:effectLst/>
                        <a:latin typeface="Cambria Math" panose="02040503050406030204" pitchFamily="18" charset="0"/>
                        <a:ea typeface="Calibri" panose="020F0502020204030204" pitchFamily="34" charset="0"/>
                        <a:cs typeface="+mj-cs"/>
                      </a:rPr>
                      <m:t>𝐏𝐕𝐧</m:t>
                    </m:r>
                    <m:r>
                      <a:rPr lang="en-US" sz="2000" b="1">
                        <a:solidFill>
                          <a:srgbClr val="FF0000"/>
                        </a:solidFill>
                        <a:effectLst/>
                        <a:latin typeface="Cambria Math" panose="02040503050406030204" pitchFamily="18" charset="0"/>
                        <a:ea typeface="Calibri" panose="020F0502020204030204" pitchFamily="34" charset="0"/>
                        <a:cs typeface="+mj-cs"/>
                      </a:rPr>
                      <m:t>÷[</m:t>
                    </m:r>
                    <m:f>
                      <m:fPr>
                        <m:ctrlPr>
                          <a:rPr lang="en-US" sz="2000" b="1" i="1">
                            <a:solidFill>
                              <a:srgbClr val="FF0000"/>
                            </a:solidFill>
                            <a:effectLst/>
                            <a:latin typeface="Cambria Math" panose="02040503050406030204" pitchFamily="18" charset="0"/>
                            <a:ea typeface="Calibri" panose="020F0502020204030204" pitchFamily="34" charset="0"/>
                            <a:cs typeface="+mj-cs"/>
                          </a:rPr>
                        </m:ctrlPr>
                      </m:fPr>
                      <m:num>
                        <m:sSup>
                          <m:sSupPr>
                            <m:ctrlPr>
                              <a:rPr lang="en-US" sz="2000" b="1" i="1">
                                <a:solidFill>
                                  <a:srgbClr val="FF0000"/>
                                </a:solidFill>
                                <a:effectLst/>
                                <a:latin typeface="Cambria Math" panose="02040503050406030204" pitchFamily="18" charset="0"/>
                                <a:ea typeface="Calibri" panose="020F0502020204030204" pitchFamily="34" charset="0"/>
                                <a:cs typeface="+mj-cs"/>
                              </a:rPr>
                            </m:ctrlPr>
                          </m:sSupPr>
                          <m:e>
                            <m:r>
                              <a:rPr lang="en-US" sz="2000" b="1" i="1">
                                <a:solidFill>
                                  <a:srgbClr val="FF0000"/>
                                </a:solidFill>
                                <a:effectLst/>
                                <a:latin typeface="Cambria Math" panose="02040503050406030204" pitchFamily="18" charset="0"/>
                                <a:ea typeface="Calibri" panose="020F0502020204030204" pitchFamily="34" charset="0"/>
                                <a:cs typeface="+mj-cs"/>
                              </a:rPr>
                              <m:t>𝟏</m:t>
                            </m:r>
                            <m:r>
                              <a:rPr lang="en-US" sz="2000" b="1" i="1">
                                <a:solidFill>
                                  <a:srgbClr val="FF0000"/>
                                </a:solidFill>
                                <a:effectLst/>
                                <a:latin typeface="Cambria Math" panose="02040503050406030204" pitchFamily="18" charset="0"/>
                                <a:ea typeface="Calibri" panose="020F0502020204030204" pitchFamily="34" charset="0"/>
                                <a:cs typeface="+mj-cs"/>
                              </a:rPr>
                              <m:t>−</m:t>
                            </m:r>
                            <m:r>
                              <a:rPr lang="en-US" sz="2000" b="1">
                                <a:solidFill>
                                  <a:srgbClr val="FF0000"/>
                                </a:solidFill>
                                <a:effectLst/>
                                <a:latin typeface="Cambria Math" panose="02040503050406030204" pitchFamily="18" charset="0"/>
                                <a:ea typeface="Calibri" panose="020F0502020204030204" pitchFamily="34" charset="0"/>
                                <a:cs typeface="+mj-cs"/>
                              </a:rPr>
                              <m:t>(</m:t>
                            </m:r>
                            <m:r>
                              <a:rPr lang="en-US" sz="2000" b="1" i="1">
                                <a:solidFill>
                                  <a:srgbClr val="FF0000"/>
                                </a:solidFill>
                                <a:effectLst/>
                                <a:latin typeface="Cambria Math" panose="02040503050406030204" pitchFamily="18" charset="0"/>
                                <a:ea typeface="Calibri" panose="020F0502020204030204" pitchFamily="34" charset="0"/>
                                <a:cs typeface="+mj-cs"/>
                              </a:rPr>
                              <m:t>𝟏</m:t>
                            </m:r>
                            <m:r>
                              <a:rPr lang="en-US" sz="2000" b="1">
                                <a:solidFill>
                                  <a:srgbClr val="FF0000"/>
                                </a:solidFill>
                                <a:effectLst/>
                                <a:latin typeface="Cambria Math" panose="02040503050406030204" pitchFamily="18" charset="0"/>
                                <a:ea typeface="Calibri" panose="020F0502020204030204" pitchFamily="34" charset="0"/>
                                <a:cs typeface="+mj-cs"/>
                              </a:rPr>
                              <m:t>+</m:t>
                            </m:r>
                            <m:r>
                              <a:rPr lang="en-US" sz="2000" b="1" i="1">
                                <a:solidFill>
                                  <a:srgbClr val="FF0000"/>
                                </a:solidFill>
                                <a:effectLst/>
                                <a:latin typeface="Cambria Math" panose="02040503050406030204" pitchFamily="18" charset="0"/>
                                <a:ea typeface="Calibri" panose="020F0502020204030204" pitchFamily="34" charset="0"/>
                                <a:cs typeface="+mj-cs"/>
                              </a:rPr>
                              <m:t>𝐢</m:t>
                            </m:r>
                            <m:r>
                              <a:rPr lang="en-US" sz="2000" b="1">
                                <a:solidFill>
                                  <a:srgbClr val="FF0000"/>
                                </a:solidFill>
                                <a:effectLst/>
                                <a:latin typeface="Cambria Math" panose="02040503050406030204" pitchFamily="18" charset="0"/>
                                <a:ea typeface="Calibri" panose="020F0502020204030204" pitchFamily="34" charset="0"/>
                                <a:cs typeface="+mj-cs"/>
                              </a:rPr>
                              <m:t>)</m:t>
                            </m:r>
                          </m:e>
                          <m:sup>
                            <m:r>
                              <a:rPr lang="en-US" sz="2000" b="1" i="1">
                                <a:solidFill>
                                  <a:srgbClr val="FF0000"/>
                                </a:solidFill>
                                <a:effectLst/>
                                <a:latin typeface="Cambria Math" panose="02040503050406030204" pitchFamily="18" charset="0"/>
                                <a:ea typeface="Calibri" panose="020F0502020204030204" pitchFamily="34" charset="0"/>
                                <a:cs typeface="+mj-cs"/>
                              </a:rPr>
                              <m:t>−</m:t>
                            </m:r>
                            <m:r>
                              <a:rPr lang="en-US" sz="2000" b="1" i="1">
                                <a:solidFill>
                                  <a:srgbClr val="FF0000"/>
                                </a:solidFill>
                                <a:effectLst/>
                                <a:latin typeface="Cambria Math" panose="02040503050406030204" pitchFamily="18" charset="0"/>
                                <a:ea typeface="Calibri" panose="020F0502020204030204" pitchFamily="34" charset="0"/>
                                <a:cs typeface="+mj-cs"/>
                              </a:rPr>
                              <m:t>𝐧</m:t>
                            </m:r>
                          </m:sup>
                        </m:sSup>
                      </m:num>
                      <m:den>
                        <m:r>
                          <a:rPr lang="en-US" sz="2000" b="1" i="1">
                            <a:solidFill>
                              <a:srgbClr val="FF0000"/>
                            </a:solidFill>
                            <a:effectLst/>
                            <a:latin typeface="Cambria Math" panose="02040503050406030204" pitchFamily="18" charset="0"/>
                            <a:ea typeface="Calibri" panose="020F0502020204030204" pitchFamily="34" charset="0"/>
                            <a:cs typeface="+mj-cs"/>
                          </a:rPr>
                          <m:t>𝐢</m:t>
                        </m:r>
                      </m:den>
                    </m:f>
                  </m:oMath>
                </a14:m>
                <a:r>
                  <a:rPr lang="en-US" sz="2000" b="1" dirty="0">
                    <a:solidFill>
                      <a:srgbClr val="FF0000"/>
                    </a:solidFill>
                    <a:effectLst/>
                    <a:latin typeface="Cambria Math" panose="02040503050406030204" pitchFamily="18" charset="0"/>
                    <a:ea typeface="Calibri" panose="020F0502020204030204" pitchFamily="34" charset="0"/>
                    <a:cs typeface="+mj-cs"/>
                  </a:rPr>
                  <a:t>]</a:t>
                </a:r>
                <a14:m>
                  <m:oMath xmlns:m="http://schemas.openxmlformats.org/officeDocument/2006/math">
                    <m:r>
                      <a:rPr lang="en-US" sz="2000" b="1">
                        <a:solidFill>
                          <a:srgbClr val="FF0000"/>
                        </a:solidFill>
                        <a:effectLst/>
                        <a:latin typeface="Cambria Math" panose="02040503050406030204" pitchFamily="18" charset="0"/>
                        <a:ea typeface="Calibri" panose="020F0502020204030204" pitchFamily="34" charset="0"/>
                        <a:cs typeface="+mj-cs"/>
                      </a:rPr>
                      <m:t> </m:t>
                    </m:r>
                  </m:oMath>
                </a14:m>
                <a:r>
                  <a:rPr lang="en-US" sz="2000" b="1" dirty="0">
                    <a:solidFill>
                      <a:srgbClr val="FF0000"/>
                    </a:solidFill>
                    <a:effectLst/>
                    <a:latin typeface="Cambria Math" panose="02040503050406030204" pitchFamily="18" charset="0"/>
                    <a:ea typeface="Calibri" panose="020F0502020204030204" pitchFamily="34" charset="0"/>
                    <a:cs typeface="+mj-cs"/>
                  </a:rPr>
                  <a:t>   </a:t>
                </a:r>
                <a:endParaRPr lang="en-US" sz="2000" dirty="0">
                  <a:effectLst/>
                  <a:ea typeface="Calibri" panose="020F0502020204030204" pitchFamily="34" charset="0"/>
                  <a:cs typeface="+mj-cs"/>
                </a:endParaRPr>
              </a:p>
              <a:p>
                <a:pPr marL="228600" marR="0" algn="l" rtl="0">
                  <a:lnSpc>
                    <a:spcPct val="130000"/>
                  </a:lnSpc>
                  <a:spcBef>
                    <a:spcPts val="0"/>
                  </a:spcBef>
                  <a:spcAft>
                    <a:spcPts val="0"/>
                  </a:spcAft>
                </a:pPr>
                <a:r>
                  <a:rPr lang="en-US" sz="2000" b="1" dirty="0">
                    <a:effectLst/>
                    <a:latin typeface="Cambria Math" panose="02040503050406030204" pitchFamily="18" charset="0"/>
                    <a:ea typeface="Calibri" panose="020F0502020204030204" pitchFamily="34" charset="0"/>
                    <a:cs typeface="+mj-cs"/>
                  </a:rPr>
                  <a:t>    </a:t>
                </a:r>
                <a:r>
                  <a:rPr lang="en-US" sz="2000" dirty="0">
                    <a:solidFill>
                      <a:srgbClr val="000000"/>
                    </a:solidFill>
                    <a:effectLst/>
                    <a:latin typeface="Cambria Math" panose="02040503050406030204" pitchFamily="18" charset="0"/>
                    <a:ea typeface="Calibri" panose="020F0502020204030204" pitchFamily="34" charset="0"/>
                    <a:cs typeface="+mj-cs"/>
                  </a:rPr>
                  <a:t>= 5559.195 </a:t>
                </a:r>
                <a14:m>
                  <m:oMath xmlns:m="http://schemas.openxmlformats.org/officeDocument/2006/math">
                    <m:r>
                      <a:rPr lang="en-US" sz="2000">
                        <a:solidFill>
                          <a:srgbClr val="000000"/>
                        </a:solidFill>
                        <a:effectLst/>
                        <a:latin typeface="Cambria Math" panose="02040503050406030204" pitchFamily="18" charset="0"/>
                        <a:ea typeface="Calibri" panose="020F0502020204030204" pitchFamily="34" charset="0"/>
                        <a:cs typeface="+mj-cs"/>
                      </a:rPr>
                      <m:t>÷[</m:t>
                    </m:r>
                    <m:f>
                      <m:fPr>
                        <m:ctrlPr>
                          <a:rPr lang="en-US" sz="2000" i="1">
                            <a:solidFill>
                              <a:srgbClr val="000000"/>
                            </a:solidFill>
                            <a:effectLst/>
                            <a:latin typeface="Cambria Math" panose="02040503050406030204" pitchFamily="18" charset="0"/>
                            <a:ea typeface="Calibri" panose="020F0502020204030204" pitchFamily="34" charset="0"/>
                            <a:cs typeface="+mj-cs"/>
                          </a:rPr>
                        </m:ctrlPr>
                      </m:fPr>
                      <m:num>
                        <m:sSup>
                          <m:sSupPr>
                            <m:ctrlPr>
                              <a:rPr lang="en-US" sz="2000" i="1">
                                <a:solidFill>
                                  <a:srgbClr val="000000"/>
                                </a:solidFill>
                                <a:effectLst/>
                                <a:latin typeface="Cambria Math" panose="02040503050406030204" pitchFamily="18" charset="0"/>
                                <a:ea typeface="Calibri" panose="020F0502020204030204" pitchFamily="34" charset="0"/>
                                <a:cs typeface="+mj-cs"/>
                              </a:rPr>
                            </m:ctrlPr>
                          </m:sSupPr>
                          <m:e>
                            <m:r>
                              <a:rPr lang="en-US" sz="2000">
                                <a:solidFill>
                                  <a:srgbClr val="000000"/>
                                </a:solidFill>
                                <a:effectLst/>
                                <a:latin typeface="Cambria Math" panose="02040503050406030204" pitchFamily="18" charset="0"/>
                                <a:ea typeface="Calibri" panose="020F0502020204030204" pitchFamily="34" charset="0"/>
                                <a:cs typeface="+mj-cs"/>
                              </a:rPr>
                              <m:t>1</m:t>
                            </m:r>
                            <m:r>
                              <a:rPr lang="en-US" sz="2000" i="1">
                                <a:solidFill>
                                  <a:srgbClr val="000000"/>
                                </a:solidFill>
                                <a:effectLst/>
                                <a:latin typeface="Cambria Math" panose="02040503050406030204" pitchFamily="18" charset="0"/>
                                <a:ea typeface="Calibri" panose="020F0502020204030204" pitchFamily="34" charset="0"/>
                                <a:cs typeface="+mj-cs"/>
                              </a:rPr>
                              <m:t>−</m:t>
                            </m:r>
                            <m:r>
                              <a:rPr lang="en-US" sz="2000">
                                <a:solidFill>
                                  <a:srgbClr val="000000"/>
                                </a:solidFill>
                                <a:effectLst/>
                                <a:latin typeface="Cambria Math" panose="02040503050406030204" pitchFamily="18" charset="0"/>
                                <a:ea typeface="Calibri" panose="020F0502020204030204" pitchFamily="34" charset="0"/>
                                <a:cs typeface="+mj-cs"/>
                              </a:rPr>
                              <m:t>(</m:t>
                            </m:r>
                            <m:r>
                              <a:rPr lang="en-US" sz="2000">
                                <a:solidFill>
                                  <a:srgbClr val="000000"/>
                                </a:solidFill>
                                <a:effectLst/>
                                <a:latin typeface="Cambria Math" panose="02040503050406030204" pitchFamily="18" charset="0"/>
                                <a:ea typeface="Calibri" panose="020F0502020204030204" pitchFamily="34" charset="0"/>
                                <a:cs typeface="+mj-cs"/>
                              </a:rPr>
                              <m:t>1</m:t>
                            </m:r>
                            <m:r>
                              <a:rPr lang="en-US" sz="2000">
                                <a:solidFill>
                                  <a:srgbClr val="000000"/>
                                </a:solidFill>
                                <a:effectLst/>
                                <a:latin typeface="Cambria Math" panose="02040503050406030204" pitchFamily="18" charset="0"/>
                                <a:ea typeface="Calibri" panose="020F0502020204030204" pitchFamily="34" charset="0"/>
                                <a:cs typeface="+mj-cs"/>
                              </a:rPr>
                              <m:t>+</m:t>
                            </m:r>
                            <m:r>
                              <a:rPr lang="en-US" sz="2000">
                                <a:solidFill>
                                  <a:srgbClr val="000000"/>
                                </a:solidFill>
                                <a:effectLst/>
                                <a:latin typeface="Cambria Math" panose="02040503050406030204" pitchFamily="18" charset="0"/>
                                <a:ea typeface="Calibri" panose="020F0502020204030204" pitchFamily="34" charset="0"/>
                                <a:cs typeface="+mj-cs"/>
                              </a:rPr>
                              <m:t>4</m:t>
                            </m:r>
                            <m:r>
                              <a:rPr lang="en-US" sz="2000">
                                <a:solidFill>
                                  <a:srgbClr val="000000"/>
                                </a:solidFill>
                                <a:effectLst/>
                                <a:latin typeface="Cambria Math" panose="02040503050406030204" pitchFamily="18" charset="0"/>
                                <a:ea typeface="Calibri" panose="020F0502020204030204" pitchFamily="34" charset="0"/>
                                <a:cs typeface="+mj-cs"/>
                              </a:rPr>
                              <m:t>%)</m:t>
                            </m:r>
                          </m:e>
                          <m:sup>
                            <m:r>
                              <a:rPr lang="en-US" sz="2000" i="1">
                                <a:solidFill>
                                  <a:srgbClr val="000000"/>
                                </a:solidFill>
                                <a:effectLst/>
                                <a:latin typeface="Cambria Math" panose="02040503050406030204" pitchFamily="18" charset="0"/>
                                <a:ea typeface="Calibri" panose="020F0502020204030204" pitchFamily="34" charset="0"/>
                                <a:cs typeface="+mj-cs"/>
                              </a:rPr>
                              <m:t>−</m:t>
                            </m:r>
                            <m:r>
                              <a:rPr lang="en-US" sz="2000">
                                <a:solidFill>
                                  <a:srgbClr val="000000"/>
                                </a:solidFill>
                                <a:effectLst/>
                                <a:latin typeface="Cambria Math" panose="02040503050406030204" pitchFamily="18" charset="0"/>
                                <a:ea typeface="Calibri" panose="020F0502020204030204" pitchFamily="34" charset="0"/>
                                <a:cs typeface="+mj-cs"/>
                              </a:rPr>
                              <m:t>15</m:t>
                            </m:r>
                          </m:sup>
                        </m:sSup>
                      </m:num>
                      <m:den>
                        <m:r>
                          <a:rPr lang="en-US" sz="2000">
                            <a:solidFill>
                              <a:srgbClr val="000000"/>
                            </a:solidFill>
                            <a:effectLst/>
                            <a:latin typeface="Cambria Math" panose="02040503050406030204" pitchFamily="18" charset="0"/>
                            <a:ea typeface="Calibri" panose="020F0502020204030204" pitchFamily="34" charset="0"/>
                            <a:cs typeface="+mj-cs"/>
                          </a:rPr>
                          <m:t>4</m:t>
                        </m:r>
                        <m:r>
                          <a:rPr lang="en-US" sz="2000">
                            <a:solidFill>
                              <a:srgbClr val="000000"/>
                            </a:solidFill>
                            <a:effectLst/>
                            <a:latin typeface="Cambria Math" panose="02040503050406030204" pitchFamily="18" charset="0"/>
                            <a:ea typeface="Calibri" panose="020F0502020204030204" pitchFamily="34" charset="0"/>
                            <a:cs typeface="+mj-cs"/>
                          </a:rPr>
                          <m:t>%</m:t>
                        </m:r>
                      </m:den>
                    </m:f>
                  </m:oMath>
                </a14:m>
                <a:r>
                  <a:rPr lang="en-US" sz="2000" dirty="0">
                    <a:solidFill>
                      <a:srgbClr val="000000"/>
                    </a:solidFill>
                    <a:effectLst/>
                    <a:latin typeface="Cambria Math" panose="02040503050406030204" pitchFamily="18" charset="0"/>
                    <a:ea typeface="Calibri" panose="020F0502020204030204" pitchFamily="34" charset="0"/>
                    <a:cs typeface="+mj-cs"/>
                  </a:rPr>
                  <a:t>]</a:t>
                </a:r>
                <a14:m>
                  <m:oMath xmlns:m="http://schemas.openxmlformats.org/officeDocument/2006/math">
                    <m:r>
                      <a:rPr lang="en-US" sz="2000">
                        <a:solidFill>
                          <a:srgbClr val="000000"/>
                        </a:solidFill>
                        <a:effectLst/>
                        <a:latin typeface="Cambria Math" panose="02040503050406030204" pitchFamily="18" charset="0"/>
                        <a:ea typeface="Calibri" panose="020F0502020204030204" pitchFamily="34" charset="0"/>
                        <a:cs typeface="+mj-cs"/>
                      </a:rPr>
                      <m:t> </m:t>
                    </m:r>
                  </m:oMath>
                </a14:m>
                <a:r>
                  <a:rPr lang="en-US" sz="2000" dirty="0">
                    <a:solidFill>
                      <a:srgbClr val="000000"/>
                    </a:solidFill>
                    <a:effectLst/>
                    <a:latin typeface="Cambria Math" panose="02040503050406030204" pitchFamily="18" charset="0"/>
                    <a:ea typeface="Calibri" panose="020F0502020204030204" pitchFamily="34" charset="0"/>
                    <a:cs typeface="+mj-cs"/>
                  </a:rPr>
                  <a:t>    </a:t>
                </a:r>
                <a:endParaRPr lang="en-US" sz="2000" dirty="0">
                  <a:effectLst/>
                  <a:ea typeface="Calibri" panose="020F0502020204030204" pitchFamily="34" charset="0"/>
                  <a:cs typeface="+mj-cs"/>
                </a:endParaRPr>
              </a:p>
              <a:p>
                <a:pPr marL="228600" marR="0" algn="l" rtl="0">
                  <a:lnSpc>
                    <a:spcPct val="130000"/>
                  </a:lnSpc>
                  <a:spcBef>
                    <a:spcPts val="0"/>
                  </a:spcBef>
                  <a:spcAft>
                    <a:spcPts val="0"/>
                  </a:spcAft>
                </a:pPr>
                <a:r>
                  <a:rPr lang="en-US" sz="2000" dirty="0">
                    <a:solidFill>
                      <a:srgbClr val="000000"/>
                    </a:solidFill>
                    <a:effectLst/>
                    <a:latin typeface="Cambria Math" panose="02040503050406030204" pitchFamily="18" charset="0"/>
                    <a:ea typeface="Calibri" panose="020F0502020204030204" pitchFamily="34" charset="0"/>
                    <a:cs typeface="+mj-cs"/>
                  </a:rPr>
                  <a:t>      = 5559.195 </a:t>
                </a:r>
                <a:r>
                  <a:rPr lang="ar-BH" sz="2000" dirty="0">
                    <a:solidFill>
                      <a:srgbClr val="000000"/>
                    </a:solidFill>
                    <a:effectLst/>
                    <a:latin typeface="Cambria Math" panose="02040503050406030204" pitchFamily="18" charset="0"/>
                    <a:ea typeface="Calibri" panose="020F0502020204030204" pitchFamily="34" charset="0"/>
                    <a:cs typeface="+mj-cs"/>
                  </a:rPr>
                  <a:t>÷ </a:t>
                </a:r>
                <a:r>
                  <a:rPr lang="en-US" sz="2000" dirty="0">
                    <a:solidFill>
                      <a:srgbClr val="000000"/>
                    </a:solidFill>
                    <a:effectLst/>
                    <a:latin typeface="Cambria Math" panose="02040503050406030204" pitchFamily="18" charset="0"/>
                    <a:ea typeface="Calibri" panose="020F0502020204030204" pitchFamily="34" charset="0"/>
                    <a:cs typeface="+mj-cs"/>
                  </a:rPr>
                  <a:t>  11.11839  =</a:t>
                </a:r>
                <a:r>
                  <a:rPr lang="en-US" sz="2000" dirty="0">
                    <a:solidFill>
                      <a:srgbClr val="000000"/>
                    </a:solidFill>
                    <a:effectLst/>
                    <a:latin typeface="Arial" panose="020B0604020202020204" pitchFamily="34" charset="0"/>
                    <a:ea typeface="Calibri" panose="020F0502020204030204" pitchFamily="34" charset="0"/>
                    <a:cs typeface="+mj-cs"/>
                  </a:rPr>
                  <a:t> </a:t>
                </a:r>
                <a:r>
                  <a:rPr lang="en-US" sz="2000" dirty="0">
                    <a:solidFill>
                      <a:srgbClr val="000000"/>
                    </a:solidFill>
                    <a:effectLst/>
                    <a:latin typeface="Cambria Math" panose="02040503050406030204" pitchFamily="18" charset="0"/>
                    <a:ea typeface="Calibri" panose="020F0502020204030204" pitchFamily="34" charset="0"/>
                    <a:cs typeface="+mj-cs"/>
                  </a:rPr>
                  <a:t>BD 500  </a:t>
                </a:r>
                <a:endParaRPr lang="en-US" sz="2000" dirty="0">
                  <a:effectLst/>
                  <a:ea typeface="Calibri" panose="020F0502020204030204" pitchFamily="34" charset="0"/>
                  <a:cs typeface="+mj-cs"/>
                </a:endParaRPr>
              </a:p>
              <a:p>
                <a:pPr marL="228600" marR="0" algn="l" rtl="0">
                  <a:lnSpc>
                    <a:spcPct val="130000"/>
                  </a:lnSpc>
                  <a:spcBef>
                    <a:spcPts val="0"/>
                  </a:spcBef>
                  <a:spcAft>
                    <a:spcPts val="0"/>
                  </a:spcAft>
                </a:pPr>
                <a:r>
                  <a:rPr lang="ar-BH" sz="2000" dirty="0">
                    <a:solidFill>
                      <a:srgbClr val="000000"/>
                    </a:solidFill>
                    <a:effectLst/>
                    <a:ea typeface="Calibri" panose="020F0502020204030204" pitchFamily="34" charset="0"/>
                    <a:cs typeface="+mj-cs"/>
                  </a:rPr>
                  <a:t> </a:t>
                </a:r>
                <a:endParaRPr lang="en-US" sz="2000" dirty="0">
                  <a:effectLst/>
                  <a:ea typeface="Calibri" panose="020F0502020204030204" pitchFamily="34" charset="0"/>
                  <a:cs typeface="+mj-cs"/>
                </a:endParaRPr>
              </a:p>
            </p:txBody>
          </p:sp>
        </mc:Choice>
        <mc:Fallback xmlns="">
          <p:sp>
            <p:nvSpPr>
              <p:cNvPr id="4" name="Rectangle 3">
                <a:extLst>
                  <a:ext uri="{FF2B5EF4-FFF2-40B4-BE49-F238E27FC236}">
                    <a16:creationId xmlns:a16="http://schemas.microsoft.com/office/drawing/2014/main" id="{8D92958E-5084-A55C-9AF9-6D128E01C3B5}"/>
                  </a:ext>
                </a:extLst>
              </p:cNvPr>
              <p:cNvSpPr>
                <a:spLocks noRot="1" noChangeAspect="1" noMove="1" noResize="1" noEditPoints="1" noAdjustHandles="1" noChangeArrowheads="1" noChangeShapeType="1" noTextEdit="1"/>
              </p:cNvSpPr>
              <p:nvPr/>
            </p:nvSpPr>
            <p:spPr>
              <a:xfrm>
                <a:off x="241450" y="1862449"/>
                <a:ext cx="9453162" cy="4353389"/>
              </a:xfrm>
              <a:prstGeom prst="rect">
                <a:avLst/>
              </a:prstGeom>
              <a:blipFill>
                <a:blip r:embed="rId4"/>
                <a:stretch>
                  <a:fillRect l="-903"/>
                </a:stretch>
              </a:blipFill>
              <a:ln>
                <a:noFill/>
              </a:ln>
            </p:spPr>
            <p:txBody>
              <a:bodyPr/>
              <a:lstStyle/>
              <a:p>
                <a:r>
                  <a:rPr lang="en-US">
                    <a:noFill/>
                  </a:rPr>
                  <a:t> </a:t>
                </a:r>
              </a:p>
            </p:txBody>
          </p:sp>
        </mc:Fallback>
      </mc:AlternateContent>
      <p:graphicFrame>
        <p:nvGraphicFramePr>
          <p:cNvPr id="5" name="Table 4">
            <a:extLst>
              <a:ext uri="{FF2B5EF4-FFF2-40B4-BE49-F238E27FC236}">
                <a16:creationId xmlns="" xmlns:a16="http://schemas.microsoft.com/office/drawing/2014/main" id="{FE38FB32-8243-6C1F-EECA-889D79474553}"/>
              </a:ext>
            </a:extLst>
          </p:cNvPr>
          <p:cNvGraphicFramePr>
            <a:graphicFrameLocks noGrp="1"/>
          </p:cNvGraphicFramePr>
          <p:nvPr>
            <p:extLst>
              <p:ext uri="{D42A27DB-BD31-4B8C-83A1-F6EECF244321}">
                <p14:modId xmlns:p14="http://schemas.microsoft.com/office/powerpoint/2010/main" val="2292347344"/>
              </p:ext>
            </p:extLst>
          </p:nvPr>
        </p:nvGraphicFramePr>
        <p:xfrm>
          <a:off x="4784035" y="2762215"/>
          <a:ext cx="4888124" cy="3241019"/>
        </p:xfrm>
        <a:graphic>
          <a:graphicData uri="http://schemas.openxmlformats.org/drawingml/2006/table">
            <a:tbl>
              <a:tblPr>
                <a:tableStyleId>{5C22544A-7EE6-4342-B048-85BDC9FD1C3A}</a:tableStyleId>
              </a:tblPr>
              <a:tblGrid>
                <a:gridCol w="234393">
                  <a:extLst>
                    <a:ext uri="{9D8B030D-6E8A-4147-A177-3AD203B41FA5}">
                      <a16:colId xmlns="" xmlns:a16="http://schemas.microsoft.com/office/drawing/2014/main" val="2348488161"/>
                    </a:ext>
                  </a:extLst>
                </a:gridCol>
                <a:gridCol w="515966">
                  <a:extLst>
                    <a:ext uri="{9D8B030D-6E8A-4147-A177-3AD203B41FA5}">
                      <a16:colId xmlns="" xmlns:a16="http://schemas.microsoft.com/office/drawing/2014/main" val="2464660912"/>
                    </a:ext>
                  </a:extLst>
                </a:gridCol>
                <a:gridCol w="515966">
                  <a:extLst>
                    <a:ext uri="{9D8B030D-6E8A-4147-A177-3AD203B41FA5}">
                      <a16:colId xmlns="" xmlns:a16="http://schemas.microsoft.com/office/drawing/2014/main" val="1456556503"/>
                    </a:ext>
                  </a:extLst>
                </a:gridCol>
                <a:gridCol w="515966">
                  <a:extLst>
                    <a:ext uri="{9D8B030D-6E8A-4147-A177-3AD203B41FA5}">
                      <a16:colId xmlns="" xmlns:a16="http://schemas.microsoft.com/office/drawing/2014/main" val="3677037776"/>
                    </a:ext>
                  </a:extLst>
                </a:gridCol>
                <a:gridCol w="515966">
                  <a:extLst>
                    <a:ext uri="{9D8B030D-6E8A-4147-A177-3AD203B41FA5}">
                      <a16:colId xmlns="" xmlns:a16="http://schemas.microsoft.com/office/drawing/2014/main" val="1920086103"/>
                    </a:ext>
                  </a:extLst>
                </a:gridCol>
                <a:gridCol w="515966">
                  <a:extLst>
                    <a:ext uri="{9D8B030D-6E8A-4147-A177-3AD203B41FA5}">
                      <a16:colId xmlns="" xmlns:a16="http://schemas.microsoft.com/office/drawing/2014/main" val="2363325540"/>
                    </a:ext>
                  </a:extLst>
                </a:gridCol>
                <a:gridCol w="515966">
                  <a:extLst>
                    <a:ext uri="{9D8B030D-6E8A-4147-A177-3AD203B41FA5}">
                      <a16:colId xmlns="" xmlns:a16="http://schemas.microsoft.com/office/drawing/2014/main" val="3757548904"/>
                    </a:ext>
                  </a:extLst>
                </a:gridCol>
                <a:gridCol w="515966">
                  <a:extLst>
                    <a:ext uri="{9D8B030D-6E8A-4147-A177-3AD203B41FA5}">
                      <a16:colId xmlns="" xmlns:a16="http://schemas.microsoft.com/office/drawing/2014/main" val="4249301360"/>
                    </a:ext>
                  </a:extLst>
                </a:gridCol>
                <a:gridCol w="515966">
                  <a:extLst>
                    <a:ext uri="{9D8B030D-6E8A-4147-A177-3AD203B41FA5}">
                      <a16:colId xmlns="" xmlns:a16="http://schemas.microsoft.com/office/drawing/2014/main" val="4147443126"/>
                    </a:ext>
                  </a:extLst>
                </a:gridCol>
                <a:gridCol w="526003">
                  <a:extLst>
                    <a:ext uri="{9D8B030D-6E8A-4147-A177-3AD203B41FA5}">
                      <a16:colId xmlns="" xmlns:a16="http://schemas.microsoft.com/office/drawing/2014/main" val="330141455"/>
                    </a:ext>
                  </a:extLst>
                </a:gridCol>
              </a:tblGrid>
              <a:tr h="427426">
                <a:tc gridSpan="10">
                  <a:txBody>
                    <a:bodyPr/>
                    <a:lstStyle/>
                    <a:p>
                      <a:pPr marL="0" marR="0" algn="ctr" rtl="1">
                        <a:lnSpc>
                          <a:spcPct val="100000"/>
                        </a:lnSpc>
                        <a:spcBef>
                          <a:spcPts val="0"/>
                        </a:spcBef>
                        <a:spcAft>
                          <a:spcPts val="0"/>
                        </a:spcAft>
                      </a:pPr>
                      <a:r>
                        <a:rPr lang="en-US" sz="800" dirty="0">
                          <a:effectLst/>
                        </a:rPr>
                        <a:t/>
                      </a:r>
                      <a:br>
                        <a:rPr lang="en-US" sz="800" dirty="0">
                          <a:effectLst/>
                        </a:rPr>
                      </a:br>
                      <a:r>
                        <a:rPr lang="en-US" sz="800" dirty="0">
                          <a:effectLst/>
                        </a:rPr>
                        <a:t>TABLE (PV of Ordinary Annuity)      </a:t>
                      </a:r>
                    </a:p>
                    <a:p>
                      <a:pPr marL="0" marR="0" algn="ctr" rtl="1">
                        <a:lnSpc>
                          <a:spcPct val="100000"/>
                        </a:lnSpc>
                        <a:spcBef>
                          <a:spcPts val="0"/>
                        </a:spcBef>
                        <a:spcAft>
                          <a:spcPts val="0"/>
                        </a:spcAft>
                      </a:pPr>
                      <a:r>
                        <a:rPr lang="en-US" sz="800" dirty="0">
                          <a:effectLst/>
                        </a:rPr>
                        <a:t>    (annuity in arrears … end of period)</a:t>
                      </a:r>
                      <a:endParaRPr lang="en-US" sz="800" dirty="0">
                        <a:effectLst/>
                        <a:latin typeface="Calibri" panose="020F0502020204030204" pitchFamily="34" charset="0"/>
                        <a:ea typeface="Calibri" panose="020F0502020204030204" pitchFamily="34" charset="0"/>
                        <a:cs typeface="Arial" panose="020B0604020202020204" pitchFamily="34" charset="0"/>
                      </a:endParaRPr>
                    </a:p>
                  </a:txBody>
                  <a:tcPr marL="59500" marR="59500"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 xmlns:a16="http://schemas.microsoft.com/office/drawing/2014/main" val="1063929960"/>
                  </a:ext>
                </a:extLst>
              </a:tr>
              <a:tr h="517333">
                <a:tc>
                  <a:txBody>
                    <a:bodyPr/>
                    <a:lstStyle/>
                    <a:p>
                      <a:pPr marL="0" marR="0" algn="ctr" rtl="1">
                        <a:lnSpc>
                          <a:spcPct val="107000"/>
                        </a:lnSpc>
                        <a:spcBef>
                          <a:spcPts val="0"/>
                        </a:spcBef>
                        <a:spcAft>
                          <a:spcPts val="800"/>
                        </a:spcAft>
                      </a:pPr>
                      <a:endParaRPr lang="en-US" sz="800">
                        <a:effectLst/>
                      </a:endParaRPr>
                    </a:p>
                    <a:p>
                      <a:pPr marL="0" marR="0" algn="ctr">
                        <a:lnSpc>
                          <a:spcPct val="107000"/>
                        </a:lnSpc>
                        <a:spcBef>
                          <a:spcPts val="0"/>
                        </a:spcBef>
                        <a:spcAft>
                          <a:spcPts val="0"/>
                        </a:spcAft>
                      </a:pPr>
                      <a:r>
                        <a:rPr lang="en-US" sz="800">
                          <a:ln w="9525" cap="flat" cmpd="sng" algn="ctr">
                            <a:solidFill>
                              <a:srgbClr val="000000"/>
                            </a:solidFill>
                            <a:prstDash val="solid"/>
                            <a:round/>
                          </a:ln>
                          <a:effectLst/>
                        </a:rPr>
                        <a:t>n </a:t>
                      </a:r>
                      <a:endParaRPr lang="en-US" sz="800">
                        <a:effectLst/>
                      </a:endParaRPr>
                    </a:p>
                    <a:p>
                      <a:pPr marL="0" marR="0" algn="ctr">
                        <a:lnSpc>
                          <a:spcPct val="107000"/>
                        </a:lnSpc>
                        <a:spcBef>
                          <a:spcPts val="0"/>
                        </a:spcBef>
                        <a:spcAft>
                          <a:spcPts val="0"/>
                        </a:spcAft>
                      </a:pPr>
                      <a:r>
                        <a:rPr lang="en-US" sz="800">
                          <a:ln w="9525" cap="flat" cmpd="sng" algn="ctr">
                            <a:solidFill>
                              <a:srgbClr val="000000"/>
                            </a:solidFill>
                            <a:prstDash val="solid"/>
                            <a:round/>
                          </a:ln>
                          <a:effectLst/>
                        </a:rPr>
                        <a:t>i</a:t>
                      </a:r>
                      <a:endParaRPr lang="en-US" sz="800">
                        <a:effectLst/>
                        <a:latin typeface="Calibri" panose="020F0502020204030204" pitchFamily="34" charset="0"/>
                        <a:ea typeface="Times New Roman" panose="02020603050405020304" pitchFamily="18" charset="0"/>
                        <a:cs typeface="Arial" panose="020B0604020202020204" pitchFamily="34" charset="0"/>
                      </a:endParaRPr>
                    </a:p>
                  </a:txBody>
                  <a:tcPr marL="59500" marR="59500" marT="0" marB="0" anchor="ctr"/>
                </a:tc>
                <a:tc>
                  <a:txBody>
                    <a:bodyPr/>
                    <a:lstStyle/>
                    <a:p>
                      <a:pPr marL="0" marR="0" algn="ctr" rtl="1">
                        <a:lnSpc>
                          <a:spcPct val="107000"/>
                        </a:lnSpc>
                        <a:spcBef>
                          <a:spcPts val="0"/>
                        </a:spcBef>
                        <a:spcAft>
                          <a:spcPts val="800"/>
                        </a:spcAft>
                      </a:pPr>
                      <a:r>
                        <a:rPr lang="en-US" sz="800">
                          <a:effectLst/>
                        </a:rPr>
                        <a:t>0.25%</a:t>
                      </a:r>
                      <a:endParaRPr lang="en-US" sz="800">
                        <a:effectLst/>
                        <a:latin typeface="Calibri" panose="020F0502020204030204" pitchFamily="34" charset="0"/>
                        <a:ea typeface="Calibri" panose="020F0502020204030204" pitchFamily="34" charset="0"/>
                        <a:cs typeface="Arial" panose="020B0604020202020204" pitchFamily="34" charset="0"/>
                      </a:endParaRPr>
                    </a:p>
                  </a:txBody>
                  <a:tcPr marL="59500" marR="59500" marT="0" marB="0" anchor="ctr"/>
                </a:tc>
                <a:tc>
                  <a:txBody>
                    <a:bodyPr/>
                    <a:lstStyle/>
                    <a:p>
                      <a:pPr marL="0" marR="0" algn="ctr" rtl="1">
                        <a:lnSpc>
                          <a:spcPct val="107000"/>
                        </a:lnSpc>
                        <a:spcBef>
                          <a:spcPts val="0"/>
                        </a:spcBef>
                        <a:spcAft>
                          <a:spcPts val="800"/>
                        </a:spcAft>
                      </a:pPr>
                      <a:r>
                        <a:rPr lang="en-US" sz="800">
                          <a:effectLst/>
                        </a:rPr>
                        <a:t>0.50%</a:t>
                      </a:r>
                      <a:endParaRPr lang="en-US" sz="800">
                        <a:effectLst/>
                        <a:latin typeface="Calibri" panose="020F0502020204030204" pitchFamily="34" charset="0"/>
                        <a:ea typeface="Calibri" panose="020F0502020204030204" pitchFamily="34" charset="0"/>
                        <a:cs typeface="Arial" panose="020B0604020202020204" pitchFamily="34" charset="0"/>
                      </a:endParaRPr>
                    </a:p>
                  </a:txBody>
                  <a:tcPr marL="59500" marR="59500" marT="0" marB="0" anchor="ctr"/>
                </a:tc>
                <a:tc>
                  <a:txBody>
                    <a:bodyPr/>
                    <a:lstStyle/>
                    <a:p>
                      <a:pPr marL="0" marR="0" algn="ctr" rtl="1">
                        <a:lnSpc>
                          <a:spcPct val="107000"/>
                        </a:lnSpc>
                        <a:spcBef>
                          <a:spcPts val="0"/>
                        </a:spcBef>
                        <a:spcAft>
                          <a:spcPts val="800"/>
                        </a:spcAft>
                      </a:pPr>
                      <a:r>
                        <a:rPr lang="en-US" sz="800" dirty="0">
                          <a:effectLst/>
                        </a:rPr>
                        <a:t>0.75%</a:t>
                      </a:r>
                      <a:endParaRPr lang="en-US" sz="800" dirty="0">
                        <a:effectLst/>
                        <a:latin typeface="Calibri" panose="020F0502020204030204" pitchFamily="34" charset="0"/>
                        <a:ea typeface="Calibri" panose="020F0502020204030204" pitchFamily="34" charset="0"/>
                        <a:cs typeface="Arial" panose="020B0604020202020204" pitchFamily="34" charset="0"/>
                      </a:endParaRPr>
                    </a:p>
                  </a:txBody>
                  <a:tcPr marL="59500" marR="59500" marT="0" marB="0" anchor="ctr"/>
                </a:tc>
                <a:tc>
                  <a:txBody>
                    <a:bodyPr/>
                    <a:lstStyle/>
                    <a:p>
                      <a:pPr marL="0" marR="0" algn="ctr" rtl="1">
                        <a:lnSpc>
                          <a:spcPct val="107000"/>
                        </a:lnSpc>
                        <a:spcBef>
                          <a:spcPts val="0"/>
                        </a:spcBef>
                        <a:spcAft>
                          <a:spcPts val="800"/>
                        </a:spcAft>
                      </a:pPr>
                      <a:r>
                        <a:rPr lang="en-US" sz="800">
                          <a:effectLst/>
                        </a:rPr>
                        <a:t>1.00%</a:t>
                      </a:r>
                      <a:endParaRPr lang="en-US" sz="800">
                        <a:effectLst/>
                        <a:latin typeface="Calibri" panose="020F0502020204030204" pitchFamily="34" charset="0"/>
                        <a:ea typeface="Calibri" panose="020F0502020204030204" pitchFamily="34" charset="0"/>
                        <a:cs typeface="Arial" panose="020B0604020202020204" pitchFamily="34" charset="0"/>
                      </a:endParaRPr>
                    </a:p>
                  </a:txBody>
                  <a:tcPr marL="59500" marR="59500" marT="0" marB="0" anchor="ctr"/>
                </a:tc>
                <a:tc>
                  <a:txBody>
                    <a:bodyPr/>
                    <a:lstStyle/>
                    <a:p>
                      <a:pPr marL="0" marR="0" algn="ctr" rtl="1">
                        <a:lnSpc>
                          <a:spcPct val="107000"/>
                        </a:lnSpc>
                        <a:spcBef>
                          <a:spcPts val="0"/>
                        </a:spcBef>
                        <a:spcAft>
                          <a:spcPts val="800"/>
                        </a:spcAft>
                      </a:pPr>
                      <a:r>
                        <a:rPr lang="en-US" sz="800">
                          <a:effectLst/>
                        </a:rPr>
                        <a:t>1.50%</a:t>
                      </a:r>
                      <a:endParaRPr lang="en-US" sz="800">
                        <a:effectLst/>
                        <a:latin typeface="Calibri" panose="020F0502020204030204" pitchFamily="34" charset="0"/>
                        <a:ea typeface="Calibri" panose="020F0502020204030204" pitchFamily="34" charset="0"/>
                        <a:cs typeface="Arial" panose="020B0604020202020204" pitchFamily="34" charset="0"/>
                      </a:endParaRPr>
                    </a:p>
                  </a:txBody>
                  <a:tcPr marL="59500" marR="59500" marT="0" marB="0" anchor="ctr"/>
                </a:tc>
                <a:tc>
                  <a:txBody>
                    <a:bodyPr/>
                    <a:lstStyle/>
                    <a:p>
                      <a:pPr marL="0" marR="0" algn="ctr" rtl="1">
                        <a:lnSpc>
                          <a:spcPct val="107000"/>
                        </a:lnSpc>
                        <a:spcBef>
                          <a:spcPts val="0"/>
                        </a:spcBef>
                        <a:spcAft>
                          <a:spcPts val="800"/>
                        </a:spcAft>
                      </a:pPr>
                      <a:r>
                        <a:rPr lang="en-US" sz="800" dirty="0">
                          <a:effectLst/>
                        </a:rPr>
                        <a:t>2.00%</a:t>
                      </a:r>
                      <a:endParaRPr lang="en-US" sz="800" dirty="0">
                        <a:effectLst/>
                        <a:latin typeface="Calibri" panose="020F0502020204030204" pitchFamily="34" charset="0"/>
                        <a:ea typeface="Calibri" panose="020F0502020204030204" pitchFamily="34" charset="0"/>
                        <a:cs typeface="Arial" panose="020B0604020202020204" pitchFamily="34" charset="0"/>
                      </a:endParaRPr>
                    </a:p>
                  </a:txBody>
                  <a:tcPr marL="59500" marR="59500" marT="0" marB="0" anchor="ctr"/>
                </a:tc>
                <a:tc>
                  <a:txBody>
                    <a:bodyPr/>
                    <a:lstStyle/>
                    <a:p>
                      <a:pPr marL="0" marR="0" algn="ctr" rtl="1">
                        <a:lnSpc>
                          <a:spcPct val="107000"/>
                        </a:lnSpc>
                        <a:spcBef>
                          <a:spcPts val="0"/>
                        </a:spcBef>
                        <a:spcAft>
                          <a:spcPts val="800"/>
                        </a:spcAft>
                      </a:pPr>
                      <a:r>
                        <a:rPr lang="en-US" sz="800">
                          <a:effectLst/>
                        </a:rPr>
                        <a:t>2.50%</a:t>
                      </a:r>
                      <a:endParaRPr lang="en-US" sz="800">
                        <a:effectLst/>
                        <a:latin typeface="Calibri" panose="020F0502020204030204" pitchFamily="34" charset="0"/>
                        <a:ea typeface="Calibri" panose="020F0502020204030204" pitchFamily="34" charset="0"/>
                        <a:cs typeface="Arial" panose="020B0604020202020204" pitchFamily="34" charset="0"/>
                      </a:endParaRPr>
                    </a:p>
                  </a:txBody>
                  <a:tcPr marL="59500" marR="59500" marT="0" marB="0" anchor="ctr"/>
                </a:tc>
                <a:tc>
                  <a:txBody>
                    <a:bodyPr/>
                    <a:lstStyle/>
                    <a:p>
                      <a:pPr marL="0" marR="0" algn="ctr" rtl="1">
                        <a:lnSpc>
                          <a:spcPct val="107000"/>
                        </a:lnSpc>
                        <a:spcBef>
                          <a:spcPts val="0"/>
                        </a:spcBef>
                        <a:spcAft>
                          <a:spcPts val="800"/>
                        </a:spcAft>
                      </a:pPr>
                      <a:r>
                        <a:rPr lang="en-US" sz="800">
                          <a:effectLst/>
                        </a:rPr>
                        <a:t>3.00%</a:t>
                      </a:r>
                      <a:endParaRPr lang="en-US" sz="800">
                        <a:effectLst/>
                        <a:latin typeface="Calibri" panose="020F0502020204030204" pitchFamily="34" charset="0"/>
                        <a:ea typeface="Calibri" panose="020F0502020204030204" pitchFamily="34" charset="0"/>
                        <a:cs typeface="Arial" panose="020B0604020202020204" pitchFamily="34" charset="0"/>
                      </a:endParaRPr>
                    </a:p>
                  </a:txBody>
                  <a:tcPr marL="59500" marR="59500" marT="0" marB="0" anchor="ctr"/>
                </a:tc>
                <a:tc>
                  <a:txBody>
                    <a:bodyPr/>
                    <a:lstStyle/>
                    <a:p>
                      <a:pPr marL="0" marR="0" algn="ctr" rtl="1">
                        <a:lnSpc>
                          <a:spcPct val="107000"/>
                        </a:lnSpc>
                        <a:spcBef>
                          <a:spcPts val="0"/>
                        </a:spcBef>
                        <a:spcAft>
                          <a:spcPts val="800"/>
                        </a:spcAft>
                      </a:pPr>
                      <a:r>
                        <a:rPr lang="en-US" sz="800" dirty="0">
                          <a:effectLst/>
                        </a:rPr>
                        <a:t>4.00%</a:t>
                      </a:r>
                      <a:endParaRPr lang="en-US" sz="800" dirty="0">
                        <a:effectLst/>
                        <a:latin typeface="Calibri" panose="020F0502020204030204" pitchFamily="34" charset="0"/>
                        <a:ea typeface="Calibri" panose="020F0502020204030204" pitchFamily="34" charset="0"/>
                        <a:cs typeface="Arial" panose="020B0604020202020204" pitchFamily="34" charset="0"/>
                      </a:endParaRPr>
                    </a:p>
                  </a:txBody>
                  <a:tcPr marL="59500" marR="59500" marT="0" marB="0" anchor="ctr">
                    <a:solidFill>
                      <a:schemeClr val="accent2"/>
                    </a:solidFill>
                  </a:tcPr>
                </a:tc>
                <a:extLst>
                  <a:ext uri="{0D108BD9-81ED-4DB2-BD59-A6C34878D82A}">
                    <a16:rowId xmlns="" xmlns:a16="http://schemas.microsoft.com/office/drawing/2014/main" val="620759482"/>
                  </a:ext>
                </a:extLst>
              </a:tr>
              <a:tr h="132435">
                <a:tc>
                  <a:txBody>
                    <a:bodyPr/>
                    <a:lstStyle/>
                    <a:p>
                      <a:pPr marL="0" marR="0" algn="ctr" rtl="1">
                        <a:lnSpc>
                          <a:spcPct val="107000"/>
                        </a:lnSpc>
                        <a:spcBef>
                          <a:spcPts val="0"/>
                        </a:spcBef>
                        <a:spcAft>
                          <a:spcPts val="800"/>
                        </a:spcAft>
                      </a:pPr>
                      <a:r>
                        <a:rPr lang="en-US" sz="800">
                          <a:effectLst/>
                        </a:rPr>
                        <a:t>1</a:t>
                      </a:r>
                      <a:endParaRPr lang="en-US" sz="800">
                        <a:effectLst/>
                        <a:latin typeface="Calibri" panose="020F0502020204030204" pitchFamily="34" charset="0"/>
                        <a:ea typeface="Calibri" panose="020F0502020204030204" pitchFamily="34" charset="0"/>
                        <a:cs typeface="Arial" panose="020B0604020202020204" pitchFamily="34" charset="0"/>
                      </a:endParaRPr>
                    </a:p>
                  </a:txBody>
                  <a:tcPr marL="59500" marR="59500" marT="0" marB="0" anchor="ctr"/>
                </a:tc>
                <a:tc>
                  <a:txBody>
                    <a:bodyPr/>
                    <a:lstStyle/>
                    <a:p>
                      <a:pPr marL="0" marR="0" algn="ctr" rtl="1">
                        <a:lnSpc>
                          <a:spcPct val="107000"/>
                        </a:lnSpc>
                        <a:spcBef>
                          <a:spcPts val="0"/>
                        </a:spcBef>
                        <a:spcAft>
                          <a:spcPts val="800"/>
                        </a:spcAft>
                      </a:pPr>
                      <a:r>
                        <a:rPr lang="en-US" sz="800">
                          <a:effectLst/>
                        </a:rPr>
                        <a:t>0.99751</a:t>
                      </a:r>
                      <a:endParaRPr lang="en-US" sz="800">
                        <a:effectLst/>
                        <a:latin typeface="Calibri" panose="020F0502020204030204" pitchFamily="34" charset="0"/>
                        <a:ea typeface="Calibri" panose="020F0502020204030204" pitchFamily="34" charset="0"/>
                        <a:cs typeface="Arial" panose="020B0604020202020204" pitchFamily="34" charset="0"/>
                      </a:endParaRPr>
                    </a:p>
                  </a:txBody>
                  <a:tcPr marL="59500" marR="59500" marT="0" marB="0" anchor="ctr"/>
                </a:tc>
                <a:tc>
                  <a:txBody>
                    <a:bodyPr/>
                    <a:lstStyle/>
                    <a:p>
                      <a:pPr marL="0" marR="0" algn="ctr" rtl="1">
                        <a:lnSpc>
                          <a:spcPct val="107000"/>
                        </a:lnSpc>
                        <a:spcBef>
                          <a:spcPts val="0"/>
                        </a:spcBef>
                        <a:spcAft>
                          <a:spcPts val="800"/>
                        </a:spcAft>
                      </a:pPr>
                      <a:r>
                        <a:rPr lang="en-US" sz="800">
                          <a:effectLst/>
                        </a:rPr>
                        <a:t>0.99502</a:t>
                      </a:r>
                      <a:endParaRPr lang="en-US" sz="800">
                        <a:effectLst/>
                        <a:latin typeface="Calibri" panose="020F0502020204030204" pitchFamily="34" charset="0"/>
                        <a:ea typeface="Calibri" panose="020F0502020204030204" pitchFamily="34" charset="0"/>
                        <a:cs typeface="Arial" panose="020B0604020202020204" pitchFamily="34" charset="0"/>
                      </a:endParaRPr>
                    </a:p>
                  </a:txBody>
                  <a:tcPr marL="59500" marR="59500" marT="0" marB="0" anchor="ctr"/>
                </a:tc>
                <a:tc>
                  <a:txBody>
                    <a:bodyPr/>
                    <a:lstStyle/>
                    <a:p>
                      <a:pPr marL="0" marR="0" algn="ctr" rtl="1">
                        <a:lnSpc>
                          <a:spcPct val="107000"/>
                        </a:lnSpc>
                        <a:spcBef>
                          <a:spcPts val="0"/>
                        </a:spcBef>
                        <a:spcAft>
                          <a:spcPts val="800"/>
                        </a:spcAft>
                      </a:pPr>
                      <a:r>
                        <a:rPr lang="en-US" sz="800">
                          <a:effectLst/>
                        </a:rPr>
                        <a:t>0.99256</a:t>
                      </a:r>
                      <a:endParaRPr lang="en-US" sz="800">
                        <a:effectLst/>
                        <a:latin typeface="Calibri" panose="020F0502020204030204" pitchFamily="34" charset="0"/>
                        <a:ea typeface="Calibri" panose="020F0502020204030204" pitchFamily="34" charset="0"/>
                        <a:cs typeface="Arial" panose="020B0604020202020204" pitchFamily="34" charset="0"/>
                      </a:endParaRPr>
                    </a:p>
                  </a:txBody>
                  <a:tcPr marL="59500" marR="59500" marT="0" marB="0" anchor="ctr"/>
                </a:tc>
                <a:tc>
                  <a:txBody>
                    <a:bodyPr/>
                    <a:lstStyle/>
                    <a:p>
                      <a:pPr marL="0" marR="0" algn="ctr" rtl="1">
                        <a:lnSpc>
                          <a:spcPct val="107000"/>
                        </a:lnSpc>
                        <a:spcBef>
                          <a:spcPts val="0"/>
                        </a:spcBef>
                        <a:spcAft>
                          <a:spcPts val="800"/>
                        </a:spcAft>
                      </a:pPr>
                      <a:r>
                        <a:rPr lang="en-US" sz="800">
                          <a:effectLst/>
                        </a:rPr>
                        <a:t>0.99010</a:t>
                      </a:r>
                      <a:endParaRPr lang="en-US" sz="800">
                        <a:effectLst/>
                        <a:latin typeface="Calibri" panose="020F0502020204030204" pitchFamily="34" charset="0"/>
                        <a:ea typeface="Calibri" panose="020F0502020204030204" pitchFamily="34" charset="0"/>
                        <a:cs typeface="Arial" panose="020B0604020202020204" pitchFamily="34" charset="0"/>
                      </a:endParaRPr>
                    </a:p>
                  </a:txBody>
                  <a:tcPr marL="59500" marR="59500" marT="0" marB="0" anchor="ctr"/>
                </a:tc>
                <a:tc>
                  <a:txBody>
                    <a:bodyPr/>
                    <a:lstStyle/>
                    <a:p>
                      <a:pPr marL="0" marR="0" algn="ctr" rtl="1">
                        <a:lnSpc>
                          <a:spcPct val="107000"/>
                        </a:lnSpc>
                        <a:spcBef>
                          <a:spcPts val="0"/>
                        </a:spcBef>
                        <a:spcAft>
                          <a:spcPts val="800"/>
                        </a:spcAft>
                      </a:pPr>
                      <a:r>
                        <a:rPr lang="en-US" sz="800">
                          <a:effectLst/>
                        </a:rPr>
                        <a:t>0.98522</a:t>
                      </a:r>
                      <a:endParaRPr lang="en-US" sz="800">
                        <a:effectLst/>
                        <a:latin typeface="Calibri" panose="020F0502020204030204" pitchFamily="34" charset="0"/>
                        <a:ea typeface="Calibri" panose="020F0502020204030204" pitchFamily="34" charset="0"/>
                        <a:cs typeface="Arial" panose="020B0604020202020204" pitchFamily="34" charset="0"/>
                      </a:endParaRPr>
                    </a:p>
                  </a:txBody>
                  <a:tcPr marL="59500" marR="59500" marT="0" marB="0" anchor="ctr"/>
                </a:tc>
                <a:tc>
                  <a:txBody>
                    <a:bodyPr/>
                    <a:lstStyle/>
                    <a:p>
                      <a:pPr marL="0" marR="0" algn="ctr" rtl="0">
                        <a:lnSpc>
                          <a:spcPct val="107000"/>
                        </a:lnSpc>
                        <a:spcBef>
                          <a:spcPts val="0"/>
                        </a:spcBef>
                        <a:spcAft>
                          <a:spcPts val="800"/>
                        </a:spcAft>
                      </a:pPr>
                      <a:r>
                        <a:rPr lang="en-US" sz="800">
                          <a:effectLst/>
                        </a:rPr>
                        <a:t>0.98039</a:t>
                      </a:r>
                      <a:endParaRPr lang="en-US" sz="800">
                        <a:effectLst/>
                        <a:latin typeface="Calibri" panose="020F0502020204030204" pitchFamily="34" charset="0"/>
                        <a:ea typeface="Calibri" panose="020F0502020204030204" pitchFamily="34" charset="0"/>
                        <a:cs typeface="Arial" panose="020B0604020202020204" pitchFamily="34" charset="0"/>
                      </a:endParaRPr>
                    </a:p>
                  </a:txBody>
                  <a:tcPr marL="59500" marR="59500" marT="0" marB="0" anchor="ctr"/>
                </a:tc>
                <a:tc>
                  <a:txBody>
                    <a:bodyPr/>
                    <a:lstStyle/>
                    <a:p>
                      <a:pPr marL="0" marR="0" algn="ctr" rtl="1">
                        <a:lnSpc>
                          <a:spcPct val="107000"/>
                        </a:lnSpc>
                        <a:spcBef>
                          <a:spcPts val="0"/>
                        </a:spcBef>
                        <a:spcAft>
                          <a:spcPts val="800"/>
                        </a:spcAft>
                      </a:pPr>
                      <a:r>
                        <a:rPr lang="en-US" sz="800">
                          <a:effectLst/>
                        </a:rPr>
                        <a:t>0.97561</a:t>
                      </a:r>
                      <a:endParaRPr lang="en-US" sz="800">
                        <a:effectLst/>
                        <a:latin typeface="Calibri" panose="020F0502020204030204" pitchFamily="34" charset="0"/>
                        <a:ea typeface="Calibri" panose="020F0502020204030204" pitchFamily="34" charset="0"/>
                        <a:cs typeface="Arial" panose="020B0604020202020204" pitchFamily="34" charset="0"/>
                      </a:endParaRPr>
                    </a:p>
                  </a:txBody>
                  <a:tcPr marL="59500" marR="59500" marT="0" marB="0" anchor="ctr"/>
                </a:tc>
                <a:tc>
                  <a:txBody>
                    <a:bodyPr/>
                    <a:lstStyle/>
                    <a:p>
                      <a:pPr marL="0" marR="0" algn="ctr" rtl="1">
                        <a:lnSpc>
                          <a:spcPct val="107000"/>
                        </a:lnSpc>
                        <a:spcBef>
                          <a:spcPts val="0"/>
                        </a:spcBef>
                        <a:spcAft>
                          <a:spcPts val="800"/>
                        </a:spcAft>
                      </a:pPr>
                      <a:r>
                        <a:rPr lang="en-US" sz="800">
                          <a:effectLst/>
                        </a:rPr>
                        <a:t>0.97087</a:t>
                      </a:r>
                      <a:endParaRPr lang="en-US" sz="800">
                        <a:effectLst/>
                        <a:latin typeface="Calibri" panose="020F0502020204030204" pitchFamily="34" charset="0"/>
                        <a:ea typeface="Calibri" panose="020F0502020204030204" pitchFamily="34" charset="0"/>
                        <a:cs typeface="Arial" panose="020B0604020202020204" pitchFamily="34" charset="0"/>
                      </a:endParaRPr>
                    </a:p>
                  </a:txBody>
                  <a:tcPr marL="59500" marR="59500" marT="0" marB="0" anchor="ctr"/>
                </a:tc>
                <a:tc>
                  <a:txBody>
                    <a:bodyPr/>
                    <a:lstStyle/>
                    <a:p>
                      <a:pPr marL="0" marR="0" algn="ctr" rtl="1">
                        <a:lnSpc>
                          <a:spcPct val="107000"/>
                        </a:lnSpc>
                        <a:spcBef>
                          <a:spcPts val="0"/>
                        </a:spcBef>
                        <a:spcAft>
                          <a:spcPts val="800"/>
                        </a:spcAft>
                      </a:pPr>
                      <a:r>
                        <a:rPr lang="en-US" sz="800" dirty="0">
                          <a:effectLst/>
                        </a:rPr>
                        <a:t>0.96154</a:t>
                      </a:r>
                      <a:endParaRPr lang="en-US" sz="800" dirty="0">
                        <a:effectLst/>
                        <a:latin typeface="Calibri" panose="020F0502020204030204" pitchFamily="34" charset="0"/>
                        <a:ea typeface="Calibri" panose="020F0502020204030204" pitchFamily="34" charset="0"/>
                        <a:cs typeface="Arial" panose="020B0604020202020204" pitchFamily="34" charset="0"/>
                      </a:endParaRPr>
                    </a:p>
                  </a:txBody>
                  <a:tcPr marL="59500" marR="59500" marT="0" marB="0" anchor="ctr">
                    <a:solidFill>
                      <a:schemeClr val="accent2"/>
                    </a:solidFill>
                  </a:tcPr>
                </a:tc>
                <a:extLst>
                  <a:ext uri="{0D108BD9-81ED-4DB2-BD59-A6C34878D82A}">
                    <a16:rowId xmlns="" xmlns:a16="http://schemas.microsoft.com/office/drawing/2014/main" val="1086563373"/>
                  </a:ext>
                </a:extLst>
              </a:tr>
              <a:tr h="132435">
                <a:tc>
                  <a:txBody>
                    <a:bodyPr/>
                    <a:lstStyle/>
                    <a:p>
                      <a:pPr marL="0" marR="0" algn="ctr" rtl="1">
                        <a:lnSpc>
                          <a:spcPct val="107000"/>
                        </a:lnSpc>
                        <a:spcBef>
                          <a:spcPts val="0"/>
                        </a:spcBef>
                        <a:spcAft>
                          <a:spcPts val="800"/>
                        </a:spcAft>
                      </a:pPr>
                      <a:r>
                        <a:rPr lang="en-US" sz="800">
                          <a:effectLst/>
                        </a:rPr>
                        <a:t>2</a:t>
                      </a:r>
                      <a:endParaRPr lang="en-US" sz="800">
                        <a:effectLst/>
                        <a:latin typeface="Calibri" panose="020F0502020204030204" pitchFamily="34" charset="0"/>
                        <a:ea typeface="Calibri" panose="020F0502020204030204" pitchFamily="34" charset="0"/>
                        <a:cs typeface="Arial" panose="020B0604020202020204" pitchFamily="34" charset="0"/>
                      </a:endParaRPr>
                    </a:p>
                  </a:txBody>
                  <a:tcPr marL="59500" marR="59500" marT="0" marB="0" anchor="ctr"/>
                </a:tc>
                <a:tc>
                  <a:txBody>
                    <a:bodyPr/>
                    <a:lstStyle/>
                    <a:p>
                      <a:pPr marL="0" marR="0" algn="ctr" rtl="1">
                        <a:lnSpc>
                          <a:spcPct val="107000"/>
                        </a:lnSpc>
                        <a:spcBef>
                          <a:spcPts val="0"/>
                        </a:spcBef>
                        <a:spcAft>
                          <a:spcPts val="800"/>
                        </a:spcAft>
                      </a:pPr>
                      <a:r>
                        <a:rPr lang="en-US" sz="800">
                          <a:effectLst/>
                        </a:rPr>
                        <a:t>1.99252</a:t>
                      </a:r>
                      <a:endParaRPr lang="en-US" sz="800">
                        <a:effectLst/>
                        <a:latin typeface="Calibri" panose="020F0502020204030204" pitchFamily="34" charset="0"/>
                        <a:ea typeface="Calibri" panose="020F0502020204030204" pitchFamily="34" charset="0"/>
                        <a:cs typeface="Arial" panose="020B0604020202020204" pitchFamily="34" charset="0"/>
                      </a:endParaRPr>
                    </a:p>
                  </a:txBody>
                  <a:tcPr marL="59500" marR="59500" marT="0" marB="0" anchor="ctr"/>
                </a:tc>
                <a:tc>
                  <a:txBody>
                    <a:bodyPr/>
                    <a:lstStyle/>
                    <a:p>
                      <a:pPr marL="0" marR="0" algn="ctr" rtl="1">
                        <a:lnSpc>
                          <a:spcPct val="107000"/>
                        </a:lnSpc>
                        <a:spcBef>
                          <a:spcPts val="0"/>
                        </a:spcBef>
                        <a:spcAft>
                          <a:spcPts val="800"/>
                        </a:spcAft>
                      </a:pPr>
                      <a:r>
                        <a:rPr lang="en-US" sz="800">
                          <a:effectLst/>
                        </a:rPr>
                        <a:t>1.98510</a:t>
                      </a:r>
                      <a:endParaRPr lang="en-US" sz="800">
                        <a:effectLst/>
                        <a:latin typeface="Calibri" panose="020F0502020204030204" pitchFamily="34" charset="0"/>
                        <a:ea typeface="Calibri" panose="020F0502020204030204" pitchFamily="34" charset="0"/>
                        <a:cs typeface="Arial" panose="020B0604020202020204" pitchFamily="34" charset="0"/>
                      </a:endParaRPr>
                    </a:p>
                  </a:txBody>
                  <a:tcPr marL="59500" marR="59500" marT="0" marB="0" anchor="ctr"/>
                </a:tc>
                <a:tc>
                  <a:txBody>
                    <a:bodyPr/>
                    <a:lstStyle/>
                    <a:p>
                      <a:pPr marL="0" marR="0" algn="ctr" rtl="1">
                        <a:lnSpc>
                          <a:spcPct val="107000"/>
                        </a:lnSpc>
                        <a:spcBef>
                          <a:spcPts val="0"/>
                        </a:spcBef>
                        <a:spcAft>
                          <a:spcPts val="800"/>
                        </a:spcAft>
                      </a:pPr>
                      <a:r>
                        <a:rPr lang="en-US" sz="800">
                          <a:effectLst/>
                        </a:rPr>
                        <a:t>1.97772</a:t>
                      </a:r>
                      <a:endParaRPr lang="en-US" sz="800">
                        <a:effectLst/>
                        <a:latin typeface="Calibri" panose="020F0502020204030204" pitchFamily="34" charset="0"/>
                        <a:ea typeface="Calibri" panose="020F0502020204030204" pitchFamily="34" charset="0"/>
                        <a:cs typeface="Arial" panose="020B0604020202020204" pitchFamily="34" charset="0"/>
                      </a:endParaRPr>
                    </a:p>
                  </a:txBody>
                  <a:tcPr marL="59500" marR="59500" marT="0" marB="0" anchor="ctr"/>
                </a:tc>
                <a:tc>
                  <a:txBody>
                    <a:bodyPr/>
                    <a:lstStyle/>
                    <a:p>
                      <a:pPr marL="0" marR="0" algn="ctr" rtl="1">
                        <a:lnSpc>
                          <a:spcPct val="107000"/>
                        </a:lnSpc>
                        <a:spcBef>
                          <a:spcPts val="0"/>
                        </a:spcBef>
                        <a:spcAft>
                          <a:spcPts val="800"/>
                        </a:spcAft>
                      </a:pPr>
                      <a:r>
                        <a:rPr lang="en-US" sz="800">
                          <a:effectLst/>
                        </a:rPr>
                        <a:t>1.97040</a:t>
                      </a:r>
                      <a:endParaRPr lang="en-US" sz="800">
                        <a:effectLst/>
                        <a:latin typeface="Calibri" panose="020F0502020204030204" pitchFamily="34" charset="0"/>
                        <a:ea typeface="Calibri" panose="020F0502020204030204" pitchFamily="34" charset="0"/>
                        <a:cs typeface="Arial" panose="020B0604020202020204" pitchFamily="34" charset="0"/>
                      </a:endParaRPr>
                    </a:p>
                  </a:txBody>
                  <a:tcPr marL="59500" marR="59500" marT="0" marB="0" anchor="ctr"/>
                </a:tc>
                <a:tc>
                  <a:txBody>
                    <a:bodyPr/>
                    <a:lstStyle/>
                    <a:p>
                      <a:pPr marL="0" marR="0" algn="ctr" rtl="1">
                        <a:lnSpc>
                          <a:spcPct val="107000"/>
                        </a:lnSpc>
                        <a:spcBef>
                          <a:spcPts val="0"/>
                        </a:spcBef>
                        <a:spcAft>
                          <a:spcPts val="800"/>
                        </a:spcAft>
                      </a:pPr>
                      <a:r>
                        <a:rPr lang="en-US" sz="800">
                          <a:effectLst/>
                        </a:rPr>
                        <a:t>1.95588</a:t>
                      </a:r>
                      <a:endParaRPr lang="en-US" sz="800">
                        <a:effectLst/>
                        <a:latin typeface="Calibri" panose="020F0502020204030204" pitchFamily="34" charset="0"/>
                        <a:ea typeface="Calibri" panose="020F0502020204030204" pitchFamily="34" charset="0"/>
                        <a:cs typeface="Arial" panose="020B0604020202020204" pitchFamily="34" charset="0"/>
                      </a:endParaRPr>
                    </a:p>
                  </a:txBody>
                  <a:tcPr marL="59500" marR="59500" marT="0" marB="0" anchor="ctr"/>
                </a:tc>
                <a:tc>
                  <a:txBody>
                    <a:bodyPr/>
                    <a:lstStyle/>
                    <a:p>
                      <a:pPr marL="0" marR="0" algn="ctr" rtl="1">
                        <a:lnSpc>
                          <a:spcPct val="107000"/>
                        </a:lnSpc>
                        <a:spcBef>
                          <a:spcPts val="0"/>
                        </a:spcBef>
                        <a:spcAft>
                          <a:spcPts val="800"/>
                        </a:spcAft>
                      </a:pPr>
                      <a:r>
                        <a:rPr lang="en-US" sz="800">
                          <a:effectLst/>
                        </a:rPr>
                        <a:t>1.94156</a:t>
                      </a:r>
                      <a:endParaRPr lang="en-US" sz="800">
                        <a:effectLst/>
                        <a:latin typeface="Calibri" panose="020F0502020204030204" pitchFamily="34" charset="0"/>
                        <a:ea typeface="Calibri" panose="020F0502020204030204" pitchFamily="34" charset="0"/>
                        <a:cs typeface="Arial" panose="020B0604020202020204" pitchFamily="34" charset="0"/>
                      </a:endParaRPr>
                    </a:p>
                  </a:txBody>
                  <a:tcPr marL="59500" marR="59500" marT="0" marB="0" anchor="ctr"/>
                </a:tc>
                <a:tc>
                  <a:txBody>
                    <a:bodyPr/>
                    <a:lstStyle/>
                    <a:p>
                      <a:pPr marL="0" marR="0" algn="ctr" rtl="1">
                        <a:lnSpc>
                          <a:spcPct val="107000"/>
                        </a:lnSpc>
                        <a:spcBef>
                          <a:spcPts val="0"/>
                        </a:spcBef>
                        <a:spcAft>
                          <a:spcPts val="800"/>
                        </a:spcAft>
                      </a:pPr>
                      <a:r>
                        <a:rPr lang="en-US" sz="800">
                          <a:effectLst/>
                        </a:rPr>
                        <a:t>1.92742</a:t>
                      </a:r>
                      <a:endParaRPr lang="en-US" sz="800">
                        <a:effectLst/>
                        <a:latin typeface="Calibri" panose="020F0502020204030204" pitchFamily="34" charset="0"/>
                        <a:ea typeface="Calibri" panose="020F0502020204030204" pitchFamily="34" charset="0"/>
                        <a:cs typeface="Arial" panose="020B0604020202020204" pitchFamily="34" charset="0"/>
                      </a:endParaRPr>
                    </a:p>
                  </a:txBody>
                  <a:tcPr marL="59500" marR="59500" marT="0" marB="0" anchor="ctr"/>
                </a:tc>
                <a:tc>
                  <a:txBody>
                    <a:bodyPr/>
                    <a:lstStyle/>
                    <a:p>
                      <a:pPr marL="0" marR="0" algn="ctr" rtl="1">
                        <a:lnSpc>
                          <a:spcPct val="107000"/>
                        </a:lnSpc>
                        <a:spcBef>
                          <a:spcPts val="0"/>
                        </a:spcBef>
                        <a:spcAft>
                          <a:spcPts val="800"/>
                        </a:spcAft>
                      </a:pPr>
                      <a:r>
                        <a:rPr lang="en-US" sz="800">
                          <a:effectLst/>
                        </a:rPr>
                        <a:t>1.91347</a:t>
                      </a:r>
                      <a:endParaRPr lang="en-US" sz="800">
                        <a:effectLst/>
                        <a:latin typeface="Calibri" panose="020F0502020204030204" pitchFamily="34" charset="0"/>
                        <a:ea typeface="Calibri" panose="020F0502020204030204" pitchFamily="34" charset="0"/>
                        <a:cs typeface="Arial" panose="020B0604020202020204" pitchFamily="34" charset="0"/>
                      </a:endParaRPr>
                    </a:p>
                  </a:txBody>
                  <a:tcPr marL="59500" marR="59500" marT="0" marB="0" anchor="ctr"/>
                </a:tc>
                <a:tc>
                  <a:txBody>
                    <a:bodyPr/>
                    <a:lstStyle/>
                    <a:p>
                      <a:pPr marL="0" marR="0" algn="ctr" rtl="1">
                        <a:lnSpc>
                          <a:spcPct val="107000"/>
                        </a:lnSpc>
                        <a:spcBef>
                          <a:spcPts val="0"/>
                        </a:spcBef>
                        <a:spcAft>
                          <a:spcPts val="800"/>
                        </a:spcAft>
                      </a:pPr>
                      <a:r>
                        <a:rPr lang="en-US" sz="800" dirty="0">
                          <a:effectLst/>
                        </a:rPr>
                        <a:t>1.88609</a:t>
                      </a:r>
                      <a:endParaRPr lang="en-US" sz="800" dirty="0">
                        <a:effectLst/>
                        <a:latin typeface="Calibri" panose="020F0502020204030204" pitchFamily="34" charset="0"/>
                        <a:ea typeface="Calibri" panose="020F0502020204030204" pitchFamily="34" charset="0"/>
                        <a:cs typeface="Arial" panose="020B0604020202020204" pitchFamily="34" charset="0"/>
                      </a:endParaRPr>
                    </a:p>
                  </a:txBody>
                  <a:tcPr marL="59500" marR="59500" marT="0" marB="0" anchor="ctr">
                    <a:solidFill>
                      <a:schemeClr val="accent2"/>
                    </a:solidFill>
                  </a:tcPr>
                </a:tc>
                <a:extLst>
                  <a:ext uri="{0D108BD9-81ED-4DB2-BD59-A6C34878D82A}">
                    <a16:rowId xmlns="" xmlns:a16="http://schemas.microsoft.com/office/drawing/2014/main" val="2684640397"/>
                  </a:ext>
                </a:extLst>
              </a:tr>
              <a:tr h="132435">
                <a:tc>
                  <a:txBody>
                    <a:bodyPr/>
                    <a:lstStyle/>
                    <a:p>
                      <a:pPr marL="0" marR="0" algn="ctr" rtl="1">
                        <a:lnSpc>
                          <a:spcPct val="107000"/>
                        </a:lnSpc>
                        <a:spcBef>
                          <a:spcPts val="0"/>
                        </a:spcBef>
                        <a:spcAft>
                          <a:spcPts val="800"/>
                        </a:spcAft>
                      </a:pPr>
                      <a:r>
                        <a:rPr lang="en-US" sz="800">
                          <a:effectLst/>
                        </a:rPr>
                        <a:t>3</a:t>
                      </a:r>
                      <a:endParaRPr lang="en-US" sz="800">
                        <a:effectLst/>
                        <a:latin typeface="Calibri" panose="020F0502020204030204" pitchFamily="34" charset="0"/>
                        <a:ea typeface="Calibri" panose="020F0502020204030204" pitchFamily="34" charset="0"/>
                        <a:cs typeface="Arial" panose="020B0604020202020204" pitchFamily="34" charset="0"/>
                      </a:endParaRPr>
                    </a:p>
                  </a:txBody>
                  <a:tcPr marL="59500" marR="59500" marT="0" marB="0" anchor="ctr"/>
                </a:tc>
                <a:tc>
                  <a:txBody>
                    <a:bodyPr/>
                    <a:lstStyle/>
                    <a:p>
                      <a:pPr marL="0" marR="0" algn="ctr" rtl="1">
                        <a:lnSpc>
                          <a:spcPct val="107000"/>
                        </a:lnSpc>
                        <a:spcBef>
                          <a:spcPts val="0"/>
                        </a:spcBef>
                        <a:spcAft>
                          <a:spcPts val="800"/>
                        </a:spcAft>
                      </a:pPr>
                      <a:r>
                        <a:rPr lang="en-US" sz="800">
                          <a:effectLst/>
                        </a:rPr>
                        <a:t>2.98506</a:t>
                      </a:r>
                      <a:endParaRPr lang="en-US" sz="800">
                        <a:effectLst/>
                        <a:latin typeface="Calibri" panose="020F0502020204030204" pitchFamily="34" charset="0"/>
                        <a:ea typeface="Calibri" panose="020F0502020204030204" pitchFamily="34" charset="0"/>
                        <a:cs typeface="Arial" panose="020B0604020202020204" pitchFamily="34" charset="0"/>
                      </a:endParaRPr>
                    </a:p>
                  </a:txBody>
                  <a:tcPr marL="59500" marR="59500" marT="0" marB="0" anchor="ctr"/>
                </a:tc>
                <a:tc>
                  <a:txBody>
                    <a:bodyPr/>
                    <a:lstStyle/>
                    <a:p>
                      <a:pPr marL="0" marR="0" algn="ctr" rtl="1">
                        <a:lnSpc>
                          <a:spcPct val="107000"/>
                        </a:lnSpc>
                        <a:spcBef>
                          <a:spcPts val="0"/>
                        </a:spcBef>
                        <a:spcAft>
                          <a:spcPts val="800"/>
                        </a:spcAft>
                      </a:pPr>
                      <a:r>
                        <a:rPr lang="en-US" sz="800">
                          <a:effectLst/>
                        </a:rPr>
                        <a:t>2.97025</a:t>
                      </a:r>
                      <a:endParaRPr lang="en-US" sz="800">
                        <a:effectLst/>
                        <a:latin typeface="Calibri" panose="020F0502020204030204" pitchFamily="34" charset="0"/>
                        <a:ea typeface="Calibri" panose="020F0502020204030204" pitchFamily="34" charset="0"/>
                        <a:cs typeface="Arial" panose="020B0604020202020204" pitchFamily="34" charset="0"/>
                      </a:endParaRPr>
                    </a:p>
                  </a:txBody>
                  <a:tcPr marL="59500" marR="59500" marT="0" marB="0" anchor="ctr"/>
                </a:tc>
                <a:tc>
                  <a:txBody>
                    <a:bodyPr/>
                    <a:lstStyle/>
                    <a:p>
                      <a:pPr marL="0" marR="0" algn="ctr" rtl="1">
                        <a:lnSpc>
                          <a:spcPct val="107000"/>
                        </a:lnSpc>
                        <a:spcBef>
                          <a:spcPts val="0"/>
                        </a:spcBef>
                        <a:spcAft>
                          <a:spcPts val="800"/>
                        </a:spcAft>
                      </a:pPr>
                      <a:r>
                        <a:rPr lang="en-US" sz="800">
                          <a:effectLst/>
                        </a:rPr>
                        <a:t>2.95556</a:t>
                      </a:r>
                      <a:endParaRPr lang="en-US" sz="800">
                        <a:effectLst/>
                        <a:latin typeface="Calibri" panose="020F0502020204030204" pitchFamily="34" charset="0"/>
                        <a:ea typeface="Calibri" panose="020F0502020204030204" pitchFamily="34" charset="0"/>
                        <a:cs typeface="Arial" panose="020B0604020202020204" pitchFamily="34" charset="0"/>
                      </a:endParaRPr>
                    </a:p>
                  </a:txBody>
                  <a:tcPr marL="59500" marR="59500" marT="0" marB="0" anchor="ctr"/>
                </a:tc>
                <a:tc>
                  <a:txBody>
                    <a:bodyPr/>
                    <a:lstStyle/>
                    <a:p>
                      <a:pPr marL="0" marR="0" algn="ctr" rtl="1">
                        <a:lnSpc>
                          <a:spcPct val="107000"/>
                        </a:lnSpc>
                        <a:spcBef>
                          <a:spcPts val="0"/>
                        </a:spcBef>
                        <a:spcAft>
                          <a:spcPts val="800"/>
                        </a:spcAft>
                      </a:pPr>
                      <a:r>
                        <a:rPr lang="en-US" sz="800">
                          <a:effectLst/>
                        </a:rPr>
                        <a:t>2.94099</a:t>
                      </a:r>
                      <a:endParaRPr lang="en-US" sz="800">
                        <a:effectLst/>
                        <a:latin typeface="Calibri" panose="020F0502020204030204" pitchFamily="34" charset="0"/>
                        <a:ea typeface="Calibri" panose="020F0502020204030204" pitchFamily="34" charset="0"/>
                        <a:cs typeface="Arial" panose="020B0604020202020204" pitchFamily="34" charset="0"/>
                      </a:endParaRPr>
                    </a:p>
                  </a:txBody>
                  <a:tcPr marL="59500" marR="59500" marT="0" marB="0" anchor="ctr"/>
                </a:tc>
                <a:tc>
                  <a:txBody>
                    <a:bodyPr/>
                    <a:lstStyle/>
                    <a:p>
                      <a:pPr marL="0" marR="0" algn="ctr" rtl="1">
                        <a:lnSpc>
                          <a:spcPct val="107000"/>
                        </a:lnSpc>
                        <a:spcBef>
                          <a:spcPts val="0"/>
                        </a:spcBef>
                        <a:spcAft>
                          <a:spcPts val="800"/>
                        </a:spcAft>
                      </a:pPr>
                      <a:r>
                        <a:rPr lang="en-US" sz="800">
                          <a:effectLst/>
                        </a:rPr>
                        <a:t>2.91220</a:t>
                      </a:r>
                      <a:endParaRPr lang="en-US" sz="800">
                        <a:effectLst/>
                        <a:latin typeface="Calibri" panose="020F0502020204030204" pitchFamily="34" charset="0"/>
                        <a:ea typeface="Calibri" panose="020F0502020204030204" pitchFamily="34" charset="0"/>
                        <a:cs typeface="Arial" panose="020B0604020202020204" pitchFamily="34" charset="0"/>
                      </a:endParaRPr>
                    </a:p>
                  </a:txBody>
                  <a:tcPr marL="59500" marR="59500" marT="0" marB="0" anchor="ctr"/>
                </a:tc>
                <a:tc>
                  <a:txBody>
                    <a:bodyPr/>
                    <a:lstStyle/>
                    <a:p>
                      <a:pPr marL="0" marR="0" algn="ctr" rtl="1">
                        <a:lnSpc>
                          <a:spcPct val="107000"/>
                        </a:lnSpc>
                        <a:spcBef>
                          <a:spcPts val="0"/>
                        </a:spcBef>
                        <a:spcAft>
                          <a:spcPts val="800"/>
                        </a:spcAft>
                      </a:pPr>
                      <a:r>
                        <a:rPr lang="en-US" sz="800">
                          <a:effectLst/>
                        </a:rPr>
                        <a:t>2.88383</a:t>
                      </a:r>
                      <a:endParaRPr lang="en-US" sz="800">
                        <a:effectLst/>
                        <a:latin typeface="Calibri" panose="020F0502020204030204" pitchFamily="34" charset="0"/>
                        <a:ea typeface="Calibri" panose="020F0502020204030204" pitchFamily="34" charset="0"/>
                        <a:cs typeface="Arial" panose="020B0604020202020204" pitchFamily="34" charset="0"/>
                      </a:endParaRPr>
                    </a:p>
                  </a:txBody>
                  <a:tcPr marL="59500" marR="59500" marT="0" marB="0" anchor="ctr"/>
                </a:tc>
                <a:tc>
                  <a:txBody>
                    <a:bodyPr/>
                    <a:lstStyle/>
                    <a:p>
                      <a:pPr marL="0" marR="0" algn="ctr" rtl="1">
                        <a:lnSpc>
                          <a:spcPct val="107000"/>
                        </a:lnSpc>
                        <a:spcBef>
                          <a:spcPts val="0"/>
                        </a:spcBef>
                        <a:spcAft>
                          <a:spcPts val="800"/>
                        </a:spcAft>
                      </a:pPr>
                      <a:r>
                        <a:rPr lang="en-US" sz="800">
                          <a:effectLst/>
                        </a:rPr>
                        <a:t>2.85602</a:t>
                      </a:r>
                      <a:endParaRPr lang="en-US" sz="800">
                        <a:effectLst/>
                        <a:latin typeface="Calibri" panose="020F0502020204030204" pitchFamily="34" charset="0"/>
                        <a:ea typeface="Calibri" panose="020F0502020204030204" pitchFamily="34" charset="0"/>
                        <a:cs typeface="Arial" panose="020B0604020202020204" pitchFamily="34" charset="0"/>
                      </a:endParaRPr>
                    </a:p>
                  </a:txBody>
                  <a:tcPr marL="59500" marR="59500" marT="0" marB="0" anchor="ctr"/>
                </a:tc>
                <a:tc>
                  <a:txBody>
                    <a:bodyPr/>
                    <a:lstStyle/>
                    <a:p>
                      <a:pPr marL="0" marR="0" algn="ctr" rtl="1">
                        <a:lnSpc>
                          <a:spcPct val="107000"/>
                        </a:lnSpc>
                        <a:spcBef>
                          <a:spcPts val="0"/>
                        </a:spcBef>
                        <a:spcAft>
                          <a:spcPts val="800"/>
                        </a:spcAft>
                      </a:pPr>
                      <a:r>
                        <a:rPr lang="en-US" sz="800">
                          <a:effectLst/>
                        </a:rPr>
                        <a:t>2.82861</a:t>
                      </a:r>
                      <a:endParaRPr lang="en-US" sz="800">
                        <a:effectLst/>
                        <a:latin typeface="Calibri" panose="020F0502020204030204" pitchFamily="34" charset="0"/>
                        <a:ea typeface="Calibri" panose="020F0502020204030204" pitchFamily="34" charset="0"/>
                        <a:cs typeface="Arial" panose="020B0604020202020204" pitchFamily="34" charset="0"/>
                      </a:endParaRPr>
                    </a:p>
                  </a:txBody>
                  <a:tcPr marL="59500" marR="59500" marT="0" marB="0" anchor="ctr"/>
                </a:tc>
                <a:tc>
                  <a:txBody>
                    <a:bodyPr/>
                    <a:lstStyle/>
                    <a:p>
                      <a:pPr marL="0" marR="0" algn="ctr" rtl="1">
                        <a:lnSpc>
                          <a:spcPct val="107000"/>
                        </a:lnSpc>
                        <a:spcBef>
                          <a:spcPts val="0"/>
                        </a:spcBef>
                        <a:spcAft>
                          <a:spcPts val="800"/>
                        </a:spcAft>
                      </a:pPr>
                      <a:r>
                        <a:rPr lang="en-US" sz="800" dirty="0">
                          <a:effectLst/>
                        </a:rPr>
                        <a:t>2.77509</a:t>
                      </a:r>
                      <a:endParaRPr lang="en-US" sz="800" dirty="0">
                        <a:effectLst/>
                        <a:latin typeface="Calibri" panose="020F0502020204030204" pitchFamily="34" charset="0"/>
                        <a:ea typeface="Calibri" panose="020F0502020204030204" pitchFamily="34" charset="0"/>
                        <a:cs typeface="Arial" panose="020B0604020202020204" pitchFamily="34" charset="0"/>
                      </a:endParaRPr>
                    </a:p>
                  </a:txBody>
                  <a:tcPr marL="59500" marR="59500" marT="0" marB="0" anchor="ctr">
                    <a:solidFill>
                      <a:schemeClr val="accent2"/>
                    </a:solidFill>
                  </a:tcPr>
                </a:tc>
                <a:extLst>
                  <a:ext uri="{0D108BD9-81ED-4DB2-BD59-A6C34878D82A}">
                    <a16:rowId xmlns="" xmlns:a16="http://schemas.microsoft.com/office/drawing/2014/main" val="3267645505"/>
                  </a:ext>
                </a:extLst>
              </a:tr>
              <a:tr h="132435">
                <a:tc>
                  <a:txBody>
                    <a:bodyPr/>
                    <a:lstStyle/>
                    <a:p>
                      <a:pPr marL="0" marR="0" algn="ctr" rtl="1">
                        <a:lnSpc>
                          <a:spcPct val="107000"/>
                        </a:lnSpc>
                        <a:spcBef>
                          <a:spcPts val="0"/>
                        </a:spcBef>
                        <a:spcAft>
                          <a:spcPts val="800"/>
                        </a:spcAft>
                      </a:pPr>
                      <a:r>
                        <a:rPr lang="en-US" sz="800">
                          <a:effectLst/>
                        </a:rPr>
                        <a:t>4</a:t>
                      </a:r>
                      <a:endParaRPr lang="en-US" sz="800">
                        <a:effectLst/>
                        <a:latin typeface="Calibri" panose="020F0502020204030204" pitchFamily="34" charset="0"/>
                        <a:ea typeface="Calibri" panose="020F0502020204030204" pitchFamily="34" charset="0"/>
                        <a:cs typeface="Arial" panose="020B0604020202020204" pitchFamily="34" charset="0"/>
                      </a:endParaRPr>
                    </a:p>
                  </a:txBody>
                  <a:tcPr marL="59500" marR="59500" marT="0" marB="0" anchor="ctr"/>
                </a:tc>
                <a:tc>
                  <a:txBody>
                    <a:bodyPr/>
                    <a:lstStyle/>
                    <a:p>
                      <a:pPr marL="0" marR="0" algn="ctr" rtl="1">
                        <a:lnSpc>
                          <a:spcPct val="107000"/>
                        </a:lnSpc>
                        <a:spcBef>
                          <a:spcPts val="0"/>
                        </a:spcBef>
                        <a:spcAft>
                          <a:spcPts val="800"/>
                        </a:spcAft>
                      </a:pPr>
                      <a:r>
                        <a:rPr lang="en-US" sz="800">
                          <a:effectLst/>
                        </a:rPr>
                        <a:t>3.97512</a:t>
                      </a:r>
                      <a:endParaRPr lang="en-US" sz="800">
                        <a:effectLst/>
                        <a:latin typeface="Calibri" panose="020F0502020204030204" pitchFamily="34" charset="0"/>
                        <a:ea typeface="Calibri" panose="020F0502020204030204" pitchFamily="34" charset="0"/>
                        <a:cs typeface="Arial" panose="020B0604020202020204" pitchFamily="34" charset="0"/>
                      </a:endParaRPr>
                    </a:p>
                  </a:txBody>
                  <a:tcPr marL="59500" marR="59500" marT="0" marB="0" anchor="ctr"/>
                </a:tc>
                <a:tc>
                  <a:txBody>
                    <a:bodyPr/>
                    <a:lstStyle/>
                    <a:p>
                      <a:pPr marL="0" marR="0" algn="ctr" rtl="1">
                        <a:lnSpc>
                          <a:spcPct val="107000"/>
                        </a:lnSpc>
                        <a:spcBef>
                          <a:spcPts val="0"/>
                        </a:spcBef>
                        <a:spcAft>
                          <a:spcPts val="800"/>
                        </a:spcAft>
                      </a:pPr>
                      <a:r>
                        <a:rPr lang="en-US" sz="800">
                          <a:effectLst/>
                        </a:rPr>
                        <a:t>3.95050</a:t>
                      </a:r>
                      <a:endParaRPr lang="en-US" sz="800">
                        <a:effectLst/>
                        <a:latin typeface="Calibri" panose="020F0502020204030204" pitchFamily="34" charset="0"/>
                        <a:ea typeface="Calibri" panose="020F0502020204030204" pitchFamily="34" charset="0"/>
                        <a:cs typeface="Arial" panose="020B0604020202020204" pitchFamily="34" charset="0"/>
                      </a:endParaRPr>
                    </a:p>
                  </a:txBody>
                  <a:tcPr marL="59500" marR="59500" marT="0" marB="0" anchor="ctr"/>
                </a:tc>
                <a:tc>
                  <a:txBody>
                    <a:bodyPr/>
                    <a:lstStyle/>
                    <a:p>
                      <a:pPr marL="0" marR="0" algn="ctr" rtl="1">
                        <a:lnSpc>
                          <a:spcPct val="107000"/>
                        </a:lnSpc>
                        <a:spcBef>
                          <a:spcPts val="0"/>
                        </a:spcBef>
                        <a:spcAft>
                          <a:spcPts val="800"/>
                        </a:spcAft>
                      </a:pPr>
                      <a:r>
                        <a:rPr lang="en-US" sz="800">
                          <a:effectLst/>
                        </a:rPr>
                        <a:t>3.92611</a:t>
                      </a:r>
                      <a:endParaRPr lang="en-US" sz="800">
                        <a:effectLst/>
                        <a:latin typeface="Calibri" panose="020F0502020204030204" pitchFamily="34" charset="0"/>
                        <a:ea typeface="Calibri" panose="020F0502020204030204" pitchFamily="34" charset="0"/>
                        <a:cs typeface="Arial" panose="020B0604020202020204" pitchFamily="34" charset="0"/>
                      </a:endParaRPr>
                    </a:p>
                  </a:txBody>
                  <a:tcPr marL="59500" marR="59500" marT="0" marB="0" anchor="ctr"/>
                </a:tc>
                <a:tc>
                  <a:txBody>
                    <a:bodyPr/>
                    <a:lstStyle/>
                    <a:p>
                      <a:pPr marL="0" marR="0" algn="ctr" rtl="1">
                        <a:lnSpc>
                          <a:spcPct val="107000"/>
                        </a:lnSpc>
                        <a:spcBef>
                          <a:spcPts val="0"/>
                        </a:spcBef>
                        <a:spcAft>
                          <a:spcPts val="800"/>
                        </a:spcAft>
                      </a:pPr>
                      <a:r>
                        <a:rPr lang="en-US" sz="800">
                          <a:effectLst/>
                        </a:rPr>
                        <a:t>3.90197</a:t>
                      </a:r>
                      <a:endParaRPr lang="en-US" sz="800">
                        <a:effectLst/>
                        <a:latin typeface="Calibri" panose="020F0502020204030204" pitchFamily="34" charset="0"/>
                        <a:ea typeface="Calibri" panose="020F0502020204030204" pitchFamily="34" charset="0"/>
                        <a:cs typeface="Arial" panose="020B0604020202020204" pitchFamily="34" charset="0"/>
                      </a:endParaRPr>
                    </a:p>
                  </a:txBody>
                  <a:tcPr marL="59500" marR="59500" marT="0" marB="0" anchor="ctr"/>
                </a:tc>
                <a:tc>
                  <a:txBody>
                    <a:bodyPr/>
                    <a:lstStyle/>
                    <a:p>
                      <a:pPr marL="0" marR="0" algn="ctr" rtl="1">
                        <a:lnSpc>
                          <a:spcPct val="107000"/>
                        </a:lnSpc>
                        <a:spcBef>
                          <a:spcPts val="0"/>
                        </a:spcBef>
                        <a:spcAft>
                          <a:spcPts val="800"/>
                        </a:spcAft>
                      </a:pPr>
                      <a:r>
                        <a:rPr lang="en-US" sz="800">
                          <a:effectLst/>
                        </a:rPr>
                        <a:t>3.85438</a:t>
                      </a:r>
                      <a:endParaRPr lang="en-US" sz="800">
                        <a:effectLst/>
                        <a:latin typeface="Calibri" panose="020F0502020204030204" pitchFamily="34" charset="0"/>
                        <a:ea typeface="Calibri" panose="020F0502020204030204" pitchFamily="34" charset="0"/>
                        <a:cs typeface="Arial" panose="020B0604020202020204" pitchFamily="34" charset="0"/>
                      </a:endParaRPr>
                    </a:p>
                  </a:txBody>
                  <a:tcPr marL="59500" marR="59500" marT="0" marB="0" anchor="ctr"/>
                </a:tc>
                <a:tc>
                  <a:txBody>
                    <a:bodyPr/>
                    <a:lstStyle/>
                    <a:p>
                      <a:pPr marL="0" marR="0" algn="ctr" rtl="1">
                        <a:lnSpc>
                          <a:spcPct val="107000"/>
                        </a:lnSpc>
                        <a:spcBef>
                          <a:spcPts val="0"/>
                        </a:spcBef>
                        <a:spcAft>
                          <a:spcPts val="800"/>
                        </a:spcAft>
                      </a:pPr>
                      <a:r>
                        <a:rPr lang="en-US" sz="800">
                          <a:effectLst/>
                        </a:rPr>
                        <a:t>3.80773</a:t>
                      </a:r>
                      <a:endParaRPr lang="en-US" sz="800">
                        <a:effectLst/>
                        <a:latin typeface="Calibri" panose="020F0502020204030204" pitchFamily="34" charset="0"/>
                        <a:ea typeface="Calibri" panose="020F0502020204030204" pitchFamily="34" charset="0"/>
                        <a:cs typeface="Arial" panose="020B0604020202020204" pitchFamily="34" charset="0"/>
                      </a:endParaRPr>
                    </a:p>
                  </a:txBody>
                  <a:tcPr marL="59500" marR="59500" marT="0" marB="0" anchor="ctr"/>
                </a:tc>
                <a:tc>
                  <a:txBody>
                    <a:bodyPr/>
                    <a:lstStyle/>
                    <a:p>
                      <a:pPr marL="0" marR="0" algn="ctr" rtl="1">
                        <a:lnSpc>
                          <a:spcPct val="107000"/>
                        </a:lnSpc>
                        <a:spcBef>
                          <a:spcPts val="0"/>
                        </a:spcBef>
                        <a:spcAft>
                          <a:spcPts val="800"/>
                        </a:spcAft>
                      </a:pPr>
                      <a:r>
                        <a:rPr lang="en-US" sz="800">
                          <a:effectLst/>
                        </a:rPr>
                        <a:t>3.76197</a:t>
                      </a:r>
                      <a:endParaRPr lang="en-US" sz="800">
                        <a:effectLst/>
                        <a:latin typeface="Calibri" panose="020F0502020204030204" pitchFamily="34" charset="0"/>
                        <a:ea typeface="Calibri" panose="020F0502020204030204" pitchFamily="34" charset="0"/>
                        <a:cs typeface="Arial" panose="020B0604020202020204" pitchFamily="34" charset="0"/>
                      </a:endParaRPr>
                    </a:p>
                  </a:txBody>
                  <a:tcPr marL="59500" marR="59500" marT="0" marB="0" anchor="ctr"/>
                </a:tc>
                <a:tc>
                  <a:txBody>
                    <a:bodyPr/>
                    <a:lstStyle/>
                    <a:p>
                      <a:pPr marL="0" marR="0" algn="ctr" rtl="1">
                        <a:lnSpc>
                          <a:spcPct val="107000"/>
                        </a:lnSpc>
                        <a:spcBef>
                          <a:spcPts val="0"/>
                        </a:spcBef>
                        <a:spcAft>
                          <a:spcPts val="800"/>
                        </a:spcAft>
                      </a:pPr>
                      <a:r>
                        <a:rPr lang="en-US" sz="800">
                          <a:effectLst/>
                        </a:rPr>
                        <a:t>3.71710</a:t>
                      </a:r>
                      <a:endParaRPr lang="en-US" sz="800">
                        <a:effectLst/>
                        <a:latin typeface="Calibri" panose="020F0502020204030204" pitchFamily="34" charset="0"/>
                        <a:ea typeface="Calibri" panose="020F0502020204030204" pitchFamily="34" charset="0"/>
                        <a:cs typeface="Arial" panose="020B0604020202020204" pitchFamily="34" charset="0"/>
                      </a:endParaRPr>
                    </a:p>
                  </a:txBody>
                  <a:tcPr marL="59500" marR="59500" marT="0" marB="0" anchor="ctr"/>
                </a:tc>
                <a:tc>
                  <a:txBody>
                    <a:bodyPr/>
                    <a:lstStyle/>
                    <a:p>
                      <a:pPr marL="0" marR="0" algn="ctr" rtl="1">
                        <a:lnSpc>
                          <a:spcPct val="107000"/>
                        </a:lnSpc>
                        <a:spcBef>
                          <a:spcPts val="0"/>
                        </a:spcBef>
                        <a:spcAft>
                          <a:spcPts val="800"/>
                        </a:spcAft>
                      </a:pPr>
                      <a:r>
                        <a:rPr lang="en-US" sz="800" dirty="0">
                          <a:effectLst/>
                        </a:rPr>
                        <a:t>3.62990</a:t>
                      </a:r>
                      <a:endParaRPr lang="en-US" sz="800" dirty="0">
                        <a:effectLst/>
                        <a:latin typeface="Calibri" panose="020F0502020204030204" pitchFamily="34" charset="0"/>
                        <a:ea typeface="Calibri" panose="020F0502020204030204" pitchFamily="34" charset="0"/>
                        <a:cs typeface="Arial" panose="020B0604020202020204" pitchFamily="34" charset="0"/>
                      </a:endParaRPr>
                    </a:p>
                  </a:txBody>
                  <a:tcPr marL="59500" marR="59500" marT="0" marB="0" anchor="ctr">
                    <a:solidFill>
                      <a:schemeClr val="accent2"/>
                    </a:solidFill>
                  </a:tcPr>
                </a:tc>
                <a:extLst>
                  <a:ext uri="{0D108BD9-81ED-4DB2-BD59-A6C34878D82A}">
                    <a16:rowId xmlns="" xmlns:a16="http://schemas.microsoft.com/office/drawing/2014/main" val="2785298742"/>
                  </a:ext>
                </a:extLst>
              </a:tr>
              <a:tr h="132435">
                <a:tc>
                  <a:txBody>
                    <a:bodyPr/>
                    <a:lstStyle/>
                    <a:p>
                      <a:pPr marL="0" marR="0" algn="ctr" rtl="1">
                        <a:lnSpc>
                          <a:spcPct val="107000"/>
                        </a:lnSpc>
                        <a:spcBef>
                          <a:spcPts val="0"/>
                        </a:spcBef>
                        <a:spcAft>
                          <a:spcPts val="800"/>
                        </a:spcAft>
                      </a:pPr>
                      <a:r>
                        <a:rPr lang="en-US" sz="800">
                          <a:effectLst/>
                        </a:rPr>
                        <a:t>5</a:t>
                      </a:r>
                      <a:endParaRPr lang="en-US" sz="800">
                        <a:effectLst/>
                        <a:latin typeface="Calibri" panose="020F0502020204030204" pitchFamily="34" charset="0"/>
                        <a:ea typeface="Calibri" panose="020F0502020204030204" pitchFamily="34" charset="0"/>
                        <a:cs typeface="Arial" panose="020B0604020202020204" pitchFamily="34" charset="0"/>
                      </a:endParaRPr>
                    </a:p>
                  </a:txBody>
                  <a:tcPr marL="59500" marR="59500" marT="0" marB="0" anchor="ctr"/>
                </a:tc>
                <a:tc>
                  <a:txBody>
                    <a:bodyPr/>
                    <a:lstStyle/>
                    <a:p>
                      <a:pPr marL="0" marR="0" algn="ctr" rtl="1">
                        <a:lnSpc>
                          <a:spcPct val="107000"/>
                        </a:lnSpc>
                        <a:spcBef>
                          <a:spcPts val="0"/>
                        </a:spcBef>
                        <a:spcAft>
                          <a:spcPts val="800"/>
                        </a:spcAft>
                      </a:pPr>
                      <a:r>
                        <a:rPr lang="en-US" sz="800">
                          <a:effectLst/>
                        </a:rPr>
                        <a:t>4.96272</a:t>
                      </a:r>
                      <a:endParaRPr lang="en-US" sz="800">
                        <a:effectLst/>
                        <a:latin typeface="Calibri" panose="020F0502020204030204" pitchFamily="34" charset="0"/>
                        <a:ea typeface="Calibri" panose="020F0502020204030204" pitchFamily="34" charset="0"/>
                        <a:cs typeface="Arial" panose="020B0604020202020204" pitchFamily="34" charset="0"/>
                      </a:endParaRPr>
                    </a:p>
                  </a:txBody>
                  <a:tcPr marL="59500" marR="59500" marT="0" marB="0" anchor="ctr"/>
                </a:tc>
                <a:tc>
                  <a:txBody>
                    <a:bodyPr/>
                    <a:lstStyle/>
                    <a:p>
                      <a:pPr marL="0" marR="0" algn="ctr" rtl="1">
                        <a:lnSpc>
                          <a:spcPct val="107000"/>
                        </a:lnSpc>
                        <a:spcBef>
                          <a:spcPts val="0"/>
                        </a:spcBef>
                        <a:spcAft>
                          <a:spcPts val="800"/>
                        </a:spcAft>
                      </a:pPr>
                      <a:r>
                        <a:rPr lang="en-US" sz="800">
                          <a:effectLst/>
                        </a:rPr>
                        <a:t>4.92587</a:t>
                      </a:r>
                      <a:endParaRPr lang="en-US" sz="800">
                        <a:effectLst/>
                        <a:latin typeface="Calibri" panose="020F0502020204030204" pitchFamily="34" charset="0"/>
                        <a:ea typeface="Calibri" panose="020F0502020204030204" pitchFamily="34" charset="0"/>
                        <a:cs typeface="Arial" panose="020B0604020202020204" pitchFamily="34" charset="0"/>
                      </a:endParaRPr>
                    </a:p>
                  </a:txBody>
                  <a:tcPr marL="59500" marR="59500" marT="0" marB="0" anchor="ctr"/>
                </a:tc>
                <a:tc>
                  <a:txBody>
                    <a:bodyPr/>
                    <a:lstStyle/>
                    <a:p>
                      <a:pPr marL="0" marR="0" algn="ctr" rtl="1">
                        <a:lnSpc>
                          <a:spcPct val="107000"/>
                        </a:lnSpc>
                        <a:spcBef>
                          <a:spcPts val="0"/>
                        </a:spcBef>
                        <a:spcAft>
                          <a:spcPts val="800"/>
                        </a:spcAft>
                      </a:pPr>
                      <a:r>
                        <a:rPr lang="en-US" sz="800">
                          <a:effectLst/>
                        </a:rPr>
                        <a:t>4.88944</a:t>
                      </a:r>
                      <a:endParaRPr lang="en-US" sz="800">
                        <a:effectLst/>
                        <a:latin typeface="Calibri" panose="020F0502020204030204" pitchFamily="34" charset="0"/>
                        <a:ea typeface="Calibri" panose="020F0502020204030204" pitchFamily="34" charset="0"/>
                        <a:cs typeface="Arial" panose="020B0604020202020204" pitchFamily="34" charset="0"/>
                      </a:endParaRPr>
                    </a:p>
                  </a:txBody>
                  <a:tcPr marL="59500" marR="59500" marT="0" marB="0" anchor="ctr"/>
                </a:tc>
                <a:tc>
                  <a:txBody>
                    <a:bodyPr/>
                    <a:lstStyle/>
                    <a:p>
                      <a:pPr marL="0" marR="0" algn="ctr" rtl="1">
                        <a:lnSpc>
                          <a:spcPct val="107000"/>
                        </a:lnSpc>
                        <a:spcBef>
                          <a:spcPts val="0"/>
                        </a:spcBef>
                        <a:spcAft>
                          <a:spcPts val="800"/>
                        </a:spcAft>
                      </a:pPr>
                      <a:r>
                        <a:rPr lang="en-US" sz="800">
                          <a:effectLst/>
                        </a:rPr>
                        <a:t>4.85343</a:t>
                      </a:r>
                      <a:endParaRPr lang="en-US" sz="800">
                        <a:effectLst/>
                        <a:latin typeface="Calibri" panose="020F0502020204030204" pitchFamily="34" charset="0"/>
                        <a:ea typeface="Calibri" panose="020F0502020204030204" pitchFamily="34" charset="0"/>
                        <a:cs typeface="Arial" panose="020B0604020202020204" pitchFamily="34" charset="0"/>
                      </a:endParaRPr>
                    </a:p>
                  </a:txBody>
                  <a:tcPr marL="59500" marR="59500" marT="0" marB="0" anchor="ctr"/>
                </a:tc>
                <a:tc>
                  <a:txBody>
                    <a:bodyPr/>
                    <a:lstStyle/>
                    <a:p>
                      <a:pPr marL="0" marR="0" algn="ctr" rtl="1">
                        <a:lnSpc>
                          <a:spcPct val="107000"/>
                        </a:lnSpc>
                        <a:spcBef>
                          <a:spcPts val="0"/>
                        </a:spcBef>
                        <a:spcAft>
                          <a:spcPts val="800"/>
                        </a:spcAft>
                      </a:pPr>
                      <a:r>
                        <a:rPr lang="en-US" sz="800">
                          <a:effectLst/>
                        </a:rPr>
                        <a:t>4.78264</a:t>
                      </a:r>
                      <a:endParaRPr lang="en-US" sz="800">
                        <a:effectLst/>
                        <a:latin typeface="Calibri" panose="020F0502020204030204" pitchFamily="34" charset="0"/>
                        <a:ea typeface="Calibri" panose="020F0502020204030204" pitchFamily="34" charset="0"/>
                        <a:cs typeface="Arial" panose="020B0604020202020204" pitchFamily="34" charset="0"/>
                      </a:endParaRPr>
                    </a:p>
                  </a:txBody>
                  <a:tcPr marL="59500" marR="59500" marT="0" marB="0" anchor="ctr"/>
                </a:tc>
                <a:tc>
                  <a:txBody>
                    <a:bodyPr/>
                    <a:lstStyle/>
                    <a:p>
                      <a:pPr marL="0" marR="0" algn="ctr" rtl="1">
                        <a:lnSpc>
                          <a:spcPct val="107000"/>
                        </a:lnSpc>
                        <a:spcBef>
                          <a:spcPts val="0"/>
                        </a:spcBef>
                        <a:spcAft>
                          <a:spcPts val="800"/>
                        </a:spcAft>
                      </a:pPr>
                      <a:r>
                        <a:rPr lang="en-US" sz="800">
                          <a:effectLst/>
                        </a:rPr>
                        <a:t>4.71346</a:t>
                      </a:r>
                      <a:endParaRPr lang="en-US" sz="800">
                        <a:effectLst/>
                        <a:latin typeface="Calibri" panose="020F0502020204030204" pitchFamily="34" charset="0"/>
                        <a:ea typeface="Calibri" panose="020F0502020204030204" pitchFamily="34" charset="0"/>
                        <a:cs typeface="Arial" panose="020B0604020202020204" pitchFamily="34" charset="0"/>
                      </a:endParaRPr>
                    </a:p>
                  </a:txBody>
                  <a:tcPr marL="59500" marR="59500" marT="0" marB="0" anchor="ctr"/>
                </a:tc>
                <a:tc>
                  <a:txBody>
                    <a:bodyPr/>
                    <a:lstStyle/>
                    <a:p>
                      <a:pPr marL="0" marR="0" algn="ctr" rtl="1">
                        <a:lnSpc>
                          <a:spcPct val="107000"/>
                        </a:lnSpc>
                        <a:spcBef>
                          <a:spcPts val="0"/>
                        </a:spcBef>
                        <a:spcAft>
                          <a:spcPts val="800"/>
                        </a:spcAft>
                      </a:pPr>
                      <a:r>
                        <a:rPr lang="en-US" sz="800">
                          <a:effectLst/>
                        </a:rPr>
                        <a:t>4.64583</a:t>
                      </a:r>
                      <a:endParaRPr lang="en-US" sz="800">
                        <a:effectLst/>
                        <a:latin typeface="Calibri" panose="020F0502020204030204" pitchFamily="34" charset="0"/>
                        <a:ea typeface="Calibri" panose="020F0502020204030204" pitchFamily="34" charset="0"/>
                        <a:cs typeface="Arial" panose="020B0604020202020204" pitchFamily="34" charset="0"/>
                      </a:endParaRPr>
                    </a:p>
                  </a:txBody>
                  <a:tcPr marL="59500" marR="59500" marT="0" marB="0" anchor="ctr"/>
                </a:tc>
                <a:tc>
                  <a:txBody>
                    <a:bodyPr/>
                    <a:lstStyle/>
                    <a:p>
                      <a:pPr marL="0" marR="0" algn="ctr" rtl="1">
                        <a:lnSpc>
                          <a:spcPct val="107000"/>
                        </a:lnSpc>
                        <a:spcBef>
                          <a:spcPts val="0"/>
                        </a:spcBef>
                        <a:spcAft>
                          <a:spcPts val="800"/>
                        </a:spcAft>
                      </a:pPr>
                      <a:r>
                        <a:rPr lang="en-US" sz="800">
                          <a:effectLst/>
                        </a:rPr>
                        <a:t>4.57971</a:t>
                      </a:r>
                      <a:endParaRPr lang="en-US" sz="800">
                        <a:effectLst/>
                        <a:latin typeface="Calibri" panose="020F0502020204030204" pitchFamily="34" charset="0"/>
                        <a:ea typeface="Calibri" panose="020F0502020204030204" pitchFamily="34" charset="0"/>
                        <a:cs typeface="Arial" panose="020B0604020202020204" pitchFamily="34" charset="0"/>
                      </a:endParaRPr>
                    </a:p>
                  </a:txBody>
                  <a:tcPr marL="59500" marR="59500" marT="0" marB="0" anchor="ctr"/>
                </a:tc>
                <a:tc>
                  <a:txBody>
                    <a:bodyPr/>
                    <a:lstStyle/>
                    <a:p>
                      <a:pPr marL="0" marR="0" algn="ctr" rtl="1">
                        <a:lnSpc>
                          <a:spcPct val="107000"/>
                        </a:lnSpc>
                        <a:spcBef>
                          <a:spcPts val="0"/>
                        </a:spcBef>
                        <a:spcAft>
                          <a:spcPts val="800"/>
                        </a:spcAft>
                      </a:pPr>
                      <a:r>
                        <a:rPr lang="en-US" sz="800" dirty="0">
                          <a:effectLst/>
                        </a:rPr>
                        <a:t>4.45182</a:t>
                      </a:r>
                      <a:endParaRPr lang="en-US" sz="800" dirty="0">
                        <a:effectLst/>
                        <a:latin typeface="Calibri" panose="020F0502020204030204" pitchFamily="34" charset="0"/>
                        <a:ea typeface="Calibri" panose="020F0502020204030204" pitchFamily="34" charset="0"/>
                        <a:cs typeface="Arial" panose="020B0604020202020204" pitchFamily="34" charset="0"/>
                      </a:endParaRPr>
                    </a:p>
                  </a:txBody>
                  <a:tcPr marL="59500" marR="59500" marT="0" marB="0" anchor="ctr">
                    <a:solidFill>
                      <a:schemeClr val="accent2"/>
                    </a:solidFill>
                  </a:tcPr>
                </a:tc>
                <a:extLst>
                  <a:ext uri="{0D108BD9-81ED-4DB2-BD59-A6C34878D82A}">
                    <a16:rowId xmlns="" xmlns:a16="http://schemas.microsoft.com/office/drawing/2014/main" val="1536537446"/>
                  </a:ext>
                </a:extLst>
              </a:tr>
              <a:tr h="132435">
                <a:tc>
                  <a:txBody>
                    <a:bodyPr/>
                    <a:lstStyle/>
                    <a:p>
                      <a:pPr marL="0" marR="0" algn="ctr" rtl="1">
                        <a:lnSpc>
                          <a:spcPct val="107000"/>
                        </a:lnSpc>
                        <a:spcBef>
                          <a:spcPts val="0"/>
                        </a:spcBef>
                        <a:spcAft>
                          <a:spcPts val="800"/>
                        </a:spcAft>
                      </a:pPr>
                      <a:r>
                        <a:rPr lang="en-US" sz="800">
                          <a:effectLst/>
                        </a:rPr>
                        <a:t>6</a:t>
                      </a:r>
                      <a:endParaRPr lang="en-US" sz="800">
                        <a:effectLst/>
                        <a:latin typeface="Calibri" panose="020F0502020204030204" pitchFamily="34" charset="0"/>
                        <a:ea typeface="Calibri" panose="020F0502020204030204" pitchFamily="34" charset="0"/>
                        <a:cs typeface="Arial" panose="020B0604020202020204" pitchFamily="34" charset="0"/>
                      </a:endParaRPr>
                    </a:p>
                  </a:txBody>
                  <a:tcPr marL="59500" marR="59500" marT="0" marB="0" anchor="ctr"/>
                </a:tc>
                <a:tc>
                  <a:txBody>
                    <a:bodyPr/>
                    <a:lstStyle/>
                    <a:p>
                      <a:pPr marL="0" marR="0" algn="ctr" rtl="1">
                        <a:lnSpc>
                          <a:spcPct val="107000"/>
                        </a:lnSpc>
                        <a:spcBef>
                          <a:spcPts val="0"/>
                        </a:spcBef>
                        <a:spcAft>
                          <a:spcPts val="800"/>
                        </a:spcAft>
                      </a:pPr>
                      <a:r>
                        <a:rPr lang="en-US" sz="800">
                          <a:effectLst/>
                        </a:rPr>
                        <a:t>5.94785</a:t>
                      </a:r>
                      <a:endParaRPr lang="en-US" sz="800">
                        <a:effectLst/>
                        <a:latin typeface="Calibri" panose="020F0502020204030204" pitchFamily="34" charset="0"/>
                        <a:ea typeface="Calibri" panose="020F0502020204030204" pitchFamily="34" charset="0"/>
                        <a:cs typeface="Arial" panose="020B0604020202020204" pitchFamily="34" charset="0"/>
                      </a:endParaRPr>
                    </a:p>
                  </a:txBody>
                  <a:tcPr marL="59500" marR="59500" marT="0" marB="0" anchor="ctr"/>
                </a:tc>
                <a:tc>
                  <a:txBody>
                    <a:bodyPr/>
                    <a:lstStyle/>
                    <a:p>
                      <a:pPr marL="0" marR="0" algn="ctr" rtl="1">
                        <a:lnSpc>
                          <a:spcPct val="107000"/>
                        </a:lnSpc>
                        <a:spcBef>
                          <a:spcPts val="0"/>
                        </a:spcBef>
                        <a:spcAft>
                          <a:spcPts val="800"/>
                        </a:spcAft>
                      </a:pPr>
                      <a:r>
                        <a:rPr lang="en-US" sz="800">
                          <a:effectLst/>
                        </a:rPr>
                        <a:t>5.89638</a:t>
                      </a:r>
                      <a:endParaRPr lang="en-US" sz="800">
                        <a:effectLst/>
                        <a:latin typeface="Calibri" panose="020F0502020204030204" pitchFamily="34" charset="0"/>
                        <a:ea typeface="Calibri" panose="020F0502020204030204" pitchFamily="34" charset="0"/>
                        <a:cs typeface="Arial" panose="020B0604020202020204" pitchFamily="34" charset="0"/>
                      </a:endParaRPr>
                    </a:p>
                  </a:txBody>
                  <a:tcPr marL="59500" marR="59500" marT="0" marB="0" anchor="ctr"/>
                </a:tc>
                <a:tc>
                  <a:txBody>
                    <a:bodyPr/>
                    <a:lstStyle/>
                    <a:p>
                      <a:pPr marL="0" marR="0" algn="ctr" rtl="1">
                        <a:lnSpc>
                          <a:spcPct val="107000"/>
                        </a:lnSpc>
                        <a:spcBef>
                          <a:spcPts val="0"/>
                        </a:spcBef>
                        <a:spcAft>
                          <a:spcPts val="800"/>
                        </a:spcAft>
                      </a:pPr>
                      <a:r>
                        <a:rPr lang="en-US" sz="800">
                          <a:effectLst/>
                        </a:rPr>
                        <a:t>5.84560</a:t>
                      </a:r>
                      <a:endParaRPr lang="en-US" sz="800">
                        <a:effectLst/>
                        <a:latin typeface="Calibri" panose="020F0502020204030204" pitchFamily="34" charset="0"/>
                        <a:ea typeface="Calibri" panose="020F0502020204030204" pitchFamily="34" charset="0"/>
                        <a:cs typeface="Arial" panose="020B0604020202020204" pitchFamily="34" charset="0"/>
                      </a:endParaRPr>
                    </a:p>
                  </a:txBody>
                  <a:tcPr marL="59500" marR="59500" marT="0" marB="0" anchor="ctr"/>
                </a:tc>
                <a:tc>
                  <a:txBody>
                    <a:bodyPr/>
                    <a:lstStyle/>
                    <a:p>
                      <a:pPr marL="0" marR="0" algn="ctr" rtl="1">
                        <a:lnSpc>
                          <a:spcPct val="107000"/>
                        </a:lnSpc>
                        <a:spcBef>
                          <a:spcPts val="0"/>
                        </a:spcBef>
                        <a:spcAft>
                          <a:spcPts val="800"/>
                        </a:spcAft>
                      </a:pPr>
                      <a:r>
                        <a:rPr lang="en-US" sz="800">
                          <a:effectLst/>
                        </a:rPr>
                        <a:t>5.79548</a:t>
                      </a:r>
                      <a:endParaRPr lang="en-US" sz="800">
                        <a:effectLst/>
                        <a:latin typeface="Calibri" panose="020F0502020204030204" pitchFamily="34" charset="0"/>
                        <a:ea typeface="Calibri" panose="020F0502020204030204" pitchFamily="34" charset="0"/>
                        <a:cs typeface="Arial" panose="020B0604020202020204" pitchFamily="34" charset="0"/>
                      </a:endParaRPr>
                    </a:p>
                  </a:txBody>
                  <a:tcPr marL="59500" marR="59500" marT="0" marB="0" anchor="ctr"/>
                </a:tc>
                <a:tc>
                  <a:txBody>
                    <a:bodyPr/>
                    <a:lstStyle/>
                    <a:p>
                      <a:pPr marL="0" marR="0" algn="ctr" rtl="1">
                        <a:lnSpc>
                          <a:spcPct val="107000"/>
                        </a:lnSpc>
                        <a:spcBef>
                          <a:spcPts val="0"/>
                        </a:spcBef>
                        <a:spcAft>
                          <a:spcPts val="800"/>
                        </a:spcAft>
                      </a:pPr>
                      <a:r>
                        <a:rPr lang="en-US" sz="800">
                          <a:effectLst/>
                        </a:rPr>
                        <a:t>5.69719</a:t>
                      </a:r>
                      <a:endParaRPr lang="en-US" sz="800">
                        <a:effectLst/>
                        <a:latin typeface="Calibri" panose="020F0502020204030204" pitchFamily="34" charset="0"/>
                        <a:ea typeface="Calibri" panose="020F0502020204030204" pitchFamily="34" charset="0"/>
                        <a:cs typeface="Arial" panose="020B0604020202020204" pitchFamily="34" charset="0"/>
                      </a:endParaRPr>
                    </a:p>
                  </a:txBody>
                  <a:tcPr marL="59500" marR="59500" marT="0" marB="0" anchor="ctr"/>
                </a:tc>
                <a:tc>
                  <a:txBody>
                    <a:bodyPr/>
                    <a:lstStyle/>
                    <a:p>
                      <a:pPr marL="0" marR="0" algn="ctr" rtl="1">
                        <a:lnSpc>
                          <a:spcPct val="107000"/>
                        </a:lnSpc>
                        <a:spcBef>
                          <a:spcPts val="0"/>
                        </a:spcBef>
                        <a:spcAft>
                          <a:spcPts val="800"/>
                        </a:spcAft>
                      </a:pPr>
                      <a:r>
                        <a:rPr lang="en-US" sz="800">
                          <a:effectLst/>
                        </a:rPr>
                        <a:t>5.60143</a:t>
                      </a:r>
                      <a:endParaRPr lang="en-US" sz="800">
                        <a:effectLst/>
                        <a:latin typeface="Calibri" panose="020F0502020204030204" pitchFamily="34" charset="0"/>
                        <a:ea typeface="Calibri" panose="020F0502020204030204" pitchFamily="34" charset="0"/>
                        <a:cs typeface="Arial" panose="020B0604020202020204" pitchFamily="34" charset="0"/>
                      </a:endParaRPr>
                    </a:p>
                  </a:txBody>
                  <a:tcPr marL="59500" marR="59500" marT="0" marB="0" anchor="ctr"/>
                </a:tc>
                <a:tc>
                  <a:txBody>
                    <a:bodyPr/>
                    <a:lstStyle/>
                    <a:p>
                      <a:pPr marL="0" marR="0" algn="ctr" rtl="1">
                        <a:lnSpc>
                          <a:spcPct val="107000"/>
                        </a:lnSpc>
                        <a:spcBef>
                          <a:spcPts val="0"/>
                        </a:spcBef>
                        <a:spcAft>
                          <a:spcPts val="800"/>
                        </a:spcAft>
                      </a:pPr>
                      <a:r>
                        <a:rPr lang="en-US" sz="800">
                          <a:effectLst/>
                        </a:rPr>
                        <a:t>5.50813</a:t>
                      </a:r>
                      <a:endParaRPr lang="en-US" sz="800">
                        <a:effectLst/>
                        <a:latin typeface="Calibri" panose="020F0502020204030204" pitchFamily="34" charset="0"/>
                        <a:ea typeface="Calibri" panose="020F0502020204030204" pitchFamily="34" charset="0"/>
                        <a:cs typeface="Arial" panose="020B0604020202020204" pitchFamily="34" charset="0"/>
                      </a:endParaRPr>
                    </a:p>
                  </a:txBody>
                  <a:tcPr marL="59500" marR="59500" marT="0" marB="0" anchor="ctr"/>
                </a:tc>
                <a:tc>
                  <a:txBody>
                    <a:bodyPr/>
                    <a:lstStyle/>
                    <a:p>
                      <a:pPr marL="0" marR="0" algn="ctr" rtl="1">
                        <a:lnSpc>
                          <a:spcPct val="107000"/>
                        </a:lnSpc>
                        <a:spcBef>
                          <a:spcPts val="0"/>
                        </a:spcBef>
                        <a:spcAft>
                          <a:spcPts val="800"/>
                        </a:spcAft>
                      </a:pPr>
                      <a:r>
                        <a:rPr lang="en-US" sz="800">
                          <a:effectLst/>
                        </a:rPr>
                        <a:t>5.41719</a:t>
                      </a:r>
                      <a:endParaRPr lang="en-US" sz="800">
                        <a:effectLst/>
                        <a:latin typeface="Calibri" panose="020F0502020204030204" pitchFamily="34" charset="0"/>
                        <a:ea typeface="Calibri" panose="020F0502020204030204" pitchFamily="34" charset="0"/>
                        <a:cs typeface="Arial" panose="020B0604020202020204" pitchFamily="34" charset="0"/>
                      </a:endParaRPr>
                    </a:p>
                  </a:txBody>
                  <a:tcPr marL="59500" marR="59500" marT="0" marB="0" anchor="ctr"/>
                </a:tc>
                <a:tc>
                  <a:txBody>
                    <a:bodyPr/>
                    <a:lstStyle/>
                    <a:p>
                      <a:pPr marL="0" marR="0" algn="ctr" rtl="1">
                        <a:lnSpc>
                          <a:spcPct val="107000"/>
                        </a:lnSpc>
                        <a:spcBef>
                          <a:spcPts val="0"/>
                        </a:spcBef>
                        <a:spcAft>
                          <a:spcPts val="800"/>
                        </a:spcAft>
                      </a:pPr>
                      <a:r>
                        <a:rPr lang="en-US" sz="800">
                          <a:effectLst/>
                        </a:rPr>
                        <a:t>2.24214</a:t>
                      </a:r>
                      <a:endParaRPr lang="en-US" sz="800">
                        <a:effectLst/>
                        <a:latin typeface="Calibri" panose="020F0502020204030204" pitchFamily="34" charset="0"/>
                        <a:ea typeface="Calibri" panose="020F0502020204030204" pitchFamily="34" charset="0"/>
                        <a:cs typeface="Arial" panose="020B0604020202020204" pitchFamily="34" charset="0"/>
                      </a:endParaRPr>
                    </a:p>
                  </a:txBody>
                  <a:tcPr marL="59500" marR="59500" marT="0" marB="0" anchor="ctr">
                    <a:solidFill>
                      <a:schemeClr val="accent2"/>
                    </a:solidFill>
                  </a:tcPr>
                </a:tc>
                <a:extLst>
                  <a:ext uri="{0D108BD9-81ED-4DB2-BD59-A6C34878D82A}">
                    <a16:rowId xmlns="" xmlns:a16="http://schemas.microsoft.com/office/drawing/2014/main" val="2030320886"/>
                  </a:ext>
                </a:extLst>
              </a:tr>
              <a:tr h="132435">
                <a:tc>
                  <a:txBody>
                    <a:bodyPr/>
                    <a:lstStyle/>
                    <a:p>
                      <a:pPr marL="0" marR="0" algn="ctr" rtl="1">
                        <a:lnSpc>
                          <a:spcPct val="107000"/>
                        </a:lnSpc>
                        <a:spcBef>
                          <a:spcPts val="0"/>
                        </a:spcBef>
                        <a:spcAft>
                          <a:spcPts val="800"/>
                        </a:spcAft>
                      </a:pPr>
                      <a:r>
                        <a:rPr lang="en-US" sz="800">
                          <a:effectLst/>
                        </a:rPr>
                        <a:t>7</a:t>
                      </a:r>
                      <a:endParaRPr lang="en-US" sz="800">
                        <a:effectLst/>
                        <a:latin typeface="Calibri" panose="020F0502020204030204" pitchFamily="34" charset="0"/>
                        <a:ea typeface="Calibri" panose="020F0502020204030204" pitchFamily="34" charset="0"/>
                        <a:cs typeface="Arial" panose="020B0604020202020204" pitchFamily="34" charset="0"/>
                      </a:endParaRPr>
                    </a:p>
                  </a:txBody>
                  <a:tcPr marL="59500" marR="59500" marT="0" marB="0" anchor="ctr"/>
                </a:tc>
                <a:tc>
                  <a:txBody>
                    <a:bodyPr/>
                    <a:lstStyle/>
                    <a:p>
                      <a:pPr marL="0" marR="0" algn="ctr" rtl="1">
                        <a:lnSpc>
                          <a:spcPct val="107000"/>
                        </a:lnSpc>
                        <a:spcBef>
                          <a:spcPts val="0"/>
                        </a:spcBef>
                        <a:spcAft>
                          <a:spcPts val="800"/>
                        </a:spcAft>
                      </a:pPr>
                      <a:r>
                        <a:rPr lang="en-US" sz="800">
                          <a:effectLst/>
                        </a:rPr>
                        <a:t>6.93052</a:t>
                      </a:r>
                      <a:endParaRPr lang="en-US" sz="800">
                        <a:effectLst/>
                        <a:latin typeface="Calibri" panose="020F0502020204030204" pitchFamily="34" charset="0"/>
                        <a:ea typeface="Calibri" panose="020F0502020204030204" pitchFamily="34" charset="0"/>
                        <a:cs typeface="Arial" panose="020B0604020202020204" pitchFamily="34" charset="0"/>
                      </a:endParaRPr>
                    </a:p>
                  </a:txBody>
                  <a:tcPr marL="59500" marR="59500" marT="0" marB="0" anchor="ctr"/>
                </a:tc>
                <a:tc>
                  <a:txBody>
                    <a:bodyPr/>
                    <a:lstStyle/>
                    <a:p>
                      <a:pPr marL="0" marR="0" algn="ctr" rtl="1">
                        <a:lnSpc>
                          <a:spcPct val="107000"/>
                        </a:lnSpc>
                        <a:spcBef>
                          <a:spcPts val="0"/>
                        </a:spcBef>
                        <a:spcAft>
                          <a:spcPts val="800"/>
                        </a:spcAft>
                      </a:pPr>
                      <a:r>
                        <a:rPr lang="en-US" sz="800">
                          <a:effectLst/>
                        </a:rPr>
                        <a:t>6.86207</a:t>
                      </a:r>
                      <a:endParaRPr lang="en-US" sz="800">
                        <a:effectLst/>
                        <a:latin typeface="Calibri" panose="020F0502020204030204" pitchFamily="34" charset="0"/>
                        <a:ea typeface="Calibri" panose="020F0502020204030204" pitchFamily="34" charset="0"/>
                        <a:cs typeface="Arial" panose="020B0604020202020204" pitchFamily="34" charset="0"/>
                      </a:endParaRPr>
                    </a:p>
                  </a:txBody>
                  <a:tcPr marL="59500" marR="59500" marT="0" marB="0" anchor="ctr"/>
                </a:tc>
                <a:tc>
                  <a:txBody>
                    <a:bodyPr/>
                    <a:lstStyle/>
                    <a:p>
                      <a:pPr marL="0" marR="0" algn="ctr" rtl="1">
                        <a:lnSpc>
                          <a:spcPct val="107000"/>
                        </a:lnSpc>
                        <a:spcBef>
                          <a:spcPts val="0"/>
                        </a:spcBef>
                        <a:spcAft>
                          <a:spcPts val="800"/>
                        </a:spcAft>
                      </a:pPr>
                      <a:r>
                        <a:rPr lang="en-US" sz="800">
                          <a:effectLst/>
                        </a:rPr>
                        <a:t>6.79764</a:t>
                      </a:r>
                      <a:endParaRPr lang="en-US" sz="800">
                        <a:effectLst/>
                        <a:latin typeface="Calibri" panose="020F0502020204030204" pitchFamily="34" charset="0"/>
                        <a:ea typeface="Calibri" panose="020F0502020204030204" pitchFamily="34" charset="0"/>
                        <a:cs typeface="Arial" panose="020B0604020202020204" pitchFamily="34" charset="0"/>
                      </a:endParaRPr>
                    </a:p>
                  </a:txBody>
                  <a:tcPr marL="59500" marR="59500" marT="0" marB="0" anchor="ctr"/>
                </a:tc>
                <a:tc>
                  <a:txBody>
                    <a:bodyPr/>
                    <a:lstStyle/>
                    <a:p>
                      <a:pPr marL="0" marR="0" algn="ctr" rtl="1">
                        <a:lnSpc>
                          <a:spcPct val="107000"/>
                        </a:lnSpc>
                        <a:spcBef>
                          <a:spcPts val="0"/>
                        </a:spcBef>
                        <a:spcAft>
                          <a:spcPts val="800"/>
                        </a:spcAft>
                      </a:pPr>
                      <a:r>
                        <a:rPr lang="en-US" sz="800">
                          <a:effectLst/>
                        </a:rPr>
                        <a:t>6.72819</a:t>
                      </a:r>
                      <a:endParaRPr lang="en-US" sz="800">
                        <a:effectLst/>
                        <a:latin typeface="Calibri" panose="020F0502020204030204" pitchFamily="34" charset="0"/>
                        <a:ea typeface="Calibri" panose="020F0502020204030204" pitchFamily="34" charset="0"/>
                        <a:cs typeface="Arial" panose="020B0604020202020204" pitchFamily="34" charset="0"/>
                      </a:endParaRPr>
                    </a:p>
                  </a:txBody>
                  <a:tcPr marL="59500" marR="59500" marT="0" marB="0" anchor="ctr"/>
                </a:tc>
                <a:tc>
                  <a:txBody>
                    <a:bodyPr/>
                    <a:lstStyle/>
                    <a:p>
                      <a:pPr marL="0" marR="0" algn="ctr" rtl="1">
                        <a:lnSpc>
                          <a:spcPct val="107000"/>
                        </a:lnSpc>
                        <a:spcBef>
                          <a:spcPts val="0"/>
                        </a:spcBef>
                        <a:spcAft>
                          <a:spcPts val="800"/>
                        </a:spcAft>
                      </a:pPr>
                      <a:r>
                        <a:rPr lang="en-US" sz="800">
                          <a:effectLst/>
                        </a:rPr>
                        <a:t>6.59821</a:t>
                      </a:r>
                      <a:endParaRPr lang="en-US" sz="800">
                        <a:effectLst/>
                        <a:latin typeface="Calibri" panose="020F0502020204030204" pitchFamily="34" charset="0"/>
                        <a:ea typeface="Calibri" panose="020F0502020204030204" pitchFamily="34" charset="0"/>
                        <a:cs typeface="Arial" panose="020B0604020202020204" pitchFamily="34" charset="0"/>
                      </a:endParaRPr>
                    </a:p>
                  </a:txBody>
                  <a:tcPr marL="59500" marR="59500" marT="0" marB="0" anchor="ctr"/>
                </a:tc>
                <a:tc>
                  <a:txBody>
                    <a:bodyPr/>
                    <a:lstStyle/>
                    <a:p>
                      <a:pPr marL="0" marR="0" algn="ctr" rtl="1">
                        <a:lnSpc>
                          <a:spcPct val="107000"/>
                        </a:lnSpc>
                        <a:spcBef>
                          <a:spcPts val="0"/>
                        </a:spcBef>
                        <a:spcAft>
                          <a:spcPts val="800"/>
                        </a:spcAft>
                      </a:pPr>
                      <a:r>
                        <a:rPr lang="en-US" sz="800">
                          <a:effectLst/>
                        </a:rPr>
                        <a:t>6.47199</a:t>
                      </a:r>
                      <a:endParaRPr lang="en-US" sz="800">
                        <a:effectLst/>
                        <a:latin typeface="Calibri" panose="020F0502020204030204" pitchFamily="34" charset="0"/>
                        <a:ea typeface="Calibri" panose="020F0502020204030204" pitchFamily="34" charset="0"/>
                        <a:cs typeface="Arial" panose="020B0604020202020204" pitchFamily="34" charset="0"/>
                      </a:endParaRPr>
                    </a:p>
                  </a:txBody>
                  <a:tcPr marL="59500" marR="59500" marT="0" marB="0" anchor="ctr"/>
                </a:tc>
                <a:tc>
                  <a:txBody>
                    <a:bodyPr/>
                    <a:lstStyle/>
                    <a:p>
                      <a:pPr marL="0" marR="0" algn="ctr" rtl="1">
                        <a:lnSpc>
                          <a:spcPct val="107000"/>
                        </a:lnSpc>
                        <a:spcBef>
                          <a:spcPts val="0"/>
                        </a:spcBef>
                        <a:spcAft>
                          <a:spcPts val="800"/>
                        </a:spcAft>
                      </a:pPr>
                      <a:r>
                        <a:rPr lang="en-US" sz="800">
                          <a:effectLst/>
                        </a:rPr>
                        <a:t>6.34939</a:t>
                      </a:r>
                      <a:endParaRPr lang="en-US" sz="800">
                        <a:effectLst/>
                        <a:latin typeface="Calibri" panose="020F0502020204030204" pitchFamily="34" charset="0"/>
                        <a:ea typeface="Calibri" panose="020F0502020204030204" pitchFamily="34" charset="0"/>
                        <a:cs typeface="Arial" panose="020B0604020202020204" pitchFamily="34" charset="0"/>
                      </a:endParaRPr>
                    </a:p>
                  </a:txBody>
                  <a:tcPr marL="59500" marR="59500" marT="0" marB="0" anchor="ctr"/>
                </a:tc>
                <a:tc>
                  <a:txBody>
                    <a:bodyPr/>
                    <a:lstStyle/>
                    <a:p>
                      <a:pPr marL="0" marR="0" algn="ctr" rtl="1">
                        <a:lnSpc>
                          <a:spcPct val="107000"/>
                        </a:lnSpc>
                        <a:spcBef>
                          <a:spcPts val="0"/>
                        </a:spcBef>
                        <a:spcAft>
                          <a:spcPts val="800"/>
                        </a:spcAft>
                      </a:pPr>
                      <a:r>
                        <a:rPr lang="en-US" sz="800">
                          <a:effectLst/>
                        </a:rPr>
                        <a:t>6.23028</a:t>
                      </a:r>
                      <a:endParaRPr lang="en-US" sz="800">
                        <a:effectLst/>
                        <a:latin typeface="Calibri" panose="020F0502020204030204" pitchFamily="34" charset="0"/>
                        <a:ea typeface="Calibri" panose="020F0502020204030204" pitchFamily="34" charset="0"/>
                        <a:cs typeface="Arial" panose="020B0604020202020204" pitchFamily="34" charset="0"/>
                      </a:endParaRPr>
                    </a:p>
                  </a:txBody>
                  <a:tcPr marL="59500" marR="59500" marT="0" marB="0" anchor="ctr"/>
                </a:tc>
                <a:tc>
                  <a:txBody>
                    <a:bodyPr/>
                    <a:lstStyle/>
                    <a:p>
                      <a:pPr marL="0" marR="0" algn="ctr" rtl="1">
                        <a:lnSpc>
                          <a:spcPct val="107000"/>
                        </a:lnSpc>
                        <a:spcBef>
                          <a:spcPts val="0"/>
                        </a:spcBef>
                        <a:spcAft>
                          <a:spcPts val="800"/>
                        </a:spcAft>
                      </a:pPr>
                      <a:r>
                        <a:rPr lang="en-US" sz="800" dirty="0">
                          <a:effectLst/>
                        </a:rPr>
                        <a:t>6.00205</a:t>
                      </a:r>
                      <a:endParaRPr lang="en-US" sz="800" dirty="0">
                        <a:effectLst/>
                        <a:latin typeface="Calibri" panose="020F0502020204030204" pitchFamily="34" charset="0"/>
                        <a:ea typeface="Calibri" panose="020F0502020204030204" pitchFamily="34" charset="0"/>
                        <a:cs typeface="Arial" panose="020B0604020202020204" pitchFamily="34" charset="0"/>
                      </a:endParaRPr>
                    </a:p>
                  </a:txBody>
                  <a:tcPr marL="59500" marR="59500" marT="0" marB="0" anchor="ctr">
                    <a:solidFill>
                      <a:schemeClr val="accent2"/>
                    </a:solidFill>
                  </a:tcPr>
                </a:tc>
                <a:extLst>
                  <a:ext uri="{0D108BD9-81ED-4DB2-BD59-A6C34878D82A}">
                    <a16:rowId xmlns="" xmlns:a16="http://schemas.microsoft.com/office/drawing/2014/main" val="2184275203"/>
                  </a:ext>
                </a:extLst>
              </a:tr>
              <a:tr h="132435">
                <a:tc>
                  <a:txBody>
                    <a:bodyPr/>
                    <a:lstStyle/>
                    <a:p>
                      <a:pPr marL="0" marR="0" algn="ctr" rtl="1">
                        <a:lnSpc>
                          <a:spcPct val="107000"/>
                        </a:lnSpc>
                        <a:spcBef>
                          <a:spcPts val="0"/>
                        </a:spcBef>
                        <a:spcAft>
                          <a:spcPts val="800"/>
                        </a:spcAft>
                      </a:pPr>
                      <a:r>
                        <a:rPr lang="en-US" sz="800">
                          <a:effectLst/>
                        </a:rPr>
                        <a:t>8</a:t>
                      </a:r>
                      <a:endParaRPr lang="en-US" sz="800">
                        <a:effectLst/>
                        <a:latin typeface="Calibri" panose="020F0502020204030204" pitchFamily="34" charset="0"/>
                        <a:ea typeface="Calibri" panose="020F0502020204030204" pitchFamily="34" charset="0"/>
                        <a:cs typeface="Arial" panose="020B0604020202020204" pitchFamily="34" charset="0"/>
                      </a:endParaRPr>
                    </a:p>
                  </a:txBody>
                  <a:tcPr marL="59500" marR="59500" marT="0" marB="0" anchor="ctr"/>
                </a:tc>
                <a:tc>
                  <a:txBody>
                    <a:bodyPr/>
                    <a:lstStyle/>
                    <a:p>
                      <a:pPr marL="0" marR="0" algn="ctr" rtl="1">
                        <a:lnSpc>
                          <a:spcPct val="107000"/>
                        </a:lnSpc>
                        <a:spcBef>
                          <a:spcPts val="0"/>
                        </a:spcBef>
                        <a:spcAft>
                          <a:spcPts val="800"/>
                        </a:spcAft>
                      </a:pPr>
                      <a:r>
                        <a:rPr lang="en-US" sz="800">
                          <a:effectLst/>
                        </a:rPr>
                        <a:t>7.91074</a:t>
                      </a:r>
                      <a:endParaRPr lang="en-US" sz="800">
                        <a:effectLst/>
                        <a:latin typeface="Calibri" panose="020F0502020204030204" pitchFamily="34" charset="0"/>
                        <a:ea typeface="Calibri" panose="020F0502020204030204" pitchFamily="34" charset="0"/>
                        <a:cs typeface="Arial" panose="020B0604020202020204" pitchFamily="34" charset="0"/>
                      </a:endParaRPr>
                    </a:p>
                  </a:txBody>
                  <a:tcPr marL="59500" marR="59500" marT="0" marB="0" anchor="ctr"/>
                </a:tc>
                <a:tc>
                  <a:txBody>
                    <a:bodyPr/>
                    <a:lstStyle/>
                    <a:p>
                      <a:pPr marL="0" marR="0" algn="ctr" rtl="1">
                        <a:lnSpc>
                          <a:spcPct val="107000"/>
                        </a:lnSpc>
                        <a:spcBef>
                          <a:spcPts val="0"/>
                        </a:spcBef>
                        <a:spcAft>
                          <a:spcPts val="800"/>
                        </a:spcAft>
                      </a:pPr>
                      <a:r>
                        <a:rPr lang="en-US" sz="800">
                          <a:effectLst/>
                        </a:rPr>
                        <a:t>7.82296</a:t>
                      </a:r>
                      <a:endParaRPr lang="en-US" sz="800">
                        <a:effectLst/>
                        <a:latin typeface="Calibri" panose="020F0502020204030204" pitchFamily="34" charset="0"/>
                        <a:ea typeface="Calibri" panose="020F0502020204030204" pitchFamily="34" charset="0"/>
                        <a:cs typeface="Arial" panose="020B0604020202020204" pitchFamily="34" charset="0"/>
                      </a:endParaRPr>
                    </a:p>
                  </a:txBody>
                  <a:tcPr marL="59500" marR="59500" marT="0" marB="0" anchor="ctr"/>
                </a:tc>
                <a:tc>
                  <a:txBody>
                    <a:bodyPr/>
                    <a:lstStyle/>
                    <a:p>
                      <a:pPr marL="0" marR="0" algn="ctr" rtl="1">
                        <a:lnSpc>
                          <a:spcPct val="107000"/>
                        </a:lnSpc>
                        <a:spcBef>
                          <a:spcPts val="0"/>
                        </a:spcBef>
                        <a:spcAft>
                          <a:spcPts val="800"/>
                        </a:spcAft>
                      </a:pPr>
                      <a:r>
                        <a:rPr lang="en-US" sz="800">
                          <a:effectLst/>
                        </a:rPr>
                        <a:t>7.73661</a:t>
                      </a:r>
                      <a:endParaRPr lang="en-US" sz="800">
                        <a:effectLst/>
                        <a:latin typeface="Calibri" panose="020F0502020204030204" pitchFamily="34" charset="0"/>
                        <a:ea typeface="Calibri" panose="020F0502020204030204" pitchFamily="34" charset="0"/>
                        <a:cs typeface="Arial" panose="020B0604020202020204" pitchFamily="34" charset="0"/>
                      </a:endParaRPr>
                    </a:p>
                  </a:txBody>
                  <a:tcPr marL="59500" marR="59500" marT="0" marB="0" anchor="ctr"/>
                </a:tc>
                <a:tc>
                  <a:txBody>
                    <a:bodyPr/>
                    <a:lstStyle/>
                    <a:p>
                      <a:pPr marL="0" marR="0" algn="ctr" rtl="1">
                        <a:lnSpc>
                          <a:spcPct val="107000"/>
                        </a:lnSpc>
                        <a:spcBef>
                          <a:spcPts val="0"/>
                        </a:spcBef>
                        <a:spcAft>
                          <a:spcPts val="800"/>
                        </a:spcAft>
                      </a:pPr>
                      <a:r>
                        <a:rPr lang="en-US" sz="800">
                          <a:effectLst/>
                        </a:rPr>
                        <a:t>7.65168</a:t>
                      </a:r>
                      <a:endParaRPr lang="en-US" sz="800">
                        <a:effectLst/>
                        <a:latin typeface="Calibri" panose="020F0502020204030204" pitchFamily="34" charset="0"/>
                        <a:ea typeface="Calibri" panose="020F0502020204030204" pitchFamily="34" charset="0"/>
                        <a:cs typeface="Arial" panose="020B0604020202020204" pitchFamily="34" charset="0"/>
                      </a:endParaRPr>
                    </a:p>
                  </a:txBody>
                  <a:tcPr marL="59500" marR="59500" marT="0" marB="0" anchor="ctr"/>
                </a:tc>
                <a:tc>
                  <a:txBody>
                    <a:bodyPr/>
                    <a:lstStyle/>
                    <a:p>
                      <a:pPr marL="0" marR="0" algn="ctr" rtl="1">
                        <a:lnSpc>
                          <a:spcPct val="107000"/>
                        </a:lnSpc>
                        <a:spcBef>
                          <a:spcPts val="0"/>
                        </a:spcBef>
                        <a:spcAft>
                          <a:spcPts val="800"/>
                        </a:spcAft>
                      </a:pPr>
                      <a:r>
                        <a:rPr lang="en-US" sz="800" dirty="0">
                          <a:effectLst/>
                        </a:rPr>
                        <a:t>7.48593</a:t>
                      </a:r>
                      <a:endParaRPr lang="en-US" sz="800" dirty="0">
                        <a:effectLst/>
                        <a:latin typeface="Calibri" panose="020F0502020204030204" pitchFamily="34" charset="0"/>
                        <a:ea typeface="Calibri" panose="020F0502020204030204" pitchFamily="34" charset="0"/>
                        <a:cs typeface="Arial" panose="020B0604020202020204" pitchFamily="34" charset="0"/>
                      </a:endParaRPr>
                    </a:p>
                  </a:txBody>
                  <a:tcPr marL="59500" marR="59500" marT="0" marB="0" anchor="ctr"/>
                </a:tc>
                <a:tc>
                  <a:txBody>
                    <a:bodyPr/>
                    <a:lstStyle/>
                    <a:p>
                      <a:pPr marL="0" marR="0" algn="ctr" rtl="1">
                        <a:lnSpc>
                          <a:spcPct val="107000"/>
                        </a:lnSpc>
                        <a:spcBef>
                          <a:spcPts val="0"/>
                        </a:spcBef>
                        <a:spcAft>
                          <a:spcPts val="800"/>
                        </a:spcAft>
                      </a:pPr>
                      <a:r>
                        <a:rPr lang="en-US" sz="800">
                          <a:effectLst/>
                        </a:rPr>
                        <a:t>7.32548</a:t>
                      </a:r>
                      <a:endParaRPr lang="en-US" sz="800">
                        <a:effectLst/>
                        <a:latin typeface="Calibri" panose="020F0502020204030204" pitchFamily="34" charset="0"/>
                        <a:ea typeface="Calibri" panose="020F0502020204030204" pitchFamily="34" charset="0"/>
                        <a:cs typeface="Arial" panose="020B0604020202020204" pitchFamily="34" charset="0"/>
                      </a:endParaRPr>
                    </a:p>
                  </a:txBody>
                  <a:tcPr marL="59500" marR="59500" marT="0" marB="0" anchor="ctr"/>
                </a:tc>
                <a:tc>
                  <a:txBody>
                    <a:bodyPr/>
                    <a:lstStyle/>
                    <a:p>
                      <a:pPr marL="0" marR="0" algn="ctr" rtl="1">
                        <a:lnSpc>
                          <a:spcPct val="107000"/>
                        </a:lnSpc>
                        <a:spcBef>
                          <a:spcPts val="0"/>
                        </a:spcBef>
                        <a:spcAft>
                          <a:spcPts val="800"/>
                        </a:spcAft>
                      </a:pPr>
                      <a:r>
                        <a:rPr lang="en-US" sz="800">
                          <a:effectLst/>
                        </a:rPr>
                        <a:t>7.17014</a:t>
                      </a:r>
                      <a:endParaRPr lang="en-US" sz="800">
                        <a:effectLst/>
                        <a:latin typeface="Calibri" panose="020F0502020204030204" pitchFamily="34" charset="0"/>
                        <a:ea typeface="Calibri" panose="020F0502020204030204" pitchFamily="34" charset="0"/>
                        <a:cs typeface="Arial" panose="020B0604020202020204" pitchFamily="34" charset="0"/>
                      </a:endParaRPr>
                    </a:p>
                  </a:txBody>
                  <a:tcPr marL="59500" marR="59500" marT="0" marB="0" anchor="ctr"/>
                </a:tc>
                <a:tc>
                  <a:txBody>
                    <a:bodyPr/>
                    <a:lstStyle/>
                    <a:p>
                      <a:pPr marL="0" marR="0" algn="ctr" rtl="1">
                        <a:lnSpc>
                          <a:spcPct val="107000"/>
                        </a:lnSpc>
                        <a:spcBef>
                          <a:spcPts val="0"/>
                        </a:spcBef>
                        <a:spcAft>
                          <a:spcPts val="800"/>
                        </a:spcAft>
                      </a:pPr>
                      <a:r>
                        <a:rPr lang="en-US" sz="800">
                          <a:effectLst/>
                        </a:rPr>
                        <a:t>7.01969</a:t>
                      </a:r>
                      <a:endParaRPr lang="en-US" sz="800">
                        <a:effectLst/>
                        <a:latin typeface="Calibri" panose="020F0502020204030204" pitchFamily="34" charset="0"/>
                        <a:ea typeface="Calibri" panose="020F0502020204030204" pitchFamily="34" charset="0"/>
                        <a:cs typeface="Arial" panose="020B0604020202020204" pitchFamily="34" charset="0"/>
                      </a:endParaRPr>
                    </a:p>
                  </a:txBody>
                  <a:tcPr marL="59500" marR="59500" marT="0" marB="0" anchor="ctr"/>
                </a:tc>
                <a:tc>
                  <a:txBody>
                    <a:bodyPr/>
                    <a:lstStyle/>
                    <a:p>
                      <a:pPr marL="0" marR="0" algn="ctr" rtl="1">
                        <a:lnSpc>
                          <a:spcPct val="107000"/>
                        </a:lnSpc>
                        <a:spcBef>
                          <a:spcPts val="0"/>
                        </a:spcBef>
                        <a:spcAft>
                          <a:spcPts val="800"/>
                        </a:spcAft>
                      </a:pPr>
                      <a:r>
                        <a:rPr lang="en-US" sz="800" dirty="0">
                          <a:effectLst/>
                        </a:rPr>
                        <a:t>6.73274</a:t>
                      </a:r>
                      <a:endParaRPr lang="en-US" sz="800" dirty="0">
                        <a:effectLst/>
                        <a:latin typeface="Calibri" panose="020F0502020204030204" pitchFamily="34" charset="0"/>
                        <a:ea typeface="Calibri" panose="020F0502020204030204" pitchFamily="34" charset="0"/>
                        <a:cs typeface="Arial" panose="020B0604020202020204" pitchFamily="34" charset="0"/>
                      </a:endParaRPr>
                    </a:p>
                  </a:txBody>
                  <a:tcPr marL="59500" marR="59500" marT="0" marB="0" anchor="ctr">
                    <a:solidFill>
                      <a:schemeClr val="accent2"/>
                    </a:solidFill>
                  </a:tcPr>
                </a:tc>
                <a:extLst>
                  <a:ext uri="{0D108BD9-81ED-4DB2-BD59-A6C34878D82A}">
                    <a16:rowId xmlns="" xmlns:a16="http://schemas.microsoft.com/office/drawing/2014/main" val="3883530912"/>
                  </a:ext>
                </a:extLst>
              </a:tr>
              <a:tr h="132435">
                <a:tc>
                  <a:txBody>
                    <a:bodyPr/>
                    <a:lstStyle/>
                    <a:p>
                      <a:pPr marL="0" marR="0" algn="ctr" rtl="1">
                        <a:lnSpc>
                          <a:spcPct val="107000"/>
                        </a:lnSpc>
                        <a:spcBef>
                          <a:spcPts val="0"/>
                        </a:spcBef>
                        <a:spcAft>
                          <a:spcPts val="800"/>
                        </a:spcAft>
                      </a:pPr>
                      <a:r>
                        <a:rPr lang="en-US" sz="800">
                          <a:effectLst/>
                        </a:rPr>
                        <a:t>9</a:t>
                      </a:r>
                      <a:endParaRPr lang="en-US" sz="800">
                        <a:effectLst/>
                        <a:latin typeface="Calibri" panose="020F0502020204030204" pitchFamily="34" charset="0"/>
                        <a:ea typeface="Calibri" panose="020F0502020204030204" pitchFamily="34" charset="0"/>
                        <a:cs typeface="Arial" panose="020B0604020202020204" pitchFamily="34" charset="0"/>
                      </a:endParaRPr>
                    </a:p>
                  </a:txBody>
                  <a:tcPr marL="59500" marR="59500" marT="0" marB="0" anchor="ctr"/>
                </a:tc>
                <a:tc>
                  <a:txBody>
                    <a:bodyPr/>
                    <a:lstStyle/>
                    <a:p>
                      <a:pPr marL="0" marR="0" algn="ctr" rtl="1">
                        <a:lnSpc>
                          <a:spcPct val="107000"/>
                        </a:lnSpc>
                        <a:spcBef>
                          <a:spcPts val="0"/>
                        </a:spcBef>
                        <a:spcAft>
                          <a:spcPts val="800"/>
                        </a:spcAft>
                      </a:pPr>
                      <a:r>
                        <a:rPr lang="en-US" sz="800">
                          <a:effectLst/>
                        </a:rPr>
                        <a:t>8.88852</a:t>
                      </a:r>
                      <a:endParaRPr lang="en-US" sz="800">
                        <a:effectLst/>
                        <a:latin typeface="Calibri" panose="020F0502020204030204" pitchFamily="34" charset="0"/>
                        <a:ea typeface="Calibri" panose="020F0502020204030204" pitchFamily="34" charset="0"/>
                        <a:cs typeface="Arial" panose="020B0604020202020204" pitchFamily="34" charset="0"/>
                      </a:endParaRPr>
                    </a:p>
                  </a:txBody>
                  <a:tcPr marL="59500" marR="59500" marT="0" marB="0" anchor="ctr"/>
                </a:tc>
                <a:tc>
                  <a:txBody>
                    <a:bodyPr/>
                    <a:lstStyle/>
                    <a:p>
                      <a:pPr marL="0" marR="0" algn="ctr" rtl="1">
                        <a:lnSpc>
                          <a:spcPct val="107000"/>
                        </a:lnSpc>
                        <a:spcBef>
                          <a:spcPts val="0"/>
                        </a:spcBef>
                        <a:spcAft>
                          <a:spcPts val="800"/>
                        </a:spcAft>
                      </a:pPr>
                      <a:r>
                        <a:rPr lang="en-US" sz="800">
                          <a:effectLst/>
                        </a:rPr>
                        <a:t>8.77906</a:t>
                      </a:r>
                      <a:endParaRPr lang="en-US" sz="800">
                        <a:effectLst/>
                        <a:latin typeface="Calibri" panose="020F0502020204030204" pitchFamily="34" charset="0"/>
                        <a:ea typeface="Calibri" panose="020F0502020204030204" pitchFamily="34" charset="0"/>
                        <a:cs typeface="Arial" panose="020B0604020202020204" pitchFamily="34" charset="0"/>
                      </a:endParaRPr>
                    </a:p>
                  </a:txBody>
                  <a:tcPr marL="59500" marR="59500" marT="0" marB="0" anchor="ctr"/>
                </a:tc>
                <a:tc>
                  <a:txBody>
                    <a:bodyPr/>
                    <a:lstStyle/>
                    <a:p>
                      <a:pPr marL="0" marR="0" algn="ctr" rtl="1">
                        <a:lnSpc>
                          <a:spcPct val="107000"/>
                        </a:lnSpc>
                        <a:spcBef>
                          <a:spcPts val="0"/>
                        </a:spcBef>
                        <a:spcAft>
                          <a:spcPts val="800"/>
                        </a:spcAft>
                      </a:pPr>
                      <a:r>
                        <a:rPr lang="en-US" sz="800">
                          <a:effectLst/>
                        </a:rPr>
                        <a:t>8.67158</a:t>
                      </a:r>
                      <a:endParaRPr lang="en-US" sz="800">
                        <a:effectLst/>
                        <a:latin typeface="Calibri" panose="020F0502020204030204" pitchFamily="34" charset="0"/>
                        <a:ea typeface="Calibri" panose="020F0502020204030204" pitchFamily="34" charset="0"/>
                        <a:cs typeface="Arial" panose="020B0604020202020204" pitchFamily="34" charset="0"/>
                      </a:endParaRPr>
                    </a:p>
                  </a:txBody>
                  <a:tcPr marL="59500" marR="59500" marT="0" marB="0" anchor="ctr"/>
                </a:tc>
                <a:tc>
                  <a:txBody>
                    <a:bodyPr/>
                    <a:lstStyle/>
                    <a:p>
                      <a:pPr marL="0" marR="0" algn="ctr" rtl="1">
                        <a:lnSpc>
                          <a:spcPct val="107000"/>
                        </a:lnSpc>
                        <a:spcBef>
                          <a:spcPts val="0"/>
                        </a:spcBef>
                        <a:spcAft>
                          <a:spcPts val="800"/>
                        </a:spcAft>
                      </a:pPr>
                      <a:r>
                        <a:rPr lang="en-US" sz="800">
                          <a:effectLst/>
                        </a:rPr>
                        <a:t>8.56602</a:t>
                      </a:r>
                      <a:endParaRPr lang="en-US" sz="800">
                        <a:effectLst/>
                        <a:latin typeface="Calibri" panose="020F0502020204030204" pitchFamily="34" charset="0"/>
                        <a:ea typeface="Calibri" panose="020F0502020204030204" pitchFamily="34" charset="0"/>
                        <a:cs typeface="Arial" panose="020B0604020202020204" pitchFamily="34" charset="0"/>
                      </a:endParaRPr>
                    </a:p>
                  </a:txBody>
                  <a:tcPr marL="59500" marR="59500" marT="0" marB="0" anchor="ctr"/>
                </a:tc>
                <a:tc>
                  <a:txBody>
                    <a:bodyPr/>
                    <a:lstStyle/>
                    <a:p>
                      <a:pPr marL="0" marR="0" algn="ctr" rtl="1">
                        <a:lnSpc>
                          <a:spcPct val="107000"/>
                        </a:lnSpc>
                        <a:spcBef>
                          <a:spcPts val="0"/>
                        </a:spcBef>
                        <a:spcAft>
                          <a:spcPts val="800"/>
                        </a:spcAft>
                      </a:pPr>
                      <a:r>
                        <a:rPr lang="en-US" sz="800">
                          <a:effectLst/>
                        </a:rPr>
                        <a:t>8.36052</a:t>
                      </a:r>
                      <a:endParaRPr lang="en-US" sz="800">
                        <a:effectLst/>
                        <a:latin typeface="Calibri" panose="020F0502020204030204" pitchFamily="34" charset="0"/>
                        <a:ea typeface="Calibri" panose="020F0502020204030204" pitchFamily="34" charset="0"/>
                        <a:cs typeface="Arial" panose="020B0604020202020204" pitchFamily="34" charset="0"/>
                      </a:endParaRPr>
                    </a:p>
                  </a:txBody>
                  <a:tcPr marL="59500" marR="59500" marT="0" marB="0" anchor="ctr"/>
                </a:tc>
                <a:tc>
                  <a:txBody>
                    <a:bodyPr/>
                    <a:lstStyle/>
                    <a:p>
                      <a:pPr marL="0" marR="0" algn="ctr" rtl="1">
                        <a:lnSpc>
                          <a:spcPct val="107000"/>
                        </a:lnSpc>
                        <a:spcBef>
                          <a:spcPts val="0"/>
                        </a:spcBef>
                        <a:spcAft>
                          <a:spcPts val="800"/>
                        </a:spcAft>
                      </a:pPr>
                      <a:r>
                        <a:rPr lang="en-US" sz="800">
                          <a:effectLst/>
                        </a:rPr>
                        <a:t>8.16224</a:t>
                      </a:r>
                      <a:endParaRPr lang="en-US" sz="800">
                        <a:effectLst/>
                        <a:latin typeface="Calibri" panose="020F0502020204030204" pitchFamily="34" charset="0"/>
                        <a:ea typeface="Calibri" panose="020F0502020204030204" pitchFamily="34" charset="0"/>
                        <a:cs typeface="Arial" panose="020B0604020202020204" pitchFamily="34" charset="0"/>
                      </a:endParaRPr>
                    </a:p>
                  </a:txBody>
                  <a:tcPr marL="59500" marR="59500" marT="0" marB="0" anchor="ctr"/>
                </a:tc>
                <a:tc>
                  <a:txBody>
                    <a:bodyPr/>
                    <a:lstStyle/>
                    <a:p>
                      <a:pPr marL="0" marR="0" algn="ctr" rtl="1">
                        <a:lnSpc>
                          <a:spcPct val="107000"/>
                        </a:lnSpc>
                        <a:spcBef>
                          <a:spcPts val="0"/>
                        </a:spcBef>
                        <a:spcAft>
                          <a:spcPts val="800"/>
                        </a:spcAft>
                      </a:pPr>
                      <a:r>
                        <a:rPr lang="en-US" sz="800">
                          <a:effectLst/>
                        </a:rPr>
                        <a:t>7.97087</a:t>
                      </a:r>
                      <a:endParaRPr lang="en-US" sz="800">
                        <a:effectLst/>
                        <a:latin typeface="Calibri" panose="020F0502020204030204" pitchFamily="34" charset="0"/>
                        <a:ea typeface="Calibri" panose="020F0502020204030204" pitchFamily="34" charset="0"/>
                        <a:cs typeface="Arial" panose="020B0604020202020204" pitchFamily="34" charset="0"/>
                      </a:endParaRPr>
                    </a:p>
                  </a:txBody>
                  <a:tcPr marL="59500" marR="59500" marT="0" marB="0" anchor="ctr"/>
                </a:tc>
                <a:tc>
                  <a:txBody>
                    <a:bodyPr/>
                    <a:lstStyle/>
                    <a:p>
                      <a:pPr marL="0" marR="0" algn="ctr" rtl="1">
                        <a:lnSpc>
                          <a:spcPct val="107000"/>
                        </a:lnSpc>
                        <a:spcBef>
                          <a:spcPts val="0"/>
                        </a:spcBef>
                        <a:spcAft>
                          <a:spcPts val="800"/>
                        </a:spcAft>
                      </a:pPr>
                      <a:r>
                        <a:rPr lang="en-US" sz="800">
                          <a:effectLst/>
                        </a:rPr>
                        <a:t>7.78611</a:t>
                      </a:r>
                      <a:endParaRPr lang="en-US" sz="800">
                        <a:effectLst/>
                        <a:latin typeface="Calibri" panose="020F0502020204030204" pitchFamily="34" charset="0"/>
                        <a:ea typeface="Calibri" panose="020F0502020204030204" pitchFamily="34" charset="0"/>
                        <a:cs typeface="Arial" panose="020B0604020202020204" pitchFamily="34" charset="0"/>
                      </a:endParaRPr>
                    </a:p>
                  </a:txBody>
                  <a:tcPr marL="59500" marR="59500" marT="0" marB="0" anchor="ctr"/>
                </a:tc>
                <a:tc>
                  <a:txBody>
                    <a:bodyPr/>
                    <a:lstStyle/>
                    <a:p>
                      <a:pPr marL="0" marR="0" algn="ctr" rtl="1">
                        <a:lnSpc>
                          <a:spcPct val="107000"/>
                        </a:lnSpc>
                        <a:spcBef>
                          <a:spcPts val="0"/>
                        </a:spcBef>
                        <a:spcAft>
                          <a:spcPts val="800"/>
                        </a:spcAft>
                      </a:pPr>
                      <a:r>
                        <a:rPr lang="en-US" sz="800" dirty="0">
                          <a:effectLst/>
                        </a:rPr>
                        <a:t>7.43533</a:t>
                      </a:r>
                      <a:endParaRPr lang="en-US" sz="800" dirty="0">
                        <a:effectLst/>
                        <a:latin typeface="Calibri" panose="020F0502020204030204" pitchFamily="34" charset="0"/>
                        <a:ea typeface="Calibri" panose="020F0502020204030204" pitchFamily="34" charset="0"/>
                        <a:cs typeface="Arial" panose="020B0604020202020204" pitchFamily="34" charset="0"/>
                      </a:endParaRPr>
                    </a:p>
                  </a:txBody>
                  <a:tcPr marL="59500" marR="59500" marT="0" marB="0" anchor="ctr">
                    <a:solidFill>
                      <a:schemeClr val="accent2"/>
                    </a:solidFill>
                  </a:tcPr>
                </a:tc>
                <a:extLst>
                  <a:ext uri="{0D108BD9-81ED-4DB2-BD59-A6C34878D82A}">
                    <a16:rowId xmlns="" xmlns:a16="http://schemas.microsoft.com/office/drawing/2014/main" val="2637381331"/>
                  </a:ext>
                </a:extLst>
              </a:tr>
              <a:tr h="132435">
                <a:tc>
                  <a:txBody>
                    <a:bodyPr/>
                    <a:lstStyle/>
                    <a:p>
                      <a:pPr marL="0" marR="0" algn="ctr" rtl="1">
                        <a:lnSpc>
                          <a:spcPct val="107000"/>
                        </a:lnSpc>
                        <a:spcBef>
                          <a:spcPts val="0"/>
                        </a:spcBef>
                        <a:spcAft>
                          <a:spcPts val="800"/>
                        </a:spcAft>
                      </a:pPr>
                      <a:r>
                        <a:rPr lang="en-US" sz="800">
                          <a:effectLst/>
                        </a:rPr>
                        <a:t>10</a:t>
                      </a:r>
                      <a:endParaRPr lang="en-US" sz="800">
                        <a:effectLst/>
                        <a:latin typeface="Calibri" panose="020F0502020204030204" pitchFamily="34" charset="0"/>
                        <a:ea typeface="Calibri" panose="020F0502020204030204" pitchFamily="34" charset="0"/>
                        <a:cs typeface="Arial" panose="020B0604020202020204" pitchFamily="34" charset="0"/>
                      </a:endParaRPr>
                    </a:p>
                  </a:txBody>
                  <a:tcPr marL="59500" marR="59500" marT="0" marB="0" anchor="ctr"/>
                </a:tc>
                <a:tc>
                  <a:txBody>
                    <a:bodyPr/>
                    <a:lstStyle/>
                    <a:p>
                      <a:pPr marL="0" marR="0" algn="ctr" rtl="1">
                        <a:lnSpc>
                          <a:spcPct val="107000"/>
                        </a:lnSpc>
                        <a:spcBef>
                          <a:spcPts val="0"/>
                        </a:spcBef>
                        <a:spcAft>
                          <a:spcPts val="800"/>
                        </a:spcAft>
                      </a:pPr>
                      <a:r>
                        <a:rPr lang="en-US" sz="800">
                          <a:effectLst/>
                        </a:rPr>
                        <a:t>9.86386</a:t>
                      </a:r>
                      <a:endParaRPr lang="en-US" sz="800">
                        <a:effectLst/>
                        <a:latin typeface="Calibri" panose="020F0502020204030204" pitchFamily="34" charset="0"/>
                        <a:ea typeface="Calibri" panose="020F0502020204030204" pitchFamily="34" charset="0"/>
                        <a:cs typeface="Arial" panose="020B0604020202020204" pitchFamily="34" charset="0"/>
                      </a:endParaRPr>
                    </a:p>
                  </a:txBody>
                  <a:tcPr marL="59500" marR="59500" marT="0" marB="0" anchor="ctr"/>
                </a:tc>
                <a:tc>
                  <a:txBody>
                    <a:bodyPr/>
                    <a:lstStyle/>
                    <a:p>
                      <a:pPr marL="0" marR="0" algn="ctr" rtl="1">
                        <a:lnSpc>
                          <a:spcPct val="107000"/>
                        </a:lnSpc>
                        <a:spcBef>
                          <a:spcPts val="0"/>
                        </a:spcBef>
                        <a:spcAft>
                          <a:spcPts val="800"/>
                        </a:spcAft>
                      </a:pPr>
                      <a:r>
                        <a:rPr lang="en-US" sz="800">
                          <a:effectLst/>
                        </a:rPr>
                        <a:t>9.73041</a:t>
                      </a:r>
                      <a:endParaRPr lang="en-US" sz="800">
                        <a:effectLst/>
                        <a:latin typeface="Calibri" panose="020F0502020204030204" pitchFamily="34" charset="0"/>
                        <a:ea typeface="Calibri" panose="020F0502020204030204" pitchFamily="34" charset="0"/>
                        <a:cs typeface="Arial" panose="020B0604020202020204" pitchFamily="34" charset="0"/>
                      </a:endParaRPr>
                    </a:p>
                  </a:txBody>
                  <a:tcPr marL="59500" marR="59500" marT="0" marB="0" anchor="ctr"/>
                </a:tc>
                <a:tc>
                  <a:txBody>
                    <a:bodyPr/>
                    <a:lstStyle/>
                    <a:p>
                      <a:pPr marL="0" marR="0" algn="ctr" rtl="1">
                        <a:lnSpc>
                          <a:spcPct val="107000"/>
                        </a:lnSpc>
                        <a:spcBef>
                          <a:spcPts val="0"/>
                        </a:spcBef>
                        <a:spcAft>
                          <a:spcPts val="800"/>
                        </a:spcAft>
                      </a:pPr>
                      <a:r>
                        <a:rPr lang="en-US" sz="800">
                          <a:effectLst/>
                        </a:rPr>
                        <a:t>9.59958</a:t>
                      </a:r>
                      <a:endParaRPr lang="en-US" sz="800">
                        <a:effectLst/>
                        <a:latin typeface="Calibri" panose="020F0502020204030204" pitchFamily="34" charset="0"/>
                        <a:ea typeface="Calibri" panose="020F0502020204030204" pitchFamily="34" charset="0"/>
                        <a:cs typeface="Arial" panose="020B0604020202020204" pitchFamily="34" charset="0"/>
                      </a:endParaRPr>
                    </a:p>
                  </a:txBody>
                  <a:tcPr marL="59500" marR="59500" marT="0" marB="0" anchor="ctr"/>
                </a:tc>
                <a:tc>
                  <a:txBody>
                    <a:bodyPr/>
                    <a:lstStyle/>
                    <a:p>
                      <a:pPr marL="0" marR="0" algn="ctr" rtl="1">
                        <a:lnSpc>
                          <a:spcPct val="107000"/>
                        </a:lnSpc>
                        <a:spcBef>
                          <a:spcPts val="0"/>
                        </a:spcBef>
                        <a:spcAft>
                          <a:spcPts val="800"/>
                        </a:spcAft>
                      </a:pPr>
                      <a:r>
                        <a:rPr lang="en-US" sz="800">
                          <a:effectLst/>
                        </a:rPr>
                        <a:t>9.47130</a:t>
                      </a:r>
                      <a:endParaRPr lang="en-US" sz="800">
                        <a:effectLst/>
                        <a:latin typeface="Calibri" panose="020F0502020204030204" pitchFamily="34" charset="0"/>
                        <a:ea typeface="Calibri" panose="020F0502020204030204" pitchFamily="34" charset="0"/>
                        <a:cs typeface="Arial" panose="020B0604020202020204" pitchFamily="34" charset="0"/>
                      </a:endParaRPr>
                    </a:p>
                  </a:txBody>
                  <a:tcPr marL="59500" marR="59500" marT="0" marB="0" anchor="ctr"/>
                </a:tc>
                <a:tc>
                  <a:txBody>
                    <a:bodyPr/>
                    <a:lstStyle/>
                    <a:p>
                      <a:pPr marL="0" marR="0" algn="ctr" rtl="1">
                        <a:lnSpc>
                          <a:spcPct val="107000"/>
                        </a:lnSpc>
                        <a:spcBef>
                          <a:spcPts val="0"/>
                        </a:spcBef>
                        <a:spcAft>
                          <a:spcPts val="800"/>
                        </a:spcAft>
                      </a:pPr>
                      <a:r>
                        <a:rPr lang="en-US" sz="800">
                          <a:effectLst/>
                        </a:rPr>
                        <a:t>9.22218</a:t>
                      </a:r>
                      <a:endParaRPr lang="en-US" sz="800">
                        <a:effectLst/>
                        <a:latin typeface="Calibri" panose="020F0502020204030204" pitchFamily="34" charset="0"/>
                        <a:ea typeface="Calibri" panose="020F0502020204030204" pitchFamily="34" charset="0"/>
                        <a:cs typeface="Arial" panose="020B0604020202020204" pitchFamily="34" charset="0"/>
                      </a:endParaRPr>
                    </a:p>
                  </a:txBody>
                  <a:tcPr marL="59500" marR="59500" marT="0" marB="0" anchor="ctr"/>
                </a:tc>
                <a:tc>
                  <a:txBody>
                    <a:bodyPr/>
                    <a:lstStyle/>
                    <a:p>
                      <a:pPr marL="0" marR="0" algn="ctr" rtl="1">
                        <a:lnSpc>
                          <a:spcPct val="107000"/>
                        </a:lnSpc>
                        <a:spcBef>
                          <a:spcPts val="0"/>
                        </a:spcBef>
                        <a:spcAft>
                          <a:spcPts val="800"/>
                        </a:spcAft>
                      </a:pPr>
                      <a:r>
                        <a:rPr lang="en-US" sz="800">
                          <a:effectLst/>
                        </a:rPr>
                        <a:t>8.98259</a:t>
                      </a:r>
                      <a:endParaRPr lang="en-US" sz="800">
                        <a:effectLst/>
                        <a:latin typeface="Calibri" panose="020F0502020204030204" pitchFamily="34" charset="0"/>
                        <a:ea typeface="Calibri" panose="020F0502020204030204" pitchFamily="34" charset="0"/>
                        <a:cs typeface="Arial" panose="020B0604020202020204" pitchFamily="34" charset="0"/>
                      </a:endParaRPr>
                    </a:p>
                  </a:txBody>
                  <a:tcPr marL="59500" marR="59500" marT="0" marB="0" anchor="ctr"/>
                </a:tc>
                <a:tc>
                  <a:txBody>
                    <a:bodyPr/>
                    <a:lstStyle/>
                    <a:p>
                      <a:pPr marL="0" marR="0" algn="ctr" rtl="1">
                        <a:lnSpc>
                          <a:spcPct val="107000"/>
                        </a:lnSpc>
                        <a:spcBef>
                          <a:spcPts val="0"/>
                        </a:spcBef>
                        <a:spcAft>
                          <a:spcPts val="800"/>
                        </a:spcAft>
                      </a:pPr>
                      <a:r>
                        <a:rPr lang="en-US" sz="800">
                          <a:effectLst/>
                        </a:rPr>
                        <a:t>8.75206</a:t>
                      </a:r>
                      <a:endParaRPr lang="en-US" sz="800">
                        <a:effectLst/>
                        <a:latin typeface="Calibri" panose="020F0502020204030204" pitchFamily="34" charset="0"/>
                        <a:ea typeface="Calibri" panose="020F0502020204030204" pitchFamily="34" charset="0"/>
                        <a:cs typeface="Arial" panose="020B0604020202020204" pitchFamily="34" charset="0"/>
                      </a:endParaRPr>
                    </a:p>
                  </a:txBody>
                  <a:tcPr marL="59500" marR="59500" marT="0" marB="0" anchor="ctr"/>
                </a:tc>
                <a:tc>
                  <a:txBody>
                    <a:bodyPr/>
                    <a:lstStyle/>
                    <a:p>
                      <a:pPr marL="0" marR="0" algn="ctr" rtl="1">
                        <a:lnSpc>
                          <a:spcPct val="107000"/>
                        </a:lnSpc>
                        <a:spcBef>
                          <a:spcPts val="0"/>
                        </a:spcBef>
                        <a:spcAft>
                          <a:spcPts val="800"/>
                        </a:spcAft>
                      </a:pPr>
                      <a:r>
                        <a:rPr lang="en-US" sz="800">
                          <a:effectLst/>
                        </a:rPr>
                        <a:t>8.53020</a:t>
                      </a:r>
                      <a:endParaRPr lang="en-US" sz="800">
                        <a:effectLst/>
                        <a:latin typeface="Calibri" panose="020F0502020204030204" pitchFamily="34" charset="0"/>
                        <a:ea typeface="Calibri" panose="020F0502020204030204" pitchFamily="34" charset="0"/>
                        <a:cs typeface="Arial" panose="020B0604020202020204" pitchFamily="34" charset="0"/>
                      </a:endParaRPr>
                    </a:p>
                  </a:txBody>
                  <a:tcPr marL="59500" marR="59500" marT="0" marB="0" anchor="ctr"/>
                </a:tc>
                <a:tc>
                  <a:txBody>
                    <a:bodyPr/>
                    <a:lstStyle/>
                    <a:p>
                      <a:pPr marL="0" marR="0" algn="ctr" rtl="1">
                        <a:lnSpc>
                          <a:spcPct val="107000"/>
                        </a:lnSpc>
                        <a:spcBef>
                          <a:spcPts val="0"/>
                        </a:spcBef>
                        <a:spcAft>
                          <a:spcPts val="800"/>
                        </a:spcAft>
                      </a:pPr>
                      <a:r>
                        <a:rPr lang="en-US" sz="800" dirty="0">
                          <a:effectLst/>
                        </a:rPr>
                        <a:t>8.11090</a:t>
                      </a:r>
                      <a:endParaRPr lang="en-US" sz="800" dirty="0">
                        <a:effectLst/>
                        <a:latin typeface="Calibri" panose="020F0502020204030204" pitchFamily="34" charset="0"/>
                        <a:ea typeface="Calibri" panose="020F0502020204030204" pitchFamily="34" charset="0"/>
                        <a:cs typeface="Arial" panose="020B0604020202020204" pitchFamily="34" charset="0"/>
                      </a:endParaRPr>
                    </a:p>
                  </a:txBody>
                  <a:tcPr marL="59500" marR="59500" marT="0" marB="0" anchor="ctr">
                    <a:solidFill>
                      <a:schemeClr val="accent2"/>
                    </a:solidFill>
                  </a:tcPr>
                </a:tc>
                <a:extLst>
                  <a:ext uri="{0D108BD9-81ED-4DB2-BD59-A6C34878D82A}">
                    <a16:rowId xmlns="" xmlns:a16="http://schemas.microsoft.com/office/drawing/2014/main" val="44495812"/>
                  </a:ext>
                </a:extLst>
              </a:tr>
              <a:tr h="194382">
                <a:tc>
                  <a:txBody>
                    <a:bodyPr/>
                    <a:lstStyle/>
                    <a:p>
                      <a:pPr marL="0" marR="0" algn="ctr" rtl="1">
                        <a:lnSpc>
                          <a:spcPct val="107000"/>
                        </a:lnSpc>
                        <a:spcBef>
                          <a:spcPts val="0"/>
                        </a:spcBef>
                        <a:spcAft>
                          <a:spcPts val="800"/>
                        </a:spcAft>
                      </a:pPr>
                      <a:r>
                        <a:rPr lang="en-US" sz="800">
                          <a:effectLst/>
                        </a:rPr>
                        <a:t>11</a:t>
                      </a:r>
                      <a:endParaRPr lang="en-US" sz="800">
                        <a:effectLst/>
                        <a:latin typeface="Calibri" panose="020F0502020204030204" pitchFamily="34" charset="0"/>
                        <a:ea typeface="Calibri" panose="020F0502020204030204" pitchFamily="34" charset="0"/>
                        <a:cs typeface="Arial" panose="020B0604020202020204" pitchFamily="34" charset="0"/>
                      </a:endParaRPr>
                    </a:p>
                  </a:txBody>
                  <a:tcPr marL="59500" marR="59500" marT="0" marB="0" anchor="ctr"/>
                </a:tc>
                <a:tc>
                  <a:txBody>
                    <a:bodyPr/>
                    <a:lstStyle/>
                    <a:p>
                      <a:pPr marL="0" marR="0" algn="ctr" rtl="1">
                        <a:lnSpc>
                          <a:spcPct val="107000"/>
                        </a:lnSpc>
                        <a:spcBef>
                          <a:spcPts val="0"/>
                        </a:spcBef>
                        <a:spcAft>
                          <a:spcPts val="800"/>
                        </a:spcAft>
                      </a:pPr>
                      <a:r>
                        <a:rPr lang="en-US" sz="800">
                          <a:effectLst/>
                        </a:rPr>
                        <a:t>10.83677</a:t>
                      </a:r>
                      <a:endParaRPr lang="en-US" sz="800">
                        <a:effectLst/>
                        <a:latin typeface="Calibri" panose="020F0502020204030204" pitchFamily="34" charset="0"/>
                        <a:ea typeface="Calibri" panose="020F0502020204030204" pitchFamily="34" charset="0"/>
                        <a:cs typeface="Arial" panose="020B0604020202020204" pitchFamily="34" charset="0"/>
                      </a:endParaRPr>
                    </a:p>
                  </a:txBody>
                  <a:tcPr marL="59500" marR="59500" marT="0" marB="0" anchor="ctr"/>
                </a:tc>
                <a:tc>
                  <a:txBody>
                    <a:bodyPr/>
                    <a:lstStyle/>
                    <a:p>
                      <a:pPr marL="0" marR="0" algn="ctr" rtl="1">
                        <a:lnSpc>
                          <a:spcPct val="107000"/>
                        </a:lnSpc>
                        <a:spcBef>
                          <a:spcPts val="0"/>
                        </a:spcBef>
                        <a:spcAft>
                          <a:spcPts val="800"/>
                        </a:spcAft>
                      </a:pPr>
                      <a:r>
                        <a:rPr lang="en-US" sz="800">
                          <a:effectLst/>
                        </a:rPr>
                        <a:t>10.67703</a:t>
                      </a:r>
                      <a:endParaRPr lang="en-US" sz="800">
                        <a:effectLst/>
                        <a:latin typeface="Calibri" panose="020F0502020204030204" pitchFamily="34" charset="0"/>
                        <a:ea typeface="Calibri" panose="020F0502020204030204" pitchFamily="34" charset="0"/>
                        <a:cs typeface="Arial" panose="020B0604020202020204" pitchFamily="34" charset="0"/>
                      </a:endParaRPr>
                    </a:p>
                  </a:txBody>
                  <a:tcPr marL="59500" marR="59500" marT="0" marB="0" anchor="ctr"/>
                </a:tc>
                <a:tc>
                  <a:txBody>
                    <a:bodyPr/>
                    <a:lstStyle/>
                    <a:p>
                      <a:pPr marL="0" marR="0" algn="ctr" rtl="1">
                        <a:lnSpc>
                          <a:spcPct val="107000"/>
                        </a:lnSpc>
                        <a:spcBef>
                          <a:spcPts val="0"/>
                        </a:spcBef>
                        <a:spcAft>
                          <a:spcPts val="800"/>
                        </a:spcAft>
                      </a:pPr>
                      <a:r>
                        <a:rPr lang="en-US" sz="800">
                          <a:effectLst/>
                        </a:rPr>
                        <a:t>10.52067</a:t>
                      </a:r>
                      <a:endParaRPr lang="en-US" sz="800">
                        <a:effectLst/>
                        <a:latin typeface="Calibri" panose="020F0502020204030204" pitchFamily="34" charset="0"/>
                        <a:ea typeface="Calibri" panose="020F0502020204030204" pitchFamily="34" charset="0"/>
                        <a:cs typeface="Arial" panose="020B0604020202020204" pitchFamily="34" charset="0"/>
                      </a:endParaRPr>
                    </a:p>
                  </a:txBody>
                  <a:tcPr marL="59500" marR="59500" marT="0" marB="0" anchor="ctr"/>
                </a:tc>
                <a:tc>
                  <a:txBody>
                    <a:bodyPr/>
                    <a:lstStyle/>
                    <a:p>
                      <a:pPr marL="0" marR="0" algn="ctr" rtl="1">
                        <a:lnSpc>
                          <a:spcPct val="107000"/>
                        </a:lnSpc>
                        <a:spcBef>
                          <a:spcPts val="0"/>
                        </a:spcBef>
                        <a:spcAft>
                          <a:spcPts val="800"/>
                        </a:spcAft>
                      </a:pPr>
                      <a:r>
                        <a:rPr lang="en-US" sz="800">
                          <a:effectLst/>
                        </a:rPr>
                        <a:t>10.36763</a:t>
                      </a:r>
                      <a:endParaRPr lang="en-US" sz="800">
                        <a:effectLst/>
                        <a:latin typeface="Calibri" panose="020F0502020204030204" pitchFamily="34" charset="0"/>
                        <a:ea typeface="Calibri" panose="020F0502020204030204" pitchFamily="34" charset="0"/>
                        <a:cs typeface="Arial" panose="020B0604020202020204" pitchFamily="34" charset="0"/>
                      </a:endParaRPr>
                    </a:p>
                  </a:txBody>
                  <a:tcPr marL="59500" marR="59500" marT="0" marB="0" anchor="ctr"/>
                </a:tc>
                <a:tc>
                  <a:txBody>
                    <a:bodyPr/>
                    <a:lstStyle/>
                    <a:p>
                      <a:pPr marL="0" marR="0" algn="ctr" rtl="1">
                        <a:lnSpc>
                          <a:spcPct val="107000"/>
                        </a:lnSpc>
                        <a:spcBef>
                          <a:spcPts val="0"/>
                        </a:spcBef>
                        <a:spcAft>
                          <a:spcPts val="800"/>
                        </a:spcAft>
                      </a:pPr>
                      <a:r>
                        <a:rPr lang="en-US" sz="800">
                          <a:effectLst/>
                        </a:rPr>
                        <a:t>10.07112</a:t>
                      </a:r>
                      <a:endParaRPr lang="en-US" sz="800">
                        <a:effectLst/>
                        <a:latin typeface="Calibri" panose="020F0502020204030204" pitchFamily="34" charset="0"/>
                        <a:ea typeface="Calibri" panose="020F0502020204030204" pitchFamily="34" charset="0"/>
                        <a:cs typeface="Arial" panose="020B0604020202020204" pitchFamily="34" charset="0"/>
                      </a:endParaRPr>
                    </a:p>
                  </a:txBody>
                  <a:tcPr marL="59500" marR="59500" marT="0" marB="0" anchor="ctr"/>
                </a:tc>
                <a:tc>
                  <a:txBody>
                    <a:bodyPr/>
                    <a:lstStyle/>
                    <a:p>
                      <a:pPr marL="0" marR="0" algn="ctr" rtl="1">
                        <a:lnSpc>
                          <a:spcPct val="107000"/>
                        </a:lnSpc>
                        <a:spcBef>
                          <a:spcPts val="0"/>
                        </a:spcBef>
                        <a:spcAft>
                          <a:spcPts val="800"/>
                        </a:spcAft>
                      </a:pPr>
                      <a:r>
                        <a:rPr lang="en-US" sz="800">
                          <a:effectLst/>
                        </a:rPr>
                        <a:t>9.78685</a:t>
                      </a:r>
                      <a:endParaRPr lang="en-US" sz="800">
                        <a:effectLst/>
                        <a:latin typeface="Calibri" panose="020F0502020204030204" pitchFamily="34" charset="0"/>
                        <a:ea typeface="Calibri" panose="020F0502020204030204" pitchFamily="34" charset="0"/>
                        <a:cs typeface="Arial" panose="020B0604020202020204" pitchFamily="34" charset="0"/>
                      </a:endParaRPr>
                    </a:p>
                  </a:txBody>
                  <a:tcPr marL="59500" marR="59500" marT="0" marB="0" anchor="ctr"/>
                </a:tc>
                <a:tc>
                  <a:txBody>
                    <a:bodyPr/>
                    <a:lstStyle/>
                    <a:p>
                      <a:pPr marL="0" marR="0" algn="ctr" rtl="1">
                        <a:lnSpc>
                          <a:spcPct val="107000"/>
                        </a:lnSpc>
                        <a:spcBef>
                          <a:spcPts val="0"/>
                        </a:spcBef>
                        <a:spcAft>
                          <a:spcPts val="800"/>
                        </a:spcAft>
                      </a:pPr>
                      <a:r>
                        <a:rPr lang="en-US" sz="800">
                          <a:effectLst/>
                        </a:rPr>
                        <a:t>9.51421</a:t>
                      </a:r>
                      <a:endParaRPr lang="en-US" sz="800">
                        <a:effectLst/>
                        <a:latin typeface="Calibri" panose="020F0502020204030204" pitchFamily="34" charset="0"/>
                        <a:ea typeface="Calibri" panose="020F0502020204030204" pitchFamily="34" charset="0"/>
                        <a:cs typeface="Arial" panose="020B0604020202020204" pitchFamily="34" charset="0"/>
                      </a:endParaRPr>
                    </a:p>
                  </a:txBody>
                  <a:tcPr marL="59500" marR="59500" marT="0" marB="0" anchor="ctr"/>
                </a:tc>
                <a:tc>
                  <a:txBody>
                    <a:bodyPr/>
                    <a:lstStyle/>
                    <a:p>
                      <a:pPr marL="0" marR="0" algn="ctr" rtl="1">
                        <a:lnSpc>
                          <a:spcPct val="107000"/>
                        </a:lnSpc>
                        <a:spcBef>
                          <a:spcPts val="0"/>
                        </a:spcBef>
                        <a:spcAft>
                          <a:spcPts val="800"/>
                        </a:spcAft>
                      </a:pPr>
                      <a:r>
                        <a:rPr lang="en-US" sz="800">
                          <a:effectLst/>
                        </a:rPr>
                        <a:t>9.25262</a:t>
                      </a:r>
                      <a:endParaRPr lang="en-US" sz="800">
                        <a:effectLst/>
                        <a:latin typeface="Calibri" panose="020F0502020204030204" pitchFamily="34" charset="0"/>
                        <a:ea typeface="Calibri" panose="020F0502020204030204" pitchFamily="34" charset="0"/>
                        <a:cs typeface="Arial" panose="020B0604020202020204" pitchFamily="34" charset="0"/>
                      </a:endParaRPr>
                    </a:p>
                  </a:txBody>
                  <a:tcPr marL="59500" marR="59500" marT="0" marB="0" anchor="ctr"/>
                </a:tc>
                <a:tc>
                  <a:txBody>
                    <a:bodyPr/>
                    <a:lstStyle/>
                    <a:p>
                      <a:pPr marL="0" marR="0" algn="ctr" rtl="1">
                        <a:lnSpc>
                          <a:spcPct val="107000"/>
                        </a:lnSpc>
                        <a:spcBef>
                          <a:spcPts val="0"/>
                        </a:spcBef>
                        <a:spcAft>
                          <a:spcPts val="800"/>
                        </a:spcAft>
                      </a:pPr>
                      <a:r>
                        <a:rPr lang="en-US" sz="800" dirty="0">
                          <a:effectLst/>
                        </a:rPr>
                        <a:t>8.76048</a:t>
                      </a:r>
                      <a:endParaRPr lang="en-US" sz="800" dirty="0">
                        <a:effectLst/>
                        <a:latin typeface="Calibri" panose="020F0502020204030204" pitchFamily="34" charset="0"/>
                        <a:ea typeface="Calibri" panose="020F0502020204030204" pitchFamily="34" charset="0"/>
                        <a:cs typeface="Arial" panose="020B0604020202020204" pitchFamily="34" charset="0"/>
                      </a:endParaRPr>
                    </a:p>
                  </a:txBody>
                  <a:tcPr marL="59500" marR="59500" marT="0" marB="0" anchor="ctr">
                    <a:solidFill>
                      <a:schemeClr val="accent2"/>
                    </a:solidFill>
                  </a:tcPr>
                </a:tc>
                <a:extLst>
                  <a:ext uri="{0D108BD9-81ED-4DB2-BD59-A6C34878D82A}">
                    <a16:rowId xmlns="" xmlns:a16="http://schemas.microsoft.com/office/drawing/2014/main" val="3482347678"/>
                  </a:ext>
                </a:extLst>
              </a:tr>
              <a:tr h="194382">
                <a:tc>
                  <a:txBody>
                    <a:bodyPr/>
                    <a:lstStyle/>
                    <a:p>
                      <a:pPr marL="0" marR="0" algn="ctr" rtl="1">
                        <a:lnSpc>
                          <a:spcPct val="107000"/>
                        </a:lnSpc>
                        <a:spcBef>
                          <a:spcPts val="0"/>
                        </a:spcBef>
                        <a:spcAft>
                          <a:spcPts val="800"/>
                        </a:spcAft>
                      </a:pPr>
                      <a:r>
                        <a:rPr lang="en-US" sz="800">
                          <a:effectLst/>
                        </a:rPr>
                        <a:t>12</a:t>
                      </a:r>
                      <a:endParaRPr lang="en-US" sz="800">
                        <a:effectLst/>
                        <a:latin typeface="Calibri" panose="020F0502020204030204" pitchFamily="34" charset="0"/>
                        <a:ea typeface="Calibri" panose="020F0502020204030204" pitchFamily="34" charset="0"/>
                        <a:cs typeface="Arial" panose="020B0604020202020204" pitchFamily="34" charset="0"/>
                      </a:endParaRPr>
                    </a:p>
                  </a:txBody>
                  <a:tcPr marL="59500" marR="59500" marT="0" marB="0" anchor="ctr"/>
                </a:tc>
                <a:tc>
                  <a:txBody>
                    <a:bodyPr/>
                    <a:lstStyle/>
                    <a:p>
                      <a:pPr marL="0" marR="0" algn="ctr" rtl="1">
                        <a:lnSpc>
                          <a:spcPct val="107000"/>
                        </a:lnSpc>
                        <a:spcBef>
                          <a:spcPts val="0"/>
                        </a:spcBef>
                        <a:spcAft>
                          <a:spcPts val="800"/>
                        </a:spcAft>
                      </a:pPr>
                      <a:r>
                        <a:rPr lang="en-US" sz="800">
                          <a:effectLst/>
                        </a:rPr>
                        <a:t>11.80725</a:t>
                      </a:r>
                      <a:endParaRPr lang="en-US" sz="800">
                        <a:effectLst/>
                        <a:latin typeface="Calibri" panose="020F0502020204030204" pitchFamily="34" charset="0"/>
                        <a:ea typeface="Calibri" panose="020F0502020204030204" pitchFamily="34" charset="0"/>
                        <a:cs typeface="Arial" panose="020B0604020202020204" pitchFamily="34" charset="0"/>
                      </a:endParaRPr>
                    </a:p>
                  </a:txBody>
                  <a:tcPr marL="59500" marR="59500" marT="0" marB="0" anchor="ctr"/>
                </a:tc>
                <a:tc>
                  <a:txBody>
                    <a:bodyPr/>
                    <a:lstStyle/>
                    <a:p>
                      <a:pPr marL="0" marR="0" algn="ctr" rtl="1">
                        <a:lnSpc>
                          <a:spcPct val="107000"/>
                        </a:lnSpc>
                        <a:spcBef>
                          <a:spcPts val="0"/>
                        </a:spcBef>
                        <a:spcAft>
                          <a:spcPts val="800"/>
                        </a:spcAft>
                      </a:pPr>
                      <a:r>
                        <a:rPr lang="en-US" sz="800">
                          <a:effectLst/>
                        </a:rPr>
                        <a:t>11.61893</a:t>
                      </a:r>
                      <a:endParaRPr lang="en-US" sz="800">
                        <a:effectLst/>
                        <a:latin typeface="Calibri" panose="020F0502020204030204" pitchFamily="34" charset="0"/>
                        <a:ea typeface="Calibri" panose="020F0502020204030204" pitchFamily="34" charset="0"/>
                        <a:cs typeface="Arial" panose="020B0604020202020204" pitchFamily="34" charset="0"/>
                      </a:endParaRPr>
                    </a:p>
                  </a:txBody>
                  <a:tcPr marL="59500" marR="59500" marT="0" marB="0" anchor="ctr"/>
                </a:tc>
                <a:tc>
                  <a:txBody>
                    <a:bodyPr/>
                    <a:lstStyle/>
                    <a:p>
                      <a:pPr marL="0" marR="0" algn="ctr" rtl="1">
                        <a:lnSpc>
                          <a:spcPct val="107000"/>
                        </a:lnSpc>
                        <a:spcBef>
                          <a:spcPts val="0"/>
                        </a:spcBef>
                        <a:spcAft>
                          <a:spcPts val="800"/>
                        </a:spcAft>
                      </a:pPr>
                      <a:r>
                        <a:rPr lang="en-US" sz="800">
                          <a:effectLst/>
                        </a:rPr>
                        <a:t>11.43491</a:t>
                      </a:r>
                      <a:endParaRPr lang="en-US" sz="800">
                        <a:effectLst/>
                        <a:latin typeface="Calibri" panose="020F0502020204030204" pitchFamily="34" charset="0"/>
                        <a:ea typeface="Calibri" panose="020F0502020204030204" pitchFamily="34" charset="0"/>
                        <a:cs typeface="Arial" panose="020B0604020202020204" pitchFamily="34" charset="0"/>
                      </a:endParaRPr>
                    </a:p>
                  </a:txBody>
                  <a:tcPr marL="59500" marR="59500" marT="0" marB="0" anchor="ctr"/>
                </a:tc>
                <a:tc>
                  <a:txBody>
                    <a:bodyPr/>
                    <a:lstStyle/>
                    <a:p>
                      <a:pPr marL="0" marR="0" algn="ctr" rtl="1">
                        <a:lnSpc>
                          <a:spcPct val="107000"/>
                        </a:lnSpc>
                        <a:spcBef>
                          <a:spcPts val="0"/>
                        </a:spcBef>
                        <a:spcAft>
                          <a:spcPts val="800"/>
                        </a:spcAft>
                      </a:pPr>
                      <a:r>
                        <a:rPr lang="en-US" sz="800">
                          <a:effectLst/>
                        </a:rPr>
                        <a:t>11.25505</a:t>
                      </a:r>
                      <a:endParaRPr lang="en-US" sz="800">
                        <a:effectLst/>
                        <a:latin typeface="Calibri" panose="020F0502020204030204" pitchFamily="34" charset="0"/>
                        <a:ea typeface="Calibri" panose="020F0502020204030204" pitchFamily="34" charset="0"/>
                        <a:cs typeface="Arial" panose="020B0604020202020204" pitchFamily="34" charset="0"/>
                      </a:endParaRPr>
                    </a:p>
                  </a:txBody>
                  <a:tcPr marL="59500" marR="59500" marT="0" marB="0" anchor="ctr"/>
                </a:tc>
                <a:tc>
                  <a:txBody>
                    <a:bodyPr/>
                    <a:lstStyle/>
                    <a:p>
                      <a:pPr marL="0" marR="0" algn="ctr" rtl="1">
                        <a:lnSpc>
                          <a:spcPct val="107000"/>
                        </a:lnSpc>
                        <a:spcBef>
                          <a:spcPts val="0"/>
                        </a:spcBef>
                        <a:spcAft>
                          <a:spcPts val="800"/>
                        </a:spcAft>
                      </a:pPr>
                      <a:r>
                        <a:rPr lang="en-US" sz="800">
                          <a:effectLst/>
                        </a:rPr>
                        <a:t>10.90751</a:t>
                      </a:r>
                      <a:endParaRPr lang="en-US" sz="800">
                        <a:effectLst/>
                        <a:latin typeface="Calibri" panose="020F0502020204030204" pitchFamily="34" charset="0"/>
                        <a:ea typeface="Calibri" panose="020F0502020204030204" pitchFamily="34" charset="0"/>
                        <a:cs typeface="Arial" panose="020B0604020202020204" pitchFamily="34" charset="0"/>
                      </a:endParaRPr>
                    </a:p>
                  </a:txBody>
                  <a:tcPr marL="59500" marR="59500" marT="0" marB="0" anchor="ctr"/>
                </a:tc>
                <a:tc>
                  <a:txBody>
                    <a:bodyPr/>
                    <a:lstStyle/>
                    <a:p>
                      <a:pPr marL="0" marR="0" algn="ctr" rtl="1">
                        <a:lnSpc>
                          <a:spcPct val="107000"/>
                        </a:lnSpc>
                        <a:spcBef>
                          <a:spcPts val="0"/>
                        </a:spcBef>
                        <a:spcAft>
                          <a:spcPts val="800"/>
                        </a:spcAft>
                      </a:pPr>
                      <a:r>
                        <a:rPr lang="en-US" sz="800">
                          <a:effectLst/>
                        </a:rPr>
                        <a:t>10.57534</a:t>
                      </a:r>
                      <a:endParaRPr lang="en-US" sz="800">
                        <a:effectLst/>
                        <a:latin typeface="Calibri" panose="020F0502020204030204" pitchFamily="34" charset="0"/>
                        <a:ea typeface="Calibri" panose="020F0502020204030204" pitchFamily="34" charset="0"/>
                        <a:cs typeface="Arial" panose="020B0604020202020204" pitchFamily="34" charset="0"/>
                      </a:endParaRPr>
                    </a:p>
                  </a:txBody>
                  <a:tcPr marL="59500" marR="59500" marT="0" marB="0" anchor="ctr"/>
                </a:tc>
                <a:tc>
                  <a:txBody>
                    <a:bodyPr/>
                    <a:lstStyle/>
                    <a:p>
                      <a:pPr marL="0" marR="0" algn="ctr" rtl="1">
                        <a:lnSpc>
                          <a:spcPct val="107000"/>
                        </a:lnSpc>
                        <a:spcBef>
                          <a:spcPts val="0"/>
                        </a:spcBef>
                        <a:spcAft>
                          <a:spcPts val="800"/>
                        </a:spcAft>
                      </a:pPr>
                      <a:r>
                        <a:rPr lang="en-US" sz="800">
                          <a:effectLst/>
                        </a:rPr>
                        <a:t>10.25776</a:t>
                      </a:r>
                      <a:endParaRPr lang="en-US" sz="800">
                        <a:effectLst/>
                        <a:latin typeface="Calibri" panose="020F0502020204030204" pitchFamily="34" charset="0"/>
                        <a:ea typeface="Calibri" panose="020F0502020204030204" pitchFamily="34" charset="0"/>
                        <a:cs typeface="Arial" panose="020B0604020202020204" pitchFamily="34" charset="0"/>
                      </a:endParaRPr>
                    </a:p>
                  </a:txBody>
                  <a:tcPr marL="59500" marR="59500" marT="0" marB="0" anchor="ctr"/>
                </a:tc>
                <a:tc>
                  <a:txBody>
                    <a:bodyPr/>
                    <a:lstStyle/>
                    <a:p>
                      <a:pPr marL="0" marR="0" algn="ctr" rtl="1">
                        <a:lnSpc>
                          <a:spcPct val="107000"/>
                        </a:lnSpc>
                        <a:spcBef>
                          <a:spcPts val="0"/>
                        </a:spcBef>
                        <a:spcAft>
                          <a:spcPts val="800"/>
                        </a:spcAft>
                      </a:pPr>
                      <a:r>
                        <a:rPr lang="en-US" sz="800">
                          <a:effectLst/>
                        </a:rPr>
                        <a:t>9.95400</a:t>
                      </a:r>
                      <a:endParaRPr lang="en-US" sz="800">
                        <a:effectLst/>
                        <a:latin typeface="Calibri" panose="020F0502020204030204" pitchFamily="34" charset="0"/>
                        <a:ea typeface="Calibri" panose="020F0502020204030204" pitchFamily="34" charset="0"/>
                        <a:cs typeface="Arial" panose="020B0604020202020204" pitchFamily="34" charset="0"/>
                      </a:endParaRPr>
                    </a:p>
                  </a:txBody>
                  <a:tcPr marL="59500" marR="59500" marT="0" marB="0" anchor="ctr"/>
                </a:tc>
                <a:tc>
                  <a:txBody>
                    <a:bodyPr/>
                    <a:lstStyle/>
                    <a:p>
                      <a:pPr marL="0" marR="0" algn="ctr" rtl="1">
                        <a:lnSpc>
                          <a:spcPct val="107000"/>
                        </a:lnSpc>
                        <a:spcBef>
                          <a:spcPts val="0"/>
                        </a:spcBef>
                        <a:spcAft>
                          <a:spcPts val="800"/>
                        </a:spcAft>
                      </a:pPr>
                      <a:r>
                        <a:rPr lang="en-US" sz="800" dirty="0">
                          <a:effectLst/>
                        </a:rPr>
                        <a:t>9.38507</a:t>
                      </a:r>
                      <a:endParaRPr lang="en-US" sz="800" dirty="0">
                        <a:effectLst/>
                        <a:latin typeface="Calibri" panose="020F0502020204030204" pitchFamily="34" charset="0"/>
                        <a:ea typeface="Calibri" panose="020F0502020204030204" pitchFamily="34" charset="0"/>
                        <a:cs typeface="Arial" panose="020B0604020202020204" pitchFamily="34" charset="0"/>
                      </a:endParaRPr>
                    </a:p>
                  </a:txBody>
                  <a:tcPr marL="59500" marR="59500" marT="0" marB="0" anchor="ctr">
                    <a:solidFill>
                      <a:schemeClr val="accent2"/>
                    </a:solidFill>
                  </a:tcPr>
                </a:tc>
                <a:extLst>
                  <a:ext uri="{0D108BD9-81ED-4DB2-BD59-A6C34878D82A}">
                    <a16:rowId xmlns="" xmlns:a16="http://schemas.microsoft.com/office/drawing/2014/main" val="1779120528"/>
                  </a:ext>
                </a:extLst>
              </a:tr>
              <a:tr h="194382">
                <a:tc>
                  <a:txBody>
                    <a:bodyPr/>
                    <a:lstStyle/>
                    <a:p>
                      <a:pPr marL="0" marR="0" algn="ctr" rtl="1">
                        <a:lnSpc>
                          <a:spcPct val="107000"/>
                        </a:lnSpc>
                        <a:spcBef>
                          <a:spcPts val="0"/>
                        </a:spcBef>
                        <a:spcAft>
                          <a:spcPts val="800"/>
                        </a:spcAft>
                      </a:pPr>
                      <a:r>
                        <a:rPr lang="en-US" sz="800">
                          <a:effectLst/>
                        </a:rPr>
                        <a:t>13</a:t>
                      </a:r>
                      <a:endParaRPr lang="en-US" sz="800">
                        <a:effectLst/>
                        <a:latin typeface="Calibri" panose="020F0502020204030204" pitchFamily="34" charset="0"/>
                        <a:ea typeface="Calibri" panose="020F0502020204030204" pitchFamily="34" charset="0"/>
                        <a:cs typeface="Arial" panose="020B0604020202020204" pitchFamily="34" charset="0"/>
                      </a:endParaRPr>
                    </a:p>
                  </a:txBody>
                  <a:tcPr marL="59500" marR="59500" marT="0" marB="0" anchor="ctr"/>
                </a:tc>
                <a:tc>
                  <a:txBody>
                    <a:bodyPr/>
                    <a:lstStyle/>
                    <a:p>
                      <a:pPr marL="0" marR="0" algn="ctr" rtl="1">
                        <a:lnSpc>
                          <a:spcPct val="107000"/>
                        </a:lnSpc>
                        <a:spcBef>
                          <a:spcPts val="0"/>
                        </a:spcBef>
                        <a:spcAft>
                          <a:spcPts val="800"/>
                        </a:spcAft>
                      </a:pPr>
                      <a:r>
                        <a:rPr lang="en-US" sz="800">
                          <a:effectLst/>
                        </a:rPr>
                        <a:t>12.27532</a:t>
                      </a:r>
                      <a:endParaRPr lang="en-US" sz="800">
                        <a:effectLst/>
                        <a:latin typeface="Calibri" panose="020F0502020204030204" pitchFamily="34" charset="0"/>
                        <a:ea typeface="Calibri" panose="020F0502020204030204" pitchFamily="34" charset="0"/>
                        <a:cs typeface="Arial" panose="020B0604020202020204" pitchFamily="34" charset="0"/>
                      </a:endParaRPr>
                    </a:p>
                  </a:txBody>
                  <a:tcPr marL="59500" marR="59500" marT="0" marB="0" anchor="ctr"/>
                </a:tc>
                <a:tc>
                  <a:txBody>
                    <a:bodyPr/>
                    <a:lstStyle/>
                    <a:p>
                      <a:pPr marL="0" marR="0" algn="ctr" rtl="1">
                        <a:lnSpc>
                          <a:spcPct val="107000"/>
                        </a:lnSpc>
                        <a:spcBef>
                          <a:spcPts val="0"/>
                        </a:spcBef>
                        <a:spcAft>
                          <a:spcPts val="800"/>
                        </a:spcAft>
                      </a:pPr>
                      <a:r>
                        <a:rPr lang="en-US" sz="800">
                          <a:effectLst/>
                        </a:rPr>
                        <a:t>12.55615</a:t>
                      </a:r>
                      <a:endParaRPr lang="en-US" sz="800">
                        <a:effectLst/>
                        <a:latin typeface="Calibri" panose="020F0502020204030204" pitchFamily="34" charset="0"/>
                        <a:ea typeface="Calibri" panose="020F0502020204030204" pitchFamily="34" charset="0"/>
                        <a:cs typeface="Arial" panose="020B0604020202020204" pitchFamily="34" charset="0"/>
                      </a:endParaRPr>
                    </a:p>
                  </a:txBody>
                  <a:tcPr marL="59500" marR="59500" marT="0" marB="0" anchor="ctr"/>
                </a:tc>
                <a:tc>
                  <a:txBody>
                    <a:bodyPr/>
                    <a:lstStyle/>
                    <a:p>
                      <a:pPr marL="0" marR="0" algn="ctr" rtl="1">
                        <a:lnSpc>
                          <a:spcPct val="107000"/>
                        </a:lnSpc>
                        <a:spcBef>
                          <a:spcPts val="0"/>
                        </a:spcBef>
                        <a:spcAft>
                          <a:spcPts val="800"/>
                        </a:spcAft>
                      </a:pPr>
                      <a:r>
                        <a:rPr lang="en-US" sz="800">
                          <a:effectLst/>
                        </a:rPr>
                        <a:t>12.34235</a:t>
                      </a:r>
                      <a:endParaRPr lang="en-US" sz="800">
                        <a:effectLst/>
                        <a:latin typeface="Calibri" panose="020F0502020204030204" pitchFamily="34" charset="0"/>
                        <a:ea typeface="Calibri" panose="020F0502020204030204" pitchFamily="34" charset="0"/>
                        <a:cs typeface="Arial" panose="020B0604020202020204" pitchFamily="34" charset="0"/>
                      </a:endParaRPr>
                    </a:p>
                  </a:txBody>
                  <a:tcPr marL="59500" marR="59500" marT="0" marB="0" anchor="ctr"/>
                </a:tc>
                <a:tc>
                  <a:txBody>
                    <a:bodyPr/>
                    <a:lstStyle/>
                    <a:p>
                      <a:pPr marL="0" marR="0" algn="ctr" rtl="1">
                        <a:lnSpc>
                          <a:spcPct val="107000"/>
                        </a:lnSpc>
                        <a:spcBef>
                          <a:spcPts val="0"/>
                        </a:spcBef>
                        <a:spcAft>
                          <a:spcPts val="800"/>
                        </a:spcAft>
                      </a:pPr>
                      <a:r>
                        <a:rPr lang="en-US" sz="800">
                          <a:effectLst/>
                        </a:rPr>
                        <a:t>12.13374</a:t>
                      </a:r>
                      <a:endParaRPr lang="en-US" sz="800">
                        <a:effectLst/>
                        <a:latin typeface="Calibri" panose="020F0502020204030204" pitchFamily="34" charset="0"/>
                        <a:ea typeface="Calibri" panose="020F0502020204030204" pitchFamily="34" charset="0"/>
                        <a:cs typeface="Arial" panose="020B0604020202020204" pitchFamily="34" charset="0"/>
                      </a:endParaRPr>
                    </a:p>
                  </a:txBody>
                  <a:tcPr marL="59500" marR="59500" marT="0" marB="0" anchor="ctr"/>
                </a:tc>
                <a:tc>
                  <a:txBody>
                    <a:bodyPr/>
                    <a:lstStyle/>
                    <a:p>
                      <a:pPr marL="0" marR="0" algn="ctr" rtl="1">
                        <a:lnSpc>
                          <a:spcPct val="107000"/>
                        </a:lnSpc>
                        <a:spcBef>
                          <a:spcPts val="0"/>
                        </a:spcBef>
                        <a:spcAft>
                          <a:spcPts val="800"/>
                        </a:spcAft>
                      </a:pPr>
                      <a:r>
                        <a:rPr lang="en-US" sz="800">
                          <a:effectLst/>
                        </a:rPr>
                        <a:t>11.73153</a:t>
                      </a:r>
                      <a:endParaRPr lang="en-US" sz="800">
                        <a:effectLst/>
                        <a:latin typeface="Calibri" panose="020F0502020204030204" pitchFamily="34" charset="0"/>
                        <a:ea typeface="Calibri" panose="020F0502020204030204" pitchFamily="34" charset="0"/>
                        <a:cs typeface="Arial" panose="020B0604020202020204" pitchFamily="34" charset="0"/>
                      </a:endParaRPr>
                    </a:p>
                  </a:txBody>
                  <a:tcPr marL="59500" marR="59500" marT="0" marB="0" anchor="ctr"/>
                </a:tc>
                <a:tc>
                  <a:txBody>
                    <a:bodyPr/>
                    <a:lstStyle/>
                    <a:p>
                      <a:pPr marL="0" marR="0" algn="ctr" rtl="1">
                        <a:lnSpc>
                          <a:spcPct val="107000"/>
                        </a:lnSpc>
                        <a:spcBef>
                          <a:spcPts val="0"/>
                        </a:spcBef>
                        <a:spcAft>
                          <a:spcPts val="800"/>
                        </a:spcAft>
                      </a:pPr>
                      <a:r>
                        <a:rPr lang="en-US" sz="800">
                          <a:effectLst/>
                        </a:rPr>
                        <a:t>11.34837</a:t>
                      </a:r>
                      <a:endParaRPr lang="en-US" sz="800">
                        <a:effectLst/>
                        <a:latin typeface="Calibri" panose="020F0502020204030204" pitchFamily="34" charset="0"/>
                        <a:ea typeface="Calibri" panose="020F0502020204030204" pitchFamily="34" charset="0"/>
                        <a:cs typeface="Arial" panose="020B0604020202020204" pitchFamily="34" charset="0"/>
                      </a:endParaRPr>
                    </a:p>
                  </a:txBody>
                  <a:tcPr marL="59500" marR="59500" marT="0" marB="0" anchor="ctr"/>
                </a:tc>
                <a:tc>
                  <a:txBody>
                    <a:bodyPr/>
                    <a:lstStyle/>
                    <a:p>
                      <a:pPr marL="0" marR="0" algn="ctr" rtl="1">
                        <a:lnSpc>
                          <a:spcPct val="107000"/>
                        </a:lnSpc>
                        <a:spcBef>
                          <a:spcPts val="0"/>
                        </a:spcBef>
                        <a:spcAft>
                          <a:spcPts val="800"/>
                        </a:spcAft>
                      </a:pPr>
                      <a:r>
                        <a:rPr lang="en-US" sz="800">
                          <a:effectLst/>
                        </a:rPr>
                        <a:t>10.98318</a:t>
                      </a:r>
                      <a:endParaRPr lang="en-US" sz="800">
                        <a:effectLst/>
                        <a:latin typeface="Calibri" panose="020F0502020204030204" pitchFamily="34" charset="0"/>
                        <a:ea typeface="Calibri" panose="020F0502020204030204" pitchFamily="34" charset="0"/>
                        <a:cs typeface="Arial" panose="020B0604020202020204" pitchFamily="34" charset="0"/>
                      </a:endParaRPr>
                    </a:p>
                  </a:txBody>
                  <a:tcPr marL="59500" marR="59500" marT="0" marB="0" anchor="ctr"/>
                </a:tc>
                <a:tc>
                  <a:txBody>
                    <a:bodyPr/>
                    <a:lstStyle/>
                    <a:p>
                      <a:pPr marL="0" marR="0" algn="ctr" rtl="1">
                        <a:lnSpc>
                          <a:spcPct val="107000"/>
                        </a:lnSpc>
                        <a:spcBef>
                          <a:spcPts val="0"/>
                        </a:spcBef>
                        <a:spcAft>
                          <a:spcPts val="800"/>
                        </a:spcAft>
                      </a:pPr>
                      <a:r>
                        <a:rPr lang="en-US" sz="800">
                          <a:effectLst/>
                        </a:rPr>
                        <a:t>10.63496</a:t>
                      </a:r>
                      <a:endParaRPr lang="en-US" sz="800">
                        <a:effectLst/>
                        <a:latin typeface="Calibri" panose="020F0502020204030204" pitchFamily="34" charset="0"/>
                        <a:ea typeface="Calibri" panose="020F0502020204030204" pitchFamily="34" charset="0"/>
                        <a:cs typeface="Arial" panose="020B0604020202020204" pitchFamily="34" charset="0"/>
                      </a:endParaRPr>
                    </a:p>
                  </a:txBody>
                  <a:tcPr marL="59500" marR="59500" marT="0" marB="0" anchor="ctr"/>
                </a:tc>
                <a:tc>
                  <a:txBody>
                    <a:bodyPr/>
                    <a:lstStyle/>
                    <a:p>
                      <a:pPr marL="0" marR="0" algn="ctr" rtl="1">
                        <a:lnSpc>
                          <a:spcPct val="107000"/>
                        </a:lnSpc>
                        <a:spcBef>
                          <a:spcPts val="0"/>
                        </a:spcBef>
                        <a:spcAft>
                          <a:spcPts val="800"/>
                        </a:spcAft>
                      </a:pPr>
                      <a:r>
                        <a:rPr lang="en-US" sz="800" dirty="0">
                          <a:effectLst/>
                        </a:rPr>
                        <a:t>9.98565</a:t>
                      </a:r>
                      <a:endParaRPr lang="en-US" sz="800" dirty="0">
                        <a:effectLst/>
                        <a:latin typeface="Calibri" panose="020F0502020204030204" pitchFamily="34" charset="0"/>
                        <a:ea typeface="Calibri" panose="020F0502020204030204" pitchFamily="34" charset="0"/>
                        <a:cs typeface="Arial" panose="020B0604020202020204" pitchFamily="34" charset="0"/>
                      </a:endParaRPr>
                    </a:p>
                  </a:txBody>
                  <a:tcPr marL="59500" marR="59500" marT="0" marB="0" anchor="ctr">
                    <a:solidFill>
                      <a:schemeClr val="accent2"/>
                    </a:solidFill>
                  </a:tcPr>
                </a:tc>
                <a:extLst>
                  <a:ext uri="{0D108BD9-81ED-4DB2-BD59-A6C34878D82A}">
                    <a16:rowId xmlns="" xmlns:a16="http://schemas.microsoft.com/office/drawing/2014/main" val="149070544"/>
                  </a:ext>
                </a:extLst>
              </a:tr>
              <a:tr h="194382">
                <a:tc>
                  <a:txBody>
                    <a:bodyPr/>
                    <a:lstStyle/>
                    <a:p>
                      <a:pPr marL="0" marR="0" algn="ctr" rtl="1">
                        <a:lnSpc>
                          <a:spcPct val="107000"/>
                        </a:lnSpc>
                        <a:spcBef>
                          <a:spcPts val="0"/>
                        </a:spcBef>
                        <a:spcAft>
                          <a:spcPts val="800"/>
                        </a:spcAft>
                      </a:pPr>
                      <a:r>
                        <a:rPr lang="en-US" sz="800">
                          <a:effectLst/>
                        </a:rPr>
                        <a:t>14</a:t>
                      </a:r>
                      <a:endParaRPr lang="en-US" sz="800">
                        <a:effectLst/>
                        <a:latin typeface="Calibri" panose="020F0502020204030204" pitchFamily="34" charset="0"/>
                        <a:ea typeface="Calibri" panose="020F0502020204030204" pitchFamily="34" charset="0"/>
                        <a:cs typeface="Arial" panose="020B0604020202020204" pitchFamily="34" charset="0"/>
                      </a:endParaRPr>
                    </a:p>
                  </a:txBody>
                  <a:tcPr marL="59500" marR="59500" marT="0" marB="0" anchor="ctr"/>
                </a:tc>
                <a:tc>
                  <a:txBody>
                    <a:bodyPr/>
                    <a:lstStyle/>
                    <a:p>
                      <a:pPr marL="0" marR="0" algn="ctr" rtl="1">
                        <a:lnSpc>
                          <a:spcPct val="107000"/>
                        </a:lnSpc>
                        <a:spcBef>
                          <a:spcPts val="0"/>
                        </a:spcBef>
                        <a:spcAft>
                          <a:spcPts val="800"/>
                        </a:spcAft>
                      </a:pPr>
                      <a:r>
                        <a:rPr lang="en-US" sz="800">
                          <a:effectLst/>
                        </a:rPr>
                        <a:t>13.74096</a:t>
                      </a:r>
                      <a:endParaRPr lang="en-US" sz="800">
                        <a:effectLst/>
                        <a:latin typeface="Calibri" panose="020F0502020204030204" pitchFamily="34" charset="0"/>
                        <a:ea typeface="Calibri" panose="020F0502020204030204" pitchFamily="34" charset="0"/>
                        <a:cs typeface="Arial" panose="020B0604020202020204" pitchFamily="34" charset="0"/>
                      </a:endParaRPr>
                    </a:p>
                  </a:txBody>
                  <a:tcPr marL="59500" marR="59500" marT="0" marB="0" anchor="ctr"/>
                </a:tc>
                <a:tc>
                  <a:txBody>
                    <a:bodyPr/>
                    <a:lstStyle/>
                    <a:p>
                      <a:pPr marL="0" marR="0" algn="ctr" rtl="1">
                        <a:lnSpc>
                          <a:spcPct val="107000"/>
                        </a:lnSpc>
                        <a:spcBef>
                          <a:spcPts val="0"/>
                        </a:spcBef>
                        <a:spcAft>
                          <a:spcPts val="800"/>
                        </a:spcAft>
                      </a:pPr>
                      <a:r>
                        <a:rPr lang="en-US" sz="800">
                          <a:effectLst/>
                        </a:rPr>
                        <a:t>13.48871</a:t>
                      </a:r>
                      <a:endParaRPr lang="en-US" sz="800">
                        <a:effectLst/>
                        <a:latin typeface="Calibri" panose="020F0502020204030204" pitchFamily="34" charset="0"/>
                        <a:ea typeface="Calibri" panose="020F0502020204030204" pitchFamily="34" charset="0"/>
                        <a:cs typeface="Arial" panose="020B0604020202020204" pitchFamily="34" charset="0"/>
                      </a:endParaRPr>
                    </a:p>
                  </a:txBody>
                  <a:tcPr marL="59500" marR="59500" marT="0" marB="0" anchor="ctr"/>
                </a:tc>
                <a:tc>
                  <a:txBody>
                    <a:bodyPr/>
                    <a:lstStyle/>
                    <a:p>
                      <a:pPr marL="0" marR="0" algn="ctr" rtl="1">
                        <a:lnSpc>
                          <a:spcPct val="107000"/>
                        </a:lnSpc>
                        <a:spcBef>
                          <a:spcPts val="0"/>
                        </a:spcBef>
                        <a:spcAft>
                          <a:spcPts val="800"/>
                        </a:spcAft>
                      </a:pPr>
                      <a:r>
                        <a:rPr lang="en-US" sz="800">
                          <a:effectLst/>
                        </a:rPr>
                        <a:t>13.24302</a:t>
                      </a:r>
                      <a:endParaRPr lang="en-US" sz="800">
                        <a:effectLst/>
                        <a:latin typeface="Calibri" panose="020F0502020204030204" pitchFamily="34" charset="0"/>
                        <a:ea typeface="Calibri" panose="020F0502020204030204" pitchFamily="34" charset="0"/>
                        <a:cs typeface="Arial" panose="020B0604020202020204" pitchFamily="34" charset="0"/>
                      </a:endParaRPr>
                    </a:p>
                  </a:txBody>
                  <a:tcPr marL="59500" marR="59500" marT="0" marB="0" anchor="ctr"/>
                </a:tc>
                <a:tc>
                  <a:txBody>
                    <a:bodyPr/>
                    <a:lstStyle/>
                    <a:p>
                      <a:pPr marL="0" marR="0" algn="ctr" rtl="1">
                        <a:lnSpc>
                          <a:spcPct val="107000"/>
                        </a:lnSpc>
                        <a:spcBef>
                          <a:spcPts val="0"/>
                        </a:spcBef>
                        <a:spcAft>
                          <a:spcPts val="800"/>
                        </a:spcAft>
                      </a:pPr>
                      <a:r>
                        <a:rPr lang="en-US" sz="800">
                          <a:effectLst/>
                        </a:rPr>
                        <a:t>13.00370</a:t>
                      </a:r>
                      <a:endParaRPr lang="en-US" sz="800">
                        <a:effectLst/>
                        <a:latin typeface="Calibri" panose="020F0502020204030204" pitchFamily="34" charset="0"/>
                        <a:ea typeface="Calibri" panose="020F0502020204030204" pitchFamily="34" charset="0"/>
                        <a:cs typeface="Arial" panose="020B0604020202020204" pitchFamily="34" charset="0"/>
                      </a:endParaRPr>
                    </a:p>
                  </a:txBody>
                  <a:tcPr marL="59500" marR="59500" marT="0" marB="0" anchor="ctr"/>
                </a:tc>
                <a:tc>
                  <a:txBody>
                    <a:bodyPr/>
                    <a:lstStyle/>
                    <a:p>
                      <a:pPr marL="0" marR="0" algn="ctr" rtl="1">
                        <a:lnSpc>
                          <a:spcPct val="107000"/>
                        </a:lnSpc>
                        <a:spcBef>
                          <a:spcPts val="0"/>
                        </a:spcBef>
                        <a:spcAft>
                          <a:spcPts val="800"/>
                        </a:spcAft>
                      </a:pPr>
                      <a:r>
                        <a:rPr lang="en-US" sz="800">
                          <a:effectLst/>
                        </a:rPr>
                        <a:t>12.54338</a:t>
                      </a:r>
                      <a:endParaRPr lang="en-US" sz="800">
                        <a:effectLst/>
                        <a:latin typeface="Calibri" panose="020F0502020204030204" pitchFamily="34" charset="0"/>
                        <a:ea typeface="Calibri" panose="020F0502020204030204" pitchFamily="34" charset="0"/>
                        <a:cs typeface="Arial" panose="020B0604020202020204" pitchFamily="34" charset="0"/>
                      </a:endParaRPr>
                    </a:p>
                  </a:txBody>
                  <a:tcPr marL="59500" marR="59500" marT="0" marB="0" anchor="ctr"/>
                </a:tc>
                <a:tc>
                  <a:txBody>
                    <a:bodyPr/>
                    <a:lstStyle/>
                    <a:p>
                      <a:pPr marL="0" marR="0" algn="ctr" rtl="1">
                        <a:lnSpc>
                          <a:spcPct val="107000"/>
                        </a:lnSpc>
                        <a:spcBef>
                          <a:spcPts val="0"/>
                        </a:spcBef>
                        <a:spcAft>
                          <a:spcPts val="800"/>
                        </a:spcAft>
                      </a:pPr>
                      <a:r>
                        <a:rPr lang="en-US" sz="800">
                          <a:effectLst/>
                        </a:rPr>
                        <a:t>12.10625</a:t>
                      </a:r>
                      <a:endParaRPr lang="en-US" sz="800">
                        <a:effectLst/>
                        <a:latin typeface="Calibri" panose="020F0502020204030204" pitchFamily="34" charset="0"/>
                        <a:ea typeface="Calibri" panose="020F0502020204030204" pitchFamily="34" charset="0"/>
                        <a:cs typeface="Arial" panose="020B0604020202020204" pitchFamily="34" charset="0"/>
                      </a:endParaRPr>
                    </a:p>
                  </a:txBody>
                  <a:tcPr marL="59500" marR="59500" marT="0" marB="0" anchor="ctr"/>
                </a:tc>
                <a:tc>
                  <a:txBody>
                    <a:bodyPr/>
                    <a:lstStyle/>
                    <a:p>
                      <a:pPr marL="0" marR="0" algn="ctr" rtl="1">
                        <a:lnSpc>
                          <a:spcPct val="107000"/>
                        </a:lnSpc>
                        <a:spcBef>
                          <a:spcPts val="0"/>
                        </a:spcBef>
                        <a:spcAft>
                          <a:spcPts val="800"/>
                        </a:spcAft>
                      </a:pPr>
                      <a:r>
                        <a:rPr lang="en-US" sz="800">
                          <a:effectLst/>
                        </a:rPr>
                        <a:t>11.69091</a:t>
                      </a:r>
                      <a:endParaRPr lang="en-US" sz="800">
                        <a:effectLst/>
                        <a:latin typeface="Calibri" panose="020F0502020204030204" pitchFamily="34" charset="0"/>
                        <a:ea typeface="Calibri" panose="020F0502020204030204" pitchFamily="34" charset="0"/>
                        <a:cs typeface="Arial" panose="020B0604020202020204" pitchFamily="34" charset="0"/>
                      </a:endParaRPr>
                    </a:p>
                  </a:txBody>
                  <a:tcPr marL="59500" marR="59500" marT="0" marB="0" anchor="ctr"/>
                </a:tc>
                <a:tc>
                  <a:txBody>
                    <a:bodyPr/>
                    <a:lstStyle/>
                    <a:p>
                      <a:pPr marL="0" marR="0" algn="ctr" rtl="1">
                        <a:lnSpc>
                          <a:spcPct val="107000"/>
                        </a:lnSpc>
                        <a:spcBef>
                          <a:spcPts val="0"/>
                        </a:spcBef>
                        <a:spcAft>
                          <a:spcPts val="800"/>
                        </a:spcAft>
                      </a:pPr>
                      <a:r>
                        <a:rPr lang="en-US" sz="800">
                          <a:effectLst/>
                        </a:rPr>
                        <a:t>11.29607</a:t>
                      </a:r>
                      <a:endParaRPr lang="en-US" sz="800">
                        <a:effectLst/>
                        <a:latin typeface="Calibri" panose="020F0502020204030204" pitchFamily="34" charset="0"/>
                        <a:ea typeface="Calibri" panose="020F0502020204030204" pitchFamily="34" charset="0"/>
                        <a:cs typeface="Arial" panose="020B0604020202020204" pitchFamily="34" charset="0"/>
                      </a:endParaRPr>
                    </a:p>
                  </a:txBody>
                  <a:tcPr marL="59500" marR="59500" marT="0" marB="0" anchor="ctr"/>
                </a:tc>
                <a:tc>
                  <a:txBody>
                    <a:bodyPr/>
                    <a:lstStyle/>
                    <a:p>
                      <a:pPr marL="0" marR="0" algn="ctr" rtl="1">
                        <a:lnSpc>
                          <a:spcPct val="107000"/>
                        </a:lnSpc>
                        <a:spcBef>
                          <a:spcPts val="0"/>
                        </a:spcBef>
                        <a:spcAft>
                          <a:spcPts val="800"/>
                        </a:spcAft>
                      </a:pPr>
                      <a:r>
                        <a:rPr lang="en-US" sz="800" dirty="0">
                          <a:effectLst/>
                        </a:rPr>
                        <a:t>10.56312</a:t>
                      </a:r>
                      <a:endParaRPr lang="en-US" sz="800" dirty="0">
                        <a:effectLst/>
                        <a:latin typeface="Calibri" panose="020F0502020204030204" pitchFamily="34" charset="0"/>
                        <a:ea typeface="Calibri" panose="020F0502020204030204" pitchFamily="34" charset="0"/>
                        <a:cs typeface="Arial" panose="020B0604020202020204" pitchFamily="34" charset="0"/>
                      </a:endParaRPr>
                    </a:p>
                  </a:txBody>
                  <a:tcPr marL="59500" marR="59500" marT="0" marB="0" anchor="ctr">
                    <a:solidFill>
                      <a:schemeClr val="accent2"/>
                    </a:solidFill>
                  </a:tcPr>
                </a:tc>
                <a:extLst>
                  <a:ext uri="{0D108BD9-81ED-4DB2-BD59-A6C34878D82A}">
                    <a16:rowId xmlns="" xmlns:a16="http://schemas.microsoft.com/office/drawing/2014/main" val="3276196344"/>
                  </a:ext>
                </a:extLst>
              </a:tr>
              <a:tr h="194382">
                <a:tc>
                  <a:txBody>
                    <a:bodyPr/>
                    <a:lstStyle/>
                    <a:p>
                      <a:pPr marL="0" marR="0" algn="ctr" rtl="1">
                        <a:lnSpc>
                          <a:spcPct val="107000"/>
                        </a:lnSpc>
                        <a:spcBef>
                          <a:spcPts val="0"/>
                        </a:spcBef>
                        <a:spcAft>
                          <a:spcPts val="800"/>
                        </a:spcAft>
                      </a:pPr>
                      <a:r>
                        <a:rPr lang="en-US" sz="800">
                          <a:effectLst/>
                        </a:rPr>
                        <a:t>15</a:t>
                      </a:r>
                      <a:endParaRPr lang="en-US" sz="800">
                        <a:effectLst/>
                        <a:latin typeface="Calibri" panose="020F0502020204030204" pitchFamily="34" charset="0"/>
                        <a:ea typeface="Calibri" panose="020F0502020204030204" pitchFamily="34" charset="0"/>
                        <a:cs typeface="Arial" panose="020B0604020202020204" pitchFamily="34" charset="0"/>
                      </a:endParaRPr>
                    </a:p>
                  </a:txBody>
                  <a:tcPr marL="59500" marR="59500" marT="0" marB="0" anchor="ctr"/>
                </a:tc>
                <a:tc>
                  <a:txBody>
                    <a:bodyPr/>
                    <a:lstStyle/>
                    <a:p>
                      <a:pPr marL="0" marR="0" algn="ctr" rtl="1">
                        <a:lnSpc>
                          <a:spcPct val="107000"/>
                        </a:lnSpc>
                        <a:spcBef>
                          <a:spcPts val="0"/>
                        </a:spcBef>
                        <a:spcAft>
                          <a:spcPts val="800"/>
                        </a:spcAft>
                      </a:pPr>
                      <a:r>
                        <a:rPr lang="en-US" sz="800" dirty="0">
                          <a:effectLst/>
                        </a:rPr>
                        <a:t>14.66504</a:t>
                      </a:r>
                      <a:endParaRPr lang="en-US" sz="800" dirty="0">
                        <a:effectLst/>
                        <a:latin typeface="Calibri" panose="020F0502020204030204" pitchFamily="34" charset="0"/>
                        <a:ea typeface="Calibri" panose="020F0502020204030204" pitchFamily="34" charset="0"/>
                        <a:cs typeface="Arial" panose="020B0604020202020204" pitchFamily="34" charset="0"/>
                      </a:endParaRPr>
                    </a:p>
                  </a:txBody>
                  <a:tcPr marL="59500" marR="59500" marT="0" marB="0" anchor="ctr">
                    <a:solidFill>
                      <a:schemeClr val="accent2"/>
                    </a:solidFill>
                  </a:tcPr>
                </a:tc>
                <a:tc>
                  <a:txBody>
                    <a:bodyPr/>
                    <a:lstStyle/>
                    <a:p>
                      <a:pPr marL="0" marR="0" algn="ctr" rtl="1">
                        <a:lnSpc>
                          <a:spcPct val="107000"/>
                        </a:lnSpc>
                        <a:spcBef>
                          <a:spcPts val="0"/>
                        </a:spcBef>
                        <a:spcAft>
                          <a:spcPts val="800"/>
                        </a:spcAft>
                      </a:pPr>
                      <a:r>
                        <a:rPr lang="en-US" sz="800" dirty="0">
                          <a:effectLst/>
                        </a:rPr>
                        <a:t>14.41662</a:t>
                      </a:r>
                      <a:endParaRPr lang="en-US" sz="800" dirty="0">
                        <a:effectLst/>
                        <a:latin typeface="Calibri" panose="020F0502020204030204" pitchFamily="34" charset="0"/>
                        <a:ea typeface="Calibri" panose="020F0502020204030204" pitchFamily="34" charset="0"/>
                        <a:cs typeface="Arial" panose="020B0604020202020204" pitchFamily="34" charset="0"/>
                      </a:endParaRPr>
                    </a:p>
                  </a:txBody>
                  <a:tcPr marL="59500" marR="59500" marT="0" marB="0" anchor="ctr">
                    <a:solidFill>
                      <a:schemeClr val="accent2"/>
                    </a:solidFill>
                  </a:tcPr>
                </a:tc>
                <a:tc>
                  <a:txBody>
                    <a:bodyPr/>
                    <a:lstStyle/>
                    <a:p>
                      <a:pPr marL="0" marR="0" algn="ctr" rtl="1">
                        <a:lnSpc>
                          <a:spcPct val="107000"/>
                        </a:lnSpc>
                        <a:spcBef>
                          <a:spcPts val="0"/>
                        </a:spcBef>
                        <a:spcAft>
                          <a:spcPts val="800"/>
                        </a:spcAft>
                      </a:pPr>
                      <a:r>
                        <a:rPr lang="en-US" sz="800" dirty="0">
                          <a:effectLst/>
                        </a:rPr>
                        <a:t>14.13699</a:t>
                      </a:r>
                      <a:endParaRPr lang="en-US" sz="800" dirty="0">
                        <a:effectLst/>
                        <a:latin typeface="Calibri" panose="020F0502020204030204" pitchFamily="34" charset="0"/>
                        <a:ea typeface="Calibri" panose="020F0502020204030204" pitchFamily="34" charset="0"/>
                        <a:cs typeface="Arial" panose="020B0604020202020204" pitchFamily="34" charset="0"/>
                      </a:endParaRPr>
                    </a:p>
                  </a:txBody>
                  <a:tcPr marL="59500" marR="59500" marT="0" marB="0" anchor="ctr">
                    <a:solidFill>
                      <a:schemeClr val="accent2"/>
                    </a:solidFill>
                  </a:tcPr>
                </a:tc>
                <a:tc>
                  <a:txBody>
                    <a:bodyPr/>
                    <a:lstStyle/>
                    <a:p>
                      <a:pPr marL="0" marR="0" algn="ctr" rtl="1">
                        <a:lnSpc>
                          <a:spcPct val="107000"/>
                        </a:lnSpc>
                        <a:spcBef>
                          <a:spcPts val="0"/>
                        </a:spcBef>
                        <a:spcAft>
                          <a:spcPts val="800"/>
                        </a:spcAft>
                      </a:pPr>
                      <a:r>
                        <a:rPr lang="en-US" sz="800" dirty="0">
                          <a:effectLst/>
                        </a:rPr>
                        <a:t>13.86505</a:t>
                      </a:r>
                      <a:endParaRPr lang="en-US" sz="800" dirty="0">
                        <a:effectLst/>
                        <a:latin typeface="Calibri" panose="020F0502020204030204" pitchFamily="34" charset="0"/>
                        <a:ea typeface="Calibri" panose="020F0502020204030204" pitchFamily="34" charset="0"/>
                        <a:cs typeface="Arial" panose="020B0604020202020204" pitchFamily="34" charset="0"/>
                      </a:endParaRPr>
                    </a:p>
                  </a:txBody>
                  <a:tcPr marL="59500" marR="59500" marT="0" marB="0" anchor="ctr">
                    <a:solidFill>
                      <a:schemeClr val="accent2"/>
                    </a:solidFill>
                  </a:tcPr>
                </a:tc>
                <a:tc>
                  <a:txBody>
                    <a:bodyPr/>
                    <a:lstStyle/>
                    <a:p>
                      <a:pPr marL="0" marR="0" algn="ctr" rtl="1">
                        <a:lnSpc>
                          <a:spcPct val="107000"/>
                        </a:lnSpc>
                        <a:spcBef>
                          <a:spcPts val="0"/>
                        </a:spcBef>
                        <a:spcAft>
                          <a:spcPts val="800"/>
                        </a:spcAft>
                      </a:pPr>
                      <a:r>
                        <a:rPr lang="en-US" sz="800" dirty="0">
                          <a:effectLst/>
                        </a:rPr>
                        <a:t>13.34323</a:t>
                      </a:r>
                      <a:endParaRPr lang="en-US" sz="800" dirty="0">
                        <a:effectLst/>
                        <a:latin typeface="Calibri" panose="020F0502020204030204" pitchFamily="34" charset="0"/>
                        <a:ea typeface="Calibri" panose="020F0502020204030204" pitchFamily="34" charset="0"/>
                        <a:cs typeface="Arial" panose="020B0604020202020204" pitchFamily="34" charset="0"/>
                      </a:endParaRPr>
                    </a:p>
                  </a:txBody>
                  <a:tcPr marL="59500" marR="59500" marT="0" marB="0" anchor="ctr">
                    <a:solidFill>
                      <a:schemeClr val="accent2"/>
                    </a:solidFill>
                  </a:tcPr>
                </a:tc>
                <a:tc>
                  <a:txBody>
                    <a:bodyPr/>
                    <a:lstStyle/>
                    <a:p>
                      <a:pPr marL="0" marR="0" algn="ctr" rtl="1">
                        <a:lnSpc>
                          <a:spcPct val="107000"/>
                        </a:lnSpc>
                        <a:spcBef>
                          <a:spcPts val="0"/>
                        </a:spcBef>
                        <a:spcAft>
                          <a:spcPts val="800"/>
                        </a:spcAft>
                      </a:pPr>
                      <a:r>
                        <a:rPr lang="en-US" sz="800" dirty="0">
                          <a:effectLst/>
                        </a:rPr>
                        <a:t>12.84926</a:t>
                      </a:r>
                      <a:endParaRPr lang="en-US" sz="800" dirty="0">
                        <a:effectLst/>
                        <a:latin typeface="Calibri" panose="020F0502020204030204" pitchFamily="34" charset="0"/>
                        <a:ea typeface="Calibri" panose="020F0502020204030204" pitchFamily="34" charset="0"/>
                        <a:cs typeface="Arial" panose="020B0604020202020204" pitchFamily="34" charset="0"/>
                      </a:endParaRPr>
                    </a:p>
                  </a:txBody>
                  <a:tcPr marL="59500" marR="59500" marT="0" marB="0" anchor="ctr">
                    <a:solidFill>
                      <a:schemeClr val="accent2"/>
                    </a:solidFill>
                  </a:tcPr>
                </a:tc>
                <a:tc>
                  <a:txBody>
                    <a:bodyPr/>
                    <a:lstStyle/>
                    <a:p>
                      <a:pPr marL="0" marR="0" algn="ctr" rtl="1">
                        <a:lnSpc>
                          <a:spcPct val="107000"/>
                        </a:lnSpc>
                        <a:spcBef>
                          <a:spcPts val="0"/>
                        </a:spcBef>
                        <a:spcAft>
                          <a:spcPts val="800"/>
                        </a:spcAft>
                      </a:pPr>
                      <a:r>
                        <a:rPr lang="en-US" sz="800" dirty="0">
                          <a:effectLst/>
                        </a:rPr>
                        <a:t>12.38138</a:t>
                      </a:r>
                      <a:endParaRPr lang="en-US" sz="800" dirty="0">
                        <a:effectLst/>
                        <a:latin typeface="Calibri" panose="020F0502020204030204" pitchFamily="34" charset="0"/>
                        <a:ea typeface="Calibri" panose="020F0502020204030204" pitchFamily="34" charset="0"/>
                        <a:cs typeface="Arial" panose="020B0604020202020204" pitchFamily="34" charset="0"/>
                      </a:endParaRPr>
                    </a:p>
                  </a:txBody>
                  <a:tcPr marL="59500" marR="59500" marT="0" marB="0" anchor="ctr">
                    <a:solidFill>
                      <a:schemeClr val="accent2"/>
                    </a:solidFill>
                  </a:tcPr>
                </a:tc>
                <a:tc>
                  <a:txBody>
                    <a:bodyPr/>
                    <a:lstStyle/>
                    <a:p>
                      <a:pPr marL="0" marR="0" algn="ctr" rtl="1">
                        <a:lnSpc>
                          <a:spcPct val="107000"/>
                        </a:lnSpc>
                        <a:spcBef>
                          <a:spcPts val="0"/>
                        </a:spcBef>
                        <a:spcAft>
                          <a:spcPts val="800"/>
                        </a:spcAft>
                      </a:pPr>
                      <a:r>
                        <a:rPr lang="en-US" sz="800" dirty="0">
                          <a:effectLst/>
                        </a:rPr>
                        <a:t>11.93794</a:t>
                      </a:r>
                      <a:endParaRPr lang="en-US" sz="800" dirty="0">
                        <a:effectLst/>
                        <a:latin typeface="Calibri" panose="020F0502020204030204" pitchFamily="34" charset="0"/>
                        <a:ea typeface="Calibri" panose="020F0502020204030204" pitchFamily="34" charset="0"/>
                        <a:cs typeface="Arial" panose="020B0604020202020204" pitchFamily="34" charset="0"/>
                      </a:endParaRPr>
                    </a:p>
                  </a:txBody>
                  <a:tcPr marL="59500" marR="59500" marT="0" marB="0" anchor="ctr">
                    <a:solidFill>
                      <a:schemeClr val="accent2"/>
                    </a:solidFill>
                  </a:tcPr>
                </a:tc>
                <a:tc>
                  <a:txBody>
                    <a:bodyPr/>
                    <a:lstStyle/>
                    <a:p>
                      <a:pPr marL="0" marR="0" algn="ctr" rtl="1">
                        <a:lnSpc>
                          <a:spcPct val="107000"/>
                        </a:lnSpc>
                        <a:spcBef>
                          <a:spcPts val="0"/>
                        </a:spcBef>
                        <a:spcAft>
                          <a:spcPts val="800"/>
                        </a:spcAft>
                      </a:pPr>
                      <a:r>
                        <a:rPr lang="en-US" sz="800" dirty="0">
                          <a:effectLst/>
                        </a:rPr>
                        <a:t>11.11839</a:t>
                      </a:r>
                      <a:endParaRPr lang="en-US" sz="800" dirty="0">
                        <a:effectLst/>
                        <a:latin typeface="Calibri" panose="020F0502020204030204" pitchFamily="34" charset="0"/>
                        <a:ea typeface="Calibri" panose="020F0502020204030204" pitchFamily="34" charset="0"/>
                        <a:cs typeface="Arial" panose="020B0604020202020204" pitchFamily="34" charset="0"/>
                      </a:endParaRPr>
                    </a:p>
                  </a:txBody>
                  <a:tcPr marL="59500" marR="59500" marT="0" marB="0" anchor="ctr">
                    <a:solidFill>
                      <a:schemeClr val="accent2"/>
                    </a:solidFill>
                  </a:tcPr>
                </a:tc>
                <a:extLst>
                  <a:ext uri="{0D108BD9-81ED-4DB2-BD59-A6C34878D82A}">
                    <a16:rowId xmlns="" xmlns:a16="http://schemas.microsoft.com/office/drawing/2014/main" val="1764390499"/>
                  </a:ext>
                </a:extLst>
              </a:tr>
            </a:tbl>
          </a:graphicData>
        </a:graphic>
      </p:graphicFrame>
      <p:cxnSp>
        <p:nvCxnSpPr>
          <p:cNvPr id="16" name="Straight Arrow Connector 15">
            <a:extLst>
              <a:ext uri="{FF2B5EF4-FFF2-40B4-BE49-F238E27FC236}">
                <a16:creationId xmlns="" xmlns:a16="http://schemas.microsoft.com/office/drawing/2014/main" id="{9592BF0E-098E-3DDA-1DB3-79658F839A7F}"/>
              </a:ext>
            </a:extLst>
          </p:cNvPr>
          <p:cNvCxnSpPr/>
          <p:nvPr/>
        </p:nvCxnSpPr>
        <p:spPr>
          <a:xfrm>
            <a:off x="4311650" y="11306175"/>
            <a:ext cx="5502275" cy="12700"/>
          </a:xfrm>
          <a:prstGeom prst="straightConnector1">
            <a:avLst/>
          </a:prstGeom>
          <a:ln>
            <a:solidFill>
              <a:srgbClr val="FF0000"/>
            </a:solidFill>
            <a:tailEnd type="triangle"/>
          </a:ln>
        </p:spPr>
        <p:style>
          <a:lnRef idx="3">
            <a:schemeClr val="dk1"/>
          </a:lnRef>
          <a:fillRef idx="0">
            <a:schemeClr val="dk1"/>
          </a:fillRef>
          <a:effectRef idx="2">
            <a:schemeClr val="dk1"/>
          </a:effectRef>
          <a:fontRef idx="minor">
            <a:schemeClr val="tx1"/>
          </a:fontRef>
        </p:style>
      </p:cxnSp>
      <p:sp>
        <p:nvSpPr>
          <p:cNvPr id="6" name="Rectangle 6">
            <a:extLst>
              <a:ext uri="{FF2B5EF4-FFF2-40B4-BE49-F238E27FC236}">
                <a16:creationId xmlns="" xmlns:a16="http://schemas.microsoft.com/office/drawing/2014/main" id="{26C8B792-6A42-8CCB-7B5C-8A529EBAE01C}"/>
              </a:ext>
            </a:extLst>
          </p:cNvPr>
          <p:cNvSpPr/>
          <p:nvPr/>
        </p:nvSpPr>
        <p:spPr>
          <a:xfrm>
            <a:off x="1384938" y="277159"/>
            <a:ext cx="6100383" cy="531749"/>
          </a:xfrm>
          <a:prstGeom prst="rect">
            <a:avLst/>
          </a:prstGeom>
          <a:solidFill>
            <a:schemeClr val="accent1">
              <a:lumMod val="5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a:spAutoFit/>
          </a:bodyPr>
          <a:lstStyle/>
          <a:p>
            <a:pPr marL="342900" indent="-342900">
              <a:lnSpc>
                <a:spcPct val="130000"/>
              </a:lnSpc>
              <a:buClr>
                <a:srgbClr val="FFFFFF"/>
              </a:buClr>
              <a:buSzPts val="1100"/>
              <a:buFont typeface="Times New Roman" panose="02020603050405020304" pitchFamily="18" charset="0"/>
              <a:buChar char="►"/>
            </a:pPr>
            <a:r>
              <a:rPr lang="en-US" sz="2400" b="1" dirty="0">
                <a:solidFill>
                  <a:srgbClr val="FFFF00"/>
                </a:solidFill>
                <a:effectLst/>
                <a:uFill>
                  <a:solidFill>
                    <a:srgbClr val="5B9BD5"/>
                  </a:solidFill>
                </a:uFill>
                <a:latin typeface="Times New Roman" panose="02020603050405020304" pitchFamily="18" charset="0"/>
                <a:ea typeface="Calibri" panose="020F0502020204030204" pitchFamily="34" charset="0"/>
                <a:cs typeface="Times New Roman" panose="02020603050405020304" pitchFamily="18" charset="0"/>
              </a:rPr>
              <a:t>The calculation of the value of annuity</a:t>
            </a:r>
            <a:endParaRPr lang="en-US" sz="2400" b="1" dirty="0">
              <a:solidFill>
                <a:srgbClr val="FFFF00"/>
              </a:solidFill>
              <a:effectLst/>
              <a:uFill>
                <a:solidFill>
                  <a:srgbClr val="5B9BD5"/>
                </a:solidFill>
              </a:uFill>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4230159032"/>
      </p:ext>
    </p:extLst>
  </p:cSld>
  <p:clrMapOvr>
    <a:masterClrMapping/>
  </p:clrMapOvr>
  <mc:AlternateContent xmlns:mc="http://schemas.openxmlformats.org/markup-compatibility/2006" xmlns:p14="http://schemas.microsoft.com/office/powerpoint/2010/main">
    <mc:Choice Requires="p14">
      <p:transition spd="slow" p14:dur="1500" advClick="0">
        <p:split orient="vert"/>
      </p:transition>
    </mc:Choice>
    <mc:Fallback xmlns="">
      <p:transition spd="slow" advClick="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par>
                                <p:cTn id="10" presetID="53" presetClass="entr" presetSubtype="16" fill="hold" nodeType="with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 calcmode="lin" valueType="num">
                                      <p:cBhvr>
                                        <p:cTn id="12"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3"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4" dur="500"/>
                                        <p:tgtEl>
                                          <p:spTgt spid="4">
                                            <p:txEl>
                                              <p:pRg st="2" end="2"/>
                                            </p:txEl>
                                          </p:spTgt>
                                        </p:tgtEl>
                                      </p:cBhvr>
                                    </p:animEffect>
                                  </p:childTnLst>
                                </p:cTn>
                              </p:par>
                              <p:par>
                                <p:cTn id="15" presetID="53" presetClass="entr" presetSubtype="16" fill="hold" nodeType="with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 calcmode="lin" valueType="num">
                                      <p:cBhvr>
                                        <p:cTn id="17"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18"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19" dur="500"/>
                                        <p:tgtEl>
                                          <p:spTgt spid="4">
                                            <p:txEl>
                                              <p:pRg st="3" end="3"/>
                                            </p:txEl>
                                          </p:spTgt>
                                        </p:tgtEl>
                                      </p:cBhvr>
                                    </p:animEffect>
                                  </p:childTnLst>
                                </p:cTn>
                              </p:par>
                              <p:par>
                                <p:cTn id="20" presetID="53" presetClass="entr" presetSubtype="16" fill="hold" nodeType="withEffect">
                                  <p:stCondLst>
                                    <p:cond delay="0"/>
                                  </p:stCondLst>
                                  <p:childTnLst>
                                    <p:set>
                                      <p:cBhvr>
                                        <p:cTn id="21" dur="1" fill="hold">
                                          <p:stCondLst>
                                            <p:cond delay="0"/>
                                          </p:stCondLst>
                                        </p:cTn>
                                        <p:tgtEl>
                                          <p:spTgt spid="4">
                                            <p:txEl>
                                              <p:pRg st="4" end="4"/>
                                            </p:txEl>
                                          </p:spTgt>
                                        </p:tgtEl>
                                        <p:attrNameLst>
                                          <p:attrName>style.visibility</p:attrName>
                                        </p:attrNameLst>
                                      </p:cBhvr>
                                      <p:to>
                                        <p:strVal val="visible"/>
                                      </p:to>
                                    </p:set>
                                    <p:anim calcmode="lin" valueType="num">
                                      <p:cBhvr>
                                        <p:cTn id="22" dur="500" fill="hold"/>
                                        <p:tgtEl>
                                          <p:spTgt spid="4">
                                            <p:txEl>
                                              <p:pRg st="4" end="4"/>
                                            </p:txEl>
                                          </p:spTgt>
                                        </p:tgtEl>
                                        <p:attrNameLst>
                                          <p:attrName>ppt_w</p:attrName>
                                        </p:attrNameLst>
                                      </p:cBhvr>
                                      <p:tavLst>
                                        <p:tav tm="0">
                                          <p:val>
                                            <p:fltVal val="0"/>
                                          </p:val>
                                        </p:tav>
                                        <p:tav tm="100000">
                                          <p:val>
                                            <p:strVal val="#ppt_w"/>
                                          </p:val>
                                        </p:tav>
                                      </p:tavLst>
                                    </p:anim>
                                    <p:anim calcmode="lin" valueType="num">
                                      <p:cBhvr>
                                        <p:cTn id="23" dur="500" fill="hold"/>
                                        <p:tgtEl>
                                          <p:spTgt spid="4">
                                            <p:txEl>
                                              <p:pRg st="4" end="4"/>
                                            </p:txEl>
                                          </p:spTgt>
                                        </p:tgtEl>
                                        <p:attrNameLst>
                                          <p:attrName>ppt_h</p:attrName>
                                        </p:attrNameLst>
                                      </p:cBhvr>
                                      <p:tavLst>
                                        <p:tav tm="0">
                                          <p:val>
                                            <p:fltVal val="0"/>
                                          </p:val>
                                        </p:tav>
                                        <p:tav tm="100000">
                                          <p:val>
                                            <p:strVal val="#ppt_h"/>
                                          </p:val>
                                        </p:tav>
                                      </p:tavLst>
                                    </p:anim>
                                    <p:animEffect transition="in" filter="fade">
                                      <p:cBhvr>
                                        <p:cTn id="24" dur="500"/>
                                        <p:tgtEl>
                                          <p:spTgt spid="4">
                                            <p:txEl>
                                              <p:pRg st="4" end="4"/>
                                            </p:txEl>
                                          </p:spTgt>
                                        </p:tgtEl>
                                      </p:cBhvr>
                                    </p:animEffect>
                                  </p:childTnLst>
                                </p:cTn>
                              </p:par>
                              <p:par>
                                <p:cTn id="25" presetID="53" presetClass="entr" presetSubtype="16" fill="hold" nodeType="with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anim calcmode="lin" valueType="num">
                                      <p:cBhvr>
                                        <p:cTn id="27" dur="500" fill="hold"/>
                                        <p:tgtEl>
                                          <p:spTgt spid="4">
                                            <p:txEl>
                                              <p:pRg st="5" end="5"/>
                                            </p:txEl>
                                          </p:spTgt>
                                        </p:tgtEl>
                                        <p:attrNameLst>
                                          <p:attrName>ppt_w</p:attrName>
                                        </p:attrNameLst>
                                      </p:cBhvr>
                                      <p:tavLst>
                                        <p:tav tm="0">
                                          <p:val>
                                            <p:fltVal val="0"/>
                                          </p:val>
                                        </p:tav>
                                        <p:tav tm="100000">
                                          <p:val>
                                            <p:strVal val="#ppt_w"/>
                                          </p:val>
                                        </p:tav>
                                      </p:tavLst>
                                    </p:anim>
                                    <p:anim calcmode="lin" valueType="num">
                                      <p:cBhvr>
                                        <p:cTn id="28" dur="500" fill="hold"/>
                                        <p:tgtEl>
                                          <p:spTgt spid="4">
                                            <p:txEl>
                                              <p:pRg st="5" end="5"/>
                                            </p:txEl>
                                          </p:spTgt>
                                        </p:tgtEl>
                                        <p:attrNameLst>
                                          <p:attrName>ppt_h</p:attrName>
                                        </p:attrNameLst>
                                      </p:cBhvr>
                                      <p:tavLst>
                                        <p:tav tm="0">
                                          <p:val>
                                            <p:fltVal val="0"/>
                                          </p:val>
                                        </p:tav>
                                        <p:tav tm="100000">
                                          <p:val>
                                            <p:strVal val="#ppt_h"/>
                                          </p:val>
                                        </p:tav>
                                      </p:tavLst>
                                    </p:anim>
                                    <p:animEffect transition="in" filter="fade">
                                      <p:cBhvr>
                                        <p:cTn id="29"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4" id="{9B6F7093-7B83-4D0A-BC1F-683D122F6A48}" vid="{1FAA4335-E554-4125-ACCC-D1CCCAA2166B}"/>
    </a:ext>
  </a:extLst>
</a:theme>
</file>

<file path=docProps/app.xml><?xml version="1.0" encoding="utf-8"?>
<Properties xmlns="http://schemas.openxmlformats.org/officeDocument/2006/extended-properties" xmlns:vt="http://schemas.openxmlformats.org/officeDocument/2006/docPropsVTypes">
  <Template>PPT TMPLT (2)</Template>
  <TotalTime>2274</TotalTime>
  <Words>2065</Words>
  <Application>Microsoft Office PowerPoint</Application>
  <PresentationFormat>Widescreen</PresentationFormat>
  <Paragraphs>1488</Paragraphs>
  <Slides>15</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15</vt:i4>
      </vt:variant>
    </vt:vector>
  </HeadingPairs>
  <TitlesOfParts>
    <vt:vector size="26" baseType="lpstr">
      <vt:lpstr>Al-Mohanad</vt:lpstr>
      <vt:lpstr>Arial</vt:lpstr>
      <vt:lpstr>Arial Black</vt:lpstr>
      <vt:lpstr>Calibri</vt:lpstr>
      <vt:lpstr>Calibri Light</vt:lpstr>
      <vt:lpstr>Cambria Math</vt:lpstr>
      <vt:lpstr>PT Bold Heading</vt:lpstr>
      <vt:lpstr>Sakkal Majalla</vt:lpstr>
      <vt:lpstr>Simplified Arabic</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HP</dc:creator>
  <cp:lastModifiedBy>Noor Ahmed Abdullah Falamerzi</cp:lastModifiedBy>
  <cp:revision>335</cp:revision>
  <dcterms:created xsi:type="dcterms:W3CDTF">2020-03-09T08:29:54Z</dcterms:created>
  <dcterms:modified xsi:type="dcterms:W3CDTF">2023-11-14T09:34:30Z</dcterms:modified>
</cp:coreProperties>
</file>